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306" r:id="rId16"/>
    <p:sldId id="292" r:id="rId17"/>
    <p:sldId id="293" r:id="rId18"/>
    <p:sldId id="294" r:id="rId19"/>
    <p:sldId id="295" r:id="rId20"/>
    <p:sldId id="297" r:id="rId21"/>
    <p:sldId id="296" r:id="rId22"/>
    <p:sldId id="298" r:id="rId23"/>
    <p:sldId id="301" r:id="rId24"/>
    <p:sldId id="300" r:id="rId25"/>
    <p:sldId id="302" r:id="rId26"/>
    <p:sldId id="303" r:id="rId27"/>
    <p:sldId id="304" r:id="rId28"/>
    <p:sldId id="305" r:id="rId29"/>
    <p:sldId id="307" r:id="rId30"/>
    <p:sldId id="308" r:id="rId31"/>
    <p:sldId id="278" r:id="rId32"/>
  </p:sldIdLst>
  <p:sldSz cx="12192000" cy="6858000"/>
  <p:notesSz cx="6858000" cy="12192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326A9-A81B-9881-C969-13F38E75D658}">
  <a:tblStyle styleId="{88D326A9-A81B-9881-C969-13F38E75D658}" styleName="Medium Style 3">
    <a:wholeTbl>
      <a:tcTxStyle>
        <a:fontRef idx="minor"/>
        <a:schemeClr val="dk1"/>
      </a:tcTxStyle>
      <a:tcStyle>
        <a:tcBdr>
          <a:left>
            <a:ln w="12700">
              <a:noFill/>
            </a:ln>
          </a:left>
          <a:right>
            <a:ln w="12700">
              <a:noFill/>
            </a:ln>
          </a:right>
          <a:top>
            <a:ln w="25400">
              <a:solidFill>
                <a:schemeClr val="dk1"/>
              </a:solidFill>
            </a:ln>
          </a:top>
          <a:bottom>
            <a:ln w="25400">
              <a:solidFill>
                <a:schemeClr val="dk1"/>
              </a:solidFill>
            </a:ln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  <a:fill>
          <a:solidFill>
            <a:schemeClr val="dk1">
              <a:tint val="20000"/>
            </a:schemeClr>
          </a:solidFill>
        </a:fill>
      </a:tcStyle>
    </a:band2V>
    <a:la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rgbClr val="00000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Style>
        <a:tcBdr>
          <a:top>
            <a:ln w="50800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rgbClr val="000000"/>
        </a:fontRef>
        <a:schemeClr val="dk1"/>
      </a:tcTxStyle>
      <a:tcStyle>
        <a:tcBdr/>
      </a:tcStyle>
    </a:seCell>
    <a:swCell>
      <a:tcTxStyle b="on">
        <a:fontRef idx="minor">
          <a:srgbClr val="000000"/>
        </a:fontRef>
        <a:schemeClr val="dk1"/>
      </a:tcTxStyle>
      <a:tcStyle>
        <a:tcBdr/>
      </a:tcStyle>
    </a:swCell>
    <a:firstRow>
      <a:tcTxStyle b="on">
        <a:fontRef idx="minor">
          <a:srgbClr val="000000"/>
        </a:fontRef>
        <a:schemeClr val="lt1"/>
      </a:tcTxStyle>
      <a:tcStyle>
        <a:tcBdr>
          <a:bottom>
            <a:ln w="25400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1" autoAdjust="0"/>
    <p:restoredTop sz="97505"/>
  </p:normalViewPr>
  <p:slideViewPr>
    <p:cSldViewPr snapToGrid="0">
      <p:cViewPr varScale="1">
        <p:scale>
          <a:sx n="115" d="100"/>
          <a:sy n="115" d="100"/>
        </p:scale>
        <p:origin x="448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14D6DD-DC71-2E43-95D5-D3670AC02148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CEFFB0D-574D-9D4D-9737-B4DDF45AE305}">
      <dgm:prSet phldrT="[Text]"/>
      <dgm:spPr/>
      <dgm:t>
        <a:bodyPr/>
        <a:lstStyle/>
        <a:p>
          <a:r>
            <a:rPr lang="en-GB" dirty="0"/>
            <a:t>Two General Categories</a:t>
          </a:r>
        </a:p>
      </dgm:t>
    </dgm:pt>
    <dgm:pt modelId="{99587AA6-4A0B-EC4A-90B5-BD15483F4E53}" type="parTrans" cxnId="{62F324BB-5CF0-3541-B56D-4E10921C2831}">
      <dgm:prSet/>
      <dgm:spPr/>
      <dgm:t>
        <a:bodyPr/>
        <a:lstStyle/>
        <a:p>
          <a:endParaRPr lang="en-GB"/>
        </a:p>
      </dgm:t>
    </dgm:pt>
    <dgm:pt modelId="{09A0CE50-87ED-7843-B6E4-08B72727328F}" type="sibTrans" cxnId="{62F324BB-5CF0-3541-B56D-4E10921C2831}">
      <dgm:prSet/>
      <dgm:spPr/>
      <dgm:t>
        <a:bodyPr/>
        <a:lstStyle/>
        <a:p>
          <a:endParaRPr lang="en-GB"/>
        </a:p>
      </dgm:t>
    </dgm:pt>
    <dgm:pt modelId="{22C62571-E129-EF43-B500-A61B00264513}">
      <dgm:prSet phldrT="[Text]"/>
      <dgm:spPr/>
      <dgm:t>
        <a:bodyPr/>
        <a:lstStyle/>
        <a:p>
          <a:r>
            <a:rPr lang="en-GB" b="1" u="sng" dirty="0"/>
            <a:t>Cuprous &amp; SS</a:t>
          </a:r>
        </a:p>
        <a:p>
          <a:r>
            <a:rPr lang="en-GB" dirty="0"/>
            <a:t>P ~ 100 MPa</a:t>
          </a:r>
        </a:p>
        <a:p>
          <a:r>
            <a:rPr lang="en-GB" dirty="0"/>
            <a:t>T ~ 950 ºC</a:t>
          </a:r>
        </a:p>
      </dgm:t>
    </dgm:pt>
    <dgm:pt modelId="{632AA384-9244-EB46-B0A5-58644184F5AC}" type="parTrans" cxnId="{7A3A35AD-38CC-CF4D-B6AD-0C66C480364E}">
      <dgm:prSet/>
      <dgm:spPr/>
      <dgm:t>
        <a:bodyPr/>
        <a:lstStyle/>
        <a:p>
          <a:endParaRPr lang="en-GB"/>
        </a:p>
      </dgm:t>
    </dgm:pt>
    <dgm:pt modelId="{21B8F6DE-D115-7A4A-A476-F5F242DCEC1A}" type="sibTrans" cxnId="{7A3A35AD-38CC-CF4D-B6AD-0C66C480364E}">
      <dgm:prSet/>
      <dgm:spPr/>
      <dgm:t>
        <a:bodyPr/>
        <a:lstStyle/>
        <a:p>
          <a:endParaRPr lang="en-GB"/>
        </a:p>
      </dgm:t>
    </dgm:pt>
    <dgm:pt modelId="{736367D7-A21F-9743-ACC7-416E97346EBF}">
      <dgm:prSet phldrT="[Text]"/>
      <dgm:spPr/>
      <dgm:t>
        <a:bodyPr/>
        <a:lstStyle/>
        <a:p>
          <a:r>
            <a:rPr lang="en-GB" b="1" u="sng" dirty="0"/>
            <a:t>Refractory metals</a:t>
          </a:r>
        </a:p>
        <a:p>
          <a:r>
            <a:rPr lang="en-GB" dirty="0"/>
            <a:t>P up to 200 MPa</a:t>
          </a:r>
        </a:p>
        <a:p>
          <a:r>
            <a:rPr lang="en-GB"/>
            <a:t>T up to </a:t>
          </a:r>
          <a:r>
            <a:rPr lang="en-GB" dirty="0"/>
            <a:t>1400 ºC</a:t>
          </a:r>
        </a:p>
      </dgm:t>
    </dgm:pt>
    <dgm:pt modelId="{9502B2C0-39D4-C646-94C3-BDC6ABF45586}" type="parTrans" cxnId="{82FC630D-A230-7443-9F23-2D626DF1F252}">
      <dgm:prSet/>
      <dgm:spPr/>
      <dgm:t>
        <a:bodyPr/>
        <a:lstStyle/>
        <a:p>
          <a:endParaRPr lang="en-GB"/>
        </a:p>
      </dgm:t>
    </dgm:pt>
    <dgm:pt modelId="{2D69B53B-C46C-2F48-9846-873FF9CDE534}" type="sibTrans" cxnId="{82FC630D-A230-7443-9F23-2D626DF1F252}">
      <dgm:prSet/>
      <dgm:spPr/>
      <dgm:t>
        <a:bodyPr/>
        <a:lstStyle/>
        <a:p>
          <a:endParaRPr lang="en-GB"/>
        </a:p>
      </dgm:t>
    </dgm:pt>
    <dgm:pt modelId="{4D898128-4618-A044-B877-0604DACCD4E9}">
      <dgm:prSet/>
      <dgm:spPr/>
      <dgm:t>
        <a:bodyPr/>
        <a:lstStyle/>
        <a:p>
          <a:r>
            <a:rPr lang="en-GB" dirty="0"/>
            <a:t>Cu-OFE</a:t>
          </a:r>
        </a:p>
        <a:p>
          <a:r>
            <a:rPr lang="en-GB" dirty="0"/>
            <a:t>CuCr1Zr</a:t>
          </a:r>
        </a:p>
        <a:p>
          <a:r>
            <a:rPr lang="en-GB" dirty="0"/>
            <a:t>ODS Cu</a:t>
          </a:r>
        </a:p>
        <a:p>
          <a:r>
            <a:rPr lang="en-GB" dirty="0"/>
            <a:t>316L/304L</a:t>
          </a:r>
        </a:p>
      </dgm:t>
    </dgm:pt>
    <dgm:pt modelId="{4A26BC2B-F83E-0E4D-828B-1E5632A5A5D9}" type="parTrans" cxnId="{3D7B2CDA-B9FB-CD42-B638-5AB5E70AAF80}">
      <dgm:prSet/>
      <dgm:spPr/>
      <dgm:t>
        <a:bodyPr/>
        <a:lstStyle/>
        <a:p>
          <a:endParaRPr lang="en-GB"/>
        </a:p>
      </dgm:t>
    </dgm:pt>
    <dgm:pt modelId="{0E430716-8264-EC42-986F-9D32B09DC60C}" type="sibTrans" cxnId="{3D7B2CDA-B9FB-CD42-B638-5AB5E70AAF80}">
      <dgm:prSet/>
      <dgm:spPr/>
      <dgm:t>
        <a:bodyPr/>
        <a:lstStyle/>
        <a:p>
          <a:endParaRPr lang="en-GB"/>
        </a:p>
      </dgm:t>
    </dgm:pt>
    <dgm:pt modelId="{619B06F0-A6EC-A346-9D1B-88EC7E90D212}">
      <dgm:prSet/>
      <dgm:spPr/>
      <dgm:t>
        <a:bodyPr/>
        <a:lstStyle/>
        <a:p>
          <a:r>
            <a:rPr lang="en-GB" dirty="0"/>
            <a:t>W</a:t>
          </a:r>
        </a:p>
        <a:p>
          <a:r>
            <a:rPr lang="en-GB" dirty="0"/>
            <a:t>Ta, Ta2.5W</a:t>
          </a:r>
        </a:p>
        <a:p>
          <a:r>
            <a:rPr lang="en-GB" dirty="0"/>
            <a:t>TZM</a:t>
          </a:r>
        </a:p>
        <a:p>
          <a:r>
            <a:rPr lang="en-GB" dirty="0"/>
            <a:t>Nb, Nb1Zr, Nb10Hf1T1 </a:t>
          </a:r>
        </a:p>
      </dgm:t>
    </dgm:pt>
    <dgm:pt modelId="{0944C51B-3B88-D14F-9228-B3BE7B3D5B23}" type="parTrans" cxnId="{3811D00D-F200-8046-8A41-252399045C9C}">
      <dgm:prSet/>
      <dgm:spPr/>
      <dgm:t>
        <a:bodyPr/>
        <a:lstStyle/>
        <a:p>
          <a:endParaRPr lang="en-GB"/>
        </a:p>
      </dgm:t>
    </dgm:pt>
    <dgm:pt modelId="{740FBAA2-5C6D-854E-BBF5-5EE26F200F3B}" type="sibTrans" cxnId="{3811D00D-F200-8046-8A41-252399045C9C}">
      <dgm:prSet/>
      <dgm:spPr/>
      <dgm:t>
        <a:bodyPr/>
        <a:lstStyle/>
        <a:p>
          <a:endParaRPr lang="en-GB"/>
        </a:p>
      </dgm:t>
    </dgm:pt>
    <dgm:pt modelId="{2CC0745E-0CE3-D14F-BF06-2865FA0C7F2C}" type="pres">
      <dgm:prSet presAssocID="{FE14D6DD-DC71-2E43-95D5-D3670AC021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49E2D454-DE27-0B47-BE0D-19366B57392A}" type="pres">
      <dgm:prSet presAssocID="{ACEFFB0D-574D-9D4D-9737-B4DDF45AE305}" presName="hierRoot1" presStyleCnt="0">
        <dgm:presLayoutVars>
          <dgm:hierBranch val="init"/>
        </dgm:presLayoutVars>
      </dgm:prSet>
      <dgm:spPr/>
    </dgm:pt>
    <dgm:pt modelId="{F7E3B81E-DA47-8241-8158-34C6A5B7425D}" type="pres">
      <dgm:prSet presAssocID="{ACEFFB0D-574D-9D4D-9737-B4DDF45AE305}" presName="rootComposite1" presStyleCnt="0"/>
      <dgm:spPr/>
    </dgm:pt>
    <dgm:pt modelId="{BF4EFD18-B585-654E-B88E-E5475EF10930}" type="pres">
      <dgm:prSet presAssocID="{ACEFFB0D-574D-9D4D-9737-B4DDF45AE305}" presName="rootText1" presStyleLbl="node0" presStyleIdx="0" presStyleCnt="1" custScaleX="153345" custScaleY="39065">
        <dgm:presLayoutVars>
          <dgm:chPref val="3"/>
        </dgm:presLayoutVars>
      </dgm:prSet>
      <dgm:spPr/>
    </dgm:pt>
    <dgm:pt modelId="{1CFBE866-4C57-F745-B983-EDBFC992EEC1}" type="pres">
      <dgm:prSet presAssocID="{ACEFFB0D-574D-9D4D-9737-B4DDF45AE305}" presName="rootConnector1" presStyleLbl="node1" presStyleIdx="0" presStyleCnt="0"/>
      <dgm:spPr/>
    </dgm:pt>
    <dgm:pt modelId="{25662CA2-7E90-214E-A3D5-321160146D2B}" type="pres">
      <dgm:prSet presAssocID="{ACEFFB0D-574D-9D4D-9737-B4DDF45AE305}" presName="hierChild2" presStyleCnt="0"/>
      <dgm:spPr/>
    </dgm:pt>
    <dgm:pt modelId="{457643F7-77F0-DE4E-A669-04D9D2BC6447}" type="pres">
      <dgm:prSet presAssocID="{632AA384-9244-EB46-B0A5-58644184F5AC}" presName="Name37" presStyleLbl="parChTrans1D2" presStyleIdx="0" presStyleCnt="2"/>
      <dgm:spPr/>
    </dgm:pt>
    <dgm:pt modelId="{4F5B07D8-AD17-8746-92EC-8DDC6C090846}" type="pres">
      <dgm:prSet presAssocID="{22C62571-E129-EF43-B500-A61B00264513}" presName="hierRoot2" presStyleCnt="0">
        <dgm:presLayoutVars>
          <dgm:hierBranch val="init"/>
        </dgm:presLayoutVars>
      </dgm:prSet>
      <dgm:spPr/>
    </dgm:pt>
    <dgm:pt modelId="{1C69C9B4-015E-3649-962C-0316DE0EED6F}" type="pres">
      <dgm:prSet presAssocID="{22C62571-E129-EF43-B500-A61B00264513}" presName="rootComposite" presStyleCnt="0"/>
      <dgm:spPr/>
    </dgm:pt>
    <dgm:pt modelId="{9C45E79F-0E23-1B4F-96DA-B12D7ED0D47D}" type="pres">
      <dgm:prSet presAssocID="{22C62571-E129-EF43-B500-A61B00264513}" presName="rootText" presStyleLbl="node2" presStyleIdx="0" presStyleCnt="2">
        <dgm:presLayoutVars>
          <dgm:chPref val="3"/>
        </dgm:presLayoutVars>
      </dgm:prSet>
      <dgm:spPr/>
    </dgm:pt>
    <dgm:pt modelId="{32307408-4A10-004D-AA9F-9A561BDA06E9}" type="pres">
      <dgm:prSet presAssocID="{22C62571-E129-EF43-B500-A61B00264513}" presName="rootConnector" presStyleLbl="node2" presStyleIdx="0" presStyleCnt="2"/>
      <dgm:spPr/>
    </dgm:pt>
    <dgm:pt modelId="{C966A576-5F08-E345-9400-CBE0FC2E6D6E}" type="pres">
      <dgm:prSet presAssocID="{22C62571-E129-EF43-B500-A61B00264513}" presName="hierChild4" presStyleCnt="0"/>
      <dgm:spPr/>
    </dgm:pt>
    <dgm:pt modelId="{DA0E78AD-356D-DF42-8862-02E22C3C1627}" type="pres">
      <dgm:prSet presAssocID="{4A26BC2B-F83E-0E4D-828B-1E5632A5A5D9}" presName="Name37" presStyleLbl="parChTrans1D3" presStyleIdx="0" presStyleCnt="2"/>
      <dgm:spPr/>
    </dgm:pt>
    <dgm:pt modelId="{96B821E6-3B56-8C49-A243-AC4F947F6A18}" type="pres">
      <dgm:prSet presAssocID="{4D898128-4618-A044-B877-0604DACCD4E9}" presName="hierRoot2" presStyleCnt="0">
        <dgm:presLayoutVars>
          <dgm:hierBranch val="init"/>
        </dgm:presLayoutVars>
      </dgm:prSet>
      <dgm:spPr/>
    </dgm:pt>
    <dgm:pt modelId="{C184D876-7480-A740-A75E-6024725A5F62}" type="pres">
      <dgm:prSet presAssocID="{4D898128-4618-A044-B877-0604DACCD4E9}" presName="rootComposite" presStyleCnt="0"/>
      <dgm:spPr/>
    </dgm:pt>
    <dgm:pt modelId="{21BFDB49-76C4-924B-B212-F68AB5B7775A}" type="pres">
      <dgm:prSet presAssocID="{4D898128-4618-A044-B877-0604DACCD4E9}" presName="rootText" presStyleLbl="node3" presStyleIdx="0" presStyleCnt="2">
        <dgm:presLayoutVars>
          <dgm:chPref val="3"/>
        </dgm:presLayoutVars>
      </dgm:prSet>
      <dgm:spPr/>
    </dgm:pt>
    <dgm:pt modelId="{A20014FC-0213-144B-9169-DF29FDA488BB}" type="pres">
      <dgm:prSet presAssocID="{4D898128-4618-A044-B877-0604DACCD4E9}" presName="rootConnector" presStyleLbl="node3" presStyleIdx="0" presStyleCnt="2"/>
      <dgm:spPr/>
    </dgm:pt>
    <dgm:pt modelId="{BAD3BD3C-7315-294A-8931-0A65CE1C4DD3}" type="pres">
      <dgm:prSet presAssocID="{4D898128-4618-A044-B877-0604DACCD4E9}" presName="hierChild4" presStyleCnt="0"/>
      <dgm:spPr/>
    </dgm:pt>
    <dgm:pt modelId="{64B6A104-320F-BE4C-BE9E-9A4CA9D22FE0}" type="pres">
      <dgm:prSet presAssocID="{4D898128-4618-A044-B877-0604DACCD4E9}" presName="hierChild5" presStyleCnt="0"/>
      <dgm:spPr/>
    </dgm:pt>
    <dgm:pt modelId="{250F3B21-31AB-F143-B651-58B8A83170A1}" type="pres">
      <dgm:prSet presAssocID="{22C62571-E129-EF43-B500-A61B00264513}" presName="hierChild5" presStyleCnt="0"/>
      <dgm:spPr/>
    </dgm:pt>
    <dgm:pt modelId="{4CA398ED-DCB9-EB47-8757-8749C0FD0627}" type="pres">
      <dgm:prSet presAssocID="{9502B2C0-39D4-C646-94C3-BDC6ABF45586}" presName="Name37" presStyleLbl="parChTrans1D2" presStyleIdx="1" presStyleCnt="2"/>
      <dgm:spPr/>
    </dgm:pt>
    <dgm:pt modelId="{5B17A653-56A7-C645-8003-BAB32469DC71}" type="pres">
      <dgm:prSet presAssocID="{736367D7-A21F-9743-ACC7-416E97346EBF}" presName="hierRoot2" presStyleCnt="0">
        <dgm:presLayoutVars>
          <dgm:hierBranch val="init"/>
        </dgm:presLayoutVars>
      </dgm:prSet>
      <dgm:spPr/>
    </dgm:pt>
    <dgm:pt modelId="{A488EA9D-34AC-3E41-902F-1B68EE46EF0E}" type="pres">
      <dgm:prSet presAssocID="{736367D7-A21F-9743-ACC7-416E97346EBF}" presName="rootComposite" presStyleCnt="0"/>
      <dgm:spPr/>
    </dgm:pt>
    <dgm:pt modelId="{1D27DD78-0B57-DF4B-8834-B4D401DAFF3E}" type="pres">
      <dgm:prSet presAssocID="{736367D7-A21F-9743-ACC7-416E97346EBF}" presName="rootText" presStyleLbl="node2" presStyleIdx="1" presStyleCnt="2">
        <dgm:presLayoutVars>
          <dgm:chPref val="3"/>
        </dgm:presLayoutVars>
      </dgm:prSet>
      <dgm:spPr/>
    </dgm:pt>
    <dgm:pt modelId="{A564E06F-3EF1-034F-9A3A-5E99F8817700}" type="pres">
      <dgm:prSet presAssocID="{736367D7-A21F-9743-ACC7-416E97346EBF}" presName="rootConnector" presStyleLbl="node2" presStyleIdx="1" presStyleCnt="2"/>
      <dgm:spPr/>
    </dgm:pt>
    <dgm:pt modelId="{05570C9C-B01C-D449-8236-4B226F400020}" type="pres">
      <dgm:prSet presAssocID="{736367D7-A21F-9743-ACC7-416E97346EBF}" presName="hierChild4" presStyleCnt="0"/>
      <dgm:spPr/>
    </dgm:pt>
    <dgm:pt modelId="{F3303100-291C-EF46-9B2D-10E4B77FE42E}" type="pres">
      <dgm:prSet presAssocID="{0944C51B-3B88-D14F-9228-B3BE7B3D5B23}" presName="Name37" presStyleLbl="parChTrans1D3" presStyleIdx="1" presStyleCnt="2"/>
      <dgm:spPr/>
    </dgm:pt>
    <dgm:pt modelId="{A1C3BACE-4AC2-9344-ABAA-E2A3E5839F14}" type="pres">
      <dgm:prSet presAssocID="{619B06F0-A6EC-A346-9D1B-88EC7E90D212}" presName="hierRoot2" presStyleCnt="0">
        <dgm:presLayoutVars>
          <dgm:hierBranch val="init"/>
        </dgm:presLayoutVars>
      </dgm:prSet>
      <dgm:spPr/>
    </dgm:pt>
    <dgm:pt modelId="{5F5F4012-A430-AF4E-9D53-FC84AD2B2C72}" type="pres">
      <dgm:prSet presAssocID="{619B06F0-A6EC-A346-9D1B-88EC7E90D212}" presName="rootComposite" presStyleCnt="0"/>
      <dgm:spPr/>
    </dgm:pt>
    <dgm:pt modelId="{589804CE-6239-1B4E-B2B5-D85564674545}" type="pres">
      <dgm:prSet presAssocID="{619B06F0-A6EC-A346-9D1B-88EC7E90D212}" presName="rootText" presStyleLbl="node3" presStyleIdx="1" presStyleCnt="2">
        <dgm:presLayoutVars>
          <dgm:chPref val="3"/>
        </dgm:presLayoutVars>
      </dgm:prSet>
      <dgm:spPr/>
    </dgm:pt>
    <dgm:pt modelId="{956F5109-0D08-3D4F-970D-33D94728FBFF}" type="pres">
      <dgm:prSet presAssocID="{619B06F0-A6EC-A346-9D1B-88EC7E90D212}" presName="rootConnector" presStyleLbl="node3" presStyleIdx="1" presStyleCnt="2"/>
      <dgm:spPr/>
    </dgm:pt>
    <dgm:pt modelId="{1FF301F7-1A64-F446-9F40-46212D20C49E}" type="pres">
      <dgm:prSet presAssocID="{619B06F0-A6EC-A346-9D1B-88EC7E90D212}" presName="hierChild4" presStyleCnt="0"/>
      <dgm:spPr/>
    </dgm:pt>
    <dgm:pt modelId="{8D3D72AB-9BD5-5C43-A2D8-CF7E098E08B4}" type="pres">
      <dgm:prSet presAssocID="{619B06F0-A6EC-A346-9D1B-88EC7E90D212}" presName="hierChild5" presStyleCnt="0"/>
      <dgm:spPr/>
    </dgm:pt>
    <dgm:pt modelId="{13D553F2-A55B-4643-AF83-CA7D07B2238F}" type="pres">
      <dgm:prSet presAssocID="{736367D7-A21F-9743-ACC7-416E97346EBF}" presName="hierChild5" presStyleCnt="0"/>
      <dgm:spPr/>
    </dgm:pt>
    <dgm:pt modelId="{CD3B7F89-9D23-044D-89E8-C0217DA623B1}" type="pres">
      <dgm:prSet presAssocID="{ACEFFB0D-574D-9D4D-9737-B4DDF45AE305}" presName="hierChild3" presStyleCnt="0"/>
      <dgm:spPr/>
    </dgm:pt>
  </dgm:ptLst>
  <dgm:cxnLst>
    <dgm:cxn modelId="{D3709701-62D7-AB40-A02A-E4949996D69D}" type="presOf" srcId="{736367D7-A21F-9743-ACC7-416E97346EBF}" destId="{1D27DD78-0B57-DF4B-8834-B4D401DAFF3E}" srcOrd="0" destOrd="0" presId="urn:microsoft.com/office/officeart/2005/8/layout/orgChart1"/>
    <dgm:cxn modelId="{82FC630D-A230-7443-9F23-2D626DF1F252}" srcId="{ACEFFB0D-574D-9D4D-9737-B4DDF45AE305}" destId="{736367D7-A21F-9743-ACC7-416E97346EBF}" srcOrd="1" destOrd="0" parTransId="{9502B2C0-39D4-C646-94C3-BDC6ABF45586}" sibTransId="{2D69B53B-C46C-2F48-9846-873FF9CDE534}"/>
    <dgm:cxn modelId="{3811D00D-F200-8046-8A41-252399045C9C}" srcId="{736367D7-A21F-9743-ACC7-416E97346EBF}" destId="{619B06F0-A6EC-A346-9D1B-88EC7E90D212}" srcOrd="0" destOrd="0" parTransId="{0944C51B-3B88-D14F-9228-B3BE7B3D5B23}" sibTransId="{740FBAA2-5C6D-854E-BBF5-5EE26F200F3B}"/>
    <dgm:cxn modelId="{EA84C50F-93AB-774F-9858-78C9F596A270}" type="presOf" srcId="{22C62571-E129-EF43-B500-A61B00264513}" destId="{9C45E79F-0E23-1B4F-96DA-B12D7ED0D47D}" srcOrd="0" destOrd="0" presId="urn:microsoft.com/office/officeart/2005/8/layout/orgChart1"/>
    <dgm:cxn modelId="{CF28E333-1E6F-8E4A-B684-4F81C7BF6C99}" type="presOf" srcId="{736367D7-A21F-9743-ACC7-416E97346EBF}" destId="{A564E06F-3EF1-034F-9A3A-5E99F8817700}" srcOrd="1" destOrd="0" presId="urn:microsoft.com/office/officeart/2005/8/layout/orgChart1"/>
    <dgm:cxn modelId="{923A6D3D-A11F-8C4A-A0FD-F79688CBD4C4}" type="presOf" srcId="{0944C51B-3B88-D14F-9228-B3BE7B3D5B23}" destId="{F3303100-291C-EF46-9B2D-10E4B77FE42E}" srcOrd="0" destOrd="0" presId="urn:microsoft.com/office/officeart/2005/8/layout/orgChart1"/>
    <dgm:cxn modelId="{7448C95C-A299-994A-A87D-9BA2CAAC1CC6}" type="presOf" srcId="{619B06F0-A6EC-A346-9D1B-88EC7E90D212}" destId="{589804CE-6239-1B4E-B2B5-D85564674545}" srcOrd="0" destOrd="0" presId="urn:microsoft.com/office/officeart/2005/8/layout/orgChart1"/>
    <dgm:cxn modelId="{8336CF6E-2C13-1048-8CE9-B11D848D1221}" type="presOf" srcId="{9502B2C0-39D4-C646-94C3-BDC6ABF45586}" destId="{4CA398ED-DCB9-EB47-8757-8749C0FD0627}" srcOrd="0" destOrd="0" presId="urn:microsoft.com/office/officeart/2005/8/layout/orgChart1"/>
    <dgm:cxn modelId="{29600975-5A5A-3A48-8A62-27136EDEDD88}" type="presOf" srcId="{ACEFFB0D-574D-9D4D-9737-B4DDF45AE305}" destId="{1CFBE866-4C57-F745-B983-EDBFC992EEC1}" srcOrd="1" destOrd="0" presId="urn:microsoft.com/office/officeart/2005/8/layout/orgChart1"/>
    <dgm:cxn modelId="{26833976-F82A-C245-A0EB-3E55F1B06857}" type="presOf" srcId="{22C62571-E129-EF43-B500-A61B00264513}" destId="{32307408-4A10-004D-AA9F-9A561BDA06E9}" srcOrd="1" destOrd="0" presId="urn:microsoft.com/office/officeart/2005/8/layout/orgChart1"/>
    <dgm:cxn modelId="{712AF69D-D57B-B346-9A49-062E0774F337}" type="presOf" srcId="{619B06F0-A6EC-A346-9D1B-88EC7E90D212}" destId="{956F5109-0D08-3D4F-970D-33D94728FBFF}" srcOrd="1" destOrd="0" presId="urn:microsoft.com/office/officeart/2005/8/layout/orgChart1"/>
    <dgm:cxn modelId="{B86E6AA3-E108-3B42-86C9-EEBFD81FDCB5}" type="presOf" srcId="{4A26BC2B-F83E-0E4D-828B-1E5632A5A5D9}" destId="{DA0E78AD-356D-DF42-8862-02E22C3C1627}" srcOrd="0" destOrd="0" presId="urn:microsoft.com/office/officeart/2005/8/layout/orgChart1"/>
    <dgm:cxn modelId="{7A3A35AD-38CC-CF4D-B6AD-0C66C480364E}" srcId="{ACEFFB0D-574D-9D4D-9737-B4DDF45AE305}" destId="{22C62571-E129-EF43-B500-A61B00264513}" srcOrd="0" destOrd="0" parTransId="{632AA384-9244-EB46-B0A5-58644184F5AC}" sibTransId="{21B8F6DE-D115-7A4A-A476-F5F242DCEC1A}"/>
    <dgm:cxn modelId="{74CCEDB7-97A8-CC41-A995-411595645D74}" type="presOf" srcId="{632AA384-9244-EB46-B0A5-58644184F5AC}" destId="{457643F7-77F0-DE4E-A669-04D9D2BC6447}" srcOrd="0" destOrd="0" presId="urn:microsoft.com/office/officeart/2005/8/layout/orgChart1"/>
    <dgm:cxn modelId="{62F324BB-5CF0-3541-B56D-4E10921C2831}" srcId="{FE14D6DD-DC71-2E43-95D5-D3670AC02148}" destId="{ACEFFB0D-574D-9D4D-9737-B4DDF45AE305}" srcOrd="0" destOrd="0" parTransId="{99587AA6-4A0B-EC4A-90B5-BD15483F4E53}" sibTransId="{09A0CE50-87ED-7843-B6E4-08B72727328F}"/>
    <dgm:cxn modelId="{622890BD-2090-C54B-A403-F766F415AFDA}" type="presOf" srcId="{ACEFFB0D-574D-9D4D-9737-B4DDF45AE305}" destId="{BF4EFD18-B585-654E-B88E-E5475EF10930}" srcOrd="0" destOrd="0" presId="urn:microsoft.com/office/officeart/2005/8/layout/orgChart1"/>
    <dgm:cxn modelId="{5CF256C9-2EE1-BA49-9378-E3145AE3E419}" type="presOf" srcId="{4D898128-4618-A044-B877-0604DACCD4E9}" destId="{A20014FC-0213-144B-9169-DF29FDA488BB}" srcOrd="1" destOrd="0" presId="urn:microsoft.com/office/officeart/2005/8/layout/orgChart1"/>
    <dgm:cxn modelId="{3F1459CF-FFA6-0747-A808-98F9087631E6}" type="presOf" srcId="{FE14D6DD-DC71-2E43-95D5-D3670AC02148}" destId="{2CC0745E-0CE3-D14F-BF06-2865FA0C7F2C}" srcOrd="0" destOrd="0" presId="urn:microsoft.com/office/officeart/2005/8/layout/orgChart1"/>
    <dgm:cxn modelId="{420464D7-DA1F-0748-9D0C-81F7D49F0B99}" type="presOf" srcId="{4D898128-4618-A044-B877-0604DACCD4E9}" destId="{21BFDB49-76C4-924B-B212-F68AB5B7775A}" srcOrd="0" destOrd="0" presId="urn:microsoft.com/office/officeart/2005/8/layout/orgChart1"/>
    <dgm:cxn modelId="{3D7B2CDA-B9FB-CD42-B638-5AB5E70AAF80}" srcId="{22C62571-E129-EF43-B500-A61B00264513}" destId="{4D898128-4618-A044-B877-0604DACCD4E9}" srcOrd="0" destOrd="0" parTransId="{4A26BC2B-F83E-0E4D-828B-1E5632A5A5D9}" sibTransId="{0E430716-8264-EC42-986F-9D32B09DC60C}"/>
    <dgm:cxn modelId="{B1A2BB2F-1146-F646-A92B-71E1E1AC9C58}" type="presParOf" srcId="{2CC0745E-0CE3-D14F-BF06-2865FA0C7F2C}" destId="{49E2D454-DE27-0B47-BE0D-19366B57392A}" srcOrd="0" destOrd="0" presId="urn:microsoft.com/office/officeart/2005/8/layout/orgChart1"/>
    <dgm:cxn modelId="{C3B69489-4C60-1C49-9C80-75B82AFEDE2D}" type="presParOf" srcId="{49E2D454-DE27-0B47-BE0D-19366B57392A}" destId="{F7E3B81E-DA47-8241-8158-34C6A5B7425D}" srcOrd="0" destOrd="0" presId="urn:microsoft.com/office/officeart/2005/8/layout/orgChart1"/>
    <dgm:cxn modelId="{7135C164-7A68-894A-B891-353E8D080F59}" type="presParOf" srcId="{F7E3B81E-DA47-8241-8158-34C6A5B7425D}" destId="{BF4EFD18-B585-654E-B88E-E5475EF10930}" srcOrd="0" destOrd="0" presId="urn:microsoft.com/office/officeart/2005/8/layout/orgChart1"/>
    <dgm:cxn modelId="{5FF44250-593E-3048-9A4F-D82C9863D6DD}" type="presParOf" srcId="{F7E3B81E-DA47-8241-8158-34C6A5B7425D}" destId="{1CFBE866-4C57-F745-B983-EDBFC992EEC1}" srcOrd="1" destOrd="0" presId="urn:microsoft.com/office/officeart/2005/8/layout/orgChart1"/>
    <dgm:cxn modelId="{35296001-E4D8-0E4E-81FD-613485CDB3AD}" type="presParOf" srcId="{49E2D454-DE27-0B47-BE0D-19366B57392A}" destId="{25662CA2-7E90-214E-A3D5-321160146D2B}" srcOrd="1" destOrd="0" presId="urn:microsoft.com/office/officeart/2005/8/layout/orgChart1"/>
    <dgm:cxn modelId="{1925EE51-0B69-254E-82E5-8ACC0BE2AE83}" type="presParOf" srcId="{25662CA2-7E90-214E-A3D5-321160146D2B}" destId="{457643F7-77F0-DE4E-A669-04D9D2BC6447}" srcOrd="0" destOrd="0" presId="urn:microsoft.com/office/officeart/2005/8/layout/orgChart1"/>
    <dgm:cxn modelId="{501A6992-ACD3-494E-B09A-3B502255788F}" type="presParOf" srcId="{25662CA2-7E90-214E-A3D5-321160146D2B}" destId="{4F5B07D8-AD17-8746-92EC-8DDC6C090846}" srcOrd="1" destOrd="0" presId="urn:microsoft.com/office/officeart/2005/8/layout/orgChart1"/>
    <dgm:cxn modelId="{8ADF1941-7C63-C54B-B79C-284C8FEB9591}" type="presParOf" srcId="{4F5B07D8-AD17-8746-92EC-8DDC6C090846}" destId="{1C69C9B4-015E-3649-962C-0316DE0EED6F}" srcOrd="0" destOrd="0" presId="urn:microsoft.com/office/officeart/2005/8/layout/orgChart1"/>
    <dgm:cxn modelId="{B0E5E1BF-37E0-714E-A5AD-6007F2DA76F6}" type="presParOf" srcId="{1C69C9B4-015E-3649-962C-0316DE0EED6F}" destId="{9C45E79F-0E23-1B4F-96DA-B12D7ED0D47D}" srcOrd="0" destOrd="0" presId="urn:microsoft.com/office/officeart/2005/8/layout/orgChart1"/>
    <dgm:cxn modelId="{A2C90641-26B4-D043-AA13-D65AE4B80C3E}" type="presParOf" srcId="{1C69C9B4-015E-3649-962C-0316DE0EED6F}" destId="{32307408-4A10-004D-AA9F-9A561BDA06E9}" srcOrd="1" destOrd="0" presId="urn:microsoft.com/office/officeart/2005/8/layout/orgChart1"/>
    <dgm:cxn modelId="{0FB890D7-F06B-D247-BC10-6FC277358F78}" type="presParOf" srcId="{4F5B07D8-AD17-8746-92EC-8DDC6C090846}" destId="{C966A576-5F08-E345-9400-CBE0FC2E6D6E}" srcOrd="1" destOrd="0" presId="urn:microsoft.com/office/officeart/2005/8/layout/orgChart1"/>
    <dgm:cxn modelId="{5888D106-C96A-1E4C-BB08-D4C0E8BB6763}" type="presParOf" srcId="{C966A576-5F08-E345-9400-CBE0FC2E6D6E}" destId="{DA0E78AD-356D-DF42-8862-02E22C3C1627}" srcOrd="0" destOrd="0" presId="urn:microsoft.com/office/officeart/2005/8/layout/orgChart1"/>
    <dgm:cxn modelId="{AB7D75E4-814F-8A44-8A32-A2758AA45258}" type="presParOf" srcId="{C966A576-5F08-E345-9400-CBE0FC2E6D6E}" destId="{96B821E6-3B56-8C49-A243-AC4F947F6A18}" srcOrd="1" destOrd="0" presId="urn:microsoft.com/office/officeart/2005/8/layout/orgChart1"/>
    <dgm:cxn modelId="{9727B75A-5374-0745-A8CB-C40653EC9937}" type="presParOf" srcId="{96B821E6-3B56-8C49-A243-AC4F947F6A18}" destId="{C184D876-7480-A740-A75E-6024725A5F62}" srcOrd="0" destOrd="0" presId="urn:microsoft.com/office/officeart/2005/8/layout/orgChart1"/>
    <dgm:cxn modelId="{2AA88716-35F0-B247-89AA-84E59FA4D856}" type="presParOf" srcId="{C184D876-7480-A740-A75E-6024725A5F62}" destId="{21BFDB49-76C4-924B-B212-F68AB5B7775A}" srcOrd="0" destOrd="0" presId="urn:microsoft.com/office/officeart/2005/8/layout/orgChart1"/>
    <dgm:cxn modelId="{67993799-90A5-D247-A5A6-1A0E0003C6DD}" type="presParOf" srcId="{C184D876-7480-A740-A75E-6024725A5F62}" destId="{A20014FC-0213-144B-9169-DF29FDA488BB}" srcOrd="1" destOrd="0" presId="urn:microsoft.com/office/officeart/2005/8/layout/orgChart1"/>
    <dgm:cxn modelId="{6DDB1927-777E-6F43-8A5D-5919749BF66A}" type="presParOf" srcId="{96B821E6-3B56-8C49-A243-AC4F947F6A18}" destId="{BAD3BD3C-7315-294A-8931-0A65CE1C4DD3}" srcOrd="1" destOrd="0" presId="urn:microsoft.com/office/officeart/2005/8/layout/orgChart1"/>
    <dgm:cxn modelId="{1CA7BA86-1EE7-AD4F-870F-FCCA8F820767}" type="presParOf" srcId="{96B821E6-3B56-8C49-A243-AC4F947F6A18}" destId="{64B6A104-320F-BE4C-BE9E-9A4CA9D22FE0}" srcOrd="2" destOrd="0" presId="urn:microsoft.com/office/officeart/2005/8/layout/orgChart1"/>
    <dgm:cxn modelId="{8AB8C4A0-60E6-3149-973B-54AFDEFB8777}" type="presParOf" srcId="{4F5B07D8-AD17-8746-92EC-8DDC6C090846}" destId="{250F3B21-31AB-F143-B651-58B8A83170A1}" srcOrd="2" destOrd="0" presId="urn:microsoft.com/office/officeart/2005/8/layout/orgChart1"/>
    <dgm:cxn modelId="{49695575-E06E-7542-979E-8CBB2D47AFE1}" type="presParOf" srcId="{25662CA2-7E90-214E-A3D5-321160146D2B}" destId="{4CA398ED-DCB9-EB47-8757-8749C0FD0627}" srcOrd="2" destOrd="0" presId="urn:microsoft.com/office/officeart/2005/8/layout/orgChart1"/>
    <dgm:cxn modelId="{D0A338F2-D079-7640-A038-E804074A3FBA}" type="presParOf" srcId="{25662CA2-7E90-214E-A3D5-321160146D2B}" destId="{5B17A653-56A7-C645-8003-BAB32469DC71}" srcOrd="3" destOrd="0" presId="urn:microsoft.com/office/officeart/2005/8/layout/orgChart1"/>
    <dgm:cxn modelId="{07F4901F-7203-234C-B96B-EA1A44328E0F}" type="presParOf" srcId="{5B17A653-56A7-C645-8003-BAB32469DC71}" destId="{A488EA9D-34AC-3E41-902F-1B68EE46EF0E}" srcOrd="0" destOrd="0" presId="urn:microsoft.com/office/officeart/2005/8/layout/orgChart1"/>
    <dgm:cxn modelId="{5ED284D9-4B2D-1A4A-B31C-AEB676DF84D2}" type="presParOf" srcId="{A488EA9D-34AC-3E41-902F-1B68EE46EF0E}" destId="{1D27DD78-0B57-DF4B-8834-B4D401DAFF3E}" srcOrd="0" destOrd="0" presId="urn:microsoft.com/office/officeart/2005/8/layout/orgChart1"/>
    <dgm:cxn modelId="{C458A2A9-6A5A-714B-8BEB-8F2140F955D7}" type="presParOf" srcId="{A488EA9D-34AC-3E41-902F-1B68EE46EF0E}" destId="{A564E06F-3EF1-034F-9A3A-5E99F8817700}" srcOrd="1" destOrd="0" presId="urn:microsoft.com/office/officeart/2005/8/layout/orgChart1"/>
    <dgm:cxn modelId="{3B512D34-B4C4-2B4D-9FA9-C8D607463FE8}" type="presParOf" srcId="{5B17A653-56A7-C645-8003-BAB32469DC71}" destId="{05570C9C-B01C-D449-8236-4B226F400020}" srcOrd="1" destOrd="0" presId="urn:microsoft.com/office/officeart/2005/8/layout/orgChart1"/>
    <dgm:cxn modelId="{5C607AC7-F900-D24C-992A-7DBF73B4E88D}" type="presParOf" srcId="{05570C9C-B01C-D449-8236-4B226F400020}" destId="{F3303100-291C-EF46-9B2D-10E4B77FE42E}" srcOrd="0" destOrd="0" presId="urn:microsoft.com/office/officeart/2005/8/layout/orgChart1"/>
    <dgm:cxn modelId="{1399B386-67E2-6C42-81AA-692997809944}" type="presParOf" srcId="{05570C9C-B01C-D449-8236-4B226F400020}" destId="{A1C3BACE-4AC2-9344-ABAA-E2A3E5839F14}" srcOrd="1" destOrd="0" presId="urn:microsoft.com/office/officeart/2005/8/layout/orgChart1"/>
    <dgm:cxn modelId="{88817E67-5ABC-AC43-9711-755044F781C8}" type="presParOf" srcId="{A1C3BACE-4AC2-9344-ABAA-E2A3E5839F14}" destId="{5F5F4012-A430-AF4E-9D53-FC84AD2B2C72}" srcOrd="0" destOrd="0" presId="urn:microsoft.com/office/officeart/2005/8/layout/orgChart1"/>
    <dgm:cxn modelId="{6292FF16-5AF0-4A4E-8DBD-C1DD6A97E875}" type="presParOf" srcId="{5F5F4012-A430-AF4E-9D53-FC84AD2B2C72}" destId="{589804CE-6239-1B4E-B2B5-D85564674545}" srcOrd="0" destOrd="0" presId="urn:microsoft.com/office/officeart/2005/8/layout/orgChart1"/>
    <dgm:cxn modelId="{0BAF102F-C03B-E247-8D02-D1E20B5D2121}" type="presParOf" srcId="{5F5F4012-A430-AF4E-9D53-FC84AD2B2C72}" destId="{956F5109-0D08-3D4F-970D-33D94728FBFF}" srcOrd="1" destOrd="0" presId="urn:microsoft.com/office/officeart/2005/8/layout/orgChart1"/>
    <dgm:cxn modelId="{00C9D38C-94C7-C14A-8D79-B3224BC7FE3D}" type="presParOf" srcId="{A1C3BACE-4AC2-9344-ABAA-E2A3E5839F14}" destId="{1FF301F7-1A64-F446-9F40-46212D20C49E}" srcOrd="1" destOrd="0" presId="urn:microsoft.com/office/officeart/2005/8/layout/orgChart1"/>
    <dgm:cxn modelId="{9B6FB47B-782B-2945-B084-948710C9B412}" type="presParOf" srcId="{A1C3BACE-4AC2-9344-ABAA-E2A3E5839F14}" destId="{8D3D72AB-9BD5-5C43-A2D8-CF7E098E08B4}" srcOrd="2" destOrd="0" presId="urn:microsoft.com/office/officeart/2005/8/layout/orgChart1"/>
    <dgm:cxn modelId="{CA4F0AE3-8231-FD41-A911-4BED50364B55}" type="presParOf" srcId="{5B17A653-56A7-C645-8003-BAB32469DC71}" destId="{13D553F2-A55B-4643-AF83-CA7D07B2238F}" srcOrd="2" destOrd="0" presId="urn:microsoft.com/office/officeart/2005/8/layout/orgChart1"/>
    <dgm:cxn modelId="{E705A8D0-2E2F-3540-ABC7-5530D469E863}" type="presParOf" srcId="{49E2D454-DE27-0B47-BE0D-19366B57392A}" destId="{CD3B7F89-9D23-044D-89E8-C0217DA623B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303100-291C-EF46-9B2D-10E4B77FE42E}">
      <dsp:nvSpPr>
        <dsp:cNvPr id="0" name=""/>
        <dsp:cNvSpPr/>
      </dsp:nvSpPr>
      <dsp:spPr>
        <a:xfrm>
          <a:off x="6172787" y="3036663"/>
          <a:ext cx="502746" cy="1541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1755"/>
              </a:lnTo>
              <a:lnTo>
                <a:pt x="502746" y="1541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A398ED-DCB9-EB47-8757-8749C0FD0627}">
      <dsp:nvSpPr>
        <dsp:cNvPr id="0" name=""/>
        <dsp:cNvSpPr/>
      </dsp:nvSpPr>
      <dsp:spPr>
        <a:xfrm>
          <a:off x="5485700" y="656997"/>
          <a:ext cx="2027743" cy="7038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1922"/>
              </a:lnTo>
              <a:lnTo>
                <a:pt x="2027743" y="351922"/>
              </a:lnTo>
              <a:lnTo>
                <a:pt x="2027743" y="7038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E78AD-356D-DF42-8862-02E22C3C1627}">
      <dsp:nvSpPr>
        <dsp:cNvPr id="0" name=""/>
        <dsp:cNvSpPr/>
      </dsp:nvSpPr>
      <dsp:spPr>
        <a:xfrm>
          <a:off x="2117300" y="3036663"/>
          <a:ext cx="502746" cy="15417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41755"/>
              </a:lnTo>
              <a:lnTo>
                <a:pt x="502746" y="154175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7643F7-77F0-DE4E-A669-04D9D2BC6447}">
      <dsp:nvSpPr>
        <dsp:cNvPr id="0" name=""/>
        <dsp:cNvSpPr/>
      </dsp:nvSpPr>
      <dsp:spPr>
        <a:xfrm>
          <a:off x="3457957" y="656997"/>
          <a:ext cx="2027743" cy="703844"/>
        </a:xfrm>
        <a:custGeom>
          <a:avLst/>
          <a:gdLst/>
          <a:ahLst/>
          <a:cxnLst/>
          <a:rect l="0" t="0" r="0" b="0"/>
          <a:pathLst>
            <a:path>
              <a:moveTo>
                <a:pt x="2027743" y="0"/>
              </a:moveTo>
              <a:lnTo>
                <a:pt x="2027743" y="351922"/>
              </a:lnTo>
              <a:lnTo>
                <a:pt x="0" y="351922"/>
              </a:lnTo>
              <a:lnTo>
                <a:pt x="0" y="7038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4EFD18-B585-654E-B88E-E5475EF10930}">
      <dsp:nvSpPr>
        <dsp:cNvPr id="0" name=""/>
        <dsp:cNvSpPr/>
      </dsp:nvSpPr>
      <dsp:spPr>
        <a:xfrm>
          <a:off x="2915913" y="2338"/>
          <a:ext cx="5139575" cy="6546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Two General Categories</a:t>
          </a:r>
        </a:p>
      </dsp:txBody>
      <dsp:txXfrm>
        <a:off x="2915913" y="2338"/>
        <a:ext cx="5139575" cy="654659"/>
      </dsp:txXfrm>
    </dsp:sp>
    <dsp:sp modelId="{9C45E79F-0E23-1B4F-96DA-B12D7ED0D47D}">
      <dsp:nvSpPr>
        <dsp:cNvPr id="0" name=""/>
        <dsp:cNvSpPr/>
      </dsp:nvSpPr>
      <dsp:spPr>
        <a:xfrm>
          <a:off x="1782136" y="1360842"/>
          <a:ext cx="3351641" cy="1675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/>
            <a:t>Cuprous &amp; SS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 ~ 100 MPa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 ~ 950 ºC</a:t>
          </a:r>
        </a:p>
      </dsp:txBody>
      <dsp:txXfrm>
        <a:off x="1782136" y="1360842"/>
        <a:ext cx="3351641" cy="1675820"/>
      </dsp:txXfrm>
    </dsp:sp>
    <dsp:sp modelId="{21BFDB49-76C4-924B-B212-F68AB5B7775A}">
      <dsp:nvSpPr>
        <dsp:cNvPr id="0" name=""/>
        <dsp:cNvSpPr/>
      </dsp:nvSpPr>
      <dsp:spPr>
        <a:xfrm>
          <a:off x="2620046" y="3740508"/>
          <a:ext cx="3351641" cy="1675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Cu-OFE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CuCr1Zr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ODS Cu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316L/304L</a:t>
          </a:r>
        </a:p>
      </dsp:txBody>
      <dsp:txXfrm>
        <a:off x="2620046" y="3740508"/>
        <a:ext cx="3351641" cy="1675820"/>
      </dsp:txXfrm>
    </dsp:sp>
    <dsp:sp modelId="{1D27DD78-0B57-DF4B-8834-B4D401DAFF3E}">
      <dsp:nvSpPr>
        <dsp:cNvPr id="0" name=""/>
        <dsp:cNvSpPr/>
      </dsp:nvSpPr>
      <dsp:spPr>
        <a:xfrm>
          <a:off x="5837623" y="1360842"/>
          <a:ext cx="3351641" cy="1675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u="sng" kern="1200" dirty="0"/>
            <a:t>Refractory metals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P up to 200 MPa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T up to </a:t>
          </a:r>
          <a:r>
            <a:rPr lang="en-GB" sz="2400" kern="1200" dirty="0"/>
            <a:t>1400 ºC</a:t>
          </a:r>
        </a:p>
      </dsp:txBody>
      <dsp:txXfrm>
        <a:off x="5837623" y="1360842"/>
        <a:ext cx="3351641" cy="1675820"/>
      </dsp:txXfrm>
    </dsp:sp>
    <dsp:sp modelId="{589804CE-6239-1B4E-B2B5-D85564674545}">
      <dsp:nvSpPr>
        <dsp:cNvPr id="0" name=""/>
        <dsp:cNvSpPr/>
      </dsp:nvSpPr>
      <dsp:spPr>
        <a:xfrm>
          <a:off x="6675533" y="3740508"/>
          <a:ext cx="3351641" cy="16758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W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Ta, Ta2.5W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TZM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Nb, Nb1Zr, Nb10Hf1T1 </a:t>
          </a:r>
        </a:p>
      </dsp:txBody>
      <dsp:txXfrm>
        <a:off x="6675533" y="3740508"/>
        <a:ext cx="3351641" cy="16758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23AC6-E0BD-BE48-A614-F0E7C08BAB76}" type="datetimeFigureOut">
              <a:rPr lang="en-US" smtClean="0"/>
              <a:t>11/7/23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F38DB-CAFA-D341-B4D5-64BB60628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784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le Slide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561657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0"/>
            <a:ext cx="6024562" cy="631798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2 Pictures horizonta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6167438" y="159226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6167438" y="3969703"/>
            <a:ext cx="5616575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ext and 4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9" y="373593"/>
            <a:ext cx="11376024" cy="1065742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8075613" y="1592263"/>
            <a:ext cx="3708400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7" hasCustomPrompt="1"/>
          </p:nvPr>
        </p:nvSpPr>
        <p:spPr bwMode="auto">
          <a:xfrm>
            <a:off x="8124681" y="396970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4259263" y="1592263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9" hasCustomPrompt="1"/>
          </p:nvPr>
        </p:nvSpPr>
        <p:spPr bwMode="auto">
          <a:xfrm>
            <a:off x="4259263" y="3978015"/>
            <a:ext cx="3659332" cy="2232025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s and 2 Pictures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5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8" hasCustomPrompt="1"/>
          </p:nvPr>
        </p:nvSpPr>
        <p:spPr bwMode="auto">
          <a:xfrm>
            <a:off x="6172200" y="2420938"/>
            <a:ext cx="5616575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GB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3 Picture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7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9" y="2420938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8" name="Picture Placeholder 12"/>
          <p:cNvSpPr>
            <a:spLocks noGrp="1"/>
          </p:cNvSpPr>
          <p:nvPr>
            <p:ph type="pic" sz="quarter" idx="14" hasCustomPrompt="1"/>
          </p:nvPr>
        </p:nvSpPr>
        <p:spPr bwMode="auto">
          <a:xfrm>
            <a:off x="8075613" y="2416175"/>
            <a:ext cx="3713187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defRPr b="1"/>
            </a:lvl1pPr>
          </a:lstStyle>
          <a:p>
            <a:pPr>
              <a:defRPr/>
            </a:pPr>
            <a:r>
              <a:rPr lang="en-US"/>
              <a:t>Drag and Drop picture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5"/>
          </p:nvPr>
        </p:nvSpPr>
        <p:spPr bwMode="auto"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4253848" y="2429902"/>
            <a:ext cx="3708400" cy="3779837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8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13" name="Slide Number Placeholder 13"/>
          <p:cNvSpPr>
            <a:spLocks noGrp="1"/>
          </p:cNvSpPr>
          <p:nvPr>
            <p:ph type="sldNum" sz="quarter" idx="19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Picture Horizontal and tex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Picture Placeholder 10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12776" y="1592263"/>
            <a:ext cx="11376024" cy="2563906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 bwMode="auto">
          <a:xfrm>
            <a:off x="407989" y="4294188"/>
            <a:ext cx="3708400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5"/>
          </p:nvPr>
        </p:nvSpPr>
        <p:spPr bwMode="auto">
          <a:xfrm>
            <a:off x="4267201" y="4294188"/>
            <a:ext cx="3665537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6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8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9"/>
          </p:nvPr>
        </p:nvSpPr>
        <p:spPr bwMode="auto">
          <a:xfrm>
            <a:off x="8085668" y="4294188"/>
            <a:ext cx="3703132" cy="1906587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Chapter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blank" preserve="1" userDrawn="1">
  <p:cSld name="Last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>
            <a:spLocks noAdjustHandles="1"/>
          </p:cNvSpPr>
          <p:nvPr userDrawn="1"/>
        </p:nvSpPr>
        <p:spPr bwMode="auto"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CH"/>
              <a:t>home.cern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231904" y="2244864"/>
            <a:ext cx="1728192" cy="172819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1_Title Slide with logo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5CD86C6-AB8C-8347-BFC2-915357F95F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2" descr="logooutline.eps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3647728" y="757891"/>
            <a:ext cx="1990424" cy="197042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br>
              <a:rPr lang="en-US"/>
            </a:br>
            <a:endParaRPr lang="en-US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8" y="5700251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9C586C67-E5AB-2148-8000-3D5AD340471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32" y="216024"/>
            <a:ext cx="2996952" cy="299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6230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Content  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/>
              <a:buChar char="•"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>
          <a:xfrm>
            <a:off x="3248526" y="6408000"/>
            <a:ext cx="867862" cy="365125"/>
          </a:xfrm>
        </p:spPr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>
          <a:xfrm>
            <a:off x="4259262" y="6408000"/>
            <a:ext cx="6572221" cy="365125"/>
          </a:xfrm>
        </p:spPr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>
          <a:xfrm>
            <a:off x="11064552" y="6408000"/>
            <a:ext cx="681254" cy="365125"/>
          </a:xfrm>
        </p:spPr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ullete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 hasCustomPrompt="1"/>
          </p:nvPr>
        </p:nvSpPr>
        <p:spPr bwMode="auto"/>
        <p:txBody>
          <a:bodyPr/>
          <a:lstStyle>
            <a:lvl1pPr marL="342900" indent="-342900"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/>
              <a:buChar char="•"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  <a:p>
            <a:pPr lvl="0">
              <a:defRPr/>
            </a:pPr>
            <a:endParaRPr lang="en-US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Big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6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7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407988" y="1439863"/>
            <a:ext cx="11376025" cy="4760912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Full page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0" y="-29980"/>
            <a:ext cx="12192000" cy="6351588"/>
          </a:xfrm>
          <a:prstGeom prst="rect">
            <a:avLst/>
          </a:prstGeom>
          <a:pattFill prst="lgCheck">
            <a:fgClr>
              <a:schemeClr val="tx2">
                <a:lumMod val="25000"/>
                <a:lumOff val="75000"/>
              </a:schemeClr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Drag and drop picture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 bwMode="auto">
          <a:xfrm>
            <a:off x="8075612" y="-52466"/>
            <a:ext cx="4116387" cy="63708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/>
              <a:buChar char="•"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/>
              <a:buChar char="•"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Date Placeholder 10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2 Content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407987" y="1592264"/>
            <a:ext cx="5616575" cy="4608512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199" y="1592264"/>
            <a:ext cx="5611813" cy="4608511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ubtitle and 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 bwMode="auto">
          <a:xfrm>
            <a:off x="407988" y="365125"/>
            <a:ext cx="11380812" cy="1084263"/>
          </a:xfrm>
        </p:spPr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8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/>
              <a:buChar char="•"/>
              <a:defRPr/>
            </a:lvl1pPr>
          </a:lstStyle>
          <a:p>
            <a:pPr lvl="0">
              <a:defRPr/>
            </a:pPr>
            <a:r>
              <a:rPr lang="en-US"/>
              <a:t>Click to edit Master text styles</a:t>
            </a:r>
          </a:p>
          <a:p>
            <a:pPr lvl="1">
              <a:defRPr/>
            </a:pPr>
            <a:r>
              <a:rPr lang="en-US"/>
              <a:t>Second level</a:t>
            </a:r>
          </a:p>
          <a:p>
            <a:pPr lvl="2">
              <a:defRPr/>
            </a:pPr>
            <a:r>
              <a:rPr lang="en-US"/>
              <a:t>Third level</a:t>
            </a:r>
          </a:p>
          <a:p>
            <a:pPr lvl="3">
              <a:defRPr/>
            </a:pPr>
            <a:r>
              <a:rPr lang="en-US"/>
              <a:t>Fourth level</a:t>
            </a:r>
          </a:p>
        </p:txBody>
      </p:sp>
      <p:sp>
        <p:nvSpPr>
          <p:cNvPr id="9" name="Date Placeholder 9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10" name="Footer Placeholder 10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6B5EA5A-BC32-A742-B11B-8E7414D5B535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 bwMode="auto"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A4E4AD-84F6-3A4A-90B6-0E4AEED05A6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6332400"/>
            <a:ext cx="12192000" cy="533400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en-US" dirty="0"/>
              <a:t>Click to edit Master text styles</a:t>
            </a:r>
            <a:endParaRPr dirty="0"/>
          </a:p>
          <a:p>
            <a:pPr lvl="1">
              <a:defRPr/>
            </a:pPr>
            <a:r>
              <a:rPr lang="en-US" dirty="0"/>
              <a:t>Second level</a:t>
            </a:r>
            <a:endParaRPr dirty="0"/>
          </a:p>
          <a:p>
            <a:pPr lvl="2">
              <a:defRPr/>
            </a:pPr>
            <a:r>
              <a:rPr lang="en-US" dirty="0"/>
              <a:t>Third level</a:t>
            </a:r>
            <a:endParaRPr dirty="0"/>
          </a:p>
          <a:p>
            <a:pPr lvl="3">
              <a:defRPr/>
            </a:pPr>
            <a:r>
              <a:rPr lang="en-US" dirty="0"/>
              <a:t>Fourth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3248526" y="6408000"/>
            <a:ext cx="8678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1064552" y="640800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6B5EA5A-BC32-A742-B11B-8E7414D5B5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auto">
          <a:xfrm>
            <a:off x="4259262" y="640800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F5DECC8-1817-1C40-A787-5BBEA9EC14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>
            <a:biLevel thresh="25000"/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6258472"/>
            <a:ext cx="681255" cy="68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7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4" r:id="rId15"/>
    <p:sldLayoutId id="2147483666" r:id="rId16"/>
    <p:sldLayoutId id="2147483668" r:id="rId17"/>
    <p:sldLayoutId id="2147483669" r:id="rId18"/>
  </p:sldLayoutIdLst>
  <p:hf hdr="0"/>
  <p:txStyles>
    <p:titleStyle>
      <a:lvl1pPr algn="l" defTabSz="914400" eaLnBrk="1" hangingPunct="1">
        <a:lnSpc>
          <a:spcPct val="90000"/>
        </a:lnSpc>
        <a:spcBef>
          <a:spcPts val="0"/>
        </a:spcBef>
        <a:buNone/>
        <a:defRPr sz="3600" b="1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eaLnBrk="1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defRPr sz="2800" b="1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4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eaLnBrk="1" hangingPunct="1">
        <a:lnSpc>
          <a:spcPct val="100000"/>
        </a:lnSpc>
        <a:spcBef>
          <a:spcPts val="500"/>
        </a:spcBef>
        <a:spcAft>
          <a:spcPts val="300"/>
        </a:spcAft>
        <a:buFont typeface="Arial"/>
        <a:buChar char="•"/>
        <a:defRPr sz="20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6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eaLnBrk="1" hangingPunct="1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eaLnBrk="1" hangingPunct="1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7" Type="http://schemas.openxmlformats.org/officeDocument/2006/relationships/image" Target="../media/image38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58.png"/><Relationship Id="rId7" Type="http://schemas.openxmlformats.org/officeDocument/2006/relationships/image" Target="../media/image62.JP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image" Target="../media/image64.jpg"/><Relationship Id="rId7" Type="http://schemas.openxmlformats.org/officeDocument/2006/relationships/image" Target="../media/image68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emf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7" Type="http://schemas.openxmlformats.org/officeDocument/2006/relationships/image" Target="../media/image81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emf"/><Relationship Id="rId5" Type="http://schemas.openxmlformats.org/officeDocument/2006/relationships/image" Target="../media/image79.emf"/><Relationship Id="rId4" Type="http://schemas.openxmlformats.org/officeDocument/2006/relationships/image" Target="../media/image7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hyperlink" Target="https://doi.org/10.23731/CYRM-2020-002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11" Type="http://schemas.openxmlformats.org/officeDocument/2006/relationships/image" Target="../media/image90.png"/><Relationship Id="rId5" Type="http://schemas.microsoft.com/office/2007/relationships/hdphoto" Target="../media/hdphoto2.wdp"/><Relationship Id="rId10" Type="http://schemas.openxmlformats.org/officeDocument/2006/relationships/hyperlink" Target="https://doi.org/10.1103/PhysRevAccelBeams.22.113001" TargetMode="External"/><Relationship Id="rId4" Type="http://schemas.openxmlformats.org/officeDocument/2006/relationships/image" Target="../media/image87.png"/><Relationship Id="rId9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407987" y="3429001"/>
            <a:ext cx="11376025" cy="123221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DIFFUSION BONDING BY MEANS OF HIP FOR BEAM INTERCEPTING DEVICES AT CERN </a:t>
            </a:r>
            <a:endParaRPr sz="40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407986" y="4719844"/>
            <a:ext cx="11376026" cy="803787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Perillo Marcone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R. F. Ximenes, S.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Pianese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 X.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Nuiry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Calviani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Arnau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Izquierdo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Busom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Descarrega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K.E. Buchanan, S.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Sgobba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Coiffet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Weißgärber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Griesemer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Aviles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Santillana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Gallifa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Terricabras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T. Perez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Fontenla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Cusworth, T.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Dutilleul</a:t>
            </a:r>
            <a:r>
              <a:rPr lang="en-GB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W. </a:t>
            </a:r>
            <a:r>
              <a:rPr lang="en-GB" sz="18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Kyffin</a:t>
            </a:r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z="1800" dirty="0"/>
              <a:t>08/11/2023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43866B-1F08-38E4-8D5A-4015392D3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2464" y="5582265"/>
            <a:ext cx="1631504" cy="1069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6F296D-143A-550A-20D9-41B331BD1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Cuprous Materials – Stainless Steel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69463-857F-E2EF-7D91-D5B2CD62B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8BA9F-A070-92AD-27C6-18E35069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4A6CA-65F2-EDDB-AA84-6ED5489F5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B14D7F-22EA-A9DD-8085-1129AB3A5F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9" r="2750"/>
          <a:stretch/>
        </p:blipFill>
        <p:spPr>
          <a:xfrm>
            <a:off x="7725508" y="3436797"/>
            <a:ext cx="4390292" cy="28203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8608D-82A3-89C1-CFE8-D23BB702D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47" y="233363"/>
            <a:ext cx="3701451" cy="32526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2EB358-3F81-0017-B79D-B45210CF44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3" y="1953567"/>
            <a:ext cx="7704845" cy="42792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BB6281-6A2E-A90F-5DC7-691ABD3B86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641" t="18422" r="13234" b="19476"/>
          <a:stretch/>
        </p:blipFill>
        <p:spPr>
          <a:xfrm>
            <a:off x="5949463" y="1088989"/>
            <a:ext cx="2335822" cy="183751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0BA6206-79D0-B0F3-2D9B-E31FD441335B}"/>
              </a:ext>
            </a:extLst>
          </p:cNvPr>
          <p:cNvSpPr txBox="1">
            <a:spLocks/>
          </p:cNvSpPr>
          <p:nvPr/>
        </p:nvSpPr>
        <p:spPr>
          <a:xfrm>
            <a:off x="225818" y="1340034"/>
            <a:ext cx="4571853" cy="43833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800" u="sng" dirty="0">
                <a:solidFill>
                  <a:srgbClr val="000000"/>
                </a:solidFill>
              </a:rPr>
              <a:t>First Tests</a:t>
            </a:r>
          </a:p>
          <a:p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398329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251ED9-C109-E04F-C545-707385AA4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Microscopy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733CB-25BE-0B67-D52E-A9E78423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5E87B0-D8C3-5E79-81A8-9308A5CDE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4B7069-B068-BBA9-DD9C-7AF160CB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11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2FF4FA-12BD-A221-8ED7-1E91437D394F}"/>
              </a:ext>
            </a:extLst>
          </p:cNvPr>
          <p:cNvSpPr txBox="1"/>
          <p:nvPr/>
        </p:nvSpPr>
        <p:spPr>
          <a:xfrm>
            <a:off x="6783496" y="4037132"/>
            <a:ext cx="49680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500"/>
              </a:spcBef>
              <a:spcAft>
                <a:spcPts val="300"/>
              </a:spcAft>
            </a:pPr>
            <a:r>
              <a:rPr lang="en-GB" sz="2000" b="1" u="sng" dirty="0">
                <a:solidFill>
                  <a:schemeClr val="tx2">
                    <a:lumMod val="50000"/>
                  </a:schemeClr>
                </a:solidFill>
              </a:rPr>
              <a:t>Observations</a:t>
            </a:r>
          </a:p>
          <a:p>
            <a:pPr marL="190800" lvl="1" indent="-324000">
              <a:spcBef>
                <a:spcPts val="500"/>
              </a:spcBef>
              <a:spcAft>
                <a:spcPts val="300"/>
              </a:spcAft>
              <a:buFont typeface="Arial"/>
              <a:buChar char="•"/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No discontinuities at SS/Cu interface</a:t>
            </a:r>
          </a:p>
          <a:p>
            <a:pPr marL="190800" lvl="1" indent="-324000">
              <a:spcBef>
                <a:spcPts val="500"/>
              </a:spcBef>
              <a:spcAft>
                <a:spcPts val="300"/>
              </a:spcAft>
              <a:buFont typeface="Arial"/>
              <a:buChar char="•"/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No defects detected by PT</a:t>
            </a:r>
          </a:p>
          <a:p>
            <a:pPr marL="190800" lvl="1" indent="-324000">
              <a:spcBef>
                <a:spcPts val="500"/>
              </a:spcBef>
              <a:spcAft>
                <a:spcPts val="300"/>
              </a:spcAft>
              <a:buFont typeface="Arial"/>
              <a:buChar char="•"/>
            </a:pPr>
            <a:r>
              <a:rPr lang="en-GB" sz="2000" dirty="0">
                <a:solidFill>
                  <a:schemeClr val="tx2">
                    <a:lumMod val="50000"/>
                  </a:schemeClr>
                </a:solidFill>
              </a:rPr>
              <a:t>Grains across Cu/Cu interface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D222E5-2AE4-739A-05D1-EA488FB6D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835" y="1124744"/>
            <a:ext cx="2885089" cy="216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18513E7-27C8-E8F1-791E-1F71FB04B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4076" y="1127707"/>
            <a:ext cx="2885088" cy="21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16ADC5-0E97-841E-187B-A8C2969A1487}"/>
              </a:ext>
            </a:extLst>
          </p:cNvPr>
          <p:cNvSpPr txBox="1"/>
          <p:nvPr/>
        </p:nvSpPr>
        <p:spPr>
          <a:xfrm>
            <a:off x="8891353" y="764851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SEM Images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C5CFBD9-24D7-6E57-F57A-1CC80BF2B5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1974" y="3531520"/>
            <a:ext cx="2880000" cy="220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7FE09-E36A-F25B-4D76-899CD8441E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15" y="1123385"/>
            <a:ext cx="2880000" cy="216271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24C5543-DDA6-C389-8EB5-D068B45B1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15" y="3531520"/>
            <a:ext cx="2880000" cy="218748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27630C-22C0-DCB1-2401-6D061073E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1974" y="1124744"/>
            <a:ext cx="2930653" cy="216000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2783D191-B643-2499-A61C-B69BB4578876}"/>
              </a:ext>
            </a:extLst>
          </p:cNvPr>
          <p:cNvSpPr/>
          <p:nvPr/>
        </p:nvSpPr>
        <p:spPr>
          <a:xfrm rot="5400000">
            <a:off x="3931285" y="3114172"/>
            <a:ext cx="370205" cy="353695"/>
          </a:xfrm>
          <a:prstGeom prst="rightArrow">
            <a:avLst/>
          </a:prstGeom>
          <a:solidFill>
            <a:sysClr val="window" lastClr="FFFFFF"/>
          </a:solidFill>
          <a:ln w="9525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80275DA-CFD2-3A05-ECE7-6CB2E963596B}"/>
              </a:ext>
            </a:extLst>
          </p:cNvPr>
          <p:cNvSpPr txBox="1"/>
          <p:nvPr/>
        </p:nvSpPr>
        <p:spPr>
          <a:xfrm>
            <a:off x="6423958" y="1837129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SS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8465BC-6CA0-1234-7C78-C43B8780BCC5}"/>
              </a:ext>
            </a:extLst>
          </p:cNvPr>
          <p:cNvSpPr txBox="1"/>
          <p:nvPr/>
        </p:nvSpPr>
        <p:spPr>
          <a:xfrm>
            <a:off x="6986272" y="1422103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CuCrZr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D3941FA-B4E2-658D-CA59-D66CBCEEA20D}"/>
              </a:ext>
            </a:extLst>
          </p:cNvPr>
          <p:cNvSpPr txBox="1"/>
          <p:nvPr/>
        </p:nvSpPr>
        <p:spPr>
          <a:xfrm>
            <a:off x="9805173" y="1273592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CuCrZr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CC3D8D8-6CBF-98B1-2A28-5AC59BBFEB12}"/>
              </a:ext>
            </a:extLst>
          </p:cNvPr>
          <p:cNvSpPr txBox="1"/>
          <p:nvPr/>
        </p:nvSpPr>
        <p:spPr>
          <a:xfrm>
            <a:off x="10860414" y="1302298"/>
            <a:ext cx="86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rgbClr val="FFFF00"/>
                </a:solidFill>
              </a:rPr>
              <a:t>CuCrZr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131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6B587E2-2E43-3761-7D03-B1D1AB6D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conductivity across interfaces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3E40-B5EF-77D0-E712-0A849D5D7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DE4898-116D-8393-7947-C78F3F766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BD4F0-89A2-28B4-4CD4-9B8B03C20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02F7A-6DDB-45B8-5031-CA2B42E16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5579696" cy="36309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A8E609-8D1F-84B1-E230-4BFCE6A81861}"/>
              </a:ext>
            </a:extLst>
          </p:cNvPr>
          <p:cNvSpPr txBox="1"/>
          <p:nvPr/>
        </p:nvSpPr>
        <p:spPr>
          <a:xfrm>
            <a:off x="407987" y="464756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3">
                    <a:lumMod val="50000"/>
                  </a:schemeClr>
                </a:solidFill>
              </a:rPr>
              <a:t>From the thermal point of view the bonding is “PERFECT”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04A8A71-89F8-D348-CBEC-33CB07838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577" y="975801"/>
            <a:ext cx="6491057" cy="41871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90A5F3-249C-B478-C250-8462F3931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450" y="5247725"/>
            <a:ext cx="5589563" cy="51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8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14E761-445D-AFB9-0F00-E991C372F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Mechanical Characterisation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70703-B00F-DE24-6EA6-FEA13B648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A347F-C62A-8569-266C-D1FCF0E34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B7D80-1193-0BC8-80A1-44D7F2DFA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75652-B88B-E0A7-3A66-E68855DE6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268760"/>
            <a:ext cx="2914959" cy="38937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E3A12D5-F951-88BC-2158-192CBC1FDC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88" y="39395"/>
            <a:ext cx="3964235" cy="216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21CCED-7504-A209-15C4-A1CD36D17C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705" y="2009714"/>
            <a:ext cx="5382295" cy="2160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16917F-D108-DDDB-0E6A-0479BFD04B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080" y="4165130"/>
            <a:ext cx="5160916" cy="216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CEA9C1-3EC7-F200-675A-C9CFD6D61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7816" y="3820052"/>
            <a:ext cx="3473260" cy="22984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927F47B-13EF-6125-CAED-640B0001C7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7816" y="1268760"/>
            <a:ext cx="3473260" cy="244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6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6459B4-9BEE-1E6D-15B1-DF5E35C4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1: SPS Dump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2A2E3-1732-D2B0-68C9-7193D9501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F0E34-94FE-B0EC-D6E6-9D561073F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D9A0F-2638-0F28-0D8A-0EFC9C16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14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B64688C-249F-130E-8406-892E84D5ABE5}"/>
              </a:ext>
            </a:extLst>
          </p:cNvPr>
          <p:cNvSpPr txBox="1">
            <a:spLocks/>
          </p:cNvSpPr>
          <p:nvPr/>
        </p:nvSpPr>
        <p:spPr>
          <a:xfrm>
            <a:off x="3060700" y="6356350"/>
            <a:ext cx="182721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21/01/2019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6A0FC6-CE53-5EF4-161C-1E08F25A5B2B}"/>
              </a:ext>
            </a:extLst>
          </p:cNvPr>
          <p:cNvSpPr txBox="1">
            <a:spLocks/>
          </p:cNvSpPr>
          <p:nvPr/>
        </p:nvSpPr>
        <p:spPr>
          <a:xfrm>
            <a:off x="10609263" y="6356350"/>
            <a:ext cx="97313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16D17DB-3DE7-4ACD-8784-7E38DA0EF2D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3840E3-697D-7CF0-69BA-45E68E7A53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0" t="33796" r="6787" b="16019"/>
          <a:stretch/>
        </p:blipFill>
        <p:spPr>
          <a:xfrm>
            <a:off x="1631504" y="1136650"/>
            <a:ext cx="10347478" cy="38518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D582C7-A2DD-53FB-AD98-29F4188043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 b="7129"/>
          <a:stretch/>
        </p:blipFill>
        <p:spPr>
          <a:xfrm>
            <a:off x="313522" y="1136651"/>
            <a:ext cx="3380944" cy="15002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08461B-0730-3826-40DA-0F95F516A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9124" y="4161614"/>
            <a:ext cx="2670689" cy="152187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737F218-31D6-8373-B227-B791992D41EB}"/>
              </a:ext>
            </a:extLst>
          </p:cNvPr>
          <p:cNvCxnSpPr>
            <a:cxnSpLocks/>
          </p:cNvCxnSpPr>
          <p:nvPr/>
        </p:nvCxnSpPr>
        <p:spPr>
          <a:xfrm flipH="1">
            <a:off x="9914559" y="3758838"/>
            <a:ext cx="1453382" cy="141947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468F3CC-483F-9714-D45B-313A853768BC}"/>
              </a:ext>
            </a:extLst>
          </p:cNvPr>
          <p:cNvCxnSpPr/>
          <p:nvPr/>
        </p:nvCxnSpPr>
        <p:spPr>
          <a:xfrm flipV="1">
            <a:off x="11436350" y="2015264"/>
            <a:ext cx="361950" cy="120021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66A1404-5E55-3E49-0521-7DDD45F08B9B}"/>
              </a:ext>
            </a:extLst>
          </p:cNvPr>
          <p:cNvSpPr txBox="1"/>
          <p:nvPr/>
        </p:nvSpPr>
        <p:spPr>
          <a:xfrm>
            <a:off x="10672637" y="3112507"/>
            <a:ext cx="170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Seamless tube inside vacuum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06B6A9-B79F-59AE-1805-8AB130D0EA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" t="37408" r="6946" b="25977"/>
          <a:stretch/>
        </p:blipFill>
        <p:spPr>
          <a:xfrm>
            <a:off x="1055439" y="4787736"/>
            <a:ext cx="6480411" cy="150026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EB39BD8-1E36-E919-3FF8-87B840EF3052}"/>
              </a:ext>
            </a:extLst>
          </p:cNvPr>
          <p:cNvCxnSpPr>
            <a:cxnSpLocks/>
          </p:cNvCxnSpPr>
          <p:nvPr/>
        </p:nvCxnSpPr>
        <p:spPr>
          <a:xfrm flipH="1">
            <a:off x="4279695" y="4161615"/>
            <a:ext cx="448153" cy="99091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32D71D6-50B5-EFDC-655F-8071BF6A99CE}"/>
              </a:ext>
            </a:extLst>
          </p:cNvPr>
          <p:cNvSpPr txBox="1"/>
          <p:nvPr/>
        </p:nvSpPr>
        <p:spPr>
          <a:xfrm>
            <a:off x="5303912" y="5828177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2500mm-long plate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187BDA6-633D-18FD-5275-C7657B626B0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t="38111" r="15185" b="18556"/>
          <a:stretch/>
        </p:blipFill>
        <p:spPr>
          <a:xfrm>
            <a:off x="1120832" y="1012371"/>
            <a:ext cx="9551805" cy="528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3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F17A3E-7D5E-27C7-EE6D-A050152DE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SPS Dump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97965-F325-7F1C-E5FD-4678C48D3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6F7DC-DEFE-198B-C85F-04A837435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D6997-C235-F346-A234-9D4D55C2A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2F37AB-FFBD-BE1A-C3BB-47E056142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36639"/>
            <a:ext cx="7873160" cy="5904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A205B9-DB6A-82BB-89FE-32B2ED1836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936639"/>
            <a:ext cx="5726410" cy="458112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CF5665-2612-3992-2619-B532967CC743}"/>
              </a:ext>
            </a:extLst>
          </p:cNvPr>
          <p:cNvSpPr txBox="1"/>
          <p:nvPr/>
        </p:nvSpPr>
        <p:spPr bwMode="auto">
          <a:xfrm>
            <a:off x="6744072" y="5597267"/>
            <a:ext cx="4680520" cy="1200329"/>
          </a:xfrm>
          <a:prstGeom prst="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Successful installation of dump in readapted caverns in SPS LSS5</a:t>
            </a:r>
          </a:p>
        </p:txBody>
      </p:sp>
    </p:spTree>
    <p:extLst>
      <p:ext uri="{BB962C8B-B14F-4D97-AF65-F5344CB8AC3E}">
        <p14:creationId xmlns:p14="http://schemas.microsoft.com/office/powerpoint/2010/main" val="1300746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F0F401-ACF1-FC1F-F310-A5CF358AC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Full-Scale Prototype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2B312-DC58-D8A6-7461-51CAEFCA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C8AE4-40EA-34EA-0F10-8BA771499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E1EE9-DD25-9271-B1E0-4D239AE59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E6A85-E3E0-BA07-8D14-936A5E8FA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74" y="1333319"/>
            <a:ext cx="4604275" cy="1587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78F20-008B-335B-9E5A-F593C7642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74" y="4221079"/>
            <a:ext cx="7638306" cy="16302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CAFEE-3678-6E30-8C0A-FAF744E0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7892" y="2742994"/>
            <a:ext cx="2117558" cy="86646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990DE40-7E1E-5DA9-B992-B375E6F82943}"/>
              </a:ext>
            </a:extLst>
          </p:cNvPr>
          <p:cNvSpPr/>
          <p:nvPr/>
        </p:nvSpPr>
        <p:spPr>
          <a:xfrm>
            <a:off x="1470193" y="2795588"/>
            <a:ext cx="97631" cy="10239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FC21125-5900-1335-9FAA-3DD55C51AB94}"/>
              </a:ext>
            </a:extLst>
          </p:cNvPr>
          <p:cNvSpPr/>
          <p:nvPr/>
        </p:nvSpPr>
        <p:spPr>
          <a:xfrm>
            <a:off x="300921" y="2324412"/>
            <a:ext cx="97631" cy="102393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567DC4-BA04-3C8B-8BF0-32B7E50D1375}"/>
              </a:ext>
            </a:extLst>
          </p:cNvPr>
          <p:cNvSpPr txBox="1"/>
          <p:nvPr/>
        </p:nvSpPr>
        <p:spPr>
          <a:xfrm flipH="1">
            <a:off x="313578" y="2313447"/>
            <a:ext cx="91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solidFill>
                  <a:srgbClr val="000000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D6CB4E-E8A1-34A4-2F70-E730080C0056}"/>
              </a:ext>
            </a:extLst>
          </p:cNvPr>
          <p:cNvSpPr txBox="1"/>
          <p:nvPr/>
        </p:nvSpPr>
        <p:spPr>
          <a:xfrm flipH="1">
            <a:off x="1493256" y="2795588"/>
            <a:ext cx="9198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800" b="1" dirty="0">
                <a:solidFill>
                  <a:srgbClr val="000000"/>
                </a:solidFill>
                <a:latin typeface="+mj-lt"/>
              </a:rPr>
              <a:t>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F79EBAB-98B6-B21D-3246-CCA592A8DF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43312"/>
          <a:stretch/>
        </p:blipFill>
        <p:spPr>
          <a:xfrm>
            <a:off x="6456040" y="201895"/>
            <a:ext cx="3800255" cy="32991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C94DCB9-FA49-BAA3-0ECD-509BC52F1F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7"/>
          <a:stretch/>
        </p:blipFill>
        <p:spPr>
          <a:xfrm>
            <a:off x="9985370" y="2857143"/>
            <a:ext cx="2206630" cy="344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15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13A2B3-7646-585B-C250-277853062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Real Behaviour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83AE0-F8B7-2B0A-DF8C-EA7B3BF9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9BDAC-F2F9-EE8A-1F99-4A795CDDA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35678-032B-62CD-FD85-AFE3AE916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37E843-5122-A399-9631-69DD602FE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429" y="1425668"/>
            <a:ext cx="3715681" cy="2163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0090A3-21F8-4718-66BA-D2D6B6C3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9" y="3707719"/>
            <a:ext cx="3487964" cy="246321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031142D-9B0C-EB4B-40C4-C17484B5C8D5}"/>
              </a:ext>
            </a:extLst>
          </p:cNvPr>
          <p:cNvSpPr txBox="1"/>
          <p:nvPr/>
        </p:nvSpPr>
        <p:spPr bwMode="auto">
          <a:xfrm>
            <a:off x="74058" y="1439335"/>
            <a:ext cx="31124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PROTOTYPE TEST</a:t>
            </a:r>
          </a:p>
          <a:p>
            <a:pPr algn="ctr"/>
            <a:r>
              <a:rPr lang="en-GB" dirty="0"/>
              <a:t>84 KW</a:t>
            </a:r>
          </a:p>
          <a:p>
            <a:r>
              <a:rPr lang="en-GB" sz="1200" dirty="0"/>
              <a:t>(</a:t>
            </a:r>
            <a:r>
              <a:rPr lang="en-GB" sz="1200" dirty="0" err="1"/>
              <a:t>Pianese</a:t>
            </a:r>
            <a:r>
              <a:rPr lang="en-GB" sz="1200" dirty="0"/>
              <a:t> </a:t>
            </a:r>
            <a:r>
              <a:rPr lang="en-GB" sz="1200" i="1" dirty="0"/>
              <a:t>et al. </a:t>
            </a:r>
            <a:r>
              <a:rPr lang="en-GB" sz="1200" dirty="0"/>
              <a:t>https://</a:t>
            </a:r>
            <a:r>
              <a:rPr lang="en-GB" sz="1200" dirty="0" err="1"/>
              <a:t>doi.org</a:t>
            </a:r>
            <a:r>
              <a:rPr lang="en-GB" sz="1200" dirty="0"/>
              <a:t>/10.1103/PhysRevAccelBeams.24.043001)</a:t>
            </a:r>
            <a:endParaRPr lang="en-GB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81DA7FC-DC55-E62A-BCB8-978269E697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91620" y="3707718"/>
            <a:ext cx="2872389" cy="246321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6CAF6FB-E9BA-322C-5CFB-3B27D5ED9F0C}"/>
              </a:ext>
            </a:extLst>
          </p:cNvPr>
          <p:cNvSpPr txBox="1"/>
          <p:nvPr/>
        </p:nvSpPr>
        <p:spPr bwMode="auto">
          <a:xfrm>
            <a:off x="8167992" y="1420608"/>
            <a:ext cx="3500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OPERATIONAL EXPERIENCE OF REAL DUMP</a:t>
            </a:r>
          </a:p>
          <a:p>
            <a:pPr algn="ctr"/>
            <a:r>
              <a:rPr lang="en-GB" dirty="0"/>
              <a:t>BEAM POWER = 100 KW</a:t>
            </a:r>
          </a:p>
        </p:txBody>
      </p:sp>
      <p:pic>
        <p:nvPicPr>
          <p:cNvPr id="16" name="Picture 15" descr="A graph showing the temperature of a temperature&#10;&#10;Description automatically generated">
            <a:extLst>
              <a:ext uri="{FF2B5EF4-FFF2-40B4-BE49-F238E27FC236}">
                <a16:creationId xmlns:a16="http://schemas.microsoft.com/office/drawing/2014/main" id="{CE778380-3C96-466C-087F-F7D4CBC8FC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25" y="2581003"/>
            <a:ext cx="4889973" cy="31068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8BD648-9602-23FA-481D-D1B60E7DA987}"/>
              </a:ext>
            </a:extLst>
          </p:cNvPr>
          <p:cNvSpPr txBox="1"/>
          <p:nvPr/>
        </p:nvSpPr>
        <p:spPr bwMode="auto">
          <a:xfrm>
            <a:off x="9048328" y="587727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see poster ID 118</a:t>
            </a:r>
          </a:p>
        </p:txBody>
      </p:sp>
    </p:spTree>
    <p:extLst>
      <p:ext uri="{BB962C8B-B14F-4D97-AF65-F5344CB8AC3E}">
        <p14:creationId xmlns:p14="http://schemas.microsoft.com/office/powerpoint/2010/main" val="198816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8AA455-1B8C-D924-5AAC-418DF6D5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 2: PS Internal Dump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81CBF-3823-DE6F-643E-C1BC6935D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9ABB4-0753-6174-BE56-BC11423FF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F7EBD0-9A5E-8B5F-4E1F-A1D7E452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28669D-8CD3-78EA-3A4E-B7D01DEEE9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r="24473"/>
          <a:stretch/>
        </p:blipFill>
        <p:spPr>
          <a:xfrm>
            <a:off x="280852" y="1146265"/>
            <a:ext cx="5270863" cy="4418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9AE90E-D71F-1598-EA20-CAB9BDA69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291" y="1146265"/>
            <a:ext cx="5891349" cy="441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86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7437ED-E3A0-C208-4B45-CAD4BD0DB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 Internal Dump Construction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A7A-21E8-C6C4-B71C-00BD3D1B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D7DDB-4F85-8062-B3E8-76DABF48A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4343-C20A-91CF-7DF6-76AF4B86F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6E3B88-B41E-5850-4A48-1B30C97E9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80" y="1194618"/>
            <a:ext cx="2891694" cy="2420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314DEC-0C73-BC14-E17A-DEE5B7490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0" y="3913161"/>
            <a:ext cx="3484821" cy="2003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BEFC8C-7E13-DB72-3355-1064FEAF3C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1" b="13390"/>
          <a:stretch/>
        </p:blipFill>
        <p:spPr>
          <a:xfrm>
            <a:off x="3681980" y="1598910"/>
            <a:ext cx="3423746" cy="16117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12C6C6-09E3-BFC3-4C90-FFE4D30EBA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8" b="5185"/>
          <a:stretch/>
        </p:blipFill>
        <p:spPr>
          <a:xfrm>
            <a:off x="3692233" y="3912707"/>
            <a:ext cx="2601254" cy="2272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828031-5E98-D57D-4554-5D10BB5E7B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735" y="4221467"/>
            <a:ext cx="2671984" cy="20039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17CAF3-055C-6FB1-BBE8-7DF83608A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494" y="4317273"/>
            <a:ext cx="2545012" cy="19087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7A6635-807D-057D-D0E7-E48C05C4F10A}"/>
              </a:ext>
            </a:extLst>
          </p:cNvPr>
          <p:cNvSpPr txBox="1"/>
          <p:nvPr/>
        </p:nvSpPr>
        <p:spPr>
          <a:xfrm>
            <a:off x="10027623" y="3912707"/>
            <a:ext cx="2258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HIP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068A92-561D-07FE-BBC4-D50FF8ED8F4E}"/>
              </a:ext>
            </a:extLst>
          </p:cNvPr>
          <p:cNvSpPr txBox="1"/>
          <p:nvPr/>
        </p:nvSpPr>
        <p:spPr>
          <a:xfrm>
            <a:off x="7386461" y="3838393"/>
            <a:ext cx="1653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BEFORE HIP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6AC68E4-9176-2125-22D5-1F11527C7354}"/>
              </a:ext>
            </a:extLst>
          </p:cNvPr>
          <p:cNvCxnSpPr>
            <a:cxnSpLocks/>
          </p:cNvCxnSpPr>
          <p:nvPr/>
        </p:nvCxnSpPr>
        <p:spPr>
          <a:xfrm>
            <a:off x="4583832" y="3838393"/>
            <a:ext cx="221708" cy="1030767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bg1">
                <a:alpha val="58126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78FB14B-8035-84AC-E62C-10C5DABB45EC}"/>
              </a:ext>
            </a:extLst>
          </p:cNvPr>
          <p:cNvSpPr txBox="1"/>
          <p:nvPr/>
        </p:nvSpPr>
        <p:spPr bwMode="auto">
          <a:xfrm>
            <a:off x="3692233" y="3429000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alumina coating (no bonding)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D5F7945-0993-CFB8-9B28-4C4AAABC3B74}"/>
              </a:ext>
            </a:extLst>
          </p:cNvPr>
          <p:cNvCxnSpPr>
            <a:cxnSpLocks/>
          </p:cNvCxnSpPr>
          <p:nvPr/>
        </p:nvCxnSpPr>
        <p:spPr>
          <a:xfrm flipV="1">
            <a:off x="4583832" y="2420888"/>
            <a:ext cx="221708" cy="1080120"/>
          </a:xfrm>
          <a:prstGeom prst="straightConnector1">
            <a:avLst/>
          </a:prstGeom>
          <a:ln w="12700">
            <a:tailEnd type="triangle"/>
          </a:ln>
          <a:effectLst>
            <a:glow rad="63500">
              <a:schemeClr val="bg1">
                <a:alpha val="58126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1D05D16-8055-B51E-AE4A-4E5DCCD8BBB7}"/>
              </a:ext>
            </a:extLst>
          </p:cNvPr>
          <p:cNvSpPr txBox="1"/>
          <p:nvPr/>
        </p:nvSpPr>
        <p:spPr bwMode="auto">
          <a:xfrm>
            <a:off x="7748732" y="1028052"/>
            <a:ext cx="3603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coated blocks removed after HIP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B213883-233F-3214-2384-9E6BEC1143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766" y="1474569"/>
            <a:ext cx="2816368" cy="211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860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BE7CCF5-E5C8-2748-8E26-16A25AC1A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Several BIDs need to manage significant thermal power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“Efficient” and “quantifiable” thermal conductivity at the interface between different materials required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Some BIDs are meters long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GB" dirty="0"/>
              <a:t>Several BIDs are in UHV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Many joining techniques are not compatible with UHV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GB" dirty="0"/>
              <a:t>Welded connections/joints (water-vacuum barrier) inside vacuum are too risky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B992C19-CC60-3642-8F74-82DB233FB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C60AE-01D3-8B41-968E-73F7C7194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E5AC7-6F20-8FCD-CABC-4DC63D19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99581-AADC-B888-06D8-82E05940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</p:spTree>
    <p:extLst>
      <p:ext uri="{BB962C8B-B14F-4D97-AF65-F5344CB8AC3E}">
        <p14:creationId xmlns:p14="http://schemas.microsoft.com/office/powerpoint/2010/main" val="346430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1CF48BF-52F7-EC22-B064-8EE1157DA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HIP without capsule – Prototype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E6F2D-6695-74B8-F0B9-8C53F4242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68B45-F521-5D67-25AB-C151FBCB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18C71-B2A2-BBFF-7FF7-A386BDB1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FAD9CF-80FD-1C65-814B-5A01AD217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680" y="1352753"/>
            <a:ext cx="3734129" cy="2376264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415FE1-1C7E-EA64-71F3-B609B8BF916D}"/>
              </a:ext>
            </a:extLst>
          </p:cNvPr>
          <p:cNvCxnSpPr>
            <a:cxnSpLocks/>
          </p:cNvCxnSpPr>
          <p:nvPr/>
        </p:nvCxnSpPr>
        <p:spPr>
          <a:xfrm flipH="1" flipV="1">
            <a:off x="767408" y="2844156"/>
            <a:ext cx="148710" cy="632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4E6FA52-D352-D023-70A5-A590E1D6FE00}"/>
              </a:ext>
            </a:extLst>
          </p:cNvPr>
          <p:cNvSpPr txBox="1"/>
          <p:nvPr/>
        </p:nvSpPr>
        <p:spPr bwMode="auto">
          <a:xfrm>
            <a:off x="411458" y="3503120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CUCr1Zr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F43FE8-D537-D077-6DFD-F4E3143E8B4D}"/>
              </a:ext>
            </a:extLst>
          </p:cNvPr>
          <p:cNvCxnSpPr>
            <a:cxnSpLocks/>
          </p:cNvCxnSpPr>
          <p:nvPr/>
        </p:nvCxnSpPr>
        <p:spPr>
          <a:xfrm flipV="1">
            <a:off x="916118" y="2817662"/>
            <a:ext cx="360040" cy="6727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F1A912-A862-CC4E-F108-8CB147D1362B}"/>
              </a:ext>
            </a:extLst>
          </p:cNvPr>
          <p:cNvCxnSpPr>
            <a:cxnSpLocks/>
          </p:cNvCxnSpPr>
          <p:nvPr/>
        </p:nvCxnSpPr>
        <p:spPr>
          <a:xfrm flipV="1">
            <a:off x="916117" y="3224961"/>
            <a:ext cx="643379" cy="2654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53849DB-CA79-D2FB-B408-88C8A8AEB330}"/>
              </a:ext>
            </a:extLst>
          </p:cNvPr>
          <p:cNvSpPr txBox="1"/>
          <p:nvPr/>
        </p:nvSpPr>
        <p:spPr bwMode="auto">
          <a:xfrm>
            <a:off x="2847771" y="1554396"/>
            <a:ext cx="813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S. Steel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AFD6320-810C-180B-3042-C91B888C88C9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2847771" y="1862173"/>
            <a:ext cx="406522" cy="4471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287F54-CD8B-6AF9-C1EF-CF675C2F87D9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2639616" y="1862173"/>
            <a:ext cx="614677" cy="981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05CC4BA-E77E-591D-A888-B35E52B01BA6}"/>
              </a:ext>
            </a:extLst>
          </p:cNvPr>
          <p:cNvSpPr txBox="1"/>
          <p:nvPr/>
        </p:nvSpPr>
        <p:spPr bwMode="auto">
          <a:xfrm>
            <a:off x="559105" y="1202848"/>
            <a:ext cx="595035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EBW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BE0C74B-F4B7-A130-1B54-5F7719E7D9B0}"/>
              </a:ext>
            </a:extLst>
          </p:cNvPr>
          <p:cNvCxnSpPr>
            <a:cxnSpLocks/>
            <a:stCxn id="26" idx="2"/>
          </p:cNvCxnSpPr>
          <p:nvPr/>
        </p:nvCxnSpPr>
        <p:spPr>
          <a:xfrm>
            <a:off x="856623" y="1510625"/>
            <a:ext cx="1134921" cy="106822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CB21C2-BA76-8B75-4476-B50280B43306}"/>
              </a:ext>
            </a:extLst>
          </p:cNvPr>
          <p:cNvCxnSpPr>
            <a:cxnSpLocks/>
          </p:cNvCxnSpPr>
          <p:nvPr/>
        </p:nvCxnSpPr>
        <p:spPr>
          <a:xfrm flipH="1">
            <a:off x="588926" y="1523327"/>
            <a:ext cx="267697" cy="1113226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D26547-D653-5E43-CBC2-39E41E08C8D1}"/>
              </a:ext>
            </a:extLst>
          </p:cNvPr>
          <p:cNvCxnSpPr>
            <a:cxnSpLocks/>
          </p:cNvCxnSpPr>
          <p:nvPr/>
        </p:nvCxnSpPr>
        <p:spPr>
          <a:xfrm>
            <a:off x="2207568" y="1554396"/>
            <a:ext cx="81494" cy="99789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5B660EA-2653-107C-B1FD-D9F525A23A5E}"/>
              </a:ext>
            </a:extLst>
          </p:cNvPr>
          <p:cNvSpPr txBox="1"/>
          <p:nvPr/>
        </p:nvSpPr>
        <p:spPr bwMode="auto">
          <a:xfrm>
            <a:off x="1810074" y="1073642"/>
            <a:ext cx="101101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Explosion bonding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4F9328C-B7A8-4D74-532D-ECA1B6BE82B2}"/>
              </a:ext>
            </a:extLst>
          </p:cNvPr>
          <p:cNvCxnSpPr>
            <a:cxnSpLocks/>
          </p:cNvCxnSpPr>
          <p:nvPr/>
        </p:nvCxnSpPr>
        <p:spPr>
          <a:xfrm flipV="1">
            <a:off x="1828856" y="3152953"/>
            <a:ext cx="234696" cy="522183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81F457D0-16B8-50FA-9A8E-3EC0DB6ADBEC}"/>
              </a:ext>
            </a:extLst>
          </p:cNvPr>
          <p:cNvSpPr txBox="1"/>
          <p:nvPr/>
        </p:nvSpPr>
        <p:spPr bwMode="auto">
          <a:xfrm>
            <a:off x="1559496" y="3625279"/>
            <a:ext cx="1011012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5"/>
                </a:solidFill>
              </a:rPr>
              <a:t>TIG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B4670138-E64A-E1DC-79A8-9BF1675D65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40" t="13617" r="23247" b="12106"/>
          <a:stretch/>
        </p:blipFill>
        <p:spPr>
          <a:xfrm>
            <a:off x="3956278" y="1612670"/>
            <a:ext cx="2346543" cy="418624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5FF35D09-C7B5-53E6-3F4B-DD75DF4E5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87" y="3964378"/>
            <a:ext cx="3144373" cy="235828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F513C77-08C9-11F3-0E8A-A42155761813}"/>
              </a:ext>
            </a:extLst>
          </p:cNvPr>
          <p:cNvSpPr txBox="1"/>
          <p:nvPr/>
        </p:nvSpPr>
        <p:spPr bwMode="auto">
          <a:xfrm>
            <a:off x="4472959" y="5865333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Before HIP</a:t>
            </a:r>
          </a:p>
        </p:txBody>
      </p:sp>
      <p:pic>
        <p:nvPicPr>
          <p:cNvPr id="59" name="Picture 2">
            <a:extLst>
              <a:ext uri="{FF2B5EF4-FFF2-40B4-BE49-F238E27FC236}">
                <a16:creationId xmlns:a16="http://schemas.microsoft.com/office/drawing/2014/main" id="{E5E6730E-422A-A09A-6B4C-4B446B915D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7" t="2800" r="5088" b="7213"/>
          <a:stretch/>
        </p:blipFill>
        <p:spPr bwMode="auto">
          <a:xfrm>
            <a:off x="6541414" y="2526743"/>
            <a:ext cx="2354236" cy="332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0F49F4E-AAEF-5825-C815-C7743879D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9248" y="3912418"/>
            <a:ext cx="3035520" cy="1925579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1FEFCB81-C85B-75F3-5E4B-8C7B27DCE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9248" y="2238709"/>
            <a:ext cx="3175001" cy="161395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CE27A65-A38A-3CDE-90C9-85038C101D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4992" y="116632"/>
            <a:ext cx="2346544" cy="202741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64DCD6A-0831-A4B4-6030-17F76A9AA621}"/>
              </a:ext>
            </a:extLst>
          </p:cNvPr>
          <p:cNvSpPr txBox="1"/>
          <p:nvPr/>
        </p:nvSpPr>
        <p:spPr bwMode="auto">
          <a:xfrm>
            <a:off x="7532193" y="5921227"/>
            <a:ext cx="3582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Cuts after HIP – Perfect bonding</a:t>
            </a:r>
          </a:p>
        </p:txBody>
      </p:sp>
    </p:spTree>
    <p:extLst>
      <p:ext uri="{BB962C8B-B14F-4D97-AF65-F5344CB8AC3E}">
        <p14:creationId xmlns:p14="http://schemas.microsoft.com/office/powerpoint/2010/main" val="329975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19EEEC-5797-1C0B-4081-D597FC5D2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352" y="1038434"/>
            <a:ext cx="5616003" cy="950406"/>
          </a:xfrm>
        </p:spPr>
        <p:txBody>
          <a:bodyPr/>
          <a:lstStyle/>
          <a:p>
            <a:r>
              <a:rPr lang="en-GB" sz="2400" dirty="0">
                <a:solidFill>
                  <a:schemeClr val="tx1"/>
                </a:solidFill>
              </a:rPr>
              <a:t>Preliminary investigations (2016)</a:t>
            </a:r>
          </a:p>
          <a:p>
            <a:r>
              <a:rPr lang="en-GB" sz="1600" dirty="0">
                <a:solidFill>
                  <a:schemeClr val="tx1"/>
                </a:solidFill>
              </a:rPr>
              <a:t>HIP:  200 MPa  /  1200 ºC</a:t>
            </a:r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  <a:p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04DE19-81BD-62AD-F393-705AA747D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Refractory metals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FBF51-E6F7-288B-C947-51D1FCDB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AAA90-AB26-B4BB-2CDF-B1141068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79A06-BDF0-338D-BD4E-BE76785C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E9CFC6-9AB5-168E-71F2-FAD2C8E19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988840"/>
            <a:ext cx="6134100" cy="4343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913A98-5F09-D0F5-C1EF-8CB92707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261" y="908720"/>
            <a:ext cx="5613400" cy="1930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AC4205-E751-9301-1895-957AA03C2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510" y="3118044"/>
            <a:ext cx="3099600" cy="30614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E8F641-3FB5-F0D9-0B25-0D36EF6675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4592" y="2900340"/>
            <a:ext cx="1440000" cy="10913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32A88E-8161-D134-41A9-291ADEFF0E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4592" y="4069550"/>
            <a:ext cx="1440000" cy="10742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B00899-2DBB-66B5-5ADC-0D6756C842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592" y="5215844"/>
            <a:ext cx="1440000" cy="10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498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49EE63-F6E0-8788-47CD-0AE42D679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Refractory Metals – Extensive R&amp;D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4F09-8FF8-0213-A0B7-9CC58DEC8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88CF7C-02ED-20A3-3774-2A240A46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D66E8-4B7B-7881-C464-5696863C8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92BA82-E87E-FDA6-F706-DF3C9FDB2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8505"/>
            <a:ext cx="4206240" cy="24231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A71296-629A-5C78-651D-BDA33507A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4214" y="1263392"/>
            <a:ext cx="4343400" cy="2057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2C2353-5CEA-62ED-137D-DBE7047F2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7905" y="4077072"/>
            <a:ext cx="4480560" cy="21031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5396FC-4FB8-5BFD-135E-88FC1A61F9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31"/>
          <a:stretch/>
        </p:blipFill>
        <p:spPr>
          <a:xfrm>
            <a:off x="5447927" y="1286252"/>
            <a:ext cx="1992685" cy="20116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64F781-9210-528F-498C-A1E9A27BE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6" y="4365104"/>
            <a:ext cx="2338048" cy="19372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4ABFFA-49C2-BBDC-F773-CC86A86C6BFE}"/>
              </a:ext>
            </a:extLst>
          </p:cNvPr>
          <p:cNvSpPr txBox="1"/>
          <p:nvPr/>
        </p:nvSpPr>
        <p:spPr bwMode="auto">
          <a:xfrm>
            <a:off x="148100" y="3429000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HIP</a:t>
            </a:r>
          </a:p>
          <a:p>
            <a:pPr algn="ctr"/>
            <a:r>
              <a:rPr lang="en-GB" dirty="0"/>
              <a:t>150 MPa</a:t>
            </a:r>
          </a:p>
          <a:p>
            <a:pPr algn="ctr"/>
            <a:r>
              <a:rPr lang="en-GB" dirty="0"/>
              <a:t>1200 ºC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9FD3AD-3B85-B8C4-6CB3-CBB4D981A17E}"/>
              </a:ext>
            </a:extLst>
          </p:cNvPr>
          <p:cNvCxnSpPr>
            <a:cxnSpLocks/>
          </p:cNvCxnSpPr>
          <p:nvPr/>
        </p:nvCxnSpPr>
        <p:spPr>
          <a:xfrm flipV="1">
            <a:off x="1006290" y="3493278"/>
            <a:ext cx="781832" cy="21370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A7B135BA-56D1-0288-4EA5-44812A2FA678}"/>
              </a:ext>
            </a:extLst>
          </p:cNvPr>
          <p:cNvSpPr txBox="1"/>
          <p:nvPr/>
        </p:nvSpPr>
        <p:spPr bwMode="auto">
          <a:xfrm>
            <a:off x="7429779" y="3493278"/>
            <a:ext cx="11079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/>
              <a:t>HIP</a:t>
            </a:r>
          </a:p>
          <a:p>
            <a:pPr algn="ctr"/>
            <a:r>
              <a:rPr lang="en-GB" dirty="0"/>
              <a:t>200 MPa</a:t>
            </a:r>
          </a:p>
          <a:p>
            <a:pPr algn="ctr"/>
            <a:r>
              <a:rPr lang="en-GB" dirty="0"/>
              <a:t>1400 ºC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D2B15B-CB6E-BE86-AC34-D9634D5BD931}"/>
              </a:ext>
            </a:extLst>
          </p:cNvPr>
          <p:cNvCxnSpPr>
            <a:cxnSpLocks/>
          </p:cNvCxnSpPr>
          <p:nvPr/>
        </p:nvCxnSpPr>
        <p:spPr>
          <a:xfrm flipH="1" flipV="1">
            <a:off x="7032104" y="3429000"/>
            <a:ext cx="643400" cy="34994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2DCE4FF-A4D2-DD70-1C7C-9CE5386519B6}"/>
              </a:ext>
            </a:extLst>
          </p:cNvPr>
          <p:cNvCxnSpPr>
            <a:cxnSpLocks/>
          </p:cNvCxnSpPr>
          <p:nvPr/>
        </p:nvCxnSpPr>
        <p:spPr>
          <a:xfrm flipV="1">
            <a:off x="8256240" y="2780928"/>
            <a:ext cx="549661" cy="992123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48DEC18-31DA-384F-C6CC-E75A53A252FC}"/>
              </a:ext>
            </a:extLst>
          </p:cNvPr>
          <p:cNvCxnSpPr>
            <a:cxnSpLocks/>
          </p:cNvCxnSpPr>
          <p:nvPr/>
        </p:nvCxnSpPr>
        <p:spPr>
          <a:xfrm>
            <a:off x="8184232" y="4385962"/>
            <a:ext cx="621669" cy="39641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9FEC0CE-C4EE-0650-3CF3-54FD6EA3FB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2144" y="2195614"/>
            <a:ext cx="354857" cy="19714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3B209D8-852B-6674-89B0-98DD3A28A518}"/>
              </a:ext>
            </a:extLst>
          </p:cNvPr>
          <p:cNvSpPr txBox="1"/>
          <p:nvPr/>
        </p:nvSpPr>
        <p:spPr bwMode="auto">
          <a:xfrm>
            <a:off x="2716150" y="3779895"/>
            <a:ext cx="448056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u="sng" dirty="0"/>
              <a:t>Main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Bonding achieved in all interfaces apart from W/W and TZM/TZM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Bonding of TZM/W achieved only for High P&amp;T HIP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Interface thermal resistivity removed in all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Mechanical strength of bonding is better for higher P&amp;T HIP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A3EBDE-405F-BF49-3348-3914D0C76868}"/>
              </a:ext>
            </a:extLst>
          </p:cNvPr>
          <p:cNvSpPr txBox="1"/>
          <p:nvPr/>
        </p:nvSpPr>
        <p:spPr bwMode="auto">
          <a:xfrm>
            <a:off x="8832304" y="260648"/>
            <a:ext cx="3342582" cy="58477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1600" dirty="0"/>
              <a:t>Details in </a:t>
            </a:r>
            <a:r>
              <a:rPr lang="en-GB" sz="1600" dirty="0" err="1"/>
              <a:t>Busom</a:t>
            </a:r>
            <a:r>
              <a:rPr lang="en-GB" sz="1600" dirty="0"/>
              <a:t> </a:t>
            </a:r>
            <a:r>
              <a:rPr lang="en-GB" sz="1600" dirty="0" err="1"/>
              <a:t>Descarrega</a:t>
            </a:r>
            <a:r>
              <a:rPr lang="en-GB" sz="1600" dirty="0"/>
              <a:t> </a:t>
            </a:r>
            <a:r>
              <a:rPr lang="en-GB" sz="1600" i="1" dirty="0"/>
              <a:t>et al</a:t>
            </a:r>
            <a:r>
              <a:rPr lang="en-GB" sz="1600" dirty="0"/>
              <a:t>.</a:t>
            </a:r>
          </a:p>
          <a:p>
            <a:r>
              <a:rPr lang="en-GB" sz="1600" dirty="0"/>
              <a:t>https://</a:t>
            </a:r>
            <a:r>
              <a:rPr lang="en-GB" sz="1600" dirty="0" err="1"/>
              <a:t>doi.org</a:t>
            </a:r>
            <a:r>
              <a:rPr lang="en-GB" sz="1600" dirty="0"/>
              <a:t>/10.1002/mdp2.101 </a:t>
            </a:r>
          </a:p>
        </p:txBody>
      </p:sp>
    </p:spTree>
    <p:extLst>
      <p:ext uri="{BB962C8B-B14F-4D97-AF65-F5344CB8AC3E}">
        <p14:creationId xmlns:p14="http://schemas.microsoft.com/office/powerpoint/2010/main" val="4288006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554208-A626-4775-55F5-8CDD617C0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Alternative cladding materials – Nb alloys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82CE8-8E10-C2CF-B8AF-DB4E1BA5B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2256E-38A1-A4C8-07C1-A901DB923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DD0ED-52EB-223E-1231-8064CA51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23</a:t>
            </a:fld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265186A-B80C-F5F7-026B-BF793672CFC4}"/>
              </a:ext>
            </a:extLst>
          </p:cNvPr>
          <p:cNvSpPr txBox="1"/>
          <p:nvPr/>
        </p:nvSpPr>
        <p:spPr bwMode="auto">
          <a:xfrm>
            <a:off x="3010156" y="4461146"/>
            <a:ext cx="16079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HIP Parameters</a:t>
            </a:r>
          </a:p>
          <a:p>
            <a:pPr algn="ctr"/>
            <a:r>
              <a:rPr lang="en-GB" dirty="0"/>
              <a:t>P = 200 MPa</a:t>
            </a:r>
          </a:p>
          <a:p>
            <a:pPr algn="just"/>
            <a:r>
              <a:rPr lang="en-GB" dirty="0"/>
              <a:t>T = 1200 ºC</a:t>
            </a:r>
          </a:p>
          <a:p>
            <a:pPr algn="just"/>
            <a:r>
              <a:rPr lang="en-GB" dirty="0"/>
              <a:t>      1400 ºC</a:t>
            </a:r>
          </a:p>
        </p:txBody>
      </p:sp>
      <p:pic>
        <p:nvPicPr>
          <p:cNvPr id="49" name="Picture Placeholder 11">
            <a:extLst>
              <a:ext uri="{FF2B5EF4-FFF2-40B4-BE49-F238E27FC236}">
                <a16:creationId xmlns:a16="http://schemas.microsoft.com/office/drawing/2014/main" id="{A4A60B80-F027-594F-A7AC-70C5A8642B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38" b="9381"/>
          <a:stretch/>
        </p:blipFill>
        <p:spPr>
          <a:xfrm>
            <a:off x="7885161" y="1457225"/>
            <a:ext cx="3960231" cy="218201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63FBFE9-5E5C-AEAB-9A37-43706C3F2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082" y="4084250"/>
            <a:ext cx="7573918" cy="211652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0FD852D-FD79-F6CE-48C6-E3B7DF177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" y="4149724"/>
            <a:ext cx="2801511" cy="2116526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39EDA789-8B76-F668-A324-BB2DE2B886E6}"/>
              </a:ext>
            </a:extLst>
          </p:cNvPr>
          <p:cNvSpPr txBox="1"/>
          <p:nvPr/>
        </p:nvSpPr>
        <p:spPr bwMode="auto">
          <a:xfrm>
            <a:off x="407987" y="1202609"/>
            <a:ext cx="6099716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Non-trivial procurement of Nb alloys (particularly C103).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Nb alloys tend to show inhomogeneous microstructure.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All Nb alloys successfully plastically deformed.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Virtually no thermal contact resistance for all combinations of materials. 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b="0" dirty="0"/>
              <a:t>Preliminary (fresh) results of the interface tensile tests show higher strength for Nb-TZM than for Nb-W</a:t>
            </a:r>
          </a:p>
        </p:txBody>
      </p:sp>
    </p:spTree>
    <p:extLst>
      <p:ext uri="{BB962C8B-B14F-4D97-AF65-F5344CB8AC3E}">
        <p14:creationId xmlns:p14="http://schemas.microsoft.com/office/powerpoint/2010/main" val="8822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57D9C8-BFA0-2083-0212-C9DBDAD83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Application: BDF Target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CD813-6850-18D7-B935-1994CD1D9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ABDB9-9DC8-6994-6C92-BC2BB16F4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83BA5-FD41-6E2B-237B-5EB275583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6C3664D6-2579-B353-443E-8F91E43FE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74549"/>
            <a:ext cx="6839930" cy="4608512"/>
          </a:xfrm>
        </p:spPr>
        <p:txBody>
          <a:bodyPr vert="horz" lIns="0" tIns="0" rIns="0" bIns="0" rtlCol="0" anchor="t">
            <a:no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/>
              <a:t>High thermal power (300 kW) → cooling needs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/>
              <a:t>High POT → radiation damage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b="0" dirty="0"/>
              <a:t>Slow extraction but high spill power density → Quasi-static thermal-induced stresses</a:t>
            </a:r>
          </a:p>
          <a:p>
            <a:pPr>
              <a:spcBef>
                <a:spcPts val="600"/>
              </a:spcBef>
            </a:pPr>
            <a:r>
              <a:rPr lang="en-GB" sz="2000" dirty="0">
                <a:solidFill>
                  <a:schemeClr val="tx1"/>
                </a:solidFill>
              </a:rPr>
              <a:t>TZM &amp; W core</a:t>
            </a:r>
            <a:r>
              <a:rPr lang="en-GB" sz="2000" b="0" dirty="0">
                <a:solidFill>
                  <a:schemeClr val="tx1"/>
                </a:solidFill>
              </a:rPr>
              <a:t> </a:t>
            </a:r>
            <a:r>
              <a:rPr lang="en-GB" sz="2000" b="0" dirty="0"/>
              <a:t>Target as reasonable physics &amp; engineering compromise. </a:t>
            </a:r>
            <a:r>
              <a:rPr lang="en-GB" sz="2000" dirty="0">
                <a:solidFill>
                  <a:schemeClr val="tx1"/>
                </a:solidFill>
              </a:rPr>
              <a:t>Ta2.5W</a:t>
            </a:r>
            <a:r>
              <a:rPr lang="en-GB" sz="2000" b="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HIPed</a:t>
            </a:r>
            <a:r>
              <a:rPr lang="en-GB" sz="2000" dirty="0">
                <a:solidFill>
                  <a:schemeClr val="tx1"/>
                </a:solidFill>
              </a:rPr>
              <a:t> cladding </a:t>
            </a:r>
            <a:r>
              <a:rPr lang="en-GB" sz="2000" b="0" dirty="0"/>
              <a:t>(</a:t>
            </a:r>
            <a:r>
              <a:rPr lang="en-GB" sz="2000" b="0" u="sng" dirty="0"/>
              <a:t>Baseline design</a:t>
            </a:r>
            <a:r>
              <a:rPr lang="en-GB" sz="2000" b="0" dirty="0"/>
              <a:t>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GB" sz="2000" b="0" dirty="0"/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000" b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443EAF-28A5-4D70-6C5E-687034646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68" t="1928" r="12022" b="11895"/>
          <a:stretch/>
        </p:blipFill>
        <p:spPr>
          <a:xfrm>
            <a:off x="250828" y="3645754"/>
            <a:ext cx="3384376" cy="21602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23104F-BE50-574C-1F4D-F6A66754A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97"/>
          <a:stretch/>
        </p:blipFill>
        <p:spPr>
          <a:xfrm>
            <a:off x="7083735" y="980295"/>
            <a:ext cx="4741617" cy="285873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69A6202-FFB4-5BED-A510-C005BDDAEA5E}"/>
              </a:ext>
            </a:extLst>
          </p:cNvPr>
          <p:cNvGrpSpPr/>
          <p:nvPr/>
        </p:nvGrpSpPr>
        <p:grpSpPr>
          <a:xfrm>
            <a:off x="206187" y="4005795"/>
            <a:ext cx="3554519" cy="2278691"/>
            <a:chOff x="3458735" y="4067051"/>
            <a:chExt cx="3554519" cy="22786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F866724-B75B-F16D-1407-AE4AE4E26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545692" y="4067051"/>
              <a:ext cx="3150698" cy="1749984"/>
            </a:xfrm>
            <a:prstGeom prst="rect">
              <a:avLst/>
            </a:prstGeom>
            <a:ln>
              <a:noFill/>
            </a:ln>
            <a:effectLst>
              <a:glow rad="101600">
                <a:schemeClr val="accent3">
                  <a:satMod val="175000"/>
                  <a:alpha val="40000"/>
                </a:scheme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254853-AE3D-6DB6-390A-47005778C63F}"/>
                </a:ext>
              </a:extLst>
            </p:cNvPr>
            <p:cNvSpPr txBox="1"/>
            <p:nvPr/>
          </p:nvSpPr>
          <p:spPr bwMode="auto">
            <a:xfrm>
              <a:off x="3458735" y="5699411"/>
              <a:ext cx="2016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13 x TZM blocks (580 mm)</a:t>
              </a:r>
              <a:endParaRPr lang="en-GB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F41488-3EF5-2923-4BD3-9AA9FE667D41}"/>
                </a:ext>
              </a:extLst>
            </p:cNvPr>
            <p:cNvSpPr txBox="1"/>
            <p:nvPr/>
          </p:nvSpPr>
          <p:spPr bwMode="auto">
            <a:xfrm>
              <a:off x="5259059" y="5699410"/>
              <a:ext cx="17541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5x W blocks (780 mm)</a:t>
              </a:r>
              <a:endParaRPr lang="en-GB" dirty="0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6052519-D621-0EE6-F822-0897577A1A0D}"/>
                </a:ext>
              </a:extLst>
            </p:cNvPr>
            <p:cNvGrpSpPr/>
            <p:nvPr/>
          </p:nvGrpSpPr>
          <p:grpSpPr>
            <a:xfrm>
              <a:off x="4102820" y="4816615"/>
              <a:ext cx="2381308" cy="882796"/>
              <a:chOff x="7233229" y="4839999"/>
              <a:chExt cx="2381308" cy="882796"/>
            </a:xfrm>
            <a:effectLst>
              <a:glow rad="63500">
                <a:schemeClr val="accent4">
                  <a:satMod val="175000"/>
                  <a:alpha val="40000"/>
                </a:schemeClr>
              </a:glow>
            </a:effectLst>
          </p:grpSpPr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A47F9CAB-49A2-AA5E-A079-FDAE28BAF531}"/>
                  </a:ext>
                </a:extLst>
              </p:cNvPr>
              <p:cNvSpPr/>
              <p:nvPr/>
            </p:nvSpPr>
            <p:spPr>
              <a:xfrm rot="15442837">
                <a:off x="7609822" y="4724113"/>
                <a:ext cx="347609" cy="1100795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Left Brace 17">
                <a:extLst>
                  <a:ext uri="{FF2B5EF4-FFF2-40B4-BE49-F238E27FC236}">
                    <a16:creationId xmlns:a16="http://schemas.microsoft.com/office/drawing/2014/main" id="{496824DF-A0F1-B359-AAF1-78CF897446F2}"/>
                  </a:ext>
                </a:extLst>
              </p:cNvPr>
              <p:cNvSpPr/>
              <p:nvPr/>
            </p:nvSpPr>
            <p:spPr>
              <a:xfrm rot="4655090" flipH="1">
                <a:off x="8824468" y="4321419"/>
                <a:ext cx="271489" cy="1308649"/>
              </a:xfrm>
              <a:prstGeom prst="leftBrace">
                <a:avLst/>
              </a:prstGeom>
              <a:ln w="3810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7152CAA-C764-4BBC-BB70-07FACDE3952A}"/>
                  </a:ext>
                </a:extLst>
              </p:cNvPr>
              <p:cNvCxnSpPr>
                <a:cxnSpLocks/>
                <a:stCxn id="15" idx="0"/>
                <a:endCxn id="18" idx="1"/>
              </p:cNvCxnSpPr>
              <p:nvPr/>
            </p:nvCxnSpPr>
            <p:spPr>
              <a:xfrm flipH="1" flipV="1">
                <a:off x="8989396" y="5108314"/>
                <a:ext cx="277170" cy="614480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C769D593-13D7-12EF-E79A-9F8882C14B2F}"/>
                  </a:ext>
                </a:extLst>
              </p:cNvPr>
              <p:cNvCxnSpPr>
                <a:cxnSpLocks/>
                <a:stCxn id="14" idx="0"/>
                <a:endCxn id="17" idx="1"/>
              </p:cNvCxnSpPr>
              <p:nvPr/>
            </p:nvCxnSpPr>
            <p:spPr>
              <a:xfrm flipV="1">
                <a:off x="7597256" y="5444116"/>
                <a:ext cx="224343" cy="278679"/>
              </a:xfrm>
              <a:prstGeom prst="line">
                <a:avLst/>
              </a:prstGeom>
              <a:ln w="38100"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404FC0E-52B3-6F00-D0FE-4EC127254539}"/>
              </a:ext>
            </a:extLst>
          </p:cNvPr>
          <p:cNvGrpSpPr/>
          <p:nvPr/>
        </p:nvGrpSpPr>
        <p:grpSpPr>
          <a:xfrm>
            <a:off x="7414900" y="3905466"/>
            <a:ext cx="4777100" cy="2326028"/>
            <a:chOff x="7428170" y="3846966"/>
            <a:chExt cx="4777100" cy="23260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7C0B0C-483D-9828-D888-909945F0805F}"/>
                </a:ext>
              </a:extLst>
            </p:cNvPr>
            <p:cNvGrpSpPr/>
            <p:nvPr/>
          </p:nvGrpSpPr>
          <p:grpSpPr>
            <a:xfrm>
              <a:off x="7428170" y="3846966"/>
              <a:ext cx="4649941" cy="2001676"/>
              <a:chOff x="3006081" y="4257867"/>
              <a:chExt cx="4649941" cy="2001676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7AC2172-94AD-B081-B837-7B8DAB506D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3845779" y="4590303"/>
                <a:ext cx="3810243" cy="1324059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C7FA33E-929C-16BE-BF3B-5D2503201C5D}"/>
                  </a:ext>
                </a:extLst>
              </p:cNvPr>
              <p:cNvSpPr txBox="1"/>
              <p:nvPr/>
            </p:nvSpPr>
            <p:spPr>
              <a:xfrm>
                <a:off x="4815839" y="5920989"/>
                <a:ext cx="103909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1.5 mm</a:t>
                </a:r>
                <a:endParaRPr lang="en-GB" sz="1600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8E440BF-2404-0050-1C47-E050EF9108ED}"/>
                  </a:ext>
                </a:extLst>
              </p:cNvPr>
              <p:cNvSpPr txBox="1"/>
              <p:nvPr/>
            </p:nvSpPr>
            <p:spPr>
              <a:xfrm>
                <a:off x="5232169" y="4257867"/>
                <a:ext cx="12455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⌀250 mm</a:t>
                </a:r>
                <a:endParaRPr lang="en-GB" sz="1600" dirty="0"/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F2240961-0332-291C-F732-B7EB849D68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73484" y="4583076"/>
                <a:ext cx="3491345" cy="0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3C95264-3A7C-4DDB-AD64-21C6AC672454}"/>
                  </a:ext>
                </a:extLst>
              </p:cNvPr>
              <p:cNvSpPr txBox="1"/>
              <p:nvPr/>
            </p:nvSpPr>
            <p:spPr>
              <a:xfrm>
                <a:off x="3006081" y="4973289"/>
                <a:ext cx="92963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25-350 mm</a:t>
                </a:r>
                <a:endParaRPr lang="en-GB" sz="1600" dirty="0"/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B4C4BB7C-CD44-1A68-2B2A-C25F35FC71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5242" y="4707766"/>
                <a:ext cx="0" cy="1069579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681AAA19-1E51-4AE7-5C97-4C6AE336AC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295" y="5794746"/>
                <a:ext cx="0" cy="205395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A9AFC6F-5208-A337-A34C-D82F45E818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295" y="5506714"/>
                <a:ext cx="0" cy="205395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FC4B56B-EAEB-FDC6-52DA-B30646670E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30295" y="5674699"/>
                <a:ext cx="0" cy="139042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447736-3A23-88FA-C321-B8E13483B8A1}"/>
                </a:ext>
              </a:extLst>
            </p:cNvPr>
            <p:cNvSpPr txBox="1"/>
            <p:nvPr/>
          </p:nvSpPr>
          <p:spPr bwMode="auto">
            <a:xfrm>
              <a:off x="9237929" y="5803662"/>
              <a:ext cx="29673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Ta2.5W cladding</a:t>
              </a:r>
              <a:endParaRPr lang="en-GB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D931704-2A7E-DD08-E0E7-090425ED0735}"/>
                </a:ext>
              </a:extLst>
            </p:cNvPr>
            <p:cNvCxnSpPr>
              <a:cxnSpLocks/>
              <a:stCxn id="23" idx="0"/>
            </p:cNvCxnSpPr>
            <p:nvPr/>
          </p:nvCxnSpPr>
          <p:spPr>
            <a:xfrm flipH="1" flipV="1">
              <a:off x="10444000" y="5366444"/>
              <a:ext cx="277600" cy="437218"/>
            </a:xfrm>
            <a:prstGeom prst="line">
              <a:avLst/>
            </a:prstGeom>
            <a:ln w="38100">
              <a:headEnd type="none"/>
              <a:tailEnd type="oval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53869D7-3F6B-420F-2635-C663427C3183}"/>
              </a:ext>
            </a:extLst>
          </p:cNvPr>
          <p:cNvSpPr txBox="1"/>
          <p:nvPr/>
        </p:nvSpPr>
        <p:spPr bwMode="auto">
          <a:xfrm>
            <a:off x="7254196" y="427328"/>
            <a:ext cx="42964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/>
              <a:t>Baseline beam parameters of the BDF Target operation. </a:t>
            </a:r>
            <a:r>
              <a:rPr lang="en-GB" sz="1400" b="0" i="1" dirty="0">
                <a:hlinkClick r:id="rId7"/>
              </a:rPr>
              <a:t>https://doi.org/10.23731/CYRM-2020-002</a:t>
            </a:r>
            <a:r>
              <a:rPr lang="en-GB" sz="1400" b="0" i="1" dirty="0"/>
              <a:t> </a:t>
            </a:r>
          </a:p>
          <a:p>
            <a:pPr algn="just"/>
            <a:endParaRPr lang="en-GB" sz="1400" i="1" dirty="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C0FB2E7-9EDC-B9DE-303C-8E28F06CE6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26" b="95487" l="20221" r="95470">
                        <a14:foregroundMark x1="23867" y1="74109" x2="21326" y2="73397"/>
                        <a14:foregroundMark x1="26077" y1="69121" x2="30055" y2="83373"/>
                        <a14:foregroundMark x1="89392" y1="39905" x2="90055" y2="30641"/>
                        <a14:foregroundMark x1="87293" y1="15914" x2="89834" y2="7126"/>
                        <a14:foregroundMark x1="90939" y1="36580" x2="95580" y2="29216"/>
                        <a14:foregroundMark x1="23646" y1="83848" x2="20331" y2="68884"/>
                        <a14:foregroundMark x1="23757" y1="93349" x2="25635" y2="95487"/>
                      </a14:backgroundRemoval>
                    </a14:imgEffect>
                  </a14:imgLayer>
                </a14:imgProps>
              </a:ext>
            </a:extLst>
          </a:blip>
          <a:srcRect l="15529"/>
          <a:stretch/>
        </p:blipFill>
        <p:spPr>
          <a:xfrm rot="395342">
            <a:off x="692802" y="3993593"/>
            <a:ext cx="2601033" cy="132322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21EAB92-B2DF-31F5-BE0A-D7192FF1688A}"/>
              </a:ext>
            </a:extLst>
          </p:cNvPr>
          <p:cNvSpPr txBox="1"/>
          <p:nvPr/>
        </p:nvSpPr>
        <p:spPr bwMode="auto">
          <a:xfrm>
            <a:off x="3538482" y="5974748"/>
            <a:ext cx="47416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  <a:hlinkClick r:id="rId10"/>
              </a:rPr>
              <a:t>https://doi.org/10.1103/PhysRevAccelBeams.22.113001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Helvetica Neue"/>
              </a:rPr>
              <a:t> </a:t>
            </a:r>
            <a:endParaRPr lang="en-GB" sz="1400" b="0" i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A259FF1-7FE4-B992-F85F-65FAA7684C78}"/>
              </a:ext>
            </a:extLst>
          </p:cNvPr>
          <p:cNvGrpSpPr/>
          <p:nvPr/>
        </p:nvGrpSpPr>
        <p:grpSpPr>
          <a:xfrm>
            <a:off x="4104461" y="4136446"/>
            <a:ext cx="3117799" cy="1531082"/>
            <a:chOff x="8371496" y="3109587"/>
            <a:chExt cx="2448272" cy="948703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742EC0A-0220-746B-07E7-F677D1E68C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5565" r="6629" b="17480"/>
            <a:stretch/>
          </p:blipFill>
          <p:spPr>
            <a:xfrm>
              <a:off x="8371496" y="3109587"/>
              <a:ext cx="2448272" cy="862540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1C2AC7B-99F9-333E-1F73-D4E3000F306D}"/>
                </a:ext>
              </a:extLst>
            </p:cNvPr>
            <p:cNvSpPr txBox="1"/>
            <p:nvPr/>
          </p:nvSpPr>
          <p:spPr bwMode="auto">
            <a:xfrm>
              <a:off x="8801707" y="3791300"/>
              <a:ext cx="1635117" cy="266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BDF Target water cooling layout (20bar, 5m/s)</a:t>
              </a:r>
              <a:endParaRPr lang="en-GB" sz="1100" dirty="0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F4F812DB-AC34-E37B-5D48-0C3C955E8881}"/>
              </a:ext>
            </a:extLst>
          </p:cNvPr>
          <p:cNvSpPr/>
          <p:nvPr/>
        </p:nvSpPr>
        <p:spPr>
          <a:xfrm>
            <a:off x="10992544" y="3211374"/>
            <a:ext cx="504056" cy="43438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F5AEBD9-1E2F-D68D-0A5A-F91257A40267}"/>
              </a:ext>
            </a:extLst>
          </p:cNvPr>
          <p:cNvSpPr/>
          <p:nvPr/>
        </p:nvSpPr>
        <p:spPr>
          <a:xfrm>
            <a:off x="11051342" y="1806819"/>
            <a:ext cx="445258" cy="239218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33070E8-FF06-715F-E610-78E7319472D5}"/>
              </a:ext>
            </a:extLst>
          </p:cNvPr>
          <p:cNvSpPr/>
          <p:nvPr/>
        </p:nvSpPr>
        <p:spPr>
          <a:xfrm rot="21146170">
            <a:off x="9333918" y="1376787"/>
            <a:ext cx="1465624" cy="3968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i="1" dirty="0">
                <a:solidFill>
                  <a:schemeClr val="tx1"/>
                </a:solidFill>
              </a:rPr>
              <a:t>~</a:t>
            </a:r>
            <a:r>
              <a:rPr lang="en-GB" sz="1400" b="1" dirty="0">
                <a:solidFill>
                  <a:schemeClr val="tx1"/>
                </a:solidFill>
              </a:rPr>
              <a:t> 4.0×10</a:t>
            </a:r>
            <a:r>
              <a:rPr lang="en-GB" sz="1400" b="1" baseline="30000" dirty="0">
                <a:solidFill>
                  <a:schemeClr val="tx1"/>
                </a:solidFill>
              </a:rPr>
              <a:t>19</a:t>
            </a:r>
            <a:r>
              <a:rPr lang="en-GB" sz="1400" b="1" dirty="0">
                <a:solidFill>
                  <a:schemeClr val="tx1"/>
                </a:solidFill>
              </a:rPr>
              <a:t> p</a:t>
            </a:r>
            <a:r>
              <a:rPr lang="en-GB" sz="1400" b="1" baseline="30000" dirty="0">
                <a:solidFill>
                  <a:schemeClr val="tx1"/>
                </a:solidFill>
              </a:rPr>
              <a:t>+</a:t>
            </a:r>
            <a:r>
              <a:rPr lang="en-GB" sz="1400" b="1" dirty="0">
                <a:solidFill>
                  <a:schemeClr val="tx1"/>
                </a:solidFill>
              </a:rPr>
              <a:t>/y </a:t>
            </a:r>
            <a:endParaRPr lang="en-GB" sz="1400" b="1" i="1" dirty="0">
              <a:solidFill>
                <a:schemeClr val="tx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D63B67B-8796-2325-4103-771E33D4C630}"/>
              </a:ext>
            </a:extLst>
          </p:cNvPr>
          <p:cNvSpPr txBox="1"/>
          <p:nvPr/>
        </p:nvSpPr>
        <p:spPr bwMode="auto">
          <a:xfrm>
            <a:off x="3025798" y="2798984"/>
            <a:ext cx="4865883" cy="83099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See JL Grenard’s and C. </a:t>
            </a:r>
            <a:r>
              <a:rPr lang="en-GB" sz="2400" dirty="0" err="1"/>
              <a:t>Ahdida’s</a:t>
            </a:r>
            <a:r>
              <a:rPr lang="en-GB" sz="2400" dirty="0"/>
              <a:t> presentations on Friday</a:t>
            </a:r>
          </a:p>
        </p:txBody>
      </p:sp>
    </p:spTree>
    <p:extLst>
      <p:ext uri="{BB962C8B-B14F-4D97-AF65-F5344CB8AC3E}">
        <p14:creationId xmlns:p14="http://schemas.microsoft.com/office/powerpoint/2010/main" val="126746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CA6071-C606-F840-55D5-169D0B111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BDF Target – Alternative designs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086F1-6661-8DE3-600F-B0097BB23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D50DA7-1E0A-D25C-399E-4FE7CB10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2F304-D32D-55BC-C6B1-9ED9741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25</a:t>
            </a:fld>
            <a:endParaRPr lang="en-US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0453BFB-B23A-D533-CB0C-D69C153A8F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50" r="51036" b="10909"/>
          <a:stretch/>
        </p:blipFill>
        <p:spPr bwMode="auto">
          <a:xfrm>
            <a:off x="905048" y="3072910"/>
            <a:ext cx="4157051" cy="324595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14207067-DAC9-7D3F-7AC4-034F353B65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76" t="41714" r="4910" b="22997"/>
          <a:stretch/>
        </p:blipFill>
        <p:spPr bwMode="auto">
          <a:xfrm>
            <a:off x="6842874" y="1143985"/>
            <a:ext cx="4274273" cy="1928925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D484B74B-6D0C-051B-D860-5EC660E8E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78" t="41714" r="50224" b="22997"/>
          <a:stretch/>
        </p:blipFill>
        <p:spPr>
          <a:xfrm>
            <a:off x="862317" y="1099416"/>
            <a:ext cx="4408981" cy="1928925"/>
          </a:xfrm>
          <a:ln>
            <a:noFill/>
          </a:ln>
          <a:effectLst/>
        </p:spPr>
      </p:pic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37E5F1D8-AEEB-E295-996A-3D7B7E646F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6" t="21350" b="10909"/>
          <a:stretch/>
        </p:blipFill>
        <p:spPr bwMode="auto">
          <a:xfrm>
            <a:off x="6960096" y="3072910"/>
            <a:ext cx="4157051" cy="3245953"/>
          </a:xfrm>
          <a:prstGeom prst="rect">
            <a:avLst/>
          </a:prstGeom>
          <a:ln>
            <a:noFill/>
          </a:ln>
          <a:effectLst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CF8A44-8C0E-CDCE-F770-1A06C8E53688}"/>
              </a:ext>
            </a:extLst>
          </p:cNvPr>
          <p:cNvSpPr txBox="1"/>
          <p:nvPr/>
        </p:nvSpPr>
        <p:spPr bwMode="auto">
          <a:xfrm>
            <a:off x="1703512" y="2011269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TZM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7921EA-A942-1310-D218-06C3D7447659}"/>
              </a:ext>
            </a:extLst>
          </p:cNvPr>
          <p:cNvSpPr txBox="1"/>
          <p:nvPr/>
        </p:nvSpPr>
        <p:spPr bwMode="auto">
          <a:xfrm>
            <a:off x="2616683" y="2011269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E911B2-A091-BD50-5AAD-BEAC2FD964EB}"/>
              </a:ext>
            </a:extLst>
          </p:cNvPr>
          <p:cNvSpPr txBox="1"/>
          <p:nvPr/>
        </p:nvSpPr>
        <p:spPr bwMode="auto">
          <a:xfrm>
            <a:off x="1236829" y="2011269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54C140-A82A-AC60-0A16-94DF12AA7374}"/>
              </a:ext>
            </a:extLst>
          </p:cNvPr>
          <p:cNvSpPr txBox="1"/>
          <p:nvPr/>
        </p:nvSpPr>
        <p:spPr bwMode="auto">
          <a:xfrm>
            <a:off x="7668597" y="2055838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TZM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DF46D2-EF42-B64C-7D1E-1E2DAAEF4B96}"/>
              </a:ext>
            </a:extLst>
          </p:cNvPr>
          <p:cNvSpPr txBox="1"/>
          <p:nvPr/>
        </p:nvSpPr>
        <p:spPr bwMode="auto">
          <a:xfrm>
            <a:off x="8581768" y="2055838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6795A9B-D2D9-BB0A-7C25-6B74A5E9539C}"/>
              </a:ext>
            </a:extLst>
          </p:cNvPr>
          <p:cNvSpPr txBox="1"/>
          <p:nvPr/>
        </p:nvSpPr>
        <p:spPr bwMode="auto">
          <a:xfrm>
            <a:off x="7201914" y="2055838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A559DC-5A15-F3DC-A812-909DDE5BB025}"/>
              </a:ext>
            </a:extLst>
          </p:cNvPr>
          <p:cNvCxnSpPr/>
          <p:nvPr/>
        </p:nvCxnSpPr>
        <p:spPr>
          <a:xfrm>
            <a:off x="665018" y="1620982"/>
            <a:ext cx="571811" cy="103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A54D73A-EF29-7F59-4CA5-1FDF549DDD28}"/>
              </a:ext>
            </a:extLst>
          </p:cNvPr>
          <p:cNvSpPr txBox="1"/>
          <p:nvPr/>
        </p:nvSpPr>
        <p:spPr bwMode="auto">
          <a:xfrm>
            <a:off x="195451" y="1465940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TZM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DB07CD7-A06F-8F95-9A98-DE94A415BD8B}"/>
              </a:ext>
            </a:extLst>
          </p:cNvPr>
          <p:cNvCxnSpPr/>
          <p:nvPr/>
        </p:nvCxnSpPr>
        <p:spPr>
          <a:xfrm>
            <a:off x="6630103" y="1813966"/>
            <a:ext cx="571811" cy="103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17350CE-061D-F8AE-0B40-B6CE53C235AE}"/>
              </a:ext>
            </a:extLst>
          </p:cNvPr>
          <p:cNvSpPr txBox="1"/>
          <p:nvPr/>
        </p:nvSpPr>
        <p:spPr bwMode="auto">
          <a:xfrm>
            <a:off x="6288944" y="1639295"/>
            <a:ext cx="41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Cu</a:t>
            </a:r>
          </a:p>
        </p:txBody>
      </p:sp>
    </p:spTree>
    <p:extLst>
      <p:ext uri="{BB962C8B-B14F-4D97-AF65-F5344CB8AC3E}">
        <p14:creationId xmlns:p14="http://schemas.microsoft.com/office/powerpoint/2010/main" val="477587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C45AB1-E2DA-33E3-0C4E-D10E03D04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Irradiation tests at CERN – BDF Target Prototype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31BDA-9F1E-AFE9-DFE9-E5BA88272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47A8C-8BAE-DD78-5348-EF8FE4B4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53CEEA-8CE6-BC77-BF4E-366EB613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7774A-58C7-8D9E-4580-16A3CD6168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50" y="1024435"/>
            <a:ext cx="11647262" cy="52711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7AF97E-022F-AC09-78AE-59A629D34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40" y="3241963"/>
            <a:ext cx="3849367" cy="286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526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2715B2-8893-12A5-AF0D-9421BC27D8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11F8E"/>
                </a:solidFill>
                <a:effectLst/>
                <a:latin typeface="Arial" panose="020B0604020202020204" pitchFamily="34" charset="0"/>
              </a:rPr>
              <a:t>BDF Target Prototype removal (2020)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A8E63-2D60-26C8-101D-8AB24907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220790-7FB3-5D2F-C7F4-CEA101243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B304-4B4F-8CF9-D9C1-C2635631E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485982-CD23-D035-0CD3-5EACE90E2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967" y="1121703"/>
            <a:ext cx="11608412" cy="521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15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A6886B-34C8-C3AB-E3C7-1DFE2FC70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011F8E"/>
                </a:solidFill>
                <a:effectLst/>
                <a:latin typeface="Arial" panose="020B0604020202020204" pitchFamily="34" charset="0"/>
              </a:rPr>
              <a:t>BDF Target Prototype removal (2020)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B1DEE0-15BC-07E7-8E38-8E5930D21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02553-4284-AC27-FC15-40B7D3AB8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68E68-EB8A-900E-DA0C-4F27C0136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C90FC-159D-D36A-454D-B5B05F27C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047865"/>
            <a:ext cx="11376024" cy="52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4443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D0379F-4921-9415-9123-FB46EA680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BDF Target Prototype – PIE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6206B-3F5F-73A5-F32B-E7412790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B19A3-A34B-0408-3A6E-BF120CFF7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0831E-B068-E989-8D7B-27B857AD4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B7DC57-5F33-ABBD-84AD-9D2930FC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08" y="1175740"/>
            <a:ext cx="12113941" cy="45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359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D5C7E1-84D1-FD52-5A97-C6BA5733D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Contact with cooling pipes – techniques used for BIDs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6B21C8-4F23-2579-955E-15AE660C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96890-BBF9-90AC-3EFD-3022E16A7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B22E7-5EE8-4DFD-16A1-067225164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B5D5B1-4E52-1488-D06A-F2F6C95707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67" y="3098171"/>
            <a:ext cx="4350793" cy="325059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822EC0A-6F53-D393-4FE9-C84263F19BC7}"/>
              </a:ext>
            </a:extLst>
          </p:cNvPr>
          <p:cNvSpPr txBox="1">
            <a:spLocks/>
          </p:cNvSpPr>
          <p:nvPr/>
        </p:nvSpPr>
        <p:spPr bwMode="auto">
          <a:xfrm>
            <a:off x="86121" y="1385506"/>
            <a:ext cx="6359283" cy="368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1pPr>
            <a:lvl2pPr marL="460375" indent="-228600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2pPr>
            <a:lvl3pPr marL="685800" indent="-225425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3pPr>
            <a:lvl4pPr marL="909638" indent="-22383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4pPr>
            <a:lvl5pPr marL="1146175" indent="-23653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Cold-expanded pipes </a:t>
            </a:r>
          </a:p>
          <a:p>
            <a:pPr lvl="2"/>
            <a:r>
              <a:rPr lang="en-GB" sz="2000" dirty="0"/>
              <a:t>Used for SPS beam absorbers</a:t>
            </a:r>
          </a:p>
          <a:p>
            <a:pPr lvl="2"/>
            <a:r>
              <a:rPr lang="en-GB" sz="2000" dirty="0"/>
              <a:t>Specific tooling required for each tube diameter</a:t>
            </a:r>
          </a:p>
          <a:p>
            <a:pPr lvl="2"/>
            <a:r>
              <a:rPr lang="en-GB" sz="2000" b="1" dirty="0"/>
              <a:t>Not compatible with UHV</a:t>
            </a:r>
          </a:p>
          <a:p>
            <a:pPr lvl="2"/>
            <a:r>
              <a:rPr lang="en-GB" sz="2000" dirty="0"/>
              <a:t>Only straight tubes</a:t>
            </a:r>
          </a:p>
          <a:p>
            <a:pPr lvl="2"/>
            <a:r>
              <a:rPr lang="en-GB" sz="2000" dirty="0"/>
              <a:t>Efficiency unknown</a:t>
            </a:r>
          </a:p>
          <a:p>
            <a:pPr lvl="2"/>
            <a:r>
              <a:rPr lang="en-GB" sz="2000" dirty="0"/>
              <a:t>Very long process</a:t>
            </a:r>
          </a:p>
          <a:p>
            <a:pPr lvl="2"/>
            <a:r>
              <a:rPr lang="en-GB" sz="2000" dirty="0"/>
              <a:t>Issues encountered </a:t>
            </a:r>
          </a:p>
          <a:p>
            <a:pPr lvl="2"/>
            <a:endParaRPr lang="en-GB" sz="2000" dirty="0"/>
          </a:p>
        </p:txBody>
      </p:sp>
      <p:pic>
        <p:nvPicPr>
          <p:cNvPr id="11" name="Picture 2" descr="Tube">
            <a:extLst>
              <a:ext uri="{FF2B5EF4-FFF2-40B4-BE49-F238E27FC236}">
                <a16:creationId xmlns:a16="http://schemas.microsoft.com/office/drawing/2014/main" id="{B167D80E-4EA0-7079-038D-032E0C000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260" y="1092322"/>
            <a:ext cx="3722202" cy="2796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udgalumoteur">
            <a:extLst>
              <a:ext uri="{FF2B5EF4-FFF2-40B4-BE49-F238E27FC236}">
                <a16:creationId xmlns:a16="http://schemas.microsoft.com/office/drawing/2014/main" id="{30DC9343-013B-AAEA-2359-FDD7375CF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787" y="3956050"/>
            <a:ext cx="3712675" cy="2791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955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B1D14C-F6DB-DB4C-0916-38A3040A4A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Diffusion bonding provides excellent thermal/structural performance of the interfaces for several materials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Maximum cooling efficiency can be obtained in BIDs thanks to this technique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Reproducible results for a given set of parameters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UHV compliant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Extensive operational experience from different institutes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4B35C0-E4B1-75FE-BEA1-BD2806614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5F593B-08EB-5561-FDE6-4D335070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6E1F8-BEEC-5B22-80E9-B45FF5B6A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FFA20-430B-5A56-D667-055C73F84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454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162BDAF-4211-10AD-7E75-9A7049EB2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Techniques used for BIDs at CERN (2)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3F553C-9D42-FEB4-E12A-1EE00CB97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36C5E-6D92-A54D-78FD-DE83813B9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32DC-A817-9A38-4526-0333CFD5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4</a:t>
            </a:fld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E7C44A3-5D62-DF65-6BE1-4D2DA78858D5}"/>
              </a:ext>
            </a:extLst>
          </p:cNvPr>
          <p:cNvSpPr txBox="1">
            <a:spLocks/>
          </p:cNvSpPr>
          <p:nvPr/>
        </p:nvSpPr>
        <p:spPr bwMode="auto">
          <a:xfrm>
            <a:off x="357870" y="1167545"/>
            <a:ext cx="4263958" cy="27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5425" indent="-225425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30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1pPr>
            <a:lvl2pPr marL="460375" indent="-228600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•"/>
              <a:defRPr sz="2400" kern="1200" baseline="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2pPr>
            <a:lvl3pPr marL="685800" indent="-225425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4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3pPr>
            <a:lvl4pPr marL="909638" indent="-22383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4F9A06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4pPr>
            <a:lvl5pPr marL="1146175" indent="-236538" algn="l" rtl="0" eaLnBrk="0" fontAlgn="base" hangingPunct="0">
              <a:spcBef>
                <a:spcPts val="900"/>
              </a:spcBef>
              <a:spcAft>
                <a:spcPct val="0"/>
              </a:spcAft>
              <a:buClr>
                <a:srgbClr val="5197CC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0C377B"/>
                </a:solidFill>
                <a:latin typeface="+mn-lt"/>
                <a:ea typeface="Ubuntu Light"/>
                <a:cs typeface="Ubuntu Light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/>
              <a:t>Brazing </a:t>
            </a:r>
          </a:p>
          <a:p>
            <a:pPr lvl="2"/>
            <a:r>
              <a:rPr lang="en-GB" sz="2000" dirty="0"/>
              <a:t>Used for Collimators</a:t>
            </a:r>
          </a:p>
          <a:p>
            <a:pPr lvl="2"/>
            <a:r>
              <a:rPr lang="en-GB" sz="2000" dirty="0"/>
              <a:t>Compatible with UHV</a:t>
            </a:r>
          </a:p>
          <a:p>
            <a:pPr lvl="2"/>
            <a:r>
              <a:rPr lang="en-GB" sz="2000" dirty="0"/>
              <a:t>Quality highly dependant on vendor’s expertise</a:t>
            </a:r>
          </a:p>
          <a:p>
            <a:pPr lvl="2"/>
            <a:r>
              <a:rPr lang="en-GB" sz="2000" dirty="0"/>
              <a:t>Good thermal efficiency </a:t>
            </a:r>
          </a:p>
          <a:p>
            <a:pPr lvl="2"/>
            <a:endParaRPr lang="en-GB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7E53AF-E410-3C87-89E8-BB34AF126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192" y="1386253"/>
            <a:ext cx="4835895" cy="362692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FD4CBF-D8D7-C608-210A-6E0209B92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84" y="3813140"/>
            <a:ext cx="3873798" cy="24824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A1C4266-8AD8-573C-1336-785F153E09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68" t="-1386" r="-325"/>
          <a:stretch/>
        </p:blipFill>
        <p:spPr>
          <a:xfrm>
            <a:off x="9398172" y="1287252"/>
            <a:ext cx="2793827" cy="39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76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177F06-CA36-F680-77BD-D051BBE4E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Techniques used for BIDs at CERN (3)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24B0F-56F3-CB0E-C34F-79D40F59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3E4725-2B63-B85F-AEBD-CC130DB1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CA065-8EEB-05C9-841C-462FB7C08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5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AD031B7-2AB0-C684-728C-D8D58A0BB487}"/>
              </a:ext>
            </a:extLst>
          </p:cNvPr>
          <p:cNvSpPr txBox="1">
            <a:spLocks/>
          </p:cNvSpPr>
          <p:nvPr/>
        </p:nvSpPr>
        <p:spPr>
          <a:xfrm>
            <a:off x="609601" y="1089408"/>
            <a:ext cx="6142891" cy="5028279"/>
          </a:xfrm>
          <a:prstGeom prst="rect">
            <a:avLst/>
          </a:prstGeom>
        </p:spPr>
        <p:txBody>
          <a:bodyPr/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Clamping</a:t>
            </a:r>
          </a:p>
          <a:p>
            <a:pPr lvl="2"/>
            <a:r>
              <a:rPr lang="en-GB" sz="2200" dirty="0"/>
              <a:t>Used for TIDVG#4 (previous SPS beam dump 2017-2018) </a:t>
            </a:r>
          </a:p>
          <a:p>
            <a:pPr lvl="2"/>
            <a:r>
              <a:rPr lang="en-GB" sz="2200" dirty="0"/>
              <a:t>Compatible with UHV</a:t>
            </a:r>
          </a:p>
          <a:p>
            <a:pPr lvl="2"/>
            <a:r>
              <a:rPr lang="en-GB" sz="2200" dirty="0"/>
              <a:t>Sensitive to machining precision</a:t>
            </a:r>
          </a:p>
          <a:p>
            <a:pPr lvl="2"/>
            <a:r>
              <a:rPr lang="en-GB" sz="2200" dirty="0"/>
              <a:t>Dependent on contact pressure</a:t>
            </a:r>
          </a:p>
          <a:p>
            <a:pPr lvl="2"/>
            <a:r>
              <a:rPr lang="en-GB" sz="2200" dirty="0"/>
              <a:t>Efficiency low (unquantifiable)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BD69C3F-FAAB-671E-BA36-E69275112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294" y="4095506"/>
            <a:ext cx="3501292" cy="2625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DCBEAC-D86D-697D-C8D6-5B2D41688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09" y="1126282"/>
            <a:ext cx="3224091" cy="5731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14B197-78B7-062A-AB4A-000E5087A1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215" t="22694" r="35935" b="32909"/>
          <a:stretch/>
        </p:blipFill>
        <p:spPr>
          <a:xfrm>
            <a:off x="6868912" y="1126282"/>
            <a:ext cx="2022430" cy="573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64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84814E-A3AA-0684-D5E0-1E4F3F328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Heat transfer through interface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10437-1ECB-3D7B-2C85-480260F05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A7355-0215-25C2-0A0A-CCD84EAB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A528E5-81E5-7AA3-150C-324D3434C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D0E929-36DB-21F3-6EBF-42E5EF23F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2" y="1628614"/>
            <a:ext cx="3777301" cy="367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91EBD8-FBA2-7573-4C1A-1687456595DC}"/>
              </a:ext>
            </a:extLst>
          </p:cNvPr>
          <p:cNvSpPr txBox="1"/>
          <p:nvPr/>
        </p:nvSpPr>
        <p:spPr>
          <a:xfrm>
            <a:off x="1192780" y="110185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Mechanical contact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B16E4C-0E53-E425-45A7-AF3FBDF6A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913" y="1628614"/>
            <a:ext cx="3585512" cy="38006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1AD534-EFC2-4F10-4A80-A6B4214340C5}"/>
              </a:ext>
            </a:extLst>
          </p:cNvPr>
          <p:cNvSpPr txBox="1"/>
          <p:nvPr/>
        </p:nvSpPr>
        <p:spPr>
          <a:xfrm>
            <a:off x="5755856" y="1101852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u="sng" dirty="0"/>
              <a:t>Brazing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D10369-B977-23C4-CD2B-D6B72682024E}"/>
              </a:ext>
            </a:extLst>
          </p:cNvPr>
          <p:cNvSpPr txBox="1"/>
          <p:nvPr/>
        </p:nvSpPr>
        <p:spPr>
          <a:xfrm>
            <a:off x="9421191" y="1101852"/>
            <a:ext cx="1962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b="1"/>
            </a:lvl1pPr>
          </a:lstStyle>
          <a:p>
            <a:r>
              <a:rPr lang="en-GB" u="sng" dirty="0"/>
              <a:t>Diffusion bonding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64226AB-5E6B-ACB6-7CEF-19A26404D3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8333" y="1628614"/>
            <a:ext cx="2768461" cy="457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0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8BE78-4FC8-D056-678C-5CC6B4DE8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Good bonding…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D47F8-500C-77D3-13FC-16E50FDA1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4C9AE3-896F-4E2B-7F8F-8FE2F4A66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8B169-121D-178B-8728-F8841EB4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7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0A0126-5FC3-3EB4-1ACB-A7645F01F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65" b="6538"/>
          <a:stretch/>
        </p:blipFill>
        <p:spPr>
          <a:xfrm>
            <a:off x="2074835" y="1052736"/>
            <a:ext cx="8042330" cy="521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648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0C77C3-AE65-8430-38CF-071533A24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Diffusion Bonding by HIP	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2A53E-5487-FAC4-78BC-C62AE7C8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9C746-8F94-1138-7A0C-20B9E4B69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D8E1AC-3948-7C12-6DF6-0F28F97EE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8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059685F-CFF0-96B5-FF7B-279D765078CA}"/>
              </a:ext>
            </a:extLst>
          </p:cNvPr>
          <p:cNvSpPr txBox="1">
            <a:spLocks/>
          </p:cNvSpPr>
          <p:nvPr/>
        </p:nvSpPr>
        <p:spPr>
          <a:xfrm>
            <a:off x="609602" y="1245522"/>
            <a:ext cx="7561384" cy="5028279"/>
          </a:xfrm>
          <a:prstGeom prst="rect">
            <a:avLst/>
          </a:prstGeom>
        </p:spPr>
        <p:txBody>
          <a:bodyPr/>
          <a:lstStyle>
            <a:lvl1pPr marL="0" indent="0" algn="l" defTabSz="914400" eaLnBrk="1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defRPr sz="2800" b="1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2385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eaLnBrk="1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/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6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eaLnBrk="1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Hot Isostatic Pressing (HIP)</a:t>
            </a:r>
          </a:p>
          <a:p>
            <a:pPr lvl="2"/>
            <a:r>
              <a:rPr lang="en-GB" dirty="0"/>
              <a:t>High temperature (typically up to ~1400ºC with Mo heaters or up to ~2000ºC with Gr heaters) → promoting diffusion</a:t>
            </a:r>
          </a:p>
          <a:p>
            <a:pPr lvl="2"/>
            <a:r>
              <a:rPr lang="en-GB" dirty="0"/>
              <a:t>High pressure (up to ~200 MPa) → limiting grain growth</a:t>
            </a:r>
          </a:p>
          <a:p>
            <a:pPr lvl="2"/>
            <a:r>
              <a:rPr lang="en-GB" dirty="0"/>
              <a:t>Inherently “clean” process (under Argon) </a:t>
            </a:r>
          </a:p>
          <a:p>
            <a:pPr lvl="2"/>
            <a:r>
              <a:rPr lang="en-GB" dirty="0"/>
              <a:t>Compatible with UHV (inner porosity removed)</a:t>
            </a:r>
          </a:p>
          <a:p>
            <a:pPr lvl="2"/>
            <a:r>
              <a:rPr lang="en-GB" dirty="0"/>
              <a:t>Reproducible results</a:t>
            </a:r>
          </a:p>
          <a:p>
            <a:pPr lvl="2"/>
            <a:r>
              <a:rPr lang="en-GB" b="1" dirty="0"/>
              <a:t>Maximum thermal efficiency (thermal resistance at interface virtually removed)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4F8660-47E5-A51D-32FF-27B4C5DAA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77" y="1171632"/>
            <a:ext cx="3811896" cy="344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877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0DE181-0FDC-9653-1131-E0611886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3FD1736-7D89-F5EF-91C5-C84C5CF21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Diffusion Bonding R&amp;D and Applications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ADAD3-1404-DB43-2F1C-F39B2ACB0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08/11/2023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8750-E34A-BCD5-B2CF-717D46515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A. PERILLO MARCONE | Diffusion bonding for BIDs at CERN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592DA-59F4-539B-52E9-419C4EEFE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B5EA5A-BC32-A742-B11B-8E7414D5B535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FABBE0C-065C-42B0-3081-CF6D3F482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930054"/>
              </p:ext>
            </p:extLst>
          </p:nvPr>
        </p:nvGraphicFramePr>
        <p:xfrm>
          <a:off x="191344" y="908720"/>
          <a:ext cx="1180931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75357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 1">
      <a:dk1>
        <a:srgbClr val="0033A0"/>
      </a:dk1>
      <a:lt1>
        <a:srgbClr val="FFFFFF"/>
      </a:lt1>
      <a:dk2>
        <a:srgbClr val="2F2F2F"/>
      </a:dk2>
      <a:lt2>
        <a:srgbClr val="E7E6E6"/>
      </a:lt2>
      <a:accent1>
        <a:srgbClr val="0033A0"/>
      </a:accent1>
      <a:accent2>
        <a:srgbClr val="61C4D3"/>
      </a:accent2>
      <a:accent3>
        <a:srgbClr val="E15E32"/>
      </a:accent3>
      <a:accent4>
        <a:srgbClr val="BDBDCB"/>
      </a:accent4>
      <a:accent5>
        <a:srgbClr val="6E2466"/>
      </a:accent5>
      <a:accent6>
        <a:srgbClr val="1C4469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 bwMode="auto">
        <a:prstGeom prst="rect">
          <a:avLst/>
        </a:prstGeom>
        <a:noFill/>
      </a:spPr>
      <a:bodyPr/>
      <a:lstStyle/>
    </a:txDef>
  </a:objectDefaults>
  <a:extraClrSchemeLst/>
  <a:extLst>
    <a:ext uri="{05A4C25C-085E-4340-85A3-A5531E510DB2}">
      <thm15:themeFamily xmlns:thm15="http://schemas.microsoft.com/office/thememl/2012/main" name="Presentation1" id="{4BAFF76A-A20B-4089-AB48-234926712CC8}" vid="{5EFE5F0C-CD44-4BF7-ACEE-B23D5F6DD0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PowerPoint template</Template>
  <TotalTime>4837</TotalTime>
  <Words>1317</Words>
  <Application>Microsoft Macintosh PowerPoint</Application>
  <DocSecurity>0</DocSecurity>
  <PresentationFormat>Widescreen</PresentationFormat>
  <Paragraphs>259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</vt:lpstr>
      <vt:lpstr>Helvetica Neue</vt:lpstr>
      <vt:lpstr>Wingdings</vt:lpstr>
      <vt:lpstr>Office Theme</vt:lpstr>
      <vt:lpstr>DIFFUSION BONDING BY MEANS OF HIP FOR BEAM INTERCEPTING DEVICES AT CERN </vt:lpstr>
      <vt:lpstr>Background</vt:lpstr>
      <vt:lpstr>Contact with cooling pipes – techniques used for BIDs at CERN</vt:lpstr>
      <vt:lpstr>Techniques used for BIDs at CERN (2)</vt:lpstr>
      <vt:lpstr>Techniques used for BIDs at CERN (3)</vt:lpstr>
      <vt:lpstr>Heat transfer through interface</vt:lpstr>
      <vt:lpstr>Good bonding…</vt:lpstr>
      <vt:lpstr>Diffusion Bonding by HIP </vt:lpstr>
      <vt:lpstr>Diffusion Bonding R&amp;D and Applications at CERN</vt:lpstr>
      <vt:lpstr>Cuprous Materials – Stainless Steel</vt:lpstr>
      <vt:lpstr>Microscopy</vt:lpstr>
      <vt:lpstr>Thermal conductivity across interfaces</vt:lpstr>
      <vt:lpstr>Mechanical Characterisation</vt:lpstr>
      <vt:lpstr>Application 1: SPS Dump</vt:lpstr>
      <vt:lpstr>SPS Dump </vt:lpstr>
      <vt:lpstr>Full-Scale Prototype</vt:lpstr>
      <vt:lpstr>Real Behaviour</vt:lpstr>
      <vt:lpstr>Application 2: PS Internal Dump</vt:lpstr>
      <vt:lpstr>PS Internal Dump Construction</vt:lpstr>
      <vt:lpstr>HIP without capsule – Prototype </vt:lpstr>
      <vt:lpstr>Refractory metals</vt:lpstr>
      <vt:lpstr>Refractory Metals – Extensive R&amp;D</vt:lpstr>
      <vt:lpstr>Alternative cladding materials – Nb alloys</vt:lpstr>
      <vt:lpstr>Application: BDF Target</vt:lpstr>
      <vt:lpstr>BDF Target – Alternative designs</vt:lpstr>
      <vt:lpstr>Irradiation tests at CERN – BDF Target Prototype</vt:lpstr>
      <vt:lpstr>BDF Target Prototype removal (2020)</vt:lpstr>
      <vt:lpstr>BDF Target Prototype removal (2020)</vt:lpstr>
      <vt:lpstr>BDF Target Prototype – PIE </vt:lpstr>
      <vt:lpstr>Conclusions 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subject/>
  <dc:creator>Marco Calviani</dc:creator>
  <cp:keywords/>
  <dc:description/>
  <cp:lastModifiedBy>Antonio Perillo Marcone</cp:lastModifiedBy>
  <cp:revision>78</cp:revision>
  <dcterms:created xsi:type="dcterms:W3CDTF">2021-11-08T12:53:02Z</dcterms:created>
  <dcterms:modified xsi:type="dcterms:W3CDTF">2023-11-07T22:29:49Z</dcterms:modified>
  <cp:category/>
  <dc:identifier/>
  <cp:contentStatus/>
  <dc:language/>
  <cp:version/>
</cp:coreProperties>
</file>