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23"/>
  </p:notesMasterIdLst>
  <p:handoutMasterIdLst>
    <p:handoutMasterId r:id="rId24"/>
  </p:handoutMasterIdLst>
  <p:sldIdLst>
    <p:sldId id="265" r:id="rId3"/>
    <p:sldId id="301" r:id="rId4"/>
    <p:sldId id="342" r:id="rId5"/>
    <p:sldId id="353" r:id="rId6"/>
    <p:sldId id="343" r:id="rId7"/>
    <p:sldId id="344" r:id="rId8"/>
    <p:sldId id="256" r:id="rId9"/>
    <p:sldId id="355" r:id="rId10"/>
    <p:sldId id="258" r:id="rId11"/>
    <p:sldId id="285" r:id="rId12"/>
    <p:sldId id="333" r:id="rId13"/>
    <p:sldId id="345" r:id="rId14"/>
    <p:sldId id="349" r:id="rId15"/>
    <p:sldId id="348" r:id="rId16"/>
    <p:sldId id="350" r:id="rId17"/>
    <p:sldId id="351" r:id="rId18"/>
    <p:sldId id="347" r:id="rId19"/>
    <p:sldId id="346" r:id="rId20"/>
    <p:sldId id="341" r:id="rId21"/>
    <p:sldId id="352" r:id="rId22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derique Pellemoine" initials="FP" lastIdx="20" clrIdx="0">
    <p:extLst>
      <p:ext uri="{19B8F6BF-5375-455C-9EA6-DF929625EA0E}">
        <p15:presenceInfo xmlns:p15="http://schemas.microsoft.com/office/powerpoint/2012/main" userId="S::fpellemo@services.fnal.gov::9cd3e5c9-479b-4dcb-a351-aa46ddba92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404040"/>
    <a:srgbClr val="505050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9" autoAdjust="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590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11/8/2023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11/8/2023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34" y="1149350"/>
            <a:ext cx="43561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075267" y="3559284"/>
            <a:ext cx="10035117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1075267" y="4841093"/>
            <a:ext cx="10035117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103665"/>
            <a:ext cx="115824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1043047"/>
            <a:ext cx="11563351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Fermilab updates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355192"/>
            <a:ext cx="560832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78881" y="355192"/>
            <a:ext cx="560832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1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78881" y="4765101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Fermilab updates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665"/>
            <a:ext cx="115824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043047"/>
            <a:ext cx="11563351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0018" y="6515100"/>
            <a:ext cx="1435100" cy="241300"/>
          </a:xfrm>
        </p:spPr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b="1"/>
              <a:t>Fermilab updates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305820" y="4765101"/>
            <a:ext cx="566928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6206067" y="4765101"/>
            <a:ext cx="5681133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04801" y="1043695"/>
            <a:ext cx="5668432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6206067" y="1043695"/>
            <a:ext cx="5681135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103665"/>
            <a:ext cx="115824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Fermilab updates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043693"/>
            <a:ext cx="4037192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26611" y="1043695"/>
            <a:ext cx="7227147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103665"/>
            <a:ext cx="115824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Fermilab updates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8765" y="1043694"/>
            <a:ext cx="11601135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5" y="4943006"/>
            <a:ext cx="11601135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03665"/>
            <a:ext cx="115824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Fermilab updates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89187-8215-4FDC-ACC8-5B3A78496F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0E593D-6D95-4A35-A91B-3CA9E896C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2D186-92BB-4D46-B0CC-AF912018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A807D-2475-4E8F-A2EF-C4C845B3B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Fermilab updates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28E55-5E8D-43DA-84A7-86BD35E4D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28DC-D192-44B0-A413-BB391B6FA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909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361951"/>
            <a:ext cx="11567584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Fermilab updates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389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361951"/>
            <a:ext cx="11567584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Fermilab updates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5" y="361950"/>
            <a:ext cx="11601135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5" y="4943006"/>
            <a:ext cx="11601135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Fermilab updates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12718" y="6515100"/>
            <a:ext cx="1435100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5267" y="6515100"/>
            <a:ext cx="7164917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Fermilab updates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1" y="6515100"/>
            <a:ext cx="596900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6" r:id="rId6"/>
    <p:sldLayoutId id="2147484108" r:id="rId7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600018" y="6515100"/>
            <a:ext cx="1435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1075267" y="6515100"/>
            <a:ext cx="716491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Fermilab updates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304801" y="6515100"/>
            <a:ext cx="5969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987010" y="2537032"/>
            <a:ext cx="10968555" cy="16333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kern="100" dirty="0">
                <a:effectLst/>
                <a:latin typeface="Helvetia"/>
                <a:ea typeface="Calibri" panose="020F0502020204030204" pitchFamily="34" charset="0"/>
                <a:cs typeface="Times New Roman" panose="02020603050405020304" pitchFamily="18" charset="0"/>
              </a:rPr>
              <a:t>Recent Advancements and in-house capabilities in Thermal and Mechanical Characterization of Conventional and Novel Materials</a:t>
            </a:r>
            <a:endParaRPr lang="en-US" kern="100" dirty="0">
              <a:effectLst/>
              <a:latin typeface="Helveti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3946641" y="4017767"/>
            <a:ext cx="7543836" cy="10461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Sujit Bidhar</a:t>
            </a:r>
          </a:p>
          <a:p>
            <a:pPr algn="r"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Target Systems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DF3DD0-6303-D1CE-EB70-A317F1C386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7" b="29019"/>
          <a:stretch/>
        </p:blipFill>
        <p:spPr>
          <a:xfrm>
            <a:off x="44824" y="5131122"/>
            <a:ext cx="12062011" cy="11979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AF399DB-70B2-4E24-8DF3-6DA926312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730" y="1131950"/>
            <a:ext cx="6091226" cy="4365459"/>
          </a:xfrm>
          <a:prstGeom prst="rect">
            <a:avLst/>
          </a:prstGeom>
        </p:spPr>
      </p:pic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805343" y="268448"/>
            <a:ext cx="10066789" cy="4776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>
                <a:latin typeface="Helvetica" panose="020B0604020202020204" pitchFamily="34" charset="0"/>
                <a:ea typeface="Geneva" pitchFamily="121" charset="-128"/>
              </a:rPr>
              <a:t>LDV for in-situ target health monitoring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Fermilab updates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10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7405152-D988-4C4C-8D5E-E00DA79E28CC}"/>
              </a:ext>
            </a:extLst>
          </p:cNvPr>
          <p:cNvSpPr txBox="1">
            <a:spLocks/>
          </p:cNvSpPr>
          <p:nvPr/>
        </p:nvSpPr>
        <p:spPr bwMode="auto">
          <a:xfrm>
            <a:off x="901701" y="5894284"/>
            <a:ext cx="10285282" cy="40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There is clear change in frequency and magnitude of displacement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3573A8A-674D-40D2-BCE7-591E8AB9800D}"/>
              </a:ext>
            </a:extLst>
          </p:cNvPr>
          <p:cNvGrpSpPr/>
          <p:nvPr/>
        </p:nvGrpSpPr>
        <p:grpSpPr>
          <a:xfrm>
            <a:off x="156026" y="834375"/>
            <a:ext cx="3940147" cy="5115144"/>
            <a:chOff x="22253" y="824098"/>
            <a:chExt cx="3940147" cy="5115144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D0B59534-BCA1-4AA8-855F-19F9625BB7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53" y="824098"/>
              <a:ext cx="3731657" cy="2462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E705878-EE59-4480-8614-A3879692A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8700"/>
            <a:stretch/>
          </p:blipFill>
          <p:spPr>
            <a:xfrm>
              <a:off x="304801" y="3286310"/>
              <a:ext cx="3657599" cy="2652932"/>
            </a:xfrm>
            <a:prstGeom prst="rect">
              <a:avLst/>
            </a:prstGeom>
          </p:spPr>
        </p:pic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7DF31B5-4EB0-4F39-9A89-164CB7CB0EF9}"/>
              </a:ext>
            </a:extLst>
          </p:cNvPr>
          <p:cNvSpPr txBox="1">
            <a:spLocks/>
          </p:cNvSpPr>
          <p:nvPr/>
        </p:nvSpPr>
        <p:spPr bwMode="auto">
          <a:xfrm>
            <a:off x="4032703" y="914181"/>
            <a:ext cx="1546259" cy="52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 u="sng" dirty="0">
                <a:latin typeface="Helvetica" panose="020B0604020202020204" pitchFamily="34" charset="0"/>
                <a:ea typeface="Geneva" pitchFamily="121" charset="-128"/>
              </a:rPr>
              <a:t>NTO2 Target Fin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3667165-F170-4237-B6FA-A797E24D54E5}"/>
              </a:ext>
            </a:extLst>
          </p:cNvPr>
          <p:cNvGrpSpPr/>
          <p:nvPr/>
        </p:nvGrpSpPr>
        <p:grpSpPr>
          <a:xfrm>
            <a:off x="4012973" y="1330452"/>
            <a:ext cx="1656092" cy="4026741"/>
            <a:chOff x="161925" y="1166392"/>
            <a:chExt cx="1656092" cy="402674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C8E241D-6EE7-4F34-A44E-B4918F31C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-1023400" y="2351717"/>
              <a:ext cx="4026741" cy="1656092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2ACA8D9-C326-4665-A851-351476ADE336}"/>
                </a:ext>
              </a:extLst>
            </p:cNvPr>
            <p:cNvSpPr/>
            <p:nvPr/>
          </p:nvSpPr>
          <p:spPr>
            <a:xfrm>
              <a:off x="1657350" y="3048000"/>
              <a:ext cx="105749" cy="8766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F12453C-9FED-474F-8A97-008B8F43124C}"/>
              </a:ext>
            </a:extLst>
          </p:cNvPr>
          <p:cNvCxnSpPr>
            <a:cxnSpLocks/>
            <a:stCxn id="6" idx="7"/>
          </p:cNvCxnSpPr>
          <p:nvPr/>
        </p:nvCxnSpPr>
        <p:spPr>
          <a:xfrm>
            <a:off x="5598660" y="3224899"/>
            <a:ext cx="802140" cy="38097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110CB00-3B4D-4567-9800-CA14AF5F574C}"/>
              </a:ext>
            </a:extLst>
          </p:cNvPr>
          <p:cNvSpPr txBox="1">
            <a:spLocks/>
          </p:cNvSpPr>
          <p:nvPr/>
        </p:nvSpPr>
        <p:spPr bwMode="auto">
          <a:xfrm>
            <a:off x="7365495" y="809962"/>
            <a:ext cx="4041774" cy="40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u="sng" dirty="0">
                <a:latin typeface="Helvetica" panose="020B0604020202020204" pitchFamily="34" charset="0"/>
                <a:ea typeface="Geneva" pitchFamily="121" charset="-128"/>
              </a:rPr>
              <a:t>Transient thermal-structural analysis</a:t>
            </a:r>
          </a:p>
        </p:txBody>
      </p:sp>
    </p:spTree>
    <p:extLst>
      <p:ext uri="{BB962C8B-B14F-4D97-AF65-F5344CB8AC3E}">
        <p14:creationId xmlns:p14="http://schemas.microsoft.com/office/powerpoint/2010/main" val="833181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A516BE3B-12BF-4117-A830-6543CB200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387" y="983146"/>
            <a:ext cx="5596613" cy="396274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DF51C6-CA9F-4D81-9FF6-FC0A302ED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3251" y="6493111"/>
            <a:ext cx="7164917" cy="2413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@ </a:t>
            </a:r>
            <a:r>
              <a:rPr lang="en-US" b="1" dirty="0" err="1"/>
              <a:t>Polytec</a:t>
            </a:r>
            <a:r>
              <a:rPr lang="en-US" b="1" dirty="0"/>
              <a:t> (/www.polytec.com)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57C697-356E-45AC-B8C3-EA21C37DF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03665"/>
            <a:ext cx="8686800" cy="641739"/>
          </a:xfrm>
        </p:spPr>
        <p:txBody>
          <a:bodyPr/>
          <a:lstStyle/>
          <a:p>
            <a:r>
              <a:rPr lang="en-US" dirty="0"/>
              <a:t>LDV on electron</a:t>
            </a:r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en-US" dirty="0"/>
              <a:t>irradiated graphite</a:t>
            </a:r>
            <a:endParaRPr lang="en-GB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E40AAA21-D963-4FE3-8798-12DA12A80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1A398B1-C325-4105-A9DF-A080A96AED8B}"/>
              </a:ext>
            </a:extLst>
          </p:cNvPr>
          <p:cNvSpPr txBox="1">
            <a:spLocks/>
          </p:cNvSpPr>
          <p:nvPr/>
        </p:nvSpPr>
        <p:spPr bwMode="auto">
          <a:xfrm>
            <a:off x="15550" y="841424"/>
            <a:ext cx="3904974" cy="139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Electron Irradiation at SIRIUS (Ecole Polytechnique)</a:t>
            </a:r>
          </a:p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Energy : 2.5MeV</a:t>
            </a:r>
          </a:p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Fluence: 3.4x10</a:t>
            </a:r>
            <a:r>
              <a:rPr lang="en-US" altLang="en-US" baseline="30000" dirty="0">
                <a:latin typeface="Helvetica" panose="020B0604020202020204" pitchFamily="34" charset="0"/>
                <a:ea typeface="Geneva" pitchFamily="121" charset="-128"/>
              </a:rPr>
              <a:t>19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/cm</a:t>
            </a:r>
            <a:r>
              <a:rPr lang="en-US" altLang="en-US" baseline="30000" dirty="0">
                <a:latin typeface="Helvetica" panose="020B0604020202020204" pitchFamily="34" charset="0"/>
                <a:ea typeface="Geneva" pitchFamily="121" charset="-128"/>
              </a:rPr>
              <a:t>2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 ~0.017dpa</a:t>
            </a:r>
            <a:endParaRPr lang="en-US" altLang="en-US" baseline="30000" dirty="0">
              <a:latin typeface="Helvetica" panose="020B0604020202020204" pitchFamily="34" charset="0"/>
              <a:ea typeface="Geneva" pitchFamily="121" charset="-128"/>
            </a:endParaRPr>
          </a:p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Irradiation area : 19x19 mm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83DD650-2702-4DE5-8FE0-643FF691C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88" y="3330622"/>
            <a:ext cx="1540777" cy="2228201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42F5E83-737C-4701-864B-A79B5F16EE3C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897649" y="4351094"/>
            <a:ext cx="1240009" cy="9792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6EFBEE1-E4F9-4309-82CD-D79C4AE699C0}"/>
              </a:ext>
            </a:extLst>
          </p:cNvPr>
          <p:cNvGrpSpPr/>
          <p:nvPr/>
        </p:nvGrpSpPr>
        <p:grpSpPr>
          <a:xfrm>
            <a:off x="2137658" y="3349866"/>
            <a:ext cx="2762014" cy="2002456"/>
            <a:chOff x="2342125" y="2427772"/>
            <a:chExt cx="2762014" cy="200245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7CADF66-769B-4B3E-BBB4-672060A44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2125" y="2427772"/>
              <a:ext cx="1870511" cy="2002456"/>
            </a:xfrm>
            <a:prstGeom prst="rect">
              <a:avLst/>
            </a:prstGeom>
          </p:spPr>
        </p:pic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000B636-EEE5-4A22-A6F1-5A05BBAD8F34}"/>
                </a:ext>
              </a:extLst>
            </p:cNvPr>
            <p:cNvCxnSpPr>
              <a:cxnSpLocks/>
            </p:cNvCxnSpPr>
            <p:nvPr/>
          </p:nvCxnSpPr>
          <p:spPr>
            <a:xfrm>
              <a:off x="4323126" y="2557244"/>
              <a:ext cx="0" cy="1743511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E621A40-7D61-4D4A-A255-CDD98E8190F7}"/>
                </a:ext>
              </a:extLst>
            </p:cNvPr>
            <p:cNvSpPr txBox="1"/>
            <p:nvPr/>
          </p:nvSpPr>
          <p:spPr>
            <a:xfrm>
              <a:off x="4072294" y="3244333"/>
              <a:ext cx="10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accent6">
                      <a:lumMod val="50000"/>
                    </a:schemeClr>
                  </a:solidFill>
                </a:rPr>
                <a:t>10mm</a:t>
              </a:r>
            </a:p>
          </p:txBody>
        </p:sp>
      </p:grp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1906301F-973F-4EFF-A954-C801B07A662C}"/>
              </a:ext>
            </a:extLst>
          </p:cNvPr>
          <p:cNvSpPr txBox="1">
            <a:spLocks/>
          </p:cNvSpPr>
          <p:nvPr/>
        </p:nvSpPr>
        <p:spPr bwMode="auto">
          <a:xfrm>
            <a:off x="3920524" y="936056"/>
            <a:ext cx="2674862" cy="139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LDV Measurement by </a:t>
            </a:r>
            <a:r>
              <a:rPr lang="en-US" altLang="en-US" dirty="0" err="1">
                <a:latin typeface="Helvetica" panose="020B0604020202020204" pitchFamily="34" charset="0"/>
                <a:ea typeface="Geneva" pitchFamily="121" charset="-128"/>
              </a:rPr>
              <a:t>Polytec</a:t>
            </a: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Excitation : 100 kHz</a:t>
            </a:r>
          </a:p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Piezoelectric at bottom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020C9851-5AD2-485B-B9BD-13E4C093BF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2362" y="3521556"/>
            <a:ext cx="2006689" cy="1659074"/>
          </a:xfrm>
          <a:prstGeom prst="rect">
            <a:avLst/>
          </a:prstGeom>
        </p:spPr>
      </p:pic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934271F5-820D-4196-A7D4-D0B39A089995}"/>
              </a:ext>
            </a:extLst>
          </p:cNvPr>
          <p:cNvSpPr txBox="1">
            <a:spLocks/>
          </p:cNvSpPr>
          <p:nvPr/>
        </p:nvSpPr>
        <p:spPr bwMode="auto">
          <a:xfrm>
            <a:off x="-1" y="5692942"/>
            <a:ext cx="10490877" cy="56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There is a difference in amplitude and frequency of LDV velocity due to electron irradiation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F2B2CD-8C0D-4936-ACA5-AA51B3270A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867" y="2752060"/>
            <a:ext cx="1250418" cy="46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84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A122A-92C9-D508-4EE4-CE9D40D5089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1519E6-F709-4990-B973-B339820CA70B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454E69C-D4C9-AC01-1E73-9A2DFBB302C6}"/>
              </a:ext>
            </a:extLst>
          </p:cNvPr>
          <p:cNvSpPr txBox="1">
            <a:spLocks/>
          </p:cNvSpPr>
          <p:nvPr/>
        </p:nvSpPr>
        <p:spPr>
          <a:xfrm>
            <a:off x="431800" y="103665"/>
            <a:ext cx="8686800" cy="64173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dirty="0"/>
              <a:t>Nano-indenter</a:t>
            </a:r>
            <a:endParaRPr lang="en-GB" sz="2800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29A7458-AC2B-E853-A3E3-F3799C98A1FF}"/>
              </a:ext>
            </a:extLst>
          </p:cNvPr>
          <p:cNvSpPr txBox="1">
            <a:spLocks/>
          </p:cNvSpPr>
          <p:nvPr/>
        </p:nvSpPr>
        <p:spPr bwMode="auto">
          <a:xfrm>
            <a:off x="4334117" y="912889"/>
            <a:ext cx="7812133" cy="174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1000 </a:t>
            </a:r>
            <a:r>
              <a:rPr lang="en-US" altLang="en-US" dirty="0" err="1">
                <a:latin typeface="Helvetica" panose="020B0604020202020204" pitchFamily="34" charset="0"/>
                <a:ea typeface="Geneva" pitchFamily="121" charset="-128"/>
              </a:rPr>
              <a:t>mN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 load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  <a:sym typeface="Wingdings" panose="05000000000000000000" pitchFamily="2" charset="2"/>
              </a:rPr>
              <a:t>Continuous Stiffness measurement (CSM)  E/H Vs Thickness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  <a:sym typeface="Wingdings" panose="05000000000000000000" pitchFamily="2" charset="2"/>
              </a:rPr>
              <a:t>High strain rate indentation </a:t>
            </a:r>
            <a:r>
              <a:rPr lang="en-US" altLang="en-US" dirty="0" err="1">
                <a:latin typeface="Helvetica" panose="020B0604020202020204" pitchFamily="34" charset="0"/>
                <a:ea typeface="Geneva" pitchFamily="121" charset="-128"/>
                <a:sym typeface="Wingdings" panose="05000000000000000000" pitchFamily="2" charset="2"/>
              </a:rPr>
              <a:t>upto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  <a:sym typeface="Wingdings" panose="05000000000000000000" pitchFamily="2" charset="2"/>
              </a:rPr>
              <a:t> 1e4 /sec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  <a:sym typeface="Wingdings" panose="05000000000000000000" pitchFamily="2" charset="2"/>
              </a:rPr>
              <a:t>Stress-strain curve Determining yield strength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BA5E2C-71C9-E871-37D5-7AB86DF31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900753"/>
            <a:ext cx="3855724" cy="4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19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EBB6E0-DC45-ECF6-0C7D-3566FDBD49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38896" y="6520044"/>
            <a:ext cx="7164917" cy="2413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*Sneddon elastic contact mechanics, +Oliver, Pharr J MRS 1992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5E6A5-4EB9-3111-8C87-3530D95DCD2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1519E6-F709-4990-B973-B339820CA70B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30B05A-3D9E-1838-2BA9-1A30F79E4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292" y="2988912"/>
            <a:ext cx="2282220" cy="6618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9BFD32-222A-8038-FA9C-73C60CB7D5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591" b="-3015"/>
          <a:stretch/>
        </p:blipFill>
        <p:spPr>
          <a:xfrm>
            <a:off x="4489367" y="1907455"/>
            <a:ext cx="2345785" cy="688016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88604135-5B5B-BEDE-0ECE-FB2887131AE9}"/>
              </a:ext>
            </a:extLst>
          </p:cNvPr>
          <p:cNvGrpSpPr/>
          <p:nvPr/>
        </p:nvGrpSpPr>
        <p:grpSpPr>
          <a:xfrm>
            <a:off x="101568" y="817931"/>
            <a:ext cx="4556157" cy="4547445"/>
            <a:chOff x="382352" y="1024119"/>
            <a:chExt cx="4556157" cy="454744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78E524D-E2A8-67FA-9DB8-708C1C1BC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2352" y="1024119"/>
              <a:ext cx="4556157" cy="4547445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28A8177-241E-71A2-D5BE-9CB710AB33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58988" y="1286436"/>
              <a:ext cx="618565" cy="1098176"/>
            </a:xfrm>
            <a:prstGeom prst="line">
              <a:avLst/>
            </a:prstGeom>
            <a:ln w="381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A89E621-2F33-CF78-5A52-AF9AA0C444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02424" y="1286436"/>
              <a:ext cx="305953" cy="1313329"/>
            </a:xfrm>
            <a:prstGeom prst="line">
              <a:avLst/>
            </a:prstGeom>
            <a:ln w="381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33238B0-60F1-512D-674F-48F068FC45B2}"/>
                </a:ext>
              </a:extLst>
            </p:cNvPr>
            <p:cNvSpPr txBox="1"/>
            <p:nvPr/>
          </p:nvSpPr>
          <p:spPr>
            <a:xfrm>
              <a:off x="3699094" y="2168293"/>
              <a:ext cx="6185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D665744-23B0-1B7A-F4BA-97BE1E52C458}"/>
                </a:ext>
              </a:extLst>
            </p:cNvPr>
            <p:cNvSpPr txBox="1"/>
            <p:nvPr/>
          </p:nvSpPr>
          <p:spPr>
            <a:xfrm>
              <a:off x="3168721" y="2030523"/>
              <a:ext cx="6185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/>
                <a:t>L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8EF603D-A98D-93B6-1435-7CF527931C57}"/>
              </a:ext>
            </a:extLst>
          </p:cNvPr>
          <p:cNvSpPr txBox="1"/>
          <p:nvPr/>
        </p:nvSpPr>
        <p:spPr>
          <a:xfrm>
            <a:off x="214422" y="5377642"/>
            <a:ext cx="3418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a"/>
              </a:rPr>
              <a:t>Slope ratio S* = S</a:t>
            </a:r>
            <a:r>
              <a:rPr lang="en-US" sz="2000" baseline="-25000" dirty="0">
                <a:latin typeface="Helvetia"/>
              </a:rPr>
              <a:t>L</a:t>
            </a:r>
            <a:r>
              <a:rPr lang="en-US" sz="2000" dirty="0">
                <a:latin typeface="Helvetia"/>
              </a:rPr>
              <a:t>/S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368DF9-C480-671A-188C-6A0EB4103E8F}"/>
              </a:ext>
            </a:extLst>
          </p:cNvPr>
          <p:cNvSpPr txBox="1"/>
          <p:nvPr/>
        </p:nvSpPr>
        <p:spPr>
          <a:xfrm>
            <a:off x="3294495" y="5349853"/>
            <a:ext cx="3418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a"/>
              </a:rPr>
              <a:t>Degree of plasticity</a:t>
            </a:r>
          </a:p>
        </p:txBody>
      </p:sp>
      <p:sp>
        <p:nvSpPr>
          <p:cNvPr id="29" name="Arrow: Left 28">
            <a:extLst>
              <a:ext uri="{FF2B5EF4-FFF2-40B4-BE49-F238E27FC236}">
                <a16:creationId xmlns:a16="http://schemas.microsoft.com/office/drawing/2014/main" id="{E893766E-37A7-A0E2-B5F4-606FC23451F1}"/>
              </a:ext>
            </a:extLst>
          </p:cNvPr>
          <p:cNvSpPr/>
          <p:nvPr/>
        </p:nvSpPr>
        <p:spPr>
          <a:xfrm>
            <a:off x="2670410" y="5406838"/>
            <a:ext cx="625242" cy="327212"/>
          </a:xfrm>
          <a:prstGeom prst="leftArrow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3A2818-B832-B6DF-27E4-A4394367F066}"/>
              </a:ext>
            </a:extLst>
          </p:cNvPr>
          <p:cNvSpPr txBox="1"/>
          <p:nvPr/>
        </p:nvSpPr>
        <p:spPr>
          <a:xfrm>
            <a:off x="3312187" y="5683122"/>
            <a:ext cx="2691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a"/>
              </a:rPr>
              <a:t>0 : perfectly plastic</a:t>
            </a:r>
          </a:p>
          <a:p>
            <a:r>
              <a:rPr lang="en-US" sz="2000" dirty="0">
                <a:latin typeface="Helvetia"/>
              </a:rPr>
              <a:t>1: perfectly elastic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1C48EBD-E2BA-76EA-C881-B864680285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3813" y="894506"/>
            <a:ext cx="4411236" cy="2409530"/>
          </a:xfrm>
          <a:prstGeom prst="rect">
            <a:avLst/>
          </a:prstGeom>
        </p:spPr>
      </p:pic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55C2928C-2644-0D12-0C06-5593BAA096F8}"/>
              </a:ext>
            </a:extLst>
          </p:cNvPr>
          <p:cNvSpPr txBox="1">
            <a:spLocks/>
          </p:cNvSpPr>
          <p:nvPr/>
        </p:nvSpPr>
        <p:spPr bwMode="auto">
          <a:xfrm>
            <a:off x="8160540" y="2791853"/>
            <a:ext cx="1984225" cy="51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  <a:sym typeface="Wingdings" panose="05000000000000000000" pitchFamily="2" charset="2"/>
              </a:rPr>
              <a:t>*Contact depth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9D527EA9-7BCD-0412-90D8-CC9B33EDD13C}"/>
              </a:ext>
            </a:extLst>
          </p:cNvPr>
          <p:cNvSpPr txBox="1">
            <a:spLocks/>
          </p:cNvSpPr>
          <p:nvPr/>
        </p:nvSpPr>
        <p:spPr bwMode="auto">
          <a:xfrm>
            <a:off x="6772079" y="1364752"/>
            <a:ext cx="2063468" cy="34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  <a:sym typeface="Wingdings" panose="05000000000000000000" pitchFamily="2" charset="2"/>
              </a:rPr>
              <a:t>Surface deflection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A9224F1-6D64-6FE3-ABF9-E50EDB8E58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9261" y="3168610"/>
            <a:ext cx="2116791" cy="49166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6A5840F-9EDF-610B-38DC-72AD44FF8845}"/>
              </a:ext>
            </a:extLst>
          </p:cNvPr>
          <p:cNvSpPr txBox="1"/>
          <p:nvPr/>
        </p:nvSpPr>
        <p:spPr>
          <a:xfrm>
            <a:off x="4511347" y="1507345"/>
            <a:ext cx="3418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a"/>
              </a:rPr>
              <a:t>Oliver Pharr</a:t>
            </a:r>
            <a:r>
              <a:rPr lang="en-US" sz="2000" baseline="30000" dirty="0">
                <a:latin typeface="Helvetia"/>
              </a:rPr>
              <a:t>+</a:t>
            </a:r>
            <a:r>
              <a:rPr lang="en-US" sz="2000" dirty="0">
                <a:latin typeface="Helvetia"/>
              </a:rPr>
              <a:t>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A06D919-E79D-F93F-0CFA-1843D4FC8D8D}"/>
              </a:ext>
            </a:extLst>
          </p:cNvPr>
          <p:cNvSpPr txBox="1"/>
          <p:nvPr/>
        </p:nvSpPr>
        <p:spPr>
          <a:xfrm>
            <a:off x="4489367" y="2500659"/>
            <a:ext cx="3418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a"/>
              </a:rPr>
              <a:t>Include only 0.8P</a:t>
            </a:r>
            <a:r>
              <a:rPr lang="en-US" sz="2000" baseline="-25000" dirty="0">
                <a:latin typeface="Helvetia"/>
              </a:rPr>
              <a:t>max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E747EF9-9308-347A-D663-3BB43A787CA0}"/>
              </a:ext>
            </a:extLst>
          </p:cNvPr>
          <p:cNvGrpSpPr/>
          <p:nvPr/>
        </p:nvGrpSpPr>
        <p:grpSpPr>
          <a:xfrm>
            <a:off x="6442666" y="3827035"/>
            <a:ext cx="5647766" cy="1898165"/>
            <a:chOff x="602782" y="802784"/>
            <a:chExt cx="11111517" cy="3021506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40BAA9F-EC61-3EC6-13AB-67CE659DF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05859" y="1207155"/>
              <a:ext cx="2908440" cy="232326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AACBDA4-0EE8-BA64-02F7-7F041CDA0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2782" y="1207155"/>
              <a:ext cx="3135866" cy="2221844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076FAA3F-7693-C829-D3C4-A399A884A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38266" y="844086"/>
              <a:ext cx="5267593" cy="2980204"/>
            </a:xfrm>
            <a:prstGeom prst="rect">
              <a:avLst/>
            </a:prstGeom>
          </p:spPr>
        </p:pic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E3E7F457-A02E-ED8B-6F76-F9D0287F95E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59706" y="1725706"/>
              <a:ext cx="2058894" cy="519953"/>
            </a:xfrm>
            <a:prstGeom prst="straightConnector1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A30A1979-EB98-C7C6-AE8F-A800B57ACF37}"/>
                </a:ext>
              </a:extLst>
            </p:cNvPr>
            <p:cNvCxnSpPr>
              <a:cxnSpLocks/>
            </p:cNvCxnSpPr>
            <p:nvPr/>
          </p:nvCxnSpPr>
          <p:spPr>
            <a:xfrm>
              <a:off x="3538266" y="1485763"/>
              <a:ext cx="1382609" cy="0"/>
            </a:xfrm>
            <a:prstGeom prst="straightConnector1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283B80C-0980-72CB-AB88-165806348D48}"/>
                </a:ext>
              </a:extLst>
            </p:cNvPr>
            <p:cNvSpPr txBox="1"/>
            <p:nvPr/>
          </p:nvSpPr>
          <p:spPr>
            <a:xfrm>
              <a:off x="1233037" y="802784"/>
              <a:ext cx="1649102" cy="489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a"/>
                </a:rPr>
                <a:t>Pile up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DFB792A-FE32-CEED-6A83-77CB276E505F}"/>
                </a:ext>
              </a:extLst>
            </p:cNvPr>
            <p:cNvSpPr txBox="1"/>
            <p:nvPr/>
          </p:nvSpPr>
          <p:spPr>
            <a:xfrm>
              <a:off x="9397170" y="844087"/>
              <a:ext cx="1943164" cy="489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a"/>
                </a:rPr>
                <a:t>Sink in</a:t>
              </a:r>
            </a:p>
          </p:txBody>
        </p:sp>
      </p:grp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AB8081C-CFB0-794C-678F-F19D2AD4313B}"/>
              </a:ext>
            </a:extLst>
          </p:cNvPr>
          <p:cNvCxnSpPr>
            <a:cxnSpLocks/>
          </p:cNvCxnSpPr>
          <p:nvPr/>
        </p:nvCxnSpPr>
        <p:spPr>
          <a:xfrm>
            <a:off x="9288942" y="4797941"/>
            <a:ext cx="398682" cy="579701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19C34B0-336A-1859-3476-B91A68516A4D}"/>
              </a:ext>
            </a:extLst>
          </p:cNvPr>
          <p:cNvSpPr txBox="1"/>
          <p:nvPr/>
        </p:nvSpPr>
        <p:spPr>
          <a:xfrm>
            <a:off x="9674482" y="5248068"/>
            <a:ext cx="669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  <a:latin typeface="Helvetia"/>
              </a:rPr>
              <a:t>0</a:t>
            </a: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17A87E44-14F9-55D7-9DC8-038835E4FE72}"/>
              </a:ext>
            </a:extLst>
          </p:cNvPr>
          <p:cNvSpPr txBox="1">
            <a:spLocks/>
          </p:cNvSpPr>
          <p:nvPr/>
        </p:nvSpPr>
        <p:spPr>
          <a:xfrm>
            <a:off x="431800" y="103665"/>
            <a:ext cx="8686800" cy="64173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dirty="0"/>
              <a:t>Nano-indentation- Young’s Modulus &amp; Hardness</a:t>
            </a:r>
            <a:endParaRPr lang="en-GB" sz="28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71EAC40-3C91-F751-5AAD-76180DF9F605}"/>
              </a:ext>
            </a:extLst>
          </p:cNvPr>
          <p:cNvSpPr txBox="1"/>
          <p:nvPr/>
        </p:nvSpPr>
        <p:spPr>
          <a:xfrm>
            <a:off x="4657725" y="3633257"/>
            <a:ext cx="1704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a"/>
              </a:rPr>
              <a:t>H= P/Ap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FD0CEBC-A151-207B-C21F-7639EB0F46E2}"/>
              </a:ext>
            </a:extLst>
          </p:cNvPr>
          <p:cNvSpPr txBox="1"/>
          <p:nvPr/>
        </p:nvSpPr>
        <p:spPr>
          <a:xfrm>
            <a:off x="6835152" y="5674801"/>
            <a:ext cx="3418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a"/>
              </a:rPr>
              <a:t>Error can be 15~20%!!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121F883-CF93-0CD6-DA84-7270A8E39ABE}"/>
              </a:ext>
            </a:extLst>
          </p:cNvPr>
          <p:cNvCxnSpPr>
            <a:cxnSpLocks/>
          </p:cNvCxnSpPr>
          <p:nvPr/>
        </p:nvCxnSpPr>
        <p:spPr>
          <a:xfrm>
            <a:off x="7803813" y="1642556"/>
            <a:ext cx="311579" cy="694781"/>
          </a:xfrm>
          <a:prstGeom prst="straightConnector1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365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A122A-92C9-D508-4EE4-CE9D40D5089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1519E6-F709-4990-B973-B339820CA70B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454E69C-D4C9-AC01-1E73-9A2DFBB302C6}"/>
              </a:ext>
            </a:extLst>
          </p:cNvPr>
          <p:cNvSpPr txBox="1">
            <a:spLocks/>
          </p:cNvSpPr>
          <p:nvPr/>
        </p:nvSpPr>
        <p:spPr>
          <a:xfrm>
            <a:off x="431800" y="103665"/>
            <a:ext cx="8686800" cy="64173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dirty="0"/>
              <a:t>Nano-indenter- Nano Hardness Vs Vickers</a:t>
            </a:r>
            <a:endParaRPr lang="en-GB" sz="2800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5358B7D1-11D8-1C95-101D-11E477ABD747}"/>
              </a:ext>
            </a:extLst>
          </p:cNvPr>
          <p:cNvSpPr txBox="1">
            <a:spLocks/>
          </p:cNvSpPr>
          <p:nvPr/>
        </p:nvSpPr>
        <p:spPr bwMode="auto">
          <a:xfrm>
            <a:off x="6216276" y="882259"/>
            <a:ext cx="5804647" cy="171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Nano-hardness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Force/ Projected  Contact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  <a:sym typeface="Wingdings" panose="05000000000000000000" pitchFamily="2" charset="2"/>
              </a:rPr>
              <a:t>Area Calculated from Load displacement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  <a:sym typeface="Wingdings" panose="05000000000000000000" pitchFamily="2" charset="2"/>
              </a:rPr>
              <a:t>Unit </a:t>
            </a:r>
            <a:r>
              <a:rPr lang="en-US" altLang="en-US" dirty="0" err="1">
                <a:latin typeface="Helvetica" panose="020B0604020202020204" pitchFamily="34" charset="0"/>
                <a:ea typeface="Geneva" pitchFamily="121" charset="-128"/>
                <a:sym typeface="Wingdings" panose="05000000000000000000" pitchFamily="2" charset="2"/>
              </a:rPr>
              <a:t>Gpa</a:t>
            </a:r>
            <a:endParaRPr lang="en-US" altLang="en-US" dirty="0">
              <a:latin typeface="Helvetica" panose="020B0604020202020204" pitchFamily="34" charset="0"/>
              <a:ea typeface="Geneva" pitchFamily="121" charset="-128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  <a:sym typeface="Wingdings" panose="05000000000000000000" pitchFamily="2" charset="2"/>
              </a:rPr>
              <a:t>Can be small &lt;100nm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  <a:sym typeface="Wingdings" panose="05000000000000000000" pitchFamily="2" charset="2"/>
              </a:rPr>
              <a:t>More precise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B3D3897D-0E1C-3AFF-B1E8-99CB0A29F790}"/>
              </a:ext>
            </a:extLst>
          </p:cNvPr>
          <p:cNvSpPr txBox="1">
            <a:spLocks/>
          </p:cNvSpPr>
          <p:nvPr/>
        </p:nvSpPr>
        <p:spPr bwMode="auto">
          <a:xfrm>
            <a:off x="663388" y="856736"/>
            <a:ext cx="5804647" cy="223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Vickers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Force/ Surface Contact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  <a:sym typeface="Wingdings" panose="05000000000000000000" pitchFamily="2" charset="2"/>
              </a:rPr>
              <a:t>Area Calculated from Optical measurement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  <a:sym typeface="Wingdings" panose="05000000000000000000" pitchFamily="2" charset="2"/>
              </a:rPr>
              <a:t>Unit kg/mm2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  <a:sym typeface="Wingdings" panose="05000000000000000000" pitchFamily="2" charset="2"/>
              </a:rPr>
              <a:t>Min indent diagonal &gt;17µm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  <a:sym typeface="Wingdings" panose="05000000000000000000" pitchFamily="2" charset="2"/>
              </a:rPr>
              <a:t>Operator </a:t>
            </a:r>
            <a:r>
              <a:rPr lang="en-US" altLang="en-US" dirty="0" err="1">
                <a:latin typeface="Helvetica" panose="020B0604020202020204" pitchFamily="34" charset="0"/>
                <a:ea typeface="Geneva" pitchFamily="121" charset="-128"/>
                <a:sym typeface="Wingdings" panose="05000000000000000000" pitchFamily="2" charset="2"/>
              </a:rPr>
              <a:t>bais</a:t>
            </a:r>
            <a:endParaRPr lang="en-US" altLang="en-US" dirty="0">
              <a:latin typeface="Helvetica" panose="020B0604020202020204" pitchFamily="34" charset="0"/>
              <a:ea typeface="Geneva" pitchFamily="121" charset="-128"/>
              <a:sym typeface="Wingdings" panose="05000000000000000000" pitchFamily="2" charset="2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B94CC0B-7D45-7B74-2AF8-D665EDE3195D}"/>
              </a:ext>
            </a:extLst>
          </p:cNvPr>
          <p:cNvGrpSpPr/>
          <p:nvPr/>
        </p:nvGrpSpPr>
        <p:grpSpPr>
          <a:xfrm>
            <a:off x="603251" y="3278539"/>
            <a:ext cx="3984697" cy="1691849"/>
            <a:chOff x="498088" y="3657514"/>
            <a:chExt cx="3984697" cy="169184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85C367A-C994-7275-7BA1-EA50066F6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088" y="3975495"/>
              <a:ext cx="3759877" cy="1373868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6635059-E8C3-3302-036E-054AE8F0FC84}"/>
                </a:ext>
              </a:extLst>
            </p:cNvPr>
            <p:cNvSpPr txBox="1"/>
            <p:nvPr/>
          </p:nvSpPr>
          <p:spPr>
            <a:xfrm>
              <a:off x="1101289" y="3657514"/>
              <a:ext cx="33814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u="sng" dirty="0">
                  <a:latin typeface="Helvetia"/>
                </a:rPr>
                <a:t>Lateral contact surface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3FBE0A0-08C9-B33A-0CD7-FF70E270F3D1}"/>
              </a:ext>
            </a:extLst>
          </p:cNvPr>
          <p:cNvGrpSpPr/>
          <p:nvPr/>
        </p:nvGrpSpPr>
        <p:grpSpPr>
          <a:xfrm>
            <a:off x="5583490" y="3314438"/>
            <a:ext cx="4170390" cy="1655950"/>
            <a:chOff x="6323078" y="3002419"/>
            <a:chExt cx="4170390" cy="165595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71BA0B6-11D3-491A-D534-81E19E86F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3078" y="3002419"/>
              <a:ext cx="4170390" cy="165595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B9C01DD-B337-A56F-7C64-C55FE90B2DDC}"/>
                </a:ext>
              </a:extLst>
            </p:cNvPr>
            <p:cNvSpPr txBox="1"/>
            <p:nvPr/>
          </p:nvSpPr>
          <p:spPr>
            <a:xfrm>
              <a:off x="7111972" y="3210872"/>
              <a:ext cx="33814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u="sng" dirty="0">
                  <a:latin typeface="Helvetia"/>
                </a:rPr>
                <a:t>projected contact surface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2569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0F5B7C-FC8B-9973-7510-9DF62CAD12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089750" y="6598295"/>
            <a:ext cx="7164917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Fermilab updates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B60A8-F322-11C0-1302-7EEE6623DD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19284" y="6598295"/>
            <a:ext cx="596900" cy="241300"/>
          </a:xfrm>
        </p:spPr>
        <p:txBody>
          <a:bodyPr/>
          <a:lstStyle/>
          <a:p>
            <a:fld id="{B71519E6-F709-4990-B973-B339820CA70B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861EA9-0713-815A-6386-470997400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34" y="816752"/>
            <a:ext cx="6480270" cy="24518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55DB8F-2083-DE2A-43A5-573E2EDEE9DA}"/>
              </a:ext>
            </a:extLst>
          </p:cNvPr>
          <p:cNvSpPr txBox="1"/>
          <p:nvPr/>
        </p:nvSpPr>
        <p:spPr>
          <a:xfrm>
            <a:off x="119653" y="5828024"/>
            <a:ext cx="3381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a"/>
              </a:rPr>
              <a:t>Strain doesn’t change.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013409-2CE1-561F-F74C-F1F5FF804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70" y="3568446"/>
            <a:ext cx="2395302" cy="10958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15A5B8-611E-81E1-D1A6-32A027357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08" y="4710552"/>
            <a:ext cx="2479594" cy="10052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D6B7B0-1514-177C-FE90-588FCD902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7591" y="3783131"/>
            <a:ext cx="4154834" cy="18915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F16029B-E3B0-0E59-20C8-1B20B5ADE583}"/>
              </a:ext>
            </a:extLst>
          </p:cNvPr>
          <p:cNvSpPr txBox="1"/>
          <p:nvPr/>
        </p:nvSpPr>
        <p:spPr>
          <a:xfrm>
            <a:off x="2907401" y="5715793"/>
            <a:ext cx="4316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a"/>
              </a:rPr>
              <a:t>Affected volume scales with contact radius and grows during the test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98F13E-FA96-3A07-EED0-66AF8A2C8F8E}"/>
              </a:ext>
            </a:extLst>
          </p:cNvPr>
          <p:cNvSpPr txBox="1"/>
          <p:nvPr/>
        </p:nvSpPr>
        <p:spPr>
          <a:xfrm>
            <a:off x="112570" y="3289437"/>
            <a:ext cx="3381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a"/>
              </a:rPr>
              <a:t>Pyramidal (</a:t>
            </a:r>
            <a:r>
              <a:rPr lang="en-US" sz="2000" dirty="0" err="1">
                <a:latin typeface="Helvetia"/>
              </a:rPr>
              <a:t>Berkowich</a:t>
            </a:r>
            <a:r>
              <a:rPr lang="en-US" sz="2000" dirty="0">
                <a:latin typeface="Helvetia"/>
              </a:rPr>
              <a:t> 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731ECDA-3061-8749-6B86-CA9C8A4F75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5927" y="3803959"/>
            <a:ext cx="4747630" cy="189100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4289375-A8AE-D998-2F60-A813EB65BCFD}"/>
              </a:ext>
            </a:extLst>
          </p:cNvPr>
          <p:cNvSpPr txBox="1"/>
          <p:nvPr/>
        </p:nvSpPr>
        <p:spPr>
          <a:xfrm>
            <a:off x="7216912" y="5674136"/>
            <a:ext cx="4980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a"/>
              </a:rPr>
              <a:t>Strain changes but affected volume stays constant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2630424-159D-4612-BB42-AE638783AA63}"/>
              </a:ext>
            </a:extLst>
          </p:cNvPr>
          <p:cNvSpPr txBox="1">
            <a:spLocks/>
          </p:cNvSpPr>
          <p:nvPr/>
        </p:nvSpPr>
        <p:spPr>
          <a:xfrm>
            <a:off x="431800" y="103665"/>
            <a:ext cx="8686800" cy="64173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dirty="0"/>
              <a:t>Nano-indenter- stress strain curve</a:t>
            </a:r>
            <a:endParaRPr lang="en-GB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FE03DA-BA3D-1D5D-B2C7-FAD3AEBE78A0}"/>
              </a:ext>
            </a:extLst>
          </p:cNvPr>
          <p:cNvSpPr txBox="1"/>
          <p:nvPr/>
        </p:nvSpPr>
        <p:spPr>
          <a:xfrm>
            <a:off x="2951355" y="4695222"/>
            <a:ext cx="843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latin typeface="Helvetia"/>
              </a:rPr>
              <a:t>ζ</a:t>
            </a:r>
            <a:r>
              <a:rPr lang="en-US" sz="2000" baseline="-25000" dirty="0">
                <a:latin typeface="Helvetia"/>
              </a:rPr>
              <a:t>max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3B8E7F-5D54-D0A2-AE5C-1FE98C9888D4}"/>
              </a:ext>
            </a:extLst>
          </p:cNvPr>
          <p:cNvSpPr txBox="1"/>
          <p:nvPr/>
        </p:nvSpPr>
        <p:spPr>
          <a:xfrm>
            <a:off x="4326064" y="3329275"/>
            <a:ext cx="1523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a"/>
              </a:rPr>
              <a:t>Spherical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5395C0-86A3-DBC4-59A9-A92963B35D12}"/>
              </a:ext>
            </a:extLst>
          </p:cNvPr>
          <p:cNvSpPr txBox="1"/>
          <p:nvPr/>
        </p:nvSpPr>
        <p:spPr>
          <a:xfrm>
            <a:off x="8356896" y="3362192"/>
            <a:ext cx="1523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a"/>
              </a:rPr>
              <a:t>Flat punch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6C7932-8E9A-2491-1231-CABFE51C7C55}"/>
              </a:ext>
            </a:extLst>
          </p:cNvPr>
          <p:cNvSpPr txBox="1"/>
          <p:nvPr/>
        </p:nvSpPr>
        <p:spPr>
          <a:xfrm>
            <a:off x="7381432" y="956488"/>
            <a:ext cx="1746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a"/>
              </a:rPr>
              <a:t>Mean pressure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aseline="-25000" dirty="0">
              <a:latin typeface="Helvetia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BCC541-0672-A7F6-D8CC-FF540F557C23}"/>
              </a:ext>
            </a:extLst>
          </p:cNvPr>
          <p:cNvSpPr txBox="1"/>
          <p:nvPr/>
        </p:nvSpPr>
        <p:spPr>
          <a:xfrm>
            <a:off x="10115806" y="987015"/>
            <a:ext cx="164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a"/>
              </a:rPr>
              <a:t>Uniaxial stress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aseline="-25000" dirty="0">
              <a:latin typeface="Helvetia"/>
            </a:endParaRPr>
          </a:p>
        </p:txBody>
      </p:sp>
      <p:sp>
        <p:nvSpPr>
          <p:cNvPr id="31" name="Arrow: Left-Right 30">
            <a:extLst>
              <a:ext uri="{FF2B5EF4-FFF2-40B4-BE49-F238E27FC236}">
                <a16:creationId xmlns:a16="http://schemas.microsoft.com/office/drawing/2014/main" id="{37DBB64D-E0CE-FF5A-22A4-BFA8F93F5BBC}"/>
              </a:ext>
            </a:extLst>
          </p:cNvPr>
          <p:cNvSpPr/>
          <p:nvPr/>
        </p:nvSpPr>
        <p:spPr>
          <a:xfrm>
            <a:off x="9224663" y="1204501"/>
            <a:ext cx="658906" cy="328975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3D0BA6-844E-7AC5-6C45-5932EBCC3219}"/>
              </a:ext>
            </a:extLst>
          </p:cNvPr>
          <p:cNvSpPr txBox="1"/>
          <p:nvPr/>
        </p:nvSpPr>
        <p:spPr>
          <a:xfrm>
            <a:off x="8628380" y="1799615"/>
            <a:ext cx="2503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a"/>
              </a:rPr>
              <a:t>Scaling factor </a:t>
            </a:r>
            <a:r>
              <a:rPr lang="en-US" sz="2000" dirty="0">
                <a:latin typeface="Helvetia"/>
                <a:cs typeface="Times New Roman" panose="02020603050405020304" pitchFamily="18" charset="0"/>
              </a:rPr>
              <a:t>ς</a:t>
            </a:r>
            <a:endParaRPr lang="en-US" sz="2000" dirty="0">
              <a:latin typeface="Helvetia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52EC4CB-1974-AED7-9ACC-31A1D539E687}"/>
              </a:ext>
            </a:extLst>
          </p:cNvPr>
          <p:cNvSpPr txBox="1"/>
          <p:nvPr/>
        </p:nvSpPr>
        <p:spPr>
          <a:xfrm>
            <a:off x="8676902" y="2241382"/>
            <a:ext cx="1754427" cy="430887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200" dirty="0">
                <a:latin typeface="Helvetia"/>
                <a:cs typeface="Times New Roman" panose="02020603050405020304" pitchFamily="18" charset="0"/>
              </a:rPr>
              <a:t>ς 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Helvetia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53E7AF2-672A-859F-DB40-582EEC1156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0676" y="2710172"/>
            <a:ext cx="1343987" cy="70197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537E4CA-A017-A48D-05AE-5B0350A7598E}"/>
              </a:ext>
            </a:extLst>
          </p:cNvPr>
          <p:cNvSpPr txBox="1"/>
          <p:nvPr/>
        </p:nvSpPr>
        <p:spPr>
          <a:xfrm>
            <a:off x="9449742" y="2801787"/>
            <a:ext cx="2552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a"/>
              </a:rPr>
              <a:t>Sneddon’s model</a:t>
            </a:r>
          </a:p>
        </p:txBody>
      </p:sp>
    </p:spTree>
    <p:extLst>
      <p:ext uri="{BB962C8B-B14F-4D97-AF65-F5344CB8AC3E}">
        <p14:creationId xmlns:p14="http://schemas.microsoft.com/office/powerpoint/2010/main" val="3465166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A51F8E99-D317-2236-E53B-B3700216CC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33"/>
          <a:stretch/>
        </p:blipFill>
        <p:spPr>
          <a:xfrm>
            <a:off x="527650" y="886837"/>
            <a:ext cx="3998675" cy="345192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56808-2165-C065-A0E6-B3F50E05EAA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KLA instrument US Patent 10,288,540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677AB-012F-BCD9-B39B-E91C3607ACA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1519E6-F709-4990-B973-B339820CA70B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899293-3DA8-FCA4-A261-9C93C657B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95" y="4922661"/>
            <a:ext cx="4406756" cy="264075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3D71620E-7680-E8C4-2254-C1F06ABC9CF4}"/>
              </a:ext>
            </a:extLst>
          </p:cNvPr>
          <p:cNvGrpSpPr/>
          <p:nvPr/>
        </p:nvGrpSpPr>
        <p:grpSpPr>
          <a:xfrm>
            <a:off x="5620528" y="648383"/>
            <a:ext cx="6333972" cy="5043926"/>
            <a:chOff x="5759417" y="356293"/>
            <a:chExt cx="6333972" cy="504392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45E5DDB-9B4B-583E-2572-D8221DD10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59417" y="853068"/>
              <a:ext cx="6333972" cy="454715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46D0FB-9B2C-F969-4C0F-D6C096A86EA0}"/>
                </a:ext>
              </a:extLst>
            </p:cNvPr>
            <p:cNvSpPr txBox="1"/>
            <p:nvPr/>
          </p:nvSpPr>
          <p:spPr>
            <a:xfrm>
              <a:off x="7877589" y="356293"/>
              <a:ext cx="33814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a"/>
                </a:rPr>
                <a:t>Aluminum 6061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B010CE-4BDE-BFDF-70C1-3A9E7FE92081}"/>
                </a:ext>
              </a:extLst>
            </p:cNvPr>
            <p:cNvSpPr txBox="1"/>
            <p:nvPr/>
          </p:nvSpPr>
          <p:spPr>
            <a:xfrm>
              <a:off x="7294484" y="3487080"/>
              <a:ext cx="18913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Helvetia"/>
                </a:rPr>
                <a:t>Modulus by </a:t>
              </a:r>
              <a:r>
                <a:rPr lang="en-US" sz="1600" dirty="0" err="1">
                  <a:latin typeface="Helvetia"/>
                </a:rPr>
                <a:t>Berkovich</a:t>
              </a:r>
              <a:r>
                <a:rPr lang="en-US" sz="1600" dirty="0">
                  <a:latin typeface="Helvetia"/>
                </a:rPr>
                <a:t> indenter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83852AD-9BD4-C900-0565-1730113B69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35588" y="2770094"/>
              <a:ext cx="785799" cy="784412"/>
            </a:xfrm>
            <a:prstGeom prst="straightConnector1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ight Brace 17">
              <a:extLst>
                <a:ext uri="{FF2B5EF4-FFF2-40B4-BE49-F238E27FC236}">
                  <a16:creationId xmlns:a16="http://schemas.microsoft.com/office/drawing/2014/main" id="{2C6824DB-6F1B-719C-479E-C17B97717B77}"/>
                </a:ext>
              </a:extLst>
            </p:cNvPr>
            <p:cNvSpPr/>
            <p:nvPr/>
          </p:nvSpPr>
          <p:spPr>
            <a:xfrm rot="15999195" flipH="1">
              <a:off x="10484110" y="1073351"/>
              <a:ext cx="607951" cy="2311001"/>
            </a:xfrm>
            <a:prstGeom prst="rightBrac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54E0B7E-909E-3683-6185-8AE1C9C85901}"/>
                </a:ext>
              </a:extLst>
            </p:cNvPr>
            <p:cNvSpPr txBox="1"/>
            <p:nvPr/>
          </p:nvSpPr>
          <p:spPr>
            <a:xfrm>
              <a:off x="10121153" y="1818075"/>
              <a:ext cx="15524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Helvetia"/>
                </a:rPr>
                <a:t>Flat punch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96EA7F2-D7BB-3DEE-494C-A1435FCD2ED7}"/>
                </a:ext>
              </a:extLst>
            </p:cNvPr>
            <p:cNvSpPr txBox="1"/>
            <p:nvPr/>
          </p:nvSpPr>
          <p:spPr>
            <a:xfrm>
              <a:off x="9185883" y="3295173"/>
              <a:ext cx="15524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Helvetia"/>
                </a:rPr>
                <a:t>Curve fit </a:t>
              </a:r>
              <a:r>
                <a:rPr lang="el-GR" sz="1600" dirty="0">
                  <a:latin typeface="Helvetia"/>
                </a:rPr>
                <a:t>σ</a:t>
              </a:r>
              <a:r>
                <a:rPr lang="en-US" sz="1600" dirty="0">
                  <a:latin typeface="Helvetia"/>
                </a:rPr>
                <a:t>=k</a:t>
              </a:r>
              <a:r>
                <a:rPr lang="el-GR" sz="1600" dirty="0">
                  <a:cs typeface="Calibri" panose="020F0502020204030204" pitchFamily="34" charset="0"/>
                </a:rPr>
                <a:t>ε</a:t>
              </a:r>
              <a:r>
                <a:rPr lang="en-US" sz="1600" baseline="30000" dirty="0">
                  <a:cs typeface="Calibri" panose="020F0502020204030204" pitchFamily="34" charset="0"/>
                </a:rPr>
                <a:t>n</a:t>
              </a:r>
              <a:endParaRPr lang="en-US" sz="1600" baseline="30000" dirty="0">
                <a:latin typeface="Helvetia"/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BB2CCC6-D244-E9F8-DE77-8403D68EAB23}"/>
                </a:ext>
              </a:extLst>
            </p:cNvPr>
            <p:cNvCxnSpPr>
              <a:cxnSpLocks/>
              <a:stCxn id="20" idx="0"/>
            </p:cNvCxnSpPr>
            <p:nvPr/>
          </p:nvCxnSpPr>
          <p:spPr>
            <a:xfrm flipV="1">
              <a:off x="9962101" y="2071091"/>
              <a:ext cx="616252" cy="1224082"/>
            </a:xfrm>
            <a:prstGeom prst="straightConnector1">
              <a:avLst/>
            </a:prstGeom>
            <a:ln>
              <a:solidFill>
                <a:srgbClr val="0070C0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ight Brace 26">
              <a:extLst>
                <a:ext uri="{FF2B5EF4-FFF2-40B4-BE49-F238E27FC236}">
                  <a16:creationId xmlns:a16="http://schemas.microsoft.com/office/drawing/2014/main" id="{65C96E8E-8525-9195-CC57-64D5B6FE2FB6}"/>
                </a:ext>
              </a:extLst>
            </p:cNvPr>
            <p:cNvSpPr/>
            <p:nvPr/>
          </p:nvSpPr>
          <p:spPr>
            <a:xfrm rot="15737848" flipH="1">
              <a:off x="7836062" y="1458670"/>
              <a:ext cx="629365" cy="1979665"/>
            </a:xfrm>
            <a:prstGeom prst="rightBrac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5EE1A60-A339-6D82-2F18-565071FB97F7}"/>
                </a:ext>
              </a:extLst>
            </p:cNvPr>
            <p:cNvSpPr txBox="1"/>
            <p:nvPr/>
          </p:nvSpPr>
          <p:spPr>
            <a:xfrm>
              <a:off x="7701370" y="2643701"/>
              <a:ext cx="15524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Helvetia"/>
                </a:rPr>
                <a:t>Extrapolate</a:t>
              </a:r>
              <a:endParaRPr lang="en-US" sz="1600" baseline="30000" dirty="0">
                <a:latin typeface="Helvetia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D9D3157-8C57-E5E6-DD11-2C9FCAEC0F34}"/>
                </a:ext>
              </a:extLst>
            </p:cNvPr>
            <p:cNvSpPr/>
            <p:nvPr/>
          </p:nvSpPr>
          <p:spPr>
            <a:xfrm>
              <a:off x="6624346" y="1876982"/>
              <a:ext cx="369292" cy="449359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EA3EA8E-A73F-ADC7-D23C-C93078FCB924}"/>
                </a:ext>
              </a:extLst>
            </p:cNvPr>
            <p:cNvSpPr txBox="1"/>
            <p:nvPr/>
          </p:nvSpPr>
          <p:spPr>
            <a:xfrm>
              <a:off x="6820952" y="1163755"/>
              <a:ext cx="7434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>
                  <a:latin typeface="Helvetia"/>
                </a:rPr>
                <a:t>σ</a:t>
              </a:r>
              <a:r>
                <a:rPr lang="en-US" sz="1600" baseline="-25000" dirty="0">
                  <a:latin typeface="Helvetia"/>
                </a:rPr>
                <a:t>y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C1F50E0A-79F4-96F8-169C-E3D627BD75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59388" y="1469949"/>
              <a:ext cx="166229" cy="534043"/>
            </a:xfrm>
            <a:prstGeom prst="straightConnector1">
              <a:avLst/>
            </a:prstGeom>
            <a:ln>
              <a:solidFill>
                <a:srgbClr val="0070C0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5DCBFA7-74AA-9A7C-763D-2EE847D46838}"/>
              </a:ext>
            </a:extLst>
          </p:cNvPr>
          <p:cNvSpPr txBox="1"/>
          <p:nvPr/>
        </p:nvSpPr>
        <p:spPr>
          <a:xfrm>
            <a:off x="257545" y="5701589"/>
            <a:ext cx="4957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a"/>
              </a:rPr>
              <a:t>Avoid substrate effect:</a:t>
            </a:r>
          </a:p>
          <a:p>
            <a:r>
              <a:rPr lang="en-US" sz="2000" dirty="0">
                <a:latin typeface="Helvetia"/>
              </a:rPr>
              <a:t>Punch radius &lt; 0.2*thickness of interest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3FCB170-CE1B-DEF3-0722-F208C8BB4B97}"/>
              </a:ext>
            </a:extLst>
          </p:cNvPr>
          <p:cNvSpPr txBox="1"/>
          <p:nvPr/>
        </p:nvSpPr>
        <p:spPr>
          <a:xfrm>
            <a:off x="8605072" y="1237117"/>
            <a:ext cx="1552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a"/>
              </a:rPr>
              <a:t>Full contact onset S=2E</a:t>
            </a:r>
            <a:r>
              <a:rPr lang="en-US" sz="1600" baseline="-25000" dirty="0">
                <a:latin typeface="Helvetia"/>
              </a:rPr>
              <a:t>r</a:t>
            </a:r>
            <a:r>
              <a:rPr lang="en-US" sz="1600" dirty="0">
                <a:latin typeface="Helvetia"/>
              </a:rPr>
              <a:t>a</a:t>
            </a:r>
            <a:endParaRPr lang="en-US" sz="1600" baseline="30000" dirty="0">
              <a:latin typeface="Helvetia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5D7D9B3-3548-3FA6-D94C-B95AF92BF8DC}"/>
              </a:ext>
            </a:extLst>
          </p:cNvPr>
          <p:cNvCxnSpPr>
            <a:cxnSpLocks/>
          </p:cNvCxnSpPr>
          <p:nvPr/>
        </p:nvCxnSpPr>
        <p:spPr>
          <a:xfrm>
            <a:off x="9184406" y="1759416"/>
            <a:ext cx="258035" cy="186182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07F4F842-0B57-7A92-656D-7D70567CAB7E}"/>
              </a:ext>
            </a:extLst>
          </p:cNvPr>
          <p:cNvSpPr txBox="1"/>
          <p:nvPr/>
        </p:nvSpPr>
        <p:spPr>
          <a:xfrm>
            <a:off x="332684" y="4492778"/>
            <a:ext cx="4957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latin typeface="Helvetia"/>
              </a:rPr>
              <a:t>σ</a:t>
            </a:r>
            <a:r>
              <a:rPr lang="en-US" sz="2000" baseline="-25000" dirty="0">
                <a:latin typeface="Helvetia"/>
              </a:rPr>
              <a:t>m</a:t>
            </a:r>
            <a:r>
              <a:rPr lang="en-US" sz="2000" dirty="0">
                <a:latin typeface="Helvetia"/>
              </a:rPr>
              <a:t> = mean pressure = P/contact area</a:t>
            </a:r>
            <a:endParaRPr lang="en-US" sz="2000" baseline="-25000" dirty="0">
              <a:latin typeface="Helvetia"/>
            </a:endParaRP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2E4FC9F9-A047-865B-5A0C-0A380A5EF279}"/>
              </a:ext>
            </a:extLst>
          </p:cNvPr>
          <p:cNvSpPr txBox="1">
            <a:spLocks/>
          </p:cNvSpPr>
          <p:nvPr/>
        </p:nvSpPr>
        <p:spPr>
          <a:xfrm>
            <a:off x="431800" y="103665"/>
            <a:ext cx="8686800" cy="64173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dirty="0"/>
              <a:t>Nano-indenter- stress strain curve</a:t>
            </a:r>
            <a:endParaRPr lang="en-GB" sz="28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652506-76E6-FBFA-5362-11C237CCADA2}"/>
              </a:ext>
            </a:extLst>
          </p:cNvPr>
          <p:cNvSpPr txBox="1"/>
          <p:nvPr/>
        </p:nvSpPr>
        <p:spPr>
          <a:xfrm>
            <a:off x="6021192" y="5651284"/>
            <a:ext cx="5130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a"/>
              </a:rPr>
              <a:t>Over estimate</a:t>
            </a:r>
            <a:r>
              <a:rPr lang="en-US" sz="2000" dirty="0">
                <a:latin typeface="Helvetia"/>
                <a:sym typeface="Wingdings" panose="05000000000000000000" pitchFamily="2" charset="2"/>
              </a:rPr>
              <a:t> size effect</a:t>
            </a:r>
          </a:p>
          <a:p>
            <a:r>
              <a:rPr lang="en-US" sz="2000" dirty="0">
                <a:latin typeface="Helvetia"/>
                <a:sym typeface="Wingdings" panose="05000000000000000000" pitchFamily="2" charset="2"/>
              </a:rPr>
              <a:t>May be accurate in micron size grain</a:t>
            </a:r>
            <a:endParaRPr lang="en-US" sz="2000" dirty="0">
              <a:latin typeface="Helveti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F4C080-7EFE-4E0D-747F-460D58DC4560}"/>
              </a:ext>
            </a:extLst>
          </p:cNvPr>
          <p:cNvSpPr txBox="1"/>
          <p:nvPr/>
        </p:nvSpPr>
        <p:spPr>
          <a:xfrm>
            <a:off x="10295969" y="1196774"/>
            <a:ext cx="1498872" cy="430887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sz="2200" dirty="0">
                <a:latin typeface="Helvetia"/>
                <a:cs typeface="Times New Roman" panose="02020603050405020304" pitchFamily="18" charset="0"/>
              </a:rPr>
              <a:t>σ</a:t>
            </a:r>
            <a:r>
              <a:rPr lang="en-US" sz="2200" dirty="0">
                <a:latin typeface="Helvetia"/>
                <a:cs typeface="Times New Roman" panose="02020603050405020304" pitchFamily="18" charset="0"/>
              </a:rPr>
              <a:t> = K</a:t>
            </a:r>
            <a:r>
              <a:rPr lang="el-GR" sz="2200" dirty="0">
                <a:latin typeface="Helvetia"/>
                <a:ea typeface="HGGothicE" panose="020B0909000000000000" pitchFamily="49" charset="-128"/>
                <a:cs typeface="Times New Roman" panose="02020603050405020304" pitchFamily="18" charset="0"/>
              </a:rPr>
              <a:t>ε</a:t>
            </a:r>
            <a:r>
              <a:rPr lang="en-US" sz="2200" baseline="30000" dirty="0">
                <a:latin typeface="Helvetia"/>
                <a:ea typeface="HGGothicE" panose="020B0909000000000000" pitchFamily="49" charset="-128"/>
                <a:cs typeface="Times New Roman" panose="02020603050405020304" pitchFamily="18" charset="0"/>
              </a:rPr>
              <a:t>n</a:t>
            </a:r>
            <a:endParaRPr lang="en-US" sz="2200" dirty="0">
              <a:latin typeface="Helvetia"/>
            </a:endParaRPr>
          </a:p>
        </p:txBody>
      </p:sp>
    </p:spTree>
    <p:extLst>
      <p:ext uri="{BB962C8B-B14F-4D97-AF65-F5344CB8AC3E}">
        <p14:creationId xmlns:p14="http://schemas.microsoft.com/office/powerpoint/2010/main" val="3685555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812651-F9A9-733E-AC73-8DF7B51C2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809380"/>
            <a:ext cx="4669685" cy="445015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A122A-92C9-D508-4EE4-CE9D40D5089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1519E6-F709-4990-B973-B339820CA70B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454E69C-D4C9-AC01-1E73-9A2DFBB302C6}"/>
              </a:ext>
            </a:extLst>
          </p:cNvPr>
          <p:cNvSpPr txBox="1">
            <a:spLocks/>
          </p:cNvSpPr>
          <p:nvPr/>
        </p:nvSpPr>
        <p:spPr>
          <a:xfrm>
            <a:off x="431800" y="103665"/>
            <a:ext cx="8686800" cy="64173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dirty="0"/>
              <a:t>Nano-indentation- high strain rate</a:t>
            </a:r>
            <a:endParaRPr lang="en-GB" sz="2800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29A7458-AC2B-E853-A3E3-F3799C98A1FF}"/>
              </a:ext>
            </a:extLst>
          </p:cNvPr>
          <p:cNvSpPr txBox="1">
            <a:spLocks/>
          </p:cNvSpPr>
          <p:nvPr/>
        </p:nvSpPr>
        <p:spPr bwMode="auto">
          <a:xfrm>
            <a:off x="76200" y="5023647"/>
            <a:ext cx="6561238" cy="114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Beam induced strain rates are in order of 1000/sec.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  <a:sym typeface="Wingdings" panose="05000000000000000000" pitchFamily="2" charset="2"/>
              </a:rPr>
              <a:t>Essential to test mechanical properties at these strain rates and mechanism of failure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9E5099-FD75-1B4E-AA10-BC5F3D921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566" y="899027"/>
            <a:ext cx="4944281" cy="36882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46017E-95E3-70BC-F6A5-F678459D2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7516" y="4670611"/>
            <a:ext cx="816286" cy="7888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328840-778C-13E0-CFCD-D208DF12D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9963" y="4773291"/>
            <a:ext cx="1034367" cy="686214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67D7649-46FE-CB84-C199-3B441AD873F9}"/>
              </a:ext>
            </a:extLst>
          </p:cNvPr>
          <p:cNvSpPr txBox="1">
            <a:spLocks/>
          </p:cNvSpPr>
          <p:nvPr/>
        </p:nvSpPr>
        <p:spPr bwMode="auto">
          <a:xfrm>
            <a:off x="6636587" y="5428484"/>
            <a:ext cx="5355485" cy="51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err="1">
                <a:latin typeface="Helvetica" panose="020B0604020202020204" pitchFamily="34" charset="0"/>
                <a:ea typeface="Geneva" pitchFamily="121" charset="-128"/>
              </a:rPr>
              <a:t>Loading+unloading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 in ~100</a:t>
            </a:r>
            <a:r>
              <a:rPr lang="el-GR" altLang="en-US" dirty="0">
                <a:latin typeface="Calibri" panose="020F0502020204030204" pitchFamily="34" charset="0"/>
                <a:ea typeface="Geneva" pitchFamily="121" charset="-128"/>
                <a:cs typeface="Calibri" panose="020F0502020204030204" pitchFamily="34" charset="0"/>
              </a:rPr>
              <a:t>μ</a:t>
            </a:r>
            <a:r>
              <a:rPr lang="en-US" altLang="en-US" dirty="0">
                <a:latin typeface="Calibri" panose="020F0502020204030204" pitchFamily="34" charset="0"/>
                <a:ea typeface="Geneva" pitchFamily="121" charset="-128"/>
                <a:cs typeface="Calibri" panose="020F0502020204030204" pitchFamily="34" charset="0"/>
              </a:rPr>
              <a:t>sec</a:t>
            </a:r>
            <a:endParaRPr lang="en-US" altLang="en-US" dirty="0">
              <a:latin typeface="Helvetica" panose="020B0604020202020204" pitchFamily="34" charset="0"/>
              <a:ea typeface="Geneva" pitchFamily="121" charset="-128"/>
              <a:sym typeface="Wingdings" panose="05000000000000000000" pitchFamily="2" charset="2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812E2D6-48A9-48BF-D33B-E49FFADF1E17}"/>
              </a:ext>
            </a:extLst>
          </p:cNvPr>
          <p:cNvSpPr txBox="1">
            <a:spLocks/>
          </p:cNvSpPr>
          <p:nvPr/>
        </p:nvSpPr>
        <p:spPr bwMode="auto">
          <a:xfrm>
            <a:off x="1172599" y="6009843"/>
            <a:ext cx="8854425" cy="51148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Failure mechanism is different in high strain rate events : Twinning Vs Slip</a:t>
            </a:r>
            <a:endParaRPr lang="en-US" altLang="en-US" dirty="0">
              <a:latin typeface="Helvetica" panose="020B0604020202020204" pitchFamily="34" charset="0"/>
              <a:ea typeface="Geneva" pitchFamily="121" charset="-128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47709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863ECBC9-417E-13C2-6D52-FEC224258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372" y="830733"/>
            <a:ext cx="2619048" cy="37619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A122A-92C9-D508-4EE4-CE9D40D5089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1519E6-F709-4990-B973-B339820CA70B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454E69C-D4C9-AC01-1E73-9A2DFBB302C6}"/>
              </a:ext>
            </a:extLst>
          </p:cNvPr>
          <p:cNvSpPr txBox="1">
            <a:spLocks/>
          </p:cNvSpPr>
          <p:nvPr/>
        </p:nvSpPr>
        <p:spPr>
          <a:xfrm>
            <a:off x="431800" y="103665"/>
            <a:ext cx="9797516" cy="64173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dirty="0"/>
              <a:t>Digital Image Correlation (DIC) : strain measurement</a:t>
            </a:r>
            <a:endParaRPr lang="en-GB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6E541A-3BCC-10FB-B1D5-31D500BBC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2" y="979939"/>
            <a:ext cx="3899730" cy="53077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1BC8E5-98E1-24EF-BC76-DDE21945CF5F}"/>
              </a:ext>
            </a:extLst>
          </p:cNvPr>
          <p:cNvSpPr txBox="1"/>
          <p:nvPr/>
        </p:nvSpPr>
        <p:spPr>
          <a:xfrm>
            <a:off x="901701" y="1179320"/>
            <a:ext cx="127332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Helvetia"/>
              </a:rPr>
              <a:t>Tensile tester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7BD9F0E-8654-224F-95D2-FBF2DA393CB2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175024" y="1471708"/>
            <a:ext cx="516901" cy="942465"/>
          </a:xfrm>
          <a:prstGeom prst="straightConnector1">
            <a:avLst/>
          </a:prstGeom>
          <a:ln w="28575">
            <a:solidFill>
              <a:srgbClr val="FFFF00"/>
            </a:solidFill>
            <a:prstDash val="sysDot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A336734-62DE-9CB5-90F0-274FF2453149}"/>
              </a:ext>
            </a:extLst>
          </p:cNvPr>
          <p:cNvSpPr txBox="1"/>
          <p:nvPr/>
        </p:nvSpPr>
        <p:spPr>
          <a:xfrm>
            <a:off x="1340385" y="4883088"/>
            <a:ext cx="127332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Helvetia"/>
              </a:rPr>
              <a:t>Camera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072E8DB-14CE-8635-D60A-9BBFC8B5BE8D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1418602" y="3905428"/>
            <a:ext cx="558445" cy="977660"/>
          </a:xfrm>
          <a:prstGeom prst="straightConnector1">
            <a:avLst/>
          </a:prstGeom>
          <a:ln w="28575">
            <a:solidFill>
              <a:srgbClr val="FFFF00"/>
            </a:solidFill>
            <a:prstDash val="sysDot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C0C4D97-8F72-7A1E-7ED8-2EEE905C8A24}"/>
              </a:ext>
            </a:extLst>
          </p:cNvPr>
          <p:cNvSpPr txBox="1"/>
          <p:nvPr/>
        </p:nvSpPr>
        <p:spPr>
          <a:xfrm>
            <a:off x="2454185" y="4317102"/>
            <a:ext cx="127332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Helvetia"/>
              </a:rPr>
              <a:t>Specimen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F235AFA-A86B-6567-3A7B-F9E9CF7B90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86" r="11925"/>
          <a:stretch/>
        </p:blipFill>
        <p:spPr>
          <a:xfrm rot="5400000">
            <a:off x="3162860" y="2226144"/>
            <a:ext cx="3595951" cy="1263073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C300E5F-C289-4E9F-5175-C35B0E367872}"/>
              </a:ext>
            </a:extLst>
          </p:cNvPr>
          <p:cNvSpPr txBox="1">
            <a:spLocks/>
          </p:cNvSpPr>
          <p:nvPr/>
        </p:nvSpPr>
        <p:spPr bwMode="auto">
          <a:xfrm>
            <a:off x="4329299" y="4746657"/>
            <a:ext cx="1678394" cy="53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 dirty="0">
                <a:latin typeface="Helvetica" panose="020B0604020202020204" pitchFamily="34" charset="0"/>
                <a:ea typeface="Geneva" pitchFamily="121" charset="-128"/>
              </a:rPr>
              <a:t>Aluminum tensile sample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D2DEDB1-22F0-72C4-2268-D74F3A74C89C}"/>
              </a:ext>
            </a:extLst>
          </p:cNvPr>
          <p:cNvSpPr txBox="1">
            <a:spLocks/>
          </p:cNvSpPr>
          <p:nvPr/>
        </p:nvSpPr>
        <p:spPr bwMode="auto">
          <a:xfrm>
            <a:off x="6334713" y="4688896"/>
            <a:ext cx="1678394" cy="40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 dirty="0">
                <a:latin typeface="Helvetia"/>
                <a:ea typeface="Geneva" pitchFamily="121" charset="-128"/>
                <a:cs typeface="Calibri" panose="020F0502020204030204" pitchFamily="34" charset="0"/>
              </a:rPr>
              <a:t>Strain distribution</a:t>
            </a:r>
            <a:endParaRPr lang="en-US" altLang="en-US" sz="1600" dirty="0">
              <a:latin typeface="Helvetia"/>
              <a:ea typeface="Geneva" pitchFamily="121" charset="-128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41B77D4-9A1D-72DF-AEB0-625A1865F5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8693" y="1107943"/>
            <a:ext cx="2228571" cy="3580952"/>
          </a:xfrm>
          <a:prstGeom prst="rect">
            <a:avLst/>
          </a:prstGeom>
        </p:spPr>
      </p:pic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EF4FC49A-EFA4-26D9-50D9-7FCEC962437C}"/>
              </a:ext>
            </a:extLst>
          </p:cNvPr>
          <p:cNvSpPr txBox="1">
            <a:spLocks/>
          </p:cNvSpPr>
          <p:nvPr/>
        </p:nvSpPr>
        <p:spPr bwMode="auto">
          <a:xfrm>
            <a:off x="9085456" y="845403"/>
            <a:ext cx="1678394" cy="26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 u="sng" dirty="0">
                <a:latin typeface="Helvetia"/>
                <a:ea typeface="Geneva" pitchFamily="121" charset="-128"/>
                <a:cs typeface="Calibri" panose="020F0502020204030204" pitchFamily="34" charset="0"/>
              </a:rPr>
              <a:t>Validation</a:t>
            </a:r>
            <a:endParaRPr lang="en-US" altLang="en-US" sz="1600" u="sng" dirty="0">
              <a:latin typeface="Helvetia"/>
              <a:ea typeface="Geneva" pitchFamily="121" charset="-128"/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7E12B030-F36F-C6DB-FAD2-674C3B690B95}"/>
              </a:ext>
            </a:extLst>
          </p:cNvPr>
          <p:cNvSpPr txBox="1">
            <a:spLocks/>
          </p:cNvSpPr>
          <p:nvPr/>
        </p:nvSpPr>
        <p:spPr bwMode="auto">
          <a:xfrm>
            <a:off x="10607264" y="1635417"/>
            <a:ext cx="1417463" cy="49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 dirty="0">
                <a:latin typeface="Helvetia"/>
                <a:ea typeface="Geneva" pitchFamily="121" charset="-128"/>
                <a:cs typeface="Calibri" panose="020F0502020204030204" pitchFamily="34" charset="0"/>
              </a:rPr>
              <a:t>Avg strain 0.43%</a:t>
            </a:r>
            <a:endParaRPr lang="en-US" altLang="en-US" sz="1600" dirty="0">
              <a:latin typeface="Helvetia"/>
              <a:ea typeface="Geneva" pitchFamily="121" charset="-128"/>
            </a:endParaRP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1416AE25-02D5-D2ED-E9B9-EF5DB321B4EA}"/>
              </a:ext>
            </a:extLst>
          </p:cNvPr>
          <p:cNvSpPr txBox="1">
            <a:spLocks/>
          </p:cNvSpPr>
          <p:nvPr/>
        </p:nvSpPr>
        <p:spPr bwMode="auto">
          <a:xfrm>
            <a:off x="10607264" y="2402603"/>
            <a:ext cx="1417463" cy="49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 dirty="0">
                <a:latin typeface="Helvetia"/>
                <a:ea typeface="Geneva" pitchFamily="121" charset="-128"/>
                <a:cs typeface="Calibri" panose="020F0502020204030204" pitchFamily="34" charset="0"/>
              </a:rPr>
              <a:t>Strain near hole 1.48%</a:t>
            </a:r>
            <a:endParaRPr lang="en-US" altLang="en-US" sz="1600" dirty="0">
              <a:latin typeface="Helvetia"/>
              <a:ea typeface="Geneva" pitchFamily="121" charset="-128"/>
            </a:endParaRP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CBB48192-9EEC-7BE5-E813-34C7AE4E9AAB}"/>
              </a:ext>
            </a:extLst>
          </p:cNvPr>
          <p:cNvSpPr txBox="1">
            <a:spLocks/>
          </p:cNvSpPr>
          <p:nvPr/>
        </p:nvSpPr>
        <p:spPr bwMode="auto">
          <a:xfrm>
            <a:off x="10774537" y="3355020"/>
            <a:ext cx="1417463" cy="49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 dirty="0">
                <a:latin typeface="Helvetia"/>
                <a:ea typeface="Geneva" pitchFamily="121" charset="-128"/>
                <a:cs typeface="Calibri" panose="020F0502020204030204" pitchFamily="34" charset="0"/>
              </a:rPr>
              <a:t>K</a:t>
            </a:r>
            <a:r>
              <a:rPr lang="en-US" altLang="en-US" sz="1600" baseline="-25000" dirty="0">
                <a:latin typeface="Helvetia"/>
                <a:ea typeface="Geneva" pitchFamily="121" charset="-128"/>
                <a:cs typeface="Calibri" panose="020F0502020204030204" pitchFamily="34" charset="0"/>
              </a:rPr>
              <a:t>t</a:t>
            </a:r>
            <a:r>
              <a:rPr lang="en-US" altLang="en-US" sz="1600" dirty="0">
                <a:latin typeface="Helvetia"/>
                <a:ea typeface="Geneva" pitchFamily="121" charset="-128"/>
                <a:cs typeface="Calibri" panose="020F0502020204030204" pitchFamily="34" charset="0"/>
              </a:rPr>
              <a:t>= 3.4</a:t>
            </a:r>
            <a:endParaRPr lang="en-US" altLang="en-US" sz="1600" dirty="0">
              <a:latin typeface="Helvetia"/>
              <a:ea typeface="Geneva" pitchFamily="121" charset="-128"/>
            </a:endParaRP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A035D8BF-0816-FCA7-8FBE-C53C9A52FC39}"/>
              </a:ext>
            </a:extLst>
          </p:cNvPr>
          <p:cNvSpPr/>
          <p:nvPr/>
        </p:nvSpPr>
        <p:spPr>
          <a:xfrm>
            <a:off x="10972850" y="2895089"/>
            <a:ext cx="273415" cy="361649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EEB02C1D-E439-E0FB-EE45-53E032B955BC}"/>
              </a:ext>
            </a:extLst>
          </p:cNvPr>
          <p:cNvSpPr txBox="1">
            <a:spLocks/>
          </p:cNvSpPr>
          <p:nvPr/>
        </p:nvSpPr>
        <p:spPr bwMode="auto">
          <a:xfrm>
            <a:off x="4414942" y="5341656"/>
            <a:ext cx="7472255" cy="91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Valid only for in-plane strain 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  <a:sym typeface="Wingdings" panose="05000000000000000000" pitchFamily="2" charset="2"/>
              </a:rPr>
              <a:t> thin sheets (plane stress)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  <a:sym typeface="Wingdings" panose="05000000000000000000" pitchFamily="2" charset="2"/>
              </a:rPr>
              <a:t>Developing for full field 3D displacement using stereoscope camera set-up</a:t>
            </a: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6636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578845-9B97-48B7-AFB9-121893BAA02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Fermilab updates</a:t>
            </a:r>
            <a:endParaRPr lang="en-US" b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42A1EB-3491-4948-BF6B-51346B1357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1519E6-F709-4990-B973-B339820CA70B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8809E8-9C47-22FB-62EA-76380BECA5EB}"/>
              </a:ext>
            </a:extLst>
          </p:cNvPr>
          <p:cNvSpPr txBox="1">
            <a:spLocks/>
          </p:cNvSpPr>
          <p:nvPr/>
        </p:nvSpPr>
        <p:spPr>
          <a:xfrm>
            <a:off x="431800" y="103665"/>
            <a:ext cx="9797516" cy="64173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dirty="0"/>
              <a:t>Summary</a:t>
            </a:r>
            <a:endParaRPr lang="en-GB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FD092-CA8C-2D67-4E52-54A17FF2D4AA}"/>
              </a:ext>
            </a:extLst>
          </p:cNvPr>
          <p:cNvSpPr txBox="1">
            <a:spLocks/>
          </p:cNvSpPr>
          <p:nvPr/>
        </p:nvSpPr>
        <p:spPr bwMode="auto">
          <a:xfrm>
            <a:off x="484094" y="1047800"/>
            <a:ext cx="11452412" cy="262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anose="020B0604020202020204" pitchFamily="34" charset="0"/>
                <a:ea typeface="Geneva" pitchFamily="121" charset="-128"/>
              </a:rPr>
              <a:t>Lab is equipped with some sophisticated instruments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anose="020B0604020202020204" pitchFamily="34" charset="0"/>
                <a:ea typeface="Geneva" pitchFamily="121" charset="-128"/>
                <a:sym typeface="Wingdings" panose="05000000000000000000" pitchFamily="2" charset="2"/>
              </a:rPr>
              <a:t>Capability to explore thermal and mechanical properties of thin damaged layer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anose="020B0604020202020204" pitchFamily="34" charset="0"/>
                <a:ea typeface="Geneva" pitchFamily="121" charset="-128"/>
                <a:sym typeface="Wingdings" panose="05000000000000000000" pitchFamily="2" charset="2"/>
              </a:rPr>
              <a:t>High strain rate dependent mechanical properties , comparable to beam induced strains,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anose="020B0604020202020204" pitchFamily="34" charset="0"/>
                <a:ea typeface="Geneva" pitchFamily="121" charset="-128"/>
                <a:sym typeface="Wingdings" panose="05000000000000000000" pitchFamily="2" charset="2"/>
              </a:rPr>
              <a:t>Integrating new non-contact techniques (TGS, DIC,LDV) to evaluate radiation damaged properties</a:t>
            </a:r>
          </a:p>
        </p:txBody>
      </p:sp>
    </p:spTree>
    <p:extLst>
      <p:ext uri="{BB962C8B-B14F-4D97-AF65-F5344CB8AC3E}">
        <p14:creationId xmlns:p14="http://schemas.microsoft.com/office/powerpoint/2010/main" val="965819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D29F3-77BD-4E9C-8539-EA8044D6E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F12D-6F92-4229-A6FC-2F605B7DE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251" y="1079492"/>
            <a:ext cx="10403105" cy="3510796"/>
          </a:xfrm>
        </p:spPr>
        <p:txBody>
          <a:bodyPr/>
          <a:lstStyle/>
          <a:p>
            <a:r>
              <a:rPr lang="en-US" dirty="0"/>
              <a:t>Thermal properties : Differential Scanning </a:t>
            </a:r>
            <a:r>
              <a:rPr lang="en-US" dirty="0" err="1"/>
              <a:t>Caloriemeter,Dilatometer</a:t>
            </a:r>
            <a:endParaRPr lang="en-US" dirty="0"/>
          </a:p>
          <a:p>
            <a:r>
              <a:rPr lang="en-US" dirty="0"/>
              <a:t>New techniques- </a:t>
            </a:r>
          </a:p>
          <a:p>
            <a:pPr lvl="1"/>
            <a:r>
              <a:rPr lang="en-US" dirty="0"/>
              <a:t>Transient Grating Spectroscopy to  graphite swelling</a:t>
            </a:r>
          </a:p>
          <a:p>
            <a:pPr lvl="1"/>
            <a:r>
              <a:rPr lang="en-US" dirty="0"/>
              <a:t>LDV (Laser Doppler Vibrometer) to electron irradiated graphite</a:t>
            </a:r>
          </a:p>
          <a:p>
            <a:r>
              <a:rPr lang="en-US" dirty="0"/>
              <a:t>New capabilities with Nano-indenter : stress-strain, high strain rate</a:t>
            </a:r>
          </a:p>
          <a:p>
            <a:r>
              <a:rPr lang="en-US" dirty="0"/>
              <a:t>DIC : Digital image correlation for localized strain</a:t>
            </a:r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2412A-D0A6-41ED-8701-9D765F1EE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Fermilab updates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7220E0-9E07-436A-92AB-602651B47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452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578845-9B97-48B7-AFB9-121893BAA02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Fermilab updates</a:t>
            </a:r>
            <a:endParaRPr lang="en-US" b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42A1EB-3491-4948-BF6B-51346B1357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1519E6-F709-4990-B973-B339820CA70B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9A003D-52C8-49A9-8E9E-301A316D0863}"/>
              </a:ext>
            </a:extLst>
          </p:cNvPr>
          <p:cNvSpPr txBox="1"/>
          <p:nvPr/>
        </p:nvSpPr>
        <p:spPr>
          <a:xfrm>
            <a:off x="2465607" y="2209449"/>
            <a:ext cx="7701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Thanks for your attention!</a:t>
            </a:r>
            <a:endParaRPr lang="en-GB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434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295E96-2982-9517-6070-82869A1A11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Fermilab updates</a:t>
            </a:r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A122A-92C9-D508-4EE4-CE9D40D5089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1519E6-F709-4990-B973-B339820CA70B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454E69C-D4C9-AC01-1E73-9A2DFBB302C6}"/>
              </a:ext>
            </a:extLst>
          </p:cNvPr>
          <p:cNvSpPr txBox="1">
            <a:spLocks/>
          </p:cNvSpPr>
          <p:nvPr/>
        </p:nvSpPr>
        <p:spPr>
          <a:xfrm>
            <a:off x="431800" y="103665"/>
            <a:ext cx="8686800" cy="64173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dirty="0"/>
              <a:t>Differential Scanning Calorimeter</a:t>
            </a:r>
            <a:endParaRPr lang="en-GB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3400E8-B3EF-2C13-4AE6-4E258A6AA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3" y="896048"/>
            <a:ext cx="3906970" cy="4844008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C764B0C-1038-6DE6-308E-50E288F4EBCB}"/>
              </a:ext>
            </a:extLst>
          </p:cNvPr>
          <p:cNvSpPr txBox="1">
            <a:spLocks/>
          </p:cNvSpPr>
          <p:nvPr/>
        </p:nvSpPr>
        <p:spPr bwMode="auto">
          <a:xfrm>
            <a:off x="280469" y="5759290"/>
            <a:ext cx="4010329" cy="3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NETZSCH Pegasus F3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B4940C-0540-A047-4952-F5198B08D106}"/>
              </a:ext>
            </a:extLst>
          </p:cNvPr>
          <p:cNvSpPr txBox="1"/>
          <p:nvPr/>
        </p:nvSpPr>
        <p:spPr>
          <a:xfrm>
            <a:off x="4290798" y="1011591"/>
            <a:ext cx="66147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ccurate Cp determinations up to 1500°C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nthalpy precision of better than 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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0.5%</a:t>
            </a:r>
            <a:endParaRPr lang="en-US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4028A2-FE66-2155-089C-B07C3AC6C7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14" r="2975"/>
          <a:stretch/>
        </p:blipFill>
        <p:spPr>
          <a:xfrm>
            <a:off x="3960019" y="1985664"/>
            <a:ext cx="4271962" cy="21747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2B343BA-5436-70D4-5F40-C469EB47A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1981" y="2043994"/>
            <a:ext cx="3953173" cy="221424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09D62B6-D87E-E7C9-39D1-7C0298EFBAAA}"/>
              </a:ext>
            </a:extLst>
          </p:cNvPr>
          <p:cNvSpPr txBox="1"/>
          <p:nvPr/>
        </p:nvSpPr>
        <p:spPr>
          <a:xfrm>
            <a:off x="4173071" y="4426587"/>
            <a:ext cx="78575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Helvetia"/>
              </a:rPr>
              <a:t>Operate according to the heat flux principle</a:t>
            </a:r>
          </a:p>
          <a:p>
            <a:r>
              <a:rPr lang="en-US" sz="2000" dirty="0">
                <a:solidFill>
                  <a:srgbClr val="000000"/>
                </a:solidFill>
                <a:latin typeface="Helvetia"/>
              </a:rPr>
              <a:t>Measured values:  sample temperature, temperature difference between sample and reference</a:t>
            </a:r>
            <a:endParaRPr lang="en-US" sz="2000" dirty="0">
              <a:latin typeface="Helvetia"/>
            </a:endParaRPr>
          </a:p>
        </p:txBody>
      </p:sp>
    </p:spTree>
    <p:extLst>
      <p:ext uri="{BB962C8B-B14F-4D97-AF65-F5344CB8AC3E}">
        <p14:creationId xmlns:p14="http://schemas.microsoft.com/office/powerpoint/2010/main" val="1615521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5543DC-DEDE-3206-49F8-5C23CD5975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Fermilab updates</a:t>
            </a:r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6427E-F3B2-EC80-4F09-A9C55A1C66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1519E6-F709-4990-B973-B339820CA70B}" type="slidenum">
              <a:rPr lang="en-US" altLang="en-US" smtClean="0"/>
              <a:pPr/>
              <a:t>4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53E6E94-E408-7534-8E38-19942B09BA72}"/>
              </a:ext>
            </a:extLst>
          </p:cNvPr>
          <p:cNvGrpSpPr/>
          <p:nvPr/>
        </p:nvGrpSpPr>
        <p:grpSpPr>
          <a:xfrm>
            <a:off x="5597589" y="805461"/>
            <a:ext cx="5662666" cy="3788950"/>
            <a:chOff x="7020454" y="860202"/>
            <a:chExt cx="5055590" cy="300734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2D69165-86D7-6F89-B721-EA98EB56A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0454" y="860202"/>
              <a:ext cx="5055590" cy="3007345"/>
            </a:xfrm>
            <a:prstGeom prst="rect">
              <a:avLst/>
            </a:prstGeom>
          </p:spPr>
        </p:pic>
        <p:sp>
          <p:nvSpPr>
            <p:cNvPr id="7" name="Text Placeholder 2">
              <a:extLst>
                <a:ext uri="{FF2B5EF4-FFF2-40B4-BE49-F238E27FC236}">
                  <a16:creationId xmlns:a16="http://schemas.microsoft.com/office/drawing/2014/main" id="{CAA6B9DA-2BCE-E33A-373F-616C8B61556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41292" y="1363193"/>
              <a:ext cx="2626298" cy="314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0" indent="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 kern="1200">
                  <a:solidFill>
                    <a:srgbClr val="004C97"/>
                  </a:solidFill>
                  <a:latin typeface="Helvetica"/>
                  <a:ea typeface="Geneva" charset="0"/>
                  <a:cs typeface="ＭＳ Ｐゴシック" charset="0"/>
                </a:defRPr>
              </a:lvl1pPr>
              <a:lvl2pPr marL="457200" indent="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1600" kern="1200">
                  <a:solidFill>
                    <a:srgbClr val="2E5286"/>
                  </a:solidFill>
                  <a:latin typeface="Helvetica"/>
                  <a:ea typeface="MS PGothic" panose="020B0600070205080204" pitchFamily="34" charset="-128"/>
                  <a:cs typeface="MS PGothic" panose="020B0600070205080204" pitchFamily="34" charset="-128"/>
                </a:defRPr>
              </a:lvl2pPr>
              <a:lvl3pPr marL="914400" indent="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1600" kern="1200">
                  <a:solidFill>
                    <a:srgbClr val="2E5286"/>
                  </a:solidFill>
                  <a:latin typeface="Helvetica"/>
                  <a:ea typeface="MS PGothic" panose="020B0600070205080204" pitchFamily="34" charset="-128"/>
                  <a:cs typeface="MS PGothic" panose="020B0600070205080204" pitchFamily="34" charset="-128"/>
                </a:defRPr>
              </a:lvl3pPr>
              <a:lvl4pPr marL="1371600" indent="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1600" kern="1200">
                  <a:solidFill>
                    <a:srgbClr val="2E5286"/>
                  </a:solidFill>
                  <a:latin typeface="Helvetica"/>
                  <a:ea typeface="MS PGothic" panose="020B0600070205080204" pitchFamily="34" charset="-128"/>
                  <a:cs typeface="MS PGothic" panose="020B0600070205080204" pitchFamily="34" charset="-128"/>
                </a:defRPr>
              </a:lvl4pPr>
              <a:lvl5pPr marL="1828800" indent="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1600" kern="1200">
                  <a:solidFill>
                    <a:srgbClr val="2E5286"/>
                  </a:solidFill>
                  <a:latin typeface="Helvetica"/>
                  <a:ea typeface="MS PGothic" panose="020B0600070205080204" pitchFamily="34" charset="-128"/>
                  <a:cs typeface="MS PGothic" panose="020B0600070205080204" pitchFamily="34" charset="-128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1600" dirty="0">
                  <a:latin typeface="Helvetica" panose="020B0604020202020204" pitchFamily="34" charset="0"/>
                  <a:ea typeface="Geneva" pitchFamily="121" charset="-128"/>
                </a:rPr>
                <a:t>Magnetic property change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FBF6EC9-64D7-FAE0-62DB-ABF9A5761E14}"/>
                </a:ext>
              </a:extLst>
            </p:cNvPr>
            <p:cNvCxnSpPr>
              <a:stCxn id="7" idx="2"/>
            </p:cNvCxnSpPr>
            <p:nvPr/>
          </p:nvCxnSpPr>
          <p:spPr>
            <a:xfrm>
              <a:off x="8954441" y="1677944"/>
              <a:ext cx="334838" cy="1316465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" name="Text Placeholder 2">
              <a:extLst>
                <a:ext uri="{FF2B5EF4-FFF2-40B4-BE49-F238E27FC236}">
                  <a16:creationId xmlns:a16="http://schemas.microsoft.com/office/drawing/2014/main" id="{87326494-1119-644F-076B-BE67EDF54CE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312014" y="1669823"/>
              <a:ext cx="1983368" cy="51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0" indent="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 kern="1200">
                  <a:solidFill>
                    <a:srgbClr val="004C97"/>
                  </a:solidFill>
                  <a:latin typeface="Helvetica"/>
                  <a:ea typeface="Geneva" charset="0"/>
                  <a:cs typeface="ＭＳ Ｐゴシック" charset="0"/>
                </a:defRPr>
              </a:lvl1pPr>
              <a:lvl2pPr marL="457200" indent="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1600" kern="1200">
                  <a:solidFill>
                    <a:srgbClr val="2E5286"/>
                  </a:solidFill>
                  <a:latin typeface="Helvetica"/>
                  <a:ea typeface="MS PGothic" panose="020B0600070205080204" pitchFamily="34" charset="-128"/>
                  <a:cs typeface="MS PGothic" panose="020B0600070205080204" pitchFamily="34" charset="-128"/>
                </a:defRPr>
              </a:lvl2pPr>
              <a:lvl3pPr marL="914400" indent="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1600" kern="1200">
                  <a:solidFill>
                    <a:srgbClr val="2E5286"/>
                  </a:solidFill>
                  <a:latin typeface="Helvetica"/>
                  <a:ea typeface="MS PGothic" panose="020B0600070205080204" pitchFamily="34" charset="-128"/>
                  <a:cs typeface="MS PGothic" panose="020B0600070205080204" pitchFamily="34" charset="-128"/>
                </a:defRPr>
              </a:lvl3pPr>
              <a:lvl4pPr marL="1371600" indent="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1600" kern="1200">
                  <a:solidFill>
                    <a:srgbClr val="2E5286"/>
                  </a:solidFill>
                  <a:latin typeface="Helvetica"/>
                  <a:ea typeface="MS PGothic" panose="020B0600070205080204" pitchFamily="34" charset="-128"/>
                  <a:cs typeface="MS PGothic" panose="020B0600070205080204" pitchFamily="34" charset="-128"/>
                </a:defRPr>
              </a:lvl4pPr>
              <a:lvl5pPr marL="1828800" indent="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1600" kern="1200">
                  <a:solidFill>
                    <a:srgbClr val="2E5286"/>
                  </a:solidFill>
                  <a:latin typeface="Helvetica"/>
                  <a:ea typeface="MS PGothic" panose="020B0600070205080204" pitchFamily="34" charset="-128"/>
                  <a:cs typeface="MS PGothic" panose="020B0600070205080204" pitchFamily="34" charset="-128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1600" dirty="0">
                  <a:latin typeface="Helvetica" panose="020B0604020202020204" pitchFamily="34" charset="0"/>
                  <a:ea typeface="Geneva" pitchFamily="121" charset="-128"/>
                </a:rPr>
                <a:t>Change in crystal structure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3FD3B9A-3504-1100-FDCF-B206D05C29EF}"/>
                </a:ext>
              </a:extLst>
            </p:cNvPr>
            <p:cNvCxnSpPr>
              <a:cxnSpLocks/>
            </p:cNvCxnSpPr>
            <p:nvPr/>
          </p:nvCxnSpPr>
          <p:spPr>
            <a:xfrm>
              <a:off x="9614019" y="2145095"/>
              <a:ext cx="162498" cy="686963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8ACCFA9-0F3B-1461-E8AD-7C7B04CEAC14}"/>
                </a:ext>
              </a:extLst>
            </p:cNvPr>
            <p:cNvCxnSpPr>
              <a:cxnSpLocks/>
            </p:cNvCxnSpPr>
            <p:nvPr/>
          </p:nvCxnSpPr>
          <p:spPr>
            <a:xfrm>
              <a:off x="9685170" y="2144083"/>
              <a:ext cx="1467092" cy="686963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Text Placeholder 2">
              <a:extLst>
                <a:ext uri="{FF2B5EF4-FFF2-40B4-BE49-F238E27FC236}">
                  <a16:creationId xmlns:a16="http://schemas.microsoft.com/office/drawing/2014/main" id="{9A7B13A0-271D-95E9-7428-D9714AD0635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787694" y="1209117"/>
              <a:ext cx="1217150" cy="314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0" indent="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 kern="1200">
                  <a:solidFill>
                    <a:srgbClr val="004C97"/>
                  </a:solidFill>
                  <a:latin typeface="Helvetica"/>
                  <a:ea typeface="Geneva" charset="0"/>
                  <a:cs typeface="ＭＳ Ｐゴシック" charset="0"/>
                </a:defRPr>
              </a:lvl1pPr>
              <a:lvl2pPr marL="457200" indent="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1600" kern="1200">
                  <a:solidFill>
                    <a:srgbClr val="2E5286"/>
                  </a:solidFill>
                  <a:latin typeface="Helvetica"/>
                  <a:ea typeface="MS PGothic" panose="020B0600070205080204" pitchFamily="34" charset="-128"/>
                  <a:cs typeface="MS PGothic" panose="020B0600070205080204" pitchFamily="34" charset="-128"/>
                </a:defRPr>
              </a:lvl2pPr>
              <a:lvl3pPr marL="914400" indent="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1600" kern="1200">
                  <a:solidFill>
                    <a:srgbClr val="2E5286"/>
                  </a:solidFill>
                  <a:latin typeface="Helvetica"/>
                  <a:ea typeface="MS PGothic" panose="020B0600070205080204" pitchFamily="34" charset="-128"/>
                  <a:cs typeface="MS PGothic" panose="020B0600070205080204" pitchFamily="34" charset="-128"/>
                </a:defRPr>
              </a:lvl3pPr>
              <a:lvl4pPr marL="1371600" indent="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1600" kern="1200">
                  <a:solidFill>
                    <a:srgbClr val="2E5286"/>
                  </a:solidFill>
                  <a:latin typeface="Helvetica"/>
                  <a:ea typeface="MS PGothic" panose="020B0600070205080204" pitchFamily="34" charset="-128"/>
                  <a:cs typeface="MS PGothic" panose="020B0600070205080204" pitchFamily="34" charset="-128"/>
                </a:defRPr>
              </a:lvl4pPr>
              <a:lvl5pPr marL="1828800" indent="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1600" kern="1200">
                  <a:solidFill>
                    <a:srgbClr val="2E5286"/>
                  </a:solidFill>
                  <a:latin typeface="Helvetica"/>
                  <a:ea typeface="MS PGothic" panose="020B0600070205080204" pitchFamily="34" charset="-128"/>
                  <a:cs typeface="MS PGothic" panose="020B0600070205080204" pitchFamily="34" charset="-128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1600" dirty="0">
                  <a:latin typeface="Helvetica" panose="020B0604020202020204" pitchFamily="34" charset="0"/>
                  <a:ea typeface="Geneva" pitchFamily="121" charset="-128"/>
                </a:rPr>
                <a:t>Melting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BA0818C-CBD1-D278-E07A-03068B37B8E4}"/>
                </a:ext>
              </a:extLst>
            </p:cNvPr>
            <p:cNvCxnSpPr>
              <a:cxnSpLocks/>
            </p:cNvCxnSpPr>
            <p:nvPr/>
          </p:nvCxnSpPr>
          <p:spPr>
            <a:xfrm>
              <a:off x="11295382" y="1505442"/>
              <a:ext cx="299521" cy="1488967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B6E2F3A-06EB-707A-5BD8-4C5F66B2EFFD}"/>
              </a:ext>
            </a:extLst>
          </p:cNvPr>
          <p:cNvSpPr txBox="1"/>
          <p:nvPr/>
        </p:nvSpPr>
        <p:spPr>
          <a:xfrm>
            <a:off x="431800" y="5239602"/>
            <a:ext cx="104201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Intend to extract dislocation energy and their densities in irradiated material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Defect characterization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Defects caused by stress wave</a:t>
            </a:r>
            <a:endParaRPr lang="en-US" sz="20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F54B72B-C02C-785B-CC69-655FCFF6E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91" y="865229"/>
            <a:ext cx="4693478" cy="3729181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67DFEB3-FE62-3A1C-6FEC-9C9B97D142D7}"/>
              </a:ext>
            </a:extLst>
          </p:cNvPr>
          <p:cNvSpPr txBox="1">
            <a:spLocks/>
          </p:cNvSpPr>
          <p:nvPr/>
        </p:nvSpPr>
        <p:spPr bwMode="auto">
          <a:xfrm>
            <a:off x="1585633" y="961850"/>
            <a:ext cx="2626298" cy="3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600" u="sng" dirty="0">
                <a:latin typeface="Helvetica" panose="020B0604020202020204" pitchFamily="34" charset="0"/>
                <a:ea typeface="Geneva" pitchFamily="121" charset="-128"/>
              </a:rPr>
              <a:t>ζ</a:t>
            </a:r>
            <a:r>
              <a:rPr lang="en-US" altLang="en-US" sz="1600" u="sng" dirty="0">
                <a:latin typeface="Helvetica" panose="020B0604020202020204" pitchFamily="34" charset="0"/>
                <a:ea typeface="Geneva" pitchFamily="121" charset="-128"/>
              </a:rPr>
              <a:t>- R method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2C0AEC-BDD5-6BC5-28BB-2CED4211F491}"/>
              </a:ext>
            </a:extLst>
          </p:cNvPr>
          <p:cNvSpPr txBox="1"/>
          <p:nvPr/>
        </p:nvSpPr>
        <p:spPr>
          <a:xfrm>
            <a:off x="554358" y="4490742"/>
            <a:ext cx="56626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Thermal resistance and time constant based correction factor to minimize instrument residuals</a:t>
            </a:r>
            <a:endParaRPr lang="en-US" sz="1600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0D5674A-AA73-340A-ECBB-AF8C0D23989E}"/>
              </a:ext>
            </a:extLst>
          </p:cNvPr>
          <p:cNvSpPr txBox="1">
            <a:spLocks/>
          </p:cNvSpPr>
          <p:nvPr/>
        </p:nvSpPr>
        <p:spPr bwMode="auto">
          <a:xfrm>
            <a:off x="8390892" y="932594"/>
            <a:ext cx="896543" cy="3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 u="sng" dirty="0">
                <a:latin typeface="Helvetica" panose="020B0604020202020204" pitchFamily="34" charset="0"/>
                <a:ea typeface="Geneva" pitchFamily="121" charset="-128"/>
              </a:rPr>
              <a:t>Iron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5666D9-35A3-E84A-1E36-59561CCF18A1}"/>
              </a:ext>
            </a:extLst>
          </p:cNvPr>
          <p:cNvSpPr txBox="1"/>
          <p:nvPr/>
        </p:nvSpPr>
        <p:spPr>
          <a:xfrm>
            <a:off x="6078918" y="4475890"/>
            <a:ext cx="40744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Helvetia"/>
                <a:cs typeface="Times New Roman" panose="02020603050405020304" pitchFamily="18" charset="0"/>
              </a:rPr>
              <a:t>Sharp reliable peak, stable baseline</a:t>
            </a:r>
            <a:endParaRPr lang="en-US" sz="1600" dirty="0">
              <a:latin typeface="Helvetia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8355262-6C1C-0285-B31E-9B128B646B28}"/>
              </a:ext>
            </a:extLst>
          </p:cNvPr>
          <p:cNvSpPr txBox="1">
            <a:spLocks/>
          </p:cNvSpPr>
          <p:nvPr/>
        </p:nvSpPr>
        <p:spPr>
          <a:xfrm>
            <a:off x="431800" y="103665"/>
            <a:ext cx="8686800" cy="64173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dirty="0"/>
              <a:t>DSC features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93469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F35FAB-F1CA-CCAA-76CA-7BA69C744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42" y="1393082"/>
            <a:ext cx="2550089" cy="200607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C8A76A5-F215-03F3-65E0-21F9F1D34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884" y="1027181"/>
            <a:ext cx="4012016" cy="295847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295E96-2982-9517-6070-82869A1A11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Fermilab updates</a:t>
            </a:r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A122A-92C9-D508-4EE4-CE9D40D5089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1519E6-F709-4990-B973-B339820CA70B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454E69C-D4C9-AC01-1E73-9A2DFBB302C6}"/>
              </a:ext>
            </a:extLst>
          </p:cNvPr>
          <p:cNvSpPr txBox="1">
            <a:spLocks/>
          </p:cNvSpPr>
          <p:nvPr/>
        </p:nvSpPr>
        <p:spPr>
          <a:xfrm>
            <a:off x="431800" y="103665"/>
            <a:ext cx="8686800" cy="64173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dirty="0"/>
              <a:t>DSC on ceramic nanofiber(ZrO2)</a:t>
            </a:r>
            <a:endParaRPr lang="en-GB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DB4ABC-6BEA-0618-765B-C1B635475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6445" y="3535801"/>
            <a:ext cx="4173196" cy="239264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670AB5BA-8FDE-246B-3AF7-E9DE570AE29C}"/>
              </a:ext>
            </a:extLst>
          </p:cNvPr>
          <p:cNvGrpSpPr/>
          <p:nvPr/>
        </p:nvGrpSpPr>
        <p:grpSpPr>
          <a:xfrm>
            <a:off x="348492" y="1355224"/>
            <a:ext cx="2034381" cy="2084816"/>
            <a:chOff x="474529" y="1086845"/>
            <a:chExt cx="2034381" cy="208481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59AF3C2-0F6F-D05B-1899-48137C895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529" y="1086845"/>
              <a:ext cx="1890061" cy="2046269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A00DDC6-624C-5A19-E685-108E09EBD515}"/>
                </a:ext>
              </a:extLst>
            </p:cNvPr>
            <p:cNvSpPr/>
            <p:nvPr/>
          </p:nvSpPr>
          <p:spPr>
            <a:xfrm>
              <a:off x="1376830" y="1760434"/>
              <a:ext cx="229779" cy="247828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92593EE-482D-A3B7-734E-54DDAAC3FAAB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V="1">
              <a:off x="1491720" y="1149505"/>
              <a:ext cx="1017190" cy="6109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4EA68E5-8A3C-F9A6-CCB5-375C53217CDF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>
              <a:off x="1491720" y="2008262"/>
              <a:ext cx="1017190" cy="11633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588C8DC1-8708-CE7E-E6CD-85F9F165C1DB}"/>
              </a:ext>
            </a:extLst>
          </p:cNvPr>
          <p:cNvSpPr txBox="1">
            <a:spLocks/>
          </p:cNvSpPr>
          <p:nvPr/>
        </p:nvSpPr>
        <p:spPr bwMode="auto">
          <a:xfrm>
            <a:off x="621941" y="916843"/>
            <a:ext cx="2110812" cy="39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u="sng" dirty="0">
                <a:latin typeface="Helvetica" panose="020B0604020202020204" pitchFamily="34" charset="0"/>
                <a:ea typeface="Geneva" pitchFamily="121" charset="-128"/>
              </a:rPr>
              <a:t>Nanofiber target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6FE3CD35-2E2F-B25C-8256-D22DB587BC90}"/>
              </a:ext>
            </a:extLst>
          </p:cNvPr>
          <p:cNvSpPr txBox="1">
            <a:spLocks/>
          </p:cNvSpPr>
          <p:nvPr/>
        </p:nvSpPr>
        <p:spPr bwMode="auto">
          <a:xfrm>
            <a:off x="492330" y="5895523"/>
            <a:ext cx="3515648" cy="39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Radiation damage resistant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CD65AFF-7E44-C83C-A99D-F3BE5839500E}"/>
              </a:ext>
            </a:extLst>
          </p:cNvPr>
          <p:cNvSpPr txBox="1">
            <a:spLocks/>
          </p:cNvSpPr>
          <p:nvPr/>
        </p:nvSpPr>
        <p:spPr bwMode="auto">
          <a:xfrm>
            <a:off x="8577915" y="827264"/>
            <a:ext cx="3572527" cy="39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Zirconia Nanofiber Cp by DSC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DEC70497-7BB4-C7B8-8415-BA0B27CEE493}"/>
              </a:ext>
            </a:extLst>
          </p:cNvPr>
          <p:cNvSpPr txBox="1">
            <a:spLocks/>
          </p:cNvSpPr>
          <p:nvPr/>
        </p:nvSpPr>
        <p:spPr bwMode="auto">
          <a:xfrm>
            <a:off x="4007978" y="4122664"/>
            <a:ext cx="7953286" cy="138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Measured porosity dependent nanofiber material within 5% error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  <a:sym typeface="Wingdings" panose="05000000000000000000" pitchFamily="2" charset="2"/>
              </a:rPr>
              <a:t>developing heat and mass transport simulation in nanofiber media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  <a:sym typeface="Wingdings" panose="05000000000000000000" pitchFamily="2" charset="2"/>
              </a:rPr>
              <a:t>Useful tool for HEA and validate MD simulation</a:t>
            </a: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Working on improving accuracy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75F822D8-B23C-56A3-5DD2-82053800E8BB}"/>
              </a:ext>
            </a:extLst>
          </p:cNvPr>
          <p:cNvSpPr txBox="1">
            <a:spLocks/>
          </p:cNvSpPr>
          <p:nvPr/>
        </p:nvSpPr>
        <p:spPr bwMode="auto">
          <a:xfrm>
            <a:off x="8998722" y="2915137"/>
            <a:ext cx="2691926" cy="39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  <a:latin typeface="Helvetica" panose="020B0604020202020204" pitchFamily="34" charset="0"/>
                <a:ea typeface="Geneva" pitchFamily="121" charset="-128"/>
              </a:rPr>
              <a:t>Packing density 13.5%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AE599D-5163-EBFC-BBF7-9CCAADF2C6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8768" y="1316677"/>
            <a:ext cx="2501975" cy="2112323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9B99B75-4EC0-C093-08CF-401CA9B096E9}"/>
              </a:ext>
            </a:extLst>
          </p:cNvPr>
          <p:cNvSpPr txBox="1">
            <a:spLocks/>
          </p:cNvSpPr>
          <p:nvPr/>
        </p:nvSpPr>
        <p:spPr bwMode="auto">
          <a:xfrm>
            <a:off x="3076293" y="916843"/>
            <a:ext cx="4050648" cy="39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u="sng" dirty="0">
                <a:latin typeface="Helvetica" panose="020B0604020202020204" pitchFamily="34" charset="0"/>
                <a:ea typeface="Geneva" pitchFamily="121" charset="-128"/>
              </a:rPr>
              <a:t>Under 440GeV pulsed proton beam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F628AC8-06E7-EA1F-24C2-DDCEF7E36FDC}"/>
              </a:ext>
            </a:extLst>
          </p:cNvPr>
          <p:cNvSpPr txBox="1">
            <a:spLocks/>
          </p:cNvSpPr>
          <p:nvPr/>
        </p:nvSpPr>
        <p:spPr bwMode="auto">
          <a:xfrm>
            <a:off x="5018422" y="1406170"/>
            <a:ext cx="643608" cy="39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highlight>
                  <a:srgbClr val="FFFF00"/>
                </a:highlight>
                <a:latin typeface="Helvetica" panose="020B0604020202020204" pitchFamily="34" charset="0"/>
                <a:ea typeface="Geneva" pitchFamily="121" charset="-128"/>
              </a:rPr>
              <a:t>15%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5A9FB65-F56C-810D-5984-B778C907CECA}"/>
              </a:ext>
            </a:extLst>
          </p:cNvPr>
          <p:cNvSpPr txBox="1">
            <a:spLocks/>
          </p:cNvSpPr>
          <p:nvPr/>
        </p:nvSpPr>
        <p:spPr bwMode="auto">
          <a:xfrm>
            <a:off x="2382873" y="1417884"/>
            <a:ext cx="643608" cy="39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highlight>
                  <a:srgbClr val="FFFF00"/>
                </a:highlight>
                <a:latin typeface="Helvetica" panose="020B0604020202020204" pitchFamily="34" charset="0"/>
                <a:ea typeface="Geneva" pitchFamily="121" charset="-128"/>
              </a:rPr>
              <a:t>5%</a:t>
            </a:r>
          </a:p>
        </p:txBody>
      </p:sp>
    </p:spTree>
    <p:extLst>
      <p:ext uri="{BB962C8B-B14F-4D97-AF65-F5344CB8AC3E}">
        <p14:creationId xmlns:p14="http://schemas.microsoft.com/office/powerpoint/2010/main" val="53518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84C7856-7A45-531F-658A-BFA43892C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470" y="1257784"/>
            <a:ext cx="5378251" cy="382359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295E96-2982-9517-6070-82869A1A11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Fermilab updates</a:t>
            </a:r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A122A-92C9-D508-4EE4-CE9D40D5089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1519E6-F709-4990-B973-B339820CA70B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454E69C-D4C9-AC01-1E73-9A2DFBB302C6}"/>
              </a:ext>
            </a:extLst>
          </p:cNvPr>
          <p:cNvSpPr txBox="1">
            <a:spLocks/>
          </p:cNvSpPr>
          <p:nvPr/>
        </p:nvSpPr>
        <p:spPr>
          <a:xfrm>
            <a:off x="431800" y="103665"/>
            <a:ext cx="8686800" cy="64173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dirty="0"/>
              <a:t>Dilatometer  </a:t>
            </a:r>
            <a:endParaRPr lang="en-GB" sz="2800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CD65AFF-7E44-C83C-A99D-F3BE5839500E}"/>
              </a:ext>
            </a:extLst>
          </p:cNvPr>
          <p:cNvSpPr txBox="1">
            <a:spLocks/>
          </p:cNvSpPr>
          <p:nvPr/>
        </p:nvSpPr>
        <p:spPr bwMode="auto">
          <a:xfrm>
            <a:off x="7286428" y="914810"/>
            <a:ext cx="3572527" cy="39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CTE Aluminum A6061 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1C8C6615-36B6-7B49-EEC2-BA67F526CABA}"/>
              </a:ext>
            </a:extLst>
          </p:cNvPr>
          <p:cNvSpPr txBox="1">
            <a:spLocks/>
          </p:cNvSpPr>
          <p:nvPr/>
        </p:nvSpPr>
        <p:spPr bwMode="auto">
          <a:xfrm>
            <a:off x="304801" y="745404"/>
            <a:ext cx="1760859" cy="39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err="1">
                <a:latin typeface="Helvetica" panose="020B0604020202020204" pitchFamily="34" charset="0"/>
                <a:ea typeface="Geneva" pitchFamily="121" charset="-128"/>
              </a:rPr>
              <a:t>Linseis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 L75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7E9A75-77BD-7B92-F184-412F280FC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58" y="1027181"/>
            <a:ext cx="5307364" cy="3900697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ED8C879-3DF6-AAE7-5C3D-831870D777DD}"/>
              </a:ext>
            </a:extLst>
          </p:cNvPr>
          <p:cNvSpPr txBox="1">
            <a:spLocks/>
          </p:cNvSpPr>
          <p:nvPr/>
        </p:nvSpPr>
        <p:spPr bwMode="auto">
          <a:xfrm>
            <a:off x="9668365" y="2769750"/>
            <a:ext cx="1416231" cy="39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 dirty="0">
                <a:latin typeface="Helvetica" panose="020B0604020202020204" pitchFamily="34" charset="0"/>
                <a:ea typeface="Geneva" pitchFamily="121" charset="-128"/>
              </a:rPr>
              <a:t>In vacuum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691DE18-A6B5-FC77-2B32-570CD71D0F4F}"/>
              </a:ext>
            </a:extLst>
          </p:cNvPr>
          <p:cNvSpPr txBox="1">
            <a:spLocks/>
          </p:cNvSpPr>
          <p:nvPr/>
        </p:nvSpPr>
        <p:spPr bwMode="auto">
          <a:xfrm>
            <a:off x="7702369" y="1604107"/>
            <a:ext cx="1416231" cy="39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 dirty="0">
                <a:solidFill>
                  <a:srgbClr val="00B050"/>
                </a:solidFill>
                <a:latin typeface="Helvetica" panose="020B0604020202020204" pitchFamily="34" charset="0"/>
                <a:ea typeface="Geneva" pitchFamily="121" charset="-128"/>
              </a:rPr>
              <a:t>In Argon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FE23786-1383-E580-CDC4-CD0211606973}"/>
              </a:ext>
            </a:extLst>
          </p:cNvPr>
          <p:cNvCxnSpPr>
            <a:cxnSpLocks/>
          </p:cNvCxnSpPr>
          <p:nvPr/>
        </p:nvCxnSpPr>
        <p:spPr>
          <a:xfrm flipH="1" flipV="1">
            <a:off x="9118600" y="2367579"/>
            <a:ext cx="514351" cy="486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BE1E3F0-C04E-7E8D-6447-90C8C59E5B22}"/>
              </a:ext>
            </a:extLst>
          </p:cNvPr>
          <p:cNvCxnSpPr>
            <a:cxnSpLocks/>
          </p:cNvCxnSpPr>
          <p:nvPr/>
        </p:nvCxnSpPr>
        <p:spPr>
          <a:xfrm flipH="1">
            <a:off x="8172400" y="1844637"/>
            <a:ext cx="67784" cy="440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29A7458-AC2B-E853-A3E3-F3799C98A1FF}"/>
              </a:ext>
            </a:extLst>
          </p:cNvPr>
          <p:cNvSpPr txBox="1">
            <a:spLocks/>
          </p:cNvSpPr>
          <p:nvPr/>
        </p:nvSpPr>
        <p:spPr bwMode="auto">
          <a:xfrm>
            <a:off x="268886" y="4971536"/>
            <a:ext cx="9364065" cy="142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CTE measurement </a:t>
            </a:r>
            <a:r>
              <a:rPr lang="en-US" altLang="en-US" dirty="0" err="1">
                <a:latin typeface="Helvetica" panose="020B0604020202020204" pitchFamily="34" charset="0"/>
                <a:ea typeface="Geneva" pitchFamily="121" charset="-128"/>
              </a:rPr>
              <a:t>upto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 1600 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dL-</a:t>
            </a:r>
            <a:r>
              <a:rPr lang="en-US" altLang="en-US" dirty="0" err="1">
                <a:latin typeface="Helvetica" panose="020B0604020202020204" pitchFamily="34" charset="0"/>
                <a:ea typeface="Geneva" pitchFamily="121" charset="-128"/>
              </a:rPr>
              <a:t>rel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 curve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  <a:sym typeface="Wingdings" panose="05000000000000000000" pitchFamily="2" charset="2"/>
              </a:rPr>
              <a:t> detecting atomic structure change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TGA (Thermo-Gravimetry Analysis)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  <a:sym typeface="Wingdings" panose="05000000000000000000" pitchFamily="2" charset="2"/>
              </a:rPr>
              <a:t> thermal stability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  <a:sym typeface="Wingdings" panose="05000000000000000000" pitchFamily="2" charset="2"/>
              </a:rPr>
              <a:t>DTA(Differential Thermal Analysis) Determining phase diagram, transition </a:t>
            </a: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1908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33380E4-DF0E-4B8F-B590-AF098DB0B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258" y="1019175"/>
            <a:ext cx="6048375" cy="4819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0FEF2A-F933-447A-A6C0-043771E1F4E6}"/>
              </a:ext>
            </a:extLst>
          </p:cNvPr>
          <p:cNvSpPr txBox="1"/>
          <p:nvPr/>
        </p:nvSpPr>
        <p:spPr>
          <a:xfrm>
            <a:off x="1160290" y="709059"/>
            <a:ext cx="4433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a"/>
              </a:rPr>
              <a:t>Pulsed laser beams, 500 </a:t>
            </a:r>
            <a:r>
              <a:rPr lang="en-US" sz="1600" dirty="0" err="1">
                <a:latin typeface="Helvetia"/>
              </a:rPr>
              <a:t>ps</a:t>
            </a:r>
            <a:r>
              <a:rPr lang="en-US" sz="1600" dirty="0">
                <a:latin typeface="Helvetia"/>
              </a:rPr>
              <a:t>, </a:t>
            </a:r>
            <a:r>
              <a:rPr lang="el-GR" sz="1600" dirty="0">
                <a:latin typeface="Helvetia"/>
              </a:rPr>
              <a:t>λ</a:t>
            </a:r>
            <a:r>
              <a:rPr lang="en-US" sz="1600" dirty="0">
                <a:latin typeface="Helvetia"/>
              </a:rPr>
              <a:t>500nm,  few </a:t>
            </a:r>
            <a:r>
              <a:rPr lang="en-US" sz="1600" dirty="0" err="1">
                <a:latin typeface="Helvetia"/>
              </a:rPr>
              <a:t>mJ</a:t>
            </a:r>
            <a:r>
              <a:rPr lang="en-US" sz="1600" dirty="0">
                <a:latin typeface="Helvetia"/>
              </a:rPr>
              <a:t> </a:t>
            </a:r>
            <a:endParaRPr lang="en-GB" sz="1600" dirty="0">
              <a:latin typeface="Helvetia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A9BBFBC-C812-4AD4-B72A-BB7FC0887DAA}"/>
              </a:ext>
            </a:extLst>
          </p:cNvPr>
          <p:cNvCxnSpPr>
            <a:cxnSpLocks/>
          </p:cNvCxnSpPr>
          <p:nvPr/>
        </p:nvCxnSpPr>
        <p:spPr>
          <a:xfrm flipH="1">
            <a:off x="2169042" y="950193"/>
            <a:ext cx="233916" cy="283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A8CE951-5F53-448C-BDB2-FEB9AC3458A7}"/>
              </a:ext>
            </a:extLst>
          </p:cNvPr>
          <p:cNvCxnSpPr>
            <a:cxnSpLocks/>
          </p:cNvCxnSpPr>
          <p:nvPr/>
        </p:nvCxnSpPr>
        <p:spPr>
          <a:xfrm>
            <a:off x="2541181" y="904584"/>
            <a:ext cx="590106" cy="328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173DCC0-117C-4E0B-9C4E-792C3E46201B}"/>
              </a:ext>
            </a:extLst>
          </p:cNvPr>
          <p:cNvSpPr txBox="1"/>
          <p:nvPr/>
        </p:nvSpPr>
        <p:spPr>
          <a:xfrm>
            <a:off x="754745" y="2817628"/>
            <a:ext cx="914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a"/>
              </a:rPr>
              <a:t>SAWs</a:t>
            </a:r>
            <a:endParaRPr lang="en-GB" sz="1600" dirty="0">
              <a:latin typeface="Helvetia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B34E23D-C613-4B84-89B2-E6812BB48AEB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1212111" y="2477386"/>
            <a:ext cx="1329070" cy="34024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E504794-DF97-4D5A-9603-ECC390622401}"/>
              </a:ext>
            </a:extLst>
          </p:cNvPr>
          <p:cNvSpPr txBox="1"/>
          <p:nvPr/>
        </p:nvSpPr>
        <p:spPr>
          <a:xfrm>
            <a:off x="7160624" y="859905"/>
            <a:ext cx="4214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a"/>
              </a:rPr>
              <a:t>Interference generate periodic pattern</a:t>
            </a:r>
            <a:endParaRPr lang="en-GB" sz="1600" dirty="0">
              <a:latin typeface="Helvetia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529A472-5ECB-4694-8431-EB282C447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311" y="1239404"/>
            <a:ext cx="1076325" cy="4762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F8EAD6C-4F37-48FC-A4A5-BDAEF4CE481F}"/>
              </a:ext>
            </a:extLst>
          </p:cNvPr>
          <p:cNvSpPr/>
          <p:nvPr/>
        </p:nvSpPr>
        <p:spPr>
          <a:xfrm>
            <a:off x="7205343" y="1719191"/>
            <a:ext cx="47543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effectLst/>
                <a:latin typeface="Helvetia"/>
              </a:rPr>
              <a:t>Absorption of the light within the intensity grating </a:t>
            </a:r>
            <a:endParaRPr lang="en-GB" sz="1600" dirty="0">
              <a:latin typeface="Helveti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D50F32-0ED3-494E-8DC0-920C54843571}"/>
              </a:ext>
            </a:extLst>
          </p:cNvPr>
          <p:cNvSpPr/>
          <p:nvPr/>
        </p:nvSpPr>
        <p:spPr>
          <a:xfrm>
            <a:off x="7205343" y="2300680"/>
            <a:ext cx="35365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effectLst/>
                <a:latin typeface="Helvetia"/>
              </a:rPr>
              <a:t>spatially periodic temperature profile </a:t>
            </a:r>
            <a:endParaRPr lang="en-GB" sz="1600" dirty="0">
              <a:latin typeface="Helvetia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675A6328-069C-4D24-A498-20983EB39D8C}"/>
              </a:ext>
            </a:extLst>
          </p:cNvPr>
          <p:cNvSpPr/>
          <p:nvPr/>
        </p:nvSpPr>
        <p:spPr>
          <a:xfrm rot="5400000">
            <a:off x="9115645" y="2027659"/>
            <a:ext cx="304802" cy="338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Helvetia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7D6E2EBC-7E9C-4705-9967-4CB022178D9F}"/>
              </a:ext>
            </a:extLst>
          </p:cNvPr>
          <p:cNvSpPr/>
          <p:nvPr/>
        </p:nvSpPr>
        <p:spPr>
          <a:xfrm rot="5400000">
            <a:off x="9127486" y="2664920"/>
            <a:ext cx="304802" cy="338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Helveti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2D194FC-DA76-4329-9F89-3A5F5161594C}"/>
              </a:ext>
            </a:extLst>
          </p:cNvPr>
          <p:cNvSpPr/>
          <p:nvPr/>
        </p:nvSpPr>
        <p:spPr>
          <a:xfrm>
            <a:off x="7110633" y="2929125"/>
            <a:ext cx="4894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effectLst/>
                <a:latin typeface="Helvetia"/>
              </a:rPr>
              <a:t>rapid thermal expansion creates two monochromatic, counter-propagating SAWs</a:t>
            </a:r>
            <a:endParaRPr lang="en-GB" sz="1600" dirty="0">
              <a:latin typeface="Helvetia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0C67748-3043-423C-A3DE-5F846A05D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452" y="4325666"/>
            <a:ext cx="5816702" cy="65010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E4F5210-DF6D-48AA-A69F-37937867BFC5}"/>
              </a:ext>
            </a:extLst>
          </p:cNvPr>
          <p:cNvSpPr txBox="1"/>
          <p:nvPr/>
        </p:nvSpPr>
        <p:spPr>
          <a:xfrm>
            <a:off x="6164459" y="3987112"/>
            <a:ext cx="3926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a"/>
              </a:rPr>
              <a:t>Surface Acoustic Wave (SAW) velocity,</a:t>
            </a:r>
            <a:endParaRPr lang="en-GB" sz="1600" dirty="0">
              <a:latin typeface="Helvetia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D254F16-F426-48E9-8639-A6B3CC02EBDB}"/>
              </a:ext>
            </a:extLst>
          </p:cNvPr>
          <p:cNvCxnSpPr/>
          <p:nvPr/>
        </p:nvCxnSpPr>
        <p:spPr>
          <a:xfrm flipH="1">
            <a:off x="3444949" y="4040372"/>
            <a:ext cx="393404" cy="329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713B3ED9-8217-4F1E-88CA-438D8F133B6C}"/>
              </a:ext>
            </a:extLst>
          </p:cNvPr>
          <p:cNvSpPr/>
          <p:nvPr/>
        </p:nvSpPr>
        <p:spPr>
          <a:xfrm>
            <a:off x="3377179" y="3512111"/>
            <a:ext cx="19006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Helvetia"/>
              </a:rPr>
              <a:t>Slow decay </a:t>
            </a:r>
            <a:r>
              <a:rPr lang="en-US" sz="1600" dirty="0">
                <a:latin typeface="Helvetia"/>
                <a:sym typeface="Wingdings" panose="05000000000000000000" pitchFamily="2" charset="2"/>
              </a:rPr>
              <a:t>low stiffness</a:t>
            </a:r>
            <a:endParaRPr lang="en-GB" sz="1600" dirty="0">
              <a:latin typeface="Helvetia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041706-1C10-48BF-888D-6EAF43887BF9}"/>
              </a:ext>
            </a:extLst>
          </p:cNvPr>
          <p:cNvSpPr txBox="1"/>
          <p:nvPr/>
        </p:nvSpPr>
        <p:spPr>
          <a:xfrm>
            <a:off x="250455" y="2032798"/>
            <a:ext cx="1773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a"/>
              </a:rPr>
              <a:t>Spot Size: 50~500 µm</a:t>
            </a:r>
            <a:endParaRPr lang="en-GB" sz="1600" dirty="0">
              <a:latin typeface="Helvetia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0870BFC-D6D8-40C3-95BF-CB80C090D5E5}"/>
              </a:ext>
            </a:extLst>
          </p:cNvPr>
          <p:cNvSpPr txBox="1">
            <a:spLocks/>
          </p:cNvSpPr>
          <p:nvPr/>
        </p:nvSpPr>
        <p:spPr>
          <a:xfrm>
            <a:off x="431799" y="103665"/>
            <a:ext cx="11527849" cy="641739"/>
          </a:xfrm>
        </p:spPr>
        <p:txBody>
          <a:bodyPr anchor="b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2400" dirty="0">
                <a:latin typeface="Helvetia"/>
              </a:rPr>
              <a:t>Transient Grating Spectroscopy (TGS)</a:t>
            </a:r>
            <a:endParaRPr lang="en-GB" sz="2400" dirty="0">
              <a:latin typeface="Helvetia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5B6306-0890-4A9A-B636-061519440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8682" y="6502186"/>
            <a:ext cx="7164917" cy="241300"/>
          </a:xfrm>
        </p:spPr>
        <p:txBody>
          <a:bodyPr/>
          <a:lstStyle/>
          <a:p>
            <a:r>
              <a:rPr lang="en-GB" sz="1200" b="1" dirty="0">
                <a:latin typeface="Helvetia"/>
              </a:rPr>
              <a:t>Fermilab updates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E072EB-FEAD-4368-AB9E-CE43BBF76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28DC-D192-44B0-A413-BB391B6FA412}" type="slidenum">
              <a:rPr lang="en-GB" smtClean="0">
                <a:latin typeface="Helvetia"/>
              </a:rPr>
              <a:t>7</a:t>
            </a:fld>
            <a:endParaRPr lang="en-GB">
              <a:latin typeface="Helvetia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A29946F-B0AF-48E9-910E-B13272C2CE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0798" y="5549947"/>
            <a:ext cx="1914356" cy="57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69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AFB46AD5-B56F-4E5D-A53A-61F2DA0C52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92" t="2073" r="2140" b="190"/>
          <a:stretch/>
        </p:blipFill>
        <p:spPr>
          <a:xfrm>
            <a:off x="1057838" y="866091"/>
            <a:ext cx="6264696" cy="487599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BF5E04-D058-4FD7-967F-6432A63DF54B}"/>
              </a:ext>
            </a:extLst>
          </p:cNvPr>
          <p:cNvCxnSpPr/>
          <p:nvPr/>
        </p:nvCxnSpPr>
        <p:spPr>
          <a:xfrm>
            <a:off x="3917659" y="2231472"/>
            <a:ext cx="0" cy="2516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72F3E5C-0FA3-4C23-96BE-2F9BABA39357}"/>
              </a:ext>
            </a:extLst>
          </p:cNvPr>
          <p:cNvGrpSpPr/>
          <p:nvPr/>
        </p:nvGrpSpPr>
        <p:grpSpPr>
          <a:xfrm>
            <a:off x="7605854" y="886610"/>
            <a:ext cx="4481117" cy="5084780"/>
            <a:chOff x="2171893" y="990081"/>
            <a:chExt cx="4481117" cy="508478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E6C456D-8707-489F-B999-6257D99825AA}"/>
                </a:ext>
              </a:extLst>
            </p:cNvPr>
            <p:cNvCxnSpPr>
              <a:cxnSpLocks/>
            </p:cNvCxnSpPr>
            <p:nvPr/>
          </p:nvCxnSpPr>
          <p:spPr>
            <a:xfrm>
              <a:off x="2241259" y="990081"/>
              <a:ext cx="0" cy="123307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16C137D-4B2D-45AC-B7D0-743569BFB323}"/>
                </a:ext>
              </a:extLst>
            </p:cNvPr>
            <p:cNvGrpSpPr/>
            <p:nvPr/>
          </p:nvGrpSpPr>
          <p:grpSpPr>
            <a:xfrm>
              <a:off x="2171893" y="1089251"/>
              <a:ext cx="4481117" cy="4985610"/>
              <a:chOff x="345816" y="336446"/>
              <a:chExt cx="6191324" cy="5832724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B4C8B6B-401B-4E40-96FD-44C4FFB3CD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5816" y="2739734"/>
                <a:ext cx="6191324" cy="3429436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DEC9E492-9650-4213-BBDF-22CC4F34E5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alphaModFix amt="50000"/>
              </a:blip>
              <a:srcRect l="3099" t="25676" r="8885" b="14326"/>
              <a:stretch/>
            </p:blipFill>
            <p:spPr>
              <a:xfrm>
                <a:off x="823112" y="336446"/>
                <a:ext cx="3123315" cy="2403288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ED19AD-3482-4ECD-BCA6-E73003D9C01B}"/>
                  </a:ext>
                </a:extLst>
              </p:cNvPr>
              <p:cNvSpPr txBox="1"/>
              <p:nvPr/>
            </p:nvSpPr>
            <p:spPr>
              <a:xfrm>
                <a:off x="3512876" y="1821552"/>
                <a:ext cx="1503961" cy="612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Helvitia"/>
                  </a:rPr>
                  <a:t>10% swelling</a:t>
                </a:r>
                <a:endParaRPr lang="en-GB" sz="1400" dirty="0">
                  <a:latin typeface="Helvitia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491B4B2-3D89-423C-84F1-A0F65077D00B}"/>
                  </a:ext>
                </a:extLst>
              </p:cNvPr>
              <p:cNvSpPr txBox="1"/>
              <p:nvPr/>
            </p:nvSpPr>
            <p:spPr>
              <a:xfrm>
                <a:off x="827645" y="633942"/>
                <a:ext cx="13079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Helvitia"/>
                  </a:rPr>
                  <a:t>50% swelling</a:t>
                </a:r>
                <a:endParaRPr lang="en-GB" sz="1400" dirty="0">
                  <a:latin typeface="Helvitia"/>
                </a:endParaRP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874489D-2E88-47EB-A40F-0E2167C5B873}"/>
              </a:ext>
            </a:extLst>
          </p:cNvPr>
          <p:cNvGrpSpPr/>
          <p:nvPr/>
        </p:nvGrpSpPr>
        <p:grpSpPr>
          <a:xfrm>
            <a:off x="5121872" y="3121809"/>
            <a:ext cx="3605269" cy="2412557"/>
            <a:chOff x="704675" y="3197680"/>
            <a:chExt cx="4105105" cy="265745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379A543-6DED-4476-ABF7-396EBAFEBEA6}"/>
                </a:ext>
              </a:extLst>
            </p:cNvPr>
            <p:cNvGrpSpPr/>
            <p:nvPr/>
          </p:nvGrpSpPr>
          <p:grpSpPr>
            <a:xfrm>
              <a:off x="704675" y="3197680"/>
              <a:ext cx="2450538" cy="2657459"/>
              <a:chOff x="8353533" y="1460624"/>
              <a:chExt cx="3409947" cy="388597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C6D0DF5F-1854-48AB-A485-5AF8FFD11A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53533" y="1460624"/>
                <a:ext cx="3409947" cy="3885975"/>
              </a:xfrm>
              <a:prstGeom prst="rect">
                <a:avLst/>
              </a:prstGeom>
            </p:spPr>
          </p:pic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0DB6A3DA-8641-4268-B55F-615C06713F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222749" y="2231472"/>
                <a:ext cx="139700" cy="263262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DAF2356-8985-468C-BC46-B0041B0021CE}"/>
                  </a:ext>
                </a:extLst>
              </p:cNvPr>
              <p:cNvGrpSpPr/>
              <p:nvPr/>
            </p:nvGrpSpPr>
            <p:grpSpPr>
              <a:xfrm rot="21362831">
                <a:off x="10179926" y="3156270"/>
                <a:ext cx="263133" cy="1651741"/>
                <a:chOff x="3621517" y="2425240"/>
                <a:chExt cx="263133" cy="2601156"/>
              </a:xfrm>
            </p:grpSpPr>
            <p:sp>
              <p:nvSpPr>
                <p:cNvPr id="17" name="Star: 5 Points 16">
                  <a:extLst>
                    <a:ext uri="{FF2B5EF4-FFF2-40B4-BE49-F238E27FC236}">
                      <a16:creationId xmlns:a16="http://schemas.microsoft.com/office/drawing/2014/main" id="{91354D04-97CE-4D00-9292-73653F32C513}"/>
                    </a:ext>
                  </a:extLst>
                </p:cNvPr>
                <p:cNvSpPr/>
                <p:nvPr/>
              </p:nvSpPr>
              <p:spPr>
                <a:xfrm>
                  <a:off x="3638996" y="4791506"/>
                  <a:ext cx="226503" cy="234890"/>
                </a:xfrm>
                <a:prstGeom prst="star5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Star: 5 Points 17">
                  <a:extLst>
                    <a:ext uri="{FF2B5EF4-FFF2-40B4-BE49-F238E27FC236}">
                      <a16:creationId xmlns:a16="http://schemas.microsoft.com/office/drawing/2014/main" id="{2012B721-0B3D-4020-919B-A13D994099E9}"/>
                    </a:ext>
                  </a:extLst>
                </p:cNvPr>
                <p:cNvSpPr/>
                <p:nvPr/>
              </p:nvSpPr>
              <p:spPr>
                <a:xfrm>
                  <a:off x="3640410" y="4365221"/>
                  <a:ext cx="226503" cy="234890"/>
                </a:xfrm>
                <a:prstGeom prst="star5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Star: 5 Points 18">
                  <a:extLst>
                    <a:ext uri="{FF2B5EF4-FFF2-40B4-BE49-F238E27FC236}">
                      <a16:creationId xmlns:a16="http://schemas.microsoft.com/office/drawing/2014/main" id="{6B6C7206-217C-477B-8567-90BE615A70F8}"/>
                    </a:ext>
                  </a:extLst>
                </p:cNvPr>
                <p:cNvSpPr/>
                <p:nvPr/>
              </p:nvSpPr>
              <p:spPr>
                <a:xfrm>
                  <a:off x="3658147" y="3862135"/>
                  <a:ext cx="226503" cy="234890"/>
                </a:xfrm>
                <a:prstGeom prst="star5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Star: 5 Points 19">
                  <a:extLst>
                    <a:ext uri="{FF2B5EF4-FFF2-40B4-BE49-F238E27FC236}">
                      <a16:creationId xmlns:a16="http://schemas.microsoft.com/office/drawing/2014/main" id="{C2128D2D-8F51-4B9E-A04F-DE5EE73013B6}"/>
                    </a:ext>
                  </a:extLst>
                </p:cNvPr>
                <p:cNvSpPr/>
                <p:nvPr/>
              </p:nvSpPr>
              <p:spPr>
                <a:xfrm>
                  <a:off x="3621517" y="3428805"/>
                  <a:ext cx="226503" cy="234890"/>
                </a:xfrm>
                <a:prstGeom prst="star5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Star: 5 Points 20">
                  <a:extLst>
                    <a:ext uri="{FF2B5EF4-FFF2-40B4-BE49-F238E27FC236}">
                      <a16:creationId xmlns:a16="http://schemas.microsoft.com/office/drawing/2014/main" id="{99A6F6FB-A4DF-46C9-95BB-C6CB92F2F57A}"/>
                    </a:ext>
                  </a:extLst>
                </p:cNvPr>
                <p:cNvSpPr/>
                <p:nvPr/>
              </p:nvSpPr>
              <p:spPr>
                <a:xfrm>
                  <a:off x="3643158" y="2935560"/>
                  <a:ext cx="226503" cy="234890"/>
                </a:xfrm>
                <a:prstGeom prst="star5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Star: 5 Points 21">
                  <a:extLst>
                    <a:ext uri="{FF2B5EF4-FFF2-40B4-BE49-F238E27FC236}">
                      <a16:creationId xmlns:a16="http://schemas.microsoft.com/office/drawing/2014/main" id="{48EF3DB0-565E-4C2D-A606-18A312A998F9}"/>
                    </a:ext>
                  </a:extLst>
                </p:cNvPr>
                <p:cNvSpPr/>
                <p:nvPr/>
              </p:nvSpPr>
              <p:spPr>
                <a:xfrm>
                  <a:off x="3656950" y="2425240"/>
                  <a:ext cx="226503" cy="234890"/>
                </a:xfrm>
                <a:prstGeom prst="star5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5B8E43A-BC0F-4E47-A992-8CA56F3AF1E3}"/>
                </a:ext>
              </a:extLst>
            </p:cNvPr>
            <p:cNvCxnSpPr>
              <a:cxnSpLocks/>
            </p:cNvCxnSpPr>
            <p:nvPr/>
          </p:nvCxnSpPr>
          <p:spPr>
            <a:xfrm>
              <a:off x="2099669" y="4266784"/>
              <a:ext cx="2710111" cy="419930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66102B9E-D43C-441D-894B-98F654691A21}"/>
              </a:ext>
            </a:extLst>
          </p:cNvPr>
          <p:cNvSpPr/>
          <p:nvPr/>
        </p:nvSpPr>
        <p:spPr>
          <a:xfrm>
            <a:off x="8329800" y="845716"/>
            <a:ext cx="2130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Bidhar </a:t>
            </a:r>
            <a:r>
              <a:rPr lang="en-US" sz="1200" i="1" dirty="0">
                <a:latin typeface="Helvetica" panose="020B0604020202020204" pitchFamily="34" charset="0"/>
                <a:cs typeface="Helvetica" panose="020B0604020202020204" pitchFamily="34" charset="0"/>
              </a:rPr>
              <a:t>et al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. NME (24), 2020</a:t>
            </a:r>
          </a:p>
        </p:txBody>
      </p:sp>
      <p:sp>
        <p:nvSpPr>
          <p:cNvPr id="35" name="Title 28">
            <a:extLst>
              <a:ext uri="{FF2B5EF4-FFF2-40B4-BE49-F238E27FC236}">
                <a16:creationId xmlns:a16="http://schemas.microsoft.com/office/drawing/2014/main" id="{639F450F-0337-4724-B260-9C63C86ABF3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68359" y="270105"/>
            <a:ext cx="10066789" cy="4776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>
                <a:latin typeface="Helvetica" panose="020B0604020202020204" pitchFamily="34" charset="0"/>
                <a:ea typeface="Geneva" pitchFamily="121" charset="-128"/>
              </a:rPr>
              <a:t>Sensitivity of TGS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43CBED0-4503-49A5-9615-646049936021}"/>
              </a:ext>
            </a:extLst>
          </p:cNvPr>
          <p:cNvSpPr txBox="1"/>
          <p:nvPr/>
        </p:nvSpPr>
        <p:spPr>
          <a:xfrm>
            <a:off x="368359" y="5909221"/>
            <a:ext cx="8548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Lattice swelling and reduction of SAW speed </a:t>
            </a: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He filled </a:t>
            </a:r>
            <a:r>
              <a:rPr lang="en-GB" sz="2000" dirty="0" err="1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frankel</a:t>
            </a: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defect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10B5619-26AF-429D-9FF9-198DB106D4B5}"/>
              </a:ext>
            </a:extLst>
          </p:cNvPr>
          <p:cNvSpPr/>
          <p:nvPr/>
        </p:nvSpPr>
        <p:spPr>
          <a:xfrm>
            <a:off x="368359" y="6449395"/>
            <a:ext cx="2326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Hoffman, Acta Mater (89), 2015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542AB9-E74C-A783-EE78-0994EC490F08}"/>
              </a:ext>
            </a:extLst>
          </p:cNvPr>
          <p:cNvSpPr txBox="1"/>
          <p:nvPr/>
        </p:nvSpPr>
        <p:spPr>
          <a:xfrm>
            <a:off x="52636" y="1347256"/>
            <a:ext cx="15131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Helvitia"/>
              </a:rPr>
              <a:t>Gaussian beam</a:t>
            </a:r>
          </a:p>
          <a:p>
            <a:r>
              <a:rPr lang="en-GB" sz="1600" dirty="0">
                <a:latin typeface="Helvitia"/>
              </a:rPr>
              <a:t>sigma 1.1mm</a:t>
            </a:r>
          </a:p>
          <a:p>
            <a:r>
              <a:rPr lang="en-GB" sz="1600" dirty="0">
                <a:latin typeface="Helvitia"/>
              </a:rPr>
              <a:t>Proton beam 120GeV</a:t>
            </a:r>
          </a:p>
          <a:p>
            <a:r>
              <a:rPr lang="en-GB" sz="1600" dirty="0">
                <a:latin typeface="Helvitia"/>
              </a:rPr>
              <a:t>Peak Fluence: 8.6x10</a:t>
            </a:r>
            <a:r>
              <a:rPr lang="en-GB" sz="1600" baseline="30000" dirty="0">
                <a:latin typeface="Helvitia"/>
              </a:rPr>
              <a:t>21</a:t>
            </a:r>
            <a:r>
              <a:rPr lang="en-GB" sz="1600" dirty="0">
                <a:latin typeface="Helvitia"/>
              </a:rPr>
              <a:t>/cm</a:t>
            </a:r>
            <a:r>
              <a:rPr lang="en-GB" sz="1600" baseline="30000" dirty="0">
                <a:latin typeface="Helvitia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9CF6C7-7581-696D-EFF8-1C6B6BE5B5BF}"/>
              </a:ext>
            </a:extLst>
          </p:cNvPr>
          <p:cNvSpPr/>
          <p:nvPr/>
        </p:nvSpPr>
        <p:spPr>
          <a:xfrm>
            <a:off x="2818536" y="1057835"/>
            <a:ext cx="432303" cy="1026598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4B684F8-7FB7-B06F-FAD0-4FDD664895A6}"/>
              </a:ext>
            </a:extLst>
          </p:cNvPr>
          <p:cNvCxnSpPr>
            <a:cxnSpLocks/>
          </p:cNvCxnSpPr>
          <p:nvPr/>
        </p:nvCxnSpPr>
        <p:spPr>
          <a:xfrm>
            <a:off x="3250839" y="2048435"/>
            <a:ext cx="1871033" cy="358140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60DAC2A-4C43-44E2-0544-2FA2D49613A3}"/>
              </a:ext>
            </a:extLst>
          </p:cNvPr>
          <p:cNvCxnSpPr>
            <a:cxnSpLocks/>
          </p:cNvCxnSpPr>
          <p:nvPr/>
        </p:nvCxnSpPr>
        <p:spPr>
          <a:xfrm>
            <a:off x="3250839" y="1057835"/>
            <a:ext cx="1871033" cy="2182906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886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EDD1F-6FB4-4FF6-BC50-B3544BDCBF68}"/>
              </a:ext>
            </a:extLst>
          </p:cNvPr>
          <p:cNvSpPr/>
          <p:nvPr/>
        </p:nvSpPr>
        <p:spPr>
          <a:xfrm>
            <a:off x="932121" y="5226784"/>
            <a:ext cx="102910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Limitation: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L =</a:t>
            </a:r>
            <a:r>
              <a:rPr lang="en-GB" sz="200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2~3µm in metal, 5~8 µm in ceramics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Low L</a:t>
            </a:r>
            <a:r>
              <a:rPr lang="en-GB" sz="20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low signal</a:t>
            </a:r>
            <a:endParaRPr lang="en-GB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D22185-D192-4C78-903A-434D36F53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61" y="854760"/>
            <a:ext cx="7452137" cy="31238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9A1F14-397D-43A8-A815-A27BC9F0FBFA}"/>
              </a:ext>
            </a:extLst>
          </p:cNvPr>
          <p:cNvSpPr/>
          <p:nvPr/>
        </p:nvSpPr>
        <p:spPr>
          <a:xfrm>
            <a:off x="2247142" y="934417"/>
            <a:ext cx="6062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TGS</a:t>
            </a:r>
            <a:endParaRPr lang="en-GB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FFAF8E-50B1-443A-81EE-8B42FEB79E7B}"/>
              </a:ext>
            </a:extLst>
          </p:cNvPr>
          <p:cNvSpPr/>
          <p:nvPr/>
        </p:nvSpPr>
        <p:spPr>
          <a:xfrm>
            <a:off x="7494036" y="730711"/>
            <a:ext cx="6174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TEM</a:t>
            </a:r>
            <a:endParaRPr lang="en-GB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E24854-CFF0-47B9-AE04-C336D68A6DF6}"/>
              </a:ext>
            </a:extLst>
          </p:cNvPr>
          <p:cNvSpPr/>
          <p:nvPr/>
        </p:nvSpPr>
        <p:spPr>
          <a:xfrm>
            <a:off x="932121" y="4205575"/>
            <a:ext cx="10656984" cy="101566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  <a:r>
              <a:rPr lang="en-US" sz="200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orrelating TGS-measurable changes with microstructural evolution, it can used as a non-destructive testing (NDT)tool, non-destructive material health monitoring.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Much faster, cheaper than TEM</a:t>
            </a:r>
            <a:endParaRPr lang="en-GB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6043A6-BFC4-440C-90A4-647B8DDF60C1}"/>
              </a:ext>
            </a:extLst>
          </p:cNvPr>
          <p:cNvSpPr/>
          <p:nvPr/>
        </p:nvSpPr>
        <p:spPr>
          <a:xfrm>
            <a:off x="732938" y="307777"/>
            <a:ext cx="4544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Thermal diffusivity Vs defects</a:t>
            </a:r>
            <a:endParaRPr lang="en-GB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6AE5FA-669B-4BF3-9955-1A3E2B7E2C3F}"/>
              </a:ext>
            </a:extLst>
          </p:cNvPr>
          <p:cNvSpPr/>
          <p:nvPr/>
        </p:nvSpPr>
        <p:spPr>
          <a:xfrm>
            <a:off x="773775" y="3760661"/>
            <a:ext cx="23465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On </a:t>
            </a:r>
            <a:r>
              <a:rPr lang="en-GB" sz="1400" dirty="0" err="1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Nb</a:t>
            </a:r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, SE Ferry, MIT 2018</a:t>
            </a:r>
            <a:endParaRPr lang="en-GB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88F7A1-DBBB-080A-AF37-3034073CB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9018" y="1145318"/>
            <a:ext cx="2881276" cy="283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05684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24415</TotalTime>
  <Words>984</Words>
  <Application>Microsoft Office PowerPoint</Application>
  <PresentationFormat>Widescreen</PresentationFormat>
  <Paragraphs>206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Helvetia</vt:lpstr>
      <vt:lpstr>Helvetica</vt:lpstr>
      <vt:lpstr>Helvitia</vt:lpstr>
      <vt:lpstr>Times New Roman</vt:lpstr>
      <vt:lpstr>Wingdings</vt:lpstr>
      <vt:lpstr>FNAL_TemplateMac_060514</vt:lpstr>
      <vt:lpstr>Fermilab: Footer Only</vt:lpstr>
      <vt:lpstr>Recent Advancements and in-house capabilities in Thermal and Mechanical Characterization of Conventional and Novel Materials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Sensitivity of TGS </vt:lpstr>
      <vt:lpstr>PowerPoint Presentation</vt:lpstr>
      <vt:lpstr>LDV for in-situ target health monitoring</vt:lpstr>
      <vt:lpstr>LDV on electron-irradiated graphite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Sujit Bidhar x3000 32544N</dc:creator>
  <cp:lastModifiedBy>Sujit Bidhar</cp:lastModifiedBy>
  <cp:revision>485</cp:revision>
  <cp:lastPrinted>2014-01-20T19:40:21Z</cp:lastPrinted>
  <dcterms:created xsi:type="dcterms:W3CDTF">2019-04-17T19:27:16Z</dcterms:created>
  <dcterms:modified xsi:type="dcterms:W3CDTF">2023-11-08T22:42:17Z</dcterms:modified>
</cp:coreProperties>
</file>