
<file path=[Content_Types].xml><?xml version="1.0" encoding="utf-8"?>
<Types xmlns="http://schemas.openxmlformats.org/package/2006/content-types">
  <Default Extension="fntdata" ContentType="application/x-fontdata"/>
  <Default Extension="HEIC" ContentType="image/heic"/>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27" r:id="rId4"/>
    <p:sldMasterId id="2147483719" r:id="rId5"/>
    <p:sldMasterId id="2147483663" r:id="rId6"/>
    <p:sldMasterId id="2147483734" r:id="rId7"/>
  </p:sldMasterIdLst>
  <p:notesMasterIdLst>
    <p:notesMasterId r:id="rId33"/>
  </p:notesMasterIdLst>
  <p:handoutMasterIdLst>
    <p:handoutMasterId r:id="rId34"/>
  </p:handoutMasterIdLst>
  <p:sldIdLst>
    <p:sldId id="256" r:id="rId8"/>
    <p:sldId id="257" r:id="rId9"/>
    <p:sldId id="274" r:id="rId10"/>
    <p:sldId id="263" r:id="rId11"/>
    <p:sldId id="281" r:id="rId12"/>
    <p:sldId id="259" r:id="rId13"/>
    <p:sldId id="258" r:id="rId14"/>
    <p:sldId id="260" r:id="rId15"/>
    <p:sldId id="261" r:id="rId16"/>
    <p:sldId id="264" r:id="rId17"/>
    <p:sldId id="265" r:id="rId18"/>
    <p:sldId id="272" r:id="rId19"/>
    <p:sldId id="278" r:id="rId20"/>
    <p:sldId id="267" r:id="rId21"/>
    <p:sldId id="266" r:id="rId22"/>
    <p:sldId id="268" r:id="rId23"/>
    <p:sldId id="269" r:id="rId24"/>
    <p:sldId id="271" r:id="rId25"/>
    <p:sldId id="273" r:id="rId26"/>
    <p:sldId id="275" r:id="rId27"/>
    <p:sldId id="270" r:id="rId28"/>
    <p:sldId id="280" r:id="rId29"/>
    <p:sldId id="262" r:id="rId30"/>
    <p:sldId id="276" r:id="rId31"/>
    <p:sldId id="277" r:id="rId32"/>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D1B"/>
    <a:srgbClr val="003088"/>
    <a:srgbClr val="28F84B"/>
    <a:srgbClr val="676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CAFF3E-7B86-4895-B0D9-679C19ADDA05}" v="4" dt="2023-11-07T01:56:47.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5643" autoAdjust="0"/>
  </p:normalViewPr>
  <p:slideViewPr>
    <p:cSldViewPr snapToGrid="0">
      <p:cViewPr>
        <p:scale>
          <a:sx n="68" d="100"/>
          <a:sy n="68" d="100"/>
        </p:scale>
        <p:origin x="777" y="39"/>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telkman" userId="d7a2e38bc9f5ffb2" providerId="LiveId" clId="{CDCAFF3E-7B86-4895-B0D9-679C19ADDA05}"/>
    <pc:docChg chg="custSel modSld">
      <pc:chgData name="mark telkman" userId="d7a2e38bc9f5ffb2" providerId="LiveId" clId="{CDCAFF3E-7B86-4895-B0D9-679C19ADDA05}" dt="2023-11-07T02:35:42.492" v="1752" actId="20577"/>
      <pc:docMkLst>
        <pc:docMk/>
      </pc:docMkLst>
      <pc:sldChg chg="modSp mod modNotesTx">
        <pc:chgData name="mark telkman" userId="d7a2e38bc9f5ffb2" providerId="LiveId" clId="{CDCAFF3E-7B86-4895-B0D9-679C19ADDA05}" dt="2023-11-07T01:54:18.733" v="567"/>
        <pc:sldMkLst>
          <pc:docMk/>
          <pc:sldMk cId="3699373884" sldId="258"/>
        </pc:sldMkLst>
        <pc:spChg chg="mod">
          <ac:chgData name="mark telkman" userId="d7a2e38bc9f5ffb2" providerId="LiveId" clId="{CDCAFF3E-7B86-4895-B0D9-679C19ADDA05}" dt="2023-11-07T01:41:08.291" v="471" actId="27636"/>
          <ac:spMkLst>
            <pc:docMk/>
            <pc:sldMk cId="3699373884" sldId="258"/>
            <ac:spMk id="3" creationId="{C85BEB18-E96C-7939-028B-12A4F3527580}"/>
          </ac:spMkLst>
        </pc:spChg>
        <pc:picChg chg="mod">
          <ac:chgData name="mark telkman" userId="d7a2e38bc9f5ffb2" providerId="LiveId" clId="{CDCAFF3E-7B86-4895-B0D9-679C19ADDA05}" dt="2023-11-07T01:34:25.414" v="128" actId="1076"/>
          <ac:picMkLst>
            <pc:docMk/>
            <pc:sldMk cId="3699373884" sldId="258"/>
            <ac:picMk id="6" creationId="{E00650E7-EE43-A328-75D8-B24A6C29D044}"/>
          </ac:picMkLst>
        </pc:picChg>
        <pc:picChg chg="mod">
          <ac:chgData name="mark telkman" userId="d7a2e38bc9f5ffb2" providerId="LiveId" clId="{CDCAFF3E-7B86-4895-B0D9-679C19ADDA05}" dt="2023-11-07T01:41:26.096" v="473" actId="1076"/>
          <ac:picMkLst>
            <pc:docMk/>
            <pc:sldMk cId="3699373884" sldId="258"/>
            <ac:picMk id="8" creationId="{CA59F15A-84B9-49A1-AB0A-34812731A36C}"/>
          </ac:picMkLst>
        </pc:picChg>
      </pc:sldChg>
      <pc:sldChg chg="modSp mod">
        <pc:chgData name="mark telkman" userId="d7a2e38bc9f5ffb2" providerId="LiveId" clId="{CDCAFF3E-7B86-4895-B0D9-679C19ADDA05}" dt="2023-11-07T02:27:06.300" v="1411" actId="20577"/>
        <pc:sldMkLst>
          <pc:docMk/>
          <pc:sldMk cId="440001538" sldId="261"/>
        </pc:sldMkLst>
        <pc:spChg chg="mod">
          <ac:chgData name="mark telkman" userId="d7a2e38bc9f5ffb2" providerId="LiveId" clId="{CDCAFF3E-7B86-4895-B0D9-679C19ADDA05}" dt="2023-11-07T02:27:06.300" v="1411" actId="20577"/>
          <ac:spMkLst>
            <pc:docMk/>
            <pc:sldMk cId="440001538" sldId="261"/>
            <ac:spMk id="2" creationId="{CDC7E1AF-7F53-B7B8-1B49-37E7F9B06F9C}"/>
          </ac:spMkLst>
        </pc:spChg>
      </pc:sldChg>
      <pc:sldChg chg="modSp mod">
        <pc:chgData name="mark telkman" userId="d7a2e38bc9f5ffb2" providerId="LiveId" clId="{CDCAFF3E-7B86-4895-B0D9-679C19ADDA05}" dt="2023-11-07T02:24:58.607" v="1400" actId="20577"/>
        <pc:sldMkLst>
          <pc:docMk/>
          <pc:sldMk cId="3492273835" sldId="263"/>
        </pc:sldMkLst>
        <pc:spChg chg="mod">
          <ac:chgData name="mark telkman" userId="d7a2e38bc9f5ffb2" providerId="LiveId" clId="{CDCAFF3E-7B86-4895-B0D9-679C19ADDA05}" dt="2023-11-07T02:24:58.607" v="1400" actId="20577"/>
          <ac:spMkLst>
            <pc:docMk/>
            <pc:sldMk cId="3492273835" sldId="263"/>
            <ac:spMk id="5" creationId="{969DAB1E-B507-93FB-A7FF-7F18D42D9C3D}"/>
          </ac:spMkLst>
        </pc:spChg>
      </pc:sldChg>
      <pc:sldChg chg="modSp mod">
        <pc:chgData name="mark telkman" userId="d7a2e38bc9f5ffb2" providerId="LiveId" clId="{CDCAFF3E-7B86-4895-B0D9-679C19ADDA05}" dt="2023-11-07T02:27:26.841" v="1445" actId="20577"/>
        <pc:sldMkLst>
          <pc:docMk/>
          <pc:sldMk cId="775730793" sldId="264"/>
        </pc:sldMkLst>
        <pc:spChg chg="mod">
          <ac:chgData name="mark telkman" userId="d7a2e38bc9f5ffb2" providerId="LiveId" clId="{CDCAFF3E-7B86-4895-B0D9-679C19ADDA05}" dt="2023-11-07T02:27:26.841" v="1445" actId="20577"/>
          <ac:spMkLst>
            <pc:docMk/>
            <pc:sldMk cId="775730793" sldId="264"/>
            <ac:spMk id="2" creationId="{0AC32009-6587-AC98-DB59-AD1FAA683567}"/>
          </ac:spMkLst>
        </pc:spChg>
      </pc:sldChg>
      <pc:sldChg chg="modSp mod modNotesTx">
        <pc:chgData name="mark telkman" userId="d7a2e38bc9f5ffb2" providerId="LiveId" clId="{CDCAFF3E-7B86-4895-B0D9-679C19ADDA05}" dt="2023-11-07T02:34:47.691" v="1625" actId="20577"/>
        <pc:sldMkLst>
          <pc:docMk/>
          <pc:sldMk cId="2462049771" sldId="266"/>
        </pc:sldMkLst>
        <pc:spChg chg="mod">
          <ac:chgData name="mark telkman" userId="d7a2e38bc9f5ffb2" providerId="LiveId" clId="{CDCAFF3E-7B86-4895-B0D9-679C19ADDA05}" dt="2023-11-07T02:28:27.082" v="1446" actId="20577"/>
          <ac:spMkLst>
            <pc:docMk/>
            <pc:sldMk cId="2462049771" sldId="266"/>
            <ac:spMk id="25" creationId="{7687244E-D0CF-AD48-DB53-7301C4175015}"/>
          </ac:spMkLst>
        </pc:spChg>
      </pc:sldChg>
      <pc:sldChg chg="modNotesTx">
        <pc:chgData name="mark telkman" userId="d7a2e38bc9f5ffb2" providerId="LiveId" clId="{CDCAFF3E-7B86-4895-B0D9-679C19ADDA05}" dt="2023-11-07T02:35:42.492" v="1752" actId="20577"/>
        <pc:sldMkLst>
          <pc:docMk/>
          <pc:sldMk cId="2490840064" sldId="269"/>
        </pc:sldMkLst>
      </pc:sldChg>
      <pc:sldChg chg="modSp mod">
        <pc:chgData name="mark telkman" userId="d7a2e38bc9f5ffb2" providerId="LiveId" clId="{CDCAFF3E-7B86-4895-B0D9-679C19ADDA05}" dt="2023-11-07T02:25:19.066" v="1410" actId="20577"/>
        <pc:sldMkLst>
          <pc:docMk/>
          <pc:sldMk cId="2891333552" sldId="281"/>
        </pc:sldMkLst>
        <pc:spChg chg="mod">
          <ac:chgData name="mark telkman" userId="d7a2e38bc9f5ffb2" providerId="LiveId" clId="{CDCAFF3E-7B86-4895-B0D9-679C19ADDA05}" dt="2023-11-07T02:25:19.066" v="1410" actId="20577"/>
          <ac:spMkLst>
            <pc:docMk/>
            <pc:sldMk cId="2891333552" sldId="281"/>
            <ac:spMk id="5" creationId="{969DAB1E-B507-93FB-A7FF-7F18D42D9C3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07/11/2023</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B9907-3320-4831-8685-4635E07CA8A9}" type="datetimeFigureOut">
              <a:rPr lang="en-GB" smtClean="0"/>
              <a:t>07/11/2023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74ABA-A2F2-4DC9-8EE0-360A05965CC7}" type="slidenum">
              <a:rPr lang="en-GB" smtClean="0"/>
              <a:t>‹#›</a:t>
            </a:fld>
            <a:endParaRPr lang="en-GB"/>
          </a:p>
        </p:txBody>
      </p:sp>
    </p:spTree>
    <p:extLst>
      <p:ext uri="{BB962C8B-B14F-4D97-AF65-F5344CB8AC3E}">
        <p14:creationId xmlns:p14="http://schemas.microsoft.com/office/powerpoint/2010/main" val="248304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574ABA-A2F2-4DC9-8EE0-360A05965CC7}" type="slidenum">
              <a:rPr lang="en-GB" smtClean="0"/>
              <a:t>1</a:t>
            </a:fld>
            <a:endParaRPr lang="en-GB"/>
          </a:p>
        </p:txBody>
      </p:sp>
    </p:spTree>
    <p:extLst>
      <p:ext uri="{BB962C8B-B14F-4D97-AF65-F5344CB8AC3E}">
        <p14:creationId xmlns:p14="http://schemas.microsoft.com/office/powerpoint/2010/main" val="508454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574ABA-A2F2-4DC9-8EE0-360A05965CC7}" type="slidenum">
              <a:rPr lang="en-GB" smtClean="0"/>
              <a:t>4</a:t>
            </a:fld>
            <a:endParaRPr lang="en-GB"/>
          </a:p>
        </p:txBody>
      </p:sp>
    </p:spTree>
    <p:extLst>
      <p:ext uri="{BB962C8B-B14F-4D97-AF65-F5344CB8AC3E}">
        <p14:creationId xmlns:p14="http://schemas.microsoft.com/office/powerpoint/2010/main" val="158324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574ABA-A2F2-4DC9-8EE0-360A05965CC7}" type="slidenum">
              <a:rPr lang="en-GB" smtClean="0"/>
              <a:t>5</a:t>
            </a:fld>
            <a:endParaRPr lang="en-GB"/>
          </a:p>
        </p:txBody>
      </p:sp>
    </p:spTree>
    <p:extLst>
      <p:ext uri="{BB962C8B-B14F-4D97-AF65-F5344CB8AC3E}">
        <p14:creationId xmlns:p14="http://schemas.microsoft.com/office/powerpoint/2010/main" val="69489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Study showed that the pressure release from the methane is directly proportional to neutron radiation and irradiation time. Limited to 16 hour run time, with the pressure measured being 35 bar at this point – resulting in the need for a 10 mm vessel wall. The paper “Solid methane moderators: thermodynamics and chemistry” by O </a:t>
            </a:r>
            <a:r>
              <a:rPr lang="en-GB" dirty="0" err="1"/>
              <a:t>Kirichek</a:t>
            </a:r>
            <a:r>
              <a:rPr lang="en-GB" dirty="0"/>
              <a:t>, CR Lawson, GL Draper, DM Jenkins, DJ Haynes, and S Lilley, explains this in greater detail - https://epubs.stfc.ac.uk/manifestation/47786619/STFC-AAM-2020-060.pdf</a:t>
            </a:r>
          </a:p>
        </p:txBody>
      </p:sp>
      <p:sp>
        <p:nvSpPr>
          <p:cNvPr id="4" name="Slide Number Placeholder 3"/>
          <p:cNvSpPr>
            <a:spLocks noGrp="1"/>
          </p:cNvSpPr>
          <p:nvPr>
            <p:ph type="sldNum" sz="quarter" idx="5"/>
          </p:nvPr>
        </p:nvSpPr>
        <p:spPr/>
        <p:txBody>
          <a:bodyPr/>
          <a:lstStyle/>
          <a:p>
            <a:fld id="{9D574ABA-A2F2-4DC9-8EE0-360A05965CC7}" type="slidenum">
              <a:rPr lang="en-GB" smtClean="0"/>
              <a:t>7</a:t>
            </a:fld>
            <a:endParaRPr lang="en-GB"/>
          </a:p>
        </p:txBody>
      </p:sp>
    </p:spTree>
    <p:extLst>
      <p:ext uri="{BB962C8B-B14F-4D97-AF65-F5344CB8AC3E}">
        <p14:creationId xmlns:p14="http://schemas.microsoft.com/office/powerpoint/2010/main" val="411183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channels – bottom 8 are 5mm wide, then 6 mm, then 7mm. Ribs are 1mm thick.</a:t>
            </a:r>
          </a:p>
          <a:p>
            <a:r>
              <a:rPr lang="en-GB" dirty="0"/>
              <a:t>Inlet and outlet pipes have smooth transition from 14mm diameter transfer tubes to 7x14mm rectangular cross section into the heat exchanger, allows for power pressure drop than offered by the current HEX (see next slide)</a:t>
            </a:r>
          </a:p>
          <a:p>
            <a:r>
              <a:rPr lang="en-GB" dirty="0"/>
              <a:t>Guide vanes there for structural support (stress concentrations seen at weld sites under 35 bar pressure). Geometry of vanes optimised for flow direction.</a:t>
            </a:r>
          </a:p>
        </p:txBody>
      </p:sp>
      <p:sp>
        <p:nvSpPr>
          <p:cNvPr id="4" name="Slide Number Placeholder 3"/>
          <p:cNvSpPr>
            <a:spLocks noGrp="1"/>
          </p:cNvSpPr>
          <p:nvPr>
            <p:ph type="sldNum" sz="quarter" idx="5"/>
          </p:nvPr>
        </p:nvSpPr>
        <p:spPr/>
        <p:txBody>
          <a:bodyPr/>
          <a:lstStyle/>
          <a:p>
            <a:fld id="{9D574ABA-A2F2-4DC9-8EE0-360A05965CC7}" type="slidenum">
              <a:rPr lang="en-GB" smtClean="0"/>
              <a:t>15</a:t>
            </a:fld>
            <a:endParaRPr lang="en-GB"/>
          </a:p>
        </p:txBody>
      </p:sp>
    </p:spTree>
    <p:extLst>
      <p:ext uri="{BB962C8B-B14F-4D97-AF65-F5344CB8AC3E}">
        <p14:creationId xmlns:p14="http://schemas.microsoft.com/office/powerpoint/2010/main" val="575455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574ABA-A2F2-4DC9-8EE0-360A05965CC7}" type="slidenum">
              <a:rPr lang="en-GB" smtClean="0"/>
              <a:t>16</a:t>
            </a:fld>
            <a:endParaRPr lang="en-GB"/>
          </a:p>
        </p:txBody>
      </p:sp>
    </p:spTree>
    <p:extLst>
      <p:ext uri="{BB962C8B-B14F-4D97-AF65-F5344CB8AC3E}">
        <p14:creationId xmlns:p14="http://schemas.microsoft.com/office/powerpoint/2010/main" val="202825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centre of moderator, methane temperature varies from 32 K to 35 K – good gradient.</a:t>
            </a:r>
          </a:p>
          <a:p>
            <a:r>
              <a:rPr lang="en-GB" dirty="0"/>
              <a:t>Limitations – flow at the bottom is not optimal and would need refinement in the next iterations. Heat generation is assumed equal across the moderator, whereas the heat is from the target below – we would likely need more cooling at the bottom for a truly optimal gradient.</a:t>
            </a:r>
          </a:p>
          <a:p>
            <a:r>
              <a:rPr lang="en-GB" dirty="0"/>
              <a:t>Need </a:t>
            </a:r>
            <a:r>
              <a:rPr lang="en-GB" dirty="0" err="1"/>
              <a:t>fluka</a:t>
            </a:r>
            <a:r>
              <a:rPr lang="en-GB" dirty="0"/>
              <a:t>/MCNPX data of heat generation in moderator for better idea of heat distribution </a:t>
            </a:r>
            <a:r>
              <a:rPr lang="en-GB"/>
              <a:t>across moderator.</a:t>
            </a:r>
            <a:endParaRPr lang="en-GB" dirty="0"/>
          </a:p>
        </p:txBody>
      </p:sp>
      <p:sp>
        <p:nvSpPr>
          <p:cNvPr id="4" name="Slide Number Placeholder 3"/>
          <p:cNvSpPr>
            <a:spLocks noGrp="1"/>
          </p:cNvSpPr>
          <p:nvPr>
            <p:ph type="sldNum" sz="quarter" idx="5"/>
          </p:nvPr>
        </p:nvSpPr>
        <p:spPr/>
        <p:txBody>
          <a:bodyPr/>
          <a:lstStyle/>
          <a:p>
            <a:fld id="{9D574ABA-A2F2-4DC9-8EE0-360A05965CC7}" type="slidenum">
              <a:rPr lang="en-GB" smtClean="0"/>
              <a:t>17</a:t>
            </a:fld>
            <a:endParaRPr lang="en-GB"/>
          </a:p>
        </p:txBody>
      </p:sp>
    </p:spTree>
    <p:extLst>
      <p:ext uri="{BB962C8B-B14F-4D97-AF65-F5344CB8AC3E}">
        <p14:creationId xmlns:p14="http://schemas.microsoft.com/office/powerpoint/2010/main" val="245042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dirty="0"/>
          </a:p>
        </p:txBody>
      </p:sp>
    </p:spTree>
    <p:extLst>
      <p:ext uri="{BB962C8B-B14F-4D97-AF65-F5344CB8AC3E}">
        <p14:creationId xmlns:p14="http://schemas.microsoft.com/office/powerpoint/2010/main" val="154689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dirty="0"/>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07567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dirty="0"/>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0784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dirty="0"/>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52845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dirty="0"/>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264549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2763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1401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30907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656199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538624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831710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5397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dirty="0"/>
          </a:p>
        </p:txBody>
      </p:sp>
    </p:spTree>
    <p:extLst>
      <p:ext uri="{BB962C8B-B14F-4D97-AF65-F5344CB8AC3E}">
        <p14:creationId xmlns:p14="http://schemas.microsoft.com/office/powerpoint/2010/main" val="265226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dirty="0"/>
          </a:p>
        </p:txBody>
      </p:sp>
    </p:spTree>
    <p:extLst>
      <p:ext uri="{BB962C8B-B14F-4D97-AF65-F5344CB8AC3E}">
        <p14:creationId xmlns:p14="http://schemas.microsoft.com/office/powerpoint/2010/main" val="383112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dirty="0"/>
          </a:p>
        </p:txBody>
      </p:sp>
    </p:spTree>
    <p:extLst>
      <p:ext uri="{BB962C8B-B14F-4D97-AF65-F5344CB8AC3E}">
        <p14:creationId xmlns:p14="http://schemas.microsoft.com/office/powerpoint/2010/main" val="1672187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4"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Lst>
  <p:hf hdr="0" ftr="0" dt="0"/>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9"/>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hf hdr="0" ftr="0" dt="0"/>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dirty="0"/>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hf hdr="0" ftr="0" dt="0"/>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dirty="0"/>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hf hdr="0" ftr="0" dt="0"/>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5.HEIC"/></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hyperlink" Target="https://trc.nist.gov/cryogenics/fluidProperties.html" TargetMode="Externa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HEIC"/><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131280" y="525459"/>
            <a:ext cx="6300342" cy="2653851"/>
          </a:xfrm>
        </p:spPr>
        <p:txBody>
          <a:bodyPr>
            <a:noAutofit/>
          </a:bodyPr>
          <a:lstStyle/>
          <a:p>
            <a:r>
              <a:rPr lang="en-GB" dirty="0"/>
              <a:t>HPTW 2023:</a:t>
            </a:r>
            <a:br>
              <a:rPr lang="en-GB" dirty="0"/>
            </a:br>
            <a:r>
              <a:rPr lang="en-GB" dirty="0"/>
              <a:t>New Cryogenic Helium Heat Exchanger for the ISIS Target Station Two Solid Methane Moderator</a:t>
            </a:r>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0" y="3678691"/>
            <a:ext cx="8488737" cy="931411"/>
          </a:xfrm>
        </p:spPr>
        <p:txBody>
          <a:bodyPr>
            <a:normAutofit lnSpcReduction="10000"/>
          </a:bodyPr>
          <a:lstStyle/>
          <a:p>
            <a:r>
              <a:rPr lang="en-GB" dirty="0"/>
              <a:t>Mark Telkman</a:t>
            </a:r>
          </a:p>
          <a:p>
            <a:r>
              <a:rPr lang="en-GB" sz="1600" dirty="0"/>
              <a:t>With thanks to Daniel Coates</a:t>
            </a:r>
            <a:r>
              <a:rPr lang="en-GB" sz="1600" baseline="30000" dirty="0"/>
              <a:t>1</a:t>
            </a:r>
            <a:r>
              <a:rPr lang="en-GB" sz="1600" dirty="0"/>
              <a:t>, Stephen Gallimore</a:t>
            </a:r>
            <a:r>
              <a:rPr lang="en-GB" sz="1600" baseline="30000" dirty="0"/>
              <a:t>1</a:t>
            </a:r>
            <a:r>
              <a:rPr lang="en-GB" sz="1600" dirty="0"/>
              <a:t>, David Jenkins</a:t>
            </a:r>
            <a:r>
              <a:rPr lang="en-GB" sz="1600" baseline="30000" dirty="0"/>
              <a:t>1</a:t>
            </a:r>
            <a:r>
              <a:rPr lang="en-GB" sz="1600" dirty="0"/>
              <a:t>, Alan Prothero</a:t>
            </a:r>
            <a:r>
              <a:rPr lang="en-GB" sz="1600" baseline="30000" dirty="0"/>
              <a:t>1</a:t>
            </a:r>
            <a:r>
              <a:rPr lang="en-GB" sz="1600" dirty="0"/>
              <a:t>, Domas Gerta</a:t>
            </a:r>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a:xfrm>
            <a:off x="203200" y="4930325"/>
            <a:ext cx="8648700" cy="607446"/>
          </a:xfrm>
        </p:spPr>
        <p:txBody>
          <a:bodyPr>
            <a:normAutofit/>
          </a:bodyPr>
          <a:lstStyle/>
          <a:p>
            <a:r>
              <a:rPr lang="en-GB" dirty="0"/>
              <a:t>08/11/2023</a:t>
            </a:r>
          </a:p>
        </p:txBody>
      </p:sp>
      <p:sp>
        <p:nvSpPr>
          <p:cNvPr id="6" name="TextBox 5">
            <a:extLst>
              <a:ext uri="{FF2B5EF4-FFF2-40B4-BE49-F238E27FC236}">
                <a16:creationId xmlns:a16="http://schemas.microsoft.com/office/drawing/2014/main" id="{87AB8254-C20F-8045-CA5D-9B451AEEA792}"/>
              </a:ext>
            </a:extLst>
          </p:cNvPr>
          <p:cNvSpPr txBox="1"/>
          <p:nvPr/>
        </p:nvSpPr>
        <p:spPr>
          <a:xfrm>
            <a:off x="203200" y="6201736"/>
            <a:ext cx="6122894" cy="261610"/>
          </a:xfrm>
          <a:prstGeom prst="rect">
            <a:avLst/>
          </a:prstGeom>
          <a:noFill/>
        </p:spPr>
        <p:txBody>
          <a:bodyPr wrap="square">
            <a:spAutoFit/>
          </a:bodyPr>
          <a:lstStyle/>
          <a:p>
            <a:pPr marL="514350" indent="-514350">
              <a:buAutoNum type="arabicPeriod"/>
            </a:pPr>
            <a:r>
              <a:rPr lang="en-GB" sz="1100" dirty="0">
                <a:solidFill>
                  <a:srgbClr val="FF9D1B"/>
                </a:solidFill>
                <a:latin typeface="Arial" panose="020B0604020202020204" pitchFamily="34" charset="0"/>
                <a:cs typeface="Arial" panose="020B0604020202020204" pitchFamily="34" charset="0"/>
              </a:rPr>
              <a:t>ISIS Neutron and Muon Source, Harwell Campus, Oxfordshire, OX11 0QX, UK</a:t>
            </a:r>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2009-6587-AC98-DB59-AD1FAA683567}"/>
              </a:ext>
            </a:extLst>
          </p:cNvPr>
          <p:cNvSpPr>
            <a:spLocks noGrp="1"/>
          </p:cNvSpPr>
          <p:nvPr>
            <p:ph type="title"/>
          </p:nvPr>
        </p:nvSpPr>
        <p:spPr>
          <a:xfrm>
            <a:off x="96370" y="105149"/>
            <a:ext cx="3776382" cy="574675"/>
          </a:xfrm>
        </p:spPr>
        <p:txBody>
          <a:bodyPr/>
          <a:lstStyle/>
          <a:p>
            <a:r>
              <a:rPr lang="en-GB" dirty="0"/>
              <a:t>First design</a:t>
            </a:r>
          </a:p>
        </p:txBody>
      </p:sp>
      <p:pic>
        <p:nvPicPr>
          <p:cNvPr id="5" name="Picture 4">
            <a:extLst>
              <a:ext uri="{FF2B5EF4-FFF2-40B4-BE49-F238E27FC236}">
                <a16:creationId xmlns:a16="http://schemas.microsoft.com/office/drawing/2014/main" id="{92516116-26C7-FFDC-0BD8-A0F648572B31}"/>
              </a:ext>
            </a:extLst>
          </p:cNvPr>
          <p:cNvPicPr>
            <a:picLocks noChangeAspect="1"/>
          </p:cNvPicPr>
          <p:nvPr/>
        </p:nvPicPr>
        <p:blipFill>
          <a:blip r:embed="rId2"/>
          <a:stretch>
            <a:fillRect/>
          </a:stretch>
        </p:blipFill>
        <p:spPr>
          <a:xfrm>
            <a:off x="3960413" y="3535930"/>
            <a:ext cx="3049894" cy="2596001"/>
          </a:xfrm>
          <a:prstGeom prst="roundRect">
            <a:avLst>
              <a:gd name="adj" fmla="val 10575"/>
            </a:avLst>
          </a:prstGeom>
        </p:spPr>
      </p:pic>
      <p:pic>
        <p:nvPicPr>
          <p:cNvPr id="7" name="Picture 6" descr="A grey rectangular object with red tubes&#10;&#10;Description automatically generated">
            <a:extLst>
              <a:ext uri="{FF2B5EF4-FFF2-40B4-BE49-F238E27FC236}">
                <a16:creationId xmlns:a16="http://schemas.microsoft.com/office/drawing/2014/main" id="{2627CA14-1A41-868F-5A41-8977501EFD33}"/>
              </a:ext>
            </a:extLst>
          </p:cNvPr>
          <p:cNvPicPr>
            <a:picLocks noChangeAspect="1"/>
          </p:cNvPicPr>
          <p:nvPr/>
        </p:nvPicPr>
        <p:blipFill rotWithShape="1">
          <a:blip r:embed="rId3">
            <a:extLst>
              <a:ext uri="{28A0092B-C50C-407E-A947-70E740481C1C}">
                <a14:useLocalDpi xmlns:a14="http://schemas.microsoft.com/office/drawing/2010/main" val="0"/>
              </a:ext>
            </a:extLst>
          </a:blip>
          <a:srcRect l="29891" t="4787" r="34565" b="11908"/>
          <a:stretch/>
        </p:blipFill>
        <p:spPr>
          <a:xfrm>
            <a:off x="7151756" y="105149"/>
            <a:ext cx="3644558" cy="3857252"/>
          </a:xfrm>
          <a:prstGeom prst="roundRect">
            <a:avLst/>
          </a:prstGeom>
        </p:spPr>
      </p:pic>
      <p:pic>
        <p:nvPicPr>
          <p:cNvPr id="4" name="Picture 3" descr="A machine with wires and cables&#10;&#10;Description automatically generated with medium confidence">
            <a:extLst>
              <a:ext uri="{FF2B5EF4-FFF2-40B4-BE49-F238E27FC236}">
                <a16:creationId xmlns:a16="http://schemas.microsoft.com/office/drawing/2014/main" id="{82C274F9-59BF-E0A4-8E38-897AC2EA1E15}"/>
              </a:ext>
            </a:extLst>
          </p:cNvPr>
          <p:cNvPicPr>
            <a:picLocks noChangeAspect="1"/>
          </p:cNvPicPr>
          <p:nvPr/>
        </p:nvPicPr>
        <p:blipFill rotWithShape="1">
          <a:blip r:embed="rId4">
            <a:extLst>
              <a:ext uri="{28A0092B-C50C-407E-A947-70E740481C1C}">
                <a14:useLocalDpi xmlns:a14="http://schemas.microsoft.com/office/drawing/2010/main" val="0"/>
              </a:ext>
            </a:extLst>
          </a:blip>
          <a:srcRect l="18951" r="31190"/>
          <a:stretch/>
        </p:blipFill>
        <p:spPr>
          <a:xfrm rot="5400000">
            <a:off x="7762619" y="3606718"/>
            <a:ext cx="2422833" cy="3644558"/>
          </a:xfrm>
          <a:prstGeom prst="roundRect">
            <a:avLst>
              <a:gd name="adj" fmla="val 20965"/>
            </a:avLst>
          </a:prstGeom>
        </p:spPr>
      </p:pic>
      <p:sp>
        <p:nvSpPr>
          <p:cNvPr id="6" name="TextBox 5">
            <a:extLst>
              <a:ext uri="{FF2B5EF4-FFF2-40B4-BE49-F238E27FC236}">
                <a16:creationId xmlns:a16="http://schemas.microsoft.com/office/drawing/2014/main" id="{409352FE-C4B7-85A1-D690-1EC1E70ED425}"/>
              </a:ext>
            </a:extLst>
          </p:cNvPr>
          <p:cNvSpPr txBox="1"/>
          <p:nvPr/>
        </p:nvSpPr>
        <p:spPr>
          <a:xfrm>
            <a:off x="0" y="679824"/>
            <a:ext cx="701030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Heat exchanger (HEX) holder part of the shell  -also made from Al 5083-O</a:t>
            </a:r>
          </a:p>
          <a:p>
            <a:pPr marL="742950" lvl="1" indent="-285750">
              <a:buFont typeface="Arial" panose="020B0604020202020204" pitchFamily="34" charset="0"/>
              <a:buChar char="•"/>
            </a:pPr>
            <a:r>
              <a:rPr lang="en-US" dirty="0"/>
              <a:t>does not make shell stronger, therefore remains same thickness</a:t>
            </a:r>
          </a:p>
          <a:p>
            <a:pPr marL="285750" indent="-285750">
              <a:buFont typeface="Arial" panose="020B0604020202020204" pitchFamily="34" charset="0"/>
              <a:buChar char="•"/>
            </a:pPr>
            <a:r>
              <a:rPr lang="en-US" dirty="0"/>
              <a:t>HEX Insert electron-beam welded into the holder</a:t>
            </a:r>
          </a:p>
          <a:p>
            <a:pPr marL="742950" lvl="1" indent="-285750">
              <a:buFont typeface="Arial" panose="020B0604020202020204" pitchFamily="34" charset="0"/>
              <a:buChar char="•"/>
            </a:pPr>
            <a:r>
              <a:rPr lang="en-US" dirty="0"/>
              <a:t>Can change HEX design without changing the casing/shell design</a:t>
            </a:r>
          </a:p>
          <a:p>
            <a:pPr marL="285750" indent="-285750">
              <a:buFont typeface="Arial" panose="020B0604020202020204" pitchFamily="34" charset="0"/>
              <a:buChar char="•"/>
            </a:pPr>
            <a:r>
              <a:rPr lang="en-US" dirty="0"/>
              <a:t>Opened inlet to allow for more flow</a:t>
            </a:r>
          </a:p>
          <a:p>
            <a:pPr marL="285750" indent="-285750">
              <a:buFont typeface="Arial" panose="020B0604020202020204" pitchFamily="34" charset="0"/>
              <a:buChar char="•"/>
            </a:pPr>
            <a:r>
              <a:rPr lang="en-US" dirty="0"/>
              <a:t>Helium “shower” flows vertically downward and back up the outside red tube</a:t>
            </a:r>
          </a:p>
          <a:p>
            <a:pPr marL="742950" lvl="1" indent="-285750">
              <a:buFont typeface="Arial" panose="020B0604020202020204" pitchFamily="34" charset="0"/>
              <a:buChar char="•"/>
            </a:pPr>
            <a:r>
              <a:rPr lang="en-US" dirty="0"/>
              <a:t>Large p-drop through pipe</a:t>
            </a:r>
          </a:p>
        </p:txBody>
      </p:sp>
      <p:sp>
        <p:nvSpPr>
          <p:cNvPr id="8" name="TextBox 7">
            <a:extLst>
              <a:ext uri="{FF2B5EF4-FFF2-40B4-BE49-F238E27FC236}">
                <a16:creationId xmlns:a16="http://schemas.microsoft.com/office/drawing/2014/main" id="{55F15450-0CB4-59CE-A9CC-85D6BCB54842}"/>
              </a:ext>
            </a:extLst>
          </p:cNvPr>
          <p:cNvSpPr txBox="1"/>
          <p:nvPr/>
        </p:nvSpPr>
        <p:spPr>
          <a:xfrm>
            <a:off x="320744" y="3869853"/>
            <a:ext cx="341055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Flow tests performed on three different designs</a:t>
            </a:r>
          </a:p>
          <a:p>
            <a:pPr marL="742950" lvl="1" indent="-285750">
              <a:buFont typeface="Arial" panose="020B0604020202020204" pitchFamily="34" charset="0"/>
              <a:buChar char="•"/>
            </a:pPr>
            <a:r>
              <a:rPr lang="en-US" dirty="0"/>
              <a:t>All three based on increasing surface area without increasing pressure drop</a:t>
            </a:r>
          </a:p>
        </p:txBody>
      </p:sp>
      <p:sp>
        <p:nvSpPr>
          <p:cNvPr id="9" name="Oval 8">
            <a:extLst>
              <a:ext uri="{FF2B5EF4-FFF2-40B4-BE49-F238E27FC236}">
                <a16:creationId xmlns:a16="http://schemas.microsoft.com/office/drawing/2014/main" id="{12E29E20-057F-6C8E-1F67-F6437B974C87}"/>
              </a:ext>
            </a:extLst>
          </p:cNvPr>
          <p:cNvSpPr/>
          <p:nvPr/>
        </p:nvSpPr>
        <p:spPr>
          <a:xfrm>
            <a:off x="8937813" y="217586"/>
            <a:ext cx="657112" cy="1009708"/>
          </a:xfrm>
          <a:prstGeom prst="ellipse">
            <a:avLst/>
          </a:prstGeom>
          <a:noFill/>
          <a:ln w="57150">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796B926A-3BC0-08B2-B2DB-60A142F57662}"/>
              </a:ext>
            </a:extLst>
          </p:cNvPr>
          <p:cNvCxnSpPr>
            <a:cxnSpLocks/>
          </p:cNvCxnSpPr>
          <p:nvPr/>
        </p:nvCxnSpPr>
        <p:spPr>
          <a:xfrm flipV="1">
            <a:off x="6929718" y="2051704"/>
            <a:ext cx="1667435" cy="163620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7A364D-9627-3969-2A24-BAF0ACE7F508}"/>
              </a:ext>
            </a:extLst>
          </p:cNvPr>
          <p:cNvCxnSpPr>
            <a:cxnSpLocks/>
          </p:cNvCxnSpPr>
          <p:nvPr/>
        </p:nvCxnSpPr>
        <p:spPr>
          <a:xfrm>
            <a:off x="6615953" y="5428997"/>
            <a:ext cx="735106" cy="5952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B31D203-D24C-18D9-D174-01242F63F157}"/>
              </a:ext>
            </a:extLst>
          </p:cNvPr>
          <p:cNvCxnSpPr>
            <a:cxnSpLocks/>
            <a:endCxn id="9" idx="2"/>
          </p:cNvCxnSpPr>
          <p:nvPr/>
        </p:nvCxnSpPr>
        <p:spPr>
          <a:xfrm flipV="1">
            <a:off x="5426336" y="722440"/>
            <a:ext cx="3511477" cy="139323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05053B9-D4AC-3B13-040C-DA60C90F789E}"/>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10</a:t>
            </a:fld>
            <a:endParaRPr lang="en-GB" sz="1200" dirty="0"/>
          </a:p>
        </p:txBody>
      </p:sp>
    </p:spTree>
    <p:extLst>
      <p:ext uri="{BB962C8B-B14F-4D97-AF65-F5344CB8AC3E}">
        <p14:creationId xmlns:p14="http://schemas.microsoft.com/office/powerpoint/2010/main" val="77573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7F2C-4127-05B6-6841-845078BE3DC7}"/>
              </a:ext>
            </a:extLst>
          </p:cNvPr>
          <p:cNvSpPr>
            <a:spLocks noGrp="1"/>
          </p:cNvSpPr>
          <p:nvPr>
            <p:ph type="title"/>
          </p:nvPr>
        </p:nvSpPr>
        <p:spPr/>
        <p:txBody>
          <a:bodyPr/>
          <a:lstStyle/>
          <a:p>
            <a:r>
              <a:rPr lang="en-US" dirty="0"/>
              <a:t>Reducing Pressure Drop…</a:t>
            </a:r>
            <a:endParaRPr lang="en-GB" dirty="0"/>
          </a:p>
        </p:txBody>
      </p:sp>
      <p:pic>
        <p:nvPicPr>
          <p:cNvPr id="5" name="Picture 4">
            <a:extLst>
              <a:ext uri="{FF2B5EF4-FFF2-40B4-BE49-F238E27FC236}">
                <a16:creationId xmlns:a16="http://schemas.microsoft.com/office/drawing/2014/main" id="{3EBC3AE5-C57A-7446-DDF0-5995D47D302A}"/>
              </a:ext>
            </a:extLst>
          </p:cNvPr>
          <p:cNvPicPr>
            <a:picLocks noChangeAspect="1"/>
          </p:cNvPicPr>
          <p:nvPr/>
        </p:nvPicPr>
        <p:blipFill>
          <a:blip r:embed="rId2"/>
          <a:stretch>
            <a:fillRect/>
          </a:stretch>
        </p:blipFill>
        <p:spPr>
          <a:xfrm>
            <a:off x="266700" y="1645348"/>
            <a:ext cx="3858780" cy="356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810FE7B0-9C7C-BD68-EF0F-A9360796B675}"/>
              </a:ext>
            </a:extLst>
          </p:cNvPr>
          <p:cNvPicPr>
            <a:picLocks noChangeAspect="1"/>
          </p:cNvPicPr>
          <p:nvPr/>
        </p:nvPicPr>
        <p:blipFill>
          <a:blip r:embed="rId3"/>
          <a:stretch>
            <a:fillRect/>
          </a:stretch>
        </p:blipFill>
        <p:spPr>
          <a:xfrm>
            <a:off x="4715518" y="3550660"/>
            <a:ext cx="6031260" cy="1791610"/>
          </a:xfrm>
          <a:prstGeom prst="rect">
            <a:avLst/>
          </a:prstGeom>
        </p:spPr>
      </p:pic>
      <p:sp>
        <p:nvSpPr>
          <p:cNvPr id="7" name="TextBox 6">
            <a:extLst>
              <a:ext uri="{FF2B5EF4-FFF2-40B4-BE49-F238E27FC236}">
                <a16:creationId xmlns:a16="http://schemas.microsoft.com/office/drawing/2014/main" id="{0D3E4B3D-2727-C0E3-BC0F-13462637808E}"/>
              </a:ext>
            </a:extLst>
          </p:cNvPr>
          <p:cNvSpPr txBox="1"/>
          <p:nvPr/>
        </p:nvSpPr>
        <p:spPr>
          <a:xfrm>
            <a:off x="5172637" y="445019"/>
            <a:ext cx="5441576" cy="2862322"/>
          </a:xfrm>
          <a:prstGeom prst="rect">
            <a:avLst/>
          </a:prstGeom>
          <a:noFill/>
        </p:spPr>
        <p:txBody>
          <a:bodyPr wrap="square" rtlCol="0">
            <a:spAutoFit/>
          </a:bodyPr>
          <a:lstStyle/>
          <a:p>
            <a:pPr marL="285750" indent="-285750">
              <a:buFont typeface="Arial" panose="020B0604020202020204" pitchFamily="34" charset="0"/>
              <a:buChar char="•"/>
            </a:pPr>
            <a:r>
              <a:rPr lang="en-US" dirty="0"/>
              <a:t>Plate HEX rotated 90 degrees</a:t>
            </a:r>
          </a:p>
          <a:p>
            <a:pPr marL="285750" indent="-285750">
              <a:buFont typeface="Arial" panose="020B0604020202020204" pitchFamily="34" charset="0"/>
              <a:buChar char="•"/>
            </a:pPr>
            <a:r>
              <a:rPr lang="en-US" dirty="0"/>
              <a:t>NO longer have tube around the outside with sharp bends</a:t>
            </a:r>
          </a:p>
          <a:p>
            <a:pPr marL="285750" indent="-285750">
              <a:buFont typeface="Arial" panose="020B0604020202020204" pitchFamily="34" charset="0"/>
              <a:buChar char="•"/>
            </a:pPr>
            <a:r>
              <a:rPr lang="en-US" dirty="0"/>
              <a:t>Added thicker ribs for stake welds through the heat exchanger casing</a:t>
            </a:r>
          </a:p>
          <a:p>
            <a:pPr marL="285750" indent="-285750">
              <a:buFont typeface="Arial" panose="020B0604020202020204" pitchFamily="34" charset="0"/>
              <a:buChar char="•"/>
            </a:pPr>
            <a:r>
              <a:rPr lang="en-US" dirty="0"/>
              <a:t>No longer part of the outer shell</a:t>
            </a:r>
          </a:p>
          <a:p>
            <a:pPr marL="285750" indent="-285750">
              <a:buFont typeface="Arial" panose="020B0604020202020204" pitchFamily="34" charset="0"/>
              <a:buChar char="•"/>
            </a:pPr>
            <a:r>
              <a:rPr lang="en-US" dirty="0"/>
              <a:t>HEX case collar not changed; therefore, the shell design can remain the same.</a:t>
            </a:r>
          </a:p>
          <a:p>
            <a:pPr marL="285750" indent="-285750">
              <a:buFont typeface="Arial" panose="020B0604020202020204" pitchFamily="34" charset="0"/>
              <a:buChar char="•"/>
            </a:pPr>
            <a:r>
              <a:rPr lang="en-US" dirty="0"/>
              <a:t>Still have restricted inlets – how do we open these up?</a:t>
            </a:r>
          </a:p>
        </p:txBody>
      </p:sp>
      <p:sp>
        <p:nvSpPr>
          <p:cNvPr id="3" name="Slide Number Placeholder 2">
            <a:extLst>
              <a:ext uri="{FF2B5EF4-FFF2-40B4-BE49-F238E27FC236}">
                <a16:creationId xmlns:a16="http://schemas.microsoft.com/office/drawing/2014/main" id="{0D52E134-F3F1-694F-27ED-CA307E2E1C79}"/>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11</a:t>
            </a:fld>
            <a:endParaRPr lang="en-GB" sz="1200" dirty="0"/>
          </a:p>
        </p:txBody>
      </p:sp>
    </p:spTree>
    <p:extLst>
      <p:ext uri="{BB962C8B-B14F-4D97-AF65-F5344CB8AC3E}">
        <p14:creationId xmlns:p14="http://schemas.microsoft.com/office/powerpoint/2010/main" val="3592675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1D6FB-0D49-4655-1F8C-04E731655D21}"/>
              </a:ext>
            </a:extLst>
          </p:cNvPr>
          <p:cNvSpPr>
            <a:spLocks noGrp="1"/>
          </p:cNvSpPr>
          <p:nvPr>
            <p:ph type="title"/>
          </p:nvPr>
        </p:nvSpPr>
        <p:spPr>
          <a:xfrm>
            <a:off x="0" y="311397"/>
            <a:ext cx="8543925" cy="574675"/>
          </a:xfrm>
        </p:spPr>
        <p:txBody>
          <a:bodyPr>
            <a:normAutofit fontScale="90000"/>
          </a:bodyPr>
          <a:lstStyle/>
          <a:p>
            <a:r>
              <a:rPr lang="en-US" dirty="0"/>
              <a:t>Computational Fluid Dynamics – Material data</a:t>
            </a:r>
            <a:br>
              <a:rPr lang="en-US" dirty="0"/>
            </a:br>
            <a:endParaRPr lang="en-GB" dirty="0"/>
          </a:p>
        </p:txBody>
      </p:sp>
      <p:sp>
        <p:nvSpPr>
          <p:cNvPr id="6" name="Content Placeholder 3">
            <a:extLst>
              <a:ext uri="{FF2B5EF4-FFF2-40B4-BE49-F238E27FC236}">
                <a16:creationId xmlns:a16="http://schemas.microsoft.com/office/drawing/2014/main" id="{CC50BF38-34D6-5BA9-3F1F-BAF4F1FDFA16}"/>
              </a:ext>
            </a:extLst>
          </p:cNvPr>
          <p:cNvSpPr>
            <a:spLocks noGrp="1"/>
          </p:cNvSpPr>
          <p:nvPr>
            <p:ph idx="1"/>
          </p:nvPr>
        </p:nvSpPr>
        <p:spPr>
          <a:xfrm>
            <a:off x="0" y="1304925"/>
            <a:ext cx="5835191" cy="4351338"/>
          </a:xfrm>
        </p:spPr>
        <p:txBody>
          <a:bodyPr>
            <a:normAutofit lnSpcReduction="10000"/>
          </a:bodyPr>
          <a:lstStyle/>
          <a:p>
            <a:r>
              <a:rPr lang="en-GB" b="1" dirty="0">
                <a:solidFill>
                  <a:srgbClr val="003088"/>
                </a:solidFill>
              </a:rPr>
              <a:t>Gaseous Helium</a:t>
            </a:r>
          </a:p>
          <a:p>
            <a:pPr marL="342900" indent="-342900">
              <a:buFont typeface="Arial" panose="020B0604020202020204" pitchFamily="34" charset="0"/>
              <a:buChar char="•"/>
            </a:pPr>
            <a:r>
              <a:rPr lang="en-GB" dirty="0">
                <a:solidFill>
                  <a:srgbClr val="003088"/>
                </a:solidFill>
              </a:rPr>
              <a:t>Taken from the NIST database</a:t>
            </a:r>
          </a:p>
          <a:p>
            <a:pPr lvl="1">
              <a:buFont typeface="Courier New" panose="02070309020205020404" pitchFamily="49" charset="0"/>
              <a:buChar char="o"/>
            </a:pPr>
            <a:r>
              <a:rPr lang="en-GB" dirty="0">
                <a:solidFill>
                  <a:srgbClr val="003088"/>
                </a:solidFill>
                <a:hlinkClick r:id="rId2">
                  <a:extLst>
                    <a:ext uri="{A12FA001-AC4F-418D-AE19-62706E023703}">
                      <ahyp:hlinkClr xmlns:ahyp="http://schemas.microsoft.com/office/drawing/2018/hyperlinkcolor" val="tx"/>
                    </a:ext>
                  </a:extLst>
                </a:hlinkClick>
              </a:rPr>
              <a:t>https://trc.nist.gov/cryogenics/fluidProperties.html</a:t>
            </a:r>
            <a:endParaRPr lang="en-GB" dirty="0">
              <a:solidFill>
                <a:srgbClr val="003088"/>
              </a:solidFill>
            </a:endParaRPr>
          </a:p>
          <a:p>
            <a:pPr marL="342900" indent="-342900">
              <a:buFont typeface="Arial" panose="020B0604020202020204" pitchFamily="34" charset="0"/>
              <a:buChar char="•"/>
            </a:pPr>
            <a:r>
              <a:rPr lang="en-GB" dirty="0">
                <a:solidFill>
                  <a:srgbClr val="003088"/>
                </a:solidFill>
              </a:rPr>
              <a:t>Assumed 2 bar, 25 K</a:t>
            </a:r>
          </a:p>
          <a:p>
            <a:r>
              <a:rPr lang="en-GB" b="1" dirty="0">
                <a:solidFill>
                  <a:srgbClr val="003088"/>
                </a:solidFill>
              </a:rPr>
              <a:t>Solid-Methane &amp; aluminium-foam composite </a:t>
            </a:r>
            <a:r>
              <a:rPr lang="en-GB" b="1" dirty="0">
                <a:solidFill>
                  <a:srgbClr val="003088"/>
                </a:solidFill>
                <a:highlight>
                  <a:srgbClr val="FFFF00"/>
                </a:highlight>
              </a:rPr>
              <a:t>(pure Al 1199)</a:t>
            </a:r>
          </a:p>
          <a:p>
            <a:pPr marL="342900" indent="-342900">
              <a:buFont typeface="Arial" panose="020B0604020202020204" pitchFamily="34" charset="0"/>
              <a:buChar char="•"/>
            </a:pPr>
            <a:r>
              <a:rPr lang="en-GB" dirty="0">
                <a:solidFill>
                  <a:srgbClr val="003088"/>
                </a:solidFill>
              </a:rPr>
              <a:t>Not much data!</a:t>
            </a:r>
          </a:p>
          <a:p>
            <a:pPr marL="800100" lvl="1" indent="-342900"/>
            <a:r>
              <a:rPr lang="en-GB" dirty="0">
                <a:solidFill>
                  <a:srgbClr val="003088"/>
                </a:solidFill>
              </a:rPr>
              <a:t>Some historical experimental data on solid-methane</a:t>
            </a:r>
          </a:p>
          <a:p>
            <a:pPr marL="342900" indent="-342900">
              <a:buFont typeface="Arial" panose="020B0604020202020204" pitchFamily="34" charset="0"/>
              <a:buChar char="•"/>
            </a:pPr>
            <a:r>
              <a:rPr lang="en-GB" dirty="0">
                <a:solidFill>
                  <a:srgbClr val="003088"/>
                </a:solidFill>
              </a:rPr>
              <a:t>Rule of mixtures – foam  is 10% density</a:t>
            </a:r>
          </a:p>
          <a:p>
            <a:pPr marL="342900" indent="-342900">
              <a:buFont typeface="Arial" panose="020B0604020202020204" pitchFamily="34" charset="0"/>
              <a:buChar char="•"/>
            </a:pPr>
            <a:r>
              <a:rPr lang="en-GB" dirty="0">
                <a:solidFill>
                  <a:srgbClr val="003088"/>
                </a:solidFill>
              </a:rPr>
              <a:t>Thermal conductivity is debatable! Dependent on contact between heat exchanger and foam.</a:t>
            </a:r>
          </a:p>
          <a:p>
            <a:pPr lvl="1">
              <a:buFont typeface="Courier New" panose="02070309020205020404" pitchFamily="49" charset="0"/>
              <a:buChar char="o"/>
            </a:pPr>
            <a:r>
              <a:rPr lang="en-GB" dirty="0">
                <a:solidFill>
                  <a:srgbClr val="003088"/>
                </a:solidFill>
              </a:rPr>
              <a:t>Lowest value taken for CFD</a:t>
            </a:r>
          </a:p>
          <a:p>
            <a:pPr marL="800100" lvl="1" indent="-342900">
              <a:buFont typeface="Arial" panose="020B0604020202020204" pitchFamily="34" charset="0"/>
              <a:buChar char="•"/>
            </a:pPr>
            <a:endParaRPr lang="en-GB" dirty="0"/>
          </a:p>
        </p:txBody>
      </p:sp>
      <p:graphicFrame>
        <p:nvGraphicFramePr>
          <p:cNvPr id="7" name="Table 6">
            <a:extLst>
              <a:ext uri="{FF2B5EF4-FFF2-40B4-BE49-F238E27FC236}">
                <a16:creationId xmlns:a16="http://schemas.microsoft.com/office/drawing/2014/main" id="{95F21B2F-323A-9E85-39ED-15E6D3A379D8}"/>
              </a:ext>
            </a:extLst>
          </p:cNvPr>
          <p:cNvGraphicFramePr>
            <a:graphicFrameLocks noGrp="1"/>
          </p:cNvGraphicFramePr>
          <p:nvPr>
            <p:extLst>
              <p:ext uri="{D42A27DB-BD31-4B8C-83A1-F6EECF244321}">
                <p14:modId xmlns:p14="http://schemas.microsoft.com/office/powerpoint/2010/main" val="270213043"/>
              </p:ext>
            </p:extLst>
          </p:nvPr>
        </p:nvGraphicFramePr>
        <p:xfrm>
          <a:off x="6021346" y="1304925"/>
          <a:ext cx="4890826" cy="1504220"/>
        </p:xfrm>
        <a:graphic>
          <a:graphicData uri="http://schemas.openxmlformats.org/drawingml/2006/table">
            <a:tbl>
              <a:tblPr>
                <a:tableStyleId>{5C22544A-7EE6-4342-B048-85BDC9FD1C3A}</a:tableStyleId>
              </a:tblPr>
              <a:tblGrid>
                <a:gridCol w="3434952">
                  <a:extLst>
                    <a:ext uri="{9D8B030D-6E8A-4147-A177-3AD203B41FA5}">
                      <a16:colId xmlns:a16="http://schemas.microsoft.com/office/drawing/2014/main" val="364895177"/>
                    </a:ext>
                  </a:extLst>
                </a:gridCol>
                <a:gridCol w="1455874">
                  <a:extLst>
                    <a:ext uri="{9D8B030D-6E8A-4147-A177-3AD203B41FA5}">
                      <a16:colId xmlns:a16="http://schemas.microsoft.com/office/drawing/2014/main" val="1617776079"/>
                    </a:ext>
                  </a:extLst>
                </a:gridCol>
              </a:tblGrid>
              <a:tr h="250171">
                <a:tc gridSpan="2">
                  <a:txBody>
                    <a:bodyPr/>
                    <a:lstStyle/>
                    <a:p>
                      <a:pPr algn="ctr" fontAlgn="b"/>
                      <a:r>
                        <a:rPr lang="en-GB" sz="1600" b="1" u="none" strike="noStrike" dirty="0">
                          <a:effectLst/>
                        </a:rPr>
                        <a:t>Helium - Temperature = 25 K</a:t>
                      </a:r>
                      <a:endParaRPr lang="en-GB"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GB"/>
                    </a:p>
                  </a:txBody>
                  <a:tcPr/>
                </a:tc>
                <a:extLst>
                  <a:ext uri="{0D108BD9-81ED-4DB2-BD59-A6C34878D82A}">
                    <a16:rowId xmlns:a16="http://schemas.microsoft.com/office/drawing/2014/main" val="3168653636"/>
                  </a:ext>
                </a:extLst>
              </a:tr>
              <a:tr h="250171">
                <a:tc>
                  <a:txBody>
                    <a:bodyPr/>
                    <a:lstStyle/>
                    <a:p>
                      <a:pPr algn="ctr" fontAlgn="b"/>
                      <a:r>
                        <a:rPr lang="en-GB" sz="1400" u="none" strike="noStrike" dirty="0">
                          <a:effectLst/>
                        </a:rPr>
                        <a:t>Pressure</a:t>
                      </a:r>
                      <a:endParaRPr lang="en-GB"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dirty="0">
                          <a:effectLst/>
                        </a:rPr>
                        <a:t>2 bar</a:t>
                      </a:r>
                      <a:endParaRPr lang="en-GB"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13385661"/>
                  </a:ext>
                </a:extLst>
              </a:tr>
              <a:tr h="250171">
                <a:tc>
                  <a:txBody>
                    <a:bodyPr/>
                    <a:lstStyle/>
                    <a:p>
                      <a:pPr algn="ctr" fontAlgn="b"/>
                      <a:r>
                        <a:rPr lang="en-GB" sz="1400" u="none" strike="noStrike" dirty="0">
                          <a:effectLst/>
                        </a:rPr>
                        <a:t>density (kg/m3)</a:t>
                      </a:r>
                      <a:endParaRPr lang="en-GB"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dirty="0">
                          <a:effectLst/>
                        </a:rPr>
                        <a:t>3.85</a:t>
                      </a:r>
                      <a:endParaRPr lang="en-GB"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26459222"/>
                  </a:ext>
                </a:extLst>
              </a:tr>
              <a:tr h="250171">
                <a:tc>
                  <a:txBody>
                    <a:bodyPr/>
                    <a:lstStyle/>
                    <a:p>
                      <a:pPr algn="ctr" fontAlgn="b"/>
                      <a:r>
                        <a:rPr lang="en-GB" sz="1400" u="none" strike="noStrike" dirty="0">
                          <a:effectLst/>
                        </a:rPr>
                        <a:t>thermal conductivity (W/m.K)</a:t>
                      </a:r>
                      <a:endParaRPr lang="en-GB"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dirty="0">
                          <a:effectLst/>
                        </a:rPr>
                        <a:t>0.03</a:t>
                      </a:r>
                      <a:endParaRPr lang="en-GB"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84459910"/>
                  </a:ext>
                </a:extLst>
              </a:tr>
              <a:tr h="250171">
                <a:tc>
                  <a:txBody>
                    <a:bodyPr/>
                    <a:lstStyle/>
                    <a:p>
                      <a:pPr algn="ctr" fontAlgn="b"/>
                      <a:r>
                        <a:rPr lang="en-GB" sz="1400" u="none" strike="noStrike" dirty="0">
                          <a:effectLst/>
                        </a:rPr>
                        <a:t>specific heat (J/kg.K)</a:t>
                      </a:r>
                      <a:endParaRPr lang="en-GB"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dirty="0">
                          <a:effectLst/>
                        </a:rPr>
                        <a:t>5258.10</a:t>
                      </a:r>
                      <a:endParaRPr lang="en-GB"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75220933"/>
                  </a:ext>
                </a:extLst>
              </a:tr>
              <a:tr h="250171">
                <a:tc>
                  <a:txBody>
                    <a:bodyPr/>
                    <a:lstStyle/>
                    <a:p>
                      <a:pPr algn="ctr" fontAlgn="b"/>
                      <a:r>
                        <a:rPr lang="en-GB" sz="1400" u="none" strike="noStrike" dirty="0">
                          <a:effectLst/>
                        </a:rPr>
                        <a:t>viscosity (Pa.s)</a:t>
                      </a:r>
                      <a:endParaRPr lang="en-GB"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dirty="0">
                          <a:effectLst/>
                        </a:rPr>
                        <a:t>4.16E-06</a:t>
                      </a:r>
                      <a:endParaRPr lang="en-GB"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6156431"/>
                  </a:ext>
                </a:extLst>
              </a:tr>
            </a:tbl>
          </a:graphicData>
        </a:graphic>
      </p:graphicFrame>
      <p:graphicFrame>
        <p:nvGraphicFramePr>
          <p:cNvPr id="8" name="Table 7">
            <a:extLst>
              <a:ext uri="{FF2B5EF4-FFF2-40B4-BE49-F238E27FC236}">
                <a16:creationId xmlns:a16="http://schemas.microsoft.com/office/drawing/2014/main" id="{CE021726-D0E3-35BF-6932-C85E13DED435}"/>
              </a:ext>
            </a:extLst>
          </p:cNvPr>
          <p:cNvGraphicFramePr>
            <a:graphicFrameLocks noGrp="1"/>
          </p:cNvGraphicFramePr>
          <p:nvPr>
            <p:extLst>
              <p:ext uri="{D42A27DB-BD31-4B8C-83A1-F6EECF244321}">
                <p14:modId xmlns:p14="http://schemas.microsoft.com/office/powerpoint/2010/main" val="3486496814"/>
              </p:ext>
            </p:extLst>
          </p:nvPr>
        </p:nvGraphicFramePr>
        <p:xfrm>
          <a:off x="6021346" y="3646851"/>
          <a:ext cx="4890826" cy="1003878"/>
        </p:xfrm>
        <a:graphic>
          <a:graphicData uri="http://schemas.openxmlformats.org/drawingml/2006/table">
            <a:tbl>
              <a:tblPr>
                <a:tableStyleId>{5C22544A-7EE6-4342-B048-85BDC9FD1C3A}</a:tableStyleId>
              </a:tblPr>
              <a:tblGrid>
                <a:gridCol w="3434952">
                  <a:extLst>
                    <a:ext uri="{9D8B030D-6E8A-4147-A177-3AD203B41FA5}">
                      <a16:colId xmlns:a16="http://schemas.microsoft.com/office/drawing/2014/main" val="364895177"/>
                    </a:ext>
                  </a:extLst>
                </a:gridCol>
                <a:gridCol w="1455874">
                  <a:extLst>
                    <a:ext uri="{9D8B030D-6E8A-4147-A177-3AD203B41FA5}">
                      <a16:colId xmlns:a16="http://schemas.microsoft.com/office/drawing/2014/main" val="1617776079"/>
                    </a:ext>
                  </a:extLst>
                </a:gridCol>
              </a:tblGrid>
              <a:tr h="250171">
                <a:tc gridSpan="2">
                  <a:txBody>
                    <a:bodyPr/>
                    <a:lstStyle/>
                    <a:p>
                      <a:pPr algn="ctr" fontAlgn="b"/>
                      <a:r>
                        <a:rPr lang="en-GB" sz="1600" b="1" u="none" strike="noStrike" dirty="0">
                          <a:effectLst/>
                        </a:rPr>
                        <a:t>Solid Methane-Al foam composite</a:t>
                      </a:r>
                      <a:endParaRPr lang="en-GB"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GB"/>
                    </a:p>
                  </a:txBody>
                  <a:tcPr/>
                </a:tc>
                <a:extLst>
                  <a:ext uri="{0D108BD9-81ED-4DB2-BD59-A6C34878D82A}">
                    <a16:rowId xmlns:a16="http://schemas.microsoft.com/office/drawing/2014/main" val="3168653636"/>
                  </a:ext>
                </a:extLst>
              </a:tr>
              <a:tr h="250171">
                <a:tc>
                  <a:txBody>
                    <a:bodyPr/>
                    <a:lstStyle/>
                    <a:p>
                      <a:pPr algn="ctr" fontAlgn="b"/>
                      <a:r>
                        <a:rPr lang="en-GB" sz="1400" u="none" strike="noStrike" dirty="0">
                          <a:effectLst/>
                        </a:rPr>
                        <a:t>density (kg/m3)</a:t>
                      </a:r>
                      <a:endParaRPr lang="en-GB"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1400" u="none" strike="noStrike" dirty="0">
                          <a:effectLst/>
                        </a:rPr>
                        <a:t>496.5</a:t>
                      </a:r>
                      <a:endParaRPr lang="en-GB"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26459222"/>
                  </a:ext>
                </a:extLst>
              </a:tr>
              <a:tr h="250171">
                <a:tc>
                  <a:txBody>
                    <a:bodyPr/>
                    <a:lstStyle/>
                    <a:p>
                      <a:pPr algn="ctr" fontAlgn="b"/>
                      <a:r>
                        <a:rPr lang="en-GB" sz="1400" u="none" strike="noStrike" dirty="0">
                          <a:effectLst/>
                        </a:rPr>
                        <a:t>thermal conductivity (W/m.K)</a:t>
                      </a:r>
                      <a:endParaRPr lang="en-GB"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1400" b="0" i="0" u="none" strike="noStrike" dirty="0">
                          <a:solidFill>
                            <a:srgbClr val="000000"/>
                          </a:solidFill>
                          <a:effectLst/>
                          <a:highlight>
                            <a:srgbClr val="FFFF00"/>
                          </a:highlight>
                          <a:latin typeface="Roboto" panose="02000000000000000000" pitchFamily="2" charset="0"/>
                          <a:ea typeface="Roboto" panose="02000000000000000000" pitchFamily="2" charset="0"/>
                          <a:cs typeface="Roboto" panose="02000000000000000000" pitchFamily="2" charset="0"/>
                        </a:rPr>
                        <a:t>5</a:t>
                      </a:r>
                      <a:r>
                        <a:rPr lang="en-GB" sz="14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rPr>
                        <a:t> - 20</a:t>
                      </a:r>
                    </a:p>
                  </a:txBody>
                  <a:tcPr marL="9525" marR="9525" marT="9525" marB="0" anchor="ctr"/>
                </a:tc>
                <a:extLst>
                  <a:ext uri="{0D108BD9-81ED-4DB2-BD59-A6C34878D82A}">
                    <a16:rowId xmlns:a16="http://schemas.microsoft.com/office/drawing/2014/main" val="3884459910"/>
                  </a:ext>
                </a:extLst>
              </a:tr>
              <a:tr h="250171">
                <a:tc>
                  <a:txBody>
                    <a:bodyPr/>
                    <a:lstStyle/>
                    <a:p>
                      <a:pPr algn="ctr" fontAlgn="b"/>
                      <a:r>
                        <a:rPr lang="en-GB" sz="1400" u="none" strike="noStrike" dirty="0">
                          <a:effectLst/>
                        </a:rPr>
                        <a:t>specific heat (J/kg.K)</a:t>
                      </a:r>
                      <a:endParaRPr lang="en-GB"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1400" u="none" strike="noStrike" dirty="0">
                          <a:effectLst/>
                        </a:rPr>
                        <a:t>1164</a:t>
                      </a:r>
                      <a:endParaRPr lang="en-GB"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75220933"/>
                  </a:ext>
                </a:extLst>
              </a:tr>
            </a:tbl>
          </a:graphicData>
        </a:graphic>
      </p:graphicFrame>
      <p:sp>
        <p:nvSpPr>
          <p:cNvPr id="3" name="Slide Number Placeholder 2">
            <a:extLst>
              <a:ext uri="{FF2B5EF4-FFF2-40B4-BE49-F238E27FC236}">
                <a16:creationId xmlns:a16="http://schemas.microsoft.com/office/drawing/2014/main" id="{F9791F5B-B662-DA22-60B5-4AB3C7591514}"/>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12</a:t>
            </a:fld>
            <a:endParaRPr lang="en-GB" sz="1200" dirty="0"/>
          </a:p>
        </p:txBody>
      </p:sp>
    </p:spTree>
    <p:extLst>
      <p:ext uri="{BB962C8B-B14F-4D97-AF65-F5344CB8AC3E}">
        <p14:creationId xmlns:p14="http://schemas.microsoft.com/office/powerpoint/2010/main" val="2474263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0E6A-3929-1555-2748-53A5D4F55D4D}"/>
              </a:ext>
            </a:extLst>
          </p:cNvPr>
          <p:cNvSpPr>
            <a:spLocks noGrp="1"/>
          </p:cNvSpPr>
          <p:nvPr>
            <p:ph type="title"/>
          </p:nvPr>
        </p:nvSpPr>
        <p:spPr>
          <a:xfrm>
            <a:off x="203947" y="3141662"/>
            <a:ext cx="4090147" cy="574675"/>
          </a:xfrm>
        </p:spPr>
        <p:txBody>
          <a:bodyPr>
            <a:normAutofit fontScale="90000"/>
          </a:bodyPr>
          <a:lstStyle/>
          <a:p>
            <a:pPr algn="ctr"/>
            <a:r>
              <a:rPr lang="en-US" dirty="0"/>
              <a:t>ISIS Foam Measurements</a:t>
            </a:r>
            <a:endParaRPr lang="en-GB" dirty="0"/>
          </a:p>
        </p:txBody>
      </p:sp>
      <p:grpSp>
        <p:nvGrpSpPr>
          <p:cNvPr id="4" name="Group 3">
            <a:extLst>
              <a:ext uri="{FF2B5EF4-FFF2-40B4-BE49-F238E27FC236}">
                <a16:creationId xmlns:a16="http://schemas.microsoft.com/office/drawing/2014/main" id="{7D0B235C-00E8-26D6-8C7F-6E05CBF459CB}"/>
              </a:ext>
            </a:extLst>
          </p:cNvPr>
          <p:cNvGrpSpPr/>
          <p:nvPr/>
        </p:nvGrpSpPr>
        <p:grpSpPr>
          <a:xfrm>
            <a:off x="4655109" y="230103"/>
            <a:ext cx="4608612" cy="6259399"/>
            <a:chOff x="4655109" y="230103"/>
            <a:chExt cx="4608612" cy="6259399"/>
          </a:xfrm>
        </p:grpSpPr>
        <p:grpSp>
          <p:nvGrpSpPr>
            <p:cNvPr id="10" name="Group 9">
              <a:extLst>
                <a:ext uri="{FF2B5EF4-FFF2-40B4-BE49-F238E27FC236}">
                  <a16:creationId xmlns:a16="http://schemas.microsoft.com/office/drawing/2014/main" id="{2F87FF28-9B7E-F040-6A17-93D6583A858B}"/>
                </a:ext>
              </a:extLst>
            </p:cNvPr>
            <p:cNvGrpSpPr/>
            <p:nvPr/>
          </p:nvGrpSpPr>
          <p:grpSpPr>
            <a:xfrm>
              <a:off x="4655109" y="230103"/>
              <a:ext cx="4608612" cy="6259399"/>
              <a:chOff x="5326686" y="61414"/>
              <a:chExt cx="4981074" cy="6796586"/>
            </a:xfrm>
          </p:grpSpPr>
          <p:pic>
            <p:nvPicPr>
              <p:cNvPr id="6" name="Picture 5">
                <a:extLst>
                  <a:ext uri="{FF2B5EF4-FFF2-40B4-BE49-F238E27FC236}">
                    <a16:creationId xmlns:a16="http://schemas.microsoft.com/office/drawing/2014/main" id="{80E6C97C-923C-E02C-848A-B7AE3C601FB8}"/>
                  </a:ext>
                </a:extLst>
              </p:cNvPr>
              <p:cNvPicPr>
                <a:picLocks noChangeAspect="1"/>
              </p:cNvPicPr>
              <p:nvPr/>
            </p:nvPicPr>
            <p:blipFill rotWithShape="1">
              <a:blip r:embed="rId2"/>
              <a:srcRect t="896"/>
              <a:stretch/>
            </p:blipFill>
            <p:spPr>
              <a:xfrm>
                <a:off x="5326686" y="61414"/>
                <a:ext cx="4981074" cy="6796586"/>
              </a:xfrm>
              <a:prstGeom prst="rect">
                <a:avLst/>
              </a:prstGeom>
            </p:spPr>
          </p:pic>
          <p:cxnSp>
            <p:nvCxnSpPr>
              <p:cNvPr id="7" name="Straight Connector 6">
                <a:extLst>
                  <a:ext uri="{FF2B5EF4-FFF2-40B4-BE49-F238E27FC236}">
                    <a16:creationId xmlns:a16="http://schemas.microsoft.com/office/drawing/2014/main" id="{5BC7F94E-BF9F-CDBF-4130-3DBC6F316067}"/>
                  </a:ext>
                </a:extLst>
              </p:cNvPr>
              <p:cNvCxnSpPr>
                <a:cxnSpLocks/>
              </p:cNvCxnSpPr>
              <p:nvPr/>
            </p:nvCxnSpPr>
            <p:spPr>
              <a:xfrm>
                <a:off x="6696634" y="609600"/>
                <a:ext cx="0" cy="5791846"/>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0E29DC1-0B16-592C-EED1-21F2F8F66D4E}"/>
                  </a:ext>
                </a:extLst>
              </p:cNvPr>
              <p:cNvCxnSpPr>
                <a:cxnSpLocks/>
              </p:cNvCxnSpPr>
              <p:nvPr/>
            </p:nvCxnSpPr>
            <p:spPr>
              <a:xfrm>
                <a:off x="7297269" y="609600"/>
                <a:ext cx="0" cy="5791846"/>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E5857E85-AFAA-4764-69E4-95188E879DB6}"/>
                </a:ext>
              </a:extLst>
            </p:cNvPr>
            <p:cNvSpPr/>
            <p:nvPr/>
          </p:nvSpPr>
          <p:spPr>
            <a:xfrm>
              <a:off x="8301866" y="2642028"/>
              <a:ext cx="662473" cy="29857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Slide Number Placeholder 2">
            <a:extLst>
              <a:ext uri="{FF2B5EF4-FFF2-40B4-BE49-F238E27FC236}">
                <a16:creationId xmlns:a16="http://schemas.microsoft.com/office/drawing/2014/main" id="{CEE4D331-813F-AFCB-FC01-EEC1332ECFF2}"/>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13</a:t>
            </a:fld>
            <a:endParaRPr lang="en-GB" sz="1200" dirty="0"/>
          </a:p>
        </p:txBody>
      </p:sp>
    </p:spTree>
    <p:extLst>
      <p:ext uri="{BB962C8B-B14F-4D97-AF65-F5344CB8AC3E}">
        <p14:creationId xmlns:p14="http://schemas.microsoft.com/office/powerpoint/2010/main" val="409074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C72C-D890-FE87-C48F-5AF293D29FB2}"/>
              </a:ext>
            </a:extLst>
          </p:cNvPr>
          <p:cNvSpPr>
            <a:spLocks noGrp="1"/>
          </p:cNvSpPr>
          <p:nvPr>
            <p:ph type="title"/>
          </p:nvPr>
        </p:nvSpPr>
        <p:spPr/>
        <p:txBody>
          <a:bodyPr/>
          <a:lstStyle/>
          <a:p>
            <a:r>
              <a:rPr lang="en-US" dirty="0"/>
              <a:t>Baselining – Current Moderator</a:t>
            </a:r>
            <a:endParaRPr lang="en-GB" dirty="0"/>
          </a:p>
        </p:txBody>
      </p:sp>
      <p:pic>
        <p:nvPicPr>
          <p:cNvPr id="5" name="Picture 4" descr="A picture containing text, clipart&#10;&#10;Description automatically generated">
            <a:extLst>
              <a:ext uri="{FF2B5EF4-FFF2-40B4-BE49-F238E27FC236}">
                <a16:creationId xmlns:a16="http://schemas.microsoft.com/office/drawing/2014/main" id="{C2F7B18A-7CC0-2257-5EF9-D6FC391B0FD8}"/>
              </a:ext>
            </a:extLst>
          </p:cNvPr>
          <p:cNvPicPr>
            <a:picLocks noChangeAspect="1"/>
          </p:cNvPicPr>
          <p:nvPr/>
        </p:nvPicPr>
        <p:blipFill rotWithShape="1">
          <a:blip r:embed="rId2">
            <a:extLst>
              <a:ext uri="{28A0092B-C50C-407E-A947-70E740481C1C}">
                <a14:useLocalDpi xmlns:a14="http://schemas.microsoft.com/office/drawing/2010/main" val="0"/>
              </a:ext>
            </a:extLst>
          </a:blip>
          <a:srcRect t="4791" r="54516" b="7436"/>
          <a:stretch/>
        </p:blipFill>
        <p:spPr>
          <a:xfrm>
            <a:off x="5610578" y="1072611"/>
            <a:ext cx="4989161" cy="4464423"/>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61AC981D-EF3D-B065-AE54-20206234E531}"/>
              </a:ext>
            </a:extLst>
          </p:cNvPr>
          <p:cNvPicPr>
            <a:picLocks noChangeAspect="1"/>
          </p:cNvPicPr>
          <p:nvPr/>
        </p:nvPicPr>
        <p:blipFill rotWithShape="1">
          <a:blip r:embed="rId3">
            <a:extLst>
              <a:ext uri="{28A0092B-C50C-407E-A947-70E740481C1C}">
                <a14:useLocalDpi xmlns:a14="http://schemas.microsoft.com/office/drawing/2010/main" val="0"/>
              </a:ext>
            </a:extLst>
          </a:blip>
          <a:srcRect t="4263" r="56729" b="13957"/>
          <a:stretch/>
        </p:blipFill>
        <p:spPr>
          <a:xfrm>
            <a:off x="857957" y="1024794"/>
            <a:ext cx="4752622" cy="4512240"/>
          </a:xfrm>
          <a:prstGeom prst="rect">
            <a:avLst/>
          </a:prstGeom>
        </p:spPr>
      </p:pic>
      <p:sp>
        <p:nvSpPr>
          <p:cNvPr id="3" name="Slide Number Placeholder 2">
            <a:extLst>
              <a:ext uri="{FF2B5EF4-FFF2-40B4-BE49-F238E27FC236}">
                <a16:creationId xmlns:a16="http://schemas.microsoft.com/office/drawing/2014/main" id="{A3F55D94-4BCF-23B5-B722-E5F5396A0F28}"/>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14</a:t>
            </a:fld>
            <a:endParaRPr lang="en-GB" sz="1200" dirty="0"/>
          </a:p>
        </p:txBody>
      </p:sp>
    </p:spTree>
    <p:extLst>
      <p:ext uri="{BB962C8B-B14F-4D97-AF65-F5344CB8AC3E}">
        <p14:creationId xmlns:p14="http://schemas.microsoft.com/office/powerpoint/2010/main" val="352131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7DC073-B434-8568-C226-279527D42A18}"/>
              </a:ext>
            </a:extLst>
          </p:cNvPr>
          <p:cNvSpPr>
            <a:spLocks noGrp="1"/>
          </p:cNvSpPr>
          <p:nvPr>
            <p:ph type="title"/>
          </p:nvPr>
        </p:nvSpPr>
        <p:spPr>
          <a:xfrm>
            <a:off x="254951" y="243687"/>
            <a:ext cx="3695700" cy="574675"/>
          </a:xfrm>
        </p:spPr>
        <p:txBody>
          <a:bodyPr/>
          <a:lstStyle/>
          <a:p>
            <a:r>
              <a:rPr lang="en-US" dirty="0"/>
              <a:t>Design Optimisation</a:t>
            </a:r>
            <a:endParaRPr lang="en-GB" dirty="0"/>
          </a:p>
        </p:txBody>
      </p:sp>
      <p:pic>
        <p:nvPicPr>
          <p:cNvPr id="13" name="Picture Placeholder 5" descr="Text&#10;&#10;Description automatically generated">
            <a:extLst>
              <a:ext uri="{FF2B5EF4-FFF2-40B4-BE49-F238E27FC236}">
                <a16:creationId xmlns:a16="http://schemas.microsoft.com/office/drawing/2014/main" id="{9B408A55-4B02-F245-1481-C637243AED4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698" b="1305"/>
          <a:stretch/>
        </p:blipFill>
        <p:spPr>
          <a:xfrm>
            <a:off x="7131391" y="964021"/>
            <a:ext cx="3809122" cy="4700110"/>
          </a:xfrm>
        </p:spPr>
      </p:pic>
      <p:pic>
        <p:nvPicPr>
          <p:cNvPr id="14" name="Picture 13">
            <a:extLst>
              <a:ext uri="{FF2B5EF4-FFF2-40B4-BE49-F238E27FC236}">
                <a16:creationId xmlns:a16="http://schemas.microsoft.com/office/drawing/2014/main" id="{23CB0955-9551-A924-8F4B-68B65EF5EAE1}"/>
              </a:ext>
            </a:extLst>
          </p:cNvPr>
          <p:cNvPicPr>
            <a:picLocks noChangeAspect="1"/>
          </p:cNvPicPr>
          <p:nvPr/>
        </p:nvPicPr>
        <p:blipFill>
          <a:blip r:embed="rId4"/>
          <a:stretch>
            <a:fillRect/>
          </a:stretch>
        </p:blipFill>
        <p:spPr>
          <a:xfrm>
            <a:off x="9917621" y="416211"/>
            <a:ext cx="1366224" cy="3453650"/>
          </a:xfrm>
          <a:prstGeom prst="roundRect">
            <a:avLst>
              <a:gd name="adj" fmla="val 37664"/>
            </a:avLst>
          </a:prstGeom>
        </p:spPr>
      </p:pic>
      <p:grpSp>
        <p:nvGrpSpPr>
          <p:cNvPr id="15" name="Group 14">
            <a:extLst>
              <a:ext uri="{FF2B5EF4-FFF2-40B4-BE49-F238E27FC236}">
                <a16:creationId xmlns:a16="http://schemas.microsoft.com/office/drawing/2014/main" id="{E5E6FBE3-4246-4B13-E49A-3D18E32F25E6}"/>
              </a:ext>
            </a:extLst>
          </p:cNvPr>
          <p:cNvGrpSpPr/>
          <p:nvPr/>
        </p:nvGrpSpPr>
        <p:grpSpPr>
          <a:xfrm>
            <a:off x="91681" y="964021"/>
            <a:ext cx="6951215" cy="4704179"/>
            <a:chOff x="0" y="0"/>
            <a:chExt cx="5038207" cy="3583195"/>
          </a:xfrm>
        </p:grpSpPr>
        <p:grpSp>
          <p:nvGrpSpPr>
            <p:cNvPr id="16" name="Group 15">
              <a:extLst>
                <a:ext uri="{FF2B5EF4-FFF2-40B4-BE49-F238E27FC236}">
                  <a16:creationId xmlns:a16="http://schemas.microsoft.com/office/drawing/2014/main" id="{E34D2F98-5721-26B7-C9F1-B9F97BEACEBB}"/>
                </a:ext>
              </a:extLst>
            </p:cNvPr>
            <p:cNvGrpSpPr/>
            <p:nvPr/>
          </p:nvGrpSpPr>
          <p:grpSpPr>
            <a:xfrm>
              <a:off x="0" y="0"/>
              <a:ext cx="5038207" cy="3583195"/>
              <a:chOff x="0" y="0"/>
              <a:chExt cx="5038207" cy="3583195"/>
            </a:xfrm>
          </p:grpSpPr>
          <p:grpSp>
            <p:nvGrpSpPr>
              <p:cNvPr id="23" name="Group 22">
                <a:extLst>
                  <a:ext uri="{FF2B5EF4-FFF2-40B4-BE49-F238E27FC236}">
                    <a16:creationId xmlns:a16="http://schemas.microsoft.com/office/drawing/2014/main" id="{6A5CD957-AA15-3448-8FE6-CA4393F36D33}"/>
                  </a:ext>
                </a:extLst>
              </p:cNvPr>
              <p:cNvGrpSpPr/>
              <p:nvPr/>
            </p:nvGrpSpPr>
            <p:grpSpPr>
              <a:xfrm>
                <a:off x="0" y="0"/>
                <a:ext cx="5038207" cy="3583195"/>
                <a:chOff x="0" y="0"/>
                <a:chExt cx="5038207" cy="3583195"/>
              </a:xfrm>
            </p:grpSpPr>
            <p:pic>
              <p:nvPicPr>
                <p:cNvPr id="28" name="Picture 27">
                  <a:extLst>
                    <a:ext uri="{FF2B5EF4-FFF2-40B4-BE49-F238E27FC236}">
                      <a16:creationId xmlns:a16="http://schemas.microsoft.com/office/drawing/2014/main" id="{539BA6FA-793A-A525-1EAD-12C9EF36532E}"/>
                    </a:ext>
                  </a:extLst>
                </p:cNvPr>
                <p:cNvPicPr>
                  <a:picLocks noChangeAspect="1"/>
                </p:cNvPicPr>
                <p:nvPr/>
              </p:nvPicPr>
              <p:blipFill rotWithShape="1">
                <a:blip r:embed="rId5">
                  <a:extLst>
                    <a:ext uri="{28A0092B-C50C-407E-A947-70E740481C1C}">
                      <a14:useLocalDpi xmlns:a14="http://schemas.microsoft.com/office/drawing/2010/main" val="0"/>
                    </a:ext>
                  </a:extLst>
                </a:blip>
                <a:srcRect l="28366" t="17010" r="46382" b="5483"/>
                <a:stretch/>
              </p:blipFill>
              <p:spPr>
                <a:xfrm>
                  <a:off x="0" y="0"/>
                  <a:ext cx="2585296" cy="3583195"/>
                </a:xfrm>
                <a:prstGeom prst="rect">
                  <a:avLst/>
                </a:prstGeom>
              </p:spPr>
            </p:pic>
            <p:pic>
              <p:nvPicPr>
                <p:cNvPr id="29" name="Picture 28" descr="A picture containing indoor&#10;&#10;Description automatically generated">
                  <a:extLst>
                    <a:ext uri="{FF2B5EF4-FFF2-40B4-BE49-F238E27FC236}">
                      <a16:creationId xmlns:a16="http://schemas.microsoft.com/office/drawing/2014/main" id="{FADEE9F5-D593-6529-E95F-FEEDF3023C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157" t="5446" r="39975" b="3890"/>
                <a:stretch/>
              </p:blipFill>
              <p:spPr>
                <a:xfrm>
                  <a:off x="2601335" y="0"/>
                  <a:ext cx="2436872" cy="3580096"/>
                </a:xfrm>
                <a:prstGeom prst="rect">
                  <a:avLst/>
                </a:prstGeom>
              </p:spPr>
            </p:pic>
          </p:grpSp>
          <p:sp>
            <p:nvSpPr>
              <p:cNvPr id="24" name="TextBox 12">
                <a:extLst>
                  <a:ext uri="{FF2B5EF4-FFF2-40B4-BE49-F238E27FC236}">
                    <a16:creationId xmlns:a16="http://schemas.microsoft.com/office/drawing/2014/main" id="{C2DCEAD8-46EF-4B85-00E1-BFD7767EE2CA}"/>
                  </a:ext>
                </a:extLst>
              </p:cNvPr>
              <p:cNvSpPr txBox="1"/>
              <p:nvPr/>
            </p:nvSpPr>
            <p:spPr>
              <a:xfrm>
                <a:off x="1078995" y="3116757"/>
                <a:ext cx="1314031" cy="248362"/>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algn="ctr">
                  <a:lnSpc>
                    <a:spcPct val="107000"/>
                  </a:lnSpc>
                  <a:spcAft>
                    <a:spcPts val="800"/>
                  </a:spcAft>
                </a:pPr>
                <a:r>
                  <a:rPr lang="en-GB" sz="1600" kern="1200" dirty="0">
                    <a:solidFill>
                      <a:srgbClr val="000000"/>
                    </a:solidFill>
                    <a:effectLst/>
                    <a:ea typeface="Calibri" panose="020F0502020204030204" pitchFamily="34" charset="0"/>
                    <a:cs typeface="Times New Roman" panose="02020603050405020304" pitchFamily="18" charset="0"/>
                  </a:rPr>
                  <a:t>Shell (Al5083-O)</a:t>
                </a:r>
                <a:endParaRPr lang="en-GB" sz="1100" dirty="0">
                  <a:effectLst/>
                  <a:ea typeface="Calibri" panose="020F0502020204030204" pitchFamily="34" charset="0"/>
                  <a:cs typeface="Times New Roman" panose="02020603050405020304" pitchFamily="18" charset="0"/>
                </a:endParaRPr>
              </a:p>
            </p:txBody>
          </p:sp>
          <p:sp>
            <p:nvSpPr>
              <p:cNvPr id="25" name="TextBox 13">
                <a:extLst>
                  <a:ext uri="{FF2B5EF4-FFF2-40B4-BE49-F238E27FC236}">
                    <a16:creationId xmlns:a16="http://schemas.microsoft.com/office/drawing/2014/main" id="{7687244E-D0CF-AD48-DB53-7301C4175015}"/>
                  </a:ext>
                </a:extLst>
              </p:cNvPr>
              <p:cNvSpPr txBox="1"/>
              <p:nvPr/>
            </p:nvSpPr>
            <p:spPr>
              <a:xfrm>
                <a:off x="3981567" y="2922593"/>
                <a:ext cx="1056640" cy="643128"/>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algn="ctr">
                  <a:lnSpc>
                    <a:spcPct val="107000"/>
                  </a:lnSpc>
                  <a:spcAft>
                    <a:spcPts val="800"/>
                  </a:spcAft>
                </a:pPr>
                <a:r>
                  <a:rPr lang="en-GB" sz="1600" kern="1200" dirty="0">
                    <a:solidFill>
                      <a:srgbClr val="000000"/>
                    </a:solidFill>
                    <a:effectLst/>
                    <a:ea typeface="Calibri" panose="020F0502020204030204" pitchFamily="34" charset="0"/>
                    <a:cs typeface="Times New Roman" panose="02020603050405020304" pitchFamily="18" charset="0"/>
                  </a:rPr>
                  <a:t>Heat exchanger (Al5083-O)</a:t>
                </a:r>
                <a:endParaRPr lang="en-GB" sz="1100" dirty="0">
                  <a:effectLst/>
                  <a:ea typeface="Calibri" panose="020F0502020204030204" pitchFamily="34" charset="0"/>
                  <a:cs typeface="Times New Roman" panose="02020603050405020304" pitchFamily="18" charset="0"/>
                </a:endParaRPr>
              </a:p>
            </p:txBody>
          </p:sp>
          <p:sp>
            <p:nvSpPr>
              <p:cNvPr id="26" name="TextBox 14">
                <a:extLst>
                  <a:ext uri="{FF2B5EF4-FFF2-40B4-BE49-F238E27FC236}">
                    <a16:creationId xmlns:a16="http://schemas.microsoft.com/office/drawing/2014/main" id="{363FBE31-E776-C395-ADE9-2D28C568176B}"/>
                  </a:ext>
                </a:extLst>
              </p:cNvPr>
              <p:cNvSpPr txBox="1"/>
              <p:nvPr/>
            </p:nvSpPr>
            <p:spPr>
              <a:xfrm>
                <a:off x="2096776" y="1"/>
                <a:ext cx="1384935" cy="474037"/>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algn="ctr">
                  <a:lnSpc>
                    <a:spcPct val="107000"/>
                  </a:lnSpc>
                  <a:spcAft>
                    <a:spcPts val="800"/>
                  </a:spcAft>
                </a:pPr>
                <a:r>
                  <a:rPr lang="en-GB" sz="1600" kern="1200" dirty="0">
                    <a:solidFill>
                      <a:srgbClr val="000000"/>
                    </a:solidFill>
                    <a:effectLst/>
                    <a:ea typeface="Calibri" panose="020F0502020204030204" pitchFamily="34" charset="0"/>
                    <a:cs typeface="Times New Roman" panose="02020603050405020304" pitchFamily="18" charset="0"/>
                  </a:rPr>
                  <a:t>Inlet and outlet pipes</a:t>
                </a:r>
                <a:endParaRPr lang="en-GB" sz="1100" dirty="0">
                  <a:effectLst/>
                  <a:ea typeface="Calibri" panose="020F0502020204030204" pitchFamily="34" charset="0"/>
                  <a:cs typeface="Times New Roman" panose="02020603050405020304" pitchFamily="18" charset="0"/>
                </a:endParaRPr>
              </a:p>
            </p:txBody>
          </p:sp>
          <p:sp>
            <p:nvSpPr>
              <p:cNvPr id="27" name="TextBox 15">
                <a:extLst>
                  <a:ext uri="{FF2B5EF4-FFF2-40B4-BE49-F238E27FC236}">
                    <a16:creationId xmlns:a16="http://schemas.microsoft.com/office/drawing/2014/main" id="{DB0530FE-7B89-10BB-3409-8187E65D1A31}"/>
                  </a:ext>
                </a:extLst>
              </p:cNvPr>
              <p:cNvSpPr txBox="1"/>
              <p:nvPr/>
            </p:nvSpPr>
            <p:spPr>
              <a:xfrm>
                <a:off x="134219" y="123102"/>
                <a:ext cx="660400" cy="338559"/>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algn="ctr">
                  <a:lnSpc>
                    <a:spcPct val="107000"/>
                  </a:lnSpc>
                  <a:spcAft>
                    <a:spcPts val="800"/>
                  </a:spcAft>
                </a:pPr>
                <a:r>
                  <a:rPr lang="en-GB" sz="1600" kern="1200" dirty="0">
                    <a:solidFill>
                      <a:srgbClr val="000000"/>
                    </a:solidFill>
                    <a:effectLst/>
                    <a:ea typeface="Calibri" panose="020F0502020204030204" pitchFamily="34" charset="0"/>
                    <a:cs typeface="Times New Roman" panose="02020603050405020304" pitchFamily="18" charset="0"/>
                  </a:rPr>
                  <a:t>FWJs</a:t>
                </a:r>
                <a:endParaRPr lang="en-GB" sz="1100" dirty="0">
                  <a:effectLst/>
                  <a:ea typeface="Calibri" panose="020F0502020204030204" pitchFamily="34" charset="0"/>
                  <a:cs typeface="Times New Roman" panose="02020603050405020304" pitchFamily="18" charset="0"/>
                </a:endParaRPr>
              </a:p>
            </p:txBody>
          </p:sp>
        </p:grpSp>
        <p:cxnSp>
          <p:nvCxnSpPr>
            <p:cNvPr id="17" name="Straight Arrow Connector 16">
              <a:extLst>
                <a:ext uri="{FF2B5EF4-FFF2-40B4-BE49-F238E27FC236}">
                  <a16:creationId xmlns:a16="http://schemas.microsoft.com/office/drawing/2014/main" id="{401944C5-EDD1-F1EC-B058-8CBE9A779015}"/>
                </a:ext>
              </a:extLst>
            </p:cNvPr>
            <p:cNvCxnSpPr>
              <a:cxnSpLocks/>
            </p:cNvCxnSpPr>
            <p:nvPr/>
          </p:nvCxnSpPr>
          <p:spPr>
            <a:xfrm>
              <a:off x="794689" y="292387"/>
              <a:ext cx="284305" cy="1692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7CF4E264-EF33-283B-ADA4-E24EA4FB5F90}"/>
                </a:ext>
              </a:extLst>
            </p:cNvPr>
            <p:cNvCxnSpPr>
              <a:cxnSpLocks/>
            </p:cNvCxnSpPr>
            <p:nvPr/>
          </p:nvCxnSpPr>
          <p:spPr>
            <a:xfrm>
              <a:off x="794689" y="292386"/>
              <a:ext cx="63616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85B392A3-9F67-D198-6B11-4381B9878B86}"/>
                </a:ext>
              </a:extLst>
            </p:cNvPr>
            <p:cNvCxnSpPr>
              <a:cxnSpLocks/>
              <a:stCxn id="24" idx="0"/>
            </p:cNvCxnSpPr>
            <p:nvPr/>
          </p:nvCxnSpPr>
          <p:spPr>
            <a:xfrm flipH="1" flipV="1">
              <a:off x="1632644" y="2397536"/>
              <a:ext cx="103367" cy="7192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D47F37E-69E3-218C-63BF-744130EA9E0D}"/>
                </a:ext>
              </a:extLst>
            </p:cNvPr>
            <p:cNvCxnSpPr>
              <a:cxnSpLocks/>
              <a:stCxn id="25" idx="0"/>
            </p:cNvCxnSpPr>
            <p:nvPr/>
          </p:nvCxnSpPr>
          <p:spPr>
            <a:xfrm flipH="1" flipV="1">
              <a:off x="4045699" y="2242420"/>
              <a:ext cx="464188" cy="6801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663D64F5-66C6-0993-8E8C-97C659740D75}"/>
                </a:ext>
              </a:extLst>
            </p:cNvPr>
            <p:cNvCxnSpPr>
              <a:cxnSpLocks/>
              <a:stCxn id="26" idx="2"/>
            </p:cNvCxnSpPr>
            <p:nvPr/>
          </p:nvCxnSpPr>
          <p:spPr>
            <a:xfrm>
              <a:off x="2789244" y="474038"/>
              <a:ext cx="960247" cy="5272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30A929E3-2AE9-9319-3155-42F819BA6BFA}"/>
                </a:ext>
              </a:extLst>
            </p:cNvPr>
            <p:cNvCxnSpPr>
              <a:cxnSpLocks/>
              <a:stCxn id="26" idx="2"/>
            </p:cNvCxnSpPr>
            <p:nvPr/>
          </p:nvCxnSpPr>
          <p:spPr>
            <a:xfrm>
              <a:off x="2789244" y="474038"/>
              <a:ext cx="1343285" cy="3189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2" name="Slide Number Placeholder 2">
            <a:extLst>
              <a:ext uri="{FF2B5EF4-FFF2-40B4-BE49-F238E27FC236}">
                <a16:creationId xmlns:a16="http://schemas.microsoft.com/office/drawing/2014/main" id="{96677128-DB4B-FA1F-1083-828F8909F012}"/>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15</a:t>
            </a:fld>
            <a:endParaRPr lang="en-GB" sz="1200" dirty="0"/>
          </a:p>
        </p:txBody>
      </p:sp>
    </p:spTree>
    <p:extLst>
      <p:ext uri="{BB962C8B-B14F-4D97-AF65-F5344CB8AC3E}">
        <p14:creationId xmlns:p14="http://schemas.microsoft.com/office/powerpoint/2010/main" val="2462049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2097-A141-3B59-A553-C933FBA38744}"/>
              </a:ext>
            </a:extLst>
          </p:cNvPr>
          <p:cNvSpPr>
            <a:spLocks noGrp="1"/>
          </p:cNvSpPr>
          <p:nvPr>
            <p:ph type="title"/>
          </p:nvPr>
        </p:nvSpPr>
        <p:spPr>
          <a:xfrm>
            <a:off x="0" y="0"/>
            <a:ext cx="6959061" cy="574675"/>
          </a:xfrm>
        </p:spPr>
        <p:txBody>
          <a:bodyPr>
            <a:normAutofit/>
          </a:bodyPr>
          <a:lstStyle/>
          <a:p>
            <a:r>
              <a:rPr lang="en-US" dirty="0"/>
              <a:t>Fluid only – pressure drop CFD analysis</a:t>
            </a:r>
            <a:endParaRPr lang="en-GB" dirty="0"/>
          </a:p>
        </p:txBody>
      </p:sp>
      <p:pic>
        <p:nvPicPr>
          <p:cNvPr id="5" name="Content Placeholder 4" descr="A picture containing line chart&#10;&#10;Description automatically generated">
            <a:extLst>
              <a:ext uri="{FF2B5EF4-FFF2-40B4-BE49-F238E27FC236}">
                <a16:creationId xmlns:a16="http://schemas.microsoft.com/office/drawing/2014/main" id="{633C691E-3915-7812-1F18-D12F06DF00F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19" t="6365" r="7053" b="3031"/>
          <a:stretch/>
        </p:blipFill>
        <p:spPr>
          <a:xfrm>
            <a:off x="0" y="878388"/>
            <a:ext cx="6134100" cy="3407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Oval 7">
            <a:extLst>
              <a:ext uri="{FF2B5EF4-FFF2-40B4-BE49-F238E27FC236}">
                <a16:creationId xmlns:a16="http://schemas.microsoft.com/office/drawing/2014/main" id="{149D1866-34E0-7671-FA20-D8C093906AE7}"/>
              </a:ext>
            </a:extLst>
          </p:cNvPr>
          <p:cNvSpPr/>
          <p:nvPr/>
        </p:nvSpPr>
        <p:spPr>
          <a:xfrm>
            <a:off x="1145843" y="2232357"/>
            <a:ext cx="620889" cy="699910"/>
          </a:xfrm>
          <a:prstGeom prst="ellipse">
            <a:avLst/>
          </a:prstGeom>
          <a:noFill/>
          <a:ln w="57150">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Text&#10;&#10;Description automatically generated">
            <a:extLst>
              <a:ext uri="{FF2B5EF4-FFF2-40B4-BE49-F238E27FC236}">
                <a16:creationId xmlns:a16="http://schemas.microsoft.com/office/drawing/2014/main" id="{AAD94BFE-A854-3187-A8DC-612D7F2E3A53}"/>
              </a:ext>
            </a:extLst>
          </p:cNvPr>
          <p:cNvPicPr>
            <a:picLocks noChangeAspect="1"/>
          </p:cNvPicPr>
          <p:nvPr/>
        </p:nvPicPr>
        <p:blipFill rotWithShape="1">
          <a:blip r:embed="rId4">
            <a:extLst>
              <a:ext uri="{28A0092B-C50C-407E-A947-70E740481C1C}">
                <a14:useLocalDpi xmlns:a14="http://schemas.microsoft.com/office/drawing/2010/main" val="0"/>
              </a:ext>
            </a:extLst>
          </a:blip>
          <a:srcRect r="47809" b="22779"/>
          <a:stretch/>
        </p:blipFill>
        <p:spPr>
          <a:xfrm>
            <a:off x="6539237" y="161632"/>
            <a:ext cx="4200480" cy="3004110"/>
          </a:xfrm>
          <a:prstGeom prst="rect">
            <a:avLst/>
          </a:prstGeom>
        </p:spPr>
      </p:pic>
      <p:sp>
        <p:nvSpPr>
          <p:cNvPr id="3" name="TextBox 2">
            <a:extLst>
              <a:ext uri="{FF2B5EF4-FFF2-40B4-BE49-F238E27FC236}">
                <a16:creationId xmlns:a16="http://schemas.microsoft.com/office/drawing/2014/main" id="{BF60B40D-7C33-D3A7-1B45-DD9209C1F2D0}"/>
              </a:ext>
            </a:extLst>
          </p:cNvPr>
          <p:cNvSpPr txBox="1"/>
          <p:nvPr/>
        </p:nvSpPr>
        <p:spPr>
          <a:xfrm>
            <a:off x="1871611" y="3165742"/>
            <a:ext cx="2039013"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a:t>Current HEX:</a:t>
            </a:r>
          </a:p>
          <a:p>
            <a:pPr algn="ctr"/>
            <a:r>
              <a:rPr lang="en-US" sz="2400" dirty="0"/>
              <a:t>Flow = 7 g/s</a:t>
            </a:r>
            <a:endParaRPr lang="en-GB" sz="2400" dirty="0"/>
          </a:p>
        </p:txBody>
      </p:sp>
      <p:grpSp>
        <p:nvGrpSpPr>
          <p:cNvPr id="6" name="Group 5">
            <a:extLst>
              <a:ext uri="{FF2B5EF4-FFF2-40B4-BE49-F238E27FC236}">
                <a16:creationId xmlns:a16="http://schemas.microsoft.com/office/drawing/2014/main" id="{A560FDDE-AAAF-961E-0594-DDFCEA5561CD}"/>
              </a:ext>
            </a:extLst>
          </p:cNvPr>
          <p:cNvGrpSpPr/>
          <p:nvPr/>
        </p:nvGrpSpPr>
        <p:grpSpPr>
          <a:xfrm>
            <a:off x="5782235" y="3165742"/>
            <a:ext cx="6409765" cy="3654873"/>
            <a:chOff x="4178300" y="2602860"/>
            <a:chExt cx="6959061" cy="3658366"/>
          </a:xfrm>
        </p:grpSpPr>
        <p:pic>
          <p:nvPicPr>
            <p:cNvPr id="7" name="Picture 6" descr="Engineering drawing, line chart&#10;&#10;Description automatically generated with medium confidence">
              <a:extLst>
                <a:ext uri="{FF2B5EF4-FFF2-40B4-BE49-F238E27FC236}">
                  <a16:creationId xmlns:a16="http://schemas.microsoft.com/office/drawing/2014/main" id="{7AA33FAC-D70C-505A-44F8-43089F9C7DC0}"/>
                </a:ext>
              </a:extLst>
            </p:cNvPr>
            <p:cNvPicPr>
              <a:picLocks noChangeAspect="1"/>
            </p:cNvPicPr>
            <p:nvPr/>
          </p:nvPicPr>
          <p:blipFill rotWithShape="1">
            <a:blip r:embed="rId5">
              <a:extLst>
                <a:ext uri="{28A0092B-C50C-407E-A947-70E740481C1C}">
                  <a14:useLocalDpi xmlns:a14="http://schemas.microsoft.com/office/drawing/2010/main" val="0"/>
                </a:ext>
              </a:extLst>
            </a:blip>
            <a:srcRect l="275" t="2559" r="1346" b="1"/>
            <a:stretch/>
          </p:blipFill>
          <p:spPr>
            <a:xfrm>
              <a:off x="4178300" y="2602860"/>
              <a:ext cx="6959061" cy="3658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363A2292-F1FC-BE29-021F-84DD1D47D655}"/>
                </a:ext>
              </a:extLst>
            </p:cNvPr>
            <p:cNvSpPr txBox="1"/>
            <p:nvPr/>
          </p:nvSpPr>
          <p:spPr>
            <a:xfrm>
              <a:off x="6638323" y="3674560"/>
              <a:ext cx="2309124" cy="83179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a:t>New HEX: Flow = 10 g/s</a:t>
              </a:r>
              <a:endParaRPr lang="en-GB" sz="2400" dirty="0"/>
            </a:p>
          </p:txBody>
        </p:sp>
      </p:grpSp>
      <p:cxnSp>
        <p:nvCxnSpPr>
          <p:cNvPr id="10" name="Straight Arrow Connector 9">
            <a:extLst>
              <a:ext uri="{FF2B5EF4-FFF2-40B4-BE49-F238E27FC236}">
                <a16:creationId xmlns:a16="http://schemas.microsoft.com/office/drawing/2014/main" id="{293759AD-AE86-CB23-DF76-130DA1B54002}"/>
              </a:ext>
            </a:extLst>
          </p:cNvPr>
          <p:cNvCxnSpPr>
            <a:cxnSpLocks/>
            <a:stCxn id="8" idx="6"/>
          </p:cNvCxnSpPr>
          <p:nvPr/>
        </p:nvCxnSpPr>
        <p:spPr>
          <a:xfrm flipV="1">
            <a:off x="1766732" y="1855694"/>
            <a:ext cx="4687856" cy="726618"/>
          </a:xfrm>
          <a:prstGeom prst="straightConnector1">
            <a:avLst/>
          </a:prstGeom>
          <a:ln w="31750">
            <a:solidFill>
              <a:srgbClr val="FF9D1B"/>
            </a:solidFill>
            <a:tailEnd type="triangle"/>
          </a:ln>
        </p:spPr>
        <p:style>
          <a:lnRef idx="3">
            <a:schemeClr val="dk1"/>
          </a:lnRef>
          <a:fillRef idx="0">
            <a:schemeClr val="dk1"/>
          </a:fillRef>
          <a:effectRef idx="2">
            <a:schemeClr val="dk1"/>
          </a:effectRef>
          <a:fontRef idx="minor">
            <a:schemeClr val="tx1"/>
          </a:fontRef>
        </p:style>
      </p:cxnSp>
      <p:sp>
        <p:nvSpPr>
          <p:cNvPr id="11" name="Slide Number Placeholder 2">
            <a:extLst>
              <a:ext uri="{FF2B5EF4-FFF2-40B4-BE49-F238E27FC236}">
                <a16:creationId xmlns:a16="http://schemas.microsoft.com/office/drawing/2014/main" id="{5BD9635E-2282-717A-D219-E9EFBC6A998D}"/>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16</a:t>
            </a:fld>
            <a:endParaRPr lang="en-GB" sz="1200" dirty="0"/>
          </a:p>
        </p:txBody>
      </p:sp>
    </p:spTree>
    <p:extLst>
      <p:ext uri="{BB962C8B-B14F-4D97-AF65-F5344CB8AC3E}">
        <p14:creationId xmlns:p14="http://schemas.microsoft.com/office/powerpoint/2010/main" val="650079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BFBD-91A6-0E58-49A8-444A0B19A49A}"/>
              </a:ext>
            </a:extLst>
          </p:cNvPr>
          <p:cNvSpPr>
            <a:spLocks noGrp="1"/>
          </p:cNvSpPr>
          <p:nvPr>
            <p:ph type="title"/>
          </p:nvPr>
        </p:nvSpPr>
        <p:spPr>
          <a:xfrm>
            <a:off x="159122" y="176321"/>
            <a:ext cx="7183967" cy="574675"/>
          </a:xfrm>
        </p:spPr>
        <p:txBody>
          <a:bodyPr>
            <a:normAutofit/>
          </a:bodyPr>
          <a:lstStyle/>
          <a:p>
            <a:r>
              <a:rPr lang="en-US" dirty="0"/>
              <a:t>Conjugate Flow-heat transfer analysis</a:t>
            </a:r>
            <a:endParaRPr lang="en-GB" dirty="0"/>
          </a:p>
        </p:txBody>
      </p:sp>
      <p:pic>
        <p:nvPicPr>
          <p:cNvPr id="6" name="Picture 5" descr="A close-up of a red square&#10;&#10;Description automatically generated">
            <a:extLst>
              <a:ext uri="{FF2B5EF4-FFF2-40B4-BE49-F238E27FC236}">
                <a16:creationId xmlns:a16="http://schemas.microsoft.com/office/drawing/2014/main" id="{4AD83FC5-E993-0849-0201-94E358E9675F}"/>
              </a:ext>
            </a:extLst>
          </p:cNvPr>
          <p:cNvPicPr>
            <a:picLocks noChangeAspect="1"/>
          </p:cNvPicPr>
          <p:nvPr/>
        </p:nvPicPr>
        <p:blipFill rotWithShape="1">
          <a:blip r:embed="rId3"/>
          <a:srcRect t="5507" r="48124"/>
          <a:stretch/>
        </p:blipFill>
        <p:spPr>
          <a:xfrm>
            <a:off x="0" y="969908"/>
            <a:ext cx="3533775" cy="4216939"/>
          </a:xfrm>
          <a:prstGeom prst="rect">
            <a:avLst/>
          </a:prstGeom>
        </p:spPr>
      </p:pic>
      <p:pic>
        <p:nvPicPr>
          <p:cNvPr id="8" name="Picture 7" descr="A heat exchanger with a rainbow colored tube&#10;&#10;Description automatically generated with medium confidence">
            <a:extLst>
              <a:ext uri="{FF2B5EF4-FFF2-40B4-BE49-F238E27FC236}">
                <a16:creationId xmlns:a16="http://schemas.microsoft.com/office/drawing/2014/main" id="{67A9FCF7-7AB2-268D-A1CD-4B9A44890163}"/>
              </a:ext>
            </a:extLst>
          </p:cNvPr>
          <p:cNvPicPr>
            <a:picLocks noChangeAspect="1"/>
          </p:cNvPicPr>
          <p:nvPr/>
        </p:nvPicPr>
        <p:blipFill rotWithShape="1">
          <a:blip r:embed="rId4"/>
          <a:srcRect r="32395" b="6490"/>
          <a:stretch/>
        </p:blipFill>
        <p:spPr>
          <a:xfrm>
            <a:off x="3533775" y="1106758"/>
            <a:ext cx="4351622" cy="4080089"/>
          </a:xfrm>
          <a:prstGeom prst="rect">
            <a:avLst/>
          </a:prstGeom>
        </p:spPr>
      </p:pic>
      <p:pic>
        <p:nvPicPr>
          <p:cNvPr id="4" name="Picture 3" descr="A close-up of a logo&#10;&#10;Description automatically generated">
            <a:extLst>
              <a:ext uri="{FF2B5EF4-FFF2-40B4-BE49-F238E27FC236}">
                <a16:creationId xmlns:a16="http://schemas.microsoft.com/office/drawing/2014/main" id="{B6F71128-3E15-1C3A-1133-1477ABCC0D6E}"/>
              </a:ext>
            </a:extLst>
          </p:cNvPr>
          <p:cNvPicPr>
            <a:picLocks noChangeAspect="1"/>
          </p:cNvPicPr>
          <p:nvPr/>
        </p:nvPicPr>
        <p:blipFill rotWithShape="1">
          <a:blip r:embed="rId5">
            <a:extLst>
              <a:ext uri="{28A0092B-C50C-407E-A947-70E740481C1C}">
                <a14:useLocalDpi xmlns:a14="http://schemas.microsoft.com/office/drawing/2010/main" val="0"/>
              </a:ext>
            </a:extLst>
          </a:blip>
          <a:srcRect t="9862" r="44174" b="9721"/>
          <a:stretch/>
        </p:blipFill>
        <p:spPr>
          <a:xfrm>
            <a:off x="7885397" y="1266825"/>
            <a:ext cx="4316916" cy="3988448"/>
          </a:xfrm>
          <a:prstGeom prst="rect">
            <a:avLst/>
          </a:prstGeom>
        </p:spPr>
      </p:pic>
      <p:sp>
        <p:nvSpPr>
          <p:cNvPr id="3" name="Slide Number Placeholder 2">
            <a:extLst>
              <a:ext uri="{FF2B5EF4-FFF2-40B4-BE49-F238E27FC236}">
                <a16:creationId xmlns:a16="http://schemas.microsoft.com/office/drawing/2014/main" id="{259133FF-10D7-1223-C502-4486DD63CA4D}"/>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17</a:t>
            </a:fld>
            <a:endParaRPr lang="en-GB" sz="1200" dirty="0"/>
          </a:p>
        </p:txBody>
      </p:sp>
    </p:spTree>
    <p:extLst>
      <p:ext uri="{BB962C8B-B14F-4D97-AF65-F5344CB8AC3E}">
        <p14:creationId xmlns:p14="http://schemas.microsoft.com/office/powerpoint/2010/main" val="249084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254D-0855-634A-5F63-604B54490264}"/>
              </a:ext>
            </a:extLst>
          </p:cNvPr>
          <p:cNvSpPr>
            <a:spLocks noGrp="1"/>
          </p:cNvSpPr>
          <p:nvPr>
            <p:ph type="title"/>
          </p:nvPr>
        </p:nvSpPr>
        <p:spPr>
          <a:xfrm>
            <a:off x="266700" y="231775"/>
            <a:ext cx="6068786" cy="574675"/>
          </a:xfrm>
        </p:spPr>
        <p:txBody>
          <a:bodyPr>
            <a:noAutofit/>
          </a:bodyPr>
          <a:lstStyle/>
          <a:p>
            <a:r>
              <a:rPr lang="en-US" sz="3200" dirty="0"/>
              <a:t>Manufacturing Trials</a:t>
            </a:r>
            <a:endParaRPr lang="en-GB" sz="3200" dirty="0"/>
          </a:p>
        </p:txBody>
      </p:sp>
      <p:pic>
        <p:nvPicPr>
          <p:cNvPr id="5" name="Picture Placeholder 5" descr="A picture containing text&#10;&#10;Description automatically generated">
            <a:extLst>
              <a:ext uri="{FF2B5EF4-FFF2-40B4-BE49-F238E27FC236}">
                <a16:creationId xmlns:a16="http://schemas.microsoft.com/office/drawing/2014/main" id="{857FDF9C-A0AB-1D66-AA11-B346606D4E6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7055" b="17055"/>
          <a:stretch/>
        </p:blipFill>
        <p:spPr>
          <a:xfrm>
            <a:off x="438149" y="1064761"/>
            <a:ext cx="5080907" cy="4463708"/>
          </a:xfrm>
        </p:spPr>
      </p:pic>
      <p:pic>
        <p:nvPicPr>
          <p:cNvPr id="6" name="Content Placeholder 4" descr="A picture containing office supplies, book, indoor, stationary&#10;&#10;Description automatically generated">
            <a:extLst>
              <a:ext uri="{FF2B5EF4-FFF2-40B4-BE49-F238E27FC236}">
                <a16:creationId xmlns:a16="http://schemas.microsoft.com/office/drawing/2014/main" id="{2918A21C-24D0-89FA-3EC7-93BF79A0C5D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725" b="12282"/>
          <a:stretch/>
        </p:blipFill>
        <p:spPr>
          <a:xfrm rot="16200000">
            <a:off x="5978688" y="1035116"/>
            <a:ext cx="4476467" cy="4535757"/>
          </a:xfrm>
          <a:prstGeom prst="rect">
            <a:avLst/>
          </a:prstGeom>
        </p:spPr>
      </p:pic>
      <p:sp>
        <p:nvSpPr>
          <p:cNvPr id="3" name="Slide Number Placeholder 2">
            <a:extLst>
              <a:ext uri="{FF2B5EF4-FFF2-40B4-BE49-F238E27FC236}">
                <a16:creationId xmlns:a16="http://schemas.microsoft.com/office/drawing/2014/main" id="{19B25F44-3D99-E82A-2F8C-2F6DD538AAB8}"/>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18</a:t>
            </a:fld>
            <a:endParaRPr lang="en-GB" sz="1200" dirty="0"/>
          </a:p>
        </p:txBody>
      </p:sp>
    </p:spTree>
    <p:extLst>
      <p:ext uri="{BB962C8B-B14F-4D97-AF65-F5344CB8AC3E}">
        <p14:creationId xmlns:p14="http://schemas.microsoft.com/office/powerpoint/2010/main" val="281919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7105-617B-6A60-BEE6-CF76ECF20921}"/>
              </a:ext>
            </a:extLst>
          </p:cNvPr>
          <p:cNvSpPr>
            <a:spLocks noGrp="1"/>
          </p:cNvSpPr>
          <p:nvPr>
            <p:ph type="title"/>
          </p:nvPr>
        </p:nvSpPr>
        <p:spPr>
          <a:xfrm>
            <a:off x="152399" y="155575"/>
            <a:ext cx="9610725" cy="574675"/>
          </a:xfrm>
        </p:spPr>
        <p:txBody>
          <a:bodyPr>
            <a:normAutofit fontScale="90000"/>
          </a:bodyPr>
          <a:lstStyle/>
          <a:p>
            <a:r>
              <a:rPr lang="en-US" dirty="0"/>
              <a:t>Electron Beam Welding – Manufacture and Ultrasound NDT</a:t>
            </a:r>
            <a:endParaRPr lang="en-GB" dirty="0"/>
          </a:p>
        </p:txBody>
      </p:sp>
      <p:pic>
        <p:nvPicPr>
          <p:cNvPr id="10" name="Picture 9">
            <a:extLst>
              <a:ext uri="{FF2B5EF4-FFF2-40B4-BE49-F238E27FC236}">
                <a16:creationId xmlns:a16="http://schemas.microsoft.com/office/drawing/2014/main" id="{D6C681D6-BCD4-010A-27AF-A04C11B4D29F}"/>
              </a:ext>
            </a:extLst>
          </p:cNvPr>
          <p:cNvPicPr>
            <a:picLocks noChangeAspect="1"/>
          </p:cNvPicPr>
          <p:nvPr/>
        </p:nvPicPr>
        <p:blipFill>
          <a:blip r:embed="rId2"/>
          <a:stretch>
            <a:fillRect/>
          </a:stretch>
        </p:blipFill>
        <p:spPr>
          <a:xfrm>
            <a:off x="773056" y="1147338"/>
            <a:ext cx="3381456" cy="4563324"/>
          </a:xfrm>
          <a:prstGeom prst="rect">
            <a:avLst/>
          </a:prstGeom>
          <a:ln>
            <a:solidFill>
              <a:srgbClr val="003088"/>
            </a:solidFill>
          </a:ln>
        </p:spPr>
      </p:pic>
      <p:grpSp>
        <p:nvGrpSpPr>
          <p:cNvPr id="5" name="Group 4">
            <a:extLst>
              <a:ext uri="{FF2B5EF4-FFF2-40B4-BE49-F238E27FC236}">
                <a16:creationId xmlns:a16="http://schemas.microsoft.com/office/drawing/2014/main" id="{DE5417A6-3103-5289-FCE4-4CFCF682BF8F}"/>
              </a:ext>
            </a:extLst>
          </p:cNvPr>
          <p:cNvGrpSpPr/>
          <p:nvPr/>
        </p:nvGrpSpPr>
        <p:grpSpPr>
          <a:xfrm>
            <a:off x="6096000" y="1147338"/>
            <a:ext cx="4826121" cy="4563324"/>
            <a:chOff x="6073062" y="1147338"/>
            <a:chExt cx="4826121" cy="4563324"/>
          </a:xfrm>
        </p:grpSpPr>
        <p:grpSp>
          <p:nvGrpSpPr>
            <p:cNvPr id="3" name="Group 2">
              <a:extLst>
                <a:ext uri="{FF2B5EF4-FFF2-40B4-BE49-F238E27FC236}">
                  <a16:creationId xmlns:a16="http://schemas.microsoft.com/office/drawing/2014/main" id="{0C9FD690-A202-8F57-6650-B33AC986CC7B}"/>
                </a:ext>
              </a:extLst>
            </p:cNvPr>
            <p:cNvGrpSpPr/>
            <p:nvPr/>
          </p:nvGrpSpPr>
          <p:grpSpPr>
            <a:xfrm>
              <a:off x="6096000" y="1147338"/>
              <a:ext cx="4803183" cy="4563324"/>
              <a:chOff x="6096000" y="1147338"/>
              <a:chExt cx="4803183" cy="4563324"/>
            </a:xfrm>
          </p:grpSpPr>
          <p:pic>
            <p:nvPicPr>
              <p:cNvPr id="6" name="Picture 5">
                <a:extLst>
                  <a:ext uri="{FF2B5EF4-FFF2-40B4-BE49-F238E27FC236}">
                    <a16:creationId xmlns:a16="http://schemas.microsoft.com/office/drawing/2014/main" id="{70F57F94-C5CC-6C2F-0D43-A04C02D8BB0C}"/>
                  </a:ext>
                </a:extLst>
              </p:cNvPr>
              <p:cNvPicPr>
                <a:picLocks noChangeAspect="1"/>
              </p:cNvPicPr>
              <p:nvPr/>
            </p:nvPicPr>
            <p:blipFill>
              <a:blip r:embed="rId3"/>
              <a:stretch>
                <a:fillRect/>
              </a:stretch>
            </p:blipFill>
            <p:spPr>
              <a:xfrm>
                <a:off x="7105650" y="1147338"/>
                <a:ext cx="3793533" cy="4563324"/>
              </a:xfrm>
              <a:prstGeom prst="rect">
                <a:avLst/>
              </a:prstGeom>
              <a:ln>
                <a:noFill/>
              </a:ln>
            </p:spPr>
          </p:pic>
          <p:pic>
            <p:nvPicPr>
              <p:cNvPr id="8" name="Picture 7">
                <a:extLst>
                  <a:ext uri="{FF2B5EF4-FFF2-40B4-BE49-F238E27FC236}">
                    <a16:creationId xmlns:a16="http://schemas.microsoft.com/office/drawing/2014/main" id="{3E66037D-5333-F2EF-56A4-3BA33ACA5440}"/>
                  </a:ext>
                </a:extLst>
              </p:cNvPr>
              <p:cNvPicPr>
                <a:picLocks noChangeAspect="1"/>
              </p:cNvPicPr>
              <p:nvPr/>
            </p:nvPicPr>
            <p:blipFill>
              <a:blip r:embed="rId4"/>
              <a:stretch>
                <a:fillRect/>
              </a:stretch>
            </p:blipFill>
            <p:spPr>
              <a:xfrm>
                <a:off x="6096000" y="1254966"/>
                <a:ext cx="933449" cy="4321921"/>
              </a:xfrm>
              <a:prstGeom prst="rect">
                <a:avLst/>
              </a:prstGeom>
              <a:ln>
                <a:noFill/>
              </a:ln>
            </p:spPr>
          </p:pic>
        </p:grpSp>
        <p:sp>
          <p:nvSpPr>
            <p:cNvPr id="4" name="Rectangle 3">
              <a:extLst>
                <a:ext uri="{FF2B5EF4-FFF2-40B4-BE49-F238E27FC236}">
                  <a16:creationId xmlns:a16="http://schemas.microsoft.com/office/drawing/2014/main" id="{B4BE1E8C-A467-C0AB-BE74-623DE8B79F08}"/>
                </a:ext>
              </a:extLst>
            </p:cNvPr>
            <p:cNvSpPr/>
            <p:nvPr/>
          </p:nvSpPr>
          <p:spPr>
            <a:xfrm>
              <a:off x="6073062" y="1147338"/>
              <a:ext cx="4803183" cy="4563324"/>
            </a:xfrm>
            <a:prstGeom prst="rect">
              <a:avLst/>
            </a:prstGeom>
            <a:noFill/>
            <a:ln>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E5FC53F3-F847-FBD8-8EE5-FEC392BD77FD}"/>
              </a:ext>
            </a:extLst>
          </p:cNvPr>
          <p:cNvSpPr txBox="1"/>
          <p:nvPr/>
        </p:nvSpPr>
        <p:spPr>
          <a:xfrm>
            <a:off x="4382964" y="1861606"/>
            <a:ext cx="1486220" cy="369332"/>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Stake welds</a:t>
            </a:r>
            <a:endParaRPr lang="en-GB" dirty="0"/>
          </a:p>
        </p:txBody>
      </p:sp>
      <p:cxnSp>
        <p:nvCxnSpPr>
          <p:cNvPr id="9" name="Straight Arrow Connector 8">
            <a:extLst>
              <a:ext uri="{FF2B5EF4-FFF2-40B4-BE49-F238E27FC236}">
                <a16:creationId xmlns:a16="http://schemas.microsoft.com/office/drawing/2014/main" id="{EB8BD446-BEBF-888B-BCA1-85BBEEA6673C}"/>
              </a:ext>
            </a:extLst>
          </p:cNvPr>
          <p:cNvCxnSpPr>
            <a:cxnSpLocks/>
            <a:stCxn id="7" idx="1"/>
          </p:cNvCxnSpPr>
          <p:nvPr/>
        </p:nvCxnSpPr>
        <p:spPr>
          <a:xfrm flipH="1">
            <a:off x="3956180" y="2046272"/>
            <a:ext cx="426784" cy="808895"/>
          </a:xfrm>
          <a:prstGeom prst="straightConnector1">
            <a:avLst/>
          </a:prstGeom>
          <a:ln w="31750">
            <a:solidFill>
              <a:srgbClr val="FF9D1B"/>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245C5113-D53D-E8FE-B819-714C6CA58F4E}"/>
              </a:ext>
            </a:extLst>
          </p:cNvPr>
          <p:cNvCxnSpPr>
            <a:cxnSpLocks/>
            <a:stCxn id="7" idx="1"/>
          </p:cNvCxnSpPr>
          <p:nvPr/>
        </p:nvCxnSpPr>
        <p:spPr>
          <a:xfrm flipH="1">
            <a:off x="2469960" y="2046272"/>
            <a:ext cx="1913004" cy="808895"/>
          </a:xfrm>
          <a:prstGeom prst="straightConnector1">
            <a:avLst/>
          </a:prstGeom>
          <a:ln w="31750">
            <a:solidFill>
              <a:srgbClr val="FF9D1B"/>
            </a:solidFill>
            <a:tailEnd type="triangle"/>
          </a:ln>
        </p:spPr>
        <p:style>
          <a:lnRef idx="3">
            <a:schemeClr val="dk1"/>
          </a:lnRef>
          <a:fillRef idx="0">
            <a:schemeClr val="dk1"/>
          </a:fillRef>
          <a:effectRef idx="2">
            <a:schemeClr val="dk1"/>
          </a:effectRef>
          <a:fontRef idx="minor">
            <a:schemeClr val="tx1"/>
          </a:fontRef>
        </p:style>
      </p:cxnSp>
      <p:grpSp>
        <p:nvGrpSpPr>
          <p:cNvPr id="22" name="Group 21">
            <a:extLst>
              <a:ext uri="{FF2B5EF4-FFF2-40B4-BE49-F238E27FC236}">
                <a16:creationId xmlns:a16="http://schemas.microsoft.com/office/drawing/2014/main" id="{0D3E7529-68BA-811C-64DD-B2714F2FA6C8}"/>
              </a:ext>
            </a:extLst>
          </p:cNvPr>
          <p:cNvGrpSpPr/>
          <p:nvPr/>
        </p:nvGrpSpPr>
        <p:grpSpPr>
          <a:xfrm>
            <a:off x="1269153" y="677115"/>
            <a:ext cx="2686530" cy="377890"/>
            <a:chOff x="1269153" y="677115"/>
            <a:chExt cx="2686530" cy="377890"/>
          </a:xfrm>
        </p:grpSpPr>
        <p:sp>
          <p:nvSpPr>
            <p:cNvPr id="19" name="Rectangle: Rounded Corners 18">
              <a:extLst>
                <a:ext uri="{FF2B5EF4-FFF2-40B4-BE49-F238E27FC236}">
                  <a16:creationId xmlns:a16="http://schemas.microsoft.com/office/drawing/2014/main" id="{0C2189AE-A4DE-A8B8-4CAA-60D735A576D0}"/>
                </a:ext>
              </a:extLst>
            </p:cNvPr>
            <p:cNvSpPr/>
            <p:nvPr/>
          </p:nvSpPr>
          <p:spPr>
            <a:xfrm>
              <a:off x="1269153" y="677115"/>
              <a:ext cx="503853" cy="3778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59AD55EC-4636-4B54-2B19-BC645BCDC9DC}"/>
                </a:ext>
              </a:extLst>
            </p:cNvPr>
            <p:cNvSpPr txBox="1"/>
            <p:nvPr/>
          </p:nvSpPr>
          <p:spPr>
            <a:xfrm>
              <a:off x="1773006" y="685673"/>
              <a:ext cx="2182677" cy="369332"/>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 Very good weld</a:t>
              </a:r>
              <a:endParaRPr lang="en-GB" dirty="0"/>
            </a:p>
          </p:txBody>
        </p:sp>
      </p:grpSp>
      <p:grpSp>
        <p:nvGrpSpPr>
          <p:cNvPr id="24" name="Group 23">
            <a:extLst>
              <a:ext uri="{FF2B5EF4-FFF2-40B4-BE49-F238E27FC236}">
                <a16:creationId xmlns:a16="http://schemas.microsoft.com/office/drawing/2014/main" id="{0E10903E-B429-0D86-B2FE-837A6CD95BAE}"/>
              </a:ext>
            </a:extLst>
          </p:cNvPr>
          <p:cNvGrpSpPr/>
          <p:nvPr/>
        </p:nvGrpSpPr>
        <p:grpSpPr>
          <a:xfrm>
            <a:off x="4550608" y="668557"/>
            <a:ext cx="2867229" cy="382169"/>
            <a:chOff x="4550608" y="668557"/>
            <a:chExt cx="2867229" cy="382169"/>
          </a:xfrm>
        </p:grpSpPr>
        <p:sp>
          <p:nvSpPr>
            <p:cNvPr id="20" name="Rectangle: Rounded Corners 19">
              <a:extLst>
                <a:ext uri="{FF2B5EF4-FFF2-40B4-BE49-F238E27FC236}">
                  <a16:creationId xmlns:a16="http://schemas.microsoft.com/office/drawing/2014/main" id="{C1145A90-2E8A-69CA-DB18-103198AE41B5}"/>
                </a:ext>
              </a:extLst>
            </p:cNvPr>
            <p:cNvSpPr/>
            <p:nvPr/>
          </p:nvSpPr>
          <p:spPr>
            <a:xfrm>
              <a:off x="4550608" y="668557"/>
              <a:ext cx="503853" cy="377890"/>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4BE0EF3-565D-6B77-77F8-D590C9DDEEB7}"/>
                </a:ext>
              </a:extLst>
            </p:cNvPr>
            <p:cNvSpPr txBox="1"/>
            <p:nvPr/>
          </p:nvSpPr>
          <p:spPr>
            <a:xfrm>
              <a:off x="5054461" y="681394"/>
              <a:ext cx="2363376" cy="369332"/>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 Very bad/no weld</a:t>
              </a:r>
              <a:endParaRPr lang="en-GB" dirty="0"/>
            </a:p>
          </p:txBody>
        </p:sp>
      </p:grpSp>
      <p:sp>
        <p:nvSpPr>
          <p:cNvPr id="25" name="TextBox 24">
            <a:extLst>
              <a:ext uri="{FF2B5EF4-FFF2-40B4-BE49-F238E27FC236}">
                <a16:creationId xmlns:a16="http://schemas.microsoft.com/office/drawing/2014/main" id="{F07F7132-4F0F-F1BD-E84F-923AF4E31E84}"/>
              </a:ext>
            </a:extLst>
          </p:cNvPr>
          <p:cNvSpPr txBox="1"/>
          <p:nvPr/>
        </p:nvSpPr>
        <p:spPr>
          <a:xfrm>
            <a:off x="4381328" y="4930556"/>
            <a:ext cx="1486220" cy="646331"/>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Perimeter weld</a:t>
            </a:r>
            <a:endParaRPr lang="en-GB" dirty="0"/>
          </a:p>
        </p:txBody>
      </p:sp>
      <p:cxnSp>
        <p:nvCxnSpPr>
          <p:cNvPr id="26" name="Straight Arrow Connector 25">
            <a:extLst>
              <a:ext uri="{FF2B5EF4-FFF2-40B4-BE49-F238E27FC236}">
                <a16:creationId xmlns:a16="http://schemas.microsoft.com/office/drawing/2014/main" id="{1E356031-4F94-D4ED-1C34-A65D3EE0C25A}"/>
              </a:ext>
            </a:extLst>
          </p:cNvPr>
          <p:cNvCxnSpPr>
            <a:cxnSpLocks/>
          </p:cNvCxnSpPr>
          <p:nvPr/>
        </p:nvCxnSpPr>
        <p:spPr>
          <a:xfrm flipV="1">
            <a:off x="5867446" y="3797559"/>
            <a:ext cx="1447754" cy="1132997"/>
          </a:xfrm>
          <a:prstGeom prst="straightConnector1">
            <a:avLst/>
          </a:prstGeom>
          <a:ln w="31750">
            <a:solidFill>
              <a:srgbClr val="FF9D1B"/>
            </a:solidFill>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E16D1750-4FAE-6EE8-35B0-39A98D363A34}"/>
              </a:ext>
            </a:extLst>
          </p:cNvPr>
          <p:cNvSpPr txBox="1"/>
          <p:nvPr/>
        </p:nvSpPr>
        <p:spPr>
          <a:xfrm>
            <a:off x="4369757" y="3114417"/>
            <a:ext cx="1486220" cy="92333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Perimeter weld cross-section</a:t>
            </a:r>
            <a:endParaRPr lang="en-GB" dirty="0"/>
          </a:p>
        </p:txBody>
      </p:sp>
      <p:cxnSp>
        <p:nvCxnSpPr>
          <p:cNvPr id="29" name="Straight Arrow Connector 28">
            <a:extLst>
              <a:ext uri="{FF2B5EF4-FFF2-40B4-BE49-F238E27FC236}">
                <a16:creationId xmlns:a16="http://schemas.microsoft.com/office/drawing/2014/main" id="{C05C8EE7-A604-001F-F673-CF2231D58740}"/>
              </a:ext>
            </a:extLst>
          </p:cNvPr>
          <p:cNvCxnSpPr>
            <a:cxnSpLocks/>
          </p:cNvCxnSpPr>
          <p:nvPr/>
        </p:nvCxnSpPr>
        <p:spPr>
          <a:xfrm flipV="1">
            <a:off x="5851416" y="3538136"/>
            <a:ext cx="473036" cy="28779"/>
          </a:xfrm>
          <a:prstGeom prst="straightConnector1">
            <a:avLst/>
          </a:prstGeom>
          <a:ln w="31750">
            <a:solidFill>
              <a:srgbClr val="FF9D1B"/>
            </a:solidFill>
            <a:tailEnd type="triangle"/>
          </a:ln>
        </p:spPr>
        <p:style>
          <a:lnRef idx="3">
            <a:schemeClr val="dk1"/>
          </a:lnRef>
          <a:fillRef idx="0">
            <a:schemeClr val="dk1"/>
          </a:fillRef>
          <a:effectRef idx="2">
            <a:schemeClr val="dk1"/>
          </a:effectRef>
          <a:fontRef idx="minor">
            <a:schemeClr val="tx1"/>
          </a:fontRef>
        </p:style>
      </p:cxnSp>
      <p:sp>
        <p:nvSpPr>
          <p:cNvPr id="11" name="Slide Number Placeholder 2">
            <a:extLst>
              <a:ext uri="{FF2B5EF4-FFF2-40B4-BE49-F238E27FC236}">
                <a16:creationId xmlns:a16="http://schemas.microsoft.com/office/drawing/2014/main" id="{29465226-A027-D353-8C8A-ECD8E22B2771}"/>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19</a:t>
            </a:fld>
            <a:endParaRPr lang="en-GB" sz="1200" dirty="0"/>
          </a:p>
        </p:txBody>
      </p:sp>
    </p:spTree>
    <p:extLst>
      <p:ext uri="{BB962C8B-B14F-4D97-AF65-F5344CB8AC3E}">
        <p14:creationId xmlns:p14="http://schemas.microsoft.com/office/powerpoint/2010/main" val="43642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36197C-237D-956B-50B0-80BE254B8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52" y="1735728"/>
            <a:ext cx="4913119" cy="3386543"/>
          </a:xfrm>
          <a:prstGeom prst="roundRect">
            <a:avLst/>
          </a:prstGeom>
        </p:spPr>
      </p:pic>
      <p:pic>
        <p:nvPicPr>
          <p:cNvPr id="2" name="Picture 2" descr="P:\animations &amp; models\models\foyer model\Site Drawings\schematics\ISIS Plan5 - with text.jpg">
            <a:extLst>
              <a:ext uri="{FF2B5EF4-FFF2-40B4-BE49-F238E27FC236}">
                <a16:creationId xmlns:a16="http://schemas.microsoft.com/office/drawing/2014/main" id="{F06D5CCA-6694-D178-63F1-EE89725D3BA1}"/>
              </a:ext>
            </a:extLst>
          </p:cNvP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213899" y="67235"/>
            <a:ext cx="4816911" cy="6813177"/>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7A114DA5-0BEB-9709-1CA5-90500AFD67D6}"/>
              </a:ext>
            </a:extLst>
          </p:cNvPr>
          <p:cNvSpPr>
            <a:spLocks noGrp="1"/>
          </p:cNvSpPr>
          <p:nvPr>
            <p:ph type="sldNum" sz="quarter" idx="12"/>
          </p:nvPr>
        </p:nvSpPr>
        <p:spPr/>
        <p:txBody>
          <a:bodyPr/>
          <a:lstStyle/>
          <a:p>
            <a:fld id="{94601B8E-4C5D-4D9E-8821-9696CA0E0E3F}" type="slidenum">
              <a:rPr lang="en-GB" smtClean="0"/>
              <a:pPr/>
              <a:t>2</a:t>
            </a:fld>
            <a:endParaRPr lang="en-GB" dirty="0"/>
          </a:p>
        </p:txBody>
      </p:sp>
    </p:spTree>
    <p:extLst>
      <p:ext uri="{BB962C8B-B14F-4D97-AF65-F5344CB8AC3E}">
        <p14:creationId xmlns:p14="http://schemas.microsoft.com/office/powerpoint/2010/main" val="583982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3087-2839-AEB9-6AB4-4497936ECE87}"/>
              </a:ext>
            </a:extLst>
          </p:cNvPr>
          <p:cNvSpPr>
            <a:spLocks noGrp="1"/>
          </p:cNvSpPr>
          <p:nvPr>
            <p:ph type="title"/>
          </p:nvPr>
        </p:nvSpPr>
        <p:spPr>
          <a:xfrm>
            <a:off x="161924" y="174625"/>
            <a:ext cx="7643133" cy="574675"/>
          </a:xfrm>
        </p:spPr>
        <p:txBody>
          <a:bodyPr>
            <a:normAutofit/>
          </a:bodyPr>
          <a:lstStyle/>
          <a:p>
            <a:r>
              <a:rPr lang="en-US" dirty="0"/>
              <a:t>Pressure Vessel Welding &amp; Pressure testing</a:t>
            </a:r>
            <a:endParaRPr lang="en-GB" dirty="0"/>
          </a:p>
        </p:txBody>
      </p:sp>
      <p:pic>
        <p:nvPicPr>
          <p:cNvPr id="6" name="Picture 5" descr="A close-up of a gauge&#10;&#10;Description automatically generated">
            <a:extLst>
              <a:ext uri="{FF2B5EF4-FFF2-40B4-BE49-F238E27FC236}">
                <a16:creationId xmlns:a16="http://schemas.microsoft.com/office/drawing/2014/main" id="{E619F1BC-C761-7791-8CD7-532A02B89371}"/>
              </a:ext>
            </a:extLst>
          </p:cNvPr>
          <p:cNvPicPr>
            <a:picLocks noChangeAspect="1"/>
          </p:cNvPicPr>
          <p:nvPr/>
        </p:nvPicPr>
        <p:blipFill rotWithShape="1">
          <a:blip r:embed="rId2">
            <a:extLst>
              <a:ext uri="{28A0092B-C50C-407E-A947-70E740481C1C}">
                <a14:useLocalDpi xmlns:a14="http://schemas.microsoft.com/office/drawing/2010/main" val="0"/>
              </a:ext>
            </a:extLst>
          </a:blip>
          <a:srcRect l="7344" r="26641"/>
          <a:stretch/>
        </p:blipFill>
        <p:spPr>
          <a:xfrm>
            <a:off x="2828672" y="945243"/>
            <a:ext cx="6534655" cy="4684182"/>
          </a:xfrm>
          <a:prstGeom prst="roundRect">
            <a:avLst/>
          </a:prstGeom>
        </p:spPr>
      </p:pic>
      <p:sp>
        <p:nvSpPr>
          <p:cNvPr id="4" name="Slide Number Placeholder 2">
            <a:extLst>
              <a:ext uri="{FF2B5EF4-FFF2-40B4-BE49-F238E27FC236}">
                <a16:creationId xmlns:a16="http://schemas.microsoft.com/office/drawing/2014/main" id="{1710F4CF-F7A5-BDAE-825B-7DB9AD218F4C}"/>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20</a:t>
            </a:fld>
            <a:endParaRPr lang="en-GB" sz="1200" dirty="0"/>
          </a:p>
        </p:txBody>
      </p:sp>
    </p:spTree>
    <p:extLst>
      <p:ext uri="{BB962C8B-B14F-4D97-AF65-F5344CB8AC3E}">
        <p14:creationId xmlns:p14="http://schemas.microsoft.com/office/powerpoint/2010/main" val="3716684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FB4A-2ECA-4CE6-BE3F-EE7609F784DF}"/>
              </a:ext>
            </a:extLst>
          </p:cNvPr>
          <p:cNvSpPr>
            <a:spLocks noGrp="1"/>
          </p:cNvSpPr>
          <p:nvPr>
            <p:ph type="title"/>
          </p:nvPr>
        </p:nvSpPr>
        <p:spPr/>
        <p:txBody>
          <a:bodyPr/>
          <a:lstStyle/>
          <a:p>
            <a:r>
              <a:rPr lang="en-US" dirty="0"/>
              <a:t>Proposed Design</a:t>
            </a:r>
            <a:endParaRPr lang="en-GB" dirty="0"/>
          </a:p>
        </p:txBody>
      </p:sp>
      <p:pic>
        <p:nvPicPr>
          <p:cNvPr id="7" name="Picture 6">
            <a:extLst>
              <a:ext uri="{FF2B5EF4-FFF2-40B4-BE49-F238E27FC236}">
                <a16:creationId xmlns:a16="http://schemas.microsoft.com/office/drawing/2014/main" id="{65DE9A68-FA33-9AD5-FB20-0665EC45C361}"/>
              </a:ext>
            </a:extLst>
          </p:cNvPr>
          <p:cNvPicPr>
            <a:picLocks noChangeAspect="1"/>
          </p:cNvPicPr>
          <p:nvPr/>
        </p:nvPicPr>
        <p:blipFill rotWithShape="1">
          <a:blip r:embed="rId2"/>
          <a:srcRect l="28162" r="43235"/>
          <a:stretch/>
        </p:blipFill>
        <p:spPr>
          <a:xfrm>
            <a:off x="912161" y="1341718"/>
            <a:ext cx="2910192" cy="3857812"/>
          </a:xfrm>
          <a:prstGeom prst="roundRect">
            <a:avLst/>
          </a:prstGeom>
        </p:spPr>
      </p:pic>
      <p:pic>
        <p:nvPicPr>
          <p:cNvPr id="9" name="Picture 8" descr="A close-up of a device&#10;&#10;Description automatically generated">
            <a:extLst>
              <a:ext uri="{FF2B5EF4-FFF2-40B4-BE49-F238E27FC236}">
                <a16:creationId xmlns:a16="http://schemas.microsoft.com/office/drawing/2014/main" id="{1E64A777-8FB8-454B-D17A-04C5F6F1B91E}"/>
              </a:ext>
            </a:extLst>
          </p:cNvPr>
          <p:cNvPicPr>
            <a:picLocks noChangeAspect="1"/>
          </p:cNvPicPr>
          <p:nvPr/>
        </p:nvPicPr>
        <p:blipFill rotWithShape="1">
          <a:blip r:embed="rId3">
            <a:extLst>
              <a:ext uri="{28A0092B-C50C-407E-A947-70E740481C1C}">
                <a14:useLocalDpi xmlns:a14="http://schemas.microsoft.com/office/drawing/2010/main" val="0"/>
              </a:ext>
            </a:extLst>
          </a:blip>
          <a:srcRect l="23676" r="36986"/>
          <a:stretch/>
        </p:blipFill>
        <p:spPr>
          <a:xfrm>
            <a:off x="4750536" y="741362"/>
            <a:ext cx="5576805" cy="5375275"/>
          </a:xfrm>
          <a:prstGeom prst="flowChartAlternateProcess">
            <a:avLst/>
          </a:prstGeom>
        </p:spPr>
      </p:pic>
      <p:sp>
        <p:nvSpPr>
          <p:cNvPr id="5" name="Slide Number Placeholder 2">
            <a:extLst>
              <a:ext uri="{FF2B5EF4-FFF2-40B4-BE49-F238E27FC236}">
                <a16:creationId xmlns:a16="http://schemas.microsoft.com/office/drawing/2014/main" id="{7FFCBEDD-77F5-032A-52E0-A53D3453A930}"/>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21</a:t>
            </a:fld>
            <a:endParaRPr lang="en-GB" sz="1200" dirty="0"/>
          </a:p>
        </p:txBody>
      </p:sp>
    </p:spTree>
    <p:extLst>
      <p:ext uri="{BB962C8B-B14F-4D97-AF65-F5344CB8AC3E}">
        <p14:creationId xmlns:p14="http://schemas.microsoft.com/office/powerpoint/2010/main" val="303630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8763B2-619A-497F-BA97-897D07AC54B4}"/>
              </a:ext>
            </a:extLst>
          </p:cNvPr>
          <p:cNvSpPr>
            <a:spLocks noGrp="1"/>
          </p:cNvSpPr>
          <p:nvPr>
            <p:ph type="ctrTitle"/>
          </p:nvPr>
        </p:nvSpPr>
        <p:spPr>
          <a:xfrm>
            <a:off x="268658" y="2981226"/>
            <a:ext cx="11654683" cy="895547"/>
          </a:xfrm>
        </p:spPr>
        <p:txBody>
          <a:bodyPr>
            <a:normAutofit fontScale="90000"/>
          </a:bodyPr>
          <a:lstStyle/>
          <a:p>
            <a:r>
              <a:rPr lang="en-US" sz="8000" dirty="0"/>
              <a:t>Any Questions?</a:t>
            </a:r>
            <a:endParaRPr lang="en-GB" sz="8000" dirty="0"/>
          </a:p>
        </p:txBody>
      </p:sp>
      <p:sp>
        <p:nvSpPr>
          <p:cNvPr id="7" name="Slide Number Placeholder 6">
            <a:extLst>
              <a:ext uri="{FF2B5EF4-FFF2-40B4-BE49-F238E27FC236}">
                <a16:creationId xmlns:a16="http://schemas.microsoft.com/office/drawing/2014/main" id="{570810C1-D819-26E2-B9B1-CF14C381AEF5}"/>
              </a:ext>
            </a:extLst>
          </p:cNvPr>
          <p:cNvSpPr>
            <a:spLocks noGrp="1"/>
          </p:cNvSpPr>
          <p:nvPr>
            <p:ph type="sldNum" sz="quarter" idx="12"/>
          </p:nvPr>
        </p:nvSpPr>
        <p:spPr/>
        <p:txBody>
          <a:bodyPr/>
          <a:lstStyle/>
          <a:p>
            <a:fld id="{94601B8E-4C5D-4D9E-8821-9696CA0E0E3F}" type="slidenum">
              <a:rPr lang="en-GB" smtClean="0"/>
              <a:pPr/>
              <a:t>22</a:t>
            </a:fld>
            <a:endParaRPr lang="en-GB"/>
          </a:p>
        </p:txBody>
      </p:sp>
    </p:spTree>
    <p:extLst>
      <p:ext uri="{BB962C8B-B14F-4D97-AF65-F5344CB8AC3E}">
        <p14:creationId xmlns:p14="http://schemas.microsoft.com/office/powerpoint/2010/main" val="49441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1D31-1D76-1035-C69D-CD703C6B61DE}"/>
              </a:ext>
            </a:extLst>
          </p:cNvPr>
          <p:cNvSpPr>
            <a:spLocks noGrp="1"/>
          </p:cNvSpPr>
          <p:nvPr>
            <p:ph type="title"/>
          </p:nvPr>
        </p:nvSpPr>
        <p:spPr/>
        <p:txBody>
          <a:bodyPr/>
          <a:lstStyle/>
          <a:p>
            <a:r>
              <a:rPr lang="en-GB" dirty="0"/>
              <a:t>Early work</a:t>
            </a:r>
          </a:p>
        </p:txBody>
      </p:sp>
      <p:grpSp>
        <p:nvGrpSpPr>
          <p:cNvPr id="3" name="Group 2">
            <a:extLst>
              <a:ext uri="{FF2B5EF4-FFF2-40B4-BE49-F238E27FC236}">
                <a16:creationId xmlns:a16="http://schemas.microsoft.com/office/drawing/2014/main" id="{80F3CDA6-86A0-FBF8-200E-90C3C4CF4C6E}"/>
              </a:ext>
            </a:extLst>
          </p:cNvPr>
          <p:cNvGrpSpPr/>
          <p:nvPr/>
        </p:nvGrpSpPr>
        <p:grpSpPr>
          <a:xfrm>
            <a:off x="266700" y="1601784"/>
            <a:ext cx="2589862" cy="3102654"/>
            <a:chOff x="266700" y="1601784"/>
            <a:chExt cx="2589862" cy="3102654"/>
          </a:xfrm>
        </p:grpSpPr>
        <p:sp>
          <p:nvSpPr>
            <p:cNvPr id="9" name="TextBox 8">
              <a:extLst>
                <a:ext uri="{FF2B5EF4-FFF2-40B4-BE49-F238E27FC236}">
                  <a16:creationId xmlns:a16="http://schemas.microsoft.com/office/drawing/2014/main" id="{09D988EF-78C5-7733-C32C-3FD3F56FA640}"/>
                </a:ext>
              </a:extLst>
            </p:cNvPr>
            <p:cNvSpPr txBox="1"/>
            <p:nvPr/>
          </p:nvSpPr>
          <p:spPr>
            <a:xfrm>
              <a:off x="266700" y="1601784"/>
              <a:ext cx="2428870" cy="369332"/>
            </a:xfrm>
            <a:prstGeom prst="rect">
              <a:avLst/>
            </a:prstGeom>
            <a:noFill/>
          </p:spPr>
          <p:txBody>
            <a:bodyPr wrap="none" rtlCol="0">
              <a:spAutoFit/>
            </a:bodyPr>
            <a:lstStyle/>
            <a:p>
              <a:pPr fontAlgn="base">
                <a:spcAft>
                  <a:spcPts val="1000"/>
                </a:spcAft>
              </a:pPr>
              <a:r>
                <a:rPr lang="en-GB" b="1" dirty="0">
                  <a:solidFill>
                    <a:srgbClr val="1E5DF8"/>
                  </a:solidFill>
                  <a:latin typeface="Arial" panose="020B0604020202020204" pitchFamily="34" charset="0"/>
                  <a:cs typeface="Arial" panose="020B0604020202020204" pitchFamily="34" charset="0"/>
                </a:rPr>
                <a:t>Pipe heat exchanger</a:t>
              </a:r>
            </a:p>
          </p:txBody>
        </p:sp>
        <p:pic>
          <p:nvPicPr>
            <p:cNvPr id="12" name="Picture 11">
              <a:extLst>
                <a:ext uri="{FF2B5EF4-FFF2-40B4-BE49-F238E27FC236}">
                  <a16:creationId xmlns:a16="http://schemas.microsoft.com/office/drawing/2014/main" id="{C43EB7B9-67D3-A3F3-4BF1-C3AAD88E28AC}"/>
                </a:ext>
              </a:extLst>
            </p:cNvPr>
            <p:cNvPicPr>
              <a:picLocks noChangeAspect="1"/>
            </p:cNvPicPr>
            <p:nvPr/>
          </p:nvPicPr>
          <p:blipFill>
            <a:blip r:embed="rId2"/>
            <a:stretch>
              <a:fillRect/>
            </a:stretch>
          </p:blipFill>
          <p:spPr>
            <a:xfrm>
              <a:off x="335975" y="2037306"/>
              <a:ext cx="2520587" cy="2667132"/>
            </a:xfrm>
            <a:prstGeom prst="rect">
              <a:avLst/>
            </a:prstGeom>
          </p:spPr>
        </p:pic>
      </p:grpSp>
      <p:grpSp>
        <p:nvGrpSpPr>
          <p:cNvPr id="16" name="Group 15">
            <a:extLst>
              <a:ext uri="{FF2B5EF4-FFF2-40B4-BE49-F238E27FC236}">
                <a16:creationId xmlns:a16="http://schemas.microsoft.com/office/drawing/2014/main" id="{551F5ADB-986F-FA79-F6D0-81C8B8DB2D8A}"/>
              </a:ext>
            </a:extLst>
          </p:cNvPr>
          <p:cNvGrpSpPr/>
          <p:nvPr/>
        </p:nvGrpSpPr>
        <p:grpSpPr>
          <a:xfrm>
            <a:off x="2962855" y="1514385"/>
            <a:ext cx="2707298" cy="3190053"/>
            <a:chOff x="3156640" y="1598407"/>
            <a:chExt cx="2707298" cy="3190053"/>
          </a:xfrm>
        </p:grpSpPr>
        <p:sp>
          <p:nvSpPr>
            <p:cNvPr id="8" name="TextBox 7">
              <a:extLst>
                <a:ext uri="{FF2B5EF4-FFF2-40B4-BE49-F238E27FC236}">
                  <a16:creationId xmlns:a16="http://schemas.microsoft.com/office/drawing/2014/main" id="{63941078-A707-4161-6162-0A16E42938D5}"/>
                </a:ext>
              </a:extLst>
            </p:cNvPr>
            <p:cNvSpPr txBox="1"/>
            <p:nvPr/>
          </p:nvSpPr>
          <p:spPr>
            <a:xfrm>
              <a:off x="3156640" y="1598407"/>
              <a:ext cx="2707298" cy="646331"/>
            </a:xfrm>
            <a:prstGeom prst="rect">
              <a:avLst/>
            </a:prstGeom>
            <a:noFill/>
          </p:spPr>
          <p:txBody>
            <a:bodyPr wrap="square" rtlCol="0">
              <a:spAutoFit/>
            </a:bodyPr>
            <a:lstStyle/>
            <a:p>
              <a:pPr fontAlgn="base">
                <a:spcAft>
                  <a:spcPts val="1000"/>
                </a:spcAft>
              </a:pPr>
              <a:r>
                <a:rPr lang="en-GB" b="1" dirty="0">
                  <a:solidFill>
                    <a:srgbClr val="1E5DF8"/>
                  </a:solidFill>
                  <a:latin typeface="Arial" panose="020B0604020202020204" pitchFamily="34" charset="0"/>
                  <a:cs typeface="Arial" panose="020B0604020202020204" pitchFamily="34" charset="0"/>
                </a:rPr>
                <a:t>Diffusion bonded (DB) plates</a:t>
              </a:r>
            </a:p>
          </p:txBody>
        </p:sp>
        <p:pic>
          <p:nvPicPr>
            <p:cNvPr id="13" name="Picture 12">
              <a:extLst>
                <a:ext uri="{FF2B5EF4-FFF2-40B4-BE49-F238E27FC236}">
                  <a16:creationId xmlns:a16="http://schemas.microsoft.com/office/drawing/2014/main" id="{F8BB3F0E-669A-2558-6741-4A0D55123D8D}"/>
                </a:ext>
              </a:extLst>
            </p:cNvPr>
            <p:cNvPicPr>
              <a:picLocks noChangeAspect="1"/>
            </p:cNvPicPr>
            <p:nvPr/>
          </p:nvPicPr>
          <p:blipFill rotWithShape="1">
            <a:blip r:embed="rId3"/>
            <a:srcRect l="37320" t="40212" r="36846" b="28569"/>
            <a:stretch/>
          </p:blipFill>
          <p:spPr>
            <a:xfrm>
              <a:off x="3156640" y="2392860"/>
              <a:ext cx="2544580" cy="1191922"/>
            </a:xfrm>
            <a:prstGeom prst="rect">
              <a:avLst/>
            </a:prstGeom>
          </p:spPr>
        </p:pic>
        <p:pic>
          <p:nvPicPr>
            <p:cNvPr id="14" name="Picture 13">
              <a:extLst>
                <a:ext uri="{FF2B5EF4-FFF2-40B4-BE49-F238E27FC236}">
                  <a16:creationId xmlns:a16="http://schemas.microsoft.com/office/drawing/2014/main" id="{4E360CCA-3D17-CC95-D49B-921313137B19}"/>
                </a:ext>
              </a:extLst>
            </p:cNvPr>
            <p:cNvPicPr>
              <a:picLocks noChangeAspect="1"/>
            </p:cNvPicPr>
            <p:nvPr/>
          </p:nvPicPr>
          <p:blipFill rotWithShape="1">
            <a:blip r:embed="rId3"/>
            <a:srcRect l="74173" t="57267" r="-7" b="11514"/>
            <a:stretch/>
          </p:blipFill>
          <p:spPr>
            <a:xfrm rot="10800000">
              <a:off x="3156640" y="3596538"/>
              <a:ext cx="2544580" cy="1191922"/>
            </a:xfrm>
            <a:prstGeom prst="rect">
              <a:avLst/>
            </a:prstGeom>
          </p:spPr>
        </p:pic>
      </p:grpSp>
      <p:grpSp>
        <p:nvGrpSpPr>
          <p:cNvPr id="17" name="Group 16">
            <a:extLst>
              <a:ext uri="{FF2B5EF4-FFF2-40B4-BE49-F238E27FC236}">
                <a16:creationId xmlns:a16="http://schemas.microsoft.com/office/drawing/2014/main" id="{BF0759BD-6BC1-21A4-3817-5B56C18FFA0B}"/>
              </a:ext>
            </a:extLst>
          </p:cNvPr>
          <p:cNvGrpSpPr/>
          <p:nvPr/>
        </p:nvGrpSpPr>
        <p:grpSpPr>
          <a:xfrm>
            <a:off x="5587308" y="1514385"/>
            <a:ext cx="2723823" cy="3190054"/>
            <a:chOff x="5970230" y="1598407"/>
            <a:chExt cx="2723823" cy="3190054"/>
          </a:xfrm>
        </p:grpSpPr>
        <p:sp>
          <p:nvSpPr>
            <p:cNvPr id="7" name="TextBox 6">
              <a:extLst>
                <a:ext uri="{FF2B5EF4-FFF2-40B4-BE49-F238E27FC236}">
                  <a16:creationId xmlns:a16="http://schemas.microsoft.com/office/drawing/2014/main" id="{65002246-C7EE-EE57-12A4-FBFD80207C04}"/>
                </a:ext>
              </a:extLst>
            </p:cNvPr>
            <p:cNvSpPr txBox="1"/>
            <p:nvPr/>
          </p:nvSpPr>
          <p:spPr>
            <a:xfrm>
              <a:off x="5970230" y="1598407"/>
              <a:ext cx="2723823" cy="646331"/>
            </a:xfrm>
            <a:prstGeom prst="rect">
              <a:avLst/>
            </a:prstGeom>
            <a:noFill/>
          </p:spPr>
          <p:txBody>
            <a:bodyPr wrap="none" rtlCol="0">
              <a:spAutoFit/>
            </a:bodyPr>
            <a:lstStyle/>
            <a:p>
              <a:pPr fontAlgn="base">
                <a:spcAft>
                  <a:spcPts val="1000"/>
                </a:spcAft>
              </a:pPr>
              <a:r>
                <a:rPr lang="en-GB" b="1" dirty="0">
                  <a:solidFill>
                    <a:srgbClr val="1E5DF8"/>
                  </a:solidFill>
                  <a:latin typeface="Arial" panose="020B0604020202020204" pitchFamily="34" charset="0"/>
                  <a:cs typeface="Arial" panose="020B0604020202020204" pitchFamily="34" charset="0"/>
                </a:rPr>
                <a:t>Spark eroded channels</a:t>
              </a:r>
              <a:br>
                <a:rPr lang="en-GB" b="1" dirty="0">
                  <a:solidFill>
                    <a:srgbClr val="1E5DF8"/>
                  </a:solidFill>
                  <a:latin typeface="Arial" panose="020B0604020202020204" pitchFamily="34" charset="0"/>
                  <a:cs typeface="Arial" panose="020B0604020202020204" pitchFamily="34" charset="0"/>
                </a:rPr>
              </a:br>
              <a:r>
                <a:rPr lang="en-GB" b="1" dirty="0">
                  <a:solidFill>
                    <a:srgbClr val="1E5DF8"/>
                  </a:solidFill>
                  <a:latin typeface="Arial" panose="020B0604020202020204" pitchFamily="34" charset="0"/>
                  <a:cs typeface="Arial" panose="020B0604020202020204" pitchFamily="34" charset="0"/>
                </a:rPr>
                <a:t>EDM drilled or wired</a:t>
              </a:r>
            </a:p>
          </p:txBody>
        </p:sp>
        <p:pic>
          <p:nvPicPr>
            <p:cNvPr id="15" name="Picture 14">
              <a:extLst>
                <a:ext uri="{FF2B5EF4-FFF2-40B4-BE49-F238E27FC236}">
                  <a16:creationId xmlns:a16="http://schemas.microsoft.com/office/drawing/2014/main" id="{C2F59F27-1BF6-7659-A177-906FFA07338F}"/>
                </a:ext>
              </a:extLst>
            </p:cNvPr>
            <p:cNvPicPr>
              <a:picLocks noChangeAspect="1"/>
            </p:cNvPicPr>
            <p:nvPr/>
          </p:nvPicPr>
          <p:blipFill>
            <a:blip r:embed="rId4"/>
            <a:stretch>
              <a:fillRect/>
            </a:stretch>
          </p:blipFill>
          <p:spPr>
            <a:xfrm>
              <a:off x="6048098" y="2288925"/>
              <a:ext cx="2569781" cy="2499536"/>
            </a:xfrm>
            <a:prstGeom prst="rect">
              <a:avLst/>
            </a:prstGeom>
          </p:spPr>
        </p:pic>
      </p:grpSp>
      <p:grpSp>
        <p:nvGrpSpPr>
          <p:cNvPr id="20" name="Group 19">
            <a:extLst>
              <a:ext uri="{FF2B5EF4-FFF2-40B4-BE49-F238E27FC236}">
                <a16:creationId xmlns:a16="http://schemas.microsoft.com/office/drawing/2014/main" id="{1B84C85A-9732-42B1-780E-5952701F12B4}"/>
              </a:ext>
            </a:extLst>
          </p:cNvPr>
          <p:cNvGrpSpPr/>
          <p:nvPr/>
        </p:nvGrpSpPr>
        <p:grpSpPr>
          <a:xfrm>
            <a:off x="8392698" y="2037306"/>
            <a:ext cx="2877711" cy="2440873"/>
            <a:chOff x="8858509" y="1586406"/>
            <a:chExt cx="2877711" cy="2440873"/>
          </a:xfrm>
        </p:grpSpPr>
        <p:sp>
          <p:nvSpPr>
            <p:cNvPr id="10" name="TextBox 9">
              <a:extLst>
                <a:ext uri="{FF2B5EF4-FFF2-40B4-BE49-F238E27FC236}">
                  <a16:creationId xmlns:a16="http://schemas.microsoft.com/office/drawing/2014/main" id="{D55E980E-972D-32FC-C33A-EAB3AD485612}"/>
                </a:ext>
              </a:extLst>
            </p:cNvPr>
            <p:cNvSpPr txBox="1"/>
            <p:nvPr/>
          </p:nvSpPr>
          <p:spPr>
            <a:xfrm>
              <a:off x="8858509" y="1586406"/>
              <a:ext cx="2877711" cy="369332"/>
            </a:xfrm>
            <a:prstGeom prst="rect">
              <a:avLst/>
            </a:prstGeom>
            <a:noFill/>
          </p:spPr>
          <p:txBody>
            <a:bodyPr wrap="none" rtlCol="0">
              <a:spAutoFit/>
            </a:bodyPr>
            <a:lstStyle/>
            <a:p>
              <a:pPr fontAlgn="base">
                <a:spcAft>
                  <a:spcPts val="1000"/>
                </a:spcAft>
              </a:pPr>
              <a:r>
                <a:rPr lang="en-GB" b="1" dirty="0">
                  <a:solidFill>
                    <a:srgbClr val="1E5DF8"/>
                  </a:solidFill>
                  <a:latin typeface="Arial" panose="020B0604020202020204" pitchFamily="34" charset="0"/>
                  <a:cs typeface="Arial" panose="020B0604020202020204" pitchFamily="34" charset="0"/>
                </a:rPr>
                <a:t>Foam as heat exchanger</a:t>
              </a:r>
            </a:p>
          </p:txBody>
        </p:sp>
        <p:pic>
          <p:nvPicPr>
            <p:cNvPr id="19" name="Picture 18">
              <a:extLst>
                <a:ext uri="{FF2B5EF4-FFF2-40B4-BE49-F238E27FC236}">
                  <a16:creationId xmlns:a16="http://schemas.microsoft.com/office/drawing/2014/main" id="{CD7BF8AF-CC96-4117-A9A8-F7792DE954C6}"/>
                </a:ext>
              </a:extLst>
            </p:cNvPr>
            <p:cNvPicPr>
              <a:picLocks noChangeAspect="1"/>
            </p:cNvPicPr>
            <p:nvPr/>
          </p:nvPicPr>
          <p:blipFill>
            <a:blip r:embed="rId5"/>
            <a:stretch>
              <a:fillRect/>
            </a:stretch>
          </p:blipFill>
          <p:spPr>
            <a:xfrm>
              <a:off x="8936377" y="2063334"/>
              <a:ext cx="2606471" cy="1963945"/>
            </a:xfrm>
            <a:prstGeom prst="rect">
              <a:avLst/>
            </a:prstGeom>
          </p:spPr>
        </p:pic>
      </p:grpSp>
    </p:spTree>
    <p:extLst>
      <p:ext uri="{BB962C8B-B14F-4D97-AF65-F5344CB8AC3E}">
        <p14:creationId xmlns:p14="http://schemas.microsoft.com/office/powerpoint/2010/main" val="2154135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003C66-ED75-210D-21C6-6F7232ADF04D}"/>
              </a:ext>
            </a:extLst>
          </p:cNvPr>
          <p:cNvPicPr>
            <a:picLocks noChangeAspect="1"/>
          </p:cNvPicPr>
          <p:nvPr/>
        </p:nvPicPr>
        <p:blipFill>
          <a:blip r:embed="rId2"/>
          <a:stretch>
            <a:fillRect/>
          </a:stretch>
        </p:blipFill>
        <p:spPr>
          <a:xfrm>
            <a:off x="121293" y="75415"/>
            <a:ext cx="3884697" cy="5594808"/>
          </a:xfrm>
          <a:prstGeom prst="rect">
            <a:avLst/>
          </a:prstGeom>
        </p:spPr>
      </p:pic>
      <p:pic>
        <p:nvPicPr>
          <p:cNvPr id="8" name="Picture 7">
            <a:extLst>
              <a:ext uri="{FF2B5EF4-FFF2-40B4-BE49-F238E27FC236}">
                <a16:creationId xmlns:a16="http://schemas.microsoft.com/office/drawing/2014/main" id="{AF63389A-B17E-EE1E-A42C-C4628A467C71}"/>
              </a:ext>
            </a:extLst>
          </p:cNvPr>
          <p:cNvPicPr>
            <a:picLocks noChangeAspect="1"/>
          </p:cNvPicPr>
          <p:nvPr/>
        </p:nvPicPr>
        <p:blipFill rotWithShape="1">
          <a:blip r:embed="rId3"/>
          <a:srcRect l="4700" t="15316" r="3648"/>
          <a:stretch/>
        </p:blipFill>
        <p:spPr>
          <a:xfrm>
            <a:off x="4230935" y="758857"/>
            <a:ext cx="7961065" cy="4557860"/>
          </a:xfrm>
          <a:prstGeom prst="rect">
            <a:avLst/>
          </a:prstGeom>
        </p:spPr>
      </p:pic>
    </p:spTree>
    <p:extLst>
      <p:ext uri="{BB962C8B-B14F-4D97-AF65-F5344CB8AC3E}">
        <p14:creationId xmlns:p14="http://schemas.microsoft.com/office/powerpoint/2010/main" val="207137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42D6-D900-3AC9-7C6A-4AE4C62ED02A}"/>
              </a:ext>
            </a:extLst>
          </p:cNvPr>
          <p:cNvSpPr>
            <a:spLocks noGrp="1"/>
          </p:cNvSpPr>
          <p:nvPr>
            <p:ph type="title"/>
          </p:nvPr>
        </p:nvSpPr>
        <p:spPr>
          <a:xfrm>
            <a:off x="282663" y="338213"/>
            <a:ext cx="5829300" cy="574675"/>
          </a:xfrm>
        </p:spPr>
        <p:txBody>
          <a:bodyPr/>
          <a:lstStyle/>
          <a:p>
            <a:r>
              <a:rPr lang="en-US" dirty="0"/>
              <a:t>Pure Aluminium versus Al Alloys</a:t>
            </a:r>
            <a:endParaRPr lang="en-GB" dirty="0"/>
          </a:p>
        </p:txBody>
      </p:sp>
      <p:grpSp>
        <p:nvGrpSpPr>
          <p:cNvPr id="21" name="Group 20">
            <a:extLst>
              <a:ext uri="{FF2B5EF4-FFF2-40B4-BE49-F238E27FC236}">
                <a16:creationId xmlns:a16="http://schemas.microsoft.com/office/drawing/2014/main" id="{2D3B82B1-E9E1-A9E2-CA0E-D3F362C1CB7F}"/>
              </a:ext>
            </a:extLst>
          </p:cNvPr>
          <p:cNvGrpSpPr/>
          <p:nvPr/>
        </p:nvGrpSpPr>
        <p:grpSpPr>
          <a:xfrm>
            <a:off x="0" y="1414020"/>
            <a:ext cx="6049858" cy="4230548"/>
            <a:chOff x="0" y="1414020"/>
            <a:chExt cx="6049858" cy="4230548"/>
          </a:xfrm>
        </p:grpSpPr>
        <p:pic>
          <p:nvPicPr>
            <p:cNvPr id="8" name="Picture 7">
              <a:extLst>
                <a:ext uri="{FF2B5EF4-FFF2-40B4-BE49-F238E27FC236}">
                  <a16:creationId xmlns:a16="http://schemas.microsoft.com/office/drawing/2014/main" id="{D31474AE-ED25-E67C-EFE0-4E93C7A3380C}"/>
                </a:ext>
              </a:extLst>
            </p:cNvPr>
            <p:cNvPicPr>
              <a:picLocks noChangeAspect="1"/>
            </p:cNvPicPr>
            <p:nvPr/>
          </p:nvPicPr>
          <p:blipFill>
            <a:blip r:embed="rId2"/>
            <a:stretch>
              <a:fillRect/>
            </a:stretch>
          </p:blipFill>
          <p:spPr>
            <a:xfrm>
              <a:off x="0" y="1414020"/>
              <a:ext cx="6049858" cy="4230548"/>
            </a:xfrm>
            <a:prstGeom prst="rect">
              <a:avLst/>
            </a:prstGeom>
          </p:spPr>
        </p:pic>
        <p:cxnSp>
          <p:nvCxnSpPr>
            <p:cNvPr id="10" name="Straight Connector 9">
              <a:extLst>
                <a:ext uri="{FF2B5EF4-FFF2-40B4-BE49-F238E27FC236}">
                  <a16:creationId xmlns:a16="http://schemas.microsoft.com/office/drawing/2014/main" id="{B4A8250E-B9EC-F705-6F1F-7C6626C17CA5}"/>
                </a:ext>
              </a:extLst>
            </p:cNvPr>
            <p:cNvCxnSpPr>
              <a:cxnSpLocks/>
            </p:cNvCxnSpPr>
            <p:nvPr/>
          </p:nvCxnSpPr>
          <p:spPr>
            <a:xfrm>
              <a:off x="1084082" y="1772239"/>
              <a:ext cx="20972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2E1110-3235-D065-6E8A-2721CE80364F}"/>
                </a:ext>
              </a:extLst>
            </p:cNvPr>
            <p:cNvCxnSpPr>
              <a:cxnSpLocks/>
            </p:cNvCxnSpPr>
            <p:nvPr/>
          </p:nvCxnSpPr>
          <p:spPr>
            <a:xfrm>
              <a:off x="2545329" y="4856098"/>
              <a:ext cx="276177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E16CCE-D749-4A3B-9DA7-56D9FDF7EC17}"/>
                </a:ext>
              </a:extLst>
            </p:cNvPr>
            <p:cNvCxnSpPr>
              <a:cxnSpLocks/>
            </p:cNvCxnSpPr>
            <p:nvPr/>
          </p:nvCxnSpPr>
          <p:spPr>
            <a:xfrm>
              <a:off x="3827929" y="1488142"/>
              <a:ext cx="0" cy="3460376"/>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07A1C7-90EF-E01C-52EE-713CC39E1F61}"/>
                </a:ext>
              </a:extLst>
            </p:cNvPr>
            <p:cNvCxnSpPr>
              <a:cxnSpLocks/>
            </p:cNvCxnSpPr>
            <p:nvPr/>
          </p:nvCxnSpPr>
          <p:spPr>
            <a:xfrm>
              <a:off x="4554070" y="1488142"/>
              <a:ext cx="0" cy="3460376"/>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A471205-4875-6A68-969B-CB78712C7F7A}"/>
              </a:ext>
            </a:extLst>
          </p:cNvPr>
          <p:cNvGrpSpPr/>
          <p:nvPr/>
        </p:nvGrpSpPr>
        <p:grpSpPr>
          <a:xfrm>
            <a:off x="6142142" y="1296824"/>
            <a:ext cx="6049858" cy="4347744"/>
            <a:chOff x="6142142" y="1296824"/>
            <a:chExt cx="6049858" cy="4464940"/>
          </a:xfrm>
        </p:grpSpPr>
        <p:pic>
          <p:nvPicPr>
            <p:cNvPr id="6" name="Picture 5">
              <a:extLst>
                <a:ext uri="{FF2B5EF4-FFF2-40B4-BE49-F238E27FC236}">
                  <a16:creationId xmlns:a16="http://schemas.microsoft.com/office/drawing/2014/main" id="{E02CD8A9-88F6-2E38-05C1-A20E64EE33FB}"/>
                </a:ext>
              </a:extLst>
            </p:cNvPr>
            <p:cNvPicPr>
              <a:picLocks noChangeAspect="1"/>
            </p:cNvPicPr>
            <p:nvPr/>
          </p:nvPicPr>
          <p:blipFill>
            <a:blip r:embed="rId3"/>
            <a:stretch>
              <a:fillRect/>
            </a:stretch>
          </p:blipFill>
          <p:spPr>
            <a:xfrm>
              <a:off x="6142142" y="1296824"/>
              <a:ext cx="6049858" cy="4464940"/>
            </a:xfrm>
            <a:prstGeom prst="rect">
              <a:avLst/>
            </a:prstGeom>
          </p:spPr>
        </p:pic>
        <p:cxnSp>
          <p:nvCxnSpPr>
            <p:cNvPr id="18" name="Straight Connector 17">
              <a:extLst>
                <a:ext uri="{FF2B5EF4-FFF2-40B4-BE49-F238E27FC236}">
                  <a16:creationId xmlns:a16="http://schemas.microsoft.com/office/drawing/2014/main" id="{FE019F05-C73B-18B2-C401-609667329807}"/>
                </a:ext>
              </a:extLst>
            </p:cNvPr>
            <p:cNvCxnSpPr>
              <a:cxnSpLocks/>
            </p:cNvCxnSpPr>
            <p:nvPr/>
          </p:nvCxnSpPr>
          <p:spPr>
            <a:xfrm>
              <a:off x="10694893" y="1568825"/>
              <a:ext cx="0" cy="3460376"/>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B90EB8-1ED8-C5C8-E0C0-9D46FAED3446}"/>
                </a:ext>
              </a:extLst>
            </p:cNvPr>
            <p:cNvCxnSpPr>
              <a:cxnSpLocks/>
            </p:cNvCxnSpPr>
            <p:nvPr/>
          </p:nvCxnSpPr>
          <p:spPr>
            <a:xfrm>
              <a:off x="11223811" y="1568825"/>
              <a:ext cx="0" cy="3460376"/>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0684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6D4A-151C-9FAE-6FBD-B403DC66B918}"/>
              </a:ext>
            </a:extLst>
          </p:cNvPr>
          <p:cNvSpPr>
            <a:spLocks noGrp="1"/>
          </p:cNvSpPr>
          <p:nvPr>
            <p:ph type="title"/>
          </p:nvPr>
        </p:nvSpPr>
        <p:spPr>
          <a:xfrm>
            <a:off x="266699" y="184150"/>
            <a:ext cx="8943975" cy="682625"/>
          </a:xfrm>
        </p:spPr>
        <p:txBody>
          <a:bodyPr>
            <a:normAutofit/>
          </a:bodyPr>
          <a:lstStyle/>
          <a:p>
            <a:r>
              <a:rPr lang="en-US" dirty="0"/>
              <a:t>Target Station 2 Target, Reflector, and Moderators</a:t>
            </a:r>
            <a:endParaRPr lang="en-GB" dirty="0"/>
          </a:p>
        </p:txBody>
      </p:sp>
      <p:pic>
        <p:nvPicPr>
          <p:cNvPr id="5" name="Picture 4" descr="A close-up of a machine&#10;&#10;Description automatically generated">
            <a:extLst>
              <a:ext uri="{FF2B5EF4-FFF2-40B4-BE49-F238E27FC236}">
                <a16:creationId xmlns:a16="http://schemas.microsoft.com/office/drawing/2014/main" id="{36E91CF8-7841-1502-005A-7723D0F53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326" y="866775"/>
            <a:ext cx="6192066" cy="4642758"/>
          </a:xfrm>
          <a:prstGeom prst="rect">
            <a:avLst/>
          </a:prstGeom>
        </p:spPr>
      </p:pic>
      <p:sp>
        <p:nvSpPr>
          <p:cNvPr id="3" name="TextBox 2">
            <a:extLst>
              <a:ext uri="{FF2B5EF4-FFF2-40B4-BE49-F238E27FC236}">
                <a16:creationId xmlns:a16="http://schemas.microsoft.com/office/drawing/2014/main" id="{414DC7D4-4D19-6693-9D22-B304E9DFCB84}"/>
              </a:ext>
            </a:extLst>
          </p:cNvPr>
          <p:cNvSpPr txBox="1"/>
          <p:nvPr/>
        </p:nvSpPr>
        <p:spPr>
          <a:xfrm>
            <a:off x="547358" y="2114781"/>
            <a:ext cx="2188531"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Decoupled Methane Moderator</a:t>
            </a:r>
            <a:endParaRPr lang="en-GB" dirty="0"/>
          </a:p>
        </p:txBody>
      </p:sp>
      <p:cxnSp>
        <p:nvCxnSpPr>
          <p:cNvPr id="4" name="Straight Arrow Connector 3">
            <a:extLst>
              <a:ext uri="{FF2B5EF4-FFF2-40B4-BE49-F238E27FC236}">
                <a16:creationId xmlns:a16="http://schemas.microsoft.com/office/drawing/2014/main" id="{871B9B80-0DD0-8893-39F2-1487026E5874}"/>
              </a:ext>
            </a:extLst>
          </p:cNvPr>
          <p:cNvCxnSpPr>
            <a:cxnSpLocks/>
            <a:stCxn id="3" idx="3"/>
          </p:cNvCxnSpPr>
          <p:nvPr/>
        </p:nvCxnSpPr>
        <p:spPr>
          <a:xfrm>
            <a:off x="2735889" y="2437947"/>
            <a:ext cx="3360111" cy="484547"/>
          </a:xfrm>
          <a:prstGeom prst="straightConnector1">
            <a:avLst/>
          </a:prstGeom>
          <a:ln w="34925">
            <a:solidFill>
              <a:srgbClr val="FF9D1B"/>
            </a:solidFill>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EC282AC2-7EA8-49DB-6D9E-68CB10DF2FE6}"/>
              </a:ext>
            </a:extLst>
          </p:cNvPr>
          <p:cNvSpPr txBox="1"/>
          <p:nvPr/>
        </p:nvSpPr>
        <p:spPr>
          <a:xfrm>
            <a:off x="464433" y="4096889"/>
            <a:ext cx="2188531"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Coupled Hydrogen Moderator</a:t>
            </a:r>
            <a:endParaRPr lang="en-GB" dirty="0"/>
          </a:p>
        </p:txBody>
      </p:sp>
      <p:cxnSp>
        <p:nvCxnSpPr>
          <p:cNvPr id="11" name="Straight Arrow Connector 10">
            <a:extLst>
              <a:ext uri="{FF2B5EF4-FFF2-40B4-BE49-F238E27FC236}">
                <a16:creationId xmlns:a16="http://schemas.microsoft.com/office/drawing/2014/main" id="{D9EAD5C9-C405-8D27-AE5D-F525489A6399}"/>
              </a:ext>
            </a:extLst>
          </p:cNvPr>
          <p:cNvCxnSpPr>
            <a:cxnSpLocks/>
            <a:stCxn id="10" idx="3"/>
          </p:cNvCxnSpPr>
          <p:nvPr/>
        </p:nvCxnSpPr>
        <p:spPr>
          <a:xfrm flipV="1">
            <a:off x="2652964" y="3812358"/>
            <a:ext cx="3346620" cy="607697"/>
          </a:xfrm>
          <a:prstGeom prst="straightConnector1">
            <a:avLst/>
          </a:prstGeom>
          <a:ln w="34925">
            <a:solidFill>
              <a:srgbClr val="FF9D1B"/>
            </a:solidFill>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BB9A0BE8-927B-5DA8-E8FF-90F0989D33C3}"/>
              </a:ext>
            </a:extLst>
          </p:cNvPr>
          <p:cNvSpPr txBox="1"/>
          <p:nvPr/>
        </p:nvSpPr>
        <p:spPr>
          <a:xfrm>
            <a:off x="9418829" y="3151414"/>
            <a:ext cx="922371"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Target</a:t>
            </a:r>
            <a:endParaRPr lang="en-GB" dirty="0"/>
          </a:p>
        </p:txBody>
      </p:sp>
      <p:cxnSp>
        <p:nvCxnSpPr>
          <p:cNvPr id="14" name="Straight Arrow Connector 13">
            <a:extLst>
              <a:ext uri="{FF2B5EF4-FFF2-40B4-BE49-F238E27FC236}">
                <a16:creationId xmlns:a16="http://schemas.microsoft.com/office/drawing/2014/main" id="{BB27AAF5-3D00-D536-72B0-3866CC174A88}"/>
              </a:ext>
            </a:extLst>
          </p:cNvPr>
          <p:cNvCxnSpPr>
            <a:cxnSpLocks/>
            <a:stCxn id="13" idx="1"/>
          </p:cNvCxnSpPr>
          <p:nvPr/>
        </p:nvCxnSpPr>
        <p:spPr>
          <a:xfrm flipH="1">
            <a:off x="6204857" y="3336080"/>
            <a:ext cx="3213972" cy="0"/>
          </a:xfrm>
          <a:prstGeom prst="straightConnector1">
            <a:avLst/>
          </a:prstGeom>
          <a:ln w="34925">
            <a:solidFill>
              <a:srgbClr val="FF9D1B"/>
            </a:solidFill>
            <a:tailEnd type="triangle"/>
          </a:ln>
        </p:spPr>
        <p:style>
          <a:lnRef idx="3">
            <a:schemeClr val="dk1"/>
          </a:lnRef>
          <a:fillRef idx="0">
            <a:schemeClr val="dk1"/>
          </a:fillRef>
          <a:effectRef idx="2">
            <a:schemeClr val="dk1"/>
          </a:effectRef>
          <a:fontRef idx="minor">
            <a:schemeClr val="tx1"/>
          </a:fontRef>
        </p:style>
      </p:cxnSp>
      <p:sp>
        <p:nvSpPr>
          <p:cNvPr id="6" name="Slide Number Placeholder 5">
            <a:extLst>
              <a:ext uri="{FF2B5EF4-FFF2-40B4-BE49-F238E27FC236}">
                <a16:creationId xmlns:a16="http://schemas.microsoft.com/office/drawing/2014/main" id="{11316F2D-22F6-E309-C3FD-199E53A70318}"/>
              </a:ext>
            </a:extLst>
          </p:cNvPr>
          <p:cNvSpPr>
            <a:spLocks noGrp="1"/>
          </p:cNvSpPr>
          <p:nvPr>
            <p:ph type="sldNum" sz="quarter" idx="12"/>
          </p:nvPr>
        </p:nvSpPr>
        <p:spPr/>
        <p:txBody>
          <a:bodyPr/>
          <a:lstStyle/>
          <a:p>
            <a:fld id="{94601B8E-4C5D-4D9E-8821-9696CA0E0E3F}" type="slidenum">
              <a:rPr lang="en-GB" smtClean="0"/>
              <a:pPr/>
              <a:t>3</a:t>
            </a:fld>
            <a:endParaRPr lang="en-GB" dirty="0"/>
          </a:p>
        </p:txBody>
      </p:sp>
    </p:spTree>
    <p:extLst>
      <p:ext uri="{BB962C8B-B14F-4D97-AF65-F5344CB8AC3E}">
        <p14:creationId xmlns:p14="http://schemas.microsoft.com/office/powerpoint/2010/main" val="192717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BE5DC-3049-B658-D15F-EB77E39D8166}"/>
              </a:ext>
            </a:extLst>
          </p:cNvPr>
          <p:cNvSpPr>
            <a:spLocks noGrp="1"/>
          </p:cNvSpPr>
          <p:nvPr>
            <p:ph type="title"/>
          </p:nvPr>
        </p:nvSpPr>
        <p:spPr>
          <a:xfrm>
            <a:off x="266700" y="211593"/>
            <a:ext cx="5829300" cy="574675"/>
          </a:xfrm>
        </p:spPr>
        <p:txBody>
          <a:bodyPr/>
          <a:lstStyle/>
          <a:p>
            <a:r>
              <a:rPr lang="en-GB" dirty="0"/>
              <a:t>TS2 Methane Moderator</a:t>
            </a:r>
          </a:p>
        </p:txBody>
      </p:sp>
      <p:grpSp>
        <p:nvGrpSpPr>
          <p:cNvPr id="26" name="Group 25">
            <a:extLst>
              <a:ext uri="{FF2B5EF4-FFF2-40B4-BE49-F238E27FC236}">
                <a16:creationId xmlns:a16="http://schemas.microsoft.com/office/drawing/2014/main" id="{589B7156-55D9-68B3-0BAD-39E7051CEA3B}"/>
              </a:ext>
            </a:extLst>
          </p:cNvPr>
          <p:cNvGrpSpPr/>
          <p:nvPr/>
        </p:nvGrpSpPr>
        <p:grpSpPr>
          <a:xfrm>
            <a:off x="6644501" y="1172223"/>
            <a:ext cx="4982724" cy="5382285"/>
            <a:chOff x="6644501" y="1172223"/>
            <a:chExt cx="4982724" cy="5382285"/>
          </a:xfrm>
        </p:grpSpPr>
        <p:pic>
          <p:nvPicPr>
            <p:cNvPr id="12" name="Picture 11" descr="A diagram of a machine&#10;&#10;Description automatically generated">
              <a:extLst>
                <a:ext uri="{FF2B5EF4-FFF2-40B4-BE49-F238E27FC236}">
                  <a16:creationId xmlns:a16="http://schemas.microsoft.com/office/drawing/2014/main" id="{A49FF7CF-4229-296E-701E-CBDE40E0C9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l="28218" r="41308" b="5888"/>
            <a:stretch/>
          </p:blipFill>
          <p:spPr>
            <a:xfrm>
              <a:off x="7060330" y="1172223"/>
              <a:ext cx="2966852" cy="4137434"/>
            </a:xfrm>
            <a:prstGeom prst="rect">
              <a:avLst/>
            </a:prstGeom>
          </p:spPr>
        </p:pic>
        <p:sp>
          <p:nvSpPr>
            <p:cNvPr id="2" name="TextBox 1">
              <a:extLst>
                <a:ext uri="{FF2B5EF4-FFF2-40B4-BE49-F238E27FC236}">
                  <a16:creationId xmlns:a16="http://schemas.microsoft.com/office/drawing/2014/main" id="{F49FBA7B-2FE6-14A5-37BC-46E1D8A0E42A}"/>
                </a:ext>
              </a:extLst>
            </p:cNvPr>
            <p:cNvSpPr txBox="1"/>
            <p:nvPr/>
          </p:nvSpPr>
          <p:spPr>
            <a:xfrm>
              <a:off x="6644501" y="5723511"/>
              <a:ext cx="2436904" cy="369332"/>
            </a:xfrm>
            <a:prstGeom prst="rect">
              <a:avLst/>
            </a:prstGeom>
            <a:noFill/>
          </p:spPr>
          <p:txBody>
            <a:bodyPr wrap="square" rtlCol="0">
              <a:spAutoFit/>
            </a:bodyPr>
            <a:lstStyle/>
            <a:p>
              <a:r>
                <a:rPr lang="en-US" dirty="0"/>
                <a:t>Shell (Al5083-AW-O)</a:t>
              </a:r>
              <a:endParaRPr lang="en-GB" dirty="0"/>
            </a:p>
          </p:txBody>
        </p:sp>
        <p:sp>
          <p:nvSpPr>
            <p:cNvPr id="3" name="TextBox 2">
              <a:extLst>
                <a:ext uri="{FF2B5EF4-FFF2-40B4-BE49-F238E27FC236}">
                  <a16:creationId xmlns:a16="http://schemas.microsoft.com/office/drawing/2014/main" id="{FB3AE062-3E70-3CC6-C123-94ED8D397B0E}"/>
                </a:ext>
              </a:extLst>
            </p:cNvPr>
            <p:cNvSpPr txBox="1"/>
            <p:nvPr/>
          </p:nvSpPr>
          <p:spPr>
            <a:xfrm>
              <a:off x="10167399" y="2228671"/>
              <a:ext cx="1459826" cy="1200329"/>
            </a:xfrm>
            <a:prstGeom prst="rect">
              <a:avLst/>
            </a:prstGeom>
            <a:noFill/>
          </p:spPr>
          <p:txBody>
            <a:bodyPr wrap="square" rtlCol="0">
              <a:spAutoFit/>
            </a:bodyPr>
            <a:lstStyle/>
            <a:p>
              <a:r>
                <a:rPr lang="en-US" dirty="0"/>
                <a:t>Methane-”pure” Al1199 foam composite</a:t>
              </a:r>
              <a:endParaRPr lang="en-GB" dirty="0"/>
            </a:p>
          </p:txBody>
        </p:sp>
        <p:sp>
          <p:nvSpPr>
            <p:cNvPr id="5" name="TextBox 4">
              <a:extLst>
                <a:ext uri="{FF2B5EF4-FFF2-40B4-BE49-F238E27FC236}">
                  <a16:creationId xmlns:a16="http://schemas.microsoft.com/office/drawing/2014/main" id="{969DAB1E-B507-93FB-A7FF-7F18D42D9C3D}"/>
                </a:ext>
              </a:extLst>
            </p:cNvPr>
            <p:cNvSpPr txBox="1"/>
            <p:nvPr/>
          </p:nvSpPr>
          <p:spPr>
            <a:xfrm>
              <a:off x="9081405" y="5354179"/>
              <a:ext cx="1984774" cy="1200329"/>
            </a:xfrm>
            <a:prstGeom prst="rect">
              <a:avLst/>
            </a:prstGeom>
            <a:noFill/>
          </p:spPr>
          <p:txBody>
            <a:bodyPr wrap="square" rtlCol="0">
              <a:spAutoFit/>
            </a:bodyPr>
            <a:lstStyle/>
            <a:p>
              <a:r>
                <a:rPr lang="en-US" dirty="0"/>
                <a:t>8mm dia Helium Heat Exchanger (Al-1199) – brazed to foam</a:t>
              </a:r>
              <a:endParaRPr lang="en-GB" dirty="0"/>
            </a:p>
          </p:txBody>
        </p:sp>
        <p:cxnSp>
          <p:nvCxnSpPr>
            <p:cNvPr id="6" name="Straight Arrow Connector 5">
              <a:extLst>
                <a:ext uri="{FF2B5EF4-FFF2-40B4-BE49-F238E27FC236}">
                  <a16:creationId xmlns:a16="http://schemas.microsoft.com/office/drawing/2014/main" id="{384F0DA8-523C-C066-0963-86954DA84DF7}"/>
                </a:ext>
              </a:extLst>
            </p:cNvPr>
            <p:cNvCxnSpPr>
              <a:cxnSpLocks/>
            </p:cNvCxnSpPr>
            <p:nvPr/>
          </p:nvCxnSpPr>
          <p:spPr>
            <a:xfrm flipH="1" flipV="1">
              <a:off x="9350188" y="4446494"/>
              <a:ext cx="495880" cy="957185"/>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A8C51988-54DA-BBBD-5092-3ECE46FE7E3A}"/>
                </a:ext>
              </a:extLst>
            </p:cNvPr>
            <p:cNvCxnSpPr>
              <a:cxnSpLocks/>
            </p:cNvCxnSpPr>
            <p:nvPr/>
          </p:nvCxnSpPr>
          <p:spPr>
            <a:xfrm flipV="1">
              <a:off x="7700770" y="4616824"/>
              <a:ext cx="184269" cy="1106687"/>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CDAD7C5B-111F-73EC-5089-BCBE66FD334E}"/>
                </a:ext>
              </a:extLst>
            </p:cNvPr>
            <p:cNvCxnSpPr>
              <a:cxnSpLocks/>
              <a:stCxn id="3" idx="1"/>
            </p:cNvCxnSpPr>
            <p:nvPr/>
          </p:nvCxnSpPr>
          <p:spPr>
            <a:xfrm flipH="1">
              <a:off x="9205628" y="2828836"/>
              <a:ext cx="961771" cy="724696"/>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grpSp>
      <p:grpSp>
        <p:nvGrpSpPr>
          <p:cNvPr id="25" name="Group 24">
            <a:extLst>
              <a:ext uri="{FF2B5EF4-FFF2-40B4-BE49-F238E27FC236}">
                <a16:creationId xmlns:a16="http://schemas.microsoft.com/office/drawing/2014/main" id="{D8225DF9-ECA0-EE29-3E77-C727A6EC3CE3}"/>
              </a:ext>
            </a:extLst>
          </p:cNvPr>
          <p:cNvGrpSpPr/>
          <p:nvPr/>
        </p:nvGrpSpPr>
        <p:grpSpPr>
          <a:xfrm>
            <a:off x="87376" y="1172223"/>
            <a:ext cx="7113171" cy="4251613"/>
            <a:chOff x="87376" y="1172223"/>
            <a:chExt cx="7113171" cy="4251613"/>
          </a:xfrm>
        </p:grpSpPr>
        <p:pic>
          <p:nvPicPr>
            <p:cNvPr id="8" name="Picture 7" descr="A white machine with a screwdriver&#10;&#10;Description automatically generated">
              <a:extLst>
                <a:ext uri="{FF2B5EF4-FFF2-40B4-BE49-F238E27FC236}">
                  <a16:creationId xmlns:a16="http://schemas.microsoft.com/office/drawing/2014/main" id="{6F0D9E38-A3E0-6FB4-F6C9-186C5982376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0000"/>
                      </a14:imgEffect>
                      <a14:imgEffect>
                        <a14:brightnessContrast contrast="41000"/>
                      </a14:imgEffect>
                    </a14:imgLayer>
                  </a14:imgProps>
                </a:ext>
                <a:ext uri="{28A0092B-C50C-407E-A947-70E740481C1C}">
                  <a14:useLocalDpi xmlns:a14="http://schemas.microsoft.com/office/drawing/2010/main" val="0"/>
                </a:ext>
              </a:extLst>
            </a:blip>
            <a:srcRect l="26447" t="15333" r="19855" b="12244"/>
            <a:stretch/>
          </p:blipFill>
          <p:spPr>
            <a:xfrm>
              <a:off x="266700" y="1172223"/>
              <a:ext cx="6793630" cy="4137434"/>
            </a:xfrm>
            <a:prstGeom prst="roundRect">
              <a:avLst>
                <a:gd name="adj" fmla="val 11467"/>
              </a:avLst>
            </a:prstGeom>
          </p:spPr>
        </p:pic>
        <p:sp>
          <p:nvSpPr>
            <p:cNvPr id="13" name="Oval 12">
              <a:extLst>
                <a:ext uri="{FF2B5EF4-FFF2-40B4-BE49-F238E27FC236}">
                  <a16:creationId xmlns:a16="http://schemas.microsoft.com/office/drawing/2014/main" id="{AB65196E-8E9D-59DB-5B94-B5E262EBC628}"/>
                </a:ext>
              </a:extLst>
            </p:cNvPr>
            <p:cNvSpPr/>
            <p:nvPr/>
          </p:nvSpPr>
          <p:spPr>
            <a:xfrm>
              <a:off x="5040489" y="4510717"/>
              <a:ext cx="767644" cy="798940"/>
            </a:xfrm>
            <a:prstGeom prst="roundRect">
              <a:avLst/>
            </a:prstGeom>
            <a:noFill/>
            <a:ln w="57150">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0AC917D-B239-D511-B8D1-15CA5BC535B9}"/>
                </a:ext>
              </a:extLst>
            </p:cNvPr>
            <p:cNvSpPr/>
            <p:nvPr/>
          </p:nvSpPr>
          <p:spPr>
            <a:xfrm>
              <a:off x="87376" y="2982590"/>
              <a:ext cx="1408402" cy="1365955"/>
            </a:xfrm>
            <a:prstGeom prst="roundRect">
              <a:avLst/>
            </a:prstGeom>
            <a:noFill/>
            <a:ln w="57150">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2B69C2FE-A57B-017C-BB0D-167BA971DE4D}"/>
                </a:ext>
              </a:extLst>
            </p:cNvPr>
            <p:cNvCxnSpPr>
              <a:cxnSpLocks/>
            </p:cNvCxnSpPr>
            <p:nvPr/>
          </p:nvCxnSpPr>
          <p:spPr>
            <a:xfrm>
              <a:off x="1494502" y="3744527"/>
              <a:ext cx="5706045" cy="0"/>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3FB3E839-D408-4E05-D904-59BD8EB34D6C}"/>
                </a:ext>
              </a:extLst>
            </p:cNvPr>
            <p:cNvSpPr txBox="1"/>
            <p:nvPr/>
          </p:nvSpPr>
          <p:spPr>
            <a:xfrm>
              <a:off x="2628077" y="4095813"/>
              <a:ext cx="1891553" cy="1328023"/>
            </a:xfrm>
            <a:prstGeom prst="roundRect">
              <a:avLst/>
            </a:prstGeom>
            <a:noFill/>
          </p:spPr>
          <p:txBody>
            <a:bodyPr wrap="square" rtlCol="0">
              <a:spAutoFit/>
            </a:bodyPr>
            <a:lstStyle/>
            <a:p>
              <a:r>
                <a:rPr lang="en-US" dirty="0"/>
                <a:t>Bayonet connection to helium transfer line</a:t>
              </a:r>
              <a:endParaRPr lang="en-GB" dirty="0"/>
            </a:p>
          </p:txBody>
        </p:sp>
        <p:cxnSp>
          <p:nvCxnSpPr>
            <p:cNvPr id="19" name="Straight Arrow Connector 18">
              <a:extLst>
                <a:ext uri="{FF2B5EF4-FFF2-40B4-BE49-F238E27FC236}">
                  <a16:creationId xmlns:a16="http://schemas.microsoft.com/office/drawing/2014/main" id="{2B1EBE91-7EE6-1740-4C87-597BFE6B30F8}"/>
                </a:ext>
              </a:extLst>
            </p:cNvPr>
            <p:cNvCxnSpPr>
              <a:cxnSpLocks/>
              <a:endCxn id="13" idx="2"/>
            </p:cNvCxnSpPr>
            <p:nvPr/>
          </p:nvCxnSpPr>
          <p:spPr>
            <a:xfrm>
              <a:off x="4347524" y="4823012"/>
              <a:ext cx="692965" cy="87175"/>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grpSp>
      <p:sp>
        <p:nvSpPr>
          <p:cNvPr id="22" name="Slide Number Placeholder 2">
            <a:extLst>
              <a:ext uri="{FF2B5EF4-FFF2-40B4-BE49-F238E27FC236}">
                <a16:creationId xmlns:a16="http://schemas.microsoft.com/office/drawing/2014/main" id="{DA497F3D-0163-59E3-1B80-5DCE8701C184}"/>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4</a:t>
            </a:fld>
            <a:endParaRPr lang="en-GB" sz="1200" dirty="0"/>
          </a:p>
        </p:txBody>
      </p:sp>
    </p:spTree>
    <p:extLst>
      <p:ext uri="{BB962C8B-B14F-4D97-AF65-F5344CB8AC3E}">
        <p14:creationId xmlns:p14="http://schemas.microsoft.com/office/powerpoint/2010/main" val="349227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BE5DC-3049-B658-D15F-EB77E39D8166}"/>
              </a:ext>
            </a:extLst>
          </p:cNvPr>
          <p:cNvSpPr>
            <a:spLocks noGrp="1"/>
          </p:cNvSpPr>
          <p:nvPr>
            <p:ph type="title"/>
          </p:nvPr>
        </p:nvSpPr>
        <p:spPr>
          <a:xfrm>
            <a:off x="266700" y="211593"/>
            <a:ext cx="5829300" cy="574675"/>
          </a:xfrm>
        </p:spPr>
        <p:txBody>
          <a:bodyPr/>
          <a:lstStyle/>
          <a:p>
            <a:r>
              <a:rPr lang="en-GB" dirty="0"/>
              <a:t>TS2 Methane Moderator</a:t>
            </a:r>
          </a:p>
        </p:txBody>
      </p:sp>
      <p:grpSp>
        <p:nvGrpSpPr>
          <p:cNvPr id="26" name="Group 25">
            <a:extLst>
              <a:ext uri="{FF2B5EF4-FFF2-40B4-BE49-F238E27FC236}">
                <a16:creationId xmlns:a16="http://schemas.microsoft.com/office/drawing/2014/main" id="{589B7156-55D9-68B3-0BAD-39E7051CEA3B}"/>
              </a:ext>
            </a:extLst>
          </p:cNvPr>
          <p:cNvGrpSpPr/>
          <p:nvPr/>
        </p:nvGrpSpPr>
        <p:grpSpPr>
          <a:xfrm>
            <a:off x="6644501" y="1172223"/>
            <a:ext cx="4982724" cy="5382285"/>
            <a:chOff x="6644501" y="1172223"/>
            <a:chExt cx="4982724" cy="5382285"/>
          </a:xfrm>
        </p:grpSpPr>
        <p:pic>
          <p:nvPicPr>
            <p:cNvPr id="12" name="Picture 11" descr="A diagram of a machine&#10;&#10;Description automatically generated">
              <a:extLst>
                <a:ext uri="{FF2B5EF4-FFF2-40B4-BE49-F238E27FC236}">
                  <a16:creationId xmlns:a16="http://schemas.microsoft.com/office/drawing/2014/main" id="{A49FF7CF-4229-296E-701E-CBDE40E0C9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l="28218" r="41308" b="5888"/>
            <a:stretch/>
          </p:blipFill>
          <p:spPr>
            <a:xfrm>
              <a:off x="7060330" y="1172223"/>
              <a:ext cx="2966852" cy="4137434"/>
            </a:xfrm>
            <a:prstGeom prst="rect">
              <a:avLst/>
            </a:prstGeom>
          </p:spPr>
        </p:pic>
        <p:sp>
          <p:nvSpPr>
            <p:cNvPr id="2" name="TextBox 1">
              <a:extLst>
                <a:ext uri="{FF2B5EF4-FFF2-40B4-BE49-F238E27FC236}">
                  <a16:creationId xmlns:a16="http://schemas.microsoft.com/office/drawing/2014/main" id="{F49FBA7B-2FE6-14A5-37BC-46E1D8A0E42A}"/>
                </a:ext>
              </a:extLst>
            </p:cNvPr>
            <p:cNvSpPr txBox="1"/>
            <p:nvPr/>
          </p:nvSpPr>
          <p:spPr>
            <a:xfrm>
              <a:off x="6644501" y="5723511"/>
              <a:ext cx="2347099" cy="369332"/>
            </a:xfrm>
            <a:prstGeom prst="rect">
              <a:avLst/>
            </a:prstGeom>
            <a:noFill/>
          </p:spPr>
          <p:txBody>
            <a:bodyPr wrap="square" rtlCol="0">
              <a:spAutoFit/>
            </a:bodyPr>
            <a:lstStyle/>
            <a:p>
              <a:r>
                <a:rPr lang="en-US" dirty="0"/>
                <a:t>Shell (Al5083-AW-O)</a:t>
              </a:r>
              <a:endParaRPr lang="en-GB" dirty="0"/>
            </a:p>
          </p:txBody>
        </p:sp>
        <p:sp>
          <p:nvSpPr>
            <p:cNvPr id="3" name="TextBox 2">
              <a:extLst>
                <a:ext uri="{FF2B5EF4-FFF2-40B4-BE49-F238E27FC236}">
                  <a16:creationId xmlns:a16="http://schemas.microsoft.com/office/drawing/2014/main" id="{FB3AE062-3E70-3CC6-C123-94ED8D397B0E}"/>
                </a:ext>
              </a:extLst>
            </p:cNvPr>
            <p:cNvSpPr txBox="1"/>
            <p:nvPr/>
          </p:nvSpPr>
          <p:spPr>
            <a:xfrm>
              <a:off x="10167399" y="2228671"/>
              <a:ext cx="1459826" cy="1200329"/>
            </a:xfrm>
            <a:prstGeom prst="rect">
              <a:avLst/>
            </a:prstGeom>
            <a:noFill/>
          </p:spPr>
          <p:txBody>
            <a:bodyPr wrap="square" rtlCol="0">
              <a:spAutoFit/>
            </a:bodyPr>
            <a:lstStyle/>
            <a:p>
              <a:r>
                <a:rPr lang="en-US" dirty="0"/>
                <a:t>Methane-”pure” Al1199 foam composite</a:t>
              </a:r>
              <a:endParaRPr lang="en-GB" dirty="0"/>
            </a:p>
          </p:txBody>
        </p:sp>
        <p:sp>
          <p:nvSpPr>
            <p:cNvPr id="5" name="TextBox 4">
              <a:extLst>
                <a:ext uri="{FF2B5EF4-FFF2-40B4-BE49-F238E27FC236}">
                  <a16:creationId xmlns:a16="http://schemas.microsoft.com/office/drawing/2014/main" id="{969DAB1E-B507-93FB-A7FF-7F18D42D9C3D}"/>
                </a:ext>
              </a:extLst>
            </p:cNvPr>
            <p:cNvSpPr txBox="1"/>
            <p:nvPr/>
          </p:nvSpPr>
          <p:spPr>
            <a:xfrm>
              <a:off x="9081405" y="5354179"/>
              <a:ext cx="1984774" cy="1200329"/>
            </a:xfrm>
            <a:prstGeom prst="rect">
              <a:avLst/>
            </a:prstGeom>
            <a:noFill/>
          </p:spPr>
          <p:txBody>
            <a:bodyPr wrap="square" rtlCol="0">
              <a:spAutoFit/>
            </a:bodyPr>
            <a:lstStyle/>
            <a:p>
              <a:r>
                <a:rPr lang="en-US" dirty="0"/>
                <a:t>8mm dia Helium Heat Exchanger (Al-1199) – brazed to foam</a:t>
              </a:r>
              <a:endParaRPr lang="en-GB" dirty="0"/>
            </a:p>
          </p:txBody>
        </p:sp>
        <p:cxnSp>
          <p:nvCxnSpPr>
            <p:cNvPr id="6" name="Straight Arrow Connector 5">
              <a:extLst>
                <a:ext uri="{FF2B5EF4-FFF2-40B4-BE49-F238E27FC236}">
                  <a16:creationId xmlns:a16="http://schemas.microsoft.com/office/drawing/2014/main" id="{384F0DA8-523C-C066-0963-86954DA84DF7}"/>
                </a:ext>
              </a:extLst>
            </p:cNvPr>
            <p:cNvCxnSpPr>
              <a:cxnSpLocks/>
            </p:cNvCxnSpPr>
            <p:nvPr/>
          </p:nvCxnSpPr>
          <p:spPr>
            <a:xfrm flipH="1" flipV="1">
              <a:off x="9350188" y="4446494"/>
              <a:ext cx="495880" cy="957185"/>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A8C51988-54DA-BBBD-5092-3ECE46FE7E3A}"/>
                </a:ext>
              </a:extLst>
            </p:cNvPr>
            <p:cNvCxnSpPr>
              <a:cxnSpLocks/>
            </p:cNvCxnSpPr>
            <p:nvPr/>
          </p:nvCxnSpPr>
          <p:spPr>
            <a:xfrm flipV="1">
              <a:off x="7700770" y="4616824"/>
              <a:ext cx="184269" cy="1106687"/>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CDAD7C5B-111F-73EC-5089-BCBE66FD334E}"/>
                </a:ext>
              </a:extLst>
            </p:cNvPr>
            <p:cNvCxnSpPr>
              <a:cxnSpLocks/>
              <a:stCxn id="3" idx="1"/>
            </p:cNvCxnSpPr>
            <p:nvPr/>
          </p:nvCxnSpPr>
          <p:spPr>
            <a:xfrm flipH="1">
              <a:off x="9205628" y="2828836"/>
              <a:ext cx="961771" cy="724696"/>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grpSp>
      <p:grpSp>
        <p:nvGrpSpPr>
          <p:cNvPr id="31" name="Group 30">
            <a:extLst>
              <a:ext uri="{FF2B5EF4-FFF2-40B4-BE49-F238E27FC236}">
                <a16:creationId xmlns:a16="http://schemas.microsoft.com/office/drawing/2014/main" id="{23F208A0-19DC-40F2-9355-3ED2C4B0F006}"/>
              </a:ext>
            </a:extLst>
          </p:cNvPr>
          <p:cNvGrpSpPr/>
          <p:nvPr/>
        </p:nvGrpSpPr>
        <p:grpSpPr>
          <a:xfrm>
            <a:off x="87376" y="1172223"/>
            <a:ext cx="7113171" cy="4251613"/>
            <a:chOff x="87376" y="1172223"/>
            <a:chExt cx="7113171" cy="4251613"/>
          </a:xfrm>
        </p:grpSpPr>
        <p:pic>
          <p:nvPicPr>
            <p:cNvPr id="23" name="Picture 22" descr="A grey and green machine&#10;&#10;Description automatically generated with medium confidence">
              <a:extLst>
                <a:ext uri="{FF2B5EF4-FFF2-40B4-BE49-F238E27FC236}">
                  <a16:creationId xmlns:a16="http://schemas.microsoft.com/office/drawing/2014/main" id="{0A4312A3-3D40-73B4-FA2A-891132120C2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11000"/>
                      </a14:imgEffect>
                    </a14:imgLayer>
                  </a14:imgProps>
                </a:ext>
                <a:ext uri="{28A0092B-C50C-407E-A947-70E740481C1C}">
                  <a14:useLocalDpi xmlns:a14="http://schemas.microsoft.com/office/drawing/2010/main" val="0"/>
                </a:ext>
              </a:extLst>
            </a:blip>
            <a:srcRect l="29706" t="9008" r="12941" b="15032"/>
            <a:stretch/>
          </p:blipFill>
          <p:spPr>
            <a:xfrm>
              <a:off x="188258" y="1172223"/>
              <a:ext cx="6872071" cy="4071580"/>
            </a:xfrm>
            <a:prstGeom prst="roundRect">
              <a:avLst>
                <a:gd name="adj" fmla="val 11823"/>
              </a:avLst>
            </a:prstGeom>
          </p:spPr>
        </p:pic>
        <p:sp>
          <p:nvSpPr>
            <p:cNvPr id="24" name="Oval 12">
              <a:extLst>
                <a:ext uri="{FF2B5EF4-FFF2-40B4-BE49-F238E27FC236}">
                  <a16:creationId xmlns:a16="http://schemas.microsoft.com/office/drawing/2014/main" id="{304BA0EC-72EB-5D68-BCA6-338913A86ACD}"/>
                </a:ext>
              </a:extLst>
            </p:cNvPr>
            <p:cNvSpPr/>
            <p:nvPr/>
          </p:nvSpPr>
          <p:spPr>
            <a:xfrm>
              <a:off x="5040489" y="4510717"/>
              <a:ext cx="767644" cy="798940"/>
            </a:xfrm>
            <a:prstGeom prst="roundRect">
              <a:avLst/>
            </a:prstGeom>
            <a:noFill/>
            <a:ln w="57150">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13">
              <a:extLst>
                <a:ext uri="{FF2B5EF4-FFF2-40B4-BE49-F238E27FC236}">
                  <a16:creationId xmlns:a16="http://schemas.microsoft.com/office/drawing/2014/main" id="{23B91011-7A71-7EDA-D7C4-F3244A9A2E2E}"/>
                </a:ext>
              </a:extLst>
            </p:cNvPr>
            <p:cNvSpPr/>
            <p:nvPr/>
          </p:nvSpPr>
          <p:spPr>
            <a:xfrm>
              <a:off x="87376" y="2982590"/>
              <a:ext cx="1408402" cy="1365955"/>
            </a:xfrm>
            <a:prstGeom prst="roundRect">
              <a:avLst/>
            </a:prstGeom>
            <a:noFill/>
            <a:ln w="57150">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CC268E4B-80B6-7E05-B27A-C4699648C297}"/>
                </a:ext>
              </a:extLst>
            </p:cNvPr>
            <p:cNvCxnSpPr>
              <a:cxnSpLocks/>
            </p:cNvCxnSpPr>
            <p:nvPr/>
          </p:nvCxnSpPr>
          <p:spPr>
            <a:xfrm>
              <a:off x="1494502" y="3744527"/>
              <a:ext cx="5706045" cy="0"/>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10ABC42F-3C45-B797-0C5E-425D433DB52E}"/>
                </a:ext>
              </a:extLst>
            </p:cNvPr>
            <p:cNvSpPr txBox="1"/>
            <p:nvPr/>
          </p:nvSpPr>
          <p:spPr>
            <a:xfrm>
              <a:off x="2628077" y="4095813"/>
              <a:ext cx="1891553" cy="1328023"/>
            </a:xfrm>
            <a:prstGeom prst="roundRect">
              <a:avLst/>
            </a:prstGeom>
            <a:noFill/>
          </p:spPr>
          <p:txBody>
            <a:bodyPr wrap="square" rtlCol="0">
              <a:spAutoFit/>
            </a:bodyPr>
            <a:lstStyle/>
            <a:p>
              <a:r>
                <a:rPr lang="en-US" dirty="0"/>
                <a:t>Bayonet connection to helium transfer line</a:t>
              </a:r>
              <a:endParaRPr lang="en-GB" dirty="0"/>
            </a:p>
          </p:txBody>
        </p:sp>
        <p:cxnSp>
          <p:nvCxnSpPr>
            <p:cNvPr id="30" name="Straight Arrow Connector 29">
              <a:extLst>
                <a:ext uri="{FF2B5EF4-FFF2-40B4-BE49-F238E27FC236}">
                  <a16:creationId xmlns:a16="http://schemas.microsoft.com/office/drawing/2014/main" id="{0C0780BB-9956-F4BA-8079-24BA413604CA}"/>
                </a:ext>
              </a:extLst>
            </p:cNvPr>
            <p:cNvCxnSpPr>
              <a:cxnSpLocks/>
              <a:endCxn id="24" idx="2"/>
            </p:cNvCxnSpPr>
            <p:nvPr/>
          </p:nvCxnSpPr>
          <p:spPr>
            <a:xfrm>
              <a:off x="4347524" y="4823012"/>
              <a:ext cx="692965" cy="87175"/>
            </a:xfrm>
            <a:prstGeom prst="straightConnector1">
              <a:avLst/>
            </a:prstGeom>
            <a:ln>
              <a:solidFill>
                <a:srgbClr val="FF9D1B"/>
              </a:solidFill>
              <a:tailEnd type="triangle"/>
            </a:ln>
          </p:spPr>
          <p:style>
            <a:lnRef idx="3">
              <a:schemeClr val="dk1"/>
            </a:lnRef>
            <a:fillRef idx="0">
              <a:schemeClr val="dk1"/>
            </a:fillRef>
            <a:effectRef idx="2">
              <a:schemeClr val="dk1"/>
            </a:effectRef>
            <a:fontRef idx="minor">
              <a:schemeClr val="tx1"/>
            </a:fontRef>
          </p:style>
        </p:cxnSp>
      </p:grpSp>
      <p:sp>
        <p:nvSpPr>
          <p:cNvPr id="33" name="Slide Number Placeholder 2">
            <a:extLst>
              <a:ext uri="{FF2B5EF4-FFF2-40B4-BE49-F238E27FC236}">
                <a16:creationId xmlns:a16="http://schemas.microsoft.com/office/drawing/2014/main" id="{CF2B95D9-F126-04DE-3B39-75B1752CC3B9}"/>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5</a:t>
            </a:fld>
            <a:endParaRPr lang="en-GB" sz="1200" dirty="0"/>
          </a:p>
        </p:txBody>
      </p:sp>
    </p:spTree>
    <p:extLst>
      <p:ext uri="{BB962C8B-B14F-4D97-AF65-F5344CB8AC3E}">
        <p14:creationId xmlns:p14="http://schemas.microsoft.com/office/powerpoint/2010/main" val="2891333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CB22A-63E2-600C-F6B5-ED284E9BE964}"/>
              </a:ext>
            </a:extLst>
          </p:cNvPr>
          <p:cNvSpPr>
            <a:spLocks noGrp="1"/>
          </p:cNvSpPr>
          <p:nvPr>
            <p:ph type="ctrTitle"/>
          </p:nvPr>
        </p:nvSpPr>
        <p:spPr>
          <a:xfrm>
            <a:off x="2779908" y="2878668"/>
            <a:ext cx="6202167" cy="1100663"/>
          </a:xfrm>
        </p:spPr>
        <p:txBody>
          <a:bodyPr>
            <a:noAutofit/>
          </a:bodyPr>
          <a:lstStyle/>
          <a:p>
            <a:r>
              <a:rPr lang="en-GB" sz="4000" dirty="0"/>
              <a:t>Why do we need a new heat exchanger for the solid methane moderator?</a:t>
            </a:r>
          </a:p>
        </p:txBody>
      </p:sp>
      <p:sp>
        <p:nvSpPr>
          <p:cNvPr id="3" name="Slide Number Placeholder 2">
            <a:extLst>
              <a:ext uri="{FF2B5EF4-FFF2-40B4-BE49-F238E27FC236}">
                <a16:creationId xmlns:a16="http://schemas.microsoft.com/office/drawing/2014/main" id="{3BFCE6B2-BB6B-2161-0738-53931E96046F}"/>
              </a:ext>
            </a:extLst>
          </p:cNvPr>
          <p:cNvSpPr>
            <a:spLocks noGrp="1"/>
          </p:cNvSpPr>
          <p:nvPr>
            <p:ph type="sldNum" sz="quarter" idx="12"/>
          </p:nvPr>
        </p:nvSpPr>
        <p:spPr/>
        <p:txBody>
          <a:bodyPr/>
          <a:lstStyle/>
          <a:p>
            <a:fld id="{94601B8E-4C5D-4D9E-8821-9696CA0E0E3F}" type="slidenum">
              <a:rPr lang="en-GB" smtClean="0"/>
              <a:pPr/>
              <a:t>6</a:t>
            </a:fld>
            <a:endParaRPr lang="en-GB"/>
          </a:p>
        </p:txBody>
      </p:sp>
    </p:spTree>
    <p:extLst>
      <p:ext uri="{BB962C8B-B14F-4D97-AF65-F5344CB8AC3E}">
        <p14:creationId xmlns:p14="http://schemas.microsoft.com/office/powerpoint/2010/main" val="67218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2A9E-92E8-0199-462D-16DA97F17505}"/>
              </a:ext>
            </a:extLst>
          </p:cNvPr>
          <p:cNvSpPr>
            <a:spLocks noGrp="1"/>
          </p:cNvSpPr>
          <p:nvPr>
            <p:ph type="title"/>
          </p:nvPr>
        </p:nvSpPr>
        <p:spPr>
          <a:xfrm>
            <a:off x="136071" y="318499"/>
            <a:ext cx="5829300" cy="574675"/>
          </a:xfrm>
        </p:spPr>
        <p:txBody>
          <a:bodyPr/>
          <a:lstStyle/>
          <a:p>
            <a:r>
              <a:rPr lang="en-GB" dirty="0"/>
              <a:t>Current Solid Methane Moderator</a:t>
            </a:r>
          </a:p>
        </p:txBody>
      </p:sp>
      <p:sp>
        <p:nvSpPr>
          <p:cNvPr id="3" name="Content Placeholder 2">
            <a:extLst>
              <a:ext uri="{FF2B5EF4-FFF2-40B4-BE49-F238E27FC236}">
                <a16:creationId xmlns:a16="http://schemas.microsoft.com/office/drawing/2014/main" id="{C85BEB18-E96C-7939-028B-12A4F3527580}"/>
              </a:ext>
            </a:extLst>
          </p:cNvPr>
          <p:cNvSpPr>
            <a:spLocks noGrp="1"/>
          </p:cNvSpPr>
          <p:nvPr>
            <p:ph idx="1"/>
          </p:nvPr>
        </p:nvSpPr>
        <p:spPr>
          <a:xfrm>
            <a:off x="136071" y="893175"/>
            <a:ext cx="6258258" cy="4975780"/>
          </a:xfrm>
        </p:spPr>
        <p:txBody>
          <a:bodyPr>
            <a:normAutofit fontScale="92500" lnSpcReduction="10000"/>
          </a:bodyPr>
          <a:lstStyle/>
          <a:p>
            <a:r>
              <a:rPr lang="en-GB" dirty="0"/>
              <a:t>Same thick-walled design since 2012 – 10 mm</a:t>
            </a:r>
          </a:p>
          <a:p>
            <a:pPr lvl="1"/>
            <a:r>
              <a:rPr lang="en-GB" dirty="0"/>
              <a:t>35 bar pressure release on annealing</a:t>
            </a:r>
          </a:p>
          <a:p>
            <a:r>
              <a:rPr lang="en-GB" dirty="0"/>
              <a:t>Charge change after 16 hours of operation – charge change time varies</a:t>
            </a:r>
          </a:p>
          <a:p>
            <a:pPr lvl="1"/>
            <a:r>
              <a:rPr lang="en-GB" dirty="0"/>
              <a:t>Build-up of tar and other hydrocarbons - pressure “burp”</a:t>
            </a:r>
          </a:p>
          <a:p>
            <a:pPr lvl="1"/>
            <a:r>
              <a:rPr lang="en-GB" u="sng" dirty="0"/>
              <a:t>“</a:t>
            </a:r>
            <a:r>
              <a:rPr lang="en-GB" i="1" u="sng" dirty="0"/>
              <a:t>Solid Methane Moderators: thermodynamics and chemistry” – O </a:t>
            </a:r>
            <a:r>
              <a:rPr lang="en-GB" i="1" u="sng" dirty="0" err="1"/>
              <a:t>Kirichek</a:t>
            </a:r>
            <a:r>
              <a:rPr lang="en-GB" i="1" u="sng" dirty="0"/>
              <a:t> et al, 2020</a:t>
            </a:r>
            <a:endParaRPr lang="en-GB" dirty="0"/>
          </a:p>
          <a:p>
            <a:r>
              <a:rPr lang="en-GB" dirty="0"/>
              <a:t>Cryogenic helium running at 7g/s, temperature starting at 25K, down to approximately 17K over life of moderator</a:t>
            </a:r>
          </a:p>
          <a:p>
            <a:r>
              <a:rPr lang="en-GB" dirty="0"/>
              <a:t>Have capacity to increase mass flow rate to 26g/s</a:t>
            </a:r>
          </a:p>
          <a:p>
            <a:r>
              <a:rPr lang="en-GB" dirty="0"/>
              <a:t>Moderator life maximum of two cycles – using 5 moderators every 2 years</a:t>
            </a:r>
          </a:p>
          <a:p>
            <a:r>
              <a:rPr lang="en-GB" dirty="0"/>
              <a:t>Methane temperature ranges from 45k to 65K over lifetime</a:t>
            </a:r>
          </a:p>
          <a:p>
            <a:r>
              <a:rPr lang="en-GB" dirty="0"/>
              <a:t>Uses pure aluminium foam to improve thermal conductivity </a:t>
            </a:r>
          </a:p>
        </p:txBody>
      </p:sp>
      <p:pic>
        <p:nvPicPr>
          <p:cNvPr id="6" name="Picture 5">
            <a:extLst>
              <a:ext uri="{FF2B5EF4-FFF2-40B4-BE49-F238E27FC236}">
                <a16:creationId xmlns:a16="http://schemas.microsoft.com/office/drawing/2014/main" id="{E00650E7-EE43-A328-75D8-B24A6C29D044}"/>
              </a:ext>
            </a:extLst>
          </p:cNvPr>
          <p:cNvPicPr>
            <a:picLocks noChangeAspect="1"/>
          </p:cNvPicPr>
          <p:nvPr/>
        </p:nvPicPr>
        <p:blipFill rotWithShape="1">
          <a:blip r:embed="rId3"/>
          <a:srcRect l="14957" r="12276" b="22542"/>
          <a:stretch/>
        </p:blipFill>
        <p:spPr>
          <a:xfrm>
            <a:off x="6394329" y="67228"/>
            <a:ext cx="4203868" cy="3356162"/>
          </a:xfrm>
          <a:prstGeom prst="rect">
            <a:avLst/>
          </a:prstGeom>
        </p:spPr>
      </p:pic>
      <p:pic>
        <p:nvPicPr>
          <p:cNvPr id="8" name="Picture 7" descr="A close-up of a muffler&#10;&#10;Description automatically generated">
            <a:extLst>
              <a:ext uri="{FF2B5EF4-FFF2-40B4-BE49-F238E27FC236}">
                <a16:creationId xmlns:a16="http://schemas.microsoft.com/office/drawing/2014/main" id="{CA59F15A-84B9-49A1-AB0A-34812731A36C}"/>
              </a:ext>
            </a:extLst>
          </p:cNvPr>
          <p:cNvPicPr>
            <a:picLocks noChangeAspect="1"/>
          </p:cNvPicPr>
          <p:nvPr/>
        </p:nvPicPr>
        <p:blipFill rotWithShape="1">
          <a:blip r:embed="rId4">
            <a:extLst>
              <a:ext uri="{28A0092B-C50C-407E-A947-70E740481C1C}">
                <a14:useLocalDpi xmlns:a14="http://schemas.microsoft.com/office/drawing/2010/main" val="0"/>
              </a:ext>
            </a:extLst>
          </a:blip>
          <a:srcRect l="18231" t="6462"/>
          <a:stretch/>
        </p:blipFill>
        <p:spPr>
          <a:xfrm>
            <a:off x="6394329" y="3501666"/>
            <a:ext cx="4203868" cy="3193236"/>
          </a:xfrm>
          <a:prstGeom prst="rect">
            <a:avLst/>
          </a:prstGeom>
        </p:spPr>
      </p:pic>
      <p:sp>
        <p:nvSpPr>
          <p:cNvPr id="5" name="Slide Number Placeholder 2">
            <a:extLst>
              <a:ext uri="{FF2B5EF4-FFF2-40B4-BE49-F238E27FC236}">
                <a16:creationId xmlns:a16="http://schemas.microsoft.com/office/drawing/2014/main" id="{4B030F8D-5995-FCDD-D7F5-C99A6F308E68}"/>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7</a:t>
            </a:fld>
            <a:endParaRPr lang="en-GB" sz="1200" dirty="0"/>
          </a:p>
        </p:txBody>
      </p:sp>
    </p:spTree>
    <p:extLst>
      <p:ext uri="{BB962C8B-B14F-4D97-AF65-F5344CB8AC3E}">
        <p14:creationId xmlns:p14="http://schemas.microsoft.com/office/powerpoint/2010/main" val="369937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CC5A-7D47-BC8F-4567-3F4FE5BAF4BE}"/>
              </a:ext>
            </a:extLst>
          </p:cNvPr>
          <p:cNvSpPr>
            <a:spLocks noGrp="1"/>
          </p:cNvSpPr>
          <p:nvPr>
            <p:ph type="title"/>
          </p:nvPr>
        </p:nvSpPr>
        <p:spPr>
          <a:xfrm>
            <a:off x="2838985" y="436705"/>
            <a:ext cx="6514030" cy="744484"/>
          </a:xfrm>
        </p:spPr>
        <p:txBody>
          <a:bodyPr>
            <a:normAutofit/>
          </a:bodyPr>
          <a:lstStyle/>
          <a:p>
            <a:pPr algn="ctr"/>
            <a:r>
              <a:rPr lang="en-GB" sz="3200" dirty="0"/>
              <a:t>Moderator Upgrade Specification</a:t>
            </a:r>
          </a:p>
        </p:txBody>
      </p:sp>
      <p:sp>
        <p:nvSpPr>
          <p:cNvPr id="4" name="Content Placeholder 3">
            <a:extLst>
              <a:ext uri="{FF2B5EF4-FFF2-40B4-BE49-F238E27FC236}">
                <a16:creationId xmlns:a16="http://schemas.microsoft.com/office/drawing/2014/main" id="{03390CFB-1F50-3A96-FB11-4C7FA4BCB9ED}"/>
              </a:ext>
            </a:extLst>
          </p:cNvPr>
          <p:cNvSpPr>
            <a:spLocks noGrp="1"/>
          </p:cNvSpPr>
          <p:nvPr>
            <p:ph idx="1"/>
          </p:nvPr>
        </p:nvSpPr>
        <p:spPr>
          <a:xfrm>
            <a:off x="1004941" y="1325473"/>
            <a:ext cx="10182118" cy="4351338"/>
          </a:xfrm>
        </p:spPr>
        <p:txBody>
          <a:bodyPr>
            <a:normAutofit/>
          </a:bodyPr>
          <a:lstStyle/>
          <a:p>
            <a:r>
              <a:rPr lang="en-GB" sz="2400" dirty="0"/>
              <a:t>Increase mass flow rate through the heat exchanger by reducing the pressure drop</a:t>
            </a:r>
          </a:p>
          <a:p>
            <a:r>
              <a:rPr lang="en-GB" sz="2400" dirty="0"/>
              <a:t>Include a gadolinium foil in the new design – additional beamline looking at the opposite side of the moderator</a:t>
            </a:r>
          </a:p>
          <a:p>
            <a:r>
              <a:rPr lang="en-GB" sz="2400" dirty="0"/>
              <a:t>Improve overall cooling – increasing mass flow rate but also increase surface area for heat exchange</a:t>
            </a:r>
          </a:p>
          <a:p>
            <a:r>
              <a:rPr lang="en-GB" sz="2400" dirty="0"/>
              <a:t>This design is likely to be first step toward improvement – it will be iterated based on performance</a:t>
            </a:r>
          </a:p>
        </p:txBody>
      </p:sp>
      <p:sp>
        <p:nvSpPr>
          <p:cNvPr id="3" name="Slide Number Placeholder 2">
            <a:extLst>
              <a:ext uri="{FF2B5EF4-FFF2-40B4-BE49-F238E27FC236}">
                <a16:creationId xmlns:a16="http://schemas.microsoft.com/office/drawing/2014/main" id="{FB3D37B0-63F1-32A7-0186-79294AB826B5}"/>
              </a:ext>
            </a:extLst>
          </p:cNvPr>
          <p:cNvSpPr txBox="1">
            <a:spLocks/>
          </p:cNvSpPr>
          <p:nvPr/>
        </p:nvSpPr>
        <p:spPr>
          <a:xfrm>
            <a:off x="9350188" y="564003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4601B8E-4C5D-4D9E-8821-9696CA0E0E3F}" type="slidenum">
              <a:rPr lang="en-GB" sz="1200" smtClean="0"/>
              <a:pPr algn="r"/>
              <a:t>8</a:t>
            </a:fld>
            <a:endParaRPr lang="en-GB" sz="1200" dirty="0"/>
          </a:p>
        </p:txBody>
      </p:sp>
    </p:spTree>
    <p:extLst>
      <p:ext uri="{BB962C8B-B14F-4D97-AF65-F5344CB8AC3E}">
        <p14:creationId xmlns:p14="http://schemas.microsoft.com/office/powerpoint/2010/main" val="956297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E1AF-7F53-B7B8-1B49-37E7F9B06F9C}"/>
              </a:ext>
            </a:extLst>
          </p:cNvPr>
          <p:cNvSpPr>
            <a:spLocks noGrp="1"/>
          </p:cNvSpPr>
          <p:nvPr>
            <p:ph type="ctrTitle"/>
          </p:nvPr>
        </p:nvSpPr>
        <p:spPr>
          <a:xfrm>
            <a:off x="268658" y="1307298"/>
            <a:ext cx="11654683" cy="2387600"/>
          </a:xfrm>
        </p:spPr>
        <p:txBody>
          <a:bodyPr>
            <a:normAutofit/>
          </a:bodyPr>
          <a:lstStyle/>
          <a:p>
            <a:r>
              <a:rPr lang="en-GB" sz="7200" dirty="0"/>
              <a:t>First Idea</a:t>
            </a:r>
          </a:p>
        </p:txBody>
      </p:sp>
      <p:sp>
        <p:nvSpPr>
          <p:cNvPr id="3" name="Slide Number Placeholder 2">
            <a:extLst>
              <a:ext uri="{FF2B5EF4-FFF2-40B4-BE49-F238E27FC236}">
                <a16:creationId xmlns:a16="http://schemas.microsoft.com/office/drawing/2014/main" id="{DE5651A1-6127-547B-1619-57EF9ABB6A56}"/>
              </a:ext>
            </a:extLst>
          </p:cNvPr>
          <p:cNvSpPr>
            <a:spLocks noGrp="1"/>
          </p:cNvSpPr>
          <p:nvPr>
            <p:ph type="sldNum" sz="quarter" idx="12"/>
          </p:nvPr>
        </p:nvSpPr>
        <p:spPr/>
        <p:txBody>
          <a:bodyPr/>
          <a:lstStyle/>
          <a:p>
            <a:fld id="{94601B8E-4C5D-4D9E-8821-9696CA0E0E3F}" type="slidenum">
              <a:rPr lang="en-GB" smtClean="0"/>
              <a:pPr/>
              <a:t>9</a:t>
            </a:fld>
            <a:endParaRPr lang="en-GB"/>
          </a:p>
        </p:txBody>
      </p:sp>
    </p:spTree>
    <p:extLst>
      <p:ext uri="{BB962C8B-B14F-4D97-AF65-F5344CB8AC3E}">
        <p14:creationId xmlns:p14="http://schemas.microsoft.com/office/powerpoint/2010/main" val="440001538"/>
      </p:ext>
    </p:extLst>
  </p:cSld>
  <p:clrMapOvr>
    <a:masterClrMapping/>
  </p:clrMapOvr>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367b676-3231-4229-b246-27e36f6a6ea0" xsi:nil="true"/>
    <lcf76f155ced4ddcb4097134ff3c332f xmlns="7a6c5452-7205-4e2c-a322-0d36e47a409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2453390EE4BA43A5D6133E94472E90" ma:contentTypeVersion="15" ma:contentTypeDescription="Create a new document." ma:contentTypeScope="" ma:versionID="bf9a459e8024347ae04296c47f65ae2e">
  <xsd:schema xmlns:xsd="http://www.w3.org/2001/XMLSchema" xmlns:xs="http://www.w3.org/2001/XMLSchema" xmlns:p="http://schemas.microsoft.com/office/2006/metadata/properties" xmlns:ns2="7a6c5452-7205-4e2c-a322-0d36e47a4095" xmlns:ns3="4367b676-3231-4229-b246-27e36f6a6ea0" targetNamespace="http://schemas.microsoft.com/office/2006/metadata/properties" ma:root="true" ma:fieldsID="0f8ea69ac4388d4ebd7708f2aa0601ea" ns2:_="" ns3:_="">
    <xsd:import namespace="7a6c5452-7205-4e2c-a322-0d36e47a4095"/>
    <xsd:import namespace="4367b676-3231-4229-b246-27e36f6a6e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c5452-7205-4e2c-a322-0d36e47a40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367b676-3231-4229-b246-27e36f6a6e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bb8876-a7eb-42f8-850b-785a27f532ba}" ma:internalName="TaxCatchAll" ma:showField="CatchAllData" ma:web="4367b676-3231-4229-b246-27e36f6a6e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C07CB7-51EF-466B-89DC-FA27AC50FA39}">
  <ds:schemaRefs>
    <ds:schemaRef ds:uri="http://schemas.microsoft.com/office/2006/metadata/properties"/>
    <ds:schemaRef ds:uri="http://schemas.microsoft.com/office/infopath/2007/PartnerControls"/>
    <ds:schemaRef ds:uri="4367b676-3231-4229-b246-27e36f6a6ea0"/>
    <ds:schemaRef ds:uri="7a6c5452-7205-4e2c-a322-0d36e47a4095"/>
  </ds:schemaRefs>
</ds:datastoreItem>
</file>

<file path=customXml/itemProps2.xml><?xml version="1.0" encoding="utf-8"?>
<ds:datastoreItem xmlns:ds="http://schemas.openxmlformats.org/officeDocument/2006/customXml" ds:itemID="{1198689B-A5D0-4808-98CD-B31351CC1C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c5452-7205-4e2c-a322-0d36e47a4095"/>
    <ds:schemaRef ds:uri="4367b676-3231-4229-b246-27e36f6a6e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435EA1-87F7-4138-8D7D-EAF9392208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5163</TotalTime>
  <Words>1068</Words>
  <Application>Microsoft Office PowerPoint</Application>
  <PresentationFormat>Widescreen</PresentationFormat>
  <Paragraphs>146</Paragraphs>
  <Slides>25</Slides>
  <Notes>7</Notes>
  <HiddenSlides>3</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25</vt:i4>
      </vt:variant>
    </vt:vector>
  </HeadingPairs>
  <TitlesOfParts>
    <vt:vector size="33" baseType="lpstr">
      <vt:lpstr>Roboto</vt:lpstr>
      <vt:lpstr>Courier New</vt:lpstr>
      <vt:lpstr>Arial</vt:lpstr>
      <vt:lpstr>Calibri</vt:lpstr>
      <vt:lpstr>1_Title slide</vt:lpstr>
      <vt:lpstr>2_Triangles</vt:lpstr>
      <vt:lpstr>3_Pattern</vt:lpstr>
      <vt:lpstr>4_Blank Layouts</vt:lpstr>
      <vt:lpstr>HPTW 2023: New Cryogenic Helium Heat Exchanger for the ISIS Target Station Two Solid Methane Moderator</vt:lpstr>
      <vt:lpstr>PowerPoint Presentation</vt:lpstr>
      <vt:lpstr>Target Station 2 Target, Reflector, and Moderators</vt:lpstr>
      <vt:lpstr>TS2 Methane Moderator</vt:lpstr>
      <vt:lpstr>TS2 Methane Moderator</vt:lpstr>
      <vt:lpstr>Why do we need a new heat exchanger for the solid methane moderator?</vt:lpstr>
      <vt:lpstr>Current Solid Methane Moderator</vt:lpstr>
      <vt:lpstr>Moderator Upgrade Specification</vt:lpstr>
      <vt:lpstr>First Idea</vt:lpstr>
      <vt:lpstr>First design</vt:lpstr>
      <vt:lpstr>Reducing Pressure Drop…</vt:lpstr>
      <vt:lpstr>Computational Fluid Dynamics – Material data </vt:lpstr>
      <vt:lpstr>ISIS Foam Measurements</vt:lpstr>
      <vt:lpstr>Baselining – Current Moderator</vt:lpstr>
      <vt:lpstr>Design Optimisation</vt:lpstr>
      <vt:lpstr>Fluid only – pressure drop CFD analysis</vt:lpstr>
      <vt:lpstr>Conjugate Flow-heat transfer analysis</vt:lpstr>
      <vt:lpstr>Manufacturing Trials</vt:lpstr>
      <vt:lpstr>Electron Beam Welding – Manufacture and Ultrasound NDT</vt:lpstr>
      <vt:lpstr>Pressure Vessel Welding &amp; Pressure testing</vt:lpstr>
      <vt:lpstr>Proposed Design</vt:lpstr>
      <vt:lpstr>Any Questions?</vt:lpstr>
      <vt:lpstr>Early work</vt:lpstr>
      <vt:lpstr>PowerPoint Presentation</vt:lpstr>
      <vt:lpstr>Pure Aluminium versus Al Alloys</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Telkman, Mark (STFC,RAL,ISIS)</cp:lastModifiedBy>
  <cp:revision>27</cp:revision>
  <dcterms:created xsi:type="dcterms:W3CDTF">2023-01-10T12:41:06Z</dcterms:created>
  <dcterms:modified xsi:type="dcterms:W3CDTF">2023-11-07T02:35:42Z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0x010100FC2453390EE4BA43A5D6133E94472E90</vt:lpwstr>
  </property>
</Properties>
</file>