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3" r:id="rId2"/>
  </p:sldMasterIdLst>
  <p:notesMasterIdLst>
    <p:notesMasterId r:id="rId16"/>
  </p:notesMasterIdLst>
  <p:handoutMasterIdLst>
    <p:handoutMasterId r:id="rId17"/>
  </p:handoutMasterIdLst>
  <p:sldIdLst>
    <p:sldId id="321" r:id="rId3"/>
    <p:sldId id="316" r:id="rId4"/>
    <p:sldId id="322" r:id="rId5"/>
    <p:sldId id="323" r:id="rId6"/>
    <p:sldId id="324" r:id="rId7"/>
    <p:sldId id="326" r:id="rId8"/>
    <p:sldId id="325" r:id="rId9"/>
    <p:sldId id="328" r:id="rId10"/>
    <p:sldId id="329" r:id="rId11"/>
    <p:sldId id="330" r:id="rId12"/>
    <p:sldId id="331" r:id="rId13"/>
    <p:sldId id="332" r:id="rId14"/>
    <p:sldId id="33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4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129"/>
    <a:srgbClr val="EB0F1E"/>
    <a:srgbClr val="0A197E"/>
    <a:srgbClr val="000F7E"/>
    <a:srgbClr val="09198D"/>
    <a:srgbClr val="00AA64"/>
    <a:srgbClr val="1A70B8"/>
    <a:srgbClr val="000000"/>
    <a:srgbClr val="69C3FF"/>
    <a:srgbClr val="0070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79"/>
    <p:restoredTop sz="90073" autoAdjust="0"/>
  </p:normalViewPr>
  <p:slideViewPr>
    <p:cSldViewPr snapToGrid="0" snapToObjects="1" showGuides="1">
      <p:cViewPr varScale="1">
        <p:scale>
          <a:sx n="100" d="100"/>
          <a:sy n="100" d="100"/>
        </p:scale>
        <p:origin x="1584" y="72"/>
      </p:cViewPr>
      <p:guideLst>
        <p:guide/>
        <p:guide orient="horz" pos="408"/>
      </p:guideLst>
    </p:cSldViewPr>
  </p:slideViewPr>
  <p:outlineViewPr>
    <p:cViewPr>
      <p:scale>
        <a:sx n="33" d="100"/>
        <a:sy n="33" d="100"/>
      </p:scale>
      <p:origin x="0" y="-381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FD384-9EB0-4B56-B34A-11EF0128D057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E340C-99E4-4526-A9EC-800FAD6BB3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921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F264E-8066-E947-B6B5-B5BD434D7B6B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8D52D-A3F1-4B43-9554-93E43582D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394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421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529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29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02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A88CB3-351F-294D-B203-3E3755AD91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5" t="-1" b="-5861"/>
          <a:stretch/>
        </p:blipFill>
        <p:spPr>
          <a:xfrm>
            <a:off x="2800593" y="298702"/>
            <a:ext cx="6343408" cy="69250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4360" y="1981872"/>
            <a:ext cx="3830320" cy="1559401"/>
          </a:xfrm>
        </p:spPr>
        <p:txBody>
          <a:bodyPr lIns="0" tIns="0" rIns="0" bIns="0" anchor="t" anchorCtr="0">
            <a:normAutofit/>
          </a:bodyPr>
          <a:lstStyle>
            <a:lvl1pPr algn="l" fontAlgn="t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 of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94360" y="3561746"/>
            <a:ext cx="3830320" cy="646853"/>
          </a:xfrm>
        </p:spPr>
        <p:txBody>
          <a:bodyPr lIns="0" tIns="0" rIns="0" bIns="0"/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add presenter or presenting org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00446-DC24-2642-A21F-0BEA007314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4360" y="4396170"/>
            <a:ext cx="2714105" cy="324812"/>
          </a:xfrm>
        </p:spPr>
        <p:txBody>
          <a:bodyPr lIns="0" tIns="0" rIns="0" bIns="0"/>
          <a:lstStyle>
            <a:lvl1pPr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the date of the presentation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15BFA-90C1-0F46-AAA7-8C67D48F46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5520163"/>
            <a:ext cx="2597150" cy="505883"/>
          </a:xfrm>
        </p:spPr>
        <p:txBody>
          <a:bodyPr lIns="0" tIns="0" rIns="0" bIns="0" anchor="t" anchorCtr="0"/>
          <a:lstStyle>
            <a:lvl1pPr>
              <a:buFontTx/>
              <a:buNone/>
              <a:defRPr sz="1000">
                <a:solidFill>
                  <a:schemeClr val="bg1">
                    <a:lumMod val="65000"/>
                  </a:schemeClr>
                </a:solidFill>
              </a:defRPr>
            </a:lvl1pPr>
            <a:lvl2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2pPr>
            <a:lvl3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3pPr>
            <a:lvl4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4pPr>
            <a:lvl5pPr>
              <a:buFontTx/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LA-UR number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5E8F88-2F04-A24D-B64D-D31A64C16106}"/>
              </a:ext>
            </a:extLst>
          </p:cNvPr>
          <p:cNvSpPr txBox="1"/>
          <p:nvPr userDrawn="1"/>
        </p:nvSpPr>
        <p:spPr>
          <a:xfrm>
            <a:off x="1247380" y="6504590"/>
            <a:ext cx="388825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by Triad National Security, LLC., for the U.S. Department of Energy’s NNSA.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CA5E6A1-8400-5543-A539-750F492A4E9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266" y="466724"/>
            <a:ext cx="2957369" cy="8658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C4CCD8-670C-C247-A670-D2A0A7CC0B40}"/>
              </a:ext>
            </a:extLst>
          </p:cNvPr>
          <p:cNvSpPr/>
          <p:nvPr userDrawn="1"/>
        </p:nvSpPr>
        <p:spPr>
          <a:xfrm>
            <a:off x="323850" y="6138506"/>
            <a:ext cx="923530" cy="570027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31FDCC-6089-9549-867D-AA161AFF69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4360" y="6376337"/>
            <a:ext cx="590382" cy="283004"/>
          </a:xfrm>
          <a:prstGeom prst="rect">
            <a:avLst/>
          </a:prstGeom>
        </p:spPr>
      </p:pic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D7CC174E-53C7-1C49-8CF1-B008CEDC8F30}"/>
              </a:ext>
            </a:extLst>
          </p:cNvPr>
          <p:cNvSpPr txBox="1">
            <a:spLocks/>
          </p:cNvSpPr>
          <p:nvPr userDrawn="1"/>
        </p:nvSpPr>
        <p:spPr>
          <a:xfrm>
            <a:off x="8449056" y="6510528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128CE934-E5B7-0448-A2FC-6E2CA6AEA009}"/>
              </a:ext>
            </a:extLst>
          </p:cNvPr>
          <p:cNvSpPr txBox="1">
            <a:spLocks/>
          </p:cNvSpPr>
          <p:nvPr userDrawn="1"/>
        </p:nvSpPr>
        <p:spPr>
          <a:xfrm>
            <a:off x="7708392" y="6510528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1320531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Area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D46214E2-32D4-424B-9DE1-4EDE442968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1524001"/>
            <a:ext cx="3840480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240E4E95-1B27-5348-9471-7BB69800ED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7991856" cy="88696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1B65E676-959E-0E41-8EAD-45D6F7E076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49800" y="1524001"/>
            <a:ext cx="3840480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81900B1-3D44-764E-9A42-70386E05E54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360" y="2011679"/>
            <a:ext cx="3840480" cy="4076605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8685422-C0F4-174C-BFA6-015246A3D42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9800" y="2011679"/>
            <a:ext cx="3840480" cy="4076605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78109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hotos and Tex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84D7D689-7F2D-0348-816C-97C77A8DA1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609600"/>
            <a:ext cx="7991856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DB2A39F7-5A62-2B4C-A657-BD57B5768EF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594360" y="1524000"/>
            <a:ext cx="3685032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6CCEB416-B433-8F46-8DFF-FFAC7ACCA5F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4360" y="4693920"/>
            <a:ext cx="3685032" cy="24144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66B16311-DD9F-7D43-964B-E92B217DC39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94360" y="5120640"/>
            <a:ext cx="368503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023AA45D-8199-F644-847B-E64A5EC3FB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4328160"/>
            <a:ext cx="3685032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3" name="Picture Placeholder 9">
            <a:extLst>
              <a:ext uri="{FF2B5EF4-FFF2-40B4-BE49-F238E27FC236}">
                <a16:creationId xmlns:a16="http://schemas.microsoft.com/office/drawing/2014/main" id="{2652C890-3579-2E47-9AB6-1D78A5E47643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4901184" y="1524000"/>
            <a:ext cx="3685032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DD1D0C09-D811-144F-BEBD-275B6A12072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901184" y="4693920"/>
            <a:ext cx="3685032" cy="24144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2213ED2D-D77F-7D49-9E2D-96B09A5A75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901184" y="5120640"/>
            <a:ext cx="368503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6" name="Text Placeholder 13">
            <a:extLst>
              <a:ext uri="{FF2B5EF4-FFF2-40B4-BE49-F238E27FC236}">
                <a16:creationId xmlns:a16="http://schemas.microsoft.com/office/drawing/2014/main" id="{5AA83665-F240-0345-B903-C8950DEFAF0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901184" y="4328160"/>
            <a:ext cx="3685032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33520646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13F276B-7B5E-4A45-AB9F-2B475F2AEA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524000"/>
            <a:ext cx="2493282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360" y="4693920"/>
            <a:ext cx="2496312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3F0E9DEE-404F-3B49-8159-94FE1CD3739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4360" y="5120640"/>
            <a:ext cx="249631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7A3DBA4-BE0E-254D-B5C0-8A64DDD66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609600"/>
            <a:ext cx="7991856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41D2BBC2-2746-3640-A719-673E2A8446C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4360" y="4328160"/>
            <a:ext cx="2496312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4" name="Picture Placeholder 9">
            <a:extLst>
              <a:ext uri="{FF2B5EF4-FFF2-40B4-BE49-F238E27FC236}">
                <a16:creationId xmlns:a16="http://schemas.microsoft.com/office/drawing/2014/main" id="{89502A4B-C79D-094E-AB5C-63DF6E12EF81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354540" y="1524000"/>
            <a:ext cx="2496312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EAC29D9-3DBA-0242-8290-359D5CA84B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63132" y="4693920"/>
            <a:ext cx="2496312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3F9A309D-AA80-C54C-9A92-012D53D91C2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363132" y="5120640"/>
            <a:ext cx="249631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7" name="Text Placeholder 13">
            <a:extLst>
              <a:ext uri="{FF2B5EF4-FFF2-40B4-BE49-F238E27FC236}">
                <a16:creationId xmlns:a16="http://schemas.microsoft.com/office/drawing/2014/main" id="{03EA5BB2-66F6-4F44-964B-E9F9D73F216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63131" y="4328160"/>
            <a:ext cx="2496312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898309A4-718B-084E-8229-17E4D40AEA4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093968" y="1524000"/>
            <a:ext cx="2496312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36A0BC0D-8996-364B-A361-13CBBB9B4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04128" y="4693920"/>
            <a:ext cx="2496312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8D60D97D-2394-F140-9FBA-975ED64074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04983" y="5120640"/>
            <a:ext cx="2496312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5AA90BFA-AE15-3049-88D8-EA2FDB94E71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03418" y="4328160"/>
            <a:ext cx="2496312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92932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" userDrawn="1">
          <p15:clr>
            <a:srgbClr val="FBAE40"/>
          </p15:clr>
        </p15:guide>
        <p15:guide id="2" pos="48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61FE822B-AC64-EF4D-8FBA-F5A67DA6075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594360" y="1524000"/>
            <a:ext cx="1828800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31" name="Text Placeholder 12">
            <a:extLst>
              <a:ext uri="{FF2B5EF4-FFF2-40B4-BE49-F238E27FC236}">
                <a16:creationId xmlns:a16="http://schemas.microsoft.com/office/drawing/2014/main" id="{55F05C8A-25A6-8743-93FA-19E18F32CEE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94360" y="469392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5" name="Text Placeholder 12">
            <a:extLst>
              <a:ext uri="{FF2B5EF4-FFF2-40B4-BE49-F238E27FC236}">
                <a16:creationId xmlns:a16="http://schemas.microsoft.com/office/drawing/2014/main" id="{5FCE87CD-A10E-D049-9E39-8C800BEF41A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4360" y="5120640"/>
            <a:ext cx="18288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50" name="Text Placeholder 13">
            <a:extLst>
              <a:ext uri="{FF2B5EF4-FFF2-40B4-BE49-F238E27FC236}">
                <a16:creationId xmlns:a16="http://schemas.microsoft.com/office/drawing/2014/main" id="{7B382B21-A741-2447-9794-C4BAAA2A34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94360" y="4328160"/>
            <a:ext cx="1828800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71" name="Title 1">
            <a:extLst>
              <a:ext uri="{FF2B5EF4-FFF2-40B4-BE49-F238E27FC236}">
                <a16:creationId xmlns:a16="http://schemas.microsoft.com/office/drawing/2014/main" id="{819E2C4F-8306-5F45-9827-3921D5E3EB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609600"/>
            <a:ext cx="7991856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D4247F89-81E5-374A-93B4-95F0EBEEB198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2638260" y="1524000"/>
            <a:ext cx="1828800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7F65FAA-0013-D547-8E1C-08509B0C975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638260" y="469392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E0CC8275-50BB-9D46-8CBD-03E17397C17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638260" y="5120640"/>
            <a:ext cx="18288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657B4D06-BD92-7545-B5A7-8502A750427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638260" y="4328160"/>
            <a:ext cx="1828800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CF4ED884-6C25-824B-BDBF-AF0431A6640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4700740" y="1524000"/>
            <a:ext cx="1828800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A0BC496-BA6C-7C4D-AC5E-A59885AE42A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700740" y="469392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07D1AADA-118E-BE41-B80B-51BBD18F656A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700740" y="5120640"/>
            <a:ext cx="18288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E24E11C2-3904-B24A-8E60-8EA03D6D30B9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700740" y="4328160"/>
            <a:ext cx="1828800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17E6B775-F183-E24D-B8C8-C5A9D75E35BE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6757416" y="1524000"/>
            <a:ext cx="1828800" cy="2706624"/>
          </a:xfr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7BA052C5-1320-4341-BC7F-17F881F3CCB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757416" y="4693920"/>
            <a:ext cx="1828800" cy="24384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2BD7FEF4-B67E-064E-B1C5-49DA8EA685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6757416" y="5120640"/>
            <a:ext cx="1828800" cy="97536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1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text 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F1030E4-D0AC-614F-A18A-387212228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6757416" y="4328160"/>
            <a:ext cx="1828800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6194956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Visual Data">
    <p:bg>
      <p:bgPr>
        <a:solidFill>
          <a:srgbClr val="0A19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0C70A86-A745-E949-B1D0-41B5D2173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609600"/>
            <a:ext cx="7991856" cy="890016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374AFBB-4A85-9144-9EB0-15F9294B61F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94361" y="1524000"/>
            <a:ext cx="7991856" cy="4141621"/>
          </a:xfrm>
        </p:spPr>
        <p:txBody>
          <a:bodyPr/>
          <a:lstStyle>
            <a:lvl1pPr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graph, photo, or data visualization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F0B3C679-22DF-8940-B381-273549871C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4360" y="5862323"/>
            <a:ext cx="7991856" cy="24384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71237F-D7E9-904A-BC33-1E69BDE7303D}"/>
              </a:ext>
            </a:extLst>
          </p:cNvPr>
          <p:cNvSpPr/>
          <p:nvPr userDrawn="1"/>
        </p:nvSpPr>
        <p:spPr>
          <a:xfrm>
            <a:off x="-1053548" y="1"/>
            <a:ext cx="787021" cy="754145"/>
          </a:xfrm>
          <a:prstGeom prst="rect">
            <a:avLst/>
          </a:prstGeom>
          <a:solidFill>
            <a:srgbClr val="0A19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A7B0030-82A1-3149-AAC5-8B912D85AC60}"/>
              </a:ext>
            </a:extLst>
          </p:cNvPr>
          <p:cNvSpPr/>
          <p:nvPr userDrawn="1"/>
        </p:nvSpPr>
        <p:spPr>
          <a:xfrm>
            <a:off x="-1053548" y="1332324"/>
            <a:ext cx="787021" cy="754145"/>
          </a:xfrm>
          <a:prstGeom prst="rect">
            <a:avLst/>
          </a:prstGeom>
          <a:solidFill>
            <a:srgbClr val="1A70B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F678108-D8E6-6F48-9E71-79B4060AB9EF}"/>
              </a:ext>
            </a:extLst>
          </p:cNvPr>
          <p:cNvSpPr/>
          <p:nvPr userDrawn="1"/>
        </p:nvSpPr>
        <p:spPr>
          <a:xfrm>
            <a:off x="-1053548" y="2714922"/>
            <a:ext cx="787021" cy="754145"/>
          </a:xfrm>
          <a:prstGeom prst="rect">
            <a:avLst/>
          </a:prstGeom>
          <a:solidFill>
            <a:srgbClr val="00AA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500438-DFE5-1541-A57C-CCDAE308867C}"/>
              </a:ext>
            </a:extLst>
          </p:cNvPr>
          <p:cNvSpPr/>
          <p:nvPr userDrawn="1"/>
        </p:nvSpPr>
        <p:spPr>
          <a:xfrm>
            <a:off x="-1053548" y="4097521"/>
            <a:ext cx="787021" cy="754145"/>
          </a:xfrm>
          <a:prstGeom prst="rect">
            <a:avLst/>
          </a:prstGeom>
          <a:solidFill>
            <a:srgbClr val="FF91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0A870-4CCE-B041-ADAA-FFD498F6B5DE}"/>
              </a:ext>
            </a:extLst>
          </p:cNvPr>
          <p:cNvSpPr txBox="1"/>
          <p:nvPr userDrawn="1"/>
        </p:nvSpPr>
        <p:spPr>
          <a:xfrm>
            <a:off x="-1784645" y="-953887"/>
            <a:ext cx="151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LANL-APPROVED </a:t>
            </a:r>
          </a:p>
          <a:p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 PALETTE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BAD157-F0FF-E841-B877-5FF726EE6DB4}"/>
              </a:ext>
            </a:extLst>
          </p:cNvPr>
          <p:cNvSpPr txBox="1"/>
          <p:nvPr userDrawn="1"/>
        </p:nvSpPr>
        <p:spPr>
          <a:xfrm>
            <a:off x="-2236755" y="-3329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COLOR: ULTRAMARINE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EF9DA1-1206-D94F-936A-8C56D3FA0437}"/>
              </a:ext>
            </a:extLst>
          </p:cNvPr>
          <p:cNvSpPr txBox="1"/>
          <p:nvPr userDrawn="1"/>
        </p:nvSpPr>
        <p:spPr>
          <a:xfrm>
            <a:off x="-2236755" y="1316423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SECONDARY COLOR: BLUE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18CEFD-1271-3F43-A3DB-664C3A2A6F61}"/>
              </a:ext>
            </a:extLst>
          </p:cNvPr>
          <p:cNvSpPr txBox="1"/>
          <p:nvPr userDrawn="1"/>
        </p:nvSpPr>
        <p:spPr>
          <a:xfrm>
            <a:off x="-2236755" y="2711591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GREEN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2C2957-98B7-7447-A979-8F5F9439F931}"/>
              </a:ext>
            </a:extLst>
          </p:cNvPr>
          <p:cNvSpPr txBox="1"/>
          <p:nvPr userDrawn="1"/>
        </p:nvSpPr>
        <p:spPr>
          <a:xfrm>
            <a:off x="-2236755" y="4106758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PALETTE: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17D5F0D-5C60-5143-BF1E-4A0546C4287F}"/>
              </a:ext>
            </a:extLst>
          </p:cNvPr>
          <p:cNvSpPr/>
          <p:nvPr userDrawn="1"/>
        </p:nvSpPr>
        <p:spPr>
          <a:xfrm>
            <a:off x="-1053548" y="5541578"/>
            <a:ext cx="787021" cy="7541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A6A2F-D5F2-CB4B-A618-B3021CB6FE30}"/>
              </a:ext>
            </a:extLst>
          </p:cNvPr>
          <p:cNvSpPr txBox="1"/>
          <p:nvPr userDrawn="1"/>
        </p:nvSpPr>
        <p:spPr>
          <a:xfrm>
            <a:off x="-2236755" y="5550815"/>
            <a:ext cx="130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MONOCHROMATIC: GREY</a:t>
            </a:r>
          </a:p>
        </p:txBody>
      </p:sp>
    </p:spTree>
    <p:extLst>
      <p:ext uri="{BB962C8B-B14F-4D97-AF65-F5344CB8AC3E}">
        <p14:creationId xmlns:p14="http://schemas.microsoft.com/office/powerpoint/2010/main" val="41638762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94360" y="1601657"/>
            <a:ext cx="7991856" cy="432738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287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G_Text Only-No Subhead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7991856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1523999"/>
            <a:ext cx="7991856" cy="4434840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8955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_Blue BG_Title and text only"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02914E2-5970-D64D-8F42-0A90C92958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5455" t="-1" b="-5861"/>
          <a:stretch/>
        </p:blipFill>
        <p:spPr>
          <a:xfrm>
            <a:off x="2800593" y="298702"/>
            <a:ext cx="6343408" cy="6925058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D7EDC4A-BEF6-BF42-9D9A-F47ED202C474}"/>
              </a:ext>
            </a:extLst>
          </p:cNvPr>
          <p:cNvSpPr txBox="1">
            <a:spLocks/>
          </p:cNvSpPr>
          <p:nvPr userDrawn="1"/>
        </p:nvSpPr>
        <p:spPr>
          <a:xfrm>
            <a:off x="8449056" y="6510528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0837E2F-4F21-1044-BFBE-A09264C747AB}"/>
              </a:ext>
            </a:extLst>
          </p:cNvPr>
          <p:cNvSpPr txBox="1">
            <a:spLocks/>
          </p:cNvSpPr>
          <p:nvPr userDrawn="1"/>
        </p:nvSpPr>
        <p:spPr>
          <a:xfrm>
            <a:off x="7708392" y="6510528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70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7296882-4466-CA4B-838A-C94D33F4B2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7991856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479DEE7-37EE-CA4D-8507-ABBFE1A5E82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1523999"/>
            <a:ext cx="7991856" cy="4434840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</a:defRPr>
            </a:lvl1pPr>
            <a:lvl2pPr marL="460375" indent="-230188">
              <a:tabLst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14400" indent="-227013">
              <a:tabLst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41787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4C25BDFE-288F-694A-8F3E-5EA7C70FB2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60" y="612648"/>
            <a:ext cx="7991856" cy="89001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543AE689-5E80-EF4B-BEB2-12EB7E2E75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F08DEE9-E8E9-294E-AFDB-272348017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4614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515D795-953A-8047-83C7-D0752DBDB0F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61106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C01086B-B4A6-8A48-849F-4A810C93BB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07333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2E775BD-5F42-B44F-98CB-85BE7A979F1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99035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266F9AF-0547-674E-8536-FB560908A4E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475289" y="2713840"/>
            <a:ext cx="1098804" cy="112506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1F14FC34-4139-5E42-8B4C-3D14628AB1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94360" y="2119665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9C51006D-405B-1540-844A-A08EDAFBA83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004516" y="2119665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02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91A61BE-01BD-F145-9B92-D20E78E3DAB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371237" y="2119665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03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5F2828C-B1EF-364B-8D48-33FAC26A311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701327" y="2119665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04</a:t>
            </a:r>
          </a:p>
        </p:txBody>
      </p:sp>
      <p:sp>
        <p:nvSpPr>
          <p:cNvPr id="42" name="Text Placeholder 37">
            <a:extLst>
              <a:ext uri="{FF2B5EF4-FFF2-40B4-BE49-F238E27FC236}">
                <a16:creationId xmlns:a16="http://schemas.microsoft.com/office/drawing/2014/main" id="{0D5B74BE-11D4-3E4C-AA8A-16543EABA18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23330" y="2119665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05</a:t>
            </a:r>
          </a:p>
        </p:txBody>
      </p:sp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A61A0372-A989-7542-8743-212304AD19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471882" y="2119665"/>
            <a:ext cx="248625" cy="284649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 b="0" i="0">
                <a:solidFill>
                  <a:srgbClr val="69C3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FF70A5-083D-2649-B16E-E603A2ACAC1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94360" y="4056096"/>
            <a:ext cx="1097280" cy="1889451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60BD62F-9DEA-AD47-9777-0410E222A0E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55404" y="4059936"/>
            <a:ext cx="1130626" cy="1889451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520748F-3B1C-7D44-9F74-07C77A95BDF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348596" y="4059936"/>
            <a:ext cx="1130626" cy="1889451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1F05B3B-46BF-E34A-B6EB-3B5C40F9DF4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99219" y="4059936"/>
            <a:ext cx="1130626" cy="1889451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0A64131-E697-7142-892C-FECA1AF2C56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94646" y="4059936"/>
            <a:ext cx="1130626" cy="1889451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F72F97E-E60E-FB4D-82AA-CB9ACA474A8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467879" y="4059936"/>
            <a:ext cx="1130626" cy="1889451"/>
          </a:xfrm>
        </p:spPr>
        <p:txBody>
          <a:bodyPr/>
          <a:lstStyle>
            <a:lvl1pPr marL="114300" indent="-114300">
              <a:tabLst/>
              <a:defRPr sz="1200"/>
            </a:lvl1pPr>
            <a:lvl2pPr marL="230188" indent="-115888">
              <a:tabLst/>
              <a:defRPr sz="10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add section summary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521331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_TOC or 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609600"/>
            <a:ext cx="7991856" cy="9144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1524000"/>
            <a:ext cx="7991856" cy="4434840"/>
          </a:xfrm>
        </p:spPr>
        <p:txBody>
          <a:bodyPr/>
          <a:lstStyle>
            <a:lvl1pPr marL="228600" indent="-228600">
              <a:buClr>
                <a:schemeClr val="bg1"/>
              </a:buClr>
              <a:tabLst/>
              <a:defRPr/>
            </a:lvl1pPr>
            <a:lvl2pPr marL="458788" indent="-230188">
              <a:buClr>
                <a:schemeClr val="bg1"/>
              </a:buClr>
              <a:buFont typeface="System Font Regular"/>
              <a:buChar char="⁃"/>
              <a:tabLst/>
              <a:defRPr/>
            </a:lvl2pPr>
            <a:lvl3pPr marL="687388" indent="-228600">
              <a:buClr>
                <a:schemeClr val="bg1"/>
              </a:buClr>
              <a:tabLst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60208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 Statement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9200" y="0"/>
            <a:ext cx="4109013" cy="6858000"/>
          </a:xfrm>
          <a:noFill/>
          <a:ln>
            <a:noFill/>
          </a:ln>
        </p:spPr>
        <p:txBody>
          <a:bodyPr/>
          <a:lstStyle>
            <a:lvl1pPr>
              <a:buFontTx/>
              <a:buNone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E3296A8-807F-5647-9E27-81056A80893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4220707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950A1-C470-5C48-B92A-282D2269A9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1523999"/>
            <a:ext cx="4220708" cy="4434840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5D34A9EF-0B3B-194B-A31B-0DF154086A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09813" y="5964946"/>
            <a:ext cx="1505254" cy="5669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42559495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2_TOC or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49708-8F60-B848-8CBD-C589BF8C17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" y="609600"/>
            <a:ext cx="7991856" cy="914400"/>
          </a:xfrm>
        </p:spPr>
        <p:txBody>
          <a:bodyPr anchor="t" anchorCtr="0"/>
          <a:lstStyle>
            <a:lvl1pPr algn="l">
              <a:defRPr sz="2400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add Title, Table of Contents, or Agenda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7BDE90-6843-5841-BCCB-3479AD558E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" y="1524000"/>
            <a:ext cx="7991856" cy="4434840"/>
          </a:xfrm>
        </p:spPr>
        <p:txBody>
          <a:bodyPr/>
          <a:lstStyle>
            <a:lvl1pPr marL="228600" indent="-217488">
              <a:buClr>
                <a:srgbClr val="3296DC"/>
              </a:buClr>
              <a:buFont typeface="+mj-lt"/>
              <a:buAutoNum type="arabicPeriod"/>
              <a:tabLst/>
              <a:defRPr/>
            </a:lvl1pPr>
            <a:lvl2pPr marL="458788" indent="-230188">
              <a:buClr>
                <a:srgbClr val="3296DC"/>
              </a:buClr>
              <a:buFont typeface="+mj-lt"/>
              <a:buAutoNum type="arabicPeriod"/>
              <a:tabLst/>
              <a:defRPr/>
            </a:lvl2pPr>
            <a:lvl3pPr marL="687388" indent="-228600">
              <a:buClr>
                <a:srgbClr val="3296DC"/>
              </a:buClr>
              <a:buFont typeface="+mj-lt"/>
              <a:buAutoNum type="arabicPeriod"/>
              <a:tabLst/>
              <a:defRPr/>
            </a:lvl3pPr>
            <a:lvl4pPr marL="1546225" indent="-174625">
              <a:tabLst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2987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356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-No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7994055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24F4C0B-8E0E-D247-8998-89B0F977E9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1523999"/>
            <a:ext cx="7994055" cy="4434840"/>
          </a:xfrm>
        </p:spPr>
        <p:txBody>
          <a:bodyPr wrap="square"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 marL="460375" indent="-230188">
              <a:tabLst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 marL="914400" indent="-227013">
              <a:tabLst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17765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_w logo wtrm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BC5134-C487-554B-B7D4-EF8CEB3EDE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8400" r="31052" b="20205"/>
          <a:stretch/>
        </p:blipFill>
        <p:spPr>
          <a:xfrm>
            <a:off x="152400" y="345775"/>
            <a:ext cx="8991600" cy="651222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7994055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1523999"/>
            <a:ext cx="7994055" cy="4434840"/>
          </a:xfrm>
        </p:spPr>
        <p:txBody>
          <a:bodyPr lIns="0" tIns="0" rIns="0" bIns="0">
            <a:no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tabLst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7D97BA8D-44CF-D848-8EB4-22EBD02354E0}"/>
              </a:ext>
            </a:extLst>
          </p:cNvPr>
          <p:cNvSpPr txBox="1">
            <a:spLocks/>
          </p:cNvSpPr>
          <p:nvPr userDrawn="1"/>
        </p:nvSpPr>
        <p:spPr>
          <a:xfrm>
            <a:off x="8451764" y="6507636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595C948F-2D78-5B4F-898B-43A724832A0B}"/>
              </a:ext>
            </a:extLst>
          </p:cNvPr>
          <p:cNvSpPr txBox="1">
            <a:spLocks/>
          </p:cNvSpPr>
          <p:nvPr userDrawn="1"/>
        </p:nvSpPr>
        <p:spPr>
          <a:xfrm>
            <a:off x="7708392" y="6507636"/>
            <a:ext cx="609914" cy="19800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Source Sans Pro Semibold" panose="020B0503030403020204" pitchFamily="34" charset="0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/>
              <a:t>2/8/21</a:t>
            </a:r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229979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" userDrawn="1">
          <p15:clr>
            <a:srgbClr val="FBAE40"/>
          </p15:clr>
        </p15:guide>
        <p15:guide id="2" pos="20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225D86E-8C5D-1841-9FAC-7F27816076D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4361" y="1524001"/>
            <a:ext cx="7994054" cy="363175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5FC89D9-A95D-984D-AA31-A11221C38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7994055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90429E5-795A-8A43-A273-2BC100111C0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2011681"/>
            <a:ext cx="7994055" cy="3931919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50234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4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Whit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782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0" userDrawn="1">
          <p15:clr>
            <a:srgbClr val="FBAE40"/>
          </p15:clr>
        </p15:guide>
        <p15:guide id="2" pos="28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Text and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029200" cy="68580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9200" y="0"/>
            <a:ext cx="4109013" cy="68580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F54824-3A03-A745-AD49-C744B2A21D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4209134" cy="89220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2709C09F-8C0C-7248-AEB2-1C7859F51F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8553" y="5961888"/>
            <a:ext cx="1505254" cy="5669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94CDEA-D510-9F45-84BD-82CAA8464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4360" y="1523999"/>
            <a:ext cx="4209134" cy="4434840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557754-1BC8-1F40-AC4B-9B893A5C0B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884" y="6258986"/>
            <a:ext cx="411636" cy="4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25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hotos_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9201" y="3429000"/>
            <a:ext cx="4109012" cy="342900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9200" y="0"/>
            <a:ext cx="4109013" cy="34290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4117486-5C49-E242-8CBE-03C8F87112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4209134" cy="8900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rgbClr val="000F7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E46F9CE-9C02-284E-A17F-0C31F82B2F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361" y="1523999"/>
            <a:ext cx="4209134" cy="4434840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/>
            </a:lvl1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67083F3C-D625-D64B-9FAF-52D8669C9A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8553" y="5961888"/>
            <a:ext cx="1505254" cy="5669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</p:spTree>
    <p:extLst>
      <p:ext uri="{BB962C8B-B14F-4D97-AF65-F5344CB8AC3E}">
        <p14:creationId xmlns:p14="http://schemas.microsoft.com/office/powerpoint/2010/main" val="27967738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with 2 Photos and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856035B-8130-D844-B0F2-44CBE0D286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29200" y="3429000"/>
            <a:ext cx="4074290" cy="3429000"/>
          </a:xfrm>
          <a:noFill/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1DBF6C-0676-5247-8404-7764B27D9124}"/>
              </a:ext>
            </a:extLst>
          </p:cNvPr>
          <p:cNvSpPr/>
          <p:nvPr userDrawn="1"/>
        </p:nvSpPr>
        <p:spPr>
          <a:xfrm>
            <a:off x="0" y="0"/>
            <a:ext cx="5029199" cy="6858000"/>
          </a:xfrm>
          <a:prstGeom prst="rect">
            <a:avLst/>
          </a:prstGeom>
          <a:solidFill>
            <a:srgbClr val="000F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6CF9DAC-DCA3-AD4A-B1B3-5725742FC1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29200" y="0"/>
            <a:ext cx="4074289" cy="3429000"/>
          </a:xfrm>
          <a:noFill/>
          <a:ln>
            <a:noFill/>
          </a:ln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9198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picture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25C079B-5F34-5149-9937-5E0A7D19101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4360" y="609600"/>
            <a:ext cx="4206240" cy="890016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b="1" i="0">
                <a:latin typeface="Acumin Pro" panose="020B0504020202020204" pitchFamily="34" charset="77"/>
              </a:defRPr>
            </a:lvl2pPr>
            <a:lvl3pPr>
              <a:buNone/>
              <a:defRPr b="1" i="0">
                <a:latin typeface="Acumin Pro" panose="020B0504020202020204" pitchFamily="34" charset="77"/>
              </a:defRPr>
            </a:lvl3pPr>
            <a:lvl4pPr>
              <a:buNone/>
              <a:defRPr b="1" i="0">
                <a:latin typeface="Acumin Pro" panose="020B0504020202020204" pitchFamily="34" charset="77"/>
              </a:defRPr>
            </a:lvl4pPr>
            <a:lvl5pPr>
              <a:buNone/>
              <a:defRPr b="1" i="0">
                <a:latin typeface="Acumin Pro" panose="020B0504020202020204" pitchFamily="34" charset="77"/>
              </a:defRPr>
            </a:lvl5pPr>
          </a:lstStyle>
          <a:p>
            <a:pPr lvl="0"/>
            <a:r>
              <a:rPr lang="en-US" dirty="0"/>
              <a:t>Click to add a brief slide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4511911-ADCF-3F4A-9C7A-1469A5E0746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361" y="1523999"/>
            <a:ext cx="4206240" cy="4434840"/>
          </a:xfrm>
        </p:spPr>
        <p:txBody>
          <a:bodyPr lIns="0" tIns="0" rIns="0" bIns="0">
            <a:noAutofit/>
          </a:bodyPr>
          <a:lstStyle>
            <a:lvl1pPr marL="182880" indent="-182880">
              <a:lnSpc>
                <a:spcPct val="100000"/>
              </a:lnSpc>
              <a:spcBef>
                <a:spcPts val="600"/>
              </a:spcBef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first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719CB5B1-06C6-C34A-A15E-EAC19804573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86978" y="5961888"/>
            <a:ext cx="1505254" cy="566907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caption for image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F9FDF9-A7D6-C34C-846C-9CD8F5BD7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884" y="6258986"/>
            <a:ext cx="411636" cy="4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022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609600"/>
            <a:ext cx="8005630" cy="8883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24000"/>
            <a:ext cx="8005630" cy="44378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3C9D7-E9D0-FF4B-A8C0-A88200BA90FB}"/>
              </a:ext>
            </a:extLst>
          </p:cNvPr>
          <p:cNvSpPr txBox="1">
            <a:spLocks/>
          </p:cNvSpPr>
          <p:nvPr userDrawn="1"/>
        </p:nvSpPr>
        <p:spPr>
          <a:xfrm>
            <a:off x="8451764" y="6507636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8C443B-3561-1049-9B12-4A4319900FB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48640" y="6249972"/>
            <a:ext cx="427787" cy="4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92" r:id="rId3"/>
    <p:sldLayoutId id="2147483707" r:id="rId4"/>
    <p:sldLayoutId id="2147483686" r:id="rId5"/>
    <p:sldLayoutId id="2147483690" r:id="rId6"/>
    <p:sldLayoutId id="2147483667" r:id="rId7"/>
    <p:sldLayoutId id="2147483688" r:id="rId8"/>
    <p:sldLayoutId id="2147483674" r:id="rId9"/>
    <p:sldLayoutId id="2147483684" r:id="rId10"/>
    <p:sldLayoutId id="2147483678" r:id="rId11"/>
    <p:sldLayoutId id="2147483680" r:id="rId12"/>
    <p:sldLayoutId id="2147483682" r:id="rId13"/>
    <p:sldLayoutId id="2147483689" r:id="rId14"/>
  </p:sldLayoutIdLst>
  <p:hf sldNum="0"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rgbClr val="000F7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30188" indent="-22225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60375" indent="-230188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8975" indent="-231775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4400" indent="-22701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−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F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39A08365-AEEB-3D48-A287-0A6C23C5D3D6}"/>
              </a:ext>
            </a:extLst>
          </p:cNvPr>
          <p:cNvSpPr txBox="1">
            <a:spLocks/>
          </p:cNvSpPr>
          <p:nvPr userDrawn="1"/>
        </p:nvSpPr>
        <p:spPr>
          <a:xfrm>
            <a:off x="8449056" y="6510528"/>
            <a:ext cx="220485" cy="27047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sz="700" b="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fld id="{F16E1515-8F3D-DE4D-94E5-8D9BEBCD7A49}" type="slidenum">
              <a:rPr lang="en-US" sz="7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99391D-1BCF-B249-A015-254233AEC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09600"/>
            <a:ext cx="7991856" cy="8900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2BBD0-F847-394A-96EA-C2F6C3D00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360" y="1523999"/>
            <a:ext cx="7991856" cy="44348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9403ED-C217-2B40-95C1-2DFB471218D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9884" y="6258986"/>
            <a:ext cx="411636" cy="41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8" r:id="rId2"/>
    <p:sldLayoutId id="2147483709" r:id="rId3"/>
    <p:sldLayoutId id="2147483675" r:id="rId4"/>
    <p:sldLayoutId id="2147483694" r:id="rId5"/>
    <p:sldLayoutId id="2147483705" r:id="rId6"/>
    <p:sldLayoutId id="2147483711" r:id="rId7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0663" algn="l" defTabSz="914400" rtl="0" eaLnBrk="1" latinLnBrk="0" hangingPunct="1">
        <a:lnSpc>
          <a:spcPct val="100000"/>
        </a:lnSpc>
        <a:spcBef>
          <a:spcPts val="600"/>
        </a:spcBef>
        <a:buClr>
          <a:schemeClr val="bg1"/>
        </a:buClr>
        <a:buFont typeface="Arial" panose="020B0604020202020204" pitchFamily="34" charset="0"/>
        <a:buChar char="•"/>
        <a:tabLst/>
        <a:defRPr sz="1800" b="0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7388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Wingdings" pitchFamily="2" charset="2"/>
        <a:buChar char="§"/>
        <a:tabLst/>
        <a:defRPr sz="1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175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SzPct val="100000"/>
        <a:buFont typeface="System Font Regular"/>
        <a:buChar char="–"/>
        <a:tabLst/>
        <a:defRPr sz="12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44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C654E81-7A68-B348-B260-56F1CEDF0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59" y="1981872"/>
            <a:ext cx="8455511" cy="1559401"/>
          </a:xfrm>
        </p:spPr>
        <p:txBody>
          <a:bodyPr>
            <a:normAutofit/>
          </a:bodyPr>
          <a:lstStyle/>
          <a:p>
            <a:r>
              <a:rPr lang="en-US" sz="3200" b="0" dirty="0"/>
              <a:t>Lujan Center 1L Target TMRS Mark IV Upper Target Design and Thermal Hydraulic Analysis </a:t>
            </a:r>
            <a:endParaRPr lang="en-US" sz="3200" dirty="0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FF306519-5125-A044-A118-2D161048BA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" y="3197048"/>
            <a:ext cx="5678693" cy="64685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Eric Olivas*, Lukas Zavorka, Joseph Otoole, Keith Woloshun, Michael Mocko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533E404-BAC2-8344-8AE7-A8F48EC95D6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359" y="5818157"/>
            <a:ext cx="2597150" cy="505883"/>
          </a:xfrm>
        </p:spPr>
        <p:txBody>
          <a:bodyPr/>
          <a:lstStyle/>
          <a:p>
            <a:r>
              <a:rPr lang="en-US" dirty="0"/>
              <a:t>LA-UR-23-32368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6055B6-1CF0-5784-AEDB-DA6142BE2CEE}"/>
              </a:ext>
            </a:extLst>
          </p:cNvPr>
          <p:cNvSpPr txBox="1"/>
          <p:nvPr/>
        </p:nvSpPr>
        <p:spPr>
          <a:xfrm>
            <a:off x="474130" y="4376756"/>
            <a:ext cx="630121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High Power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Targetry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Workshop (HPTW2023)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6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10</a:t>
            </a:r>
            <a:r>
              <a:rPr lang="en-US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2023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RIKEN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Nishina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 for Accelerator-based Science, Wako, Saitama, Japan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6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20"/>
    </mc:Choice>
    <mc:Fallback>
      <p:transition spd="slow" advTm="352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EE76FD-87A4-4A27-3658-256FCA3BA0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927"/>
          <a:stretch/>
        </p:blipFill>
        <p:spPr>
          <a:xfrm>
            <a:off x="4379712" y="2570440"/>
            <a:ext cx="4682095" cy="35664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CFD and Conjugate Heat Transfer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211580"/>
            <a:ext cx="7991856" cy="44348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MCNP volumetric power deposition output was coupled to a conjugate heat transfer CFD analysis to determine the following qualitative results:</a:t>
            </a:r>
          </a:p>
          <a:p>
            <a:pPr lvl="1"/>
            <a:r>
              <a:rPr lang="en-US" dirty="0"/>
              <a:t>Separation and stagnation points in the flow field.</a:t>
            </a:r>
          </a:p>
          <a:p>
            <a:pPr lvl="1"/>
            <a:r>
              <a:rPr lang="en-US" dirty="0"/>
              <a:t>Velocity profiles in the cooling channels.</a:t>
            </a:r>
          </a:p>
          <a:p>
            <a:pPr lvl="1"/>
            <a:r>
              <a:rPr lang="en-US" dirty="0"/>
              <a:t>Temperatures</a:t>
            </a:r>
          </a:p>
          <a:p>
            <a:pPr lvl="2"/>
            <a:r>
              <a:rPr lang="en-US" dirty="0"/>
              <a:t>Solid</a:t>
            </a:r>
          </a:p>
          <a:p>
            <a:pPr lvl="2"/>
            <a:r>
              <a:rPr lang="en-US" dirty="0"/>
              <a:t>Fluid</a:t>
            </a:r>
          </a:p>
          <a:p>
            <a:pPr lvl="2"/>
            <a:r>
              <a:rPr lang="en-US" dirty="0"/>
              <a:t>Fluid solid interface</a:t>
            </a:r>
          </a:p>
          <a:p>
            <a:pPr lvl="1"/>
            <a:r>
              <a:rPr lang="en-US" dirty="0"/>
              <a:t>Pressure drop</a:t>
            </a:r>
          </a:p>
          <a:p>
            <a:r>
              <a:rPr lang="en-US" dirty="0"/>
              <a:t>Integrated power in upper target</a:t>
            </a:r>
          </a:p>
          <a:p>
            <a:pPr lvl="1"/>
            <a:r>
              <a:rPr lang="en-US" sz="1400" dirty="0"/>
              <a:t>22.4kW in the W targets</a:t>
            </a:r>
          </a:p>
          <a:p>
            <a:pPr lvl="1"/>
            <a:r>
              <a:rPr lang="en-US" sz="1400" dirty="0"/>
              <a:t>3.1kW in the cooling water</a:t>
            </a:r>
          </a:p>
          <a:p>
            <a:pPr lvl="1"/>
            <a:r>
              <a:rPr lang="en-US" sz="1400" dirty="0"/>
              <a:t>6.2kW in the housing assembly </a:t>
            </a:r>
          </a:p>
          <a:p>
            <a:pPr lvl="1"/>
            <a:r>
              <a:rPr lang="en-US" sz="1400" dirty="0"/>
              <a:t>3.3kW in the Ta cladding</a:t>
            </a:r>
          </a:p>
          <a:p>
            <a:pPr lvl="1"/>
            <a:r>
              <a:rPr lang="en-US" sz="1400" dirty="0"/>
              <a:t>0.443kW in the Be window</a:t>
            </a:r>
          </a:p>
          <a:p>
            <a:r>
              <a:rPr lang="en-US" dirty="0"/>
              <a:t>Inlet cooling water:</a:t>
            </a:r>
          </a:p>
          <a:p>
            <a:pPr lvl="1"/>
            <a:r>
              <a:rPr lang="en-US" dirty="0"/>
              <a:t>698 kPa and 1.262 L/s</a:t>
            </a:r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018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64"/>
    </mc:Choice>
    <mc:Fallback>
      <p:transition spd="slow" advTm="166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CFD and Conjugate Heat Transfer 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DEE0808-3E70-47C5-FA91-621B38FE71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" r="4395" b="2530"/>
          <a:stretch/>
        </p:blipFill>
        <p:spPr>
          <a:xfrm>
            <a:off x="42835" y="1054608"/>
            <a:ext cx="4547453" cy="3017520"/>
          </a:xfr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1E5E6304-AFD4-07CF-37A5-133033FF1D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87"/>
          <a:stretch/>
        </p:blipFill>
        <p:spPr>
          <a:xfrm>
            <a:off x="5870559" y="102741"/>
            <a:ext cx="2988312" cy="33832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1470891-D467-7C81-4C82-9A155BC331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419"/>
          <a:stretch/>
        </p:blipFill>
        <p:spPr>
          <a:xfrm>
            <a:off x="4687005" y="3486021"/>
            <a:ext cx="3294681" cy="33832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13A5024-9D96-F64A-2DD3-3ED54DE8EFD6}"/>
              </a:ext>
            </a:extLst>
          </p:cNvPr>
          <p:cNvSpPr txBox="1"/>
          <p:nvPr/>
        </p:nvSpPr>
        <p:spPr>
          <a:xfrm>
            <a:off x="133564" y="4288856"/>
            <a:ext cx="3953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an upper target design!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Focused beam results are shown.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beam yielded a peak fluid solid interface temperature of 78°C, and peak target temperature of 80 °C.</a:t>
            </a:r>
          </a:p>
        </p:txBody>
      </p:sp>
    </p:spTree>
    <p:extLst>
      <p:ext uri="{BB962C8B-B14F-4D97-AF65-F5344CB8AC3E}">
        <p14:creationId xmlns:p14="http://schemas.microsoft.com/office/powerpoint/2010/main" val="1488406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Successes:</a:t>
            </a:r>
          </a:p>
          <a:p>
            <a:pPr lvl="1"/>
            <a:r>
              <a:rPr lang="en-US" sz="2000" dirty="0"/>
              <a:t>A robust upper target design that meets engineering requirements</a:t>
            </a:r>
          </a:p>
          <a:p>
            <a:pPr lvl="1"/>
            <a:r>
              <a:rPr lang="en-US" sz="2000" dirty="0"/>
              <a:t>Increases neutron flux and improved energy resolution in the eV-MeV range in the upper tier</a:t>
            </a:r>
          </a:p>
          <a:p>
            <a:pPr lvl="1"/>
            <a:r>
              <a:rPr lang="en-US" sz="2000" dirty="0"/>
              <a:t>Lower tier maintains 74% of the current neutron flux</a:t>
            </a:r>
          </a:p>
          <a:p>
            <a:pPr lvl="1"/>
            <a:r>
              <a:rPr lang="en-US" sz="2000" dirty="0"/>
              <a:t>TMRS MK IV installed and Commissioned took place in the Spring of 2022</a:t>
            </a:r>
          </a:p>
          <a:p>
            <a:pPr lvl="1"/>
            <a:endParaRPr lang="en-US" sz="2000" dirty="0"/>
          </a:p>
          <a:p>
            <a:pPr marL="2286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8901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9481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2400" dirty="0"/>
              <a:t>Previous Mark III Target Moderator Reflector System (TMRS)</a:t>
            </a:r>
          </a:p>
          <a:p>
            <a:r>
              <a:rPr lang="en-US" sz="2400" dirty="0"/>
              <a:t>Motivation for Mark IV (TRMS): Physics and Performance </a:t>
            </a:r>
          </a:p>
          <a:p>
            <a:r>
              <a:rPr lang="en-US" sz="2400" dirty="0"/>
              <a:t>Mark IV Upper Target Design: Design Challenges</a:t>
            </a:r>
          </a:p>
          <a:p>
            <a:pPr lvl="1"/>
            <a:r>
              <a:rPr lang="en-US" sz="2000" dirty="0"/>
              <a:t>Upper target geometry</a:t>
            </a:r>
          </a:p>
          <a:p>
            <a:pPr lvl="1"/>
            <a:r>
              <a:rPr lang="en-US" sz="2000" dirty="0"/>
              <a:t>Coupled Physics Simulation</a:t>
            </a:r>
          </a:p>
        </p:txBody>
      </p:sp>
    </p:spTree>
    <p:extLst>
      <p:ext uri="{BB962C8B-B14F-4D97-AF65-F5344CB8AC3E}">
        <p14:creationId xmlns:p14="http://schemas.microsoft.com/office/powerpoint/2010/main" val="379540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9"/>
    </mc:Choice>
    <mc:Fallback>
      <p:transition spd="slow" advTm="66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Mark III Target Moderator Reflector System (2010-2022)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94360" y="1523998"/>
            <a:ext cx="7991856" cy="47548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Target Moderator Reflector System (TMRS) is the </a:t>
            </a:r>
            <a:r>
              <a:rPr lang="en-US" b="1" dirty="0"/>
              <a:t>neutron source </a:t>
            </a:r>
            <a:r>
              <a:rPr lang="en-US" dirty="0"/>
              <a:t>for nuclear physics experiments at the Lujan Neutron Scattering Center user facility. </a:t>
            </a:r>
          </a:p>
          <a:p>
            <a:r>
              <a:rPr lang="en-US" dirty="0"/>
              <a:t>The assembly employs split tungsten target and two-tiered neutron flight path (FP) arrangement.</a:t>
            </a:r>
          </a:p>
          <a:p>
            <a:pPr lvl="1"/>
            <a:r>
              <a:rPr lang="en-US" dirty="0"/>
              <a:t>Upper target station consists of tantalum cladded tungsten disk stack, while the lower target is a tantalum cladded long tungsten cylinder. </a:t>
            </a:r>
          </a:p>
          <a:p>
            <a:r>
              <a:rPr lang="en-US" dirty="0"/>
              <a:t>The TMRS assembly is also comprised of a network of moderators, reflectors and flight paths that deliver neutrons of specified energies and fluxes to surrounding experiments and detector stations.</a:t>
            </a:r>
          </a:p>
          <a:p>
            <a:pPr lvl="1"/>
            <a:r>
              <a:rPr lang="en-US" dirty="0"/>
              <a:t>It can supply neutrons up to 16 different FPs. Six different moderators are utilized in the design: two in the upper tier and four in the lower tier.</a:t>
            </a:r>
          </a:p>
          <a:p>
            <a:pPr lvl="1"/>
            <a:r>
              <a:rPr lang="en-US" dirty="0"/>
              <a:t>Liquid hydrogen at 20K and chilled water are used as moderator materials supplying cold and thermal neutrons respectively.</a:t>
            </a:r>
          </a:p>
          <a:p>
            <a:r>
              <a:rPr lang="en-US" dirty="0"/>
              <a:t>The TMRS has a vertical, downward beam entry.</a:t>
            </a:r>
          </a:p>
          <a:p>
            <a:r>
              <a:rPr lang="en-US" dirty="0"/>
              <a:t>Production beam operation parameters: 800 MeV @ 150</a:t>
            </a:r>
            <a:r>
              <a:rPr lang="el-GR" dirty="0"/>
              <a:t>μ</a:t>
            </a:r>
            <a:r>
              <a:rPr lang="en-US" dirty="0"/>
              <a:t>A; beam spot size of 3.53 cm FWHM.</a:t>
            </a:r>
          </a:p>
        </p:txBody>
      </p:sp>
    </p:spTree>
    <p:extLst>
      <p:ext uri="{BB962C8B-B14F-4D97-AF65-F5344CB8AC3E}">
        <p14:creationId xmlns:p14="http://schemas.microsoft.com/office/powerpoint/2010/main" val="1060377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2"/>
    </mc:Choice>
    <mc:Fallback>
      <p:transition spd="slow" advTm="58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 III Target Moderator Reflector System (2010-2022)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1048871" y="5712903"/>
            <a:ext cx="6945808" cy="664966"/>
          </a:xfrm>
        </p:spPr>
        <p:txBody>
          <a:bodyPr>
            <a:normAutofit fontScale="92500" lnSpcReduction="10000"/>
          </a:bodyPr>
          <a:lstStyle/>
          <a:p>
            <a:pPr marL="7937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Figure 1: </a:t>
            </a:r>
            <a:r>
              <a:rPr lang="en-US" sz="1600" dirty="0">
                <a:solidFill>
                  <a:schemeClr val="bg1"/>
                </a:solidFill>
              </a:rPr>
              <a:t>Mark III assembly: Left panel shows the elevation view of the TMRS, the top-right panel displays the horizontal cut through the upper tier, the bottom-right panel shows the horizontal cut through the lower tier.</a:t>
            </a:r>
          </a:p>
        </p:txBody>
      </p:sp>
      <p:pic>
        <p:nvPicPr>
          <p:cNvPr id="18" name="Picture Placeholder 1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" b="12647"/>
          <a:stretch/>
        </p:blipFill>
        <p:spPr>
          <a:xfrm>
            <a:off x="1048871" y="1054608"/>
            <a:ext cx="6945808" cy="4545770"/>
          </a:xfrm>
        </p:spPr>
      </p:pic>
    </p:spTree>
    <p:extLst>
      <p:ext uri="{BB962C8B-B14F-4D97-AF65-F5344CB8AC3E}">
        <p14:creationId xmlns:p14="http://schemas.microsoft.com/office/powerpoint/2010/main" val="1195292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9"/>
    </mc:Choice>
    <mc:Fallback>
      <p:transition spd="slow" advTm="58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for Mark IV (TRMS): Physics and Performance </a:t>
            </a:r>
          </a:p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94360" y="1523999"/>
            <a:ext cx="7991856" cy="465982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main goals of the replacement target, Mark IV, are to </a:t>
            </a:r>
          </a:p>
          <a:p>
            <a:pPr lvl="1"/>
            <a:r>
              <a:rPr lang="en-US" dirty="0"/>
              <a:t>Improve target performance for nuclear science research </a:t>
            </a:r>
          </a:p>
          <a:p>
            <a:pPr lvl="2"/>
            <a:r>
              <a:rPr lang="en-US" dirty="0"/>
              <a:t>Neutron capture, neutron-induced fission, total cross section measurements</a:t>
            </a:r>
          </a:p>
          <a:p>
            <a:pPr lvl="1"/>
            <a:r>
              <a:rPr lang="en-US" dirty="0"/>
              <a:t>Preserving the thermal- and cold-neutron performance for material science. </a:t>
            </a:r>
          </a:p>
          <a:p>
            <a:pPr lvl="2"/>
            <a:r>
              <a:rPr lang="en-US" dirty="0"/>
              <a:t>Neutron radiography</a:t>
            </a:r>
          </a:p>
          <a:p>
            <a:pPr lvl="2"/>
            <a:r>
              <a:rPr lang="en-US" dirty="0"/>
              <a:t>Neutron scattering</a:t>
            </a:r>
          </a:p>
          <a:p>
            <a:r>
              <a:rPr lang="en-US" dirty="0"/>
              <a:t>The two‑tiered nature of the 1L target and associated beam lines naturally lends itself to this dual mission. </a:t>
            </a:r>
          </a:p>
          <a:p>
            <a:r>
              <a:rPr lang="en-US" dirty="0"/>
              <a:t>The resulting design offers significant improvements in both the resolution and the intensity of medium energy neutrons (</a:t>
            </a:r>
            <a:r>
              <a:rPr lang="en-US" dirty="0" err="1"/>
              <a:t>keV</a:t>
            </a:r>
            <a:r>
              <a:rPr lang="en-US" dirty="0"/>
              <a:t>-MeV) in the upper tier, while preserving the thermal- and cold-neutron performance in the lower tier. </a:t>
            </a:r>
          </a:p>
          <a:p>
            <a:r>
              <a:rPr lang="en-US" dirty="0"/>
              <a:t>Upper tier redesigned in Mark IV (4 FPs,  nuclear science):  The goal is to increase neutron flux and improve energy resolution.</a:t>
            </a:r>
          </a:p>
          <a:p>
            <a:pPr lvl="1"/>
            <a:r>
              <a:rPr lang="en-US" dirty="0"/>
              <a:t>Moderators and beryllium reflector are replaced with a NEW 3 disk target station.</a:t>
            </a:r>
          </a:p>
          <a:p>
            <a:r>
              <a:rPr lang="en-US" dirty="0"/>
              <a:t>Lower tier has no substantial modification in Mark IV (12 FPs, material science research): The goal is to minimize the impact of the upper tier design changes on the performance of the lower tier.</a:t>
            </a:r>
          </a:p>
          <a:p>
            <a:pPr lvl="1"/>
            <a:r>
              <a:rPr lang="en-US" dirty="0"/>
              <a:t>Design beam parameters: 800 MeV @ 200</a:t>
            </a:r>
            <a:r>
              <a:rPr lang="el-GR" dirty="0"/>
              <a:t>μ</a:t>
            </a:r>
            <a:r>
              <a:rPr lang="en-US" dirty="0"/>
              <a:t>A; Focused (off normal) </a:t>
            </a:r>
            <a:r>
              <a:rPr lang="en-US" dirty="0" err="1"/>
              <a:t>FWHMx</a:t>
            </a:r>
            <a:r>
              <a:rPr lang="en-US" dirty="0"/>
              <a:t> = 1.0148 cm x </a:t>
            </a:r>
            <a:r>
              <a:rPr lang="en-US" dirty="0" err="1"/>
              <a:t>FWHMy</a:t>
            </a:r>
            <a:r>
              <a:rPr lang="en-US" dirty="0"/>
              <a:t> = 2.4308 cm.</a:t>
            </a:r>
          </a:p>
          <a:p>
            <a:pPr lvl="2"/>
            <a:r>
              <a:rPr lang="en-US" dirty="0"/>
              <a:t>Nominal beam: 800 MeV @ 200µA; 3.53 cm FWHM.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7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2"/>
    </mc:Choice>
    <mc:Fallback>
      <p:transition spd="slow" advTm="63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 IV Target Moderator Reflector System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4294967295"/>
          </p:nvPr>
        </p:nvSpPr>
        <p:spPr>
          <a:xfrm>
            <a:off x="1171188" y="5590032"/>
            <a:ext cx="6838200" cy="658052"/>
          </a:xfrm>
        </p:spPr>
        <p:txBody>
          <a:bodyPr>
            <a:normAutofit fontScale="70000" lnSpcReduction="20000"/>
          </a:bodyPr>
          <a:lstStyle/>
          <a:p>
            <a:pPr marL="7937" indent="0">
              <a:buNone/>
            </a:pPr>
            <a:r>
              <a:rPr lang="en-US" b="1" dirty="0">
                <a:solidFill>
                  <a:schemeClr val="bg1"/>
                </a:solidFill>
              </a:rPr>
              <a:t>Figure 2: </a:t>
            </a:r>
            <a:r>
              <a:rPr lang="en-US" dirty="0">
                <a:solidFill>
                  <a:schemeClr val="bg1"/>
                </a:solidFill>
              </a:rPr>
              <a:t>Mark IV assembly: Left panel shows the elevation view of the TMRS</a:t>
            </a:r>
            <a:r>
              <a:rPr lang="en-US" dirty="0"/>
              <a:t>. The top right panel depicts the horizontal cut through the upper-tier target-moderator assembly showing the four upper-tier FPs. The lower right panel depicts the lower-tier moderator suite. The new double-chamber water moderator is depicted as “HR/HI.”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t="830" b="413"/>
          <a:stretch/>
        </p:blipFill>
        <p:spPr>
          <a:xfrm>
            <a:off x="1171188" y="992303"/>
            <a:ext cx="6838200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41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8"/>
    </mc:Choice>
    <mc:Fallback>
      <p:transition spd="slow" advTm="69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Mark IV Upper Target Design: Design Challenges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94360" y="1205505"/>
            <a:ext cx="7991856" cy="2591546"/>
          </a:xfrm>
        </p:spPr>
        <p:txBody>
          <a:bodyPr>
            <a:normAutofit fontScale="92500"/>
          </a:bodyPr>
          <a:lstStyle/>
          <a:p>
            <a:r>
              <a:rPr lang="en-US" dirty="0"/>
              <a:t>The new proposed physics design offers the best performance when the target disk is irradiated by the proton beam on edge.</a:t>
            </a:r>
          </a:p>
          <a:p>
            <a:r>
              <a:rPr lang="en-US" dirty="0"/>
              <a:t>Target disk cooling was the first priority.</a:t>
            </a:r>
          </a:p>
          <a:p>
            <a:pPr lvl="1"/>
            <a:r>
              <a:rPr lang="en-US" dirty="0"/>
              <a:t>Single target disk on edge did not provide adequate surface area for convective heat transfer.</a:t>
            </a:r>
          </a:p>
          <a:p>
            <a:pPr lvl="1"/>
            <a:r>
              <a:rPr lang="en-US" dirty="0"/>
              <a:t>Rod stack… surface area to volume ratio can be set by rod diameter, so heat flux can be set as necessary. However, the design was cost prohibitive.</a:t>
            </a:r>
          </a:p>
          <a:p>
            <a:pPr lvl="1"/>
            <a:r>
              <a:rPr lang="en-US" dirty="0"/>
              <a:t>Splitting the disk doubled the cooling surface; however, by going with 3 target disks this increased the surface area to volume ratio without adverse performance effects.</a:t>
            </a:r>
          </a:p>
          <a:p>
            <a:pPr lvl="2"/>
            <a:r>
              <a:rPr lang="en-US" dirty="0"/>
              <a:t>Keep fluid/solid interface temperature below saturation temperature of 170°C (698 KPa).</a:t>
            </a:r>
          </a:p>
        </p:txBody>
      </p:sp>
      <p:sp>
        <p:nvSpPr>
          <p:cNvPr id="8" name="Can 7"/>
          <p:cNvSpPr/>
          <p:nvPr/>
        </p:nvSpPr>
        <p:spPr>
          <a:xfrm rot="16200000">
            <a:off x="3439386" y="5423174"/>
            <a:ext cx="1752770" cy="172838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 rot="16200000">
            <a:off x="3620970" y="5429659"/>
            <a:ext cx="1752770" cy="172838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16200000">
            <a:off x="3802554" y="5436141"/>
            <a:ext cx="1752770" cy="172838"/>
          </a:xfrm>
          <a:prstGeom prst="can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305570" y="4058478"/>
            <a:ext cx="389107" cy="587696"/>
          </a:xfrm>
          <a:prstGeom prst="downArrow">
            <a:avLst/>
          </a:prstGeom>
          <a:solidFill>
            <a:srgbClr val="EB0F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61815" y="6385978"/>
            <a:ext cx="163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Target Disks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60430" y="4068114"/>
            <a:ext cx="1634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Proton Beam</a:t>
            </a:r>
          </a:p>
        </p:txBody>
      </p:sp>
    </p:spTree>
    <p:extLst>
      <p:ext uri="{BB962C8B-B14F-4D97-AF65-F5344CB8AC3E}">
        <p14:creationId xmlns:p14="http://schemas.microsoft.com/office/powerpoint/2010/main" val="257895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21"/>
    </mc:Choice>
    <mc:Fallback>
      <p:transition spd="slow" advTm="152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Upper Target Geometry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7" t="2601" r="37606" b="12299"/>
          <a:stretch/>
        </p:blipFill>
        <p:spPr>
          <a:xfrm>
            <a:off x="162903" y="1994493"/>
            <a:ext cx="2832015" cy="4114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7" t="4500" r="32835"/>
          <a:stretch/>
        </p:blipFill>
        <p:spPr>
          <a:xfrm>
            <a:off x="4442599" y="2027960"/>
            <a:ext cx="3408218" cy="3638550"/>
          </a:xfrm>
          <a:prstGeom prst="rect">
            <a:avLst/>
          </a:prstGeom>
        </p:spPr>
      </p:pic>
      <p:sp>
        <p:nvSpPr>
          <p:cNvPr id="6" name="Line Callout 1 (No Border) 5"/>
          <p:cNvSpPr/>
          <p:nvPr/>
        </p:nvSpPr>
        <p:spPr bwMode="auto">
          <a:xfrm flipH="1">
            <a:off x="3375798" y="4017982"/>
            <a:ext cx="955964" cy="379105"/>
          </a:xfrm>
          <a:prstGeom prst="callout1">
            <a:avLst>
              <a:gd name="adj1" fmla="val 47128"/>
              <a:gd name="adj2" fmla="val -5495"/>
              <a:gd name="adj3" fmla="val 58478"/>
              <a:gd name="adj4" fmla="val -45368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</a:pPr>
            <a:r>
              <a:rPr lang="en-US" sz="1050" dirty="0">
                <a:solidFill>
                  <a:schemeClr val="bg1"/>
                </a:solidFill>
                <a:latin typeface="Arial" charset="0"/>
              </a:rPr>
              <a:t>Inconel 718 Housing Body</a:t>
            </a:r>
          </a:p>
        </p:txBody>
      </p:sp>
      <p:sp>
        <p:nvSpPr>
          <p:cNvPr id="7" name="Line Callout 1 (No Border) 6"/>
          <p:cNvSpPr/>
          <p:nvPr/>
        </p:nvSpPr>
        <p:spPr bwMode="auto">
          <a:xfrm flipH="1">
            <a:off x="2897816" y="2318904"/>
            <a:ext cx="955964" cy="379105"/>
          </a:xfrm>
          <a:prstGeom prst="callout1">
            <a:avLst>
              <a:gd name="adj1" fmla="val 47128"/>
              <a:gd name="adj2" fmla="val -5495"/>
              <a:gd name="adj3" fmla="val 124260"/>
              <a:gd name="adj4" fmla="val -37397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</a:pPr>
            <a:r>
              <a:rPr lang="en-US" sz="1050" dirty="0">
                <a:solidFill>
                  <a:schemeClr val="bg1"/>
                </a:solidFill>
                <a:latin typeface="Arial" charset="0"/>
              </a:rPr>
              <a:t>Inlet and Outlet Piping</a:t>
            </a:r>
          </a:p>
        </p:txBody>
      </p:sp>
      <p:sp>
        <p:nvSpPr>
          <p:cNvPr id="8" name="Left Brace 7"/>
          <p:cNvSpPr/>
          <p:nvPr/>
        </p:nvSpPr>
        <p:spPr>
          <a:xfrm>
            <a:off x="4179361" y="2318905"/>
            <a:ext cx="263237" cy="110836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1"/>
              </a:solidFill>
            </a:endParaRPr>
          </a:p>
        </p:txBody>
      </p:sp>
      <p:sp>
        <p:nvSpPr>
          <p:cNvPr id="9" name="Line Callout 1 (No Border) 8"/>
          <p:cNvSpPr/>
          <p:nvPr/>
        </p:nvSpPr>
        <p:spPr bwMode="auto">
          <a:xfrm flipH="1">
            <a:off x="6087825" y="5762395"/>
            <a:ext cx="955964" cy="379105"/>
          </a:xfrm>
          <a:prstGeom prst="callout1">
            <a:avLst>
              <a:gd name="adj1" fmla="val 47128"/>
              <a:gd name="adj2" fmla="val -5495"/>
              <a:gd name="adj3" fmla="val -201872"/>
              <a:gd name="adj4" fmla="val -418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</a:pPr>
            <a:r>
              <a:rPr lang="en-US" sz="1050" dirty="0">
                <a:solidFill>
                  <a:schemeClr val="bg1"/>
                </a:solidFill>
                <a:latin typeface="Arial" charset="0"/>
              </a:rPr>
              <a:t>W Targets w/ Ta Cladding</a:t>
            </a:r>
          </a:p>
        </p:txBody>
      </p:sp>
      <p:sp>
        <p:nvSpPr>
          <p:cNvPr id="10" name="Line Callout 1 (No Border) 9"/>
          <p:cNvSpPr/>
          <p:nvPr/>
        </p:nvSpPr>
        <p:spPr bwMode="auto">
          <a:xfrm>
            <a:off x="8008412" y="4142919"/>
            <a:ext cx="1073728" cy="379105"/>
          </a:xfrm>
          <a:prstGeom prst="callout1">
            <a:avLst>
              <a:gd name="adj1" fmla="val 47128"/>
              <a:gd name="adj2" fmla="val -5495"/>
              <a:gd name="adj3" fmla="val 175423"/>
              <a:gd name="adj4" fmla="val -27458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</a:pPr>
            <a:r>
              <a:rPr lang="en-US" sz="1050" dirty="0">
                <a:solidFill>
                  <a:schemeClr val="bg1"/>
                </a:solidFill>
                <a:latin typeface="Arial" charset="0"/>
              </a:rPr>
              <a:t>Target Holder – Inconel 718</a:t>
            </a:r>
          </a:p>
        </p:txBody>
      </p:sp>
      <p:sp>
        <p:nvSpPr>
          <p:cNvPr id="12" name="Line Callout 1 (No Border) 11"/>
          <p:cNvSpPr/>
          <p:nvPr/>
        </p:nvSpPr>
        <p:spPr bwMode="auto">
          <a:xfrm>
            <a:off x="6456702" y="1664299"/>
            <a:ext cx="1174174" cy="379105"/>
          </a:xfrm>
          <a:prstGeom prst="callout1">
            <a:avLst>
              <a:gd name="adj1" fmla="val 47128"/>
              <a:gd name="adj2" fmla="val -5495"/>
              <a:gd name="adj3" fmla="val 465594"/>
              <a:gd name="adj4" fmla="val -78153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</a:pPr>
            <a:r>
              <a:rPr lang="en-US" sz="1050" dirty="0">
                <a:solidFill>
                  <a:schemeClr val="bg1"/>
                </a:solidFill>
                <a:latin typeface="Arial" charset="0"/>
              </a:rPr>
              <a:t>Inlet and Outlet Cover – Inconel 718</a:t>
            </a:r>
          </a:p>
        </p:txBody>
      </p:sp>
      <p:sp>
        <p:nvSpPr>
          <p:cNvPr id="13" name="Line Callout 1 (No Border) 12"/>
          <p:cNvSpPr/>
          <p:nvPr/>
        </p:nvSpPr>
        <p:spPr bwMode="auto">
          <a:xfrm>
            <a:off x="7825532" y="2425850"/>
            <a:ext cx="1174174" cy="379105"/>
          </a:xfrm>
          <a:prstGeom prst="callout1">
            <a:avLst>
              <a:gd name="adj1" fmla="val 47128"/>
              <a:gd name="adj2" fmla="val -5495"/>
              <a:gd name="adj3" fmla="val 287106"/>
              <a:gd name="adj4" fmla="val -7348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</a:pPr>
            <a:r>
              <a:rPr lang="en-US" sz="1050" dirty="0">
                <a:solidFill>
                  <a:schemeClr val="bg1"/>
                </a:solidFill>
                <a:latin typeface="Arial" charset="0"/>
              </a:rPr>
              <a:t>Emission Frame – Inconel 718</a:t>
            </a:r>
          </a:p>
        </p:txBody>
      </p:sp>
      <p:sp>
        <p:nvSpPr>
          <p:cNvPr id="14" name="Line Callout 1 (No Border) 13"/>
          <p:cNvSpPr/>
          <p:nvPr/>
        </p:nvSpPr>
        <p:spPr bwMode="auto">
          <a:xfrm>
            <a:off x="7811576" y="2843622"/>
            <a:ext cx="1447801" cy="379105"/>
          </a:xfrm>
          <a:prstGeom prst="callout1">
            <a:avLst>
              <a:gd name="adj1" fmla="val 47128"/>
              <a:gd name="adj2" fmla="val -5495"/>
              <a:gd name="adj3" fmla="val 269564"/>
              <a:gd name="adj4" fmla="val -63400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</a:pPr>
            <a:r>
              <a:rPr lang="en-US" sz="1050" dirty="0">
                <a:solidFill>
                  <a:schemeClr val="bg1"/>
                </a:solidFill>
                <a:latin typeface="Arial" charset="0"/>
              </a:rPr>
              <a:t>Emission Be Window – Inconel 718</a:t>
            </a:r>
          </a:p>
        </p:txBody>
      </p:sp>
      <p:sp>
        <p:nvSpPr>
          <p:cNvPr id="15" name="Line Callout 1 (No Border) 14"/>
          <p:cNvSpPr/>
          <p:nvPr/>
        </p:nvSpPr>
        <p:spPr bwMode="auto">
          <a:xfrm>
            <a:off x="7858644" y="3215640"/>
            <a:ext cx="1073728" cy="379105"/>
          </a:xfrm>
          <a:prstGeom prst="callout1">
            <a:avLst>
              <a:gd name="adj1" fmla="val 47128"/>
              <a:gd name="adj2" fmla="val -5495"/>
              <a:gd name="adj3" fmla="val 252900"/>
              <a:gd name="adj4" fmla="val -90889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</a:pPr>
            <a:r>
              <a:rPr lang="en-US" sz="1050" dirty="0">
                <a:solidFill>
                  <a:schemeClr val="bg1"/>
                </a:solidFill>
                <a:latin typeface="Arial" charset="0"/>
              </a:rPr>
              <a:t>Emission Skin – Inconel 718</a:t>
            </a:r>
          </a:p>
        </p:txBody>
      </p:sp>
      <p:sp>
        <p:nvSpPr>
          <p:cNvPr id="16" name="Line Callout 1 (No Border) 15"/>
          <p:cNvSpPr/>
          <p:nvPr/>
        </p:nvSpPr>
        <p:spPr bwMode="auto">
          <a:xfrm>
            <a:off x="7858644" y="3581348"/>
            <a:ext cx="1447801" cy="379105"/>
          </a:xfrm>
          <a:prstGeom prst="callout1">
            <a:avLst>
              <a:gd name="adj1" fmla="val 47128"/>
              <a:gd name="adj2" fmla="val -5495"/>
              <a:gd name="adj3" fmla="val 212042"/>
              <a:gd name="adj4" fmla="val -72966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</a:pPr>
            <a:r>
              <a:rPr lang="en-US" sz="1050" dirty="0">
                <a:solidFill>
                  <a:schemeClr val="bg1"/>
                </a:solidFill>
                <a:latin typeface="Arial" charset="0"/>
              </a:rPr>
              <a:t>Emission Back Cover – Inconel 718</a:t>
            </a:r>
          </a:p>
        </p:txBody>
      </p:sp>
      <p:sp>
        <p:nvSpPr>
          <p:cNvPr id="17" name="Line Callout 1 (No Border) 16"/>
          <p:cNvSpPr/>
          <p:nvPr/>
        </p:nvSpPr>
        <p:spPr bwMode="auto">
          <a:xfrm>
            <a:off x="5500738" y="1500034"/>
            <a:ext cx="1174174" cy="379105"/>
          </a:xfrm>
          <a:prstGeom prst="callout1">
            <a:avLst>
              <a:gd name="adj1" fmla="val 47128"/>
              <a:gd name="adj2" fmla="val -5495"/>
              <a:gd name="adj3" fmla="val 181490"/>
              <a:gd name="adj4" fmla="val -26919"/>
            </a:avLst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</a:pPr>
            <a:r>
              <a:rPr lang="en-US" sz="1050" dirty="0">
                <a:solidFill>
                  <a:schemeClr val="bg1"/>
                </a:solidFill>
                <a:latin typeface="Arial" charset="0"/>
              </a:rPr>
              <a:t>Upper Target Supports (2x)</a:t>
            </a:r>
          </a:p>
        </p:txBody>
      </p:sp>
      <p:sp>
        <p:nvSpPr>
          <p:cNvPr id="23" name="Right Arrow 22"/>
          <p:cNvSpPr/>
          <p:nvPr/>
        </p:nvSpPr>
        <p:spPr bwMode="auto">
          <a:xfrm rot="5400000">
            <a:off x="1299594" y="4040236"/>
            <a:ext cx="518878" cy="115827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458" y="4406608"/>
            <a:ext cx="11316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Proton Beam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37831" y="3539397"/>
            <a:ext cx="11601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Emission 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</a:p>
        </p:txBody>
      </p:sp>
      <p:sp>
        <p:nvSpPr>
          <p:cNvPr id="29" name="Right Arrow 28"/>
          <p:cNvSpPr/>
          <p:nvPr/>
        </p:nvSpPr>
        <p:spPr bwMode="auto">
          <a:xfrm rot="19853955">
            <a:off x="1877790" y="3863455"/>
            <a:ext cx="518878" cy="115827"/>
          </a:xfrm>
          <a:prstGeom prst="rightArrow">
            <a:avLst/>
          </a:prstGeom>
          <a:solidFill>
            <a:srgbClr val="FF912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50000"/>
              </a:spcAft>
              <a:buClr>
                <a:srgbClr val="004080"/>
              </a:buClr>
              <a:buSzPct val="65000"/>
              <a:buFont typeface="Wingdings" pitchFamily="2" charset="2"/>
              <a:buChar char="§"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44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23"/>
    </mc:Choice>
    <mc:Fallback>
      <p:transition spd="slow" advTm="62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09600"/>
            <a:ext cx="7991856" cy="530831"/>
          </a:xfrm>
        </p:spPr>
        <p:txBody>
          <a:bodyPr/>
          <a:lstStyle/>
          <a:p>
            <a:r>
              <a:rPr lang="en-US" dirty="0"/>
              <a:t>MCNP6 radiation transport 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1071943"/>
            <a:ext cx="7991856" cy="1695856"/>
          </a:xfrm>
        </p:spPr>
        <p:txBody>
          <a:bodyPr>
            <a:normAutofit/>
          </a:bodyPr>
          <a:lstStyle/>
          <a:p>
            <a:r>
              <a:rPr lang="en-US" dirty="0"/>
              <a:t>Unstructured Mesh (UM) geometry model combined with the traditional MCNP constructive solid geometry (CSG) modeling</a:t>
            </a:r>
          </a:p>
          <a:p>
            <a:r>
              <a:rPr lang="en-US" dirty="0"/>
              <a:t>UM model contains all engineering realities as the original CAD model.</a:t>
            </a:r>
          </a:p>
          <a:p>
            <a:r>
              <a:rPr lang="en-US" dirty="0"/>
              <a:t>The same approach can be used to calculate dpa, He production, heat generation, etc.</a:t>
            </a:r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6F38BF83-EC55-F977-0C3F-659310ED9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05" y="2776533"/>
            <a:ext cx="8276190" cy="3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74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2"/>
    </mc:Choice>
    <mc:Fallback>
      <p:transition spd="slow" advTm="1632"/>
    </mc:Fallback>
  </mc:AlternateContent>
</p:sld>
</file>

<file path=ppt/theme/theme1.xml><?xml version="1.0" encoding="utf-8"?>
<a:theme xmlns:a="http://schemas.openxmlformats.org/drawingml/2006/main" name="Main">
  <a:themeElements>
    <a:clrScheme name="LANL_new logo branding">
      <a:dk1>
        <a:srgbClr val="000000"/>
      </a:dk1>
      <a:lt1>
        <a:srgbClr val="FFFFFF"/>
      </a:lt1>
      <a:dk2>
        <a:srgbClr val="000E7E"/>
      </a:dk2>
      <a:lt2>
        <a:srgbClr val="E7E6E6"/>
      </a:lt2>
      <a:accent1>
        <a:srgbClr val="0070B8"/>
      </a:accent1>
      <a:accent2>
        <a:srgbClr val="FF9128"/>
      </a:accent2>
      <a:accent3>
        <a:srgbClr val="CCD0E1"/>
      </a:accent3>
      <a:accent4>
        <a:srgbClr val="00A963"/>
      </a:accent4>
      <a:accent5>
        <a:srgbClr val="3295DB"/>
      </a:accent5>
      <a:accent6>
        <a:srgbClr val="EB0E1D"/>
      </a:accent6>
      <a:hlink>
        <a:srgbClr val="3295DB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28250</TotalTime>
  <Words>1054</Words>
  <Application>Microsoft Office PowerPoint</Application>
  <PresentationFormat>On-screen Show (4:3)</PresentationFormat>
  <Paragraphs>100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Acumin Pro</vt:lpstr>
      <vt:lpstr>Arial</vt:lpstr>
      <vt:lpstr>Calibri</vt:lpstr>
      <vt:lpstr>System Font Regular</vt:lpstr>
      <vt:lpstr>Times New Roman</vt:lpstr>
      <vt:lpstr>Wingdings</vt:lpstr>
      <vt:lpstr>Main</vt:lpstr>
      <vt:lpstr>Custom Design</vt:lpstr>
      <vt:lpstr>Lujan Center 1L Target TMRS Mark IV Upper Target Design and Thermal Hydraulic Analysis </vt:lpstr>
      <vt:lpstr>PowerPoint Presentation</vt:lpstr>
      <vt:lpstr>PowerPoint Presentation</vt:lpstr>
      <vt:lpstr>Mark III Target Moderator Reflector System (2010-2022)</vt:lpstr>
      <vt:lpstr>PowerPoint Presentation</vt:lpstr>
      <vt:lpstr>Mark IV Target Moderator Reflector System</vt:lpstr>
      <vt:lpstr>PowerPoint Presentation</vt:lpstr>
      <vt:lpstr>Upper Target Geometry</vt:lpstr>
      <vt:lpstr>MCNP6 radiation transport calculations</vt:lpstr>
      <vt:lpstr>CFD and Conjugate Heat Transfer </vt:lpstr>
      <vt:lpstr>CFD and Conjugate Heat Transfer 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Eric Olivas</cp:lastModifiedBy>
  <cp:revision>311</cp:revision>
  <dcterms:created xsi:type="dcterms:W3CDTF">2020-12-17T00:35:24Z</dcterms:created>
  <dcterms:modified xsi:type="dcterms:W3CDTF">2023-11-06T22:05:06Z</dcterms:modified>
</cp:coreProperties>
</file>