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4"/>
  </p:notesMasterIdLst>
  <p:handoutMasterIdLst>
    <p:handoutMasterId r:id="rId25"/>
  </p:handoutMasterIdLst>
  <p:sldIdLst>
    <p:sldId id="330" r:id="rId2"/>
    <p:sldId id="547" r:id="rId3"/>
    <p:sldId id="572" r:id="rId4"/>
    <p:sldId id="581" r:id="rId5"/>
    <p:sldId id="591" r:id="rId6"/>
    <p:sldId id="555" r:id="rId7"/>
    <p:sldId id="582" r:id="rId8"/>
    <p:sldId id="592" r:id="rId9"/>
    <p:sldId id="574" r:id="rId10"/>
    <p:sldId id="576" r:id="rId11"/>
    <p:sldId id="587" r:id="rId12"/>
    <p:sldId id="588" r:id="rId13"/>
    <p:sldId id="578" r:id="rId14"/>
    <p:sldId id="573" r:id="rId15"/>
    <p:sldId id="560" r:id="rId16"/>
    <p:sldId id="584" r:id="rId17"/>
    <p:sldId id="590" r:id="rId18"/>
    <p:sldId id="488" r:id="rId19"/>
    <p:sldId id="583" r:id="rId20"/>
    <p:sldId id="593" r:id="rId21"/>
    <p:sldId id="577" r:id="rId22"/>
    <p:sldId id="579" r:id="rId23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orient="horz" pos="940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1847" userDrawn="1">
          <p15:clr>
            <a:srgbClr val="A4A3A4"/>
          </p15:clr>
        </p15:guide>
        <p15:guide id="5" orient="horz" pos="123" userDrawn="1">
          <p15:clr>
            <a:srgbClr val="A4A3A4"/>
          </p15:clr>
        </p15:guide>
        <p15:guide id="6" orient="horz" pos="395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11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16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FF"/>
    <a:srgbClr val="003B6E"/>
    <a:srgbClr val="010000"/>
    <a:srgbClr val="808080"/>
    <a:srgbClr val="000000"/>
    <a:srgbClr val="FDCA00"/>
    <a:srgbClr val="EF5B00"/>
    <a:srgbClr val="C50006"/>
    <a:srgbClr val="7C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3" autoAdjust="0"/>
    <p:restoredTop sz="88770" autoAdjust="0"/>
  </p:normalViewPr>
  <p:slideViewPr>
    <p:cSldViewPr snapToObjects="1">
      <p:cViewPr varScale="1">
        <p:scale>
          <a:sx n="123" d="100"/>
          <a:sy n="123" d="100"/>
        </p:scale>
        <p:origin x="444" y="57"/>
      </p:cViewPr>
      <p:guideLst>
        <p:guide orient="horz" pos="894"/>
        <p:guide orient="horz" pos="940"/>
        <p:guide orient="horz" pos="2845"/>
        <p:guide orient="horz" pos="1847"/>
        <p:guide orient="horz" pos="123"/>
        <p:guide orient="horz" pos="395"/>
        <p:guide orient="horz" pos="3117"/>
        <p:guide pos="657"/>
        <p:guide pos="5511"/>
        <p:guide pos="521"/>
        <p:guide pos="385"/>
        <p:guide pos="1315"/>
        <p:guide pos="3016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07" d="100"/>
          <a:sy n="107" d="100"/>
        </p:scale>
        <p:origin x="-3990" y="-102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79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10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783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11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1591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12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61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13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207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14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42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15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712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16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8866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17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329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194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19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23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0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20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15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21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1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PBW (Proton Beam Window) is the device in charge to separate the ultra-high vacuum atmosphere of the accelerator, to the rough vacuum atmosphere present at target side.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640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78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7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6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85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7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9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89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9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691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"/>
          <a:stretch/>
        </p:blipFill>
        <p:spPr bwMode="auto">
          <a:xfrm>
            <a:off x="3260544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3" y="195495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405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de-CH" dirty="0"/>
              <a:t>Hier können Sie den Titel Ihrer </a:t>
            </a:r>
            <a:br>
              <a:rPr lang="de-CH" dirty="0"/>
            </a:br>
            <a:r>
              <a:rPr lang="de-CH" dirty="0"/>
              <a:t>Präsentation einfügen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de-CH" dirty="0"/>
              <a:t>Vorname und Name Autor  ::  Funktion  ::  Paul Scherrer Institut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55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95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6" y="4150582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82" indent="0">
              <a:buNone/>
              <a:defRPr sz="1500" b="1"/>
            </a:lvl2pPr>
            <a:lvl3pPr marL="355565" indent="0">
              <a:buNone/>
              <a:defRPr sz="1500" b="1"/>
            </a:lvl3pPr>
            <a:lvl4pPr marL="539696" indent="0">
              <a:buNone/>
              <a:defRPr sz="1500" b="1"/>
            </a:lvl4pPr>
            <a:lvl5pPr marL="717479" indent="0">
              <a:buNone/>
              <a:defRPr sz="1500" b="1"/>
            </a:lvl5pPr>
          </a:lstStyle>
          <a:p>
            <a:pPr lvl="0"/>
            <a:r>
              <a:rPr lang="de-DE" dirty="0"/>
              <a:t>Hier können Sie den Anlass Ihrer Präsentation und das Datum einfügen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84" marR="0" indent="-177784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65" marR="0" indent="-177784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698" marR="0" indent="-184133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479" marR="0" indent="-177784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262" marR="0" indent="-177784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32" indent="-179372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176" indent="-182546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544" indent="-17937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328" indent="-17778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8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9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8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6" y="1113586"/>
            <a:ext cx="7885633" cy="3456386"/>
          </a:xfrm>
        </p:spPr>
        <p:txBody>
          <a:bodyPr/>
          <a:lstStyle>
            <a:lvl1pPr marL="177784" marR="0" indent="-177784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65" marR="0" indent="-177784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698" marR="0" indent="-184133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479" marR="0" indent="-177784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262" marR="0" indent="-177784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32" indent="-179372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176" indent="-182546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544" indent="-17937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328" indent="-17778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8" y="1006082"/>
            <a:ext cx="3781425" cy="3509963"/>
          </a:xfrm>
        </p:spPr>
        <p:txBody>
          <a:bodyPr/>
          <a:lstStyle>
            <a:lvl1pPr marL="177784" indent="-177784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65" indent="-177784">
              <a:buSzPct val="100000"/>
              <a:buFont typeface="Symbol" panose="05050102010706020507" pitchFamily="18" charset="2"/>
              <a:buChar char="-"/>
              <a:defRPr sz="1700"/>
            </a:lvl2pPr>
            <a:lvl3pPr marL="539698" indent="-184133">
              <a:buFont typeface="Symbol" panose="05050102010706020507" pitchFamily="18" charset="2"/>
              <a:buChar char="-"/>
              <a:defRPr sz="1700"/>
            </a:lvl3pPr>
            <a:lvl4pPr marL="717479" indent="-177784">
              <a:buFont typeface="Symbol" panose="05050102010706020507" pitchFamily="18" charset="2"/>
              <a:buChar char="-"/>
              <a:defRPr sz="1700"/>
            </a:lvl4pPr>
            <a:lvl5pPr marL="895262" indent="-177784">
              <a:buFont typeface="Symbol" panose="05050102010706020507" pitchFamily="18" charset="2"/>
              <a:buChar char="-"/>
              <a:defRPr sz="1700"/>
            </a:lvl5pPr>
            <a:lvl6pPr marL="1074632" indent="-179372">
              <a:buFont typeface="Symbol" panose="05050102010706020507" pitchFamily="18" charset="2"/>
              <a:buChar char="-"/>
              <a:defRPr sz="1500"/>
            </a:lvl6pPr>
            <a:lvl7pPr marL="1257176" indent="-182546">
              <a:buFont typeface="Symbol" panose="05050102010706020507" pitchFamily="18" charset="2"/>
              <a:buChar char="-"/>
              <a:defRPr sz="1500"/>
            </a:lvl7pPr>
            <a:lvl8pPr marL="1436544" indent="-179372">
              <a:buFont typeface="Symbol" panose="05050102010706020507" pitchFamily="18" charset="2"/>
              <a:buChar char="-"/>
              <a:defRPr sz="1500"/>
            </a:lvl8pPr>
            <a:lvl9pPr marL="1614328" indent="-177784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8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12" y="1003414"/>
            <a:ext cx="3781425" cy="3509963"/>
          </a:xfrm>
        </p:spPr>
        <p:txBody>
          <a:bodyPr/>
          <a:lstStyle>
            <a:lvl1pPr marL="177784" indent="-177784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65" indent="-177784">
              <a:buSzPct val="100000"/>
              <a:buFont typeface="Symbol" panose="05050102010706020507" pitchFamily="18" charset="2"/>
              <a:buChar char="-"/>
              <a:defRPr sz="1700"/>
            </a:lvl2pPr>
            <a:lvl3pPr marL="539698" indent="-184133">
              <a:buFont typeface="Symbol" panose="05050102010706020507" pitchFamily="18" charset="2"/>
              <a:buChar char="-"/>
              <a:defRPr sz="1700"/>
            </a:lvl3pPr>
            <a:lvl4pPr marL="717479" indent="-177784">
              <a:buFont typeface="Symbol" panose="05050102010706020507" pitchFamily="18" charset="2"/>
              <a:buChar char="-"/>
              <a:defRPr sz="1700"/>
            </a:lvl4pPr>
            <a:lvl5pPr marL="895262" indent="-177784">
              <a:buFont typeface="Symbol" panose="05050102010706020507" pitchFamily="18" charset="2"/>
              <a:buChar char="-"/>
              <a:defRPr sz="1700"/>
            </a:lvl5pPr>
            <a:lvl6pPr marL="1074632" indent="-179372">
              <a:buFont typeface="Symbol" panose="05050102010706020507" pitchFamily="18" charset="2"/>
              <a:buChar char="-"/>
              <a:defRPr sz="1500"/>
            </a:lvl6pPr>
            <a:lvl7pPr marL="1257176" indent="-182546">
              <a:buFont typeface="Symbol" panose="05050102010706020507" pitchFamily="18" charset="2"/>
              <a:buChar char="-"/>
              <a:defRPr sz="1500"/>
            </a:lvl7pPr>
            <a:lvl8pPr marL="1436544" indent="-179372">
              <a:buFont typeface="Symbol" panose="05050102010706020507" pitchFamily="18" charset="2"/>
              <a:buChar char="-"/>
              <a:defRPr sz="1500"/>
            </a:lvl8pPr>
            <a:lvl9pPr marL="1614328" indent="-177784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9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8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8" y="1087368"/>
            <a:ext cx="3781425" cy="3428689"/>
          </a:xfrm>
        </p:spPr>
        <p:txBody>
          <a:bodyPr/>
          <a:lstStyle>
            <a:lvl1pPr marL="177784" indent="-177784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65" indent="-177784">
              <a:buSzPct val="100000"/>
              <a:buFont typeface="Symbol" panose="05050102010706020507" pitchFamily="18" charset="2"/>
              <a:buChar char="-"/>
              <a:defRPr sz="1700"/>
            </a:lvl2pPr>
            <a:lvl3pPr marL="539698" indent="-184133">
              <a:buFont typeface="Symbol" panose="05050102010706020507" pitchFamily="18" charset="2"/>
              <a:buChar char="-"/>
              <a:defRPr sz="1700"/>
            </a:lvl3pPr>
            <a:lvl4pPr marL="717479" indent="-177784">
              <a:buFont typeface="Symbol" panose="05050102010706020507" pitchFamily="18" charset="2"/>
              <a:buChar char="-"/>
              <a:defRPr sz="1700"/>
            </a:lvl4pPr>
            <a:lvl5pPr marL="895262" indent="-177784">
              <a:buFont typeface="Symbol" panose="05050102010706020507" pitchFamily="18" charset="2"/>
              <a:buChar char="-"/>
              <a:defRPr sz="1700"/>
            </a:lvl5pPr>
            <a:lvl6pPr marL="1074632" indent="-179372">
              <a:buFont typeface="Symbol" panose="05050102010706020507" pitchFamily="18" charset="2"/>
              <a:buChar char="-"/>
              <a:defRPr sz="1500"/>
            </a:lvl6pPr>
            <a:lvl7pPr marL="1257176" indent="-182546">
              <a:buFont typeface="Symbol" panose="05050102010706020507" pitchFamily="18" charset="2"/>
              <a:buChar char="-"/>
              <a:defRPr sz="1500"/>
            </a:lvl7pPr>
            <a:lvl8pPr marL="1436544" indent="-179372">
              <a:buFont typeface="Symbol" panose="05050102010706020507" pitchFamily="18" charset="2"/>
              <a:buChar char="-"/>
              <a:defRPr sz="1500"/>
            </a:lvl8pPr>
            <a:lvl9pPr marL="1614328" indent="-177784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41" y="1084678"/>
            <a:ext cx="3781425" cy="3431366"/>
          </a:xfrm>
        </p:spPr>
        <p:txBody>
          <a:bodyPr/>
          <a:lstStyle>
            <a:lvl1pPr marL="177784" indent="-177784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65" indent="-177784">
              <a:buSzPct val="100000"/>
              <a:buFont typeface="Symbol" panose="05050102010706020507" pitchFamily="18" charset="2"/>
              <a:buChar char="-"/>
              <a:defRPr sz="1700"/>
            </a:lvl2pPr>
            <a:lvl3pPr marL="539698" indent="-184133">
              <a:buFont typeface="Symbol" panose="05050102010706020507" pitchFamily="18" charset="2"/>
              <a:buChar char="-"/>
              <a:defRPr sz="1700"/>
            </a:lvl3pPr>
            <a:lvl4pPr marL="717479" indent="-177784">
              <a:buFont typeface="Symbol" panose="05050102010706020507" pitchFamily="18" charset="2"/>
              <a:buChar char="-"/>
              <a:defRPr sz="1700"/>
            </a:lvl4pPr>
            <a:lvl5pPr marL="895262" indent="-177784">
              <a:buFont typeface="Symbol" panose="05050102010706020507" pitchFamily="18" charset="2"/>
              <a:buChar char="-"/>
              <a:defRPr sz="1700"/>
            </a:lvl5pPr>
            <a:lvl6pPr marL="1074632" indent="-179372">
              <a:buFont typeface="Symbol" panose="05050102010706020507" pitchFamily="18" charset="2"/>
              <a:buChar char="-"/>
              <a:defRPr sz="1500"/>
            </a:lvl6pPr>
            <a:lvl7pPr marL="1257176" indent="-182546">
              <a:buFont typeface="Symbol" panose="05050102010706020507" pitchFamily="18" charset="2"/>
              <a:buChar char="-"/>
              <a:defRPr sz="1500"/>
            </a:lvl7pPr>
            <a:lvl8pPr marL="1436544" indent="-179372">
              <a:buFont typeface="Symbol" panose="05050102010706020507" pitchFamily="18" charset="2"/>
              <a:buChar char="-"/>
              <a:defRPr sz="1500"/>
            </a:lvl8pPr>
            <a:lvl9pPr marL="1614328" indent="-177784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8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8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9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827101" y="764868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8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73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84" indent="-177784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3" y="214319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200">
              <a:latin typeface="Times" charset="0"/>
              <a:ea typeface="+mn-ea"/>
            </a:endParaRPr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>
            <a:off x="0" y="51435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200">
              <a:latin typeface="Times" charset="0"/>
              <a:ea typeface="+mn-ea"/>
            </a:endParaRPr>
          </a:p>
        </p:txBody>
      </p:sp>
      <p:pic>
        <p:nvPicPr>
          <p:cNvPr id="6" name="Bild 16" descr="PSI-Logo_narrow_30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168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675000"/>
            <a:ext cx="8533200" cy="42399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275" b="0" i="0">
                <a:latin typeface="Arial Narrow"/>
                <a:cs typeface="Arial Narrow"/>
              </a:defRPr>
            </a:lvl1pPr>
            <a:lvl2pPr marL="134535" indent="-134535">
              <a:spcBef>
                <a:spcPts val="0"/>
              </a:spcBef>
              <a:buFont typeface="Lucida Grande"/>
              <a:buChar char="•"/>
              <a:tabLst/>
              <a:defRPr sz="1275" b="0" i="0">
                <a:latin typeface="Arial Narrow"/>
                <a:cs typeface="Arial Narrow"/>
              </a:defRPr>
            </a:lvl2pPr>
            <a:lvl3pPr marL="269069" indent="-134535">
              <a:spcBef>
                <a:spcPts val="0"/>
              </a:spcBef>
              <a:buFont typeface="Lucida Grande"/>
              <a:buChar char="–"/>
              <a:tabLst/>
              <a:defRPr sz="1275" b="0" i="0">
                <a:latin typeface="Arial Narrow"/>
                <a:cs typeface="Arial Narrow"/>
              </a:defRPr>
            </a:lvl3pPr>
            <a:lvl4pPr marL="470274" indent="-134535">
              <a:spcBef>
                <a:spcPts val="0"/>
              </a:spcBef>
              <a:tabLst/>
              <a:defRPr sz="1275" b="0" i="0">
                <a:latin typeface="Arial Narrow"/>
                <a:cs typeface="Arial Narrow"/>
              </a:defRPr>
            </a:lvl4pPr>
            <a:lvl5pPr marL="1076271" indent="-136916">
              <a:buNone/>
              <a:tabLst/>
              <a:defRPr sz="1125"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08000"/>
            <a:ext cx="7219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9620A819-592B-4039-8ED6-CFC86351A060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14. Sept. 2011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Y. Dai</a:t>
            </a:r>
          </a:p>
        </p:txBody>
      </p:sp>
    </p:spTree>
    <p:extLst>
      <p:ext uri="{BB962C8B-B14F-4D97-AF65-F5344CB8AC3E}">
        <p14:creationId xmlns:p14="http://schemas.microsoft.com/office/powerpoint/2010/main" val="4694462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8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7" y="4968000"/>
            <a:ext cx="575743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9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0" r:id="rId9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56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46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61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84" indent="-17778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65" indent="-17778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65" indent="18413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479" indent="-17778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262" indent="-17778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32" indent="-17937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176" indent="-182546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544" indent="-17937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328" indent="-17778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6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43608" y="3017401"/>
            <a:ext cx="6583163" cy="720080"/>
          </a:xfrm>
        </p:spPr>
        <p:txBody>
          <a:bodyPr/>
          <a:lstStyle/>
          <a:p>
            <a:pPr algn="ctr"/>
            <a:r>
              <a:rPr lang="en-US" sz="2000" dirty="0"/>
              <a:t>Microstructures, strengths of </a:t>
            </a:r>
            <a:r>
              <a:rPr lang="en-US" sz="2000" b="1" dirty="0"/>
              <a:t>Al6061-T6</a:t>
            </a:r>
            <a:r>
              <a:rPr lang="en-US" sz="2000" dirty="0"/>
              <a:t> after irradiation in SINQ Target-13</a:t>
            </a:r>
            <a:endParaRPr lang="de-DE" sz="2000" dirty="0">
              <a:latin typeface="Corbel" panose="020B0503020204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769948" y="4654861"/>
            <a:ext cx="7954963" cy="293383"/>
          </a:xfrm>
        </p:spPr>
        <p:txBody>
          <a:bodyPr/>
          <a:lstStyle/>
          <a:p>
            <a:pPr algn="ctr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HPTW2023, RIKEN, W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Japan 09.11.2023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827584" y="3867895"/>
            <a:ext cx="7488832" cy="293384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Peng Song,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Yong Dai (PSI), 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Hossein Sina, Michael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Wohlmuther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(ESS)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7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AD68C61D-72D5-8A1D-C131-542C7241FD85}"/>
              </a:ext>
            </a:extLst>
          </p:cNvPr>
          <p:cNvSpPr txBox="1"/>
          <p:nvPr/>
        </p:nvSpPr>
        <p:spPr>
          <a:xfrm>
            <a:off x="4810188" y="70638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Needle</a:t>
            </a:r>
            <a:r>
              <a:rPr lang="en-US" sz="1800" b="1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-shaped 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</a:t>
            </a:r>
            <a:r>
              <a:rPr lang="en-US" sz="1800" b="1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recipitates </a:t>
            </a:r>
            <a:r>
              <a:rPr lang="en-US" sz="1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⁄⁄ </a:t>
            </a:r>
            <a:r>
              <a:rPr lang="en-US" sz="1800" b="1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Al &lt;001&gt; </a:t>
            </a:r>
            <a:endParaRPr lang="de-CH" sz="1800" b="1" kern="0" dirty="0">
              <a:solidFill>
                <a:srgbClr val="FF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9CFE8A1F-5172-5813-7521-967016D3C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40597"/>
            <a:ext cx="4537470" cy="387536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061EF21-D0F0-3293-2D6B-00361D24F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900" y="1861657"/>
            <a:ext cx="4186751" cy="2664296"/>
          </a:xfrm>
          <a:prstGeom prst="rect">
            <a:avLst/>
          </a:prstGeom>
        </p:spPr>
      </p:pic>
      <p:sp>
        <p:nvSpPr>
          <p:cNvPr id="47" name="TextBox 22">
            <a:extLst>
              <a:ext uri="{FF2B5EF4-FFF2-40B4-BE49-F238E27FC236}">
                <a16:creationId xmlns:a16="http://schemas.microsoft.com/office/drawing/2014/main" id="{5AE2D385-33FA-9E96-5F84-A7B58E76812A}"/>
              </a:ext>
            </a:extLst>
          </p:cNvPr>
          <p:cNvSpPr txBox="1"/>
          <p:nvPr/>
        </p:nvSpPr>
        <p:spPr>
          <a:xfrm>
            <a:off x="7250414" y="3890423"/>
            <a:ext cx="1612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 kern="0" dirty="0">
                <a:solidFill>
                  <a:schemeClr val="bg1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Z</a:t>
            </a:r>
            <a:r>
              <a:rPr lang="en-US" sz="2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= Al &lt;001&gt;</a:t>
            </a:r>
            <a:endParaRPr lang="de-CH" sz="2000" b="1" kern="0" dirty="0">
              <a:solidFill>
                <a:schemeClr val="bg1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9B600A31-413D-0E03-B6B0-C63BCF6718CF}"/>
              </a:ext>
            </a:extLst>
          </p:cNvPr>
          <p:cNvSpPr/>
          <p:nvPr/>
        </p:nvSpPr>
        <p:spPr>
          <a:xfrm>
            <a:off x="865764" y="4520364"/>
            <a:ext cx="7877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Averaged length: 22.1 ± 10.3 nm              Number density:  (1.7 ± 0.8) × 10</a:t>
            </a:r>
            <a:r>
              <a:rPr lang="en-US" sz="1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22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m</a:t>
            </a:r>
            <a:r>
              <a:rPr lang="en-US" sz="1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-3</a:t>
            </a:r>
            <a:endParaRPr lang="de-CH" sz="1800" b="1" baseline="30000" dirty="0">
              <a:solidFill>
                <a:srgbClr val="FF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B0EF0F2-2A03-E966-59FA-6BCA00F1FF7F}"/>
              </a:ext>
            </a:extLst>
          </p:cNvPr>
          <p:cNvSpPr txBox="1"/>
          <p:nvPr/>
        </p:nvSpPr>
        <p:spPr>
          <a:xfrm>
            <a:off x="1492030" y="14891"/>
            <a:ext cx="6893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Microstructures </a:t>
            </a:r>
            <a:r>
              <a:rPr lang="en-US" altLang="zh-CN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before irradiation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: Needle-shaped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ED54FB1-FC5C-38DA-7E49-1380153448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6317" y="4968000"/>
            <a:ext cx="575743" cy="147638"/>
          </a:xfrm>
        </p:spPr>
        <p:txBody>
          <a:bodyPr/>
          <a:lstStyle/>
          <a:p>
            <a:r>
              <a:rPr lang="de-DE" altLang="de-DE" dirty="0"/>
              <a:t>Seite </a:t>
            </a:r>
            <a:fld id="{9620A819-592B-4039-8ED6-CFC86351A060}" type="slidenum">
              <a:rPr lang="de-DE" altLang="de-DE" smtClean="0"/>
              <a:pPr/>
              <a:t>10</a:t>
            </a:fld>
            <a:endParaRPr lang="de-DE" altLang="de-DE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F45488A-E70F-5AA7-8790-388AB5FEB8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95"/>
          <a:stretch/>
        </p:blipFill>
        <p:spPr>
          <a:xfrm>
            <a:off x="7531461" y="635688"/>
            <a:ext cx="1414190" cy="13937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993380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7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38B3861-E62D-449E-F1CA-1D3A87E5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42" y="1110581"/>
            <a:ext cx="772492" cy="772492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F6C2FAE8-19A7-48E5-0DD5-BAB44F1F1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06" y="1081323"/>
            <a:ext cx="747171" cy="747171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1517317C-4984-7DE4-CFAE-E2C6AAF07315}"/>
              </a:ext>
            </a:extLst>
          </p:cNvPr>
          <p:cNvSpPr txBox="1"/>
          <p:nvPr/>
        </p:nvSpPr>
        <p:spPr>
          <a:xfrm>
            <a:off x="2827015" y="605929"/>
            <a:ext cx="221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等线" panose="020F0502020204030204"/>
                <a:ea typeface="ヒラギノ角ゴ Pro W3"/>
                <a:cs typeface="+mj-cs"/>
                <a:sym typeface="Calibri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pole 110 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= [-1 1 -1]</a:t>
            </a:r>
            <a:endParaRPr lang="de-CH" sz="18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933865D-6F4A-AE46-28F5-23CF34276D7B}"/>
              </a:ext>
            </a:extLst>
          </p:cNvPr>
          <p:cNvSpPr txBox="1"/>
          <p:nvPr/>
        </p:nvSpPr>
        <p:spPr>
          <a:xfrm>
            <a:off x="4321771" y="176084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g200</a:t>
            </a:r>
            <a:endParaRPr lang="de-CH" sz="1800" i="1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787A006-4FA3-9EA6-6F4C-F8D88F6347B4}"/>
              </a:ext>
            </a:extLst>
          </p:cNvPr>
          <p:cNvSpPr txBox="1"/>
          <p:nvPr/>
        </p:nvSpPr>
        <p:spPr>
          <a:xfrm>
            <a:off x="7907045" y="169840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g200</a:t>
            </a:r>
            <a:endParaRPr lang="de-CH" sz="1800" i="1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9C8B56A5-57E2-86FD-2FC6-4BF814BF0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518841">
            <a:off x="7351362" y="1007280"/>
            <a:ext cx="1079087" cy="859611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9D1E56FD-E7E4-64C7-1409-8DB30A60F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313" y="1243671"/>
            <a:ext cx="1079087" cy="859611"/>
          </a:xfrm>
          <a:prstGeom prst="rect">
            <a:avLst/>
          </a:prstGeom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C45030B0-3A8A-9FBF-2BAA-CFDB4C287195}"/>
              </a:ext>
            </a:extLst>
          </p:cNvPr>
          <p:cNvSpPr txBox="1"/>
          <p:nvPr/>
        </p:nvSpPr>
        <p:spPr>
          <a:xfrm>
            <a:off x="7984497" y="6992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g220</a:t>
            </a:r>
            <a:endParaRPr lang="de-CH" sz="1800" i="1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4EAA0D6E-37B9-0B2D-BB0F-3312364510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74" t="6869" r="5943" b="11119"/>
          <a:stretch/>
        </p:blipFill>
        <p:spPr>
          <a:xfrm>
            <a:off x="341899" y="1883073"/>
            <a:ext cx="2470113" cy="1879434"/>
          </a:xfrm>
          <a:prstGeom prst="rect">
            <a:avLst/>
          </a:prstGeom>
        </p:spPr>
      </p:pic>
      <p:sp>
        <p:nvSpPr>
          <p:cNvPr id="15" name="TextBox 29">
            <a:extLst>
              <a:ext uri="{FF2B5EF4-FFF2-40B4-BE49-F238E27FC236}">
                <a16:creationId xmlns:a16="http://schemas.microsoft.com/office/drawing/2014/main" id="{68CF4D33-D938-4FF1-A129-5F06B0AD9D88}"/>
              </a:ext>
            </a:extLst>
          </p:cNvPr>
          <p:cNvSpPr txBox="1"/>
          <p:nvPr/>
        </p:nvSpPr>
        <p:spPr>
          <a:xfrm>
            <a:off x="4835325" y="9377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g220</a:t>
            </a:r>
            <a:endParaRPr lang="de-CH" sz="1800" i="1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0" name="TextBox 51">
            <a:extLst>
              <a:ext uri="{FF2B5EF4-FFF2-40B4-BE49-F238E27FC236}">
                <a16:creationId xmlns:a16="http://schemas.microsoft.com/office/drawing/2014/main" id="{639AD952-6DE8-F79B-8BF4-F858BBE0AA2B}"/>
              </a:ext>
            </a:extLst>
          </p:cNvPr>
          <p:cNvSpPr txBox="1"/>
          <p:nvPr/>
        </p:nvSpPr>
        <p:spPr>
          <a:xfrm>
            <a:off x="5472947" y="670639"/>
            <a:ext cx="22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pole 110 g = [-1 1 -1]</a:t>
            </a:r>
            <a:endParaRPr lang="de-CH" sz="1800" i="1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65A78750-081F-AE2F-9922-B2936FB8F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16" y="2143810"/>
            <a:ext cx="2693821" cy="2588180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17EC64C6-FF0B-4F9C-8855-32E693BE4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7560" y="2089391"/>
            <a:ext cx="2669543" cy="2628661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723391C4-2B54-76E2-58C4-D25C9826499C}"/>
              </a:ext>
            </a:extLst>
          </p:cNvPr>
          <p:cNvSpPr txBox="1"/>
          <p:nvPr/>
        </p:nvSpPr>
        <p:spPr>
          <a:xfrm>
            <a:off x="1708095" y="-13928"/>
            <a:ext cx="6392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Microstructures </a:t>
            </a:r>
            <a:r>
              <a:rPr lang="en-US" altLang="zh-CN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after irradiation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: general view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4E5D6C4-F37A-A696-D980-32CAB86C947B}"/>
              </a:ext>
            </a:extLst>
          </p:cNvPr>
          <p:cNvSpPr txBox="1"/>
          <p:nvPr/>
        </p:nvSpPr>
        <p:spPr>
          <a:xfrm>
            <a:off x="153594" y="1187654"/>
            <a:ext cx="2891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Perfect type: ½&lt;110&gt;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Faulted frank type: 1/3&lt;111&gt;</a:t>
            </a:r>
            <a:endParaRPr lang="de-CH" altLang="zh-CN" sz="1800" dirty="0">
              <a:solidFill>
                <a:srgbClr val="FF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C46630E9-D9BA-0A95-F367-A1BED250FFD0}"/>
              </a:ext>
            </a:extLst>
          </p:cNvPr>
          <p:cNvSpPr txBox="1"/>
          <p:nvPr/>
        </p:nvSpPr>
        <p:spPr>
          <a:xfrm>
            <a:off x="215426" y="3922037"/>
            <a:ext cx="2666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等线" panose="020F0502020204030204"/>
                <a:ea typeface="ヒラギノ角ゴ Pro W3"/>
                <a:cs typeface="+mj-cs"/>
                <a:sym typeface="Calibri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Project plane: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fcc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Al (110)</a:t>
            </a:r>
            <a:endParaRPr lang="de-CH" sz="18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C729BE8-700C-A3FC-215B-0CBFA12093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6317" y="4968000"/>
            <a:ext cx="575743" cy="147638"/>
          </a:xfrm>
        </p:spPr>
        <p:txBody>
          <a:bodyPr/>
          <a:lstStyle/>
          <a:p>
            <a:r>
              <a:rPr lang="de-DE" altLang="de-DE" dirty="0"/>
              <a:t>Seite </a:t>
            </a:r>
            <a:fld id="{9620A819-592B-4039-8ED6-CFC86351A060}" type="slidenum">
              <a:rPr lang="de-DE" altLang="de-DE" smtClean="0"/>
              <a:pPr/>
              <a:t>11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528046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30201" y="4967187"/>
            <a:ext cx="575743" cy="196851"/>
          </a:xfrm>
        </p:spPr>
        <p:txBody>
          <a:bodyPr/>
          <a:lstStyle/>
          <a:p>
            <a:r>
              <a:rPr lang="de-DE" altLang="de-DE" dirty="0"/>
              <a:t>Seite </a:t>
            </a:r>
            <a:fld id="{9620A819-592B-4039-8ED6-CFC86351A060}" type="slidenum">
              <a:rPr lang="de-DE" altLang="de-DE" smtClean="0"/>
              <a:pPr/>
              <a:t>12</a:t>
            </a:fld>
            <a:endParaRPr lang="de-DE" altLang="de-DE" dirty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66890" y="-17746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66890" y="-3621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66890" y="-3621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66890" y="-3621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66890" y="-3621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66890" y="-3621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66890" y="-3621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66890" y="-3621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66890" y="-3621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3E92EA6-BCED-0085-1EC9-88FD9982A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88" y="2536900"/>
            <a:ext cx="7137867" cy="239353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F49D7B9-1CAC-CFED-6A35-1E82BA08B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34146"/>
            <a:ext cx="830363" cy="830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ED7FB-637A-548C-FAA3-07C13745AD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2571750"/>
            <a:ext cx="670103" cy="670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F67A3-D010-F3AE-5933-F00FAF9771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72" y="2539605"/>
            <a:ext cx="752226" cy="752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76B792-9E67-2891-7E75-3A324DF3FFA8}"/>
              </a:ext>
            </a:extLst>
          </p:cNvPr>
          <p:cNvSpPr/>
          <p:nvPr/>
        </p:nvSpPr>
        <p:spPr>
          <a:xfrm>
            <a:off x="1351621" y="2154491"/>
            <a:ext cx="1799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pole 011 </a:t>
            </a:r>
            <a:r>
              <a:rPr lang="en-US" sz="1800" b="1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 = 11-1</a:t>
            </a:r>
            <a:endParaRPr lang="de-CH" sz="1800" b="1" i="1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8F6A01-E48E-BA03-E158-2DD1233DA962}"/>
              </a:ext>
            </a:extLst>
          </p:cNvPr>
          <p:cNvSpPr/>
          <p:nvPr/>
        </p:nvSpPr>
        <p:spPr>
          <a:xfrm>
            <a:off x="3478796" y="2154491"/>
            <a:ext cx="1696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pole 011 </a:t>
            </a:r>
            <a:r>
              <a:rPr lang="en-US" sz="1800" b="1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g=-200</a:t>
            </a:r>
            <a:endParaRPr lang="de-CH" sz="1800" b="1" i="1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CC863C-2558-6746-8D66-651E93B3E95F}"/>
              </a:ext>
            </a:extLst>
          </p:cNvPr>
          <p:cNvSpPr/>
          <p:nvPr/>
        </p:nvSpPr>
        <p:spPr>
          <a:xfrm>
            <a:off x="6042198" y="2154491"/>
            <a:ext cx="1760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pole 011 </a:t>
            </a:r>
            <a:r>
              <a:rPr lang="en-US" sz="1800" b="1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g=-11-1</a:t>
            </a:r>
            <a:endParaRPr lang="de-CH" sz="1800" b="1" i="1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77298EA-BB8A-7952-98F4-F1FA67E62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857959"/>
              </p:ext>
            </p:extLst>
          </p:nvPr>
        </p:nvGraphicFramePr>
        <p:xfrm>
          <a:off x="611561" y="621689"/>
          <a:ext cx="8035943" cy="1501402"/>
        </p:xfrm>
        <a:graphic>
          <a:graphicData uri="http://schemas.openxmlformats.org/drawingml/2006/table">
            <a:tbl>
              <a:tblPr firstRow="1" bandRow="1"/>
              <a:tblGrid>
                <a:gridCol w="1167615">
                  <a:extLst>
                    <a:ext uri="{9D8B030D-6E8A-4147-A177-3AD203B41FA5}">
                      <a16:colId xmlns:a16="http://schemas.microsoft.com/office/drawing/2014/main" val="4122081408"/>
                    </a:ext>
                  </a:extLst>
                </a:gridCol>
                <a:gridCol w="1047421">
                  <a:extLst>
                    <a:ext uri="{9D8B030D-6E8A-4147-A177-3AD203B41FA5}">
                      <a16:colId xmlns:a16="http://schemas.microsoft.com/office/drawing/2014/main" val="287286897"/>
                    </a:ext>
                  </a:extLst>
                </a:gridCol>
                <a:gridCol w="1226173">
                  <a:extLst>
                    <a:ext uri="{9D8B030D-6E8A-4147-A177-3AD203B41FA5}">
                      <a16:colId xmlns:a16="http://schemas.microsoft.com/office/drawing/2014/main" val="3689967180"/>
                    </a:ext>
                  </a:extLst>
                </a:gridCol>
                <a:gridCol w="1135609">
                  <a:extLst>
                    <a:ext uri="{9D8B030D-6E8A-4147-A177-3AD203B41FA5}">
                      <a16:colId xmlns:a16="http://schemas.microsoft.com/office/drawing/2014/main" val="667616260"/>
                    </a:ext>
                  </a:extLst>
                </a:gridCol>
                <a:gridCol w="1158022">
                  <a:extLst>
                    <a:ext uri="{9D8B030D-6E8A-4147-A177-3AD203B41FA5}">
                      <a16:colId xmlns:a16="http://schemas.microsoft.com/office/drawing/2014/main" val="2014487705"/>
                    </a:ext>
                  </a:extLst>
                </a:gridCol>
                <a:gridCol w="1120668">
                  <a:extLst>
                    <a:ext uri="{9D8B030D-6E8A-4147-A177-3AD203B41FA5}">
                      <a16:colId xmlns:a16="http://schemas.microsoft.com/office/drawing/2014/main" val="3647337362"/>
                    </a:ext>
                  </a:extLst>
                </a:gridCol>
                <a:gridCol w="1180435">
                  <a:extLst>
                    <a:ext uri="{9D8B030D-6E8A-4147-A177-3AD203B41FA5}">
                      <a16:colId xmlns:a16="http://schemas.microsoft.com/office/drawing/2014/main" val="1810792656"/>
                    </a:ext>
                  </a:extLst>
                </a:gridCol>
              </a:tblGrid>
              <a:tr h="495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/B vectors</a:t>
                      </a:r>
                      <a:endParaRPr kumimoji="0" lang="de-C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 1 0]</a:t>
                      </a:r>
                      <a:endParaRPr lang="de-CH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[-1 1</a:t>
                      </a:r>
                      <a:r>
                        <a:rPr lang="en-US" sz="1600" b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0]</a:t>
                      </a:r>
                      <a:endParaRPr lang="de-CH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 1 1]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 1 -1]</a:t>
                      </a:r>
                      <a:endParaRPr lang="de-CH" sz="1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 0 1]</a:t>
                      </a:r>
                      <a:endParaRPr lang="de-CH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[-1 0 1]</a:t>
                      </a:r>
                      <a:endParaRPr lang="de-CH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51785"/>
                  </a:ext>
                </a:extLst>
              </a:tr>
              <a:tr h="286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 1 -1]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CH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CH" sz="1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de-CH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142708"/>
                  </a:ext>
                </a:extLst>
              </a:tr>
              <a:tr h="286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[-2 0 0]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de-CH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CH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de-CH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CH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828048"/>
                  </a:ext>
                </a:extLst>
              </a:tr>
              <a:tr h="286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[-1 1 -1]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CH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CH" sz="1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de-CH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CH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348588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683D243F-9975-B126-0904-45FFE8F86FB0}"/>
              </a:ext>
            </a:extLst>
          </p:cNvPr>
          <p:cNvSpPr txBox="1"/>
          <p:nvPr/>
        </p:nvSpPr>
        <p:spPr>
          <a:xfrm>
            <a:off x="1475655" y="19626"/>
            <a:ext cx="7344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Microstructures </a:t>
            </a:r>
            <a:r>
              <a:rPr lang="en-US" altLang="zh-CN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after irradiation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:</a:t>
            </a:r>
            <a:r>
              <a:rPr lang="zh-CN" alt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loops &amp; precipitates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D256C315-3835-40A5-7D47-07DFE8910DB0}"/>
              </a:ext>
            </a:extLst>
          </p:cNvPr>
          <p:cNvSpPr txBox="1"/>
          <p:nvPr/>
        </p:nvSpPr>
        <p:spPr>
          <a:xfrm>
            <a:off x="196379" y="3775564"/>
            <a:ext cx="83036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As-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irrad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.</a:t>
            </a:r>
            <a:endParaRPr lang="de-CH" sz="2000" b="1" kern="0" dirty="0">
              <a:solidFill>
                <a:srgbClr val="FF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4845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9" name="Rectangle 1">
            <a:extLst>
              <a:ext uri="{FF2B5EF4-FFF2-40B4-BE49-F238E27FC236}">
                <a16:creationId xmlns:a16="http://schemas.microsoft.com/office/drawing/2014/main" id="{BE6D9DC8-91E6-B5B0-2441-C44A60A32EE0}"/>
              </a:ext>
            </a:extLst>
          </p:cNvPr>
          <p:cNvSpPr/>
          <p:nvPr/>
        </p:nvSpPr>
        <p:spPr>
          <a:xfrm>
            <a:off x="649918" y="1585211"/>
            <a:ext cx="1287532" cy="2166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 vectors: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1/3[1 1 1]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1/3[1 1 -1]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1/3[1 -1 -1]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1/3[1 -1 1]</a:t>
            </a:r>
            <a:endParaRPr lang="de-CH" sz="1800" b="1" dirty="0"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E633948F-ACF4-2C88-25BC-2A3C0B9D637F}"/>
              </a:ext>
            </a:extLst>
          </p:cNvPr>
          <p:cNvSpPr/>
          <p:nvPr/>
        </p:nvSpPr>
        <p:spPr>
          <a:xfrm>
            <a:off x="611560" y="1000194"/>
            <a:ext cx="1364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Z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= (011)</a:t>
            </a:r>
            <a:r>
              <a:rPr lang="en-US" sz="20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Al</a:t>
            </a:r>
          </a:p>
        </p:txBody>
      </p:sp>
      <p:pic>
        <p:nvPicPr>
          <p:cNvPr id="15360" name="图片 15359">
            <a:extLst>
              <a:ext uri="{FF2B5EF4-FFF2-40B4-BE49-F238E27FC236}">
                <a16:creationId xmlns:a16="http://schemas.microsoft.com/office/drawing/2014/main" id="{7D17DE76-69CE-A232-A4FF-D89746062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29615"/>
            <a:ext cx="5904656" cy="464361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D59D56C-7D78-9159-0ADA-1C4A96A801E8}"/>
              </a:ext>
            </a:extLst>
          </p:cNvPr>
          <p:cNvSpPr txBox="1"/>
          <p:nvPr/>
        </p:nvSpPr>
        <p:spPr>
          <a:xfrm>
            <a:off x="1686068" y="590"/>
            <a:ext cx="7220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Microstructures </a:t>
            </a:r>
            <a:r>
              <a:rPr lang="en-US" altLang="zh-CN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after irradiation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: faulted frank loops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183F887-287F-F9A5-8811-FD1632134D11}"/>
              </a:ext>
            </a:extLst>
          </p:cNvPr>
          <p:cNvSpPr/>
          <p:nvPr/>
        </p:nvSpPr>
        <p:spPr>
          <a:xfrm>
            <a:off x="2015690" y="921170"/>
            <a:ext cx="1080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rel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-rod?</a:t>
            </a:r>
            <a:endParaRPr lang="en-US" sz="20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112D67D0-463A-5B2F-BE8E-60A442DA7C07}"/>
              </a:ext>
            </a:extLst>
          </p:cNvPr>
          <p:cNvSpPr txBox="1"/>
          <p:nvPr/>
        </p:nvSpPr>
        <p:spPr>
          <a:xfrm>
            <a:off x="893776" y="3889467"/>
            <a:ext cx="83036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As-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irrad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.</a:t>
            </a:r>
            <a:endParaRPr lang="de-CH" sz="2000" b="1" kern="0" dirty="0">
              <a:solidFill>
                <a:srgbClr val="FF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1560EB6-9B58-CB14-582F-3FF27DA798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6317" y="4968000"/>
            <a:ext cx="575743" cy="147638"/>
          </a:xfrm>
        </p:spPr>
        <p:txBody>
          <a:bodyPr/>
          <a:lstStyle/>
          <a:p>
            <a:r>
              <a:rPr lang="de-DE" altLang="de-DE" dirty="0"/>
              <a:t>Seite </a:t>
            </a:r>
            <a:fld id="{9620A819-592B-4039-8ED6-CFC86351A060}" type="slidenum">
              <a:rPr lang="de-DE" altLang="de-DE" smtClean="0"/>
              <a:pPr/>
              <a:t>13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490791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14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7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D03D961E-82A5-81D3-FE43-55C019298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28" y="858257"/>
            <a:ext cx="3524340" cy="351945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97061E1-0C8D-C09A-E97E-F8BCAFAAC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606" y="853334"/>
            <a:ext cx="3590809" cy="3522039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AA644567-D4AE-51F7-BFF9-0971658BB2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44" y="3807517"/>
            <a:ext cx="1395719" cy="1154046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C125115D-C1C1-F1D1-F07E-9934528776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22" y="3840859"/>
            <a:ext cx="1314451" cy="1082850"/>
          </a:xfrm>
          <a:prstGeom prst="rect">
            <a:avLst/>
          </a:prstGeom>
        </p:spPr>
      </p:pic>
      <p:sp>
        <p:nvSpPr>
          <p:cNvPr id="42" name="TextBox 1">
            <a:extLst>
              <a:ext uri="{FF2B5EF4-FFF2-40B4-BE49-F238E27FC236}">
                <a16:creationId xmlns:a16="http://schemas.microsoft.com/office/drawing/2014/main" id="{595AC435-4E8C-D685-9E36-FC3C2A97DC6F}"/>
              </a:ext>
            </a:extLst>
          </p:cNvPr>
          <p:cNvSpPr txBox="1"/>
          <p:nvPr/>
        </p:nvSpPr>
        <p:spPr>
          <a:xfrm>
            <a:off x="674024" y="4302092"/>
            <a:ext cx="1797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1.7 ± 0.4 nm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⁓ 2.6 × 10</a:t>
            </a:r>
            <a:r>
              <a:rPr lang="en-US" sz="2000" kern="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23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m</a:t>
            </a:r>
            <a:r>
              <a:rPr lang="en-US" sz="2000" kern="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-3</a:t>
            </a:r>
            <a:endParaRPr lang="de-CH" sz="2000" kern="0" baseline="3000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853859B4-863B-821D-8CC3-4A8606624DD3}"/>
              </a:ext>
            </a:extLst>
          </p:cNvPr>
          <p:cNvSpPr txBox="1"/>
          <p:nvPr/>
        </p:nvSpPr>
        <p:spPr>
          <a:xfrm>
            <a:off x="4850293" y="4297943"/>
            <a:ext cx="1797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2.5 ± 0.5 nm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⁓ 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1.7 × 10</a:t>
            </a:r>
            <a:r>
              <a:rPr lang="en-US" sz="2000" kern="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23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m</a:t>
            </a:r>
            <a:r>
              <a:rPr lang="en-US" sz="2000" kern="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-3</a:t>
            </a:r>
            <a:endParaRPr lang="de-CH" sz="2000" kern="0" baseline="3000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4" name="文本框 4">
            <a:extLst>
              <a:ext uri="{FF2B5EF4-FFF2-40B4-BE49-F238E27FC236}">
                <a16:creationId xmlns:a16="http://schemas.microsoft.com/office/drawing/2014/main" id="{F7DA630E-6440-191A-1382-694569AED81B}"/>
              </a:ext>
            </a:extLst>
          </p:cNvPr>
          <p:cNvSpPr txBox="1"/>
          <p:nvPr/>
        </p:nvSpPr>
        <p:spPr>
          <a:xfrm>
            <a:off x="1488276" y="492334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Under focus ~ -640 nm</a:t>
            </a:r>
            <a:endParaRPr lang="zh-CN" alt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4CD2E589-0A32-E156-AB17-E40F692FCE8D}"/>
              </a:ext>
            </a:extLst>
          </p:cNvPr>
          <p:cNvSpPr txBox="1"/>
          <p:nvPr/>
        </p:nvSpPr>
        <p:spPr>
          <a:xfrm>
            <a:off x="5353062" y="492334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Under focus ~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-750 nm</a:t>
            </a:r>
            <a:endParaRPr lang="de-CH" sz="18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B7414DF-47AF-B572-A4EB-D56E15385FA9}"/>
              </a:ext>
            </a:extLst>
          </p:cNvPr>
          <p:cNvSpPr txBox="1"/>
          <p:nvPr/>
        </p:nvSpPr>
        <p:spPr>
          <a:xfrm>
            <a:off x="1403648" y="19626"/>
            <a:ext cx="7344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Microstructures </a:t>
            </a:r>
            <a:r>
              <a:rPr lang="en-US" altLang="zh-CN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after irradiation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:</a:t>
            </a:r>
            <a:r>
              <a:rPr lang="zh-CN" alt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bubbles inside grain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276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15</a:t>
            </a:fld>
            <a:endParaRPr lang="de-DE" altLang="de-DE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8C01FEE1-B257-4356-8624-93CFEEAE1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555526"/>
            <a:ext cx="5516282" cy="4351168"/>
          </a:xfrm>
          <a:prstGeom prst="rect">
            <a:avLst/>
          </a:prstGeom>
        </p:spPr>
      </p:pic>
      <p:sp>
        <p:nvSpPr>
          <p:cNvPr id="8" name="Down Arrow 16">
            <a:extLst>
              <a:ext uri="{FF2B5EF4-FFF2-40B4-BE49-F238E27FC236}">
                <a16:creationId xmlns:a16="http://schemas.microsoft.com/office/drawing/2014/main" id="{9BE8A35F-9442-0648-8518-854C78C59FDF}"/>
              </a:ext>
            </a:extLst>
          </p:cNvPr>
          <p:cNvSpPr/>
          <p:nvPr/>
        </p:nvSpPr>
        <p:spPr bwMode="auto">
          <a:xfrm rot="1207846">
            <a:off x="1607938" y="1330913"/>
            <a:ext cx="274320" cy="288463"/>
          </a:xfrm>
          <a:prstGeom prst="downArrow">
            <a:avLst>
              <a:gd name="adj1" fmla="val 50000"/>
              <a:gd name="adj2" fmla="val 57143"/>
            </a:avLst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54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de-CH" sz="1800" b="1" kern="0">
              <a:solidFill>
                <a:srgbClr val="000000"/>
              </a:solidFill>
              <a:latin typeface="Calibri" pitchFamily="34" charset="0"/>
              <a:ea typeface="ヒラギノ角ゴ Pro W3"/>
              <a:cs typeface="+mj-cs"/>
              <a:sym typeface="Calibri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35447DC5-B301-760A-85F9-9D5A8D34F1FC}"/>
              </a:ext>
            </a:extLst>
          </p:cNvPr>
          <p:cNvSpPr txBox="1"/>
          <p:nvPr/>
        </p:nvSpPr>
        <p:spPr>
          <a:xfrm>
            <a:off x="556952" y="811887"/>
            <a:ext cx="118814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As-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irrad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.</a:t>
            </a:r>
            <a:endParaRPr lang="de-CH" sz="2000" b="1" kern="0" dirty="0">
              <a:solidFill>
                <a:srgbClr val="FF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205DF51D-ECEA-BBFA-C611-1B542D58F4E3}"/>
              </a:ext>
            </a:extLst>
          </p:cNvPr>
          <p:cNvSpPr txBox="1"/>
          <p:nvPr/>
        </p:nvSpPr>
        <p:spPr>
          <a:xfrm>
            <a:off x="323528" y="2807012"/>
            <a:ext cx="147027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Irrad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.+ann.</a:t>
            </a:r>
            <a:endParaRPr lang="de-CH" sz="2000" b="1" kern="0" dirty="0">
              <a:solidFill>
                <a:srgbClr val="FF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5ABE146A-1491-C019-7358-5779DBB68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87" y="734899"/>
            <a:ext cx="2170409" cy="183290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A4AEC73A-9D42-A8E5-48A8-C58733463B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51" y="2833677"/>
            <a:ext cx="2213956" cy="1869681"/>
          </a:xfrm>
          <a:prstGeom prst="rect">
            <a:avLst/>
          </a:prstGeom>
        </p:spPr>
      </p:pic>
      <p:sp>
        <p:nvSpPr>
          <p:cNvPr id="13" name="Down Arrow 20">
            <a:extLst>
              <a:ext uri="{FF2B5EF4-FFF2-40B4-BE49-F238E27FC236}">
                <a16:creationId xmlns:a16="http://schemas.microsoft.com/office/drawing/2014/main" id="{3F98683A-143C-AE1A-92F4-31C46BFB19E3}"/>
              </a:ext>
            </a:extLst>
          </p:cNvPr>
          <p:cNvSpPr/>
          <p:nvPr/>
        </p:nvSpPr>
        <p:spPr bwMode="auto">
          <a:xfrm rot="1207846">
            <a:off x="1171473" y="1365614"/>
            <a:ext cx="274320" cy="268197"/>
          </a:xfrm>
          <a:prstGeom prst="downArrow">
            <a:avLst>
              <a:gd name="adj1" fmla="val 50000"/>
              <a:gd name="adj2" fmla="val 57143"/>
            </a:avLst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54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de-CH" sz="1800" b="1" kern="0">
              <a:solidFill>
                <a:srgbClr val="000000"/>
              </a:solidFill>
              <a:latin typeface="Calibri" pitchFamily="34" charset="0"/>
              <a:ea typeface="ヒラギノ角ゴ Pro W3"/>
              <a:cs typeface="+mj-cs"/>
              <a:sym typeface="Calibri"/>
            </a:endParaRPr>
          </a:p>
        </p:txBody>
      </p:sp>
      <p:sp>
        <p:nvSpPr>
          <p:cNvPr id="14" name="Down Arrow 21">
            <a:extLst>
              <a:ext uri="{FF2B5EF4-FFF2-40B4-BE49-F238E27FC236}">
                <a16:creationId xmlns:a16="http://schemas.microsoft.com/office/drawing/2014/main" id="{0AC47ADC-9101-6E73-DA13-6A621A65F00C}"/>
              </a:ext>
            </a:extLst>
          </p:cNvPr>
          <p:cNvSpPr/>
          <p:nvPr/>
        </p:nvSpPr>
        <p:spPr bwMode="auto">
          <a:xfrm rot="6131689">
            <a:off x="1238124" y="4170846"/>
            <a:ext cx="274320" cy="268197"/>
          </a:xfrm>
          <a:prstGeom prst="downArrow">
            <a:avLst>
              <a:gd name="adj1" fmla="val 50000"/>
              <a:gd name="adj2" fmla="val 57143"/>
            </a:avLst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54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de-CH" sz="1800" b="1" kern="0">
              <a:solidFill>
                <a:srgbClr val="000000"/>
              </a:solidFill>
              <a:latin typeface="Calibri" pitchFamily="34" charset="0"/>
              <a:ea typeface="ヒラギノ角ゴ Pro W3"/>
              <a:cs typeface="+mj-cs"/>
              <a:sym typeface="Calibri"/>
            </a:endParaRPr>
          </a:p>
        </p:txBody>
      </p:sp>
      <p:sp>
        <p:nvSpPr>
          <p:cNvPr id="15" name="Down Arrow 23">
            <a:extLst>
              <a:ext uri="{FF2B5EF4-FFF2-40B4-BE49-F238E27FC236}">
                <a16:creationId xmlns:a16="http://schemas.microsoft.com/office/drawing/2014/main" id="{4B591F65-62B5-1765-9034-D65E75EC643A}"/>
              </a:ext>
            </a:extLst>
          </p:cNvPr>
          <p:cNvSpPr/>
          <p:nvPr/>
        </p:nvSpPr>
        <p:spPr bwMode="auto">
          <a:xfrm rot="6131689">
            <a:off x="1269472" y="3663081"/>
            <a:ext cx="274320" cy="268197"/>
          </a:xfrm>
          <a:prstGeom prst="downArrow">
            <a:avLst>
              <a:gd name="adj1" fmla="val 50000"/>
              <a:gd name="adj2" fmla="val 57143"/>
            </a:avLst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54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de-CH" sz="1800" b="1" kern="0">
              <a:solidFill>
                <a:srgbClr val="000000"/>
              </a:solidFill>
              <a:latin typeface="Calibri" pitchFamily="34" charset="0"/>
              <a:ea typeface="ヒラギノ角ゴ Pro W3"/>
              <a:cs typeface="+mj-cs"/>
              <a:sym typeface="Calibri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CAD6A6-3F0C-8555-A4F6-4127A9B94584}"/>
              </a:ext>
            </a:extLst>
          </p:cNvPr>
          <p:cNvSpPr txBox="1"/>
          <p:nvPr/>
        </p:nvSpPr>
        <p:spPr>
          <a:xfrm>
            <a:off x="1475655" y="19626"/>
            <a:ext cx="7344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Microstructures </a:t>
            </a:r>
            <a:r>
              <a:rPr lang="en-US" altLang="zh-CN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after irradiation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:</a:t>
            </a:r>
            <a:r>
              <a:rPr lang="zh-CN" alt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bubbles at GBs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72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16</a:t>
            </a:fld>
            <a:endParaRPr lang="de-DE" altLang="de-DE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graphicFrame>
        <p:nvGraphicFramePr>
          <p:cNvPr id="17" name="表格 9">
            <a:extLst>
              <a:ext uri="{FF2B5EF4-FFF2-40B4-BE49-F238E27FC236}">
                <a16:creationId xmlns:a16="http://schemas.microsoft.com/office/drawing/2014/main" id="{0B976135-0363-3633-D70B-6E1E0283D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125331"/>
              </p:ext>
            </p:extLst>
          </p:nvPr>
        </p:nvGraphicFramePr>
        <p:xfrm>
          <a:off x="611560" y="3499436"/>
          <a:ext cx="7272808" cy="1341120"/>
        </p:xfrm>
        <a:graphic>
          <a:graphicData uri="http://schemas.openxmlformats.org/drawingml/2006/table">
            <a:tbl>
              <a:tblPr firstRow="1" bandRow="1"/>
              <a:tblGrid>
                <a:gridCol w="1380333">
                  <a:extLst>
                    <a:ext uri="{9D8B030D-6E8A-4147-A177-3AD203B41FA5}">
                      <a16:colId xmlns:a16="http://schemas.microsoft.com/office/drawing/2014/main" val="2454653572"/>
                    </a:ext>
                  </a:extLst>
                </a:gridCol>
                <a:gridCol w="1528792">
                  <a:extLst>
                    <a:ext uri="{9D8B030D-6E8A-4147-A177-3AD203B41FA5}">
                      <a16:colId xmlns:a16="http://schemas.microsoft.com/office/drawing/2014/main" val="461335250"/>
                    </a:ext>
                  </a:extLst>
                </a:gridCol>
                <a:gridCol w="1454561">
                  <a:extLst>
                    <a:ext uri="{9D8B030D-6E8A-4147-A177-3AD203B41FA5}">
                      <a16:colId xmlns:a16="http://schemas.microsoft.com/office/drawing/2014/main" val="211882022"/>
                    </a:ext>
                  </a:extLst>
                </a:gridCol>
                <a:gridCol w="1454561">
                  <a:extLst>
                    <a:ext uri="{9D8B030D-6E8A-4147-A177-3AD203B41FA5}">
                      <a16:colId xmlns:a16="http://schemas.microsoft.com/office/drawing/2014/main" val="3117356540"/>
                    </a:ext>
                  </a:extLst>
                </a:gridCol>
                <a:gridCol w="1454561">
                  <a:extLst>
                    <a:ext uri="{9D8B030D-6E8A-4147-A177-3AD203B41FA5}">
                      <a16:colId xmlns:a16="http://schemas.microsoft.com/office/drawing/2014/main" val="597257370"/>
                    </a:ext>
                  </a:extLst>
                </a:gridCol>
              </a:tblGrid>
              <a:tr h="670560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altLang="zh-C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As-received @ 22 ℃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As-received @ 147 ℃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As-irradiated @ 32 ℃</a:t>
                      </a:r>
                      <a:endParaRPr kumimoji="0" lang="de-CH" altLang="zh-C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As-irradiated @ 152 ℃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054089"/>
                  </a:ext>
                </a:extLst>
              </a:tr>
              <a:tr h="670560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Yield stress, MPa</a:t>
                      </a:r>
                      <a:endParaRPr kumimoji="0" lang="de-CH" altLang="zh-C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983808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E94AC64D-DE58-E853-37A3-5BE665C82451}"/>
              </a:ext>
            </a:extLst>
          </p:cNvPr>
          <p:cNvSpPr txBox="1"/>
          <p:nvPr/>
        </p:nvSpPr>
        <p:spPr>
          <a:xfrm>
            <a:off x="3637605" y="13454"/>
            <a:ext cx="2602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Tensile test results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95DB93A-F3B0-396D-1742-3F44654482FB}"/>
              </a:ext>
            </a:extLst>
          </p:cNvPr>
          <p:cNvSpPr/>
          <p:nvPr/>
        </p:nvSpPr>
        <p:spPr bwMode="auto">
          <a:xfrm>
            <a:off x="2001449" y="3508141"/>
            <a:ext cx="1513877" cy="1332415"/>
          </a:xfrm>
          <a:prstGeom prst="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EAA931-1B41-ED89-E7DE-C9C96EA13134}"/>
              </a:ext>
            </a:extLst>
          </p:cNvPr>
          <p:cNvSpPr/>
          <p:nvPr/>
        </p:nvSpPr>
        <p:spPr bwMode="auto">
          <a:xfrm>
            <a:off x="4979767" y="3503788"/>
            <a:ext cx="1440160" cy="1332415"/>
          </a:xfrm>
          <a:prstGeom prst="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21511D-0432-CD80-71F6-5DF86F053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" r="9481"/>
          <a:stretch/>
        </p:blipFill>
        <p:spPr>
          <a:xfrm>
            <a:off x="4912083" y="924666"/>
            <a:ext cx="4163598" cy="1953997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B1F16A1-0649-B078-9663-7C90FF02B977}"/>
              </a:ext>
            </a:extLst>
          </p:cNvPr>
          <p:cNvGrpSpPr/>
          <p:nvPr/>
        </p:nvGrpSpPr>
        <p:grpSpPr>
          <a:xfrm>
            <a:off x="281163" y="598689"/>
            <a:ext cx="4652596" cy="2809034"/>
            <a:chOff x="231088" y="557213"/>
            <a:chExt cx="4652596" cy="2809034"/>
          </a:xfrm>
        </p:grpSpPr>
        <p:sp>
          <p:nvSpPr>
            <p:cNvPr id="23" name="Rectangle 3"/>
            <p:cNvSpPr>
              <a:spLocks noChangeArrowheads="1"/>
            </p:cNvSpPr>
            <p:nvPr/>
          </p:nvSpPr>
          <p:spPr bwMode="auto">
            <a:xfrm>
              <a:off x="1143007" y="557213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9pPr>
            </a:lstStyle>
            <a:p>
              <a:endParaRPr lang="de-DE" altLang="de-DE" sz="1800"/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D3ABD66-D1F9-5E6F-2B76-33C840E5E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282492" y="624939"/>
              <a:ext cx="4601192" cy="2470501"/>
            </a:xfrm>
            <a:prstGeom prst="rect">
              <a:avLst/>
            </a:prstGeom>
          </p:spPr>
        </p:pic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50BC597D-492C-AF2C-96E9-D0DC5D3CAEDA}"/>
                </a:ext>
              </a:extLst>
            </p:cNvPr>
            <p:cNvSpPr txBox="1"/>
            <p:nvPr/>
          </p:nvSpPr>
          <p:spPr>
            <a:xfrm>
              <a:off x="3651782" y="1704739"/>
              <a:ext cx="104834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ε</a:t>
              </a:r>
              <a:r>
                <a:rPr lang="en-US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: 10</a:t>
              </a:r>
              <a:r>
                <a:rPr lang="en-US" sz="1800" kern="0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-3</a:t>
              </a:r>
              <a:r>
                <a:rPr lang="en-US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 s</a:t>
              </a:r>
              <a:r>
                <a:rPr lang="en-US" sz="1800" kern="0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-1</a:t>
              </a:r>
              <a:endParaRPr lang="de-CH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F0B36461-9DAB-FDF1-A2DB-37DED97CFE92}"/>
                </a:ext>
              </a:extLst>
            </p:cNvPr>
            <p:cNvSpPr txBox="1"/>
            <p:nvPr/>
          </p:nvSpPr>
          <p:spPr>
            <a:xfrm>
              <a:off x="2061331" y="2157594"/>
              <a:ext cx="260221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Obvious loss of ductility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dirty="0">
                  <a:solidFill>
                    <a:prstClr val="black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but very small hardening!</a:t>
              </a:r>
              <a:endPara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ED1161C8-9C90-5AEB-89F1-5D416D5A6A78}"/>
                </a:ext>
              </a:extLst>
            </p:cNvPr>
            <p:cNvSpPr txBox="1"/>
            <p:nvPr/>
          </p:nvSpPr>
          <p:spPr>
            <a:xfrm>
              <a:off x="3660122" y="1621216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•</a:t>
              </a:r>
              <a:endParaRPr lang="de-CH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111EB70A-A9F2-196C-A998-F1C1D5537D78}"/>
                </a:ext>
              </a:extLst>
            </p:cNvPr>
            <p:cNvSpPr txBox="1"/>
            <p:nvPr/>
          </p:nvSpPr>
          <p:spPr>
            <a:xfrm>
              <a:off x="2030647" y="3089248"/>
              <a:ext cx="1486009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E</a:t>
              </a:r>
              <a:r>
                <a:rPr lang="en-US" altLang="zh-CN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ng. strain </a:t>
              </a:r>
              <a:r>
                <a:rPr lang="el-GR" altLang="zh-CN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ε</a:t>
              </a:r>
              <a:r>
                <a:rPr lang="en-US" altLang="zh-CN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, % </a:t>
              </a:r>
              <a:endParaRPr lang="de-CH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9A21FDAF-CF71-196F-7B51-38965615FD2C}"/>
                </a:ext>
              </a:extLst>
            </p:cNvPr>
            <p:cNvSpPr txBox="1"/>
            <p:nvPr/>
          </p:nvSpPr>
          <p:spPr>
            <a:xfrm rot="16200000">
              <a:off x="-428845" y="1750905"/>
              <a:ext cx="15968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E</a:t>
              </a:r>
              <a:r>
                <a:rPr lang="en-US" altLang="zh-CN" sz="1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ヒラギノ角ゴ Pro W3"/>
                  <a:cs typeface="Times New Roman" panose="02020603050405020304" pitchFamily="18" charset="0"/>
                  <a:sym typeface="Calibri"/>
                </a:rPr>
                <a:t>ng. Stress, MPa </a:t>
              </a:r>
              <a:endParaRPr lang="de-CH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4071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17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7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4038613" y="7269"/>
            <a:ext cx="18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onclusions</a:t>
            </a:r>
            <a:endParaRPr lang="en-US" altLang="de-DE" sz="2400" b="1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9C2D8B5-9345-EF27-56BE-8DD1D70B9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653819"/>
              </p:ext>
            </p:extLst>
          </p:nvPr>
        </p:nvGraphicFramePr>
        <p:xfrm>
          <a:off x="277748" y="624939"/>
          <a:ext cx="8732519" cy="2922776"/>
        </p:xfrm>
        <a:graphic>
          <a:graphicData uri="http://schemas.openxmlformats.org/drawingml/2006/table">
            <a:tbl>
              <a:tblPr firstRow="1" bandRow="1"/>
              <a:tblGrid>
                <a:gridCol w="1516961">
                  <a:extLst>
                    <a:ext uri="{9D8B030D-6E8A-4147-A177-3AD203B41FA5}">
                      <a16:colId xmlns:a16="http://schemas.microsoft.com/office/drawing/2014/main" val="391884027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32235805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964417847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3611727025"/>
                    </a:ext>
                  </a:extLst>
                </a:gridCol>
                <a:gridCol w="1422453">
                  <a:extLst>
                    <a:ext uri="{9D8B030D-6E8A-4147-A177-3AD203B41FA5}">
                      <a16:colId xmlns:a16="http://schemas.microsoft.com/office/drawing/2014/main" val="1027789631"/>
                    </a:ext>
                  </a:extLst>
                </a:gridCol>
                <a:gridCol w="1516380">
                  <a:extLst>
                    <a:ext uri="{9D8B030D-6E8A-4147-A177-3AD203B41FA5}">
                      <a16:colId xmlns:a16="http://schemas.microsoft.com/office/drawing/2014/main" val="2129394191"/>
                    </a:ext>
                  </a:extLst>
                </a:gridCol>
              </a:tblGrid>
              <a:tr h="316239"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DE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Needle-shaped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 </a:t>
                      </a:r>
                      <a:r>
                        <a:rPr lang="de-DE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Frank </a:t>
                      </a:r>
                      <a:r>
                        <a:rPr kumimoji="0" lang="de-DE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loops</a:t>
                      </a:r>
                      <a:endParaRPr kumimoji="0" lang="de-CH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DE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Perfect</a:t>
                      </a:r>
                      <a:r>
                        <a:rPr lang="de-DE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loops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324352"/>
                  </a:ext>
                </a:extLst>
              </a:tr>
              <a:tr h="293494">
                <a:tc rowSpan="2"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As-received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de-DE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ize, </a:t>
                      </a:r>
                      <a:r>
                        <a:rPr kumimoji="0" lang="de-DE" altLang="zh-CN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22.1 ± 10.3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 </a:t>
                      </a:r>
                      <a:r>
                        <a:rPr lang="de-DE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1.2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CH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CH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406458"/>
                  </a:ext>
                </a:extLst>
              </a:tr>
              <a:tr h="513615">
                <a:tc vMerge="1">
                  <a:txBody>
                    <a:bodyPr/>
                    <a:lstStyle/>
                    <a:p>
                      <a:endParaRPr lang="de-CH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DE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</a:t>
                      </a:r>
                      <a:r>
                        <a:rPr lang="de-DE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m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-3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(1.7 ± 0.8) × 10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22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(6.6 ± 4.5) × 10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21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351923"/>
                  </a:ext>
                </a:extLst>
              </a:tr>
              <a:tr h="293494">
                <a:tc rowSpan="2"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As-irradiated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de-DE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ize, </a:t>
                      </a:r>
                      <a:r>
                        <a:rPr kumimoji="0" lang="de-DE" altLang="zh-CN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± 3.8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 </a:t>
                      </a:r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1.9</a:t>
                      </a:r>
                      <a:endParaRPr lang="de-CH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 ± 2.8 </a:t>
                      </a:r>
                      <a:r>
                        <a:rPr lang="de-DE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 </a:t>
                      </a:r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8.6 </a:t>
                      </a:r>
                      <a:r>
                        <a:rPr lang="de-DE" sz="1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lang="de-CH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28213"/>
                  </a:ext>
                </a:extLst>
              </a:tr>
              <a:tr h="513615">
                <a:tc v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DE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</a:t>
                      </a:r>
                      <a:r>
                        <a:rPr lang="de-DE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m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-3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~4.3 × 10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21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~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× 10</a:t>
                      </a:r>
                      <a:r>
                        <a:rPr kumimoji="0" lang="en-US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21</a:t>
                      </a:r>
                      <a:endParaRPr lang="de-CH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(6.3 ± 1.5) ×10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 m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-3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~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× 10</a:t>
                      </a:r>
                      <a:r>
                        <a:rPr kumimoji="0" lang="en-US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22</a:t>
                      </a:r>
                      <a:endParaRPr lang="de-CH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18932"/>
                  </a:ext>
                </a:extLst>
              </a:tr>
              <a:tr h="293494">
                <a:tc rowSpan="2"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As-irradiated + annealing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de-DE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ize, </a:t>
                      </a:r>
                      <a:r>
                        <a:rPr kumimoji="0" lang="de-DE" altLang="zh-CN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30.8 ± 15.9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 </a:t>
                      </a:r>
                      <a:r>
                        <a:rPr lang="de-DE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0.9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CH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± 20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669611"/>
                  </a:ext>
                </a:extLst>
              </a:tr>
              <a:tr h="660362">
                <a:tc v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de-DE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</a:t>
                      </a:r>
                      <a:r>
                        <a:rPr lang="de-DE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m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-3</a:t>
                      </a:r>
                      <a:endParaRPr lang="de-CH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(2.5 ± 0.1) × 10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22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(4.2 ± 0.7) ×10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 m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-3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5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0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464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619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773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292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080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236" algn="l" defTabSz="45715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9.9×10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Calibri"/>
                        </a:rPr>
                        <a:t>19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687805"/>
                  </a:ext>
                </a:extLst>
              </a:tr>
            </a:tbl>
          </a:graphicData>
        </a:graphic>
      </p:graphicFrame>
      <p:pic>
        <p:nvPicPr>
          <p:cNvPr id="6" name="Picture 1">
            <a:extLst>
              <a:ext uri="{FF2B5EF4-FFF2-40B4-BE49-F238E27FC236}">
                <a16:creationId xmlns:a16="http://schemas.microsoft.com/office/drawing/2014/main" id="{13BCA325-9F77-8EB4-AA00-8BCB2C29B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041" y="3587365"/>
            <a:ext cx="1588270" cy="1289957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E50CD40-1959-D618-F9FF-B6991942BA2C}"/>
              </a:ext>
            </a:extLst>
          </p:cNvPr>
          <p:cNvSpPr txBox="1"/>
          <p:nvPr/>
        </p:nvSpPr>
        <p:spPr>
          <a:xfrm>
            <a:off x="1300184" y="3878401"/>
            <a:ext cx="2882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Length </a:t>
            </a: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distribution 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of needle-shaped precipitates</a:t>
            </a:r>
            <a:endParaRPr lang="de-CH" sz="20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86F1A5A-8CD2-C480-D52B-50060AC18EC1}"/>
              </a:ext>
            </a:extLst>
          </p:cNvPr>
          <p:cNvSpPr txBox="1"/>
          <p:nvPr/>
        </p:nvSpPr>
        <p:spPr>
          <a:xfrm>
            <a:off x="5234236" y="3790027"/>
            <a:ext cx="142015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0"/>
                <a:cs typeface="Times New Roman" panose="02020603050405020304" pitchFamily="18" charset="0"/>
                <a:sym typeface="Calibri"/>
              </a:rPr>
              <a:t>Irrad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0"/>
                <a:cs typeface="Times New Roman" panose="02020603050405020304" pitchFamily="18" charset="0"/>
                <a:sym typeface="Calibri"/>
              </a:rPr>
              <a:t>.+ ann.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0AEC6CA-5BDC-B531-4557-05DE58D011A0}"/>
              </a:ext>
            </a:extLst>
          </p:cNvPr>
          <p:cNvSpPr txBox="1"/>
          <p:nvPr/>
        </p:nvSpPr>
        <p:spPr>
          <a:xfrm>
            <a:off x="5234236" y="3587365"/>
            <a:ext cx="142015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0"/>
                <a:cs typeface="Times New Roman" panose="02020603050405020304" pitchFamily="18" charset="0"/>
                <a:sym typeface="Calibri"/>
              </a:rPr>
              <a:t>As received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629942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987824" y="218706"/>
            <a:ext cx="5112568" cy="381375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altLang="zh-CN" b="1" spc="23" dirty="0" err="1">
                <a:solidFill>
                  <a:srgbClr val="C00000"/>
                </a:solidFill>
                <a:cs typeface="Franklin Gothic Book"/>
              </a:rPr>
              <a:t>Thanks</a:t>
            </a:r>
            <a:r>
              <a:rPr lang="de-CH" altLang="zh-CN" b="1" spc="23" dirty="0">
                <a:solidFill>
                  <a:srgbClr val="C00000"/>
                </a:solidFill>
                <a:cs typeface="Franklin Gothic Book"/>
              </a:rPr>
              <a:t> a </a:t>
            </a:r>
            <a:r>
              <a:rPr lang="de-CH" altLang="zh-CN" b="1" spc="23" dirty="0" err="1">
                <a:solidFill>
                  <a:srgbClr val="C00000"/>
                </a:solidFill>
                <a:cs typeface="Franklin Gothic Book"/>
              </a:rPr>
              <a:t>lot</a:t>
            </a:r>
            <a:r>
              <a:rPr lang="de-CH" altLang="zh-CN" b="1" spc="23" dirty="0">
                <a:solidFill>
                  <a:srgbClr val="C00000"/>
                </a:solidFill>
                <a:cs typeface="Franklin Gothic Book"/>
              </a:rPr>
              <a:t> </a:t>
            </a:r>
            <a:r>
              <a:rPr lang="de-CH" altLang="zh-CN" b="1" spc="23" dirty="0" err="1">
                <a:solidFill>
                  <a:srgbClr val="C00000"/>
                </a:solidFill>
                <a:cs typeface="Franklin Gothic Book"/>
              </a:rPr>
              <a:t>for</a:t>
            </a:r>
            <a:r>
              <a:rPr lang="de-CH" altLang="zh-CN" b="1" spc="23" dirty="0">
                <a:solidFill>
                  <a:srgbClr val="C00000"/>
                </a:solidFill>
                <a:cs typeface="Franklin Gothic Book"/>
              </a:rPr>
              <a:t> </a:t>
            </a:r>
            <a:r>
              <a:rPr lang="de-CH" altLang="zh-CN" b="1" spc="23" dirty="0" err="1">
                <a:solidFill>
                  <a:srgbClr val="C00000"/>
                </a:solidFill>
                <a:cs typeface="Franklin Gothic Book"/>
              </a:rPr>
              <a:t>your</a:t>
            </a:r>
            <a:r>
              <a:rPr lang="de-CH" altLang="zh-CN" b="1" spc="23" dirty="0">
                <a:solidFill>
                  <a:srgbClr val="C00000"/>
                </a:solidFill>
                <a:cs typeface="Franklin Gothic Book"/>
              </a:rPr>
              <a:t> </a:t>
            </a:r>
            <a:r>
              <a:rPr lang="de-CH" altLang="zh-CN" b="1" spc="23" dirty="0" err="1">
                <a:solidFill>
                  <a:srgbClr val="C00000"/>
                </a:solidFill>
                <a:cs typeface="Franklin Gothic Book"/>
              </a:rPr>
              <a:t>attention</a:t>
            </a:r>
            <a:r>
              <a:rPr lang="de-CH" altLang="zh-CN" b="1" spc="23" dirty="0">
                <a:solidFill>
                  <a:srgbClr val="C00000"/>
                </a:solidFill>
                <a:cs typeface="Franklin Gothic Book"/>
              </a:rPr>
              <a:t>!</a:t>
            </a:r>
            <a:endParaRPr lang="en-US" b="1" spc="23" dirty="0">
              <a:solidFill>
                <a:srgbClr val="C00000"/>
              </a:solidFill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0859" y="771550"/>
            <a:ext cx="1707636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b="1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74301522"/>
      </p:ext>
    </p:extLst>
  </p:cSld>
  <p:clrMapOvr>
    <a:masterClrMapping/>
  </p:clrMapOvr>
  <p:transition spd="med" advTm="33368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152412" y="4995862"/>
            <a:ext cx="575743" cy="147638"/>
          </a:xfrm>
        </p:spPr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19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7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087565" y="18379"/>
            <a:ext cx="617107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altLang="zh-CN" sz="27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iscussion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16FA4881-D3C4-FD57-31BF-2D65C7A05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941" y="1174459"/>
            <a:ext cx="2496215" cy="163831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B4F1F00B-66FC-BD81-9720-253598852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962" y="1300539"/>
            <a:ext cx="2647531" cy="161732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8206D5DD-B540-B96C-F6E3-77DD3FAFFBBD}"/>
              </a:ext>
            </a:extLst>
          </p:cNvPr>
          <p:cNvSpPr txBox="1"/>
          <p:nvPr/>
        </p:nvSpPr>
        <p:spPr>
          <a:xfrm>
            <a:off x="228038" y="617054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As-received</a:t>
            </a:r>
            <a:endParaRPr lang="de-CH" sz="20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2" name="TextBox 148">
            <a:extLst>
              <a:ext uri="{FF2B5EF4-FFF2-40B4-BE49-F238E27FC236}">
                <a16:creationId xmlns:a16="http://schemas.microsoft.com/office/drawing/2014/main" id="{EFCBAFD6-31E8-444F-100B-A4BFC6924FB1}"/>
              </a:ext>
            </a:extLst>
          </p:cNvPr>
          <p:cNvSpPr txBox="1"/>
          <p:nvPr/>
        </p:nvSpPr>
        <p:spPr>
          <a:xfrm>
            <a:off x="3658149" y="617054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As-irradiated</a:t>
            </a:r>
            <a:endParaRPr lang="de-CH" sz="20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3" name="TextBox 149">
            <a:extLst>
              <a:ext uri="{FF2B5EF4-FFF2-40B4-BE49-F238E27FC236}">
                <a16:creationId xmlns:a16="http://schemas.microsoft.com/office/drawing/2014/main" id="{469D45CD-8B60-679A-AAA1-8115C4694009}"/>
              </a:ext>
            </a:extLst>
          </p:cNvPr>
          <p:cNvSpPr txBox="1"/>
          <p:nvPr/>
        </p:nvSpPr>
        <p:spPr>
          <a:xfrm>
            <a:off x="6459399" y="617054"/>
            <a:ext cx="2361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Irradiated + annealed</a:t>
            </a:r>
            <a:endParaRPr lang="de-CH" sz="20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B7478A7-1B6C-1499-7B19-E984838A2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66" y="1234446"/>
            <a:ext cx="2178343" cy="157296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E15D21D-E7D8-AF46-DDD5-2187BB27F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2917859"/>
            <a:ext cx="4828531" cy="20276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F7DC86B-1AC4-3F44-3ED2-6CB782490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989" y="2953321"/>
            <a:ext cx="342659" cy="192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4835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2</a:t>
            </a:fld>
            <a:endParaRPr lang="de-DE" altLang="de-DE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4016540" y="0"/>
            <a:ext cx="12458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38139" y="883779"/>
            <a:ext cx="271310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171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2000" b="1" u="sng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" name="Shape 142">
            <a:extLst>
              <a:ext uri="{FF2B5EF4-FFF2-40B4-BE49-F238E27FC236}">
                <a16:creationId xmlns:a16="http://schemas.microsoft.com/office/drawing/2014/main" id="{777F5D03-9546-7E0F-7FDC-37FB84ECA4B8}"/>
              </a:ext>
            </a:extLst>
          </p:cNvPr>
          <p:cNvSpPr/>
          <p:nvPr/>
        </p:nvSpPr>
        <p:spPr>
          <a:xfrm>
            <a:off x="1723145" y="641769"/>
            <a:ext cx="5832644" cy="3883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514325" indent="-514325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Backgrounds &amp; Objective</a:t>
            </a:r>
          </a:p>
          <a:p>
            <a:pPr marL="514325" indent="-514325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Material &amp; irradiation conditions</a:t>
            </a:r>
          </a:p>
          <a:p>
            <a:pPr marL="514325" indent="-514325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Results</a:t>
            </a:r>
          </a:p>
          <a:p>
            <a:pPr marL="971502" indent="-457178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Microstructures before irradiation</a:t>
            </a:r>
          </a:p>
          <a:p>
            <a:pPr marL="971502" indent="-457178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Microstructures after irradiation</a:t>
            </a:r>
          </a:p>
          <a:p>
            <a:pPr marL="971502" indent="-457178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Tensile test results</a:t>
            </a:r>
          </a:p>
          <a:p>
            <a:pPr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Ⅳ. Conclusions</a:t>
            </a:r>
          </a:p>
        </p:txBody>
      </p:sp>
    </p:spTree>
    <p:extLst>
      <p:ext uri="{BB962C8B-B14F-4D97-AF65-F5344CB8AC3E}">
        <p14:creationId xmlns:p14="http://schemas.microsoft.com/office/powerpoint/2010/main" val="252951036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9BD51DB-FD99-0902-D77F-6506E4262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9" t="9185" r="11837" b="5433"/>
          <a:stretch/>
        </p:blipFill>
        <p:spPr>
          <a:xfrm>
            <a:off x="3430937" y="982276"/>
            <a:ext cx="4644981" cy="3781687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4D08768F-15B5-FA76-95DE-8A94D3A88FA3}"/>
              </a:ext>
            </a:extLst>
          </p:cNvPr>
          <p:cNvSpPr/>
          <p:nvPr/>
        </p:nvSpPr>
        <p:spPr>
          <a:xfrm>
            <a:off x="6025911" y="987574"/>
            <a:ext cx="2146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22.1 ± 10.3 nm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(1.7 ± 0.8) × 10</a:t>
            </a:r>
            <a:r>
              <a:rPr lang="en-US" sz="18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22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m</a:t>
            </a:r>
            <a:r>
              <a:rPr lang="en-US" sz="18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-3</a:t>
            </a:r>
            <a:endParaRPr lang="de-CH" sz="1800" baseline="300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937FEC1-9BC1-CCFC-F89C-44F55B0CE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741878"/>
            <a:ext cx="2070458" cy="2114511"/>
          </a:xfrm>
          <a:prstGeom prst="rect">
            <a:avLst/>
          </a:prstGeom>
        </p:spPr>
      </p:pic>
      <p:pic>
        <p:nvPicPr>
          <p:cNvPr id="15360" name="图片 15359">
            <a:extLst>
              <a:ext uri="{FF2B5EF4-FFF2-40B4-BE49-F238E27FC236}">
                <a16:creationId xmlns:a16="http://schemas.microsoft.com/office/drawing/2014/main" id="{873F56BA-D7FF-15B4-5758-C1E5355B6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2743962"/>
            <a:ext cx="2448272" cy="2123610"/>
          </a:xfrm>
          <a:prstGeom prst="rect">
            <a:avLst/>
          </a:prstGeom>
        </p:spPr>
      </p:pic>
      <p:sp>
        <p:nvSpPr>
          <p:cNvPr id="15361" name="Shape 140">
            <a:extLst>
              <a:ext uri="{FF2B5EF4-FFF2-40B4-BE49-F238E27FC236}">
                <a16:creationId xmlns:a16="http://schemas.microsoft.com/office/drawing/2014/main" id="{33779782-0D5B-20E9-BB62-C32EB8236252}"/>
              </a:ext>
            </a:extLst>
          </p:cNvPr>
          <p:cNvSpPr/>
          <p:nvPr/>
        </p:nvSpPr>
        <p:spPr>
          <a:xfrm>
            <a:off x="1909396" y="30408"/>
            <a:ext cx="6123471" cy="4414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 defTabSz="410751">
              <a:spcBef>
                <a:spcPct val="0"/>
              </a:spcBef>
              <a:defRPr sz="4000" b="1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Size distribution of needle-shaped precipitates</a:t>
            </a:r>
            <a:endParaRPr lang="de-DE" altLang="zh-CN" sz="2400" b="1" kern="0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749230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325989" y="4537653"/>
            <a:ext cx="575743" cy="147639"/>
          </a:xfrm>
        </p:spPr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21</a:t>
            </a:fld>
            <a:endParaRPr lang="de-DE" altLang="de-DE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E36957B-037F-84AB-A190-F4D0FAFE7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0" y="2236875"/>
            <a:ext cx="890163" cy="890163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04BF998B-A99F-AC6D-2FB4-5BA83386E23D}"/>
              </a:ext>
            </a:extLst>
          </p:cNvPr>
          <p:cNvSpPr txBox="1"/>
          <p:nvPr/>
        </p:nvSpPr>
        <p:spPr>
          <a:xfrm>
            <a:off x="517747" y="1158095"/>
            <a:ext cx="117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Pole 110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= [1-11]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3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excited</a:t>
            </a:r>
            <a:endParaRPr lang="de-CH" dirty="0">
              <a:solidFill>
                <a:prstClr val="black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33EB7A74-B7EB-C107-8D08-91F1BA093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44" y="855638"/>
            <a:ext cx="3961280" cy="3959344"/>
          </a:xfrm>
          <a:prstGeom prst="rect">
            <a:avLst/>
          </a:prstGeom>
        </p:spPr>
      </p:pic>
      <p:cxnSp>
        <p:nvCxnSpPr>
          <p:cNvPr id="13" name="Straight Arrow Connector 2">
            <a:extLst>
              <a:ext uri="{FF2B5EF4-FFF2-40B4-BE49-F238E27FC236}">
                <a16:creationId xmlns:a16="http://schemas.microsoft.com/office/drawing/2014/main" id="{DA9505A6-4FF1-FF57-8B2D-C74D3209EB1F}"/>
              </a:ext>
            </a:extLst>
          </p:cNvPr>
          <p:cNvCxnSpPr/>
          <p:nvPr/>
        </p:nvCxnSpPr>
        <p:spPr bwMode="auto">
          <a:xfrm>
            <a:off x="2502192" y="2729017"/>
            <a:ext cx="406339" cy="325299"/>
          </a:xfrm>
          <a:prstGeom prst="straightConnector1">
            <a:avLst/>
          </a:prstGeom>
          <a:gradFill rotWithShape="1">
            <a:gsLst>
              <a:gs pos="0">
                <a:srgbClr val="333399">
                  <a:gamma/>
                  <a:shade val="46275"/>
                  <a:invGamma/>
                </a:srgbClr>
              </a:gs>
              <a:gs pos="100000">
                <a:srgbClr val="333399"/>
              </a:gs>
            </a:gsLst>
            <a:lin ang="0" scaled="1"/>
          </a:gra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4E3C302D-E0A0-DE27-56A3-A002F2F2D57E}"/>
              </a:ext>
            </a:extLst>
          </p:cNvPr>
          <p:cNvSpPr txBox="1"/>
          <p:nvPr/>
        </p:nvSpPr>
        <p:spPr>
          <a:xfrm>
            <a:off x="2908536" y="278801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</a:t>
            </a:r>
            <a:r>
              <a:rPr lang="en-US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= 200</a:t>
            </a:r>
            <a:endParaRPr lang="de-CH" sz="1800" b="1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28FFCBB8-0D2E-F33A-E3E4-2B1C7636C274}"/>
              </a:ext>
            </a:extLst>
          </p:cNvPr>
          <p:cNvCxnSpPr/>
          <p:nvPr/>
        </p:nvCxnSpPr>
        <p:spPr bwMode="auto">
          <a:xfrm flipV="1">
            <a:off x="2502195" y="2226840"/>
            <a:ext cx="333375" cy="499144"/>
          </a:xfrm>
          <a:prstGeom prst="straightConnector1">
            <a:avLst/>
          </a:prstGeom>
          <a:gradFill rotWithShape="1">
            <a:gsLst>
              <a:gs pos="0">
                <a:srgbClr val="333399">
                  <a:gamma/>
                  <a:shade val="46275"/>
                  <a:invGamma/>
                </a:srgbClr>
              </a:gs>
              <a:gs pos="100000">
                <a:srgbClr val="333399"/>
              </a:gs>
            </a:gsLst>
            <a:lin ang="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6">
            <a:extLst>
              <a:ext uri="{FF2B5EF4-FFF2-40B4-BE49-F238E27FC236}">
                <a16:creationId xmlns:a16="http://schemas.microsoft.com/office/drawing/2014/main" id="{533CA34D-B60F-0C27-E6B1-9A809C3BC565}"/>
              </a:ext>
            </a:extLst>
          </p:cNvPr>
          <p:cNvSpPr txBox="1"/>
          <p:nvPr/>
        </p:nvSpPr>
        <p:spPr>
          <a:xfrm>
            <a:off x="1892678" y="1975106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</a:t>
            </a:r>
            <a:r>
              <a:rPr lang="en-US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= 02-2</a:t>
            </a:r>
            <a:endParaRPr lang="de-CH" sz="1800" b="1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8B295EA-2D3E-7FCE-DE66-9E195BDB9BAA}"/>
              </a:ext>
            </a:extLst>
          </p:cNvPr>
          <p:cNvSpPr txBox="1"/>
          <p:nvPr/>
        </p:nvSpPr>
        <p:spPr>
          <a:xfrm>
            <a:off x="2652764" y="14406"/>
            <a:ext cx="4713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Microstructures before irradiation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8F4DE5-C789-B1C6-8806-D6B40D84E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025" y="1246767"/>
            <a:ext cx="3293014" cy="328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7313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22</a:t>
            </a:fld>
            <a:endParaRPr lang="de-DE" altLang="de-DE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1191" y="670495"/>
            <a:ext cx="4606212" cy="49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30479"/>
          <a:lstStyle>
            <a:lvl1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  <a:lvl2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2pPr>
            <a:lvl3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3pPr>
            <a:lvl4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4pPr>
            <a:lvl5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5pPr>
            <a:lvl6pPr marL="4968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6pPr>
            <a:lvl7pPr marL="9540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7pPr>
            <a:lvl8pPr marL="14112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8pPr>
            <a:lvl9pPr marL="18684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9pPr>
          </a:lstStyle>
          <a:p>
            <a:pPr algn="l">
              <a:defRPr/>
            </a:pPr>
            <a:r>
              <a:rPr lang="en-US" altLang="de-DE" sz="1800" b="1" dirty="0">
                <a:solidFill>
                  <a:srgbClr val="3333FF"/>
                </a:solidFill>
                <a:latin typeface="Arial Rounded MT Bold" panose="020F0704030504030204" pitchFamily="34" charset="0"/>
              </a:rPr>
              <a:t>Al-alloy: Al 6061-T6</a:t>
            </a: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691685" y="-7304"/>
            <a:ext cx="6786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Al-alloys for PBW applications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112468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Irradiation in STIP-7 (Target-10, 2013-14)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35457"/>
            <a:ext cx="3570837" cy="2840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2516" y="299012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404816" y="3507862"/>
            <a:ext cx="569247" cy="1936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969983" y="334112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  <a:latin typeface="Calibri"/>
              </a:rPr>
              <a:t>R4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092287" y="1470193"/>
          <a:ext cx="1796353" cy="2428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88172">
                  <a:extLst>
                    <a:ext uri="{9D8B030D-6E8A-4147-A177-3AD203B41FA5}">
                      <a16:colId xmlns:a16="http://schemas.microsoft.com/office/drawing/2014/main" val="1844507761"/>
                    </a:ext>
                  </a:extLst>
                </a:gridCol>
                <a:gridCol w="1108181">
                  <a:extLst>
                    <a:ext uri="{9D8B030D-6E8A-4147-A177-3AD203B41FA5}">
                      <a16:colId xmlns:a16="http://schemas.microsoft.com/office/drawing/2014/main" val="4101889521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n-flu.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9.5x10</a:t>
                      </a:r>
                      <a:r>
                        <a:rPr lang="en-US" sz="1500" b="0" i="0" baseline="30000" dirty="0"/>
                        <a:t>25</a:t>
                      </a:r>
                      <a:r>
                        <a:rPr lang="en-US" sz="1500" b="0" i="0" dirty="0"/>
                        <a:t>/m</a:t>
                      </a:r>
                      <a:r>
                        <a:rPr lang="en-US" sz="1500" b="0" i="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102877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p-flu.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1.6x10</a:t>
                      </a:r>
                      <a:r>
                        <a:rPr lang="en-US" sz="1500" b="0" i="0" baseline="30000" dirty="0"/>
                        <a:t>25</a:t>
                      </a:r>
                      <a:r>
                        <a:rPr lang="en-US" sz="1500" b="0" i="0" dirty="0"/>
                        <a:t>/m</a:t>
                      </a:r>
                      <a:r>
                        <a:rPr lang="en-US" sz="1500" b="0" i="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07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10.1 dpa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788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455 </a:t>
                      </a:r>
                      <a:r>
                        <a:rPr lang="en-US" sz="1500" b="0" i="0" dirty="0" err="1"/>
                        <a:t>appm</a:t>
                      </a:r>
                      <a:endParaRPr lang="en-US" sz="15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106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1095 </a:t>
                      </a:r>
                      <a:r>
                        <a:rPr lang="en-US" sz="1500" b="0" i="0" dirty="0" err="1"/>
                        <a:t>appm</a:t>
                      </a:r>
                      <a:endParaRPr lang="en-US" sz="15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45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dirty="0" err="1"/>
                        <a:t>T</a:t>
                      </a:r>
                      <a:r>
                        <a:rPr lang="en-US" sz="1500" b="0" i="0" baseline="-25000" dirty="0" err="1"/>
                        <a:t>irr</a:t>
                      </a:r>
                      <a:endParaRPr lang="en-US" sz="1500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dirty="0"/>
                        <a:t>62°C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75928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291912" y="3783653"/>
            <a:ext cx="914400" cy="3722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i="1" dirty="0">
                <a:solidFill>
                  <a:srgbClr val="FF0000"/>
                </a:solidFill>
                <a:latin typeface="Calibri"/>
              </a:rPr>
              <a:t>to be finalized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9057156-CF03-EB1C-EE77-C5AF7D4037A5}"/>
              </a:ext>
            </a:extLst>
          </p:cNvPr>
          <p:cNvSpPr txBox="1"/>
          <p:nvPr/>
        </p:nvSpPr>
        <p:spPr>
          <a:xfrm>
            <a:off x="3806900" y="1912054"/>
            <a:ext cx="342846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  <a:sym typeface="Helvetica Light"/>
              </a:rPr>
              <a:t>Inconel 718 (for LANSCE, SNS)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alloys ( for ESS, SINQ, MLF)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Ti-Al-V alloys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Entropy Alloys (HEAs)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6137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3</a:t>
            </a:fld>
            <a:endParaRPr lang="de-DE" altLang="de-DE"/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327931E6-5715-61D0-4D30-B0F42130DDC6}"/>
              </a:ext>
            </a:extLst>
          </p:cNvPr>
          <p:cNvSpPr txBox="1"/>
          <p:nvPr/>
        </p:nvSpPr>
        <p:spPr>
          <a:xfrm>
            <a:off x="4860032" y="625014"/>
            <a:ext cx="3096344" cy="4103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1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Helvetica Light"/>
              </a:rPr>
              <a:t>Materials applied to PBW</a:t>
            </a:r>
            <a:endParaRPr lang="de-CH" sz="2000" u="sng" kern="0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17" name="Picture 4" descr="THERMAL ANALYSIS OF THE ESS PROTON BEAM WINDOW">
            <a:extLst>
              <a:ext uri="{FF2B5EF4-FFF2-40B4-BE49-F238E27FC236}">
                <a16:creationId xmlns:a16="http://schemas.microsoft.com/office/drawing/2014/main" id="{87BF1E21-56E9-1467-37EC-10329838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40" y="1421176"/>
            <a:ext cx="2249504" cy="151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2">
            <a:extLst>
              <a:ext uri="{FF2B5EF4-FFF2-40B4-BE49-F238E27FC236}">
                <a16:creationId xmlns:a16="http://schemas.microsoft.com/office/drawing/2014/main" id="{4130C45C-5A2C-59D7-9F96-77D8ECD574F7}"/>
              </a:ext>
            </a:extLst>
          </p:cNvPr>
          <p:cNvSpPr txBox="1"/>
          <p:nvPr/>
        </p:nvSpPr>
        <p:spPr>
          <a:xfrm>
            <a:off x="246732" y="629218"/>
            <a:ext cx="3654125" cy="4103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1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Helvetica Light"/>
              </a:rPr>
              <a:t>Europe Spallation Source (ESS)</a:t>
            </a:r>
            <a:endParaRPr lang="de-CH" sz="2000" u="sng" kern="0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007FFCD-7105-B8D3-7E42-FA6CAF929D21}"/>
              </a:ext>
            </a:extLst>
          </p:cNvPr>
          <p:cNvSpPr txBox="1"/>
          <p:nvPr/>
        </p:nvSpPr>
        <p:spPr>
          <a:xfrm>
            <a:off x="2213673" y="1138640"/>
            <a:ext cx="11336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Thickness: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&lt; 1.25 mm </a:t>
            </a:r>
            <a:endParaRPr lang="de-CH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5" name="Rectangle 33">
            <a:extLst>
              <a:ext uri="{FF2B5EF4-FFF2-40B4-BE49-F238E27FC236}">
                <a16:creationId xmlns:a16="http://schemas.microsoft.com/office/drawing/2014/main" id="{C8C0D57F-287D-8CC5-CAC8-8DC467651061}"/>
              </a:ext>
            </a:extLst>
          </p:cNvPr>
          <p:cNvSpPr/>
          <p:nvPr/>
        </p:nvSpPr>
        <p:spPr>
          <a:xfrm>
            <a:off x="130236" y="3114220"/>
            <a:ext cx="4426883" cy="1337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</a:t>
            </a:r>
            <a:r>
              <a:rPr lang="en-US" altLang="zh-CN" sz="1800" b="1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roton Beam Window (PBW)*:</a:t>
            </a:r>
            <a:endParaRPr lang="en-US" sz="1800" b="1" kern="0" dirty="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  <a:p>
            <a:pPr marL="342883" indent="-342883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Suffer from high-fluence protons </a:t>
            </a:r>
            <a:r>
              <a:rPr lang="de-DE" altLang="zh-CN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(</a:t>
            </a:r>
            <a:r>
              <a:rPr lang="en-US" altLang="zh-CN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2 GeV</a:t>
            </a:r>
            <a:r>
              <a:rPr lang="de-DE" altLang="zh-CN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)</a:t>
            </a:r>
            <a:endParaRPr lang="de-CH" sz="18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  <a:p>
            <a:pPr marL="342883" indent="-342883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de-DE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Low </a:t>
            </a:r>
            <a:r>
              <a:rPr lang="de-DE" sz="1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scattering</a:t>
            </a:r>
            <a:r>
              <a:rPr lang="de-DE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de-DE" sz="1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of</a:t>
            </a:r>
            <a:r>
              <a:rPr lang="de-DE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de-DE" sz="1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proton</a:t>
            </a:r>
            <a:r>
              <a:rPr lang="de-DE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beam (&lt; 1%)</a:t>
            </a:r>
          </a:p>
          <a:p>
            <a:pPr marL="342883" indent="-342883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de-DE" sz="1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Thickness</a:t>
            </a:r>
            <a:r>
              <a:rPr lang="de-DE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de-DE" sz="1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less</a:t>
            </a:r>
            <a:r>
              <a:rPr lang="de-DE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de-DE" sz="1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than</a:t>
            </a:r>
            <a:r>
              <a:rPr lang="de-DE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1.25 mm</a:t>
            </a:r>
          </a:p>
        </p:txBody>
      </p:sp>
      <p:sp>
        <p:nvSpPr>
          <p:cNvPr id="26" name="Rectangle 33">
            <a:extLst>
              <a:ext uri="{FF2B5EF4-FFF2-40B4-BE49-F238E27FC236}">
                <a16:creationId xmlns:a16="http://schemas.microsoft.com/office/drawing/2014/main" id="{14178AFC-A5C7-0BAB-F57F-677384BF0C13}"/>
              </a:ext>
            </a:extLst>
          </p:cNvPr>
          <p:cNvSpPr/>
          <p:nvPr/>
        </p:nvSpPr>
        <p:spPr>
          <a:xfrm>
            <a:off x="4943652" y="1049365"/>
            <a:ext cx="3186507" cy="198156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Requirements :</a:t>
            </a:r>
          </a:p>
          <a:p>
            <a:pPr marL="467976" indent="-342883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de-DE" altLang="zh-CN" sz="1800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Good </a:t>
            </a:r>
            <a:r>
              <a:rPr lang="de-DE" altLang="zh-CN" sz="1800" kern="0" dirty="0" err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radiation</a:t>
            </a:r>
            <a:r>
              <a:rPr lang="de-DE" altLang="zh-CN" sz="1800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de-DE" altLang="zh-CN" sz="1800" kern="0" dirty="0" err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tolerance</a:t>
            </a:r>
            <a:endParaRPr lang="de-DE" altLang="zh-CN" sz="1800" kern="0" dirty="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  <a:p>
            <a:pPr marL="467976" indent="-342883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de-DE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Good thermal </a:t>
            </a:r>
            <a:r>
              <a:rPr lang="de-DE" sz="1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conductivity</a:t>
            </a:r>
            <a:endParaRPr lang="de-DE" sz="18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  <a:p>
            <a:pPr marL="467976" indent="-342883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de-DE" altLang="zh-CN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Light </a:t>
            </a:r>
            <a:r>
              <a:rPr lang="de-DE" altLang="zh-CN" sz="1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atoms</a:t>
            </a:r>
            <a:endParaRPr lang="de-DE" altLang="zh-CN" sz="18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  <a:p>
            <a:pPr marL="467976" indent="-342883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de-DE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Good </a:t>
            </a:r>
            <a:r>
              <a:rPr lang="de-DE" sz="1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strength</a:t>
            </a:r>
            <a:endParaRPr lang="de-DE" sz="18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A9F0539-1B6C-B4F9-C2F7-45C2C0B5D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92" y="1185150"/>
            <a:ext cx="1796065" cy="174026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A9853A3-E03F-D5B9-03C9-211316A4DE59}"/>
              </a:ext>
            </a:extLst>
          </p:cNvPr>
          <p:cNvSpPr txBox="1"/>
          <p:nvPr/>
        </p:nvSpPr>
        <p:spPr>
          <a:xfrm>
            <a:off x="3746711" y="-5192"/>
            <a:ext cx="1833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Background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箭头: 左弧形 6">
            <a:extLst>
              <a:ext uri="{FF2B5EF4-FFF2-40B4-BE49-F238E27FC236}">
                <a16:creationId xmlns:a16="http://schemas.microsoft.com/office/drawing/2014/main" id="{8DA9D8C3-B129-CBC6-F421-78E19EEB77F8}"/>
              </a:ext>
            </a:extLst>
          </p:cNvPr>
          <p:cNvSpPr/>
          <p:nvPr/>
        </p:nvSpPr>
        <p:spPr bwMode="auto">
          <a:xfrm>
            <a:off x="4689225" y="1923678"/>
            <a:ext cx="368796" cy="1462472"/>
          </a:xfrm>
          <a:prstGeom prst="curved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spcBef>
                <a:spcPct val="0"/>
              </a:spcBef>
            </a:pPr>
            <a:endParaRPr lang="zh-CN" altLang="en-US" sz="2400">
              <a:latin typeface="Times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3E8F5E-52D3-A48F-D8B6-2892CDF7A3FF}"/>
              </a:ext>
            </a:extLst>
          </p:cNvPr>
          <p:cNvSpPr txBox="1"/>
          <p:nvPr/>
        </p:nvSpPr>
        <p:spPr>
          <a:xfrm>
            <a:off x="5000521" y="3109307"/>
            <a:ext cx="3096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alloys:</a:t>
            </a:r>
          </a:p>
          <a:p>
            <a:pPr>
              <a:spcBef>
                <a:spcPts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Al6061-T6 for ESS (5 MW)</a:t>
            </a:r>
          </a:p>
          <a:p>
            <a:pPr>
              <a:spcBef>
                <a:spcPts val="0"/>
              </a:spcBef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AlMg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SINQ (1.4 MW)</a:t>
            </a:r>
            <a:endParaRPr lang="en-US" altLang="zh-CN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Al5083 for MLF (1 MW)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EDE24F-3E1F-C6DF-371F-52DD0593F5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34"/>
          <a:stretch/>
        </p:blipFill>
        <p:spPr>
          <a:xfrm>
            <a:off x="7776665" y="3160059"/>
            <a:ext cx="1154919" cy="108012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F68E67D-4B3A-250F-0549-E4EF22915723}"/>
              </a:ext>
            </a:extLst>
          </p:cNvPr>
          <p:cNvSpPr txBox="1"/>
          <p:nvPr/>
        </p:nvSpPr>
        <p:spPr>
          <a:xfrm>
            <a:off x="7668348" y="4133747"/>
            <a:ext cx="131695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p-fluence: 8.6×10</a:t>
            </a:r>
            <a:r>
              <a:rPr lang="en-US" altLang="zh-CN" sz="1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p/m</a:t>
            </a:r>
            <a:r>
              <a:rPr lang="en-US" altLang="zh-CN" sz="1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8.5 dpa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254969B-4FEE-5001-5665-07E2F04500A2}"/>
              </a:ext>
            </a:extLst>
          </p:cNvPr>
          <p:cNvSpPr txBox="1"/>
          <p:nvPr/>
        </p:nvSpPr>
        <p:spPr>
          <a:xfrm>
            <a:off x="8001170" y="2931793"/>
            <a:ext cx="8419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AlMg</a:t>
            </a:r>
            <a:r>
              <a:rPr lang="en-US" altLang="zh-CN" sz="1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CB6D8D2-EA31-7820-5F41-B4D0909A8915}"/>
              </a:ext>
            </a:extLst>
          </p:cNvPr>
          <p:cNvSpPr txBox="1"/>
          <p:nvPr/>
        </p:nvSpPr>
        <p:spPr>
          <a:xfrm>
            <a:off x="422549" y="4458840"/>
            <a:ext cx="3759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*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altLang="zh-CN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Vivanco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IOP Conf. Series: Journal of Physics: Conf. Series 1021 (2018) 012065 </a:t>
            </a:r>
            <a:endParaRPr lang="zh-CN" alt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556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61679" y="4668872"/>
            <a:ext cx="575743" cy="147639"/>
          </a:xfrm>
        </p:spPr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28" name="TextBox 27"/>
          <p:cNvSpPr txBox="1"/>
          <p:nvPr/>
        </p:nvSpPr>
        <p:spPr>
          <a:xfrm>
            <a:off x="5138139" y="883779"/>
            <a:ext cx="271310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171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2000" b="1" u="sng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F7FD319-17A5-21CB-B45A-8DE517081210}"/>
              </a:ext>
            </a:extLst>
          </p:cNvPr>
          <p:cNvSpPr txBox="1"/>
          <p:nvPr/>
        </p:nvSpPr>
        <p:spPr>
          <a:xfrm>
            <a:off x="523083" y="522098"/>
            <a:ext cx="3544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Radiation-induced changes in tensile properties of </a:t>
            </a:r>
            <a:r>
              <a:rPr lang="en-US" altLang="zh-CN" sz="20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Al alloys</a:t>
            </a:r>
            <a:r>
              <a:rPr lang="en-US" altLang="zh-CN" sz="2000" b="1" u="sng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*</a:t>
            </a:r>
            <a:endParaRPr lang="zh-CN" altLang="en-US" sz="2000" b="1" u="sng" kern="0" dirty="0"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B92F508-9880-EF92-1098-B550522EF95B}"/>
              </a:ext>
            </a:extLst>
          </p:cNvPr>
          <p:cNvSpPr txBox="1"/>
          <p:nvPr/>
        </p:nvSpPr>
        <p:spPr>
          <a:xfrm>
            <a:off x="292680" y="4471473"/>
            <a:ext cx="84192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Objective: </a:t>
            </a:r>
            <a:r>
              <a:rPr lang="en-US" altLang="zh-C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</a:t>
            </a: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icrostructures of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Al6061-T6</a:t>
            </a:r>
            <a:r>
              <a:rPr lang="en-US" altLang="zh-CN" sz="2000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after neutron or proton irradiation?</a:t>
            </a:r>
            <a:endParaRPr lang="zh-CN" altLang="en-US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BBF85A-F847-5E89-62EA-EF28180CCE76}"/>
              </a:ext>
            </a:extLst>
          </p:cNvPr>
          <p:cNvSpPr txBox="1"/>
          <p:nvPr/>
        </p:nvSpPr>
        <p:spPr>
          <a:xfrm>
            <a:off x="4912023" y="552474"/>
            <a:ext cx="3264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Radiation-induced swelling as a function of Fast fluence</a:t>
            </a:r>
            <a:endParaRPr lang="zh-CN" altLang="en-US" sz="2000" b="1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DA18E99-66D2-E02B-1FC0-A837F4086096}"/>
              </a:ext>
            </a:extLst>
          </p:cNvPr>
          <p:cNvSpPr txBox="1"/>
          <p:nvPr/>
        </p:nvSpPr>
        <p:spPr>
          <a:xfrm>
            <a:off x="3700145" y="-766995"/>
            <a:ext cx="173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Objective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F6299F-D3FA-97E6-9DD4-0ECDF1776F4D}"/>
              </a:ext>
            </a:extLst>
          </p:cNvPr>
          <p:cNvSpPr txBox="1"/>
          <p:nvPr/>
        </p:nvSpPr>
        <p:spPr>
          <a:xfrm>
            <a:off x="2215548" y="4300524"/>
            <a:ext cx="47525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kern="0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*</a:t>
            </a:r>
            <a:r>
              <a:rPr lang="en-US" altLang="zh-CN" sz="12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Performance of Aluminum in Research Reactors, K. </a:t>
            </a:r>
            <a:r>
              <a:rPr lang="en-US" altLang="zh-CN" sz="12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Farrel</a:t>
            </a:r>
            <a:r>
              <a:rPr lang="en-US" altLang="zh-CN" sz="12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, Oak Ridge</a:t>
            </a:r>
            <a:endParaRPr lang="zh-CN" altLang="en-US" sz="12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27A9346-701D-E163-B716-72D1F8F69658}"/>
              </a:ext>
            </a:extLst>
          </p:cNvPr>
          <p:cNvGrpSpPr/>
          <p:nvPr/>
        </p:nvGrpSpPr>
        <p:grpSpPr>
          <a:xfrm>
            <a:off x="1278957" y="1288087"/>
            <a:ext cx="2140915" cy="2962018"/>
            <a:chOff x="991891" y="1288087"/>
            <a:chExt cx="2140915" cy="296201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BE85A36-9D88-6C29-617A-C83866B61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1891" y="1288087"/>
              <a:ext cx="2140915" cy="2962018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ABD3D99-B9E7-A4EC-BA5D-DFD07336C838}"/>
                </a:ext>
              </a:extLst>
            </p:cNvPr>
            <p:cNvSpPr txBox="1"/>
            <p:nvPr/>
          </p:nvSpPr>
          <p:spPr>
            <a:xfrm>
              <a:off x="1457711" y="1763268"/>
              <a:ext cx="648072" cy="2542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6061-T6</a:t>
              </a:r>
              <a:endParaRPr lang="zh-CN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C881ED0-47E2-A1DC-5289-1545AC76DBF8}"/>
                </a:ext>
              </a:extLst>
            </p:cNvPr>
            <p:cNvSpPr txBox="1"/>
            <p:nvPr/>
          </p:nvSpPr>
          <p:spPr>
            <a:xfrm>
              <a:off x="2438979" y="3452015"/>
              <a:ext cx="648072" cy="2542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6061-T6</a:t>
              </a:r>
              <a:endParaRPr lang="zh-CN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597948C-F5ED-3A09-FFC6-0543675F85F5}"/>
                </a:ext>
              </a:extLst>
            </p:cNvPr>
            <p:cNvSpPr txBox="1"/>
            <p:nvPr/>
          </p:nvSpPr>
          <p:spPr>
            <a:xfrm>
              <a:off x="1862550" y="3303369"/>
              <a:ext cx="648072" cy="2542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5052-O</a:t>
              </a:r>
              <a:endParaRPr lang="zh-CN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AACA26B-7A63-A6ED-BDF5-04419E06B697}"/>
                </a:ext>
              </a:extLst>
            </p:cNvPr>
            <p:cNvSpPr txBox="1"/>
            <p:nvPr/>
          </p:nvSpPr>
          <p:spPr>
            <a:xfrm>
              <a:off x="1572534" y="3101196"/>
              <a:ext cx="489815" cy="2542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4-9Al</a:t>
              </a:r>
              <a:endParaRPr lang="zh-CN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CF16313-B66D-6889-9E0F-3819BCA62C48}"/>
                </a:ext>
              </a:extLst>
            </p:cNvPr>
            <p:cNvSpPr txBox="1"/>
            <p:nvPr/>
          </p:nvSpPr>
          <p:spPr>
            <a:xfrm>
              <a:off x="1095883" y="2422165"/>
              <a:ext cx="648072" cy="2542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5052-O</a:t>
              </a:r>
              <a:endParaRPr lang="zh-CN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8724" name="图片 158723">
            <a:extLst>
              <a:ext uri="{FF2B5EF4-FFF2-40B4-BE49-F238E27FC236}">
                <a16:creationId xmlns:a16="http://schemas.microsoft.com/office/drawing/2014/main" id="{1D66E1B2-7262-9532-0E0A-F317B3D7C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139" y="1331593"/>
            <a:ext cx="3402917" cy="2736083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5201247-8100-652C-AF6E-ED7CDBCC4802}"/>
              </a:ext>
            </a:extLst>
          </p:cNvPr>
          <p:cNvSpPr txBox="1">
            <a:spLocks/>
          </p:cNvSpPr>
          <p:nvPr/>
        </p:nvSpPr>
        <p:spPr>
          <a:xfrm>
            <a:off x="8218596" y="4968000"/>
            <a:ext cx="575743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C4A75A-6159-09D0-F78B-1AC618EAFCC2}"/>
              </a:ext>
            </a:extLst>
          </p:cNvPr>
          <p:cNvSpPr txBox="1"/>
          <p:nvPr/>
        </p:nvSpPr>
        <p:spPr>
          <a:xfrm>
            <a:off x="3746711" y="-5192"/>
            <a:ext cx="1833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Objective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9A4CCE4-6708-6BCC-F2A1-C11226574EF1}"/>
              </a:ext>
            </a:extLst>
          </p:cNvPr>
          <p:cNvSpPr txBox="1"/>
          <p:nvPr/>
        </p:nvSpPr>
        <p:spPr>
          <a:xfrm rot="16200000">
            <a:off x="678298" y="1974245"/>
            <a:ext cx="1132304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Stress, MPa</a:t>
            </a:r>
            <a:r>
              <a:rPr lang="en-US" altLang="zh-CN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endParaRPr lang="de-CH" sz="18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B474165-D8F4-60A5-C44F-89313A681AE6}"/>
              </a:ext>
            </a:extLst>
          </p:cNvPr>
          <p:cNvSpPr txBox="1"/>
          <p:nvPr/>
        </p:nvSpPr>
        <p:spPr>
          <a:xfrm rot="16200000">
            <a:off x="377561" y="3168724"/>
            <a:ext cx="1525712" cy="55399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Uniform 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elongation, %</a:t>
            </a:r>
            <a:endParaRPr lang="de-CH" sz="18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10AF425-D6C2-EC6E-7E3B-DBBE6FC38ECC}"/>
              </a:ext>
            </a:extLst>
          </p:cNvPr>
          <p:cNvSpPr txBox="1"/>
          <p:nvPr/>
        </p:nvSpPr>
        <p:spPr>
          <a:xfrm rot="16200000">
            <a:off x="4463767" y="2792715"/>
            <a:ext cx="1525712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Swelling, %</a:t>
            </a:r>
            <a:endParaRPr lang="de-CH" sz="1800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9072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dirty="0"/>
              <a:t>Seite </a:t>
            </a:r>
            <a:fld id="{9620A819-592B-4039-8ED6-CFC86351A060}" type="slidenum">
              <a:rPr lang="de-DE" altLang="de-DE" smtClean="0"/>
              <a:pPr/>
              <a:t>5</a:t>
            </a:fld>
            <a:endParaRPr lang="de-DE" altLang="de-DE" dirty="0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4016540" y="0"/>
            <a:ext cx="12458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38139" y="883779"/>
            <a:ext cx="271310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171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2000" b="1" u="sng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" name="Shape 142">
            <a:extLst>
              <a:ext uri="{FF2B5EF4-FFF2-40B4-BE49-F238E27FC236}">
                <a16:creationId xmlns:a16="http://schemas.microsoft.com/office/drawing/2014/main" id="{777F5D03-9546-7E0F-7FDC-37FB84ECA4B8}"/>
              </a:ext>
            </a:extLst>
          </p:cNvPr>
          <p:cNvSpPr/>
          <p:nvPr/>
        </p:nvSpPr>
        <p:spPr>
          <a:xfrm>
            <a:off x="1723145" y="641769"/>
            <a:ext cx="5832644" cy="3883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514325" indent="-514325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Backgrounds &amp; Objective</a:t>
            </a:r>
          </a:p>
          <a:p>
            <a:pPr marL="514325" indent="-514325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Material &amp; irradiation conditions</a:t>
            </a:r>
          </a:p>
          <a:p>
            <a:pPr marL="514325" indent="-514325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Results</a:t>
            </a:r>
          </a:p>
          <a:p>
            <a:pPr marL="971502" indent="-457178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Microstructures before irradiation</a:t>
            </a:r>
          </a:p>
          <a:p>
            <a:pPr marL="971502" indent="-457178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Microstructures after irradiation</a:t>
            </a:r>
          </a:p>
          <a:p>
            <a:pPr marL="971502" indent="-457178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Tensile test results</a:t>
            </a:r>
          </a:p>
          <a:p>
            <a:pPr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Ⅳ. Conclusions</a:t>
            </a:r>
          </a:p>
        </p:txBody>
      </p:sp>
    </p:spTree>
    <p:extLst>
      <p:ext uri="{BB962C8B-B14F-4D97-AF65-F5344CB8AC3E}">
        <p14:creationId xmlns:p14="http://schemas.microsoft.com/office/powerpoint/2010/main" val="6634529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F069F5-5CA5-262B-077A-E81565D60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" t="4049" r="1051" b="8367"/>
          <a:stretch/>
        </p:blipFill>
        <p:spPr>
          <a:xfrm>
            <a:off x="6786140" y="1545198"/>
            <a:ext cx="1954283" cy="1314584"/>
          </a:xfrm>
          <a:prstGeom prst="rect">
            <a:avLst/>
          </a:prstGeom>
        </p:spPr>
      </p:pic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10" y="4798929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7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7D6A1B02-4D02-21CA-A347-6FA0BB5D5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422401"/>
              </p:ext>
            </p:extLst>
          </p:nvPr>
        </p:nvGraphicFramePr>
        <p:xfrm>
          <a:off x="2195736" y="604405"/>
          <a:ext cx="5976800" cy="741680"/>
        </p:xfrm>
        <a:graphic>
          <a:graphicData uri="http://schemas.openxmlformats.org/drawingml/2006/table">
            <a:tbl>
              <a:tblPr firstRow="1" bandRow="1"/>
              <a:tblGrid>
                <a:gridCol w="597680">
                  <a:extLst>
                    <a:ext uri="{9D8B030D-6E8A-4147-A177-3AD203B41FA5}">
                      <a16:colId xmlns:a16="http://schemas.microsoft.com/office/drawing/2014/main" val="1515586176"/>
                    </a:ext>
                  </a:extLst>
                </a:gridCol>
                <a:gridCol w="597680">
                  <a:extLst>
                    <a:ext uri="{9D8B030D-6E8A-4147-A177-3AD203B41FA5}">
                      <a16:colId xmlns:a16="http://schemas.microsoft.com/office/drawing/2014/main" val="1183626314"/>
                    </a:ext>
                  </a:extLst>
                </a:gridCol>
                <a:gridCol w="597680">
                  <a:extLst>
                    <a:ext uri="{9D8B030D-6E8A-4147-A177-3AD203B41FA5}">
                      <a16:colId xmlns:a16="http://schemas.microsoft.com/office/drawing/2014/main" val="1350248419"/>
                    </a:ext>
                  </a:extLst>
                </a:gridCol>
                <a:gridCol w="597680">
                  <a:extLst>
                    <a:ext uri="{9D8B030D-6E8A-4147-A177-3AD203B41FA5}">
                      <a16:colId xmlns:a16="http://schemas.microsoft.com/office/drawing/2014/main" val="32956769"/>
                    </a:ext>
                  </a:extLst>
                </a:gridCol>
                <a:gridCol w="597680">
                  <a:extLst>
                    <a:ext uri="{9D8B030D-6E8A-4147-A177-3AD203B41FA5}">
                      <a16:colId xmlns:a16="http://schemas.microsoft.com/office/drawing/2014/main" val="3853212161"/>
                    </a:ext>
                  </a:extLst>
                </a:gridCol>
                <a:gridCol w="597680">
                  <a:extLst>
                    <a:ext uri="{9D8B030D-6E8A-4147-A177-3AD203B41FA5}">
                      <a16:colId xmlns:a16="http://schemas.microsoft.com/office/drawing/2014/main" val="3986763862"/>
                    </a:ext>
                  </a:extLst>
                </a:gridCol>
                <a:gridCol w="597680">
                  <a:extLst>
                    <a:ext uri="{9D8B030D-6E8A-4147-A177-3AD203B41FA5}">
                      <a16:colId xmlns:a16="http://schemas.microsoft.com/office/drawing/2014/main" val="2541887854"/>
                    </a:ext>
                  </a:extLst>
                </a:gridCol>
                <a:gridCol w="597680">
                  <a:extLst>
                    <a:ext uri="{9D8B030D-6E8A-4147-A177-3AD203B41FA5}">
                      <a16:colId xmlns:a16="http://schemas.microsoft.com/office/drawing/2014/main" val="1720866185"/>
                    </a:ext>
                  </a:extLst>
                </a:gridCol>
                <a:gridCol w="597680">
                  <a:extLst>
                    <a:ext uri="{9D8B030D-6E8A-4147-A177-3AD203B41FA5}">
                      <a16:colId xmlns:a16="http://schemas.microsoft.com/office/drawing/2014/main" val="2272319072"/>
                    </a:ext>
                  </a:extLst>
                </a:gridCol>
                <a:gridCol w="597680">
                  <a:extLst>
                    <a:ext uri="{9D8B030D-6E8A-4147-A177-3AD203B41FA5}">
                      <a16:colId xmlns:a16="http://schemas.microsoft.com/office/drawing/2014/main" val="237407859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wt.%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de-CH" sz="1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de-CH" sz="15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de-CH" sz="15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18399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de-CH" sz="1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de-CH" sz="15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de-CH" sz="15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de-CH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</a:t>
                      </a:r>
                      <a:r>
                        <a:rPr lang="de-CH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726994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70023F61-A84F-B231-F548-49B279BC0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60" y="1846119"/>
            <a:ext cx="2092808" cy="30858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57A727-B3EC-7458-C1AB-C8AB72D5164A}"/>
              </a:ext>
            </a:extLst>
          </p:cNvPr>
          <p:cNvSpPr txBox="1"/>
          <p:nvPr/>
        </p:nvSpPr>
        <p:spPr>
          <a:xfrm>
            <a:off x="447960" y="652084"/>
            <a:ext cx="1390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Helvetica Light"/>
              </a:rPr>
              <a:t>Chemical Composition </a:t>
            </a:r>
            <a:endParaRPr lang="zh-CN" altLang="en-US" sz="1400" u="sng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9A8E10-FD62-D7E8-E1DF-BA3383F92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8" y="2155912"/>
            <a:ext cx="2299733" cy="244214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1D30A5E-B4D2-728B-ED9B-B1F7D51E7872}"/>
              </a:ext>
            </a:extLst>
          </p:cNvPr>
          <p:cNvSpPr txBox="1"/>
          <p:nvPr/>
        </p:nvSpPr>
        <p:spPr>
          <a:xfrm>
            <a:off x="3531795" y="9405"/>
            <a:ext cx="2836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Material:Al6061-T6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F328B3-713E-1ED6-0536-92B91ADD9F59}"/>
              </a:ext>
            </a:extLst>
          </p:cNvPr>
          <p:cNvSpPr txBox="1"/>
          <p:nvPr/>
        </p:nvSpPr>
        <p:spPr>
          <a:xfrm>
            <a:off x="447960" y="1466812"/>
            <a:ext cx="1872208" cy="2876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treatments</a:t>
            </a:r>
            <a:endParaRPr lang="zh-CN" altLang="en-US" sz="1800" u="sng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63926-A606-DCB2-348E-79709435E8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15" y="2932327"/>
            <a:ext cx="1957467" cy="195699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28FAED1-3295-EB3F-B07E-FF0354677CC1}"/>
              </a:ext>
            </a:extLst>
          </p:cNvPr>
          <p:cNvSpPr txBox="1"/>
          <p:nvPr/>
        </p:nvSpPr>
        <p:spPr>
          <a:xfrm>
            <a:off x="2872173" y="1466812"/>
            <a:ext cx="2190639" cy="2876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second phases*</a:t>
            </a:r>
            <a:endParaRPr lang="zh-CN" altLang="en-US" sz="1800" u="sng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35BC2C-4480-17D4-FB58-B0F82D2AD6B2}"/>
              </a:ext>
            </a:extLst>
          </p:cNvPr>
          <p:cNvSpPr txBox="1"/>
          <p:nvPr/>
        </p:nvSpPr>
        <p:spPr>
          <a:xfrm>
            <a:off x="5314905" y="1930098"/>
            <a:ext cx="1370508" cy="67619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  <a:endParaRPr lang="zh-CN" altLang="en-US" sz="180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51456C1-3F7A-58F6-1C1C-28BA3CFA153F}"/>
              </a:ext>
            </a:extLst>
          </p:cNvPr>
          <p:cNvSpPr txBox="1"/>
          <p:nvPr/>
        </p:nvSpPr>
        <p:spPr>
          <a:xfrm>
            <a:off x="5211714" y="3578661"/>
            <a:ext cx="1473699" cy="67619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microstructures</a:t>
            </a:r>
            <a:endParaRPr lang="zh-CN" altLang="en-US" sz="180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6907BDD-4B66-77C8-0DB2-4C9E28698937}"/>
              </a:ext>
            </a:extLst>
          </p:cNvPr>
          <p:cNvSpPr/>
          <p:nvPr/>
        </p:nvSpPr>
        <p:spPr bwMode="auto">
          <a:xfrm>
            <a:off x="6822272" y="2779229"/>
            <a:ext cx="198000" cy="3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spcBef>
                <a:spcPct val="0"/>
              </a:spcBef>
            </a:pPr>
            <a:endParaRPr lang="zh-CN" altLang="en-US" sz="2400">
              <a:latin typeface="Times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D0BF1A2-3457-6608-271F-48502DB28547}"/>
              </a:ext>
            </a:extLst>
          </p:cNvPr>
          <p:cNvSpPr txBox="1"/>
          <p:nvPr/>
        </p:nvSpPr>
        <p:spPr>
          <a:xfrm>
            <a:off x="6737007" y="2458766"/>
            <a:ext cx="691276" cy="3254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l-GR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18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E2B565C-3F03-BAEC-D9BD-CF9ADF3C520E}"/>
              </a:ext>
            </a:extLst>
          </p:cNvPr>
          <p:cNvSpPr txBox="1"/>
          <p:nvPr/>
        </p:nvSpPr>
        <p:spPr>
          <a:xfrm>
            <a:off x="6822276" y="4493544"/>
            <a:ext cx="691276" cy="26473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nm</a:t>
            </a:r>
            <a:endParaRPr lang="zh-CN" altLang="en-US" sz="18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7D81870-F2AC-5EE2-A6CD-3B839D409D0F}"/>
              </a:ext>
            </a:extLst>
          </p:cNvPr>
          <p:cNvSpPr/>
          <p:nvPr/>
        </p:nvSpPr>
        <p:spPr bwMode="auto">
          <a:xfrm>
            <a:off x="6897564" y="4758285"/>
            <a:ext cx="243016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spcBef>
                <a:spcPct val="0"/>
              </a:spcBef>
            </a:pPr>
            <a:endParaRPr lang="zh-CN" altLang="en-US" sz="2400">
              <a:latin typeface="Times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F5ACBE78-7FC6-BB65-81F6-4F682FB59EE5}"/>
              </a:ext>
            </a:extLst>
          </p:cNvPr>
          <p:cNvSpPr/>
          <p:nvPr/>
        </p:nvSpPr>
        <p:spPr bwMode="auto">
          <a:xfrm rot="18045300">
            <a:off x="7086004" y="3231164"/>
            <a:ext cx="45719" cy="268999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spcBef>
                <a:spcPct val="0"/>
              </a:spcBef>
            </a:pPr>
            <a:endParaRPr lang="zh-CN" altLang="en-US" sz="2400">
              <a:latin typeface="Times" charset="0"/>
            </a:endParaRPr>
          </a:p>
        </p:txBody>
      </p:sp>
      <p:sp>
        <p:nvSpPr>
          <p:cNvPr id="15360" name="椭圆 15359">
            <a:extLst>
              <a:ext uri="{FF2B5EF4-FFF2-40B4-BE49-F238E27FC236}">
                <a16:creationId xmlns:a16="http://schemas.microsoft.com/office/drawing/2014/main" id="{8103E451-C320-D087-41E4-ADCCA5F8B336}"/>
              </a:ext>
            </a:extLst>
          </p:cNvPr>
          <p:cNvSpPr/>
          <p:nvPr/>
        </p:nvSpPr>
        <p:spPr bwMode="auto">
          <a:xfrm>
            <a:off x="7304337" y="3233933"/>
            <a:ext cx="102239" cy="86605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spcBef>
                <a:spcPct val="0"/>
              </a:spcBef>
            </a:pPr>
            <a:endParaRPr lang="zh-CN" altLang="en-US" sz="2400">
              <a:latin typeface="Times" charset="0"/>
            </a:endParaRPr>
          </a:p>
        </p:txBody>
      </p:sp>
      <p:sp>
        <p:nvSpPr>
          <p:cNvPr id="15361" name="椭圆 15360">
            <a:extLst>
              <a:ext uri="{FF2B5EF4-FFF2-40B4-BE49-F238E27FC236}">
                <a16:creationId xmlns:a16="http://schemas.microsoft.com/office/drawing/2014/main" id="{309723DC-FC00-7162-2315-95366E5BEDA3}"/>
              </a:ext>
            </a:extLst>
          </p:cNvPr>
          <p:cNvSpPr/>
          <p:nvPr/>
        </p:nvSpPr>
        <p:spPr bwMode="auto">
          <a:xfrm rot="582018">
            <a:off x="8113421" y="4083180"/>
            <a:ext cx="82207" cy="137900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spcBef>
                <a:spcPct val="0"/>
              </a:spcBef>
            </a:pPr>
            <a:endParaRPr lang="zh-CN" altLang="en-US" sz="2400">
              <a:latin typeface="Times" charset="0"/>
            </a:endParaRPr>
          </a:p>
        </p:txBody>
      </p:sp>
      <p:sp>
        <p:nvSpPr>
          <p:cNvPr id="15363" name="椭圆 15362">
            <a:extLst>
              <a:ext uri="{FF2B5EF4-FFF2-40B4-BE49-F238E27FC236}">
                <a16:creationId xmlns:a16="http://schemas.microsoft.com/office/drawing/2014/main" id="{C58D99F3-CDB9-0276-6D2B-015020BFB08C}"/>
              </a:ext>
            </a:extLst>
          </p:cNvPr>
          <p:cNvSpPr/>
          <p:nvPr/>
        </p:nvSpPr>
        <p:spPr bwMode="auto">
          <a:xfrm rot="17827552">
            <a:off x="7443836" y="3725630"/>
            <a:ext cx="68591" cy="228911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spcBef>
                <a:spcPct val="0"/>
              </a:spcBef>
            </a:pPr>
            <a:endParaRPr lang="zh-CN" altLang="en-US" sz="2400">
              <a:latin typeface="Times" charset="0"/>
            </a:endParaRPr>
          </a:p>
        </p:txBody>
      </p:sp>
      <p:sp>
        <p:nvSpPr>
          <p:cNvPr id="15364" name="椭圆 15363">
            <a:extLst>
              <a:ext uri="{FF2B5EF4-FFF2-40B4-BE49-F238E27FC236}">
                <a16:creationId xmlns:a16="http://schemas.microsoft.com/office/drawing/2014/main" id="{1610B37E-71D6-8F35-97AA-13FD8F4965B0}"/>
              </a:ext>
            </a:extLst>
          </p:cNvPr>
          <p:cNvSpPr/>
          <p:nvPr/>
        </p:nvSpPr>
        <p:spPr bwMode="auto">
          <a:xfrm rot="20263186" flipH="1">
            <a:off x="8011726" y="3060184"/>
            <a:ext cx="45719" cy="151892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spcBef>
                <a:spcPct val="0"/>
              </a:spcBef>
            </a:pPr>
            <a:endParaRPr lang="zh-CN" altLang="en-US" sz="2400">
              <a:latin typeface="Times" charset="0"/>
            </a:endParaRPr>
          </a:p>
        </p:txBody>
      </p:sp>
      <p:sp>
        <p:nvSpPr>
          <p:cNvPr id="15365" name="椭圆 15364">
            <a:extLst>
              <a:ext uri="{FF2B5EF4-FFF2-40B4-BE49-F238E27FC236}">
                <a16:creationId xmlns:a16="http://schemas.microsoft.com/office/drawing/2014/main" id="{2DC5218D-C6B8-5F23-9209-8D671B6EEDD9}"/>
              </a:ext>
            </a:extLst>
          </p:cNvPr>
          <p:cNvSpPr/>
          <p:nvPr/>
        </p:nvSpPr>
        <p:spPr bwMode="auto">
          <a:xfrm>
            <a:off x="7818185" y="4598060"/>
            <a:ext cx="93915" cy="122259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spcBef>
                <a:spcPct val="0"/>
              </a:spcBef>
            </a:pPr>
            <a:endParaRPr lang="zh-CN" altLang="en-US" sz="2400">
              <a:latin typeface="Times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70CF4B8-0763-4B3C-9B83-16666B9253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18596" y="4968000"/>
            <a:ext cx="575743" cy="147638"/>
          </a:xfrm>
        </p:spPr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6</a:t>
            </a:fld>
            <a:endParaRPr lang="de-DE" altLang="de-DE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4935D37-77DB-48EC-1F44-9F7277CE0B9C}"/>
              </a:ext>
            </a:extLst>
          </p:cNvPr>
          <p:cNvSpPr txBox="1"/>
          <p:nvPr/>
        </p:nvSpPr>
        <p:spPr>
          <a:xfrm>
            <a:off x="758380" y="4665504"/>
            <a:ext cx="25313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*Acta </a:t>
            </a:r>
            <a:r>
              <a:rPr kumimoji="0" lang="en-US" altLang="zh-CN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Materialia</a:t>
            </a:r>
            <a:r>
              <a:rPr kumimoji="0" lang="en-US" altLang="zh-CN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132 (2017) 209-221.</a:t>
            </a:r>
            <a:endParaRPr kumimoji="0" lang="zh-CN" alt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5582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08" y="4639391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10" y="4798929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7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92E13A6-86DF-D952-7282-B6C03D598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742448"/>
              </p:ext>
            </p:extLst>
          </p:nvPr>
        </p:nvGraphicFramePr>
        <p:xfrm>
          <a:off x="2771802" y="2471601"/>
          <a:ext cx="5688633" cy="1218593"/>
        </p:xfrm>
        <a:graphic>
          <a:graphicData uri="http://schemas.openxmlformats.org/drawingml/2006/table">
            <a:tbl>
              <a:tblPr firstRow="1" firstCol="1" bandRow="1"/>
              <a:tblGrid>
                <a:gridCol w="1174583">
                  <a:extLst>
                    <a:ext uri="{9D8B030D-6E8A-4147-A177-3AD203B41FA5}">
                      <a16:colId xmlns:a16="http://schemas.microsoft.com/office/drawing/2014/main" val="3062185160"/>
                    </a:ext>
                  </a:extLst>
                </a:gridCol>
                <a:gridCol w="1015435">
                  <a:extLst>
                    <a:ext uri="{9D8B030D-6E8A-4147-A177-3AD203B41FA5}">
                      <a16:colId xmlns:a16="http://schemas.microsoft.com/office/drawing/2014/main" val="448998716"/>
                    </a:ext>
                  </a:extLst>
                </a:gridCol>
                <a:gridCol w="762313">
                  <a:extLst>
                    <a:ext uri="{9D8B030D-6E8A-4147-A177-3AD203B41FA5}">
                      <a16:colId xmlns:a16="http://schemas.microsoft.com/office/drawing/2014/main" val="2095119585"/>
                    </a:ext>
                  </a:extLst>
                </a:gridCol>
                <a:gridCol w="1035140">
                  <a:extLst>
                    <a:ext uri="{9D8B030D-6E8A-4147-A177-3AD203B41FA5}">
                      <a16:colId xmlns:a16="http://schemas.microsoft.com/office/drawing/2014/main" val="225689014"/>
                    </a:ext>
                  </a:extLst>
                </a:gridCol>
                <a:gridCol w="898727">
                  <a:extLst>
                    <a:ext uri="{9D8B030D-6E8A-4147-A177-3AD203B41FA5}">
                      <a16:colId xmlns:a16="http://schemas.microsoft.com/office/drawing/2014/main" val="1466188907"/>
                    </a:ext>
                  </a:extLst>
                </a:gridCol>
                <a:gridCol w="802435">
                  <a:extLst>
                    <a:ext uri="{9D8B030D-6E8A-4147-A177-3AD203B41FA5}">
                      <a16:colId xmlns:a16="http://schemas.microsoft.com/office/drawing/2014/main" val="2202107515"/>
                    </a:ext>
                  </a:extLst>
                </a:gridCol>
              </a:tblGrid>
              <a:tr h="609297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Specimen</a:t>
                      </a:r>
                      <a:endParaRPr lang="de-CH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Irrad</a:t>
                      </a:r>
                      <a:r>
                        <a:rPr lang="de-CH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 T</a:t>
                      </a:r>
                      <a:r>
                        <a:rPr lang="de-CH" sz="19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CH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(°C)  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Dose</a:t>
                      </a:r>
                      <a:br>
                        <a:rPr lang="de-CH" sz="19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</a:br>
                      <a:r>
                        <a:rPr lang="de-CH" sz="19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(dpa)</a:t>
                      </a:r>
                      <a:endParaRPr lang="de-CH" sz="1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He</a:t>
                      </a:r>
                      <a:br>
                        <a:rPr lang="de-CH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</a:br>
                      <a:r>
                        <a:rPr lang="de-CH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CH" sz="1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appm</a:t>
                      </a:r>
                      <a:r>
                        <a:rPr lang="de-CH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)</a:t>
                      </a:r>
                      <a:endParaRPr lang="de-CH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</a:t>
                      </a:r>
                      <a:br>
                        <a:rPr lang="de-CH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</a:br>
                      <a:r>
                        <a:rPr lang="de-CH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CH" sz="1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appm</a:t>
                      </a:r>
                      <a:r>
                        <a:rPr lang="de-CH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)</a:t>
                      </a:r>
                      <a:endParaRPr lang="de-CH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Test T (°C): 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937745"/>
                  </a:ext>
                </a:extLst>
              </a:tr>
              <a:tr h="304648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7-LT-N20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altLang="zh-CN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⁓ 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62</a:t>
                      </a:r>
                      <a:endParaRPr lang="de-CH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10.1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455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1095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⁓ 32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542337"/>
                  </a:ext>
                </a:extLst>
              </a:tr>
              <a:tr h="304648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7-LT-N19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altLang="zh-CN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⁓ 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62</a:t>
                      </a:r>
                      <a:endParaRPr lang="de-CH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10.1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455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1095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2pPr>
                      <a:lvl3pPr marL="91435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6pPr>
                      <a:lvl7pPr marL="274306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ヒラギノ角ゴ Pro W3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altLang="zh-CN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⁓ </a:t>
                      </a:r>
                      <a:r>
                        <a:rPr lang="de-CH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751223"/>
                  </a:ext>
                </a:extLst>
              </a:tr>
            </a:tbl>
          </a:graphicData>
        </a:graphic>
      </p:graphicFrame>
      <p:sp>
        <p:nvSpPr>
          <p:cNvPr id="3" name="TextBox 3">
            <a:extLst>
              <a:ext uri="{FF2B5EF4-FFF2-40B4-BE49-F238E27FC236}">
                <a16:creationId xmlns:a16="http://schemas.microsoft.com/office/drawing/2014/main" id="{91462230-7E19-8E91-E4F4-1BEC28FC5D0C}"/>
              </a:ext>
            </a:extLst>
          </p:cNvPr>
          <p:cNvSpPr txBox="1"/>
          <p:nvPr/>
        </p:nvSpPr>
        <p:spPr>
          <a:xfrm>
            <a:off x="465156" y="573814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SINQ at PSI</a:t>
            </a:r>
            <a:endParaRPr lang="de-CH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8E70724-914C-6FAC-7959-14281B6A13A8}"/>
              </a:ext>
            </a:extLst>
          </p:cNvPr>
          <p:cNvSpPr txBox="1"/>
          <p:nvPr/>
        </p:nvSpPr>
        <p:spPr>
          <a:xfrm>
            <a:off x="2795871" y="4011911"/>
            <a:ext cx="5588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7-LT-N20: 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As-irradiated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7-LT-N19: 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Irradiation + annealed 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Irrad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.+ ann.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)</a:t>
            </a:r>
            <a:endParaRPr lang="de-CH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0C30AF-9A2A-876D-B668-014F812DC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19" y="983822"/>
            <a:ext cx="1873227" cy="38348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D45445-0A03-A272-F9E3-4E326EF40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341" y="728847"/>
            <a:ext cx="5728292" cy="148342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2D32F5D-4359-A9B1-459F-A11015B325D5}"/>
              </a:ext>
            </a:extLst>
          </p:cNvPr>
          <p:cNvSpPr txBox="1"/>
          <p:nvPr/>
        </p:nvSpPr>
        <p:spPr>
          <a:xfrm>
            <a:off x="3007226" y="7852"/>
            <a:ext cx="3129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Irradiation conditions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7F595A0-6340-1ED7-E933-99F2FC2BA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18596" y="4968000"/>
            <a:ext cx="575743" cy="147638"/>
          </a:xfrm>
        </p:spPr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8994962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5" y="132166"/>
            <a:ext cx="17859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8</a:t>
            </a:fld>
            <a:endParaRPr lang="de-DE" altLang="de-DE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4016540" y="0"/>
            <a:ext cx="12458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38139" y="883779"/>
            <a:ext cx="271310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171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2000" b="1" u="sng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" name="Shape 142">
            <a:extLst>
              <a:ext uri="{FF2B5EF4-FFF2-40B4-BE49-F238E27FC236}">
                <a16:creationId xmlns:a16="http://schemas.microsoft.com/office/drawing/2014/main" id="{777F5D03-9546-7E0F-7FDC-37FB84ECA4B8}"/>
              </a:ext>
            </a:extLst>
          </p:cNvPr>
          <p:cNvSpPr/>
          <p:nvPr/>
        </p:nvSpPr>
        <p:spPr>
          <a:xfrm>
            <a:off x="1723145" y="641769"/>
            <a:ext cx="5832644" cy="3883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514325" indent="-514325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Backgrounds &amp; Objective</a:t>
            </a:r>
          </a:p>
          <a:p>
            <a:pPr marL="514325" indent="-514325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Material &amp; irradiation conditions</a:t>
            </a:r>
          </a:p>
          <a:p>
            <a:pPr marL="514325" indent="-514325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Results</a:t>
            </a:r>
          </a:p>
          <a:p>
            <a:pPr marL="971502" indent="-457178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Microstructures before irradiation</a:t>
            </a:r>
          </a:p>
          <a:p>
            <a:pPr marL="971502" indent="-457178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Microstructures after irradiation</a:t>
            </a:r>
          </a:p>
          <a:p>
            <a:pPr marL="971502" indent="-457178"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Tensile test results</a:t>
            </a:r>
          </a:p>
          <a:p>
            <a:pPr algn="just" defTabSz="41073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/>
              </a:rPr>
              <a:t>Ⅳ. Conclusions</a:t>
            </a:r>
          </a:p>
        </p:txBody>
      </p:sp>
    </p:spTree>
    <p:extLst>
      <p:ext uri="{BB962C8B-B14F-4D97-AF65-F5344CB8AC3E}">
        <p14:creationId xmlns:p14="http://schemas.microsoft.com/office/powerpoint/2010/main" val="16192468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8" y="6487572"/>
            <a:ext cx="184731" cy="48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br>
              <a:rPr lang="en-US" altLang="de-DE" sz="600">
                <a:latin typeface="Verdana" pitchFamily="34" charset="0"/>
              </a:rPr>
            </a:br>
            <a:br>
              <a:rPr lang="en-US" altLang="de-DE" sz="600">
                <a:latin typeface="Verdana" pitchFamily="34" charset="0"/>
              </a:rPr>
            </a:br>
            <a:endParaRPr lang="en-US" altLang="de-DE" sz="1351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5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5" y="6216255"/>
            <a:ext cx="1314451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5" cy="7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2" y="-13633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18596" y="4968000"/>
            <a:ext cx="575743" cy="147638"/>
          </a:xfrm>
        </p:spPr>
        <p:txBody>
          <a:bodyPr/>
          <a:lstStyle/>
          <a:p>
            <a:r>
              <a:rPr lang="de-DE" altLang="de-DE"/>
              <a:t>Seite </a:t>
            </a:r>
            <a:fld id="{9620A819-592B-4039-8ED6-CFC86351A060}" type="slidenum">
              <a:rPr lang="de-DE" altLang="de-DE" smtClean="0"/>
              <a:pPr/>
              <a:t>9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18469" y="4205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7" y="3725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825A78-6505-F878-9831-059DC494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4"/>
          <a:stretch/>
        </p:blipFill>
        <p:spPr>
          <a:xfrm>
            <a:off x="323528" y="627534"/>
            <a:ext cx="6429961" cy="366433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EE98C92-E98E-4C59-E8B8-78363E4D6E75}"/>
              </a:ext>
            </a:extLst>
          </p:cNvPr>
          <p:cNvSpPr txBox="1"/>
          <p:nvPr/>
        </p:nvSpPr>
        <p:spPr>
          <a:xfrm>
            <a:off x="1492030" y="14891"/>
            <a:ext cx="6893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Microstructures </a:t>
            </a:r>
            <a:r>
              <a:rPr lang="en-US" altLang="zh-CN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before irradiation</a:t>
            </a:r>
            <a:r>
              <a:rPr lang="en-US" altLang="zh-C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: big precipitates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DDFC96-23C9-EF4F-3F18-E6913B795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40" y="915566"/>
            <a:ext cx="1687125" cy="16858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5D4FA47-DAA0-8D32-B40C-5334986B1B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22013" r="21182" b="23403"/>
          <a:stretch/>
        </p:blipFill>
        <p:spPr>
          <a:xfrm>
            <a:off x="6907240" y="2647030"/>
            <a:ext cx="1686603" cy="1648843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EA8D533-AC09-8DB9-5A31-CC98F0AA24A1}"/>
              </a:ext>
            </a:extLst>
          </p:cNvPr>
          <p:cNvCxnSpPr>
            <a:cxnSpLocks/>
          </p:cNvCxnSpPr>
          <p:nvPr/>
        </p:nvCxnSpPr>
        <p:spPr bwMode="auto">
          <a:xfrm>
            <a:off x="7019095" y="1758510"/>
            <a:ext cx="72008" cy="8217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8A0FE8E-411B-0DF8-F9F7-F1DC4B2DA95A}"/>
              </a:ext>
            </a:extLst>
          </p:cNvPr>
          <p:cNvCxnSpPr>
            <a:cxnSpLocks/>
          </p:cNvCxnSpPr>
          <p:nvPr/>
        </p:nvCxnSpPr>
        <p:spPr bwMode="auto">
          <a:xfrm flipH="1">
            <a:off x="6993739" y="1298848"/>
            <a:ext cx="392409" cy="4105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4096D12-070F-9F06-6613-034D51C09C99}"/>
              </a:ext>
            </a:extLst>
          </p:cNvPr>
          <p:cNvCxnSpPr>
            <a:cxnSpLocks/>
          </p:cNvCxnSpPr>
          <p:nvPr/>
        </p:nvCxnSpPr>
        <p:spPr bwMode="auto">
          <a:xfrm flipH="1">
            <a:off x="7386148" y="1252026"/>
            <a:ext cx="901487" cy="4111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3B7B8621-B3CC-9D65-5F3B-DAA1A8FF77B3}"/>
              </a:ext>
            </a:extLst>
          </p:cNvPr>
          <p:cNvSpPr/>
          <p:nvPr/>
        </p:nvSpPr>
        <p:spPr bwMode="auto">
          <a:xfrm rot="1152872">
            <a:off x="726163" y="4408623"/>
            <a:ext cx="423422" cy="397394"/>
          </a:xfrm>
          <a:prstGeom prst="round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ヒラギノ角ゴ Pro W3"/>
              <a:cs typeface="+mj-cs"/>
              <a:sym typeface="Calibri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5FA62AE5-B6DC-A77F-832E-979458AA5E9C}"/>
              </a:ext>
            </a:extLst>
          </p:cNvPr>
          <p:cNvSpPr txBox="1"/>
          <p:nvPr/>
        </p:nvSpPr>
        <p:spPr>
          <a:xfrm>
            <a:off x="1192469" y="4397552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Si, Fe (</a:t>
            </a:r>
            <a:r>
              <a:rPr lang="en-US" altLang="zh-CN" sz="1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Mn, Cr</a:t>
            </a:r>
            <a:r>
              <a:rPr lang="en-US" altLang="zh-CN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),</a:t>
            </a:r>
            <a:r>
              <a:rPr lang="en-US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Mg, </a:t>
            </a:r>
            <a:r>
              <a:rPr lang="en-US" altLang="zh-CN" sz="1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Al</a:t>
            </a:r>
            <a:r>
              <a:rPr lang="en-US" altLang="zh-CN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endParaRPr lang="de-CH" sz="1800" b="1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D100009-B931-93B7-8F79-393B2517EA05}"/>
              </a:ext>
            </a:extLst>
          </p:cNvPr>
          <p:cNvCxnSpPr>
            <a:cxnSpLocks/>
          </p:cNvCxnSpPr>
          <p:nvPr/>
        </p:nvCxnSpPr>
        <p:spPr bwMode="auto">
          <a:xfrm>
            <a:off x="816580" y="1552256"/>
            <a:ext cx="72008" cy="27726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66663A8-DC70-1703-4918-66459D22D1B4}"/>
              </a:ext>
            </a:extLst>
          </p:cNvPr>
          <p:cNvSpPr/>
          <p:nvPr/>
        </p:nvSpPr>
        <p:spPr bwMode="auto">
          <a:xfrm rot="18796673">
            <a:off x="4888369" y="4409918"/>
            <a:ext cx="78681" cy="432048"/>
          </a:xfrm>
          <a:prstGeom prst="round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5A1CB4A4-20AE-7F60-D6AB-D00D16E362DB}"/>
              </a:ext>
            </a:extLst>
          </p:cNvPr>
          <p:cNvCxnSpPr>
            <a:cxnSpLocks/>
          </p:cNvCxnSpPr>
          <p:nvPr/>
        </p:nvCxnSpPr>
        <p:spPr bwMode="auto">
          <a:xfrm>
            <a:off x="4695487" y="3878210"/>
            <a:ext cx="144016" cy="5551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11">
            <a:extLst>
              <a:ext uri="{FF2B5EF4-FFF2-40B4-BE49-F238E27FC236}">
                <a16:creationId xmlns:a16="http://schemas.microsoft.com/office/drawing/2014/main" id="{171A61B1-B87B-D33B-4834-AE5F6B452498}"/>
              </a:ext>
            </a:extLst>
          </p:cNvPr>
          <p:cNvSpPr txBox="1"/>
          <p:nvPr/>
        </p:nvSpPr>
        <p:spPr>
          <a:xfrm>
            <a:off x="5101113" y="4449208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Mg, Si, </a:t>
            </a:r>
            <a:r>
              <a:rPr lang="en-US" altLang="zh-CN" sz="1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Al</a:t>
            </a:r>
            <a:r>
              <a:rPr lang="en-US" altLang="zh-CN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 </a:t>
            </a:r>
            <a:endParaRPr lang="de-CH" sz="1800" b="1" kern="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22842FC-D0F1-CCB5-9A81-4D9BD7E79E37}"/>
              </a:ext>
            </a:extLst>
          </p:cNvPr>
          <p:cNvSpPr txBox="1"/>
          <p:nvPr/>
        </p:nvSpPr>
        <p:spPr>
          <a:xfrm>
            <a:off x="6984016" y="579899"/>
            <a:ext cx="1507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Z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= Al</a:t>
            </a:r>
            <a:r>
              <a:rPr lang="en-US" altLang="zh-CN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&lt;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001&gt;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8A97446-FA28-95FE-DCBB-E93896EE8F99}"/>
              </a:ext>
            </a:extLst>
          </p:cNvPr>
          <p:cNvSpPr txBox="1"/>
          <p:nvPr/>
        </p:nvSpPr>
        <p:spPr>
          <a:xfrm>
            <a:off x="7516539" y="2598680"/>
            <a:ext cx="108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Al</a:t>
            </a:r>
            <a:r>
              <a:rPr lang="en-US" altLang="zh-CN" sz="1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&lt;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002&gt;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04E1FD86-0EA9-C1F9-A8FA-74C253661B2C}"/>
              </a:ext>
            </a:extLst>
          </p:cNvPr>
          <p:cNvSpPr/>
          <p:nvPr/>
        </p:nvSpPr>
        <p:spPr bwMode="auto">
          <a:xfrm>
            <a:off x="7843186" y="3356481"/>
            <a:ext cx="144000" cy="144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02F9788B-3EE5-27CC-E461-EC4E8559A437}"/>
              </a:ext>
            </a:extLst>
          </p:cNvPr>
          <p:cNvSpPr/>
          <p:nvPr/>
        </p:nvSpPr>
        <p:spPr bwMode="auto">
          <a:xfrm>
            <a:off x="7593629" y="3243578"/>
            <a:ext cx="144000" cy="144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C144270-0875-3285-9611-603BA75A1D5C}"/>
              </a:ext>
            </a:extLst>
          </p:cNvPr>
          <p:cNvSpPr txBox="1"/>
          <p:nvPr/>
        </p:nvSpPr>
        <p:spPr>
          <a:xfrm>
            <a:off x="6660232" y="4432795"/>
            <a:ext cx="2365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l-GR" altLang="zh-C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π</a:t>
            </a:r>
            <a:r>
              <a:rPr kumimoji="0" lang="en-US" altLang="zh-C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-phase </a:t>
            </a:r>
            <a:r>
              <a:rPr lang="en-US" altLang="zh-CN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Al</a:t>
            </a:r>
            <a:r>
              <a:rPr lang="en-US" altLang="zh-CN" sz="1800" b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9</a:t>
            </a:r>
            <a:r>
              <a:rPr lang="en-US" altLang="zh-CN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FeMg</a:t>
            </a:r>
            <a:r>
              <a:rPr lang="en-US" altLang="zh-CN" sz="1800" b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3</a:t>
            </a:r>
            <a:r>
              <a:rPr lang="en-US" altLang="zh-CN" sz="1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Si</a:t>
            </a:r>
            <a:r>
              <a:rPr lang="en-US" altLang="zh-CN" sz="1800" b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5</a:t>
            </a:r>
            <a:endParaRPr lang="zh-CN" altLang="en-US" sz="1800" b="1" kern="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D9DF5B-AA57-36AA-D840-C31F18BEF6B9}"/>
              </a:ext>
            </a:extLst>
          </p:cNvPr>
          <p:cNvSpPr txBox="1"/>
          <p:nvPr/>
        </p:nvSpPr>
        <p:spPr>
          <a:xfrm>
            <a:off x="7345950" y="2031963"/>
            <a:ext cx="1360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Calibri"/>
              </a:rPr>
              <a:t>⁓ 30 nm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92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deutsch 16_9</Template>
  <TotalTime>842</TotalTime>
  <Words>1127</Words>
  <Application>Microsoft Office PowerPoint</Application>
  <PresentationFormat>全屏显示(16:9)</PresentationFormat>
  <Paragraphs>341</Paragraphs>
  <Slides>22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Lucida Grande</vt:lpstr>
      <vt:lpstr>等线</vt:lpstr>
      <vt:lpstr>Arial</vt:lpstr>
      <vt:lpstr>Arial Narrow</vt:lpstr>
      <vt:lpstr>Arial Rounded MT Bold</vt:lpstr>
      <vt:lpstr>Calibri</vt:lpstr>
      <vt:lpstr>Corbel</vt:lpstr>
      <vt:lpstr>Georgia</vt:lpstr>
      <vt:lpstr>Rockwell</vt:lpstr>
      <vt:lpstr>Symbol</vt:lpstr>
      <vt:lpstr>Times</vt:lpstr>
      <vt:lpstr>Times New Roman</vt:lpstr>
      <vt:lpstr>Verdana</vt:lpstr>
      <vt:lpstr>PSI-Powerpoint-Master Calibri V2</vt:lpstr>
      <vt:lpstr>Microstructures, strengths of Al6061-T6 after irradiation in SINQ Target-13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a lot for your attention!</vt:lpstr>
      <vt:lpstr>PowerPoint 演示文稿</vt:lpstr>
      <vt:lpstr>PowerPoint 演示文稿</vt:lpstr>
      <vt:lpstr>PowerPoint 演示文稿</vt:lpstr>
      <vt:lpstr>PowerPoint 演示文稿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Mitteilungen des Direktors</dc:title>
  <dc:creator>Strässle Thierry</dc:creator>
  <cp:lastModifiedBy>Lee Guoying</cp:lastModifiedBy>
  <cp:revision>621</cp:revision>
  <cp:lastPrinted>2015-09-30T13:23:15Z</cp:lastPrinted>
  <dcterms:created xsi:type="dcterms:W3CDTF">2020-05-27T21:19:02Z</dcterms:created>
  <dcterms:modified xsi:type="dcterms:W3CDTF">2023-11-08T23:13:22Z</dcterms:modified>
</cp:coreProperties>
</file>