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35"/>
  </p:notesMasterIdLst>
  <p:sldIdLst>
    <p:sldId id="256" r:id="rId2"/>
    <p:sldId id="266" r:id="rId3"/>
    <p:sldId id="1070" r:id="rId4"/>
    <p:sldId id="1069" r:id="rId5"/>
    <p:sldId id="297" r:id="rId6"/>
    <p:sldId id="1098" r:id="rId7"/>
    <p:sldId id="1090" r:id="rId8"/>
    <p:sldId id="257" r:id="rId9"/>
    <p:sldId id="1099" r:id="rId10"/>
    <p:sldId id="1101" r:id="rId11"/>
    <p:sldId id="1102" r:id="rId12"/>
    <p:sldId id="410" r:id="rId13"/>
    <p:sldId id="426" r:id="rId14"/>
    <p:sldId id="1092" r:id="rId15"/>
    <p:sldId id="275" r:id="rId16"/>
    <p:sldId id="1091" r:id="rId17"/>
    <p:sldId id="1083" r:id="rId18"/>
    <p:sldId id="1087" r:id="rId19"/>
    <p:sldId id="1093" r:id="rId20"/>
    <p:sldId id="1094" r:id="rId21"/>
    <p:sldId id="1095" r:id="rId22"/>
    <p:sldId id="1096" r:id="rId23"/>
    <p:sldId id="1097" r:id="rId24"/>
    <p:sldId id="1086" r:id="rId25"/>
    <p:sldId id="4006" r:id="rId26"/>
    <p:sldId id="1072" r:id="rId27"/>
    <p:sldId id="1100" r:id="rId28"/>
    <p:sldId id="425" r:id="rId29"/>
    <p:sldId id="1073" r:id="rId30"/>
    <p:sldId id="323" r:id="rId31"/>
    <p:sldId id="289" r:id="rId32"/>
    <p:sldId id="258" r:id="rId33"/>
    <p:sldId id="108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C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03" autoAdjust="0"/>
    <p:restoredTop sz="94660"/>
  </p:normalViewPr>
  <p:slideViewPr>
    <p:cSldViewPr snapToGrid="0">
      <p:cViewPr>
        <p:scale>
          <a:sx n="130" d="100"/>
          <a:sy n="130" d="100"/>
        </p:scale>
        <p:origin x="776"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37C66-2549-4160-B049-9D2D74B3576F}" type="datetimeFigureOut">
              <a:rPr lang="en-US" smtClean="0"/>
              <a:t>11/4/23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20974F-86B8-4921-9805-145B3C6D4F5C}" type="slidenum">
              <a:rPr lang="en-US" smtClean="0"/>
              <a:t>‹#›</a:t>
            </a:fld>
            <a:endParaRPr lang="en-US"/>
          </a:p>
        </p:txBody>
      </p:sp>
    </p:spTree>
    <p:extLst>
      <p:ext uri="{BB962C8B-B14F-4D97-AF65-F5344CB8AC3E}">
        <p14:creationId xmlns:p14="http://schemas.microsoft.com/office/powerpoint/2010/main" val="2734067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ECA82-AD7F-4DC9-B88A-015F607744A8}"/>
              </a:ext>
            </a:extLst>
          </p:cNvPr>
          <p:cNvSpPr>
            <a:spLocks noGrp="1"/>
          </p:cNvSpPr>
          <p:nvPr>
            <p:ph type="ctrTitle" hasCustomPrompt="1"/>
          </p:nvPr>
        </p:nvSpPr>
        <p:spPr>
          <a:xfrm>
            <a:off x="838200" y="1122363"/>
            <a:ext cx="9944100" cy="2387600"/>
          </a:xfrm>
        </p:spPr>
        <p:txBody>
          <a:bodyPr anchor="b">
            <a:normAutofit/>
          </a:bodyPr>
          <a:lstStyle>
            <a:lvl1pPr algn="l">
              <a:defRPr sz="3200"/>
            </a:lvl1pPr>
          </a:lstStyle>
          <a:p>
            <a:r>
              <a:rPr lang="en-US" dirty="0"/>
              <a:t>Enter title as shown on the agenda</a:t>
            </a:r>
          </a:p>
        </p:txBody>
      </p:sp>
      <p:sp>
        <p:nvSpPr>
          <p:cNvPr id="3" name="Subtitle 2">
            <a:extLst>
              <a:ext uri="{FF2B5EF4-FFF2-40B4-BE49-F238E27FC236}">
                <a16:creationId xmlns:a16="http://schemas.microsoft.com/office/drawing/2014/main" id="{5810763C-52C6-4795-ABAC-D244C66B7B1F}"/>
              </a:ext>
            </a:extLst>
          </p:cNvPr>
          <p:cNvSpPr>
            <a:spLocks noGrp="1"/>
          </p:cNvSpPr>
          <p:nvPr>
            <p:ph type="subTitle" idx="1" hasCustomPrompt="1"/>
          </p:nvPr>
        </p:nvSpPr>
        <p:spPr>
          <a:xfrm>
            <a:off x="838200" y="3688976"/>
            <a:ext cx="9944100" cy="1568824"/>
          </a:xfrm>
        </p:spPr>
        <p:txBody>
          <a:bodyPr>
            <a:normAutofit/>
          </a:bodyPr>
          <a:lstStyle>
            <a:lvl1pPr marL="0" indent="0" algn="l">
              <a:buNone/>
              <a:defRPr sz="2200">
                <a:solidFill>
                  <a:srgbClr val="004C9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and Title</a:t>
            </a:r>
          </a:p>
          <a:p>
            <a:r>
              <a:rPr lang="en-US" dirty="0"/>
              <a:t>Full name of the review</a:t>
            </a:r>
          </a:p>
          <a:p>
            <a:r>
              <a:rPr lang="en-US" dirty="0"/>
              <a:t>25-28 April 2023</a:t>
            </a:r>
          </a:p>
        </p:txBody>
      </p:sp>
      <p:pic>
        <p:nvPicPr>
          <p:cNvPr id="7" name="Picture 6">
            <a:extLst>
              <a:ext uri="{FF2B5EF4-FFF2-40B4-BE49-F238E27FC236}">
                <a16:creationId xmlns:a16="http://schemas.microsoft.com/office/drawing/2014/main" id="{1E0B9E7B-EC0A-3BBA-7AF9-12878DAB0084}"/>
              </a:ext>
            </a:extLst>
          </p:cNvPr>
          <p:cNvPicPr>
            <a:picLocks noChangeAspect="1"/>
          </p:cNvPicPr>
          <p:nvPr userDrawn="1"/>
        </p:nvPicPr>
        <p:blipFill>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8998618" y="4959815"/>
            <a:ext cx="3034837" cy="775822"/>
          </a:xfrm>
          <a:prstGeom prst="rect">
            <a:avLst/>
          </a:prstGeom>
        </p:spPr>
      </p:pic>
    </p:spTree>
    <p:extLst>
      <p:ext uri="{BB962C8B-B14F-4D97-AF65-F5344CB8AC3E}">
        <p14:creationId xmlns:p14="http://schemas.microsoft.com/office/powerpoint/2010/main" val="2681407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932DD0-193F-4189-A8D3-D47A905AB9A6}"/>
              </a:ext>
            </a:extLst>
          </p:cNvPr>
          <p:cNvSpPr>
            <a:spLocks noGrp="1"/>
          </p:cNvSpPr>
          <p:nvPr>
            <p:ph type="dt" sz="half" idx="10"/>
          </p:nvPr>
        </p:nvSpPr>
        <p:spPr/>
        <p:txBody>
          <a:bodyPr/>
          <a:lstStyle/>
          <a:p>
            <a:r>
              <a:rPr lang="en-US"/>
              <a:t>11.09.2023</a:t>
            </a:r>
          </a:p>
        </p:txBody>
      </p:sp>
      <p:sp>
        <p:nvSpPr>
          <p:cNvPr id="3" name="Footer Placeholder 2">
            <a:extLst>
              <a:ext uri="{FF2B5EF4-FFF2-40B4-BE49-F238E27FC236}">
                <a16:creationId xmlns:a16="http://schemas.microsoft.com/office/drawing/2014/main" id="{FA3D73D5-E3DE-4FCF-997A-8898D7575923}"/>
              </a:ext>
            </a:extLst>
          </p:cNvPr>
          <p:cNvSpPr>
            <a:spLocks noGrp="1"/>
          </p:cNvSpPr>
          <p:nvPr>
            <p:ph type="ftr" sz="quarter" idx="11"/>
          </p:nvPr>
        </p:nvSpPr>
        <p:spPr/>
        <p:txBody>
          <a:bodyPr/>
          <a:lstStyle/>
          <a:p>
            <a:r>
              <a:rPr lang="en-US"/>
              <a:t>P. Hurh | LBNF Targetry Overview - HPTW 2023</a:t>
            </a:r>
          </a:p>
        </p:txBody>
      </p:sp>
      <p:sp>
        <p:nvSpPr>
          <p:cNvPr id="4" name="Slide Number Placeholder 3">
            <a:extLst>
              <a:ext uri="{FF2B5EF4-FFF2-40B4-BE49-F238E27FC236}">
                <a16:creationId xmlns:a16="http://schemas.microsoft.com/office/drawing/2014/main" id="{0E145F8F-D4F1-450B-8244-3CEDC156524D}"/>
              </a:ext>
            </a:extLst>
          </p:cNvPr>
          <p:cNvSpPr>
            <a:spLocks noGrp="1"/>
          </p:cNvSpPr>
          <p:nvPr>
            <p:ph type="sldNum" sz="quarter" idx="12"/>
          </p:nvPr>
        </p:nvSpPr>
        <p:spPr/>
        <p:txBody>
          <a:bodyPr/>
          <a:lstStyle/>
          <a:p>
            <a:fld id="{EFEA031F-3946-4BBC-949C-5EB2BB7BA03C}" type="slidenum">
              <a:rPr lang="en-US" smtClean="0"/>
              <a:t>‹#›</a:t>
            </a:fld>
            <a:endParaRPr lang="en-US"/>
          </a:p>
        </p:txBody>
      </p:sp>
    </p:spTree>
    <p:extLst>
      <p:ext uri="{BB962C8B-B14F-4D97-AF65-F5344CB8AC3E}">
        <p14:creationId xmlns:p14="http://schemas.microsoft.com/office/powerpoint/2010/main" val="3151839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sion Track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0513D2A-E145-466F-AF03-3D3ABF88C721}"/>
              </a:ext>
            </a:extLst>
          </p:cNvPr>
          <p:cNvSpPr>
            <a:spLocks noGrp="1"/>
          </p:cNvSpPr>
          <p:nvPr>
            <p:ph type="dt" sz="half" idx="10"/>
          </p:nvPr>
        </p:nvSpPr>
        <p:spPr/>
        <p:txBody>
          <a:bodyPr/>
          <a:lstStyle>
            <a:lvl1pPr>
              <a:defRPr/>
            </a:lvl1pPr>
          </a:lstStyle>
          <a:p>
            <a:r>
              <a:rPr lang="en-US"/>
              <a:t>11.09.2023</a:t>
            </a:r>
            <a:endParaRPr lang="en-US" dirty="0"/>
          </a:p>
        </p:txBody>
      </p:sp>
      <p:sp>
        <p:nvSpPr>
          <p:cNvPr id="5" name="Footer Placeholder 4">
            <a:extLst>
              <a:ext uri="{FF2B5EF4-FFF2-40B4-BE49-F238E27FC236}">
                <a16:creationId xmlns:a16="http://schemas.microsoft.com/office/drawing/2014/main" id="{C676E750-8E3B-4E81-8698-7EDA317F8365}"/>
              </a:ext>
            </a:extLst>
          </p:cNvPr>
          <p:cNvSpPr>
            <a:spLocks noGrp="1"/>
          </p:cNvSpPr>
          <p:nvPr>
            <p:ph type="ftr" sz="quarter" idx="11"/>
          </p:nvPr>
        </p:nvSpPr>
        <p:spPr/>
        <p:txBody>
          <a:bodyPr/>
          <a:lstStyle/>
          <a:p>
            <a:r>
              <a:rPr lang="en-US"/>
              <a:t>P. Hurh | LBNF Targetry Overview - HPTW 2023</a:t>
            </a:r>
            <a:endParaRPr lang="en-US" dirty="0"/>
          </a:p>
        </p:txBody>
      </p:sp>
      <p:sp>
        <p:nvSpPr>
          <p:cNvPr id="6" name="Slide Number Placeholder 5">
            <a:extLst>
              <a:ext uri="{FF2B5EF4-FFF2-40B4-BE49-F238E27FC236}">
                <a16:creationId xmlns:a16="http://schemas.microsoft.com/office/drawing/2014/main" id="{508B980B-E849-47BE-B045-A03CE7969241}"/>
              </a:ext>
            </a:extLst>
          </p:cNvPr>
          <p:cNvSpPr>
            <a:spLocks noGrp="1"/>
          </p:cNvSpPr>
          <p:nvPr>
            <p:ph type="sldNum" sz="quarter" idx="12"/>
          </p:nvPr>
        </p:nvSpPr>
        <p:spPr/>
        <p:txBody>
          <a:bodyPr/>
          <a:lstStyle/>
          <a:p>
            <a:fld id="{EFEA031F-3946-4BBC-949C-5EB2BB7BA03C}" type="slidenum">
              <a:rPr lang="en-US" smtClean="0"/>
              <a:t>‹#›</a:t>
            </a:fld>
            <a:endParaRPr lang="en-US"/>
          </a:p>
        </p:txBody>
      </p:sp>
      <p:sp>
        <p:nvSpPr>
          <p:cNvPr id="9" name="TextBox 8">
            <a:extLst>
              <a:ext uri="{FF2B5EF4-FFF2-40B4-BE49-F238E27FC236}">
                <a16:creationId xmlns:a16="http://schemas.microsoft.com/office/drawing/2014/main" id="{A389C083-7C50-5EE0-FD0C-E21C8FCEE038}"/>
              </a:ext>
            </a:extLst>
          </p:cNvPr>
          <p:cNvSpPr txBox="1"/>
          <p:nvPr userDrawn="1"/>
        </p:nvSpPr>
        <p:spPr>
          <a:xfrm>
            <a:off x="266700" y="192024"/>
            <a:ext cx="10515600" cy="722376"/>
          </a:xfrm>
          <a:prstGeom prst="rect">
            <a:avLst/>
          </a:prstGeom>
          <a:noFill/>
        </p:spPr>
        <p:txBody>
          <a:bodyPr wrap="square" anchor="b" anchorCtr="0">
            <a:spAutoFit/>
          </a:bodyPr>
          <a:lstStyle/>
          <a:p>
            <a:r>
              <a:rPr lang="en-US" sz="2200" b="1" dirty="0">
                <a:solidFill>
                  <a:srgbClr val="004C97"/>
                </a:solidFill>
                <a:latin typeface="+mj-lt"/>
              </a:rPr>
              <a:t>Version Tracker</a:t>
            </a:r>
          </a:p>
        </p:txBody>
      </p:sp>
      <p:sp>
        <p:nvSpPr>
          <p:cNvPr id="11" name="Text Placeholder 10">
            <a:extLst>
              <a:ext uri="{FF2B5EF4-FFF2-40B4-BE49-F238E27FC236}">
                <a16:creationId xmlns:a16="http://schemas.microsoft.com/office/drawing/2014/main" id="{B5ACAFE2-382F-E9EB-EEAD-19B26D6DFD55}"/>
              </a:ext>
            </a:extLst>
          </p:cNvPr>
          <p:cNvSpPr>
            <a:spLocks noGrp="1"/>
          </p:cNvSpPr>
          <p:nvPr>
            <p:ph type="body" sz="quarter" idx="13"/>
          </p:nvPr>
        </p:nvSpPr>
        <p:spPr>
          <a:xfrm>
            <a:off x="266700" y="1066799"/>
            <a:ext cx="116586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3744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52BE-FE48-45A9-B7E1-732126897E11}"/>
              </a:ext>
            </a:extLst>
          </p:cNvPr>
          <p:cNvSpPr>
            <a:spLocks noGrp="1"/>
          </p:cNvSpPr>
          <p:nvPr>
            <p:ph type="title"/>
          </p:nvPr>
        </p:nvSpPr>
        <p:spPr>
          <a:xfrm>
            <a:off x="266700" y="190501"/>
            <a:ext cx="10515600" cy="7239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EEC27D-B554-49AD-8B87-B38950B1B7B8}"/>
              </a:ext>
            </a:extLst>
          </p:cNvPr>
          <p:cNvSpPr>
            <a:spLocks noGrp="1"/>
          </p:cNvSpPr>
          <p:nvPr>
            <p:ph type="body" idx="1"/>
          </p:nvPr>
        </p:nvSpPr>
        <p:spPr>
          <a:xfrm>
            <a:off x="266700" y="1077231"/>
            <a:ext cx="571724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3E6177-AFCA-4652-A663-E0B824087984}"/>
              </a:ext>
            </a:extLst>
          </p:cNvPr>
          <p:cNvSpPr>
            <a:spLocks noGrp="1"/>
          </p:cNvSpPr>
          <p:nvPr>
            <p:ph sz="half" idx="2"/>
          </p:nvPr>
        </p:nvSpPr>
        <p:spPr>
          <a:xfrm>
            <a:off x="266700" y="1905064"/>
            <a:ext cx="5717241" cy="4343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5CDD57E-933C-4756-AFB3-B000B1832534}"/>
              </a:ext>
            </a:extLst>
          </p:cNvPr>
          <p:cNvSpPr>
            <a:spLocks noGrp="1"/>
          </p:cNvSpPr>
          <p:nvPr>
            <p:ph type="body" sz="quarter" idx="3"/>
          </p:nvPr>
        </p:nvSpPr>
        <p:spPr>
          <a:xfrm>
            <a:off x="6208059" y="1066800"/>
            <a:ext cx="571724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534DC1-5CBE-47A6-958E-2A9AB177E148}"/>
              </a:ext>
            </a:extLst>
          </p:cNvPr>
          <p:cNvSpPr>
            <a:spLocks noGrp="1"/>
          </p:cNvSpPr>
          <p:nvPr>
            <p:ph sz="quarter" idx="4"/>
          </p:nvPr>
        </p:nvSpPr>
        <p:spPr>
          <a:xfrm>
            <a:off x="6208059" y="1901142"/>
            <a:ext cx="5717241" cy="43472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DA5A53-D1B4-4257-BAC1-7AF71FB1204A}"/>
              </a:ext>
            </a:extLst>
          </p:cNvPr>
          <p:cNvSpPr>
            <a:spLocks noGrp="1"/>
          </p:cNvSpPr>
          <p:nvPr>
            <p:ph type="dt" sz="half" idx="10"/>
          </p:nvPr>
        </p:nvSpPr>
        <p:spPr/>
        <p:txBody>
          <a:bodyPr/>
          <a:lstStyle/>
          <a:p>
            <a:r>
              <a:rPr lang="en-US"/>
              <a:t>11.09.2023</a:t>
            </a:r>
          </a:p>
        </p:txBody>
      </p:sp>
      <p:sp>
        <p:nvSpPr>
          <p:cNvPr id="8" name="Footer Placeholder 7">
            <a:extLst>
              <a:ext uri="{FF2B5EF4-FFF2-40B4-BE49-F238E27FC236}">
                <a16:creationId xmlns:a16="http://schemas.microsoft.com/office/drawing/2014/main" id="{97E8C157-E7AA-4594-9938-12963E4206B7}"/>
              </a:ext>
            </a:extLst>
          </p:cNvPr>
          <p:cNvSpPr>
            <a:spLocks noGrp="1"/>
          </p:cNvSpPr>
          <p:nvPr>
            <p:ph type="ftr" sz="quarter" idx="11"/>
          </p:nvPr>
        </p:nvSpPr>
        <p:spPr/>
        <p:txBody>
          <a:bodyPr/>
          <a:lstStyle/>
          <a:p>
            <a:r>
              <a:rPr lang="en-US"/>
              <a:t>P. Hurh | LBNF Targetry Overview - HPTW 2023</a:t>
            </a:r>
          </a:p>
        </p:txBody>
      </p:sp>
      <p:sp>
        <p:nvSpPr>
          <p:cNvPr id="9" name="Slide Number Placeholder 8">
            <a:extLst>
              <a:ext uri="{FF2B5EF4-FFF2-40B4-BE49-F238E27FC236}">
                <a16:creationId xmlns:a16="http://schemas.microsoft.com/office/drawing/2014/main" id="{74D2C328-5D58-4CB5-AE56-54397014AC9C}"/>
              </a:ext>
            </a:extLst>
          </p:cNvPr>
          <p:cNvSpPr>
            <a:spLocks noGrp="1"/>
          </p:cNvSpPr>
          <p:nvPr>
            <p:ph type="sldNum" sz="quarter" idx="12"/>
          </p:nvPr>
        </p:nvSpPr>
        <p:spPr/>
        <p:txBody>
          <a:bodyPr/>
          <a:lstStyle/>
          <a:p>
            <a:fld id="{EFEA031F-3946-4BBC-949C-5EB2BB7BA03C}" type="slidenum">
              <a:rPr lang="en-US" smtClean="0"/>
              <a:t>‹#›</a:t>
            </a:fld>
            <a:endParaRPr lang="en-US"/>
          </a:p>
        </p:txBody>
      </p:sp>
    </p:spTree>
    <p:extLst>
      <p:ext uri="{BB962C8B-B14F-4D97-AF65-F5344CB8AC3E}">
        <p14:creationId xmlns:p14="http://schemas.microsoft.com/office/powerpoint/2010/main" val="624834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76E88-885C-4E35-99E9-48887D4016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166EA7-9874-470A-B0B8-FD685BCF23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E06762-718C-45A9-B4B9-E7E8B06B9D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B6638-FBA1-4A04-9E2B-C5AE3654D0D0}"/>
              </a:ext>
            </a:extLst>
          </p:cNvPr>
          <p:cNvSpPr>
            <a:spLocks noGrp="1"/>
          </p:cNvSpPr>
          <p:nvPr>
            <p:ph type="dt" sz="half" idx="10"/>
          </p:nvPr>
        </p:nvSpPr>
        <p:spPr/>
        <p:txBody>
          <a:bodyPr/>
          <a:lstStyle/>
          <a:p>
            <a:r>
              <a:rPr lang="en-US"/>
              <a:t>11.09.2023</a:t>
            </a:r>
          </a:p>
        </p:txBody>
      </p:sp>
      <p:sp>
        <p:nvSpPr>
          <p:cNvPr id="6" name="Footer Placeholder 5">
            <a:extLst>
              <a:ext uri="{FF2B5EF4-FFF2-40B4-BE49-F238E27FC236}">
                <a16:creationId xmlns:a16="http://schemas.microsoft.com/office/drawing/2014/main" id="{63824622-BD84-412D-9082-9BB5D1E34574}"/>
              </a:ext>
            </a:extLst>
          </p:cNvPr>
          <p:cNvSpPr>
            <a:spLocks noGrp="1"/>
          </p:cNvSpPr>
          <p:nvPr>
            <p:ph type="ftr" sz="quarter" idx="11"/>
          </p:nvPr>
        </p:nvSpPr>
        <p:spPr/>
        <p:txBody>
          <a:bodyPr/>
          <a:lstStyle/>
          <a:p>
            <a:r>
              <a:rPr lang="en-US"/>
              <a:t>P. Hurh | LBNF Targetry Overview - HPTW 2023</a:t>
            </a:r>
          </a:p>
        </p:txBody>
      </p:sp>
      <p:sp>
        <p:nvSpPr>
          <p:cNvPr id="7" name="Slide Number Placeholder 6">
            <a:extLst>
              <a:ext uri="{FF2B5EF4-FFF2-40B4-BE49-F238E27FC236}">
                <a16:creationId xmlns:a16="http://schemas.microsoft.com/office/drawing/2014/main" id="{5D8DAC68-D5C5-4D6C-A6BA-DCCB5A213260}"/>
              </a:ext>
            </a:extLst>
          </p:cNvPr>
          <p:cNvSpPr>
            <a:spLocks noGrp="1"/>
          </p:cNvSpPr>
          <p:nvPr>
            <p:ph type="sldNum" sz="quarter" idx="12"/>
          </p:nvPr>
        </p:nvSpPr>
        <p:spPr/>
        <p:txBody>
          <a:bodyPr/>
          <a:lstStyle/>
          <a:p>
            <a:fld id="{EFEA031F-3946-4BBC-949C-5EB2BB7BA03C}" type="slidenum">
              <a:rPr lang="en-US" smtClean="0"/>
              <a:t>‹#›</a:t>
            </a:fld>
            <a:endParaRPr lang="en-US"/>
          </a:p>
        </p:txBody>
      </p:sp>
    </p:spTree>
    <p:extLst>
      <p:ext uri="{BB962C8B-B14F-4D97-AF65-F5344CB8AC3E}">
        <p14:creationId xmlns:p14="http://schemas.microsoft.com/office/powerpoint/2010/main" val="2900309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225F-2AFE-4D12-86C5-A1486082B0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29F05A-5148-44F2-B06A-0EC7587FCE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FC75AE9-CA5D-4050-9B70-DFD20F0F89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461638-996E-49ED-8333-45DDA7352912}"/>
              </a:ext>
            </a:extLst>
          </p:cNvPr>
          <p:cNvSpPr>
            <a:spLocks noGrp="1"/>
          </p:cNvSpPr>
          <p:nvPr>
            <p:ph type="dt" sz="half" idx="10"/>
          </p:nvPr>
        </p:nvSpPr>
        <p:spPr/>
        <p:txBody>
          <a:bodyPr/>
          <a:lstStyle/>
          <a:p>
            <a:r>
              <a:rPr lang="en-US"/>
              <a:t>11.09.2023</a:t>
            </a:r>
          </a:p>
        </p:txBody>
      </p:sp>
      <p:sp>
        <p:nvSpPr>
          <p:cNvPr id="6" name="Footer Placeholder 5">
            <a:extLst>
              <a:ext uri="{FF2B5EF4-FFF2-40B4-BE49-F238E27FC236}">
                <a16:creationId xmlns:a16="http://schemas.microsoft.com/office/drawing/2014/main" id="{378BFFE2-F321-4DC4-BD74-30A66C7F00F3}"/>
              </a:ext>
            </a:extLst>
          </p:cNvPr>
          <p:cNvSpPr>
            <a:spLocks noGrp="1"/>
          </p:cNvSpPr>
          <p:nvPr>
            <p:ph type="ftr" sz="quarter" idx="11"/>
          </p:nvPr>
        </p:nvSpPr>
        <p:spPr/>
        <p:txBody>
          <a:bodyPr/>
          <a:lstStyle/>
          <a:p>
            <a:r>
              <a:rPr lang="en-US"/>
              <a:t>P. Hurh | LBNF Targetry Overview - HPTW 2023</a:t>
            </a:r>
          </a:p>
        </p:txBody>
      </p:sp>
      <p:sp>
        <p:nvSpPr>
          <p:cNvPr id="7" name="Slide Number Placeholder 6">
            <a:extLst>
              <a:ext uri="{FF2B5EF4-FFF2-40B4-BE49-F238E27FC236}">
                <a16:creationId xmlns:a16="http://schemas.microsoft.com/office/drawing/2014/main" id="{CD3EF049-E744-451A-87EC-792ED74E105E}"/>
              </a:ext>
            </a:extLst>
          </p:cNvPr>
          <p:cNvSpPr>
            <a:spLocks noGrp="1"/>
          </p:cNvSpPr>
          <p:nvPr>
            <p:ph type="sldNum" sz="quarter" idx="12"/>
          </p:nvPr>
        </p:nvSpPr>
        <p:spPr/>
        <p:txBody>
          <a:bodyPr/>
          <a:lstStyle/>
          <a:p>
            <a:fld id="{EFEA031F-3946-4BBC-949C-5EB2BB7BA03C}" type="slidenum">
              <a:rPr lang="en-US" smtClean="0"/>
              <a:t>‹#›</a:t>
            </a:fld>
            <a:endParaRPr lang="en-US"/>
          </a:p>
        </p:txBody>
      </p:sp>
    </p:spTree>
    <p:extLst>
      <p:ext uri="{BB962C8B-B14F-4D97-AF65-F5344CB8AC3E}">
        <p14:creationId xmlns:p14="http://schemas.microsoft.com/office/powerpoint/2010/main" val="4028394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r>
              <a:rPr lang="en-US"/>
              <a:t>11.09.2023</a:t>
            </a:r>
            <a:endParaRPr lang="en-US" dirty="0"/>
          </a:p>
        </p:txBody>
      </p:sp>
      <p:sp>
        <p:nvSpPr>
          <p:cNvPr id="5" name="Footer Placeholder 4"/>
          <p:cNvSpPr>
            <a:spLocks noGrp="1"/>
          </p:cNvSpPr>
          <p:nvPr>
            <p:ph type="ftr" sz="quarter" idx="11"/>
          </p:nvPr>
        </p:nvSpPr>
        <p:spPr/>
        <p:txBody>
          <a:bodyPr/>
          <a:lstStyle/>
          <a:p>
            <a:pPr>
              <a:defRPr/>
            </a:pPr>
            <a:r>
              <a:rPr lang="en-US"/>
              <a:t>P. Hurh | LBNF Targetry Overview - HPTW 2023</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0046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7580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r>
              <a:rPr lang="en-US"/>
              <a:t>11.09.2023</a:t>
            </a:r>
            <a:endParaRPr lang="en-US" dirty="0"/>
          </a:p>
        </p:txBody>
      </p:sp>
      <p:sp>
        <p:nvSpPr>
          <p:cNvPr id="5" name="Footer Placeholder 4"/>
          <p:cNvSpPr>
            <a:spLocks noGrp="1"/>
          </p:cNvSpPr>
          <p:nvPr>
            <p:ph type="ftr" sz="quarter" idx="11"/>
          </p:nvPr>
        </p:nvSpPr>
        <p:spPr/>
        <p:txBody>
          <a:bodyPr/>
          <a:lstStyle/>
          <a:p>
            <a:pPr>
              <a:defRPr/>
            </a:pPr>
            <a:r>
              <a:rPr lang="en-US"/>
              <a:t>P. Hurh | LBNF Targetry Overview - HPTW 2023</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2837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1" y="971551"/>
            <a:ext cx="11563351" cy="5059363"/>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11.09.2023</a:t>
            </a:r>
            <a:endParaRPr lang="en-US" dirty="0"/>
          </a:p>
        </p:txBody>
      </p:sp>
      <p:sp>
        <p:nvSpPr>
          <p:cNvPr id="9" name="Footer Placeholder 4"/>
          <p:cNvSpPr>
            <a:spLocks noGrp="1"/>
          </p:cNvSpPr>
          <p:nvPr>
            <p:ph type="ftr" sz="quarter" idx="3"/>
          </p:nvPr>
        </p:nvSpPr>
        <p:spPr>
          <a:xfrm>
            <a:off x="2040804" y="6504214"/>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 Hurh | LBNF Targetry Overview - HPTW 2023</a:t>
            </a:r>
            <a:endParaRPr lang="en-US" b="1" dirty="0"/>
          </a:p>
        </p:txBody>
      </p:sp>
      <p:sp>
        <p:nvSpPr>
          <p:cNvPr id="10"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a:stretch>
            <a:fillRect/>
          </a:stretch>
        </p:blipFill>
        <p:spPr>
          <a:xfrm>
            <a:off x="10415929" y="6258849"/>
            <a:ext cx="1477859" cy="199149"/>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85989" y="6323963"/>
            <a:ext cx="10041468"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657344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68874-F147-4402-9226-4D5D12DAF0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FC1EA6-1F04-42CA-B271-85282F9B79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0513D2A-E145-466F-AF03-3D3ABF88C721}"/>
              </a:ext>
            </a:extLst>
          </p:cNvPr>
          <p:cNvSpPr>
            <a:spLocks noGrp="1"/>
          </p:cNvSpPr>
          <p:nvPr>
            <p:ph type="dt" sz="half" idx="10"/>
          </p:nvPr>
        </p:nvSpPr>
        <p:spPr/>
        <p:txBody>
          <a:bodyPr/>
          <a:lstStyle>
            <a:lvl1pPr>
              <a:defRPr/>
            </a:lvl1pPr>
          </a:lstStyle>
          <a:p>
            <a:r>
              <a:rPr lang="en-US"/>
              <a:t>11.09.2023</a:t>
            </a:r>
            <a:endParaRPr lang="en-US" dirty="0"/>
          </a:p>
        </p:txBody>
      </p:sp>
      <p:sp>
        <p:nvSpPr>
          <p:cNvPr id="5" name="Footer Placeholder 4">
            <a:extLst>
              <a:ext uri="{FF2B5EF4-FFF2-40B4-BE49-F238E27FC236}">
                <a16:creationId xmlns:a16="http://schemas.microsoft.com/office/drawing/2014/main" id="{C676E750-8E3B-4E81-8698-7EDA317F8365}"/>
              </a:ext>
            </a:extLst>
          </p:cNvPr>
          <p:cNvSpPr>
            <a:spLocks noGrp="1"/>
          </p:cNvSpPr>
          <p:nvPr>
            <p:ph type="ftr" sz="quarter" idx="11"/>
          </p:nvPr>
        </p:nvSpPr>
        <p:spPr/>
        <p:txBody>
          <a:bodyPr/>
          <a:lstStyle/>
          <a:p>
            <a:r>
              <a:rPr lang="en-US"/>
              <a:t>P. Hurh | LBNF Targetry Overview - HPTW 2023</a:t>
            </a:r>
            <a:endParaRPr lang="en-US" dirty="0"/>
          </a:p>
        </p:txBody>
      </p:sp>
      <p:sp>
        <p:nvSpPr>
          <p:cNvPr id="6" name="Slide Number Placeholder 5">
            <a:extLst>
              <a:ext uri="{FF2B5EF4-FFF2-40B4-BE49-F238E27FC236}">
                <a16:creationId xmlns:a16="http://schemas.microsoft.com/office/drawing/2014/main" id="{508B980B-E849-47BE-B045-A03CE7969241}"/>
              </a:ext>
            </a:extLst>
          </p:cNvPr>
          <p:cNvSpPr>
            <a:spLocks noGrp="1"/>
          </p:cNvSpPr>
          <p:nvPr>
            <p:ph type="sldNum" sz="quarter" idx="12"/>
          </p:nvPr>
        </p:nvSpPr>
        <p:spPr/>
        <p:txBody>
          <a:bodyPr/>
          <a:lstStyle/>
          <a:p>
            <a:fld id="{EFEA031F-3946-4BBC-949C-5EB2BB7BA03C}" type="slidenum">
              <a:rPr lang="en-US" smtClean="0"/>
              <a:t>‹#›</a:t>
            </a:fld>
            <a:endParaRPr lang="en-US"/>
          </a:p>
        </p:txBody>
      </p:sp>
    </p:spTree>
    <p:extLst>
      <p:ext uri="{BB962C8B-B14F-4D97-AF65-F5344CB8AC3E}">
        <p14:creationId xmlns:p14="http://schemas.microsoft.com/office/powerpoint/2010/main" val="2314382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Content and Charge Ques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68874-F147-4402-9226-4D5D12DAF0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FC1EA6-1F04-42CA-B271-85282F9B79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0513D2A-E145-466F-AF03-3D3ABF88C721}"/>
              </a:ext>
            </a:extLst>
          </p:cNvPr>
          <p:cNvSpPr>
            <a:spLocks noGrp="1"/>
          </p:cNvSpPr>
          <p:nvPr>
            <p:ph type="dt" sz="half" idx="10"/>
          </p:nvPr>
        </p:nvSpPr>
        <p:spPr/>
        <p:txBody>
          <a:bodyPr/>
          <a:lstStyle>
            <a:lvl1pPr>
              <a:defRPr/>
            </a:lvl1pPr>
          </a:lstStyle>
          <a:p>
            <a:r>
              <a:rPr lang="en-US"/>
              <a:t>11.09.2023</a:t>
            </a:r>
            <a:endParaRPr lang="en-US" dirty="0"/>
          </a:p>
        </p:txBody>
      </p:sp>
      <p:sp>
        <p:nvSpPr>
          <p:cNvPr id="5" name="Footer Placeholder 4">
            <a:extLst>
              <a:ext uri="{FF2B5EF4-FFF2-40B4-BE49-F238E27FC236}">
                <a16:creationId xmlns:a16="http://schemas.microsoft.com/office/drawing/2014/main" id="{C676E750-8E3B-4E81-8698-7EDA317F8365}"/>
              </a:ext>
            </a:extLst>
          </p:cNvPr>
          <p:cNvSpPr>
            <a:spLocks noGrp="1"/>
          </p:cNvSpPr>
          <p:nvPr>
            <p:ph type="ftr" sz="quarter" idx="11"/>
          </p:nvPr>
        </p:nvSpPr>
        <p:spPr/>
        <p:txBody>
          <a:bodyPr/>
          <a:lstStyle/>
          <a:p>
            <a:r>
              <a:rPr lang="en-US"/>
              <a:t>P. Hurh | LBNF Targetry Overview - HPTW 2023</a:t>
            </a:r>
            <a:endParaRPr lang="en-US" dirty="0"/>
          </a:p>
        </p:txBody>
      </p:sp>
      <p:sp>
        <p:nvSpPr>
          <p:cNvPr id="6" name="Slide Number Placeholder 5">
            <a:extLst>
              <a:ext uri="{FF2B5EF4-FFF2-40B4-BE49-F238E27FC236}">
                <a16:creationId xmlns:a16="http://schemas.microsoft.com/office/drawing/2014/main" id="{508B980B-E849-47BE-B045-A03CE7969241}"/>
              </a:ext>
            </a:extLst>
          </p:cNvPr>
          <p:cNvSpPr>
            <a:spLocks noGrp="1"/>
          </p:cNvSpPr>
          <p:nvPr>
            <p:ph type="sldNum" sz="quarter" idx="12"/>
          </p:nvPr>
        </p:nvSpPr>
        <p:spPr/>
        <p:txBody>
          <a:bodyPr/>
          <a:lstStyle/>
          <a:p>
            <a:fld id="{EFEA031F-3946-4BBC-949C-5EB2BB7BA03C}" type="slidenum">
              <a:rPr lang="en-US" smtClean="0"/>
              <a:t>‹#›</a:t>
            </a:fld>
            <a:endParaRPr lang="en-US"/>
          </a:p>
        </p:txBody>
      </p:sp>
      <p:sp>
        <p:nvSpPr>
          <p:cNvPr id="8" name="Text Placeholder 7">
            <a:extLst>
              <a:ext uri="{FF2B5EF4-FFF2-40B4-BE49-F238E27FC236}">
                <a16:creationId xmlns:a16="http://schemas.microsoft.com/office/drawing/2014/main" id="{841C691D-B78E-4452-A994-DDD144659910}"/>
              </a:ext>
            </a:extLst>
          </p:cNvPr>
          <p:cNvSpPr>
            <a:spLocks noGrp="1"/>
          </p:cNvSpPr>
          <p:nvPr>
            <p:ph type="body" sz="quarter" idx="13" hasCustomPrompt="1"/>
          </p:nvPr>
        </p:nvSpPr>
        <p:spPr>
          <a:xfrm>
            <a:off x="10332720" y="36576"/>
            <a:ext cx="1828800" cy="329184"/>
          </a:xfrm>
          <a:solidFill>
            <a:schemeClr val="accent6"/>
          </a:solidFill>
          <a:ln>
            <a:solidFill>
              <a:schemeClr val="accent1">
                <a:lumMod val="75000"/>
              </a:schemeClr>
            </a:solidFill>
          </a:ln>
          <a:effectLst>
            <a:outerShdw blurRad="40005" dist="22860" dir="5400000" algn="ctr" rotWithShape="0">
              <a:schemeClr val="bg2">
                <a:lumMod val="10000"/>
                <a:alpha val="35000"/>
              </a:schemeClr>
            </a:outerShdw>
          </a:effectLst>
        </p:spPr>
        <p:txBody>
          <a:bodyPr lIns="0" tIns="0" rIns="0" bIns="0" anchor="ctr" anchorCtr="1">
            <a:normAutofit/>
          </a:bodyPr>
          <a:lstStyle>
            <a:lvl1pPr marL="0" indent="0">
              <a:buNone/>
              <a:defRPr sz="1200" b="1" cap="all" baseline="0">
                <a:solidFill>
                  <a:schemeClr val="bg2">
                    <a:lumMod val="10000"/>
                  </a:schemeClr>
                </a:solidFill>
                <a:latin typeface="Calibri" panose="020F0502020204030204" pitchFamily="34" charset="0"/>
                <a:cs typeface="Calibri" panose="020F0502020204030204" pitchFamily="34" charset="0"/>
              </a:defRPr>
            </a:lvl1pPr>
          </a:lstStyle>
          <a:p>
            <a:pPr lvl="0"/>
            <a:r>
              <a:rPr lang="en-US" sz="1200" b="1" dirty="0">
                <a:latin typeface="Calibri" panose="020F0502020204030204" pitchFamily="34" charset="0"/>
                <a:cs typeface="Calibri" panose="020F0502020204030204" pitchFamily="34" charset="0"/>
              </a:rPr>
              <a:t>CHARGE QUESTION #</a:t>
            </a:r>
            <a:endParaRPr lang="en-US" dirty="0"/>
          </a:p>
        </p:txBody>
      </p:sp>
    </p:spTree>
    <p:extLst>
      <p:ext uri="{BB962C8B-B14F-4D97-AF65-F5344CB8AC3E}">
        <p14:creationId xmlns:p14="http://schemas.microsoft.com/office/powerpoint/2010/main" val="186096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075BC-A2D6-44DC-9D6F-0D79398FB706}"/>
              </a:ext>
            </a:extLst>
          </p:cNvPr>
          <p:cNvSpPr>
            <a:spLocks noGrp="1"/>
          </p:cNvSpPr>
          <p:nvPr>
            <p:ph type="title" hasCustomPrompt="1"/>
          </p:nvPr>
        </p:nvSpPr>
        <p:spPr>
          <a:xfrm>
            <a:off x="838200" y="2523845"/>
            <a:ext cx="10515600" cy="1810310"/>
          </a:xfrm>
        </p:spPr>
        <p:txBody>
          <a:bodyPr anchor="ctr" anchorCtr="1">
            <a:normAutofit/>
          </a:bodyPr>
          <a:lstStyle>
            <a:lvl1pPr>
              <a:defRPr sz="3000"/>
            </a:lvl1pPr>
          </a:lstStyle>
          <a:p>
            <a:r>
              <a:rPr lang="en-US" dirty="0"/>
              <a:t>Enter Section Header</a:t>
            </a:r>
          </a:p>
        </p:txBody>
      </p:sp>
      <p:sp>
        <p:nvSpPr>
          <p:cNvPr id="3" name="Text Placeholder 2">
            <a:extLst>
              <a:ext uri="{FF2B5EF4-FFF2-40B4-BE49-F238E27FC236}">
                <a16:creationId xmlns:a16="http://schemas.microsoft.com/office/drawing/2014/main" id="{FCFE2BFC-BDDE-400D-A973-8DA8D3C26530}"/>
              </a:ext>
            </a:extLst>
          </p:cNvPr>
          <p:cNvSpPr>
            <a:spLocks noGrp="1"/>
          </p:cNvSpPr>
          <p:nvPr>
            <p:ph type="body" idx="1" hasCustomPrompt="1"/>
          </p:nvPr>
        </p:nvSpPr>
        <p:spPr>
          <a:xfrm>
            <a:off x="831850" y="4406153"/>
            <a:ext cx="10515600" cy="1683497"/>
          </a:xfrm>
        </p:spPr>
        <p:txBody>
          <a:bodyPr anchor="t" anchorCtr="1"/>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Section sub-header, if needed</a:t>
            </a:r>
          </a:p>
        </p:txBody>
      </p:sp>
      <p:sp>
        <p:nvSpPr>
          <p:cNvPr id="4" name="Date Placeholder 3">
            <a:extLst>
              <a:ext uri="{FF2B5EF4-FFF2-40B4-BE49-F238E27FC236}">
                <a16:creationId xmlns:a16="http://schemas.microsoft.com/office/drawing/2014/main" id="{544F2F73-7B90-4C3C-9CD4-8C94C8027AE7}"/>
              </a:ext>
            </a:extLst>
          </p:cNvPr>
          <p:cNvSpPr>
            <a:spLocks noGrp="1"/>
          </p:cNvSpPr>
          <p:nvPr>
            <p:ph type="dt" sz="half" idx="10"/>
          </p:nvPr>
        </p:nvSpPr>
        <p:spPr/>
        <p:txBody>
          <a:bodyPr/>
          <a:lstStyle/>
          <a:p>
            <a:r>
              <a:rPr lang="en-US"/>
              <a:t>11.09.2023</a:t>
            </a:r>
          </a:p>
        </p:txBody>
      </p:sp>
      <p:sp>
        <p:nvSpPr>
          <p:cNvPr id="5" name="Footer Placeholder 4">
            <a:extLst>
              <a:ext uri="{FF2B5EF4-FFF2-40B4-BE49-F238E27FC236}">
                <a16:creationId xmlns:a16="http://schemas.microsoft.com/office/drawing/2014/main" id="{D606B51F-335C-46FD-AC20-0E9ACBB3FBBC}"/>
              </a:ext>
            </a:extLst>
          </p:cNvPr>
          <p:cNvSpPr>
            <a:spLocks noGrp="1"/>
          </p:cNvSpPr>
          <p:nvPr>
            <p:ph type="ftr" sz="quarter" idx="11"/>
          </p:nvPr>
        </p:nvSpPr>
        <p:spPr/>
        <p:txBody>
          <a:bodyPr/>
          <a:lstStyle/>
          <a:p>
            <a:r>
              <a:rPr lang="en-US"/>
              <a:t>P. Hurh | LBNF Targetry Overview - HPTW 2023</a:t>
            </a:r>
          </a:p>
        </p:txBody>
      </p:sp>
      <p:sp>
        <p:nvSpPr>
          <p:cNvPr id="6" name="Slide Number Placeholder 5">
            <a:extLst>
              <a:ext uri="{FF2B5EF4-FFF2-40B4-BE49-F238E27FC236}">
                <a16:creationId xmlns:a16="http://schemas.microsoft.com/office/drawing/2014/main" id="{1EE47743-D367-41E3-899D-01ECCFDAB48E}"/>
              </a:ext>
            </a:extLst>
          </p:cNvPr>
          <p:cNvSpPr>
            <a:spLocks noGrp="1"/>
          </p:cNvSpPr>
          <p:nvPr>
            <p:ph type="sldNum" sz="quarter" idx="12"/>
          </p:nvPr>
        </p:nvSpPr>
        <p:spPr/>
        <p:txBody>
          <a:bodyPr/>
          <a:lstStyle/>
          <a:p>
            <a:fld id="{EFEA031F-3946-4BBC-949C-5EB2BB7BA03C}" type="slidenum">
              <a:rPr lang="en-US" smtClean="0"/>
              <a:t>‹#›</a:t>
            </a:fld>
            <a:endParaRPr lang="en-US"/>
          </a:p>
        </p:txBody>
      </p:sp>
    </p:spTree>
    <p:extLst>
      <p:ext uri="{BB962C8B-B14F-4D97-AF65-F5344CB8AC3E}">
        <p14:creationId xmlns:p14="http://schemas.microsoft.com/office/powerpoint/2010/main" val="2760128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BE04-534F-4D40-A6D2-BAE70F5D8BC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F4BA0B-C83F-4313-9C0D-7DCE65AC635E}"/>
              </a:ext>
            </a:extLst>
          </p:cNvPr>
          <p:cNvSpPr>
            <a:spLocks noGrp="1"/>
          </p:cNvSpPr>
          <p:nvPr>
            <p:ph sz="half" idx="1"/>
          </p:nvPr>
        </p:nvSpPr>
        <p:spPr>
          <a:xfrm>
            <a:off x="266699" y="1068106"/>
            <a:ext cx="5730689" cy="5180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3D098A-3DF3-419F-8C10-B4DF8D2DAD11}"/>
              </a:ext>
            </a:extLst>
          </p:cNvPr>
          <p:cNvSpPr>
            <a:spLocks noGrp="1"/>
          </p:cNvSpPr>
          <p:nvPr>
            <p:ph sz="half" idx="2"/>
          </p:nvPr>
        </p:nvSpPr>
        <p:spPr>
          <a:xfrm>
            <a:off x="6194613" y="1068106"/>
            <a:ext cx="5730688" cy="5180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114606-ADDC-4332-92B8-24E5753286BE}"/>
              </a:ext>
            </a:extLst>
          </p:cNvPr>
          <p:cNvSpPr>
            <a:spLocks noGrp="1"/>
          </p:cNvSpPr>
          <p:nvPr>
            <p:ph type="dt" sz="half" idx="10"/>
          </p:nvPr>
        </p:nvSpPr>
        <p:spPr/>
        <p:txBody>
          <a:bodyPr/>
          <a:lstStyle/>
          <a:p>
            <a:r>
              <a:rPr lang="en-US"/>
              <a:t>11.09.2023</a:t>
            </a:r>
          </a:p>
        </p:txBody>
      </p:sp>
      <p:sp>
        <p:nvSpPr>
          <p:cNvPr id="6" name="Footer Placeholder 5">
            <a:extLst>
              <a:ext uri="{FF2B5EF4-FFF2-40B4-BE49-F238E27FC236}">
                <a16:creationId xmlns:a16="http://schemas.microsoft.com/office/drawing/2014/main" id="{0FA721B9-410A-4746-9E94-39C7A87216EF}"/>
              </a:ext>
            </a:extLst>
          </p:cNvPr>
          <p:cNvSpPr>
            <a:spLocks noGrp="1"/>
          </p:cNvSpPr>
          <p:nvPr>
            <p:ph type="ftr" sz="quarter" idx="11"/>
          </p:nvPr>
        </p:nvSpPr>
        <p:spPr/>
        <p:txBody>
          <a:bodyPr/>
          <a:lstStyle/>
          <a:p>
            <a:r>
              <a:rPr lang="en-US"/>
              <a:t>P. Hurh | LBNF Targetry Overview - HPTW 2023</a:t>
            </a:r>
          </a:p>
        </p:txBody>
      </p:sp>
      <p:sp>
        <p:nvSpPr>
          <p:cNvPr id="7" name="Slide Number Placeholder 6">
            <a:extLst>
              <a:ext uri="{FF2B5EF4-FFF2-40B4-BE49-F238E27FC236}">
                <a16:creationId xmlns:a16="http://schemas.microsoft.com/office/drawing/2014/main" id="{0D4F6DA6-9DCD-4AE0-B468-627DC9810944}"/>
              </a:ext>
            </a:extLst>
          </p:cNvPr>
          <p:cNvSpPr>
            <a:spLocks noGrp="1"/>
          </p:cNvSpPr>
          <p:nvPr>
            <p:ph type="sldNum" sz="quarter" idx="12"/>
          </p:nvPr>
        </p:nvSpPr>
        <p:spPr/>
        <p:txBody>
          <a:bodyPr/>
          <a:lstStyle/>
          <a:p>
            <a:fld id="{EFEA031F-3946-4BBC-949C-5EB2BB7BA03C}" type="slidenum">
              <a:rPr lang="en-US" smtClean="0"/>
              <a:t>‹#›</a:t>
            </a:fld>
            <a:endParaRPr lang="en-US"/>
          </a:p>
        </p:txBody>
      </p:sp>
    </p:spTree>
    <p:extLst>
      <p:ext uri="{BB962C8B-B14F-4D97-AF65-F5344CB8AC3E}">
        <p14:creationId xmlns:p14="http://schemas.microsoft.com/office/powerpoint/2010/main" val="1264302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and Charge Ques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BE04-534F-4D40-A6D2-BAE70F5D8BC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F4BA0B-C83F-4313-9C0D-7DCE65AC635E}"/>
              </a:ext>
            </a:extLst>
          </p:cNvPr>
          <p:cNvSpPr>
            <a:spLocks noGrp="1"/>
          </p:cNvSpPr>
          <p:nvPr>
            <p:ph sz="half" idx="1"/>
          </p:nvPr>
        </p:nvSpPr>
        <p:spPr>
          <a:xfrm>
            <a:off x="266699" y="1068106"/>
            <a:ext cx="5730689" cy="5180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3D098A-3DF3-419F-8C10-B4DF8D2DAD11}"/>
              </a:ext>
            </a:extLst>
          </p:cNvPr>
          <p:cNvSpPr>
            <a:spLocks noGrp="1"/>
          </p:cNvSpPr>
          <p:nvPr>
            <p:ph sz="half" idx="2"/>
          </p:nvPr>
        </p:nvSpPr>
        <p:spPr>
          <a:xfrm>
            <a:off x="6194613" y="1068106"/>
            <a:ext cx="5730688" cy="5180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114606-ADDC-4332-92B8-24E5753286BE}"/>
              </a:ext>
            </a:extLst>
          </p:cNvPr>
          <p:cNvSpPr>
            <a:spLocks noGrp="1"/>
          </p:cNvSpPr>
          <p:nvPr>
            <p:ph type="dt" sz="half" idx="10"/>
          </p:nvPr>
        </p:nvSpPr>
        <p:spPr/>
        <p:txBody>
          <a:bodyPr/>
          <a:lstStyle/>
          <a:p>
            <a:r>
              <a:rPr lang="en-US"/>
              <a:t>11.09.2023</a:t>
            </a:r>
          </a:p>
        </p:txBody>
      </p:sp>
      <p:sp>
        <p:nvSpPr>
          <p:cNvPr id="6" name="Footer Placeholder 5">
            <a:extLst>
              <a:ext uri="{FF2B5EF4-FFF2-40B4-BE49-F238E27FC236}">
                <a16:creationId xmlns:a16="http://schemas.microsoft.com/office/drawing/2014/main" id="{0FA721B9-410A-4746-9E94-39C7A87216EF}"/>
              </a:ext>
            </a:extLst>
          </p:cNvPr>
          <p:cNvSpPr>
            <a:spLocks noGrp="1"/>
          </p:cNvSpPr>
          <p:nvPr>
            <p:ph type="ftr" sz="quarter" idx="11"/>
          </p:nvPr>
        </p:nvSpPr>
        <p:spPr/>
        <p:txBody>
          <a:bodyPr/>
          <a:lstStyle/>
          <a:p>
            <a:r>
              <a:rPr lang="en-US"/>
              <a:t>P. Hurh | LBNF Targetry Overview - HPTW 2023</a:t>
            </a:r>
          </a:p>
        </p:txBody>
      </p:sp>
      <p:sp>
        <p:nvSpPr>
          <p:cNvPr id="7" name="Slide Number Placeholder 6">
            <a:extLst>
              <a:ext uri="{FF2B5EF4-FFF2-40B4-BE49-F238E27FC236}">
                <a16:creationId xmlns:a16="http://schemas.microsoft.com/office/drawing/2014/main" id="{0D4F6DA6-9DCD-4AE0-B468-627DC9810944}"/>
              </a:ext>
            </a:extLst>
          </p:cNvPr>
          <p:cNvSpPr>
            <a:spLocks noGrp="1"/>
          </p:cNvSpPr>
          <p:nvPr>
            <p:ph type="sldNum" sz="quarter" idx="12"/>
          </p:nvPr>
        </p:nvSpPr>
        <p:spPr/>
        <p:txBody>
          <a:bodyPr/>
          <a:lstStyle/>
          <a:p>
            <a:fld id="{EFEA031F-3946-4BBC-949C-5EB2BB7BA03C}" type="slidenum">
              <a:rPr lang="en-US" smtClean="0"/>
              <a:t>‹#›</a:t>
            </a:fld>
            <a:endParaRPr lang="en-US"/>
          </a:p>
        </p:txBody>
      </p:sp>
      <p:sp>
        <p:nvSpPr>
          <p:cNvPr id="8" name="Text Placeholder 7">
            <a:extLst>
              <a:ext uri="{FF2B5EF4-FFF2-40B4-BE49-F238E27FC236}">
                <a16:creationId xmlns:a16="http://schemas.microsoft.com/office/drawing/2014/main" id="{53449A1B-CA32-4CDE-9D7B-5A113561A92D}"/>
              </a:ext>
            </a:extLst>
          </p:cNvPr>
          <p:cNvSpPr>
            <a:spLocks noGrp="1"/>
          </p:cNvSpPr>
          <p:nvPr>
            <p:ph type="body" sz="quarter" idx="13" hasCustomPrompt="1"/>
          </p:nvPr>
        </p:nvSpPr>
        <p:spPr>
          <a:xfrm>
            <a:off x="10332720" y="36576"/>
            <a:ext cx="1828800" cy="329184"/>
          </a:xfrm>
          <a:solidFill>
            <a:schemeClr val="accent6"/>
          </a:solidFill>
          <a:ln>
            <a:solidFill>
              <a:schemeClr val="accent1">
                <a:lumMod val="60000"/>
                <a:lumOff val="40000"/>
              </a:schemeClr>
            </a:solidFill>
          </a:ln>
          <a:effectLst>
            <a:outerShdw blurRad="40005" dist="22860" dir="5400000" algn="ctr" rotWithShape="0">
              <a:schemeClr val="bg2">
                <a:lumMod val="10000"/>
                <a:alpha val="35000"/>
              </a:schemeClr>
            </a:outerShdw>
          </a:effectLst>
        </p:spPr>
        <p:txBody>
          <a:bodyPr lIns="0" tIns="0" rIns="0" bIns="0" anchor="ctr" anchorCtr="1">
            <a:normAutofit/>
          </a:bodyPr>
          <a:lstStyle>
            <a:lvl1pPr marL="0" indent="0">
              <a:buNone/>
              <a:defRPr sz="1200" b="1" cap="all" baseline="0">
                <a:solidFill>
                  <a:schemeClr val="bg2">
                    <a:lumMod val="10000"/>
                  </a:schemeClr>
                </a:solidFill>
                <a:latin typeface="Calibri" panose="020F0502020204030204" pitchFamily="34" charset="0"/>
                <a:cs typeface="Calibri" panose="020F0502020204030204" pitchFamily="34" charset="0"/>
              </a:defRPr>
            </a:lvl1pPr>
          </a:lstStyle>
          <a:p>
            <a:pPr lvl="0"/>
            <a:r>
              <a:rPr lang="en-US" sz="1200" b="1" dirty="0">
                <a:latin typeface="Calibri" panose="020F0502020204030204" pitchFamily="34" charset="0"/>
                <a:cs typeface="Calibri" panose="020F0502020204030204" pitchFamily="34" charset="0"/>
              </a:rPr>
              <a:t>CHARGE QUESTION #</a:t>
            </a:r>
            <a:endParaRPr lang="en-US" dirty="0"/>
          </a:p>
        </p:txBody>
      </p:sp>
    </p:spTree>
    <p:extLst>
      <p:ext uri="{BB962C8B-B14F-4D97-AF65-F5344CB8AC3E}">
        <p14:creationId xmlns:p14="http://schemas.microsoft.com/office/powerpoint/2010/main" val="3744012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C403-C89C-450D-A436-F7B6D3F8ED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89867-0823-40EA-A7A5-E88FDCD16565}"/>
              </a:ext>
            </a:extLst>
          </p:cNvPr>
          <p:cNvSpPr>
            <a:spLocks noGrp="1"/>
          </p:cNvSpPr>
          <p:nvPr>
            <p:ph type="dt" sz="half" idx="10"/>
          </p:nvPr>
        </p:nvSpPr>
        <p:spPr/>
        <p:txBody>
          <a:bodyPr/>
          <a:lstStyle/>
          <a:p>
            <a:r>
              <a:rPr lang="en-US"/>
              <a:t>11.09.2023</a:t>
            </a:r>
            <a:endParaRPr lang="en-US" dirty="0"/>
          </a:p>
        </p:txBody>
      </p:sp>
      <p:sp>
        <p:nvSpPr>
          <p:cNvPr id="4" name="Footer Placeholder 3">
            <a:extLst>
              <a:ext uri="{FF2B5EF4-FFF2-40B4-BE49-F238E27FC236}">
                <a16:creationId xmlns:a16="http://schemas.microsoft.com/office/drawing/2014/main" id="{C1EF6DB3-0553-45E9-8885-BBA0FA2D5AD2}"/>
              </a:ext>
            </a:extLst>
          </p:cNvPr>
          <p:cNvSpPr>
            <a:spLocks noGrp="1"/>
          </p:cNvSpPr>
          <p:nvPr>
            <p:ph type="ftr" sz="quarter" idx="11"/>
          </p:nvPr>
        </p:nvSpPr>
        <p:spPr/>
        <p:txBody>
          <a:bodyPr/>
          <a:lstStyle/>
          <a:p>
            <a:r>
              <a:rPr lang="en-US"/>
              <a:t>P. Hurh | LBNF Targetry Overview - HPTW 2023</a:t>
            </a:r>
            <a:endParaRPr lang="en-US" dirty="0"/>
          </a:p>
        </p:txBody>
      </p:sp>
      <p:sp>
        <p:nvSpPr>
          <p:cNvPr id="5" name="Slide Number Placeholder 4">
            <a:extLst>
              <a:ext uri="{FF2B5EF4-FFF2-40B4-BE49-F238E27FC236}">
                <a16:creationId xmlns:a16="http://schemas.microsoft.com/office/drawing/2014/main" id="{F292459A-EEEF-4AB1-A20D-5C2D33034FCE}"/>
              </a:ext>
            </a:extLst>
          </p:cNvPr>
          <p:cNvSpPr>
            <a:spLocks noGrp="1"/>
          </p:cNvSpPr>
          <p:nvPr>
            <p:ph type="sldNum" sz="quarter" idx="12"/>
          </p:nvPr>
        </p:nvSpPr>
        <p:spPr/>
        <p:txBody>
          <a:bodyPr/>
          <a:lstStyle/>
          <a:p>
            <a:fld id="{EFEA031F-3946-4BBC-949C-5EB2BB7BA03C}" type="slidenum">
              <a:rPr lang="en-US" smtClean="0"/>
              <a:pPr/>
              <a:t>‹#›</a:t>
            </a:fld>
            <a:endParaRPr lang="en-US" dirty="0"/>
          </a:p>
        </p:txBody>
      </p:sp>
      <p:sp>
        <p:nvSpPr>
          <p:cNvPr id="6" name="Content Placeholder 2">
            <a:extLst>
              <a:ext uri="{FF2B5EF4-FFF2-40B4-BE49-F238E27FC236}">
                <a16:creationId xmlns:a16="http://schemas.microsoft.com/office/drawing/2014/main" id="{7E5849FA-23B8-4364-B074-2DB375C12205}"/>
              </a:ext>
            </a:extLst>
          </p:cNvPr>
          <p:cNvSpPr>
            <a:spLocks noGrp="1"/>
          </p:cNvSpPr>
          <p:nvPr>
            <p:ph sz="half" idx="1"/>
          </p:nvPr>
        </p:nvSpPr>
        <p:spPr>
          <a:xfrm>
            <a:off x="266699" y="1068106"/>
            <a:ext cx="5730689" cy="5180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11D33200-88A0-4E82-9F2B-120E4C4B5BC8}"/>
              </a:ext>
            </a:extLst>
          </p:cNvPr>
          <p:cNvSpPr>
            <a:spLocks noGrp="1"/>
          </p:cNvSpPr>
          <p:nvPr>
            <p:ph type="pic" sz="quarter" idx="13"/>
          </p:nvPr>
        </p:nvSpPr>
        <p:spPr>
          <a:xfrm>
            <a:off x="6189662" y="1068012"/>
            <a:ext cx="5730689" cy="5180293"/>
          </a:xfrm>
        </p:spPr>
        <p:txBody>
          <a:bodyPr/>
          <a:lstStyle/>
          <a:p>
            <a:r>
              <a:rPr lang="en-US"/>
              <a:t>Click icon to add picture</a:t>
            </a:r>
          </a:p>
        </p:txBody>
      </p:sp>
    </p:spTree>
    <p:extLst>
      <p:ext uri="{BB962C8B-B14F-4D97-AF65-F5344CB8AC3E}">
        <p14:creationId xmlns:p14="http://schemas.microsoft.com/office/powerpoint/2010/main" val="1134214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Picture and Charge Ques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C403-C89C-450D-A436-F7B6D3F8ED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89867-0823-40EA-A7A5-E88FDCD16565}"/>
              </a:ext>
            </a:extLst>
          </p:cNvPr>
          <p:cNvSpPr>
            <a:spLocks noGrp="1"/>
          </p:cNvSpPr>
          <p:nvPr>
            <p:ph type="dt" sz="half" idx="10"/>
          </p:nvPr>
        </p:nvSpPr>
        <p:spPr/>
        <p:txBody>
          <a:bodyPr/>
          <a:lstStyle/>
          <a:p>
            <a:r>
              <a:rPr lang="en-US"/>
              <a:t>11.09.2023</a:t>
            </a:r>
            <a:endParaRPr lang="en-US" dirty="0"/>
          </a:p>
        </p:txBody>
      </p:sp>
      <p:sp>
        <p:nvSpPr>
          <p:cNvPr id="4" name="Footer Placeholder 3">
            <a:extLst>
              <a:ext uri="{FF2B5EF4-FFF2-40B4-BE49-F238E27FC236}">
                <a16:creationId xmlns:a16="http://schemas.microsoft.com/office/drawing/2014/main" id="{C1EF6DB3-0553-45E9-8885-BBA0FA2D5AD2}"/>
              </a:ext>
            </a:extLst>
          </p:cNvPr>
          <p:cNvSpPr>
            <a:spLocks noGrp="1"/>
          </p:cNvSpPr>
          <p:nvPr>
            <p:ph type="ftr" sz="quarter" idx="11"/>
          </p:nvPr>
        </p:nvSpPr>
        <p:spPr/>
        <p:txBody>
          <a:bodyPr/>
          <a:lstStyle/>
          <a:p>
            <a:r>
              <a:rPr lang="en-US"/>
              <a:t>P. Hurh | LBNF Targetry Overview - HPTW 2023</a:t>
            </a:r>
            <a:endParaRPr lang="en-US" dirty="0"/>
          </a:p>
        </p:txBody>
      </p:sp>
      <p:sp>
        <p:nvSpPr>
          <p:cNvPr id="5" name="Slide Number Placeholder 4">
            <a:extLst>
              <a:ext uri="{FF2B5EF4-FFF2-40B4-BE49-F238E27FC236}">
                <a16:creationId xmlns:a16="http://schemas.microsoft.com/office/drawing/2014/main" id="{F292459A-EEEF-4AB1-A20D-5C2D33034FCE}"/>
              </a:ext>
            </a:extLst>
          </p:cNvPr>
          <p:cNvSpPr>
            <a:spLocks noGrp="1"/>
          </p:cNvSpPr>
          <p:nvPr>
            <p:ph type="sldNum" sz="quarter" idx="12"/>
          </p:nvPr>
        </p:nvSpPr>
        <p:spPr/>
        <p:txBody>
          <a:bodyPr/>
          <a:lstStyle/>
          <a:p>
            <a:fld id="{EFEA031F-3946-4BBC-949C-5EB2BB7BA03C}" type="slidenum">
              <a:rPr lang="en-US" smtClean="0"/>
              <a:pPr/>
              <a:t>‹#›</a:t>
            </a:fld>
            <a:endParaRPr lang="en-US" dirty="0"/>
          </a:p>
        </p:txBody>
      </p:sp>
      <p:sp>
        <p:nvSpPr>
          <p:cNvPr id="6" name="Content Placeholder 2">
            <a:extLst>
              <a:ext uri="{FF2B5EF4-FFF2-40B4-BE49-F238E27FC236}">
                <a16:creationId xmlns:a16="http://schemas.microsoft.com/office/drawing/2014/main" id="{7E5849FA-23B8-4364-B074-2DB375C12205}"/>
              </a:ext>
            </a:extLst>
          </p:cNvPr>
          <p:cNvSpPr>
            <a:spLocks noGrp="1"/>
          </p:cNvSpPr>
          <p:nvPr>
            <p:ph sz="half" idx="1"/>
          </p:nvPr>
        </p:nvSpPr>
        <p:spPr>
          <a:xfrm>
            <a:off x="266699" y="1068106"/>
            <a:ext cx="5730689" cy="5180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11D33200-88A0-4E82-9F2B-120E4C4B5BC8}"/>
              </a:ext>
            </a:extLst>
          </p:cNvPr>
          <p:cNvSpPr>
            <a:spLocks noGrp="1"/>
          </p:cNvSpPr>
          <p:nvPr>
            <p:ph type="pic" sz="quarter" idx="13"/>
          </p:nvPr>
        </p:nvSpPr>
        <p:spPr>
          <a:xfrm>
            <a:off x="6189662" y="1068012"/>
            <a:ext cx="5730689" cy="5180293"/>
          </a:xfrm>
        </p:spPr>
        <p:txBody>
          <a:bodyPr/>
          <a:lstStyle/>
          <a:p>
            <a:r>
              <a:rPr lang="en-US"/>
              <a:t>Click icon to add picture</a:t>
            </a:r>
          </a:p>
        </p:txBody>
      </p:sp>
      <p:sp>
        <p:nvSpPr>
          <p:cNvPr id="9" name="Text Placeholder 7">
            <a:extLst>
              <a:ext uri="{FF2B5EF4-FFF2-40B4-BE49-F238E27FC236}">
                <a16:creationId xmlns:a16="http://schemas.microsoft.com/office/drawing/2014/main" id="{DBE56495-495F-4648-A26E-D8C8BFEF0B2B}"/>
              </a:ext>
            </a:extLst>
          </p:cNvPr>
          <p:cNvSpPr>
            <a:spLocks noGrp="1"/>
          </p:cNvSpPr>
          <p:nvPr>
            <p:ph type="body" sz="quarter" idx="14" hasCustomPrompt="1"/>
          </p:nvPr>
        </p:nvSpPr>
        <p:spPr>
          <a:xfrm>
            <a:off x="10332720" y="36576"/>
            <a:ext cx="1828800" cy="329184"/>
          </a:xfrm>
          <a:solidFill>
            <a:schemeClr val="accent6"/>
          </a:solidFill>
          <a:ln>
            <a:solidFill>
              <a:schemeClr val="accent1">
                <a:lumMod val="60000"/>
                <a:lumOff val="40000"/>
              </a:schemeClr>
            </a:solidFill>
          </a:ln>
          <a:effectLst>
            <a:outerShdw blurRad="40005" dist="22860" dir="5400000" algn="ctr" rotWithShape="0">
              <a:schemeClr val="bg2">
                <a:lumMod val="10000"/>
                <a:alpha val="35000"/>
              </a:schemeClr>
            </a:outerShdw>
          </a:effectLst>
        </p:spPr>
        <p:txBody>
          <a:bodyPr lIns="0" tIns="0" rIns="0" bIns="0" anchor="ctr" anchorCtr="1">
            <a:normAutofit/>
          </a:bodyPr>
          <a:lstStyle>
            <a:lvl1pPr marL="0" indent="0">
              <a:buNone/>
              <a:defRPr sz="1200" b="1" cap="all" baseline="0">
                <a:solidFill>
                  <a:schemeClr val="bg2">
                    <a:lumMod val="10000"/>
                  </a:schemeClr>
                </a:solidFill>
                <a:latin typeface="Calibri" panose="020F0502020204030204" pitchFamily="34" charset="0"/>
                <a:cs typeface="Calibri" panose="020F0502020204030204" pitchFamily="34" charset="0"/>
              </a:defRPr>
            </a:lvl1pPr>
          </a:lstStyle>
          <a:p>
            <a:pPr lvl="0"/>
            <a:r>
              <a:rPr lang="en-US" sz="1200" b="1" dirty="0">
                <a:latin typeface="Calibri" panose="020F0502020204030204" pitchFamily="34" charset="0"/>
                <a:cs typeface="Calibri" panose="020F0502020204030204" pitchFamily="34" charset="0"/>
              </a:rPr>
              <a:t>CHARGE QUESTION #</a:t>
            </a:r>
            <a:endParaRPr lang="en-US" dirty="0"/>
          </a:p>
        </p:txBody>
      </p:sp>
    </p:spTree>
    <p:extLst>
      <p:ext uri="{BB962C8B-B14F-4D97-AF65-F5344CB8AC3E}">
        <p14:creationId xmlns:p14="http://schemas.microsoft.com/office/powerpoint/2010/main" val="3716283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8ACD5-4E42-4219-BD6D-330CC1F89DBE}"/>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2E6E4A6-9526-4171-A80F-5FF0BBD469CD}"/>
              </a:ext>
            </a:extLst>
          </p:cNvPr>
          <p:cNvSpPr>
            <a:spLocks noGrp="1"/>
          </p:cNvSpPr>
          <p:nvPr>
            <p:ph type="dt" sz="half" idx="10"/>
          </p:nvPr>
        </p:nvSpPr>
        <p:spPr/>
        <p:txBody>
          <a:bodyPr/>
          <a:lstStyle/>
          <a:p>
            <a:r>
              <a:rPr lang="en-US"/>
              <a:t>11.09.2023</a:t>
            </a:r>
          </a:p>
        </p:txBody>
      </p:sp>
      <p:sp>
        <p:nvSpPr>
          <p:cNvPr id="4" name="Footer Placeholder 3">
            <a:extLst>
              <a:ext uri="{FF2B5EF4-FFF2-40B4-BE49-F238E27FC236}">
                <a16:creationId xmlns:a16="http://schemas.microsoft.com/office/drawing/2014/main" id="{15A59077-F042-47DA-B89E-5D5BCECDF36F}"/>
              </a:ext>
            </a:extLst>
          </p:cNvPr>
          <p:cNvSpPr>
            <a:spLocks noGrp="1"/>
          </p:cNvSpPr>
          <p:nvPr>
            <p:ph type="ftr" sz="quarter" idx="11"/>
          </p:nvPr>
        </p:nvSpPr>
        <p:spPr/>
        <p:txBody>
          <a:bodyPr/>
          <a:lstStyle/>
          <a:p>
            <a:r>
              <a:rPr lang="en-US"/>
              <a:t>P. Hurh | LBNF Targetry Overview - HPTW 2023</a:t>
            </a:r>
          </a:p>
        </p:txBody>
      </p:sp>
      <p:sp>
        <p:nvSpPr>
          <p:cNvPr id="5" name="Slide Number Placeholder 4">
            <a:extLst>
              <a:ext uri="{FF2B5EF4-FFF2-40B4-BE49-F238E27FC236}">
                <a16:creationId xmlns:a16="http://schemas.microsoft.com/office/drawing/2014/main" id="{13F80D5E-E85A-4958-9303-B74093D41DB0}"/>
              </a:ext>
            </a:extLst>
          </p:cNvPr>
          <p:cNvSpPr>
            <a:spLocks noGrp="1"/>
          </p:cNvSpPr>
          <p:nvPr>
            <p:ph type="sldNum" sz="quarter" idx="12"/>
          </p:nvPr>
        </p:nvSpPr>
        <p:spPr/>
        <p:txBody>
          <a:bodyPr/>
          <a:lstStyle/>
          <a:p>
            <a:fld id="{EFEA031F-3946-4BBC-949C-5EB2BB7BA03C}" type="slidenum">
              <a:rPr lang="en-US" smtClean="0"/>
              <a:t>‹#›</a:t>
            </a:fld>
            <a:endParaRPr lang="en-US"/>
          </a:p>
        </p:txBody>
      </p:sp>
    </p:spTree>
    <p:extLst>
      <p:ext uri="{BB962C8B-B14F-4D97-AF65-F5344CB8AC3E}">
        <p14:creationId xmlns:p14="http://schemas.microsoft.com/office/powerpoint/2010/main" val="62457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D35C49-7E6B-48D8-B67F-8103B5CEA26D}"/>
              </a:ext>
            </a:extLst>
          </p:cNvPr>
          <p:cNvSpPr>
            <a:spLocks noGrp="1"/>
          </p:cNvSpPr>
          <p:nvPr>
            <p:ph type="title"/>
          </p:nvPr>
        </p:nvSpPr>
        <p:spPr>
          <a:xfrm>
            <a:off x="266700" y="190500"/>
            <a:ext cx="10515600" cy="72390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883545-BB2E-4574-B71E-E64E6D508DFB}"/>
              </a:ext>
            </a:extLst>
          </p:cNvPr>
          <p:cNvSpPr>
            <a:spLocks noGrp="1"/>
          </p:cNvSpPr>
          <p:nvPr>
            <p:ph type="body" idx="1"/>
          </p:nvPr>
        </p:nvSpPr>
        <p:spPr>
          <a:xfrm>
            <a:off x="266700" y="1066799"/>
            <a:ext cx="11658600" cy="51816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9C0BCCD-1B4D-4AE6-AA77-2A93CCC5BDCA}"/>
              </a:ext>
            </a:extLst>
          </p:cNvPr>
          <p:cNvSpPr>
            <a:spLocks noGrp="1"/>
          </p:cNvSpPr>
          <p:nvPr>
            <p:ph type="dt" sz="half" idx="2"/>
          </p:nvPr>
        </p:nvSpPr>
        <p:spPr>
          <a:xfrm>
            <a:off x="1156651" y="6539725"/>
            <a:ext cx="1104900" cy="187452"/>
          </a:xfrm>
          <a:prstGeom prst="rect">
            <a:avLst/>
          </a:prstGeom>
        </p:spPr>
        <p:txBody>
          <a:bodyPr vert="horz" lIns="0" tIns="0" rIns="0" bIns="0" rtlCol="0" anchor="ctr"/>
          <a:lstStyle>
            <a:lvl1pPr algn="l">
              <a:defRPr sz="1200">
                <a:solidFill>
                  <a:srgbClr val="004C97"/>
                </a:solidFill>
              </a:defRPr>
            </a:lvl1pPr>
          </a:lstStyle>
          <a:p>
            <a:r>
              <a:rPr lang="en-US"/>
              <a:t>11.09.2023</a:t>
            </a:r>
            <a:endParaRPr lang="en-US" dirty="0"/>
          </a:p>
        </p:txBody>
      </p:sp>
      <p:sp>
        <p:nvSpPr>
          <p:cNvPr id="5" name="Footer Placeholder 4">
            <a:extLst>
              <a:ext uri="{FF2B5EF4-FFF2-40B4-BE49-F238E27FC236}">
                <a16:creationId xmlns:a16="http://schemas.microsoft.com/office/drawing/2014/main" id="{98D0786B-1A70-41CC-976B-301C8181A3BC}"/>
              </a:ext>
            </a:extLst>
          </p:cNvPr>
          <p:cNvSpPr>
            <a:spLocks noGrp="1"/>
          </p:cNvSpPr>
          <p:nvPr>
            <p:ph type="ftr" sz="quarter" idx="3"/>
          </p:nvPr>
        </p:nvSpPr>
        <p:spPr>
          <a:xfrm>
            <a:off x="2694498" y="6539725"/>
            <a:ext cx="6893052" cy="187452"/>
          </a:xfrm>
          <a:prstGeom prst="rect">
            <a:avLst/>
          </a:prstGeom>
        </p:spPr>
        <p:txBody>
          <a:bodyPr vert="horz" lIns="0" tIns="0" rIns="0" bIns="0" rtlCol="0" anchor="ctr"/>
          <a:lstStyle>
            <a:lvl1pPr algn="l">
              <a:defRPr sz="1200">
                <a:solidFill>
                  <a:srgbClr val="004C97"/>
                </a:solidFill>
              </a:defRPr>
            </a:lvl1pPr>
          </a:lstStyle>
          <a:p>
            <a:r>
              <a:rPr lang="en-US"/>
              <a:t>P. Hurh | LBNF Targetry Overview - HPTW 2023</a:t>
            </a:r>
            <a:endParaRPr lang="en-US" dirty="0"/>
          </a:p>
        </p:txBody>
      </p:sp>
      <p:sp>
        <p:nvSpPr>
          <p:cNvPr id="6" name="Slide Number Placeholder 5">
            <a:extLst>
              <a:ext uri="{FF2B5EF4-FFF2-40B4-BE49-F238E27FC236}">
                <a16:creationId xmlns:a16="http://schemas.microsoft.com/office/drawing/2014/main" id="{B0B36DCE-5EA1-4C2F-BC29-5732E8C54BB0}"/>
              </a:ext>
            </a:extLst>
          </p:cNvPr>
          <p:cNvSpPr>
            <a:spLocks noGrp="1"/>
          </p:cNvSpPr>
          <p:nvPr>
            <p:ph type="sldNum" sz="quarter" idx="4"/>
          </p:nvPr>
        </p:nvSpPr>
        <p:spPr>
          <a:xfrm>
            <a:off x="383455" y="6539725"/>
            <a:ext cx="454745" cy="187452"/>
          </a:xfrm>
          <a:prstGeom prst="rect">
            <a:avLst/>
          </a:prstGeom>
        </p:spPr>
        <p:txBody>
          <a:bodyPr vert="horz" lIns="0" tIns="0" rIns="0" bIns="0" rtlCol="0" anchor="ctr"/>
          <a:lstStyle>
            <a:lvl1pPr algn="l">
              <a:defRPr sz="1200" b="1">
                <a:solidFill>
                  <a:srgbClr val="004C97"/>
                </a:solidFill>
              </a:defRPr>
            </a:lvl1pPr>
          </a:lstStyle>
          <a:p>
            <a:fld id="{EFEA031F-3946-4BBC-949C-5EB2BB7BA03C}" type="slidenum">
              <a:rPr lang="en-US" smtClean="0"/>
              <a:pPr/>
              <a:t>‹#›</a:t>
            </a:fld>
            <a:endParaRPr lang="en-US" dirty="0"/>
          </a:p>
        </p:txBody>
      </p:sp>
      <p:cxnSp>
        <p:nvCxnSpPr>
          <p:cNvPr id="7" name="Straight Connector 6">
            <a:extLst>
              <a:ext uri="{FF2B5EF4-FFF2-40B4-BE49-F238E27FC236}">
                <a16:creationId xmlns:a16="http://schemas.microsoft.com/office/drawing/2014/main" id="{D96F5AB0-A7FF-4A8B-A755-8206E37B5E64}"/>
              </a:ext>
            </a:extLst>
          </p:cNvPr>
          <p:cNvCxnSpPr>
            <a:cxnSpLocks/>
          </p:cNvCxnSpPr>
          <p:nvPr/>
        </p:nvCxnSpPr>
        <p:spPr>
          <a:xfrm>
            <a:off x="266700" y="6416393"/>
            <a:ext cx="11658600" cy="0"/>
          </a:xfrm>
          <a:prstGeom prst="line">
            <a:avLst/>
          </a:prstGeom>
          <a:ln w="25400">
            <a:solidFill>
              <a:srgbClr val="004C97"/>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E1C8D2DD-51B6-423E-89D4-0224D76EB4DB}"/>
              </a:ext>
            </a:extLst>
          </p:cNvPr>
          <p:cNvPicPr>
            <a:picLocks noChangeAspect="1"/>
          </p:cNvPicPr>
          <p:nvPr/>
        </p:nvPicPr>
        <p:blipFill>
          <a:blip r:embed="rId20"/>
          <a:stretch>
            <a:fillRect/>
          </a:stretch>
        </p:blipFill>
        <p:spPr>
          <a:xfrm>
            <a:off x="10290509" y="6476587"/>
            <a:ext cx="1518036" cy="313728"/>
          </a:xfrm>
          <a:prstGeom prst="rect">
            <a:avLst/>
          </a:prstGeom>
        </p:spPr>
      </p:pic>
      <p:cxnSp>
        <p:nvCxnSpPr>
          <p:cNvPr id="9" name="Straight Connector 8">
            <a:extLst>
              <a:ext uri="{FF2B5EF4-FFF2-40B4-BE49-F238E27FC236}">
                <a16:creationId xmlns:a16="http://schemas.microsoft.com/office/drawing/2014/main" id="{C6CA4F82-BF93-9994-B647-166991E931E9}"/>
              </a:ext>
            </a:extLst>
          </p:cNvPr>
          <p:cNvCxnSpPr>
            <a:cxnSpLocks/>
          </p:cNvCxnSpPr>
          <p:nvPr userDrawn="1"/>
        </p:nvCxnSpPr>
        <p:spPr>
          <a:xfrm>
            <a:off x="266700" y="6416393"/>
            <a:ext cx="11658600" cy="0"/>
          </a:xfrm>
          <a:prstGeom prst="line">
            <a:avLst/>
          </a:prstGeom>
          <a:ln w="25400">
            <a:solidFill>
              <a:srgbClr val="004C97"/>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31A83AAD-E279-355B-DEC9-65FAE26BB1BB}"/>
              </a:ext>
            </a:extLst>
          </p:cNvPr>
          <p:cNvPicPr>
            <a:picLocks noChangeAspect="1"/>
          </p:cNvPicPr>
          <p:nvPr userDrawn="1"/>
        </p:nvPicPr>
        <p:blipFill>
          <a:blip r:embed="rId20"/>
          <a:stretch>
            <a:fillRect/>
          </a:stretch>
        </p:blipFill>
        <p:spPr>
          <a:xfrm>
            <a:off x="10290509" y="6476587"/>
            <a:ext cx="1518036" cy="313728"/>
          </a:xfrm>
          <a:prstGeom prst="rect">
            <a:avLst/>
          </a:prstGeom>
        </p:spPr>
      </p:pic>
    </p:spTree>
    <p:extLst>
      <p:ext uri="{BB962C8B-B14F-4D97-AF65-F5344CB8AC3E}">
        <p14:creationId xmlns:p14="http://schemas.microsoft.com/office/powerpoint/2010/main" val="150829125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2" r:id="rId9"/>
    <p:sldLayoutId id="2147483673" r:id="rId10"/>
    <p:sldLayoutId id="2147483676" r:id="rId11"/>
    <p:sldLayoutId id="2147483671" r:id="rId12"/>
    <p:sldLayoutId id="2147483674" r:id="rId13"/>
    <p:sldLayoutId id="2147483675" r:id="rId14"/>
    <p:sldLayoutId id="2147483677" r:id="rId15"/>
    <p:sldLayoutId id="2147483678" r:id="rId16"/>
    <p:sldLayoutId id="2147483679" r:id="rId17"/>
    <p:sldLayoutId id="2147483685" r:id="rId18"/>
  </p:sldLayoutIdLst>
  <p:hf hdr="0"/>
  <p:txStyles>
    <p:titleStyle>
      <a:lvl1pPr algn="l" defTabSz="914400" rtl="0" eaLnBrk="1" latinLnBrk="0" hangingPunct="1">
        <a:lnSpc>
          <a:spcPct val="90000"/>
        </a:lnSpc>
        <a:spcBef>
          <a:spcPct val="0"/>
        </a:spcBef>
        <a:buNone/>
        <a:defRPr sz="2200" b="1" kern="1200">
          <a:solidFill>
            <a:srgbClr val="004C97"/>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SzPct val="90000"/>
        <a:buFont typeface="HGGothicE" panose="020B0909000000000000" pitchFamily="49" charset="-128"/>
        <a:buChar char="-"/>
        <a:defRPr sz="2000" kern="1200">
          <a:solidFill>
            <a:schemeClr val="tx1"/>
          </a:solidFill>
          <a:latin typeface="+mn-lt"/>
          <a:ea typeface="+mn-ea"/>
          <a:cs typeface="+mn-cs"/>
        </a:defRPr>
      </a:lvl2pPr>
      <a:lvl3pPr marL="1084263" indent="-169863" algn="l" defTabSz="914400" rtl="0" eaLnBrk="1" latinLnBrk="0" hangingPunct="1">
        <a:lnSpc>
          <a:spcPct val="100000"/>
        </a:lnSpc>
        <a:spcBef>
          <a:spcPts val="500"/>
        </a:spcBef>
        <a:buSzPct val="88000"/>
        <a:buFont typeface="Arial" panose="020B0604020202020204" pitchFamily="34" charset="0"/>
        <a:buChar char="•"/>
        <a:defRPr sz="1800" kern="1200">
          <a:solidFill>
            <a:schemeClr val="tx1"/>
          </a:solidFill>
          <a:latin typeface="+mn-lt"/>
          <a:ea typeface="+mn-ea"/>
          <a:cs typeface="+mn-cs"/>
        </a:defRPr>
      </a:lvl3pPr>
      <a:lvl4pPr marL="1484313" indent="-169863" algn="l" defTabSz="914400" rtl="0" eaLnBrk="1" latinLnBrk="0" hangingPunct="1">
        <a:lnSpc>
          <a:spcPct val="90000"/>
        </a:lnSpc>
        <a:spcBef>
          <a:spcPts val="500"/>
        </a:spcBef>
        <a:buSzPct val="90000"/>
        <a:buFont typeface="HGGothicE" panose="020B0909000000000000" pitchFamily="49" charset="-128"/>
        <a:buChar char="-"/>
        <a:defRPr sz="1600" kern="1200">
          <a:solidFill>
            <a:schemeClr val="tx1"/>
          </a:solidFill>
          <a:latin typeface="+mn-lt"/>
          <a:ea typeface="+mn-ea"/>
          <a:cs typeface="+mn-cs"/>
        </a:defRPr>
      </a:lvl4pPr>
      <a:lvl5pPr marL="1889125" indent="-169863" algn="l" defTabSz="914400" rtl="0" eaLnBrk="1" latinLnBrk="0" hangingPunct="1">
        <a:lnSpc>
          <a:spcPct val="90000"/>
        </a:lnSpc>
        <a:spcBef>
          <a:spcPts val="500"/>
        </a:spcBef>
        <a:buSzPct val="9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0" orient="horz" pos="72" userDrawn="1">
          <p15:clr>
            <a:srgbClr val="F26B43"/>
          </p15:clr>
        </p15:guide>
        <p15:guide id="21" pos="72" userDrawn="1">
          <p15:clr>
            <a:srgbClr val="F26B43"/>
          </p15:clr>
        </p15:guide>
        <p15:guide id="22" orient="horz" pos="4248" userDrawn="1">
          <p15:clr>
            <a:srgbClr val="F26B43"/>
          </p15:clr>
        </p15:guide>
        <p15:guide id="23" pos="7608" userDrawn="1">
          <p15:clr>
            <a:srgbClr val="F26B43"/>
          </p15:clr>
        </p15:guide>
        <p15:guide id="24" orient="horz" pos="120" userDrawn="1">
          <p15:clr>
            <a:srgbClr val="F26B43"/>
          </p15:clr>
        </p15:guide>
        <p15:guide id="25" orient="horz" pos="576" userDrawn="1">
          <p15:clr>
            <a:srgbClr val="F26B43"/>
          </p15:clr>
        </p15:guide>
        <p15:guide id="26" pos="168" userDrawn="1">
          <p15:clr>
            <a:srgbClr val="F26B43"/>
          </p15:clr>
        </p15:guide>
        <p15:guide id="27" pos="6792" userDrawn="1">
          <p15:clr>
            <a:srgbClr val="F26B43"/>
          </p15:clr>
        </p15:guide>
        <p15:guide id="28" orient="horz" pos="672" userDrawn="1">
          <p15:clr>
            <a:srgbClr val="F26B43"/>
          </p15:clr>
        </p15:guide>
        <p15:guide id="29" orient="horz" pos="3936" userDrawn="1">
          <p15:clr>
            <a:srgbClr val="F26B43"/>
          </p15:clr>
        </p15:guide>
        <p15:guide id="30" pos="7512" userDrawn="1">
          <p15:clr>
            <a:srgbClr val="F26B43"/>
          </p15:clr>
        </p15:guide>
        <p15:guide id="31" orient="horz" pos="4128" userDrawn="1">
          <p15:clr>
            <a:srgbClr val="F26B43"/>
          </p15:clr>
        </p15:guide>
        <p15:guide id="32" orient="horz" pos="4032" userDrawn="1">
          <p15:clr>
            <a:srgbClr val="F26B43"/>
          </p15:clr>
        </p15:guide>
        <p15:guide id="33" pos="240" userDrawn="1">
          <p15:clr>
            <a:srgbClr val="F26B43"/>
          </p15:clr>
        </p15:guide>
        <p15:guide id="34" pos="528" userDrawn="1">
          <p15:clr>
            <a:srgbClr val="F26B43"/>
          </p15:clr>
        </p15:guide>
        <p15:guide id="35" pos="744" userDrawn="1">
          <p15:clr>
            <a:srgbClr val="F26B43"/>
          </p15:clr>
        </p15:guide>
        <p15:guide id="36" pos="1680" userDrawn="1">
          <p15:clr>
            <a:srgbClr val="F26B43"/>
          </p15:clr>
        </p15:guide>
        <p15:guide id="37" pos="1440" userDrawn="1">
          <p15:clr>
            <a:srgbClr val="F26B43"/>
          </p15:clr>
        </p15:guide>
        <p15:guide id="38" pos="60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CF42B-819F-4447-9AF2-409343A60999}"/>
              </a:ext>
            </a:extLst>
          </p:cNvPr>
          <p:cNvSpPr>
            <a:spLocks noGrp="1"/>
          </p:cNvSpPr>
          <p:nvPr>
            <p:ph type="ctrTitle"/>
          </p:nvPr>
        </p:nvSpPr>
        <p:spPr/>
        <p:txBody>
          <a:bodyPr/>
          <a:lstStyle/>
          <a:p>
            <a:r>
              <a:rPr lang="en-US" dirty="0"/>
              <a:t>Long Baseline Neutrino Facility (LBNF) Beamline and </a:t>
            </a:r>
            <a:r>
              <a:rPr lang="en-US" dirty="0" err="1"/>
              <a:t>Targetry</a:t>
            </a:r>
            <a:r>
              <a:rPr lang="en-US" dirty="0"/>
              <a:t> Overview</a:t>
            </a:r>
          </a:p>
        </p:txBody>
      </p:sp>
      <p:sp>
        <p:nvSpPr>
          <p:cNvPr id="3" name="Subtitle 2">
            <a:extLst>
              <a:ext uri="{FF2B5EF4-FFF2-40B4-BE49-F238E27FC236}">
                <a16:creationId xmlns:a16="http://schemas.microsoft.com/office/drawing/2014/main" id="{1BA5C7E3-2C28-466B-930E-93050AB7CE0C}"/>
              </a:ext>
            </a:extLst>
          </p:cNvPr>
          <p:cNvSpPr>
            <a:spLocks noGrp="1"/>
          </p:cNvSpPr>
          <p:nvPr>
            <p:ph type="subTitle" idx="1"/>
          </p:nvPr>
        </p:nvSpPr>
        <p:spPr/>
        <p:txBody>
          <a:bodyPr>
            <a:normAutofit/>
          </a:bodyPr>
          <a:lstStyle/>
          <a:p>
            <a:r>
              <a:rPr lang="en-US" dirty="0"/>
              <a:t>Patrick Hurh, on behalf of the LBNF Beamline Project</a:t>
            </a:r>
          </a:p>
          <a:p>
            <a:r>
              <a:rPr lang="en-US" dirty="0"/>
              <a:t>High Power </a:t>
            </a:r>
            <a:r>
              <a:rPr lang="en-US" dirty="0" err="1"/>
              <a:t>Targetry</a:t>
            </a:r>
            <a:r>
              <a:rPr lang="en-US" dirty="0"/>
              <a:t> Workshop </a:t>
            </a:r>
          </a:p>
          <a:p>
            <a:r>
              <a:rPr lang="en-US" dirty="0"/>
              <a:t>10Nov23</a:t>
            </a:r>
          </a:p>
          <a:p>
            <a:endParaRPr lang="en-US" dirty="0"/>
          </a:p>
        </p:txBody>
      </p:sp>
    </p:spTree>
    <p:extLst>
      <p:ext uri="{BB962C8B-B14F-4D97-AF65-F5344CB8AC3E}">
        <p14:creationId xmlns:p14="http://schemas.microsoft.com/office/powerpoint/2010/main" val="971663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52778EA-7D19-BDCC-5064-2AC4DEC0FC2E}"/>
              </a:ext>
            </a:extLst>
          </p:cNvPr>
          <p:cNvSpPr>
            <a:spLocks noGrp="1"/>
          </p:cNvSpPr>
          <p:nvPr>
            <p:ph type="dt" sz="half" idx="10"/>
          </p:nvPr>
        </p:nvSpPr>
        <p:spPr/>
        <p:txBody>
          <a:bodyPr/>
          <a:lstStyle/>
          <a:p>
            <a:pPr>
              <a:defRPr/>
            </a:pPr>
            <a:r>
              <a:rPr lang="en-US"/>
              <a:t>11.09.2023</a:t>
            </a:r>
            <a:endParaRPr lang="en-US" dirty="0"/>
          </a:p>
        </p:txBody>
      </p:sp>
      <p:sp>
        <p:nvSpPr>
          <p:cNvPr id="4" name="Footer Placeholder 3">
            <a:extLst>
              <a:ext uri="{FF2B5EF4-FFF2-40B4-BE49-F238E27FC236}">
                <a16:creationId xmlns:a16="http://schemas.microsoft.com/office/drawing/2014/main" id="{B7911240-3C9A-B1EB-2310-C0632F6F944B}"/>
              </a:ext>
            </a:extLst>
          </p:cNvPr>
          <p:cNvSpPr>
            <a:spLocks noGrp="1"/>
          </p:cNvSpPr>
          <p:nvPr>
            <p:ph type="ftr" sz="quarter" idx="11"/>
          </p:nvPr>
        </p:nvSpPr>
        <p:spPr/>
        <p:txBody>
          <a:bodyPr/>
          <a:lstStyle/>
          <a:p>
            <a:pPr>
              <a:defRPr/>
            </a:pPr>
            <a:r>
              <a:rPr lang="en-US"/>
              <a:t>P. Hurh | LBNF Targetry Overview - HPTW 2023</a:t>
            </a:r>
            <a:endParaRPr lang="en-US" dirty="0"/>
          </a:p>
        </p:txBody>
      </p:sp>
      <p:sp>
        <p:nvSpPr>
          <p:cNvPr id="5" name="Slide Number Placeholder 4">
            <a:extLst>
              <a:ext uri="{FF2B5EF4-FFF2-40B4-BE49-F238E27FC236}">
                <a16:creationId xmlns:a16="http://schemas.microsoft.com/office/drawing/2014/main" id="{86BDF5E8-F3E8-B6CE-D5F1-714A9D32EB56}"/>
              </a:ext>
            </a:extLst>
          </p:cNvPr>
          <p:cNvSpPr>
            <a:spLocks noGrp="1"/>
          </p:cNvSpPr>
          <p:nvPr>
            <p:ph type="sldNum" sz="quarter" idx="12"/>
          </p:nvPr>
        </p:nvSpPr>
        <p:spPr/>
        <p:txBody>
          <a:bodyPr/>
          <a:lstStyle/>
          <a:p>
            <a:pPr>
              <a:defRPr/>
            </a:pPr>
            <a:fld id="{0C39C72E-2A13-EB4D-AD45-6D4E6ACAED8D}" type="slidenum">
              <a:rPr lang="en-US" smtClean="0"/>
              <a:pPr>
                <a:defRPr/>
              </a:pPr>
              <a:t>10</a:t>
            </a:fld>
            <a:endParaRPr lang="en-US" dirty="0"/>
          </a:p>
        </p:txBody>
      </p:sp>
      <p:pic>
        <p:nvPicPr>
          <p:cNvPr id="16" name="Content Placeholder 15" descr="A blue and red machine&#10;&#10;Description automatically generated with medium confidence">
            <a:extLst>
              <a:ext uri="{FF2B5EF4-FFF2-40B4-BE49-F238E27FC236}">
                <a16:creationId xmlns:a16="http://schemas.microsoft.com/office/drawing/2014/main" id="{B36398B0-EAC0-2CCF-E395-F7A0A587A77A}"/>
              </a:ext>
            </a:extLst>
          </p:cNvPr>
          <p:cNvPicPr>
            <a:picLocks noGrp="1" noChangeAspect="1"/>
          </p:cNvPicPr>
          <p:nvPr>
            <p:ph idx="13"/>
          </p:nvPr>
        </p:nvPicPr>
        <p:blipFill rotWithShape="1">
          <a:blip r:embed="rId2">
            <a:extLst>
              <a:ext uri="{28A0092B-C50C-407E-A947-70E740481C1C}">
                <a14:useLocalDpi xmlns:a14="http://schemas.microsoft.com/office/drawing/2010/main" val="0"/>
              </a:ext>
            </a:extLst>
          </a:blip>
          <a:srcRect l="34976" r="33463"/>
          <a:stretch/>
        </p:blipFill>
        <p:spPr>
          <a:xfrm>
            <a:off x="8091948" y="130822"/>
            <a:ext cx="3865176" cy="6240139"/>
          </a:xfrm>
        </p:spPr>
      </p:pic>
      <p:pic>
        <p:nvPicPr>
          <p:cNvPr id="18" name="Picture 17" descr="A machine with many parts&#10;&#10;Description automatically generated with medium confidence">
            <a:extLst>
              <a:ext uri="{FF2B5EF4-FFF2-40B4-BE49-F238E27FC236}">
                <a16:creationId xmlns:a16="http://schemas.microsoft.com/office/drawing/2014/main" id="{129D9581-81DC-274D-31E2-D1287B78B8A5}"/>
              </a:ext>
            </a:extLst>
          </p:cNvPr>
          <p:cNvPicPr>
            <a:picLocks noChangeAspect="1"/>
          </p:cNvPicPr>
          <p:nvPr/>
        </p:nvPicPr>
        <p:blipFill rotWithShape="1">
          <a:blip r:embed="rId3">
            <a:extLst>
              <a:ext uri="{28A0092B-C50C-407E-A947-70E740481C1C}">
                <a14:useLocalDpi xmlns:a14="http://schemas.microsoft.com/office/drawing/2010/main" val="0"/>
              </a:ext>
            </a:extLst>
          </a:blip>
          <a:srcRect l="14338" r="27597" b="3404"/>
          <a:stretch/>
        </p:blipFill>
        <p:spPr>
          <a:xfrm>
            <a:off x="240668" y="744165"/>
            <a:ext cx="6553422" cy="5555171"/>
          </a:xfrm>
          <a:prstGeom prst="rect">
            <a:avLst/>
          </a:prstGeom>
        </p:spPr>
      </p:pic>
      <p:sp>
        <p:nvSpPr>
          <p:cNvPr id="2" name="Title 1">
            <a:extLst>
              <a:ext uri="{FF2B5EF4-FFF2-40B4-BE49-F238E27FC236}">
                <a16:creationId xmlns:a16="http://schemas.microsoft.com/office/drawing/2014/main" id="{7718788B-CE15-D688-4767-F577671623DE}"/>
              </a:ext>
            </a:extLst>
          </p:cNvPr>
          <p:cNvSpPr>
            <a:spLocks noGrp="1"/>
          </p:cNvSpPr>
          <p:nvPr>
            <p:ph type="title"/>
          </p:nvPr>
        </p:nvSpPr>
        <p:spPr/>
        <p:txBody>
          <a:bodyPr>
            <a:normAutofit fontScale="90000"/>
          </a:bodyPr>
          <a:lstStyle/>
          <a:p>
            <a:r>
              <a:rPr lang="en-US" dirty="0"/>
              <a:t>Target Integrated with Horn A and Support Module and requires</a:t>
            </a:r>
            <a:br>
              <a:rPr lang="en-US" dirty="0"/>
            </a:br>
            <a:r>
              <a:rPr lang="en-US" dirty="0"/>
              <a:t>careful Remote Handling Equipment</a:t>
            </a:r>
            <a:br>
              <a:rPr lang="en-US" dirty="0"/>
            </a:br>
            <a:endParaRPr lang="en-US" dirty="0"/>
          </a:p>
        </p:txBody>
      </p:sp>
    </p:spTree>
    <p:extLst>
      <p:ext uri="{BB962C8B-B14F-4D97-AF65-F5344CB8AC3E}">
        <p14:creationId xmlns:p14="http://schemas.microsoft.com/office/powerpoint/2010/main" val="2416803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D1226-8279-A2CA-23AC-584CA8497B2E}"/>
              </a:ext>
            </a:extLst>
          </p:cNvPr>
          <p:cNvSpPr>
            <a:spLocks noGrp="1"/>
          </p:cNvSpPr>
          <p:nvPr>
            <p:ph type="title"/>
          </p:nvPr>
        </p:nvSpPr>
        <p:spPr/>
        <p:txBody>
          <a:bodyPr/>
          <a:lstStyle/>
          <a:p>
            <a:r>
              <a:rPr lang="en-US" dirty="0"/>
              <a:t>Target Exchanger Mechanism (UKRI-RAL) based upon T2K experience</a:t>
            </a:r>
          </a:p>
        </p:txBody>
      </p:sp>
      <p:sp>
        <p:nvSpPr>
          <p:cNvPr id="4" name="Date Placeholder 3">
            <a:extLst>
              <a:ext uri="{FF2B5EF4-FFF2-40B4-BE49-F238E27FC236}">
                <a16:creationId xmlns:a16="http://schemas.microsoft.com/office/drawing/2014/main" id="{EF975F8D-FA8A-B7C2-4E94-7E4BBA87A367}"/>
              </a:ext>
            </a:extLst>
          </p:cNvPr>
          <p:cNvSpPr>
            <a:spLocks noGrp="1"/>
          </p:cNvSpPr>
          <p:nvPr>
            <p:ph type="dt" sz="half" idx="10"/>
          </p:nvPr>
        </p:nvSpPr>
        <p:spPr/>
        <p:txBody>
          <a:bodyPr/>
          <a:lstStyle/>
          <a:p>
            <a:r>
              <a:rPr lang="en-US"/>
              <a:t>11.09.2023</a:t>
            </a:r>
            <a:endParaRPr lang="en-US" dirty="0"/>
          </a:p>
        </p:txBody>
      </p:sp>
      <p:sp>
        <p:nvSpPr>
          <p:cNvPr id="5" name="Footer Placeholder 4">
            <a:extLst>
              <a:ext uri="{FF2B5EF4-FFF2-40B4-BE49-F238E27FC236}">
                <a16:creationId xmlns:a16="http://schemas.microsoft.com/office/drawing/2014/main" id="{6862D773-8103-55E6-9746-C6AB6B8665C1}"/>
              </a:ext>
            </a:extLst>
          </p:cNvPr>
          <p:cNvSpPr>
            <a:spLocks noGrp="1"/>
          </p:cNvSpPr>
          <p:nvPr>
            <p:ph type="ftr" sz="quarter" idx="11"/>
          </p:nvPr>
        </p:nvSpPr>
        <p:spPr/>
        <p:txBody>
          <a:bodyPr/>
          <a:lstStyle/>
          <a:p>
            <a:r>
              <a:rPr lang="en-US"/>
              <a:t>P. Hurh | LBNF Targetry Overview - HPTW 2023</a:t>
            </a:r>
            <a:endParaRPr lang="en-US" dirty="0"/>
          </a:p>
        </p:txBody>
      </p:sp>
      <p:sp>
        <p:nvSpPr>
          <p:cNvPr id="6" name="Slide Number Placeholder 5">
            <a:extLst>
              <a:ext uri="{FF2B5EF4-FFF2-40B4-BE49-F238E27FC236}">
                <a16:creationId xmlns:a16="http://schemas.microsoft.com/office/drawing/2014/main" id="{35631169-0168-D1F4-72A9-1F5BA794EBCD}"/>
              </a:ext>
            </a:extLst>
          </p:cNvPr>
          <p:cNvSpPr>
            <a:spLocks noGrp="1"/>
          </p:cNvSpPr>
          <p:nvPr>
            <p:ph type="sldNum" sz="quarter" idx="12"/>
          </p:nvPr>
        </p:nvSpPr>
        <p:spPr/>
        <p:txBody>
          <a:bodyPr/>
          <a:lstStyle/>
          <a:p>
            <a:fld id="{EFEA031F-3946-4BBC-949C-5EB2BB7BA03C}" type="slidenum">
              <a:rPr lang="en-US" smtClean="0"/>
              <a:t>11</a:t>
            </a:fld>
            <a:endParaRPr lang="en-US"/>
          </a:p>
        </p:txBody>
      </p:sp>
      <p:pic>
        <p:nvPicPr>
          <p:cNvPr id="10" name="Picture 9" descr="A diagram of a machine&#10;&#10;Description automatically generated">
            <a:extLst>
              <a:ext uri="{FF2B5EF4-FFF2-40B4-BE49-F238E27FC236}">
                <a16:creationId xmlns:a16="http://schemas.microsoft.com/office/drawing/2014/main" id="{14C43776-C9E6-1688-CD54-C1F9C9F0C065}"/>
              </a:ext>
            </a:extLst>
          </p:cNvPr>
          <p:cNvPicPr>
            <a:picLocks noChangeAspect="1"/>
          </p:cNvPicPr>
          <p:nvPr/>
        </p:nvPicPr>
        <p:blipFill rotWithShape="1">
          <a:blip r:embed="rId2">
            <a:extLst>
              <a:ext uri="{28A0092B-C50C-407E-A947-70E740481C1C}">
                <a14:useLocalDpi xmlns:a14="http://schemas.microsoft.com/office/drawing/2010/main" val="0"/>
              </a:ext>
            </a:extLst>
          </a:blip>
          <a:srcRect l="23835" t="11363" r="47914" b="48868"/>
          <a:stretch/>
        </p:blipFill>
        <p:spPr>
          <a:xfrm>
            <a:off x="7131692" y="1797363"/>
            <a:ext cx="4911716" cy="3665042"/>
          </a:xfrm>
          <a:prstGeom prst="rect">
            <a:avLst/>
          </a:prstGeom>
        </p:spPr>
      </p:pic>
      <p:pic>
        <p:nvPicPr>
          <p:cNvPr id="9" name="Picture 8">
            <a:extLst>
              <a:ext uri="{FF2B5EF4-FFF2-40B4-BE49-F238E27FC236}">
                <a16:creationId xmlns:a16="http://schemas.microsoft.com/office/drawing/2014/main" id="{DFA13B4A-95EC-D98A-A2F8-119FEEA74EA4}"/>
              </a:ext>
            </a:extLst>
          </p:cNvPr>
          <p:cNvPicPr>
            <a:picLocks noChangeAspect="1"/>
          </p:cNvPicPr>
          <p:nvPr/>
        </p:nvPicPr>
        <p:blipFill>
          <a:blip r:embed="rId3"/>
          <a:stretch>
            <a:fillRect/>
          </a:stretch>
        </p:blipFill>
        <p:spPr>
          <a:xfrm>
            <a:off x="266700" y="1057292"/>
            <a:ext cx="6694546" cy="5299848"/>
          </a:xfrm>
          <a:prstGeom prst="rect">
            <a:avLst/>
          </a:prstGeom>
        </p:spPr>
      </p:pic>
      <p:sp>
        <p:nvSpPr>
          <p:cNvPr id="11" name="TextBox 10">
            <a:extLst>
              <a:ext uri="{FF2B5EF4-FFF2-40B4-BE49-F238E27FC236}">
                <a16:creationId xmlns:a16="http://schemas.microsoft.com/office/drawing/2014/main" id="{CF8304D7-1B8C-C8E6-4AAF-2F4C0BEDC427}"/>
              </a:ext>
            </a:extLst>
          </p:cNvPr>
          <p:cNvSpPr txBox="1"/>
          <p:nvPr/>
        </p:nvSpPr>
        <p:spPr>
          <a:xfrm>
            <a:off x="383455" y="1195224"/>
            <a:ext cx="2315057" cy="30777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400" dirty="0"/>
              <a:t>E. Harvey-</a:t>
            </a:r>
            <a:r>
              <a:rPr lang="en-US" sz="1400" dirty="0" err="1"/>
              <a:t>Fishenden</a:t>
            </a:r>
            <a:r>
              <a:rPr lang="en-US" sz="1400" dirty="0"/>
              <a:t>; RAL</a:t>
            </a:r>
          </a:p>
        </p:txBody>
      </p:sp>
      <p:sp>
        <p:nvSpPr>
          <p:cNvPr id="12" name="Frame 11">
            <a:extLst>
              <a:ext uri="{FF2B5EF4-FFF2-40B4-BE49-F238E27FC236}">
                <a16:creationId xmlns:a16="http://schemas.microsoft.com/office/drawing/2014/main" id="{82DC1B73-8A77-29DC-1258-0BC2F8E59F3B}"/>
              </a:ext>
            </a:extLst>
          </p:cNvPr>
          <p:cNvSpPr/>
          <p:nvPr/>
        </p:nvSpPr>
        <p:spPr>
          <a:xfrm>
            <a:off x="8868697" y="3519948"/>
            <a:ext cx="1563329" cy="1504336"/>
          </a:xfrm>
          <a:prstGeom prst="frame">
            <a:avLst>
              <a:gd name="adj1" fmla="val 531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ight Arrow 12">
            <a:extLst>
              <a:ext uri="{FF2B5EF4-FFF2-40B4-BE49-F238E27FC236}">
                <a16:creationId xmlns:a16="http://schemas.microsoft.com/office/drawing/2014/main" id="{DF3DDA24-D302-F5A3-DA06-49888B1C71AA}"/>
              </a:ext>
            </a:extLst>
          </p:cNvPr>
          <p:cNvSpPr/>
          <p:nvPr/>
        </p:nvSpPr>
        <p:spPr>
          <a:xfrm>
            <a:off x="6259851" y="4168876"/>
            <a:ext cx="2438400" cy="324465"/>
          </a:xfrm>
          <a:prstGeom prst="rightArrow">
            <a:avLst>
              <a:gd name="adj1" fmla="val 41250"/>
              <a:gd name="adj2" fmla="val 95254"/>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240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D6681-A547-9680-4D89-4672921A9952}"/>
              </a:ext>
            </a:extLst>
          </p:cNvPr>
          <p:cNvSpPr>
            <a:spLocks noGrp="1"/>
          </p:cNvSpPr>
          <p:nvPr>
            <p:ph type="title"/>
          </p:nvPr>
        </p:nvSpPr>
        <p:spPr/>
        <p:txBody>
          <a:bodyPr/>
          <a:lstStyle/>
          <a:p>
            <a:r>
              <a:rPr lang="en-GB" dirty="0"/>
              <a:t>Target designed and built by RAL-UKRI (D. Wilcox talk earlier)</a:t>
            </a:r>
            <a:br>
              <a:rPr lang="en-GB" dirty="0"/>
            </a:br>
            <a:r>
              <a:rPr lang="en-GB" dirty="0"/>
              <a:t>Steady State Fluid</a:t>
            </a:r>
          </a:p>
        </p:txBody>
      </p:sp>
      <p:grpSp>
        <p:nvGrpSpPr>
          <p:cNvPr id="7" name="Group 6">
            <a:extLst>
              <a:ext uri="{FF2B5EF4-FFF2-40B4-BE49-F238E27FC236}">
                <a16:creationId xmlns:a16="http://schemas.microsoft.com/office/drawing/2014/main" id="{16E806B1-90A8-1A93-7C62-86E6B1BF6D19}"/>
              </a:ext>
            </a:extLst>
          </p:cNvPr>
          <p:cNvGrpSpPr/>
          <p:nvPr/>
        </p:nvGrpSpPr>
        <p:grpSpPr>
          <a:xfrm>
            <a:off x="390525" y="885224"/>
            <a:ext cx="11215642" cy="5154807"/>
            <a:chOff x="390525" y="885224"/>
            <a:chExt cx="11215642" cy="5154807"/>
          </a:xfrm>
        </p:grpSpPr>
        <p:pic>
          <p:nvPicPr>
            <p:cNvPr id="6" name="Picture 5">
              <a:extLst>
                <a:ext uri="{FF2B5EF4-FFF2-40B4-BE49-F238E27FC236}">
                  <a16:creationId xmlns:a16="http://schemas.microsoft.com/office/drawing/2014/main" id="{8104A17E-99BE-F90D-5E80-14972F5655C4}"/>
                </a:ext>
              </a:extLst>
            </p:cNvPr>
            <p:cNvPicPr>
              <a:picLocks noChangeAspect="1"/>
            </p:cNvPicPr>
            <p:nvPr/>
          </p:nvPicPr>
          <p:blipFill>
            <a:blip r:embed="rId2"/>
            <a:stretch>
              <a:fillRect/>
            </a:stretch>
          </p:blipFill>
          <p:spPr>
            <a:xfrm>
              <a:off x="390525" y="1220381"/>
              <a:ext cx="10591800" cy="4819650"/>
            </a:xfrm>
            <a:prstGeom prst="rect">
              <a:avLst/>
            </a:prstGeom>
          </p:spPr>
        </p:pic>
        <p:pic>
          <p:nvPicPr>
            <p:cNvPr id="8" name="Picture 7">
              <a:extLst>
                <a:ext uri="{FF2B5EF4-FFF2-40B4-BE49-F238E27FC236}">
                  <a16:creationId xmlns:a16="http://schemas.microsoft.com/office/drawing/2014/main" id="{1C2C91A5-5E73-8A0B-122C-7E0C84A5DD3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57034" y="885224"/>
              <a:ext cx="3549133" cy="3793031"/>
            </a:xfrm>
            <a:prstGeom prst="rect">
              <a:avLst/>
            </a:prstGeom>
          </p:spPr>
        </p:pic>
        <p:cxnSp>
          <p:nvCxnSpPr>
            <p:cNvPr id="5" name="Straight Arrow Connector 4">
              <a:extLst>
                <a:ext uri="{FF2B5EF4-FFF2-40B4-BE49-F238E27FC236}">
                  <a16:creationId xmlns:a16="http://schemas.microsoft.com/office/drawing/2014/main" id="{BD68019A-B2C5-A5DD-AA9A-A0C0238ECCA3}"/>
                </a:ext>
              </a:extLst>
            </p:cNvPr>
            <p:cNvCxnSpPr>
              <a:cxnSpLocks/>
            </p:cNvCxnSpPr>
            <p:nvPr/>
          </p:nvCxnSpPr>
          <p:spPr>
            <a:xfrm flipH="1" flipV="1">
              <a:off x="10626571" y="4590836"/>
              <a:ext cx="115410" cy="522702"/>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916F449-F521-B42B-1502-EB9044D1B9EF}"/>
              </a:ext>
            </a:extLst>
          </p:cNvPr>
          <p:cNvSpPr txBox="1"/>
          <p:nvPr/>
        </p:nvSpPr>
        <p:spPr>
          <a:xfrm>
            <a:off x="1565291" y="4233169"/>
            <a:ext cx="3810000" cy="1477328"/>
          </a:xfrm>
          <a:prstGeom prst="rect">
            <a:avLst/>
          </a:prstGeom>
          <a:noFill/>
        </p:spPr>
        <p:txBody>
          <a:bodyPr wrap="square" rtlCol="0">
            <a:spAutoFit/>
          </a:bodyPr>
          <a:lstStyle/>
          <a:p>
            <a:r>
              <a:rPr lang="en-GB" dirty="0"/>
              <a:t>Target length = 1.5m</a:t>
            </a:r>
          </a:p>
          <a:p>
            <a:r>
              <a:rPr lang="en-GB" dirty="0"/>
              <a:t>Beam power = 1.2MW</a:t>
            </a:r>
          </a:p>
          <a:p>
            <a:r>
              <a:rPr lang="en-GB" dirty="0"/>
              <a:t>Inlet temperature = 35°C</a:t>
            </a:r>
          </a:p>
          <a:p>
            <a:r>
              <a:rPr lang="en-GB" dirty="0"/>
              <a:t>Helium mass flowrate = 40g/s</a:t>
            </a:r>
          </a:p>
          <a:p>
            <a:r>
              <a:rPr lang="en-GB" dirty="0"/>
              <a:t>Back-pressure at outlet = 4.5barA</a:t>
            </a:r>
          </a:p>
        </p:txBody>
      </p:sp>
      <p:sp>
        <p:nvSpPr>
          <p:cNvPr id="3" name="TextBox 2">
            <a:extLst>
              <a:ext uri="{FF2B5EF4-FFF2-40B4-BE49-F238E27FC236}">
                <a16:creationId xmlns:a16="http://schemas.microsoft.com/office/drawing/2014/main" id="{C99FF8A1-1438-3E9C-A4BF-705858A7D52F}"/>
              </a:ext>
            </a:extLst>
          </p:cNvPr>
          <p:cNvSpPr txBox="1"/>
          <p:nvPr/>
        </p:nvSpPr>
        <p:spPr>
          <a:xfrm>
            <a:off x="4375143" y="1038094"/>
            <a:ext cx="3797300" cy="923330"/>
          </a:xfrm>
          <a:prstGeom prst="rect">
            <a:avLst/>
          </a:prstGeom>
          <a:noFill/>
        </p:spPr>
        <p:txBody>
          <a:bodyPr wrap="square" rtlCol="0">
            <a:spAutoFit/>
          </a:bodyPr>
          <a:lstStyle/>
          <a:p>
            <a:r>
              <a:rPr lang="en-GB" b="1" dirty="0"/>
              <a:t>Peak Velocity = 413m/s</a:t>
            </a:r>
          </a:p>
          <a:p>
            <a:r>
              <a:rPr lang="en-GB" b="1" dirty="0"/>
              <a:t>Peak Mach Number = 0.38</a:t>
            </a:r>
          </a:p>
          <a:p>
            <a:r>
              <a:rPr lang="en-GB" b="1" dirty="0"/>
              <a:t>Pressure drop = 0.42bar</a:t>
            </a:r>
          </a:p>
        </p:txBody>
      </p:sp>
      <p:sp>
        <p:nvSpPr>
          <p:cNvPr id="9" name="Date Placeholder 8">
            <a:extLst>
              <a:ext uri="{FF2B5EF4-FFF2-40B4-BE49-F238E27FC236}">
                <a16:creationId xmlns:a16="http://schemas.microsoft.com/office/drawing/2014/main" id="{707701DF-3C85-3915-4A2C-82E3942F6653}"/>
              </a:ext>
            </a:extLst>
          </p:cNvPr>
          <p:cNvSpPr>
            <a:spLocks noGrp="1"/>
          </p:cNvSpPr>
          <p:nvPr>
            <p:ph type="dt" sz="half" idx="10"/>
          </p:nvPr>
        </p:nvSpPr>
        <p:spPr/>
        <p:txBody>
          <a:bodyPr/>
          <a:lstStyle/>
          <a:p>
            <a:r>
              <a:rPr lang="en-US"/>
              <a:t>11.09.2023</a:t>
            </a:r>
            <a:endParaRPr lang="en-US" dirty="0"/>
          </a:p>
        </p:txBody>
      </p:sp>
      <p:sp>
        <p:nvSpPr>
          <p:cNvPr id="11" name="Footer Placeholder 10">
            <a:extLst>
              <a:ext uri="{FF2B5EF4-FFF2-40B4-BE49-F238E27FC236}">
                <a16:creationId xmlns:a16="http://schemas.microsoft.com/office/drawing/2014/main" id="{82F68B9B-9A0B-5F78-75B1-6DB7D2957417}"/>
              </a:ext>
            </a:extLst>
          </p:cNvPr>
          <p:cNvSpPr>
            <a:spLocks noGrp="1"/>
          </p:cNvSpPr>
          <p:nvPr>
            <p:ph type="ftr" sz="quarter" idx="11"/>
          </p:nvPr>
        </p:nvSpPr>
        <p:spPr/>
        <p:txBody>
          <a:bodyPr/>
          <a:lstStyle/>
          <a:p>
            <a:r>
              <a:rPr lang="en-US"/>
              <a:t>P. Hurh | LBNF Targetry Overview - HPTW 2023</a:t>
            </a:r>
            <a:endParaRPr lang="en-US" dirty="0"/>
          </a:p>
        </p:txBody>
      </p:sp>
      <p:sp>
        <p:nvSpPr>
          <p:cNvPr id="4" name="Slide Number Placeholder 3">
            <a:extLst>
              <a:ext uri="{FF2B5EF4-FFF2-40B4-BE49-F238E27FC236}">
                <a16:creationId xmlns:a16="http://schemas.microsoft.com/office/drawing/2014/main" id="{B59240A0-6615-D480-C80B-BA449BB27DDD}"/>
              </a:ext>
            </a:extLst>
          </p:cNvPr>
          <p:cNvSpPr>
            <a:spLocks noGrp="1"/>
          </p:cNvSpPr>
          <p:nvPr>
            <p:ph type="sldNum" sz="quarter" idx="12"/>
          </p:nvPr>
        </p:nvSpPr>
        <p:spPr/>
        <p:txBody>
          <a:bodyPr/>
          <a:lstStyle/>
          <a:p>
            <a:fld id="{EFEA031F-3946-4BBC-949C-5EB2BB7BA03C}" type="slidenum">
              <a:rPr lang="en-US" smtClean="0"/>
              <a:t>12</a:t>
            </a:fld>
            <a:endParaRPr lang="en-US"/>
          </a:p>
        </p:txBody>
      </p:sp>
    </p:spTree>
    <p:extLst>
      <p:ext uri="{BB962C8B-B14F-4D97-AF65-F5344CB8AC3E}">
        <p14:creationId xmlns:p14="http://schemas.microsoft.com/office/powerpoint/2010/main" val="1303634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C893AF-D9F7-3C84-CEAD-8A2826B53B98}"/>
              </a:ext>
            </a:extLst>
          </p:cNvPr>
          <p:cNvPicPr>
            <a:picLocks noChangeAspect="1"/>
          </p:cNvPicPr>
          <p:nvPr/>
        </p:nvPicPr>
        <p:blipFill>
          <a:blip r:embed="rId2"/>
          <a:stretch>
            <a:fillRect/>
          </a:stretch>
        </p:blipFill>
        <p:spPr>
          <a:xfrm>
            <a:off x="5738620" y="2547890"/>
            <a:ext cx="6217007" cy="3752018"/>
          </a:xfrm>
          <a:prstGeom prst="rect">
            <a:avLst/>
          </a:prstGeom>
        </p:spPr>
      </p:pic>
      <p:sp>
        <p:nvSpPr>
          <p:cNvPr id="2" name="Title 1">
            <a:extLst>
              <a:ext uri="{FF2B5EF4-FFF2-40B4-BE49-F238E27FC236}">
                <a16:creationId xmlns:a16="http://schemas.microsoft.com/office/drawing/2014/main" id="{3DE46640-ED90-147E-C27E-3DB96A235C0B}"/>
              </a:ext>
            </a:extLst>
          </p:cNvPr>
          <p:cNvSpPr>
            <a:spLocks noGrp="1"/>
          </p:cNvSpPr>
          <p:nvPr>
            <p:ph type="title"/>
          </p:nvPr>
        </p:nvSpPr>
        <p:spPr/>
        <p:txBody>
          <a:bodyPr/>
          <a:lstStyle/>
          <a:p>
            <a:r>
              <a:rPr lang="en-GB" dirty="0"/>
              <a:t>Radiation Damage</a:t>
            </a:r>
          </a:p>
        </p:txBody>
      </p:sp>
      <p:sp>
        <p:nvSpPr>
          <p:cNvPr id="3" name="Content Placeholder 2">
            <a:extLst>
              <a:ext uri="{FF2B5EF4-FFF2-40B4-BE49-F238E27FC236}">
                <a16:creationId xmlns:a16="http://schemas.microsoft.com/office/drawing/2014/main" id="{8E5AE5B3-8EF4-4AC8-C014-3A0E6ABBBC90}"/>
              </a:ext>
            </a:extLst>
          </p:cNvPr>
          <p:cNvSpPr>
            <a:spLocks noGrp="1"/>
          </p:cNvSpPr>
          <p:nvPr>
            <p:ph idx="1"/>
          </p:nvPr>
        </p:nvSpPr>
        <p:spPr/>
        <p:txBody>
          <a:bodyPr/>
          <a:lstStyle/>
          <a:p>
            <a:r>
              <a:rPr lang="en-GB" dirty="0"/>
              <a:t>Limited relevant irradiated fatigue data for graphite</a:t>
            </a:r>
          </a:p>
          <a:p>
            <a:r>
              <a:rPr lang="en-GB" dirty="0"/>
              <a:t>Operating experience at T2K gives confidence </a:t>
            </a:r>
          </a:p>
          <a:p>
            <a:r>
              <a:rPr lang="en-GB" dirty="0"/>
              <a:t>The graphite core does not serve a safety function, but if it is damaged the neutrino output will be compromised</a:t>
            </a:r>
          </a:p>
          <a:p>
            <a:r>
              <a:rPr lang="en-GB" dirty="0"/>
              <a:t>The likely graphite failure modes are:</a:t>
            </a:r>
          </a:p>
          <a:p>
            <a:endParaRPr lang="en-GB" dirty="0"/>
          </a:p>
          <a:p>
            <a:endParaRPr lang="en-GB" dirty="0"/>
          </a:p>
        </p:txBody>
      </p:sp>
      <p:sp>
        <p:nvSpPr>
          <p:cNvPr id="5" name="Content Placeholder 2">
            <a:extLst>
              <a:ext uri="{FF2B5EF4-FFF2-40B4-BE49-F238E27FC236}">
                <a16:creationId xmlns:a16="http://schemas.microsoft.com/office/drawing/2014/main" id="{AFC67C06-1714-69C6-6DA2-362988D4C26F}"/>
              </a:ext>
            </a:extLst>
          </p:cNvPr>
          <p:cNvSpPr txBox="1">
            <a:spLocks/>
          </p:cNvSpPr>
          <p:nvPr/>
        </p:nvSpPr>
        <p:spPr>
          <a:xfrm>
            <a:off x="527638" y="3242415"/>
            <a:ext cx="4552909" cy="1911933"/>
          </a:xfrm>
          <a:prstGeom prst="rect">
            <a:avLst/>
          </a:prstGeom>
        </p:spPr>
        <p:txBody>
          <a:bodyPr vert="horz" lIns="91440" tIns="45720" rIns="91440" bIns="45720" rtlCol="0">
            <a:normAutofit/>
          </a:bodyPr>
          <a:lstStyle>
            <a:lvl1pPr marL="446088" indent="-446088" algn="l" defTabSz="914400" rtl="0" eaLnBrk="1" latinLnBrk="0" hangingPunct="1">
              <a:lnSpc>
                <a:spcPct val="90000"/>
              </a:lnSpc>
              <a:spcBef>
                <a:spcPts val="1000"/>
              </a:spcBef>
              <a:buClr>
                <a:schemeClr val="tx1"/>
              </a:buClr>
              <a:buFont typeface="Wingdings" panose="05000000000000000000" pitchFamily="2" charset="2"/>
              <a:buChar char="q"/>
              <a:defRPr sz="2400" kern="1200">
                <a:solidFill>
                  <a:schemeClr val="accent4"/>
                </a:solidFill>
                <a:latin typeface="Arial" panose="020B0604020202020204" pitchFamily="34" charset="0"/>
                <a:ea typeface="+mn-ea"/>
                <a:cs typeface="Arial" panose="020B0604020202020204" pitchFamily="34" charset="0"/>
              </a:defRPr>
            </a:lvl1pPr>
            <a:lvl2pPr marL="806450" indent="-349250" algn="l" defTabSz="914400" rtl="0" eaLnBrk="1" latinLnBrk="0" hangingPunct="1">
              <a:lnSpc>
                <a:spcPct val="90000"/>
              </a:lnSpc>
              <a:spcBef>
                <a:spcPts val="500"/>
              </a:spcBef>
              <a:buClr>
                <a:schemeClr val="tx1"/>
              </a:buClr>
              <a:buFont typeface="Wingdings" panose="05000000000000000000" pitchFamily="2" charset="2"/>
              <a:buChar char="Ø"/>
              <a:defRPr sz="2000" kern="1200">
                <a:solidFill>
                  <a:schemeClr val="accent4"/>
                </a:solidFill>
                <a:latin typeface="Arial" panose="020B0604020202020204" pitchFamily="34" charset="0"/>
                <a:ea typeface="+mn-ea"/>
                <a:cs typeface="Arial" panose="020B0604020202020204" pitchFamily="34" charset="0"/>
              </a:defRPr>
            </a:lvl2pPr>
            <a:lvl3pPr marL="1076325" indent="-269875"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3pPr>
            <a:lvl4pPr marL="1344613" indent="-268288"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4pPr>
            <a:lvl5pPr marL="1612900" indent="-268288"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a:t>Cracking due to thermal fatigue</a:t>
            </a:r>
          </a:p>
          <a:p>
            <a:pPr lvl="1"/>
            <a:r>
              <a:rPr lang="en-GB" dirty="0"/>
              <a:t>Swelling due to irradiation</a:t>
            </a:r>
          </a:p>
          <a:p>
            <a:pPr lvl="2"/>
            <a:r>
              <a:rPr lang="en-GB" dirty="0"/>
              <a:t>Large Beam spot means that beam intensity will be less severe than T2K or </a:t>
            </a:r>
            <a:r>
              <a:rPr lang="en-GB" dirty="0" err="1"/>
              <a:t>NuMI</a:t>
            </a:r>
            <a:r>
              <a:rPr lang="en-GB" dirty="0"/>
              <a:t>/</a:t>
            </a:r>
            <a:r>
              <a:rPr lang="en-GB" dirty="0" err="1"/>
              <a:t>NOvA</a:t>
            </a:r>
            <a:endParaRPr lang="en-GB" dirty="0"/>
          </a:p>
        </p:txBody>
      </p:sp>
      <p:sp>
        <p:nvSpPr>
          <p:cNvPr id="7" name="TextBox 6">
            <a:extLst>
              <a:ext uri="{FF2B5EF4-FFF2-40B4-BE49-F238E27FC236}">
                <a16:creationId xmlns:a16="http://schemas.microsoft.com/office/drawing/2014/main" id="{418F9DF2-7E9A-ADED-50F7-791C93C64518}"/>
              </a:ext>
            </a:extLst>
          </p:cNvPr>
          <p:cNvSpPr txBox="1"/>
          <p:nvPr/>
        </p:nvSpPr>
        <p:spPr>
          <a:xfrm>
            <a:off x="705768" y="4957769"/>
            <a:ext cx="4681224" cy="707886"/>
          </a:xfrm>
          <a:prstGeom prst="rect">
            <a:avLst/>
          </a:prstGeom>
          <a:noFill/>
        </p:spPr>
        <p:txBody>
          <a:bodyPr wrap="square" rtlCol="0">
            <a:spAutoFit/>
          </a:bodyPr>
          <a:lstStyle/>
          <a:p>
            <a:r>
              <a:rPr lang="en-GB" sz="2000" b="1" dirty="0"/>
              <a:t>Peak graphite dose = 0.5 DPA per run year, from FLUKA simulations by John Back</a:t>
            </a:r>
          </a:p>
        </p:txBody>
      </p:sp>
      <p:sp>
        <p:nvSpPr>
          <p:cNvPr id="8" name="Date Placeholder 7">
            <a:extLst>
              <a:ext uri="{FF2B5EF4-FFF2-40B4-BE49-F238E27FC236}">
                <a16:creationId xmlns:a16="http://schemas.microsoft.com/office/drawing/2014/main" id="{6E0D48F9-FF83-05A9-834B-D4D20621432C}"/>
              </a:ext>
            </a:extLst>
          </p:cNvPr>
          <p:cNvSpPr>
            <a:spLocks noGrp="1"/>
          </p:cNvSpPr>
          <p:nvPr>
            <p:ph type="dt" sz="half" idx="10"/>
          </p:nvPr>
        </p:nvSpPr>
        <p:spPr/>
        <p:txBody>
          <a:bodyPr/>
          <a:lstStyle/>
          <a:p>
            <a:r>
              <a:rPr lang="en-US"/>
              <a:t>11.09.2023</a:t>
            </a:r>
            <a:endParaRPr lang="en-US" dirty="0"/>
          </a:p>
        </p:txBody>
      </p:sp>
      <p:sp>
        <p:nvSpPr>
          <p:cNvPr id="9" name="Footer Placeholder 8">
            <a:extLst>
              <a:ext uri="{FF2B5EF4-FFF2-40B4-BE49-F238E27FC236}">
                <a16:creationId xmlns:a16="http://schemas.microsoft.com/office/drawing/2014/main" id="{F0308677-C919-BBBB-91DB-16FF90358250}"/>
              </a:ext>
            </a:extLst>
          </p:cNvPr>
          <p:cNvSpPr>
            <a:spLocks noGrp="1"/>
          </p:cNvSpPr>
          <p:nvPr>
            <p:ph type="ftr" sz="quarter" idx="11"/>
          </p:nvPr>
        </p:nvSpPr>
        <p:spPr/>
        <p:txBody>
          <a:bodyPr/>
          <a:lstStyle/>
          <a:p>
            <a:r>
              <a:rPr lang="en-US"/>
              <a:t>P. Hurh | LBNF Targetry Overview - HPTW 2023</a:t>
            </a:r>
            <a:endParaRPr lang="en-US" dirty="0"/>
          </a:p>
        </p:txBody>
      </p:sp>
      <p:sp>
        <p:nvSpPr>
          <p:cNvPr id="4" name="Slide Number Placeholder 3">
            <a:extLst>
              <a:ext uri="{FF2B5EF4-FFF2-40B4-BE49-F238E27FC236}">
                <a16:creationId xmlns:a16="http://schemas.microsoft.com/office/drawing/2014/main" id="{BA5C3BD4-6D4A-5C99-19F5-26EB4A670DDA}"/>
              </a:ext>
            </a:extLst>
          </p:cNvPr>
          <p:cNvSpPr>
            <a:spLocks noGrp="1"/>
          </p:cNvSpPr>
          <p:nvPr>
            <p:ph type="sldNum" sz="quarter" idx="12"/>
          </p:nvPr>
        </p:nvSpPr>
        <p:spPr/>
        <p:txBody>
          <a:bodyPr/>
          <a:lstStyle/>
          <a:p>
            <a:fld id="{EFEA031F-3946-4BBC-949C-5EB2BB7BA03C}" type="slidenum">
              <a:rPr lang="en-US" smtClean="0"/>
              <a:t>13</a:t>
            </a:fld>
            <a:endParaRPr lang="en-US"/>
          </a:p>
        </p:txBody>
      </p:sp>
    </p:spTree>
    <p:extLst>
      <p:ext uri="{BB962C8B-B14F-4D97-AF65-F5344CB8AC3E}">
        <p14:creationId xmlns:p14="http://schemas.microsoft.com/office/powerpoint/2010/main" val="3795513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B1DD2-AE56-6ABD-2E61-69FE98E02507}"/>
              </a:ext>
            </a:extLst>
          </p:cNvPr>
          <p:cNvSpPr>
            <a:spLocks noGrp="1"/>
          </p:cNvSpPr>
          <p:nvPr>
            <p:ph type="title"/>
          </p:nvPr>
        </p:nvSpPr>
        <p:spPr>
          <a:xfrm>
            <a:off x="609600" y="432610"/>
            <a:ext cx="11057467" cy="569268"/>
          </a:xfrm>
        </p:spPr>
        <p:txBody>
          <a:bodyPr anchor="b">
            <a:normAutofit/>
          </a:bodyPr>
          <a:lstStyle/>
          <a:p>
            <a:r>
              <a:rPr lang="en-US" dirty="0"/>
              <a:t>LBNF Beamline BID Irradiation Environment </a:t>
            </a:r>
            <a:r>
              <a:rPr lang="en-US"/>
              <a:t>Parameter Table</a:t>
            </a:r>
            <a:endParaRPr lang="en-US" dirty="0"/>
          </a:p>
        </p:txBody>
      </p:sp>
      <p:sp>
        <p:nvSpPr>
          <p:cNvPr id="4" name="Date Placeholder 3">
            <a:extLst>
              <a:ext uri="{FF2B5EF4-FFF2-40B4-BE49-F238E27FC236}">
                <a16:creationId xmlns:a16="http://schemas.microsoft.com/office/drawing/2014/main" id="{6768F449-CF4D-851C-D294-6A6A23A0306E}"/>
              </a:ext>
            </a:extLst>
          </p:cNvPr>
          <p:cNvSpPr>
            <a:spLocks noGrp="1"/>
          </p:cNvSpPr>
          <p:nvPr>
            <p:ph type="dt" sz="half" idx="10"/>
          </p:nvPr>
        </p:nvSpPr>
        <p:spPr>
          <a:xfrm>
            <a:off x="1156651" y="6539725"/>
            <a:ext cx="1104900" cy="187452"/>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11.09.2023</a:t>
            </a:r>
          </a:p>
        </p:txBody>
      </p:sp>
      <p:sp>
        <p:nvSpPr>
          <p:cNvPr id="5" name="Footer Placeholder 4">
            <a:extLst>
              <a:ext uri="{FF2B5EF4-FFF2-40B4-BE49-F238E27FC236}">
                <a16:creationId xmlns:a16="http://schemas.microsoft.com/office/drawing/2014/main" id="{8A14EA83-FEAD-50D0-9E6B-B13AD6D73EFC}"/>
              </a:ext>
            </a:extLst>
          </p:cNvPr>
          <p:cNvSpPr>
            <a:spLocks noGrp="1"/>
          </p:cNvSpPr>
          <p:nvPr>
            <p:ph type="ftr" sz="quarter" idx="11"/>
          </p:nvPr>
        </p:nvSpPr>
        <p:spPr>
          <a:xfrm>
            <a:off x="2694498" y="6539725"/>
            <a:ext cx="6893052" cy="187452"/>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P. Hurh | LBNF Targetry Overview - HPTW 2023</a:t>
            </a:r>
          </a:p>
        </p:txBody>
      </p:sp>
      <p:sp>
        <p:nvSpPr>
          <p:cNvPr id="6" name="Slide Number Placeholder 5">
            <a:extLst>
              <a:ext uri="{FF2B5EF4-FFF2-40B4-BE49-F238E27FC236}">
                <a16:creationId xmlns:a16="http://schemas.microsoft.com/office/drawing/2014/main" id="{43E7CFC7-A5CD-DD08-0C58-9D2BC8A74952}"/>
              </a:ext>
            </a:extLst>
          </p:cNvPr>
          <p:cNvSpPr>
            <a:spLocks noGrp="1"/>
          </p:cNvSpPr>
          <p:nvPr>
            <p:ph type="sldNum" sz="quarter" idx="12"/>
          </p:nvPr>
        </p:nvSpPr>
        <p:spPr>
          <a:xfrm>
            <a:off x="383455" y="6539725"/>
            <a:ext cx="454745" cy="187452"/>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EFEA031F-3946-4BBC-949C-5EB2BB7BA03C}" type="slidenum">
              <a:rPr kumimoji="0" lang="en-US" b="1"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14</a:t>
            </a:fld>
            <a:endParaRPr kumimoji="0" lang="en-US" b="1" i="0" u="none" strike="noStrike" kern="1200" cap="none" spc="0" normalizeH="0" baseline="0" noProof="0">
              <a:ln>
                <a:noFill/>
              </a:ln>
              <a:effectLst/>
              <a:uLnTx/>
              <a:uFillTx/>
            </a:endParaRPr>
          </a:p>
        </p:txBody>
      </p:sp>
      <p:graphicFrame>
        <p:nvGraphicFramePr>
          <p:cNvPr id="8" name="Content Placeholder 7">
            <a:extLst>
              <a:ext uri="{FF2B5EF4-FFF2-40B4-BE49-F238E27FC236}">
                <a16:creationId xmlns:a16="http://schemas.microsoft.com/office/drawing/2014/main" id="{B5E8EBDC-7DFB-47E8-8057-BCB9368B3FE8}"/>
              </a:ext>
            </a:extLst>
          </p:cNvPr>
          <p:cNvGraphicFramePr>
            <a:graphicFrameLocks noGrp="1"/>
          </p:cNvGraphicFramePr>
          <p:nvPr>
            <p:ph idx="13"/>
          </p:nvPr>
        </p:nvGraphicFramePr>
        <p:xfrm>
          <a:off x="609600" y="1311747"/>
          <a:ext cx="11057472" cy="4432644"/>
        </p:xfrm>
        <a:graphic>
          <a:graphicData uri="http://schemas.openxmlformats.org/drawingml/2006/table">
            <a:tbl>
              <a:tblPr firstRow="1" bandRow="1">
                <a:solidFill>
                  <a:schemeClr val="bg1"/>
                </a:solidFill>
              </a:tblPr>
              <a:tblGrid>
                <a:gridCol w="1486852">
                  <a:extLst>
                    <a:ext uri="{9D8B030D-6E8A-4147-A177-3AD203B41FA5}">
                      <a16:colId xmlns:a16="http://schemas.microsoft.com/office/drawing/2014/main" val="3128832848"/>
                    </a:ext>
                  </a:extLst>
                </a:gridCol>
                <a:gridCol w="976528">
                  <a:extLst>
                    <a:ext uri="{9D8B030D-6E8A-4147-A177-3AD203B41FA5}">
                      <a16:colId xmlns:a16="http://schemas.microsoft.com/office/drawing/2014/main" val="730677708"/>
                    </a:ext>
                  </a:extLst>
                </a:gridCol>
                <a:gridCol w="1152479">
                  <a:extLst>
                    <a:ext uri="{9D8B030D-6E8A-4147-A177-3AD203B41FA5}">
                      <a16:colId xmlns:a16="http://schemas.microsoft.com/office/drawing/2014/main" val="2184815064"/>
                    </a:ext>
                  </a:extLst>
                </a:gridCol>
                <a:gridCol w="1141243">
                  <a:extLst>
                    <a:ext uri="{9D8B030D-6E8A-4147-A177-3AD203B41FA5}">
                      <a16:colId xmlns:a16="http://schemas.microsoft.com/office/drawing/2014/main" val="2317295696"/>
                    </a:ext>
                  </a:extLst>
                </a:gridCol>
                <a:gridCol w="1103006">
                  <a:extLst>
                    <a:ext uri="{9D8B030D-6E8A-4147-A177-3AD203B41FA5}">
                      <a16:colId xmlns:a16="http://schemas.microsoft.com/office/drawing/2014/main" val="471397479"/>
                    </a:ext>
                  </a:extLst>
                </a:gridCol>
                <a:gridCol w="952997">
                  <a:extLst>
                    <a:ext uri="{9D8B030D-6E8A-4147-A177-3AD203B41FA5}">
                      <a16:colId xmlns:a16="http://schemas.microsoft.com/office/drawing/2014/main" val="2058268363"/>
                    </a:ext>
                  </a:extLst>
                </a:gridCol>
                <a:gridCol w="952997">
                  <a:extLst>
                    <a:ext uri="{9D8B030D-6E8A-4147-A177-3AD203B41FA5}">
                      <a16:colId xmlns:a16="http://schemas.microsoft.com/office/drawing/2014/main" val="3025850622"/>
                    </a:ext>
                  </a:extLst>
                </a:gridCol>
                <a:gridCol w="1194188">
                  <a:extLst>
                    <a:ext uri="{9D8B030D-6E8A-4147-A177-3AD203B41FA5}">
                      <a16:colId xmlns:a16="http://schemas.microsoft.com/office/drawing/2014/main" val="945989920"/>
                    </a:ext>
                  </a:extLst>
                </a:gridCol>
                <a:gridCol w="1085358">
                  <a:extLst>
                    <a:ext uri="{9D8B030D-6E8A-4147-A177-3AD203B41FA5}">
                      <a16:colId xmlns:a16="http://schemas.microsoft.com/office/drawing/2014/main" val="2253935582"/>
                    </a:ext>
                  </a:extLst>
                </a:gridCol>
                <a:gridCol w="1011824">
                  <a:extLst>
                    <a:ext uri="{9D8B030D-6E8A-4147-A177-3AD203B41FA5}">
                      <a16:colId xmlns:a16="http://schemas.microsoft.com/office/drawing/2014/main" val="2693501353"/>
                    </a:ext>
                  </a:extLst>
                </a:gridCol>
              </a:tblGrid>
              <a:tr h="993940">
                <a:tc>
                  <a:txBody>
                    <a:bodyPr/>
                    <a:lstStyle/>
                    <a:p>
                      <a:pPr algn="ctr" rtl="0" fontAlgn="b"/>
                      <a:r>
                        <a:rPr lang="en-US" sz="1400" b="0" cap="none" spc="0">
                          <a:solidFill>
                            <a:schemeClr val="bg1"/>
                          </a:solidFill>
                          <a:effectLst/>
                        </a:rPr>
                        <a:t>Compnent Name</a:t>
                      </a:r>
                    </a:p>
                  </a:txBody>
                  <a:tcPr marL="110124" marR="26355" marT="84711" marB="84711"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Material</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Material Grade</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LBNF Primary Beam Power Case (MW)</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Required Lifetime (op year)</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Peak dpa/year</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dpa/life</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Peak Fluence/year (p/cm^2)</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Fluence/life (p/cm^2)</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Mean peak temp (C)</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1423293425"/>
                  </a:ext>
                </a:extLst>
              </a:tr>
              <a:tr h="598623">
                <a:tc>
                  <a:txBody>
                    <a:bodyPr/>
                    <a:lstStyle/>
                    <a:p>
                      <a:pPr algn="ctr" rtl="0" fontAlgn="b"/>
                      <a:r>
                        <a:rPr lang="en-US" sz="1400" cap="none" spc="0" dirty="0">
                          <a:solidFill>
                            <a:schemeClr val="tx1"/>
                          </a:solidFill>
                          <a:effectLst/>
                        </a:rPr>
                        <a:t>Primary Beam Window</a:t>
                      </a:r>
                    </a:p>
                  </a:txBody>
                  <a:tcPr marL="110124" marR="26355" marT="84711" marB="84711" anchor="b">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Beryllium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S200FH</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5</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9.35E-02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4.67E-01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1.23E+22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90</a:t>
                      </a:r>
                    </a:p>
                  </a:txBody>
                  <a:tcPr marL="110124" marR="26355" marT="84711" marB="84711" anchor="b">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025453946"/>
                  </a:ext>
                </a:extLst>
              </a:tr>
              <a:tr h="598623">
                <a:tc>
                  <a:txBody>
                    <a:bodyPr/>
                    <a:lstStyle/>
                    <a:p>
                      <a:pPr algn="ctr" rtl="0" fontAlgn="b"/>
                      <a:r>
                        <a:rPr lang="en-US" sz="1400" cap="none" spc="0">
                          <a:solidFill>
                            <a:srgbClr val="000000"/>
                          </a:solidFill>
                          <a:effectLst/>
                        </a:rPr>
                        <a:t>Target windows</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Titanium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6Al-4V Mill Anneal</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2.50E+00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2.50E+00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144</a:t>
                      </a:r>
                    </a:p>
                  </a:txBody>
                  <a:tcPr marL="110124" marR="26355" marT="84711" marB="84711"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157533187"/>
                  </a:ext>
                </a:extLst>
              </a:tr>
              <a:tr h="400965">
                <a:tc>
                  <a:txBody>
                    <a:bodyPr/>
                    <a:lstStyle/>
                    <a:p>
                      <a:pPr algn="ctr" rtl="0" fontAlgn="b"/>
                      <a:r>
                        <a:rPr lang="en-US" sz="1400" cap="none" spc="0">
                          <a:solidFill>
                            <a:schemeClr val="tx1"/>
                          </a:solidFill>
                          <a:effectLst/>
                        </a:rPr>
                        <a:t>Target core</a:t>
                      </a:r>
                    </a:p>
                  </a:txBody>
                  <a:tcPr marL="110124" marR="26355" marT="84711" marB="84711"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Graphite</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IG-430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5.00E-01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5.00E-01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487</a:t>
                      </a:r>
                    </a:p>
                  </a:txBody>
                  <a:tcPr marL="110124" marR="26355" marT="84711" marB="84711" anchor="b">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847862082"/>
                  </a:ext>
                </a:extLst>
              </a:tr>
              <a:tr h="598623">
                <a:tc>
                  <a:txBody>
                    <a:bodyPr/>
                    <a:lstStyle/>
                    <a:p>
                      <a:pPr algn="ctr" rtl="0" fontAlgn="b"/>
                      <a:r>
                        <a:rPr lang="en-US" sz="1400" cap="none" spc="0">
                          <a:solidFill>
                            <a:srgbClr val="000000"/>
                          </a:solidFill>
                          <a:effectLst/>
                        </a:rPr>
                        <a:t>US Decay Pipe Window</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Aluminum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6061-T6</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5</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4.55E-01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2.27E+00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94</a:t>
                      </a:r>
                    </a:p>
                  </a:txBody>
                  <a:tcPr marL="110124" marR="26355" marT="84711" marB="84711"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64643076"/>
                  </a:ext>
                </a:extLst>
              </a:tr>
              <a:tr h="598623">
                <a:tc>
                  <a:txBody>
                    <a:bodyPr/>
                    <a:lstStyle/>
                    <a:p>
                      <a:pPr algn="ctr" rtl="0" fontAlgn="b"/>
                      <a:r>
                        <a:rPr lang="en-US" sz="1400" cap="none" spc="0">
                          <a:solidFill>
                            <a:schemeClr val="tx1"/>
                          </a:solidFill>
                          <a:effectLst/>
                        </a:rPr>
                        <a:t>DS Decay Pipe Window</a:t>
                      </a:r>
                    </a:p>
                  </a:txBody>
                  <a:tcPr marL="110124" marR="26355" marT="84711" marB="84711"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Stainless Steel</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S304L</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30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1.19E-03</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3.58E-02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2.24E+17</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6.72E+18</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107</a:t>
                      </a:r>
                    </a:p>
                  </a:txBody>
                  <a:tcPr marL="110124" marR="26355" marT="84711" marB="84711" anchor="b">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086531251"/>
                  </a:ext>
                </a:extLst>
              </a:tr>
              <a:tr h="400965">
                <a:tc>
                  <a:txBody>
                    <a:bodyPr/>
                    <a:lstStyle/>
                    <a:p>
                      <a:pPr algn="ctr" rtl="0" fontAlgn="b"/>
                      <a:r>
                        <a:rPr lang="en-US" sz="1400" cap="none" spc="0">
                          <a:solidFill>
                            <a:srgbClr val="000000"/>
                          </a:solidFill>
                          <a:effectLst/>
                        </a:rPr>
                        <a:t>Hadron Absorber</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Aluminum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6061-T6</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2.4</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30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3.10E-04</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9.30E-03</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2.24E+17</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6.72E+18</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dirty="0">
                          <a:solidFill>
                            <a:srgbClr val="000000"/>
                          </a:solidFill>
                          <a:effectLst/>
                        </a:rPr>
                        <a:t>70</a:t>
                      </a:r>
                    </a:p>
                  </a:txBody>
                  <a:tcPr marL="110124" marR="26355" marT="84711" marB="84711"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745096461"/>
                  </a:ext>
                </a:extLst>
              </a:tr>
            </a:tbl>
          </a:graphicData>
        </a:graphic>
      </p:graphicFrame>
      <p:sp>
        <p:nvSpPr>
          <p:cNvPr id="3" name="Frame 2">
            <a:extLst>
              <a:ext uri="{FF2B5EF4-FFF2-40B4-BE49-F238E27FC236}">
                <a16:creationId xmlns:a16="http://schemas.microsoft.com/office/drawing/2014/main" id="{A83F2273-C8C1-EAE3-D890-DA45C2804388}"/>
              </a:ext>
            </a:extLst>
          </p:cNvPr>
          <p:cNvSpPr/>
          <p:nvPr/>
        </p:nvSpPr>
        <p:spPr>
          <a:xfrm>
            <a:off x="609600" y="3148314"/>
            <a:ext cx="11057467" cy="601883"/>
          </a:xfrm>
          <a:prstGeom prst="frame">
            <a:avLst>
              <a:gd name="adj1" fmla="val 4808"/>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F5032743-5371-CA88-A81E-00962947BE7E}"/>
              </a:ext>
            </a:extLst>
          </p:cNvPr>
          <p:cNvSpPr/>
          <p:nvPr/>
        </p:nvSpPr>
        <p:spPr>
          <a:xfrm>
            <a:off x="609600" y="3761772"/>
            <a:ext cx="11057467" cy="416689"/>
          </a:xfrm>
          <a:prstGeom prst="frame">
            <a:avLst>
              <a:gd name="adj1" fmla="val 4808"/>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E5C5DA2C-1E5B-A5D8-169B-798332513916}"/>
              </a:ext>
            </a:extLst>
          </p:cNvPr>
          <p:cNvSpPr txBox="1"/>
          <p:nvPr/>
        </p:nvSpPr>
        <p:spPr>
          <a:xfrm>
            <a:off x="609600" y="5810488"/>
            <a:ext cx="11057467"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285750" indent="-285750">
              <a:buFont typeface="Arial" panose="020B0604020202020204" pitchFamily="34" charset="0"/>
              <a:buChar char="•"/>
            </a:pPr>
            <a:r>
              <a:rPr lang="en-US" dirty="0"/>
              <a:t>Ongoing studies at Birmingham/RAL/CCFE and FNAL/J-PARC on </a:t>
            </a:r>
            <a:r>
              <a:rPr lang="en-US" dirty="0" err="1"/>
              <a:t>Ti</a:t>
            </a:r>
            <a:r>
              <a:rPr lang="en-US" dirty="0"/>
              <a:t> alloys (fatigue), but need higher </a:t>
            </a:r>
            <a:r>
              <a:rPr lang="en-US" dirty="0" err="1"/>
              <a:t>dpa</a:t>
            </a:r>
            <a:r>
              <a:rPr lang="en-US" dirty="0"/>
              <a:t> and maybe fracture toughness(?)</a:t>
            </a:r>
          </a:p>
        </p:txBody>
      </p:sp>
    </p:spTree>
    <p:extLst>
      <p:ext uri="{BB962C8B-B14F-4D97-AF65-F5344CB8AC3E}">
        <p14:creationId xmlns:p14="http://schemas.microsoft.com/office/powerpoint/2010/main" val="3079538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7FDD47-A2D5-4CDB-8D4C-23D2B2FBDFA7}"/>
              </a:ext>
            </a:extLst>
          </p:cNvPr>
          <p:cNvSpPr>
            <a:spLocks noGrp="1"/>
          </p:cNvSpPr>
          <p:nvPr>
            <p:ph type="dt" sz="half" idx="10"/>
          </p:nvPr>
        </p:nvSpPr>
        <p:spPr/>
        <p:txBody>
          <a:bodyPr/>
          <a:lstStyle/>
          <a:p>
            <a:pPr>
              <a:defRPr/>
            </a:pPr>
            <a:r>
              <a:rPr lang="en-US"/>
              <a:t>11.09.2023</a:t>
            </a:r>
            <a:endParaRPr lang="en-US" dirty="0"/>
          </a:p>
        </p:txBody>
      </p:sp>
      <p:sp>
        <p:nvSpPr>
          <p:cNvPr id="4" name="Footer Placeholder 3">
            <a:extLst>
              <a:ext uri="{FF2B5EF4-FFF2-40B4-BE49-F238E27FC236}">
                <a16:creationId xmlns:a16="http://schemas.microsoft.com/office/drawing/2014/main" id="{3AD66AF4-62C7-44F0-855F-1B8694F887C3}"/>
              </a:ext>
            </a:extLst>
          </p:cNvPr>
          <p:cNvSpPr>
            <a:spLocks noGrp="1"/>
          </p:cNvSpPr>
          <p:nvPr>
            <p:ph type="ftr" sz="quarter" idx="11"/>
          </p:nvPr>
        </p:nvSpPr>
        <p:spPr/>
        <p:txBody>
          <a:bodyPr/>
          <a:lstStyle/>
          <a:p>
            <a:pPr>
              <a:defRPr/>
            </a:pPr>
            <a:r>
              <a:rPr lang="en-US"/>
              <a:t>P. Hurh | LBNF Targetry Overview - HPTW 2023</a:t>
            </a:r>
            <a:endParaRPr lang="en-US" dirty="0"/>
          </a:p>
        </p:txBody>
      </p:sp>
      <p:sp>
        <p:nvSpPr>
          <p:cNvPr id="5" name="Slide Number Placeholder 4">
            <a:extLst>
              <a:ext uri="{FF2B5EF4-FFF2-40B4-BE49-F238E27FC236}">
                <a16:creationId xmlns:a16="http://schemas.microsoft.com/office/drawing/2014/main" id="{ACC70C43-17A0-472F-AAE4-329DEF425E62}"/>
              </a:ext>
            </a:extLst>
          </p:cNvPr>
          <p:cNvSpPr>
            <a:spLocks noGrp="1"/>
          </p:cNvSpPr>
          <p:nvPr>
            <p:ph type="sldNum" sz="quarter" idx="12"/>
          </p:nvPr>
        </p:nvSpPr>
        <p:spPr/>
        <p:txBody>
          <a:bodyPr/>
          <a:lstStyle/>
          <a:p>
            <a:pPr>
              <a:defRPr/>
            </a:pPr>
            <a:fld id="{0C39C72E-2A13-EB4D-AD45-6D4E6ACAED8D}" type="slidenum">
              <a:rPr lang="en-US" smtClean="0"/>
              <a:pPr>
                <a:defRPr/>
              </a:pPr>
              <a:t>15</a:t>
            </a:fld>
            <a:endParaRPr lang="en-US" dirty="0"/>
          </a:p>
        </p:txBody>
      </p:sp>
      <p:pic>
        <p:nvPicPr>
          <p:cNvPr id="7" name="Content Placeholder 6">
            <a:extLst>
              <a:ext uri="{FF2B5EF4-FFF2-40B4-BE49-F238E27FC236}">
                <a16:creationId xmlns:a16="http://schemas.microsoft.com/office/drawing/2014/main" id="{0DBDC8B7-5BE2-4849-834B-62EAA00A0AA3}"/>
              </a:ext>
            </a:extLst>
          </p:cNvPr>
          <p:cNvPicPr>
            <a:picLocks noGrp="1" noChangeAspect="1"/>
          </p:cNvPicPr>
          <p:nvPr>
            <p:ph idx="13"/>
          </p:nvPr>
        </p:nvPicPr>
        <p:blipFill rotWithShape="1">
          <a:blip r:embed="rId2"/>
          <a:srcRect l="11809" t="5007" b="1406"/>
          <a:stretch/>
        </p:blipFill>
        <p:spPr>
          <a:xfrm>
            <a:off x="147483" y="1332401"/>
            <a:ext cx="7094019" cy="4876800"/>
          </a:xfrm>
          <a:prstGeom prst="rect">
            <a:avLst/>
          </a:prstGeom>
        </p:spPr>
      </p:pic>
      <p:sp>
        <p:nvSpPr>
          <p:cNvPr id="2" name="Title 1">
            <a:extLst>
              <a:ext uri="{FF2B5EF4-FFF2-40B4-BE49-F238E27FC236}">
                <a16:creationId xmlns:a16="http://schemas.microsoft.com/office/drawing/2014/main" id="{8F580F0C-2E37-4A2B-BE2C-8489AECC3DD4}"/>
              </a:ext>
            </a:extLst>
          </p:cNvPr>
          <p:cNvSpPr>
            <a:spLocks noGrp="1"/>
          </p:cNvSpPr>
          <p:nvPr>
            <p:ph type="title"/>
          </p:nvPr>
        </p:nvSpPr>
        <p:spPr/>
        <p:txBody>
          <a:bodyPr/>
          <a:lstStyle/>
          <a:p>
            <a:r>
              <a:rPr lang="en-US" dirty="0"/>
              <a:t>LBNF Absorber </a:t>
            </a:r>
          </a:p>
        </p:txBody>
      </p:sp>
      <p:pic>
        <p:nvPicPr>
          <p:cNvPr id="6" name="Content Placeholder 13">
            <a:extLst>
              <a:ext uri="{FF2B5EF4-FFF2-40B4-BE49-F238E27FC236}">
                <a16:creationId xmlns:a16="http://schemas.microsoft.com/office/drawing/2014/main" id="{F5809D86-00DE-3E21-BF57-02FBAA441B88}"/>
              </a:ext>
            </a:extLst>
          </p:cNvPr>
          <p:cNvPicPr>
            <a:picLocks noChangeAspect="1"/>
          </p:cNvPicPr>
          <p:nvPr/>
        </p:nvPicPr>
        <p:blipFill>
          <a:blip r:embed="rId3"/>
          <a:stretch>
            <a:fillRect/>
          </a:stretch>
        </p:blipFill>
        <p:spPr>
          <a:xfrm>
            <a:off x="7081521" y="3290786"/>
            <a:ext cx="4825344" cy="3083677"/>
          </a:xfrm>
          <a:prstGeom prst="rect">
            <a:avLst/>
          </a:prstGeom>
        </p:spPr>
      </p:pic>
      <p:sp>
        <p:nvSpPr>
          <p:cNvPr id="8" name="TextBox 7">
            <a:extLst>
              <a:ext uri="{FF2B5EF4-FFF2-40B4-BE49-F238E27FC236}">
                <a16:creationId xmlns:a16="http://schemas.microsoft.com/office/drawing/2014/main" id="{EE5AEC2E-C5C1-0968-5B3C-3AEF4D2FD391}"/>
              </a:ext>
            </a:extLst>
          </p:cNvPr>
          <p:cNvSpPr txBox="1"/>
          <p:nvPr/>
        </p:nvSpPr>
        <p:spPr>
          <a:xfrm rot="21027783">
            <a:off x="16890" y="3499712"/>
            <a:ext cx="876681" cy="276999"/>
          </a:xfrm>
          <a:prstGeom prst="rect">
            <a:avLst/>
          </a:prstGeom>
          <a:noFill/>
        </p:spPr>
        <p:txBody>
          <a:bodyPr wrap="square" rtlCol="0">
            <a:spAutoFit/>
          </a:bodyPr>
          <a:lstStyle/>
          <a:p>
            <a:r>
              <a:rPr lang="en-US" sz="1200" dirty="0">
                <a:solidFill>
                  <a:schemeClr val="accent2"/>
                </a:solidFill>
              </a:rPr>
              <a:t>Beam</a:t>
            </a:r>
          </a:p>
        </p:txBody>
      </p:sp>
      <p:pic>
        <p:nvPicPr>
          <p:cNvPr id="10" name="Content Placeholder 9">
            <a:extLst>
              <a:ext uri="{FF2B5EF4-FFF2-40B4-BE49-F238E27FC236}">
                <a16:creationId xmlns:a16="http://schemas.microsoft.com/office/drawing/2014/main" id="{24BB61D0-29D5-DFCA-EE8F-7D21FCE0F078}"/>
              </a:ext>
            </a:extLst>
          </p:cNvPr>
          <p:cNvPicPr>
            <a:picLocks noChangeAspect="1"/>
          </p:cNvPicPr>
          <p:nvPr/>
        </p:nvPicPr>
        <p:blipFill>
          <a:blip r:embed="rId4"/>
          <a:stretch>
            <a:fillRect/>
          </a:stretch>
        </p:blipFill>
        <p:spPr>
          <a:xfrm>
            <a:off x="7763665" y="320167"/>
            <a:ext cx="3647769" cy="2887988"/>
          </a:xfrm>
          <a:prstGeom prst="rect">
            <a:avLst/>
          </a:prstGeom>
        </p:spPr>
      </p:pic>
      <p:sp>
        <p:nvSpPr>
          <p:cNvPr id="11" name="TextBox 10">
            <a:extLst>
              <a:ext uri="{FF2B5EF4-FFF2-40B4-BE49-F238E27FC236}">
                <a16:creationId xmlns:a16="http://schemas.microsoft.com/office/drawing/2014/main" id="{2E669EE0-13C5-CBBC-6154-A4A8A64BFCC6}"/>
              </a:ext>
            </a:extLst>
          </p:cNvPr>
          <p:cNvSpPr txBox="1"/>
          <p:nvPr/>
        </p:nvSpPr>
        <p:spPr>
          <a:xfrm>
            <a:off x="9168580" y="432610"/>
            <a:ext cx="2498487" cy="338554"/>
          </a:xfrm>
          <a:prstGeom prst="rect">
            <a:avLst/>
          </a:prstGeom>
          <a:noFill/>
        </p:spPr>
        <p:txBody>
          <a:bodyPr wrap="square" rtlCol="0">
            <a:spAutoFit/>
          </a:bodyPr>
          <a:lstStyle/>
          <a:p>
            <a:r>
              <a:rPr lang="en-US" sz="1600" dirty="0">
                <a:solidFill>
                  <a:schemeClr val="tx2"/>
                </a:solidFill>
              </a:rPr>
              <a:t>Stress ~12 </a:t>
            </a:r>
            <a:r>
              <a:rPr lang="en-US" sz="1600" dirty="0" err="1">
                <a:solidFill>
                  <a:schemeClr val="tx2"/>
                </a:solidFill>
              </a:rPr>
              <a:t>ksi</a:t>
            </a:r>
            <a:r>
              <a:rPr lang="en-US" sz="1600" dirty="0">
                <a:solidFill>
                  <a:schemeClr val="tx2"/>
                </a:solidFill>
              </a:rPr>
              <a:t> &lt;&lt;40 </a:t>
            </a:r>
            <a:r>
              <a:rPr lang="en-US" sz="1600" dirty="0" err="1">
                <a:solidFill>
                  <a:schemeClr val="tx2"/>
                </a:solidFill>
              </a:rPr>
              <a:t>ksi</a:t>
            </a:r>
            <a:endParaRPr lang="en-US" sz="1600" dirty="0">
              <a:solidFill>
                <a:schemeClr val="tx2"/>
              </a:solidFill>
            </a:endParaRPr>
          </a:p>
        </p:txBody>
      </p:sp>
    </p:spTree>
    <p:extLst>
      <p:ext uri="{BB962C8B-B14F-4D97-AF65-F5344CB8AC3E}">
        <p14:creationId xmlns:p14="http://schemas.microsoft.com/office/powerpoint/2010/main" val="2554496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B1DD2-AE56-6ABD-2E61-69FE98E02507}"/>
              </a:ext>
            </a:extLst>
          </p:cNvPr>
          <p:cNvSpPr>
            <a:spLocks noGrp="1"/>
          </p:cNvSpPr>
          <p:nvPr>
            <p:ph type="title"/>
          </p:nvPr>
        </p:nvSpPr>
        <p:spPr>
          <a:xfrm>
            <a:off x="609600" y="432610"/>
            <a:ext cx="11057467" cy="569268"/>
          </a:xfrm>
        </p:spPr>
        <p:txBody>
          <a:bodyPr anchor="b">
            <a:normAutofit/>
          </a:bodyPr>
          <a:lstStyle/>
          <a:p>
            <a:r>
              <a:rPr lang="en-US" dirty="0"/>
              <a:t>LBNF Beamline BID Irradiation Environment </a:t>
            </a:r>
            <a:r>
              <a:rPr lang="en-US"/>
              <a:t>Parameter Table</a:t>
            </a:r>
            <a:endParaRPr lang="en-US" dirty="0"/>
          </a:p>
        </p:txBody>
      </p:sp>
      <p:sp>
        <p:nvSpPr>
          <p:cNvPr id="4" name="Date Placeholder 3">
            <a:extLst>
              <a:ext uri="{FF2B5EF4-FFF2-40B4-BE49-F238E27FC236}">
                <a16:creationId xmlns:a16="http://schemas.microsoft.com/office/drawing/2014/main" id="{6768F449-CF4D-851C-D294-6A6A23A0306E}"/>
              </a:ext>
            </a:extLst>
          </p:cNvPr>
          <p:cNvSpPr>
            <a:spLocks noGrp="1"/>
          </p:cNvSpPr>
          <p:nvPr>
            <p:ph type="dt" sz="half" idx="10"/>
          </p:nvPr>
        </p:nvSpPr>
        <p:spPr>
          <a:xfrm>
            <a:off x="1156651" y="6539725"/>
            <a:ext cx="1104900" cy="187452"/>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11.09.2023</a:t>
            </a:r>
          </a:p>
        </p:txBody>
      </p:sp>
      <p:sp>
        <p:nvSpPr>
          <p:cNvPr id="5" name="Footer Placeholder 4">
            <a:extLst>
              <a:ext uri="{FF2B5EF4-FFF2-40B4-BE49-F238E27FC236}">
                <a16:creationId xmlns:a16="http://schemas.microsoft.com/office/drawing/2014/main" id="{8A14EA83-FEAD-50D0-9E6B-B13AD6D73EFC}"/>
              </a:ext>
            </a:extLst>
          </p:cNvPr>
          <p:cNvSpPr>
            <a:spLocks noGrp="1"/>
          </p:cNvSpPr>
          <p:nvPr>
            <p:ph type="ftr" sz="quarter" idx="11"/>
          </p:nvPr>
        </p:nvSpPr>
        <p:spPr>
          <a:xfrm>
            <a:off x="2694498" y="6539725"/>
            <a:ext cx="6893052" cy="187452"/>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P. Hurh | LBNF Targetry Overview - HPTW 2023</a:t>
            </a:r>
          </a:p>
        </p:txBody>
      </p:sp>
      <p:sp>
        <p:nvSpPr>
          <p:cNvPr id="6" name="Slide Number Placeholder 5">
            <a:extLst>
              <a:ext uri="{FF2B5EF4-FFF2-40B4-BE49-F238E27FC236}">
                <a16:creationId xmlns:a16="http://schemas.microsoft.com/office/drawing/2014/main" id="{43E7CFC7-A5CD-DD08-0C58-9D2BC8A74952}"/>
              </a:ext>
            </a:extLst>
          </p:cNvPr>
          <p:cNvSpPr>
            <a:spLocks noGrp="1"/>
          </p:cNvSpPr>
          <p:nvPr>
            <p:ph type="sldNum" sz="quarter" idx="12"/>
          </p:nvPr>
        </p:nvSpPr>
        <p:spPr>
          <a:xfrm>
            <a:off x="383455" y="6539725"/>
            <a:ext cx="454745" cy="187452"/>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EFEA031F-3946-4BBC-949C-5EB2BB7BA03C}" type="slidenum">
              <a:rPr kumimoji="0" lang="en-US" b="1"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16</a:t>
            </a:fld>
            <a:endParaRPr kumimoji="0" lang="en-US" b="1" i="0" u="none" strike="noStrike" kern="1200" cap="none" spc="0" normalizeH="0" baseline="0" noProof="0">
              <a:ln>
                <a:noFill/>
              </a:ln>
              <a:effectLst/>
              <a:uLnTx/>
              <a:uFillTx/>
            </a:endParaRPr>
          </a:p>
        </p:txBody>
      </p:sp>
      <p:graphicFrame>
        <p:nvGraphicFramePr>
          <p:cNvPr id="8" name="Content Placeholder 7">
            <a:extLst>
              <a:ext uri="{FF2B5EF4-FFF2-40B4-BE49-F238E27FC236}">
                <a16:creationId xmlns:a16="http://schemas.microsoft.com/office/drawing/2014/main" id="{B5E8EBDC-7DFB-47E8-8057-BCB9368B3FE8}"/>
              </a:ext>
            </a:extLst>
          </p:cNvPr>
          <p:cNvGraphicFramePr>
            <a:graphicFrameLocks noGrp="1"/>
          </p:cNvGraphicFramePr>
          <p:nvPr>
            <p:ph idx="13"/>
            <p:extLst>
              <p:ext uri="{D42A27DB-BD31-4B8C-83A1-F6EECF244321}">
                <p14:modId xmlns:p14="http://schemas.microsoft.com/office/powerpoint/2010/main" val="3530412738"/>
              </p:ext>
            </p:extLst>
          </p:nvPr>
        </p:nvGraphicFramePr>
        <p:xfrm>
          <a:off x="609600" y="1311747"/>
          <a:ext cx="11057472" cy="4432644"/>
        </p:xfrm>
        <a:graphic>
          <a:graphicData uri="http://schemas.openxmlformats.org/drawingml/2006/table">
            <a:tbl>
              <a:tblPr firstRow="1" bandRow="1">
                <a:solidFill>
                  <a:schemeClr val="bg1"/>
                </a:solidFill>
              </a:tblPr>
              <a:tblGrid>
                <a:gridCol w="1486852">
                  <a:extLst>
                    <a:ext uri="{9D8B030D-6E8A-4147-A177-3AD203B41FA5}">
                      <a16:colId xmlns:a16="http://schemas.microsoft.com/office/drawing/2014/main" val="3128832848"/>
                    </a:ext>
                  </a:extLst>
                </a:gridCol>
                <a:gridCol w="976528">
                  <a:extLst>
                    <a:ext uri="{9D8B030D-6E8A-4147-A177-3AD203B41FA5}">
                      <a16:colId xmlns:a16="http://schemas.microsoft.com/office/drawing/2014/main" val="730677708"/>
                    </a:ext>
                  </a:extLst>
                </a:gridCol>
                <a:gridCol w="1152479">
                  <a:extLst>
                    <a:ext uri="{9D8B030D-6E8A-4147-A177-3AD203B41FA5}">
                      <a16:colId xmlns:a16="http://schemas.microsoft.com/office/drawing/2014/main" val="2184815064"/>
                    </a:ext>
                  </a:extLst>
                </a:gridCol>
                <a:gridCol w="1141243">
                  <a:extLst>
                    <a:ext uri="{9D8B030D-6E8A-4147-A177-3AD203B41FA5}">
                      <a16:colId xmlns:a16="http://schemas.microsoft.com/office/drawing/2014/main" val="2317295696"/>
                    </a:ext>
                  </a:extLst>
                </a:gridCol>
                <a:gridCol w="1103006">
                  <a:extLst>
                    <a:ext uri="{9D8B030D-6E8A-4147-A177-3AD203B41FA5}">
                      <a16:colId xmlns:a16="http://schemas.microsoft.com/office/drawing/2014/main" val="471397479"/>
                    </a:ext>
                  </a:extLst>
                </a:gridCol>
                <a:gridCol w="952997">
                  <a:extLst>
                    <a:ext uri="{9D8B030D-6E8A-4147-A177-3AD203B41FA5}">
                      <a16:colId xmlns:a16="http://schemas.microsoft.com/office/drawing/2014/main" val="2058268363"/>
                    </a:ext>
                  </a:extLst>
                </a:gridCol>
                <a:gridCol w="952997">
                  <a:extLst>
                    <a:ext uri="{9D8B030D-6E8A-4147-A177-3AD203B41FA5}">
                      <a16:colId xmlns:a16="http://schemas.microsoft.com/office/drawing/2014/main" val="3025850622"/>
                    </a:ext>
                  </a:extLst>
                </a:gridCol>
                <a:gridCol w="1194188">
                  <a:extLst>
                    <a:ext uri="{9D8B030D-6E8A-4147-A177-3AD203B41FA5}">
                      <a16:colId xmlns:a16="http://schemas.microsoft.com/office/drawing/2014/main" val="945989920"/>
                    </a:ext>
                  </a:extLst>
                </a:gridCol>
                <a:gridCol w="1085358">
                  <a:extLst>
                    <a:ext uri="{9D8B030D-6E8A-4147-A177-3AD203B41FA5}">
                      <a16:colId xmlns:a16="http://schemas.microsoft.com/office/drawing/2014/main" val="2253935582"/>
                    </a:ext>
                  </a:extLst>
                </a:gridCol>
                <a:gridCol w="1011824">
                  <a:extLst>
                    <a:ext uri="{9D8B030D-6E8A-4147-A177-3AD203B41FA5}">
                      <a16:colId xmlns:a16="http://schemas.microsoft.com/office/drawing/2014/main" val="2693501353"/>
                    </a:ext>
                  </a:extLst>
                </a:gridCol>
              </a:tblGrid>
              <a:tr h="993940">
                <a:tc>
                  <a:txBody>
                    <a:bodyPr/>
                    <a:lstStyle/>
                    <a:p>
                      <a:pPr algn="ctr" rtl="0" fontAlgn="b"/>
                      <a:r>
                        <a:rPr lang="en-US" sz="1400" b="0" cap="none" spc="0">
                          <a:solidFill>
                            <a:schemeClr val="bg1"/>
                          </a:solidFill>
                          <a:effectLst/>
                        </a:rPr>
                        <a:t>Compnent Name</a:t>
                      </a:r>
                    </a:p>
                  </a:txBody>
                  <a:tcPr marL="110124" marR="26355" marT="84711" marB="84711"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Material</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Material Grade</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LBNF Primary Beam Power Case (MW)</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Required Lifetime (op year)</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Peak dpa/year</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dpa/life</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Peak Fluence/year (p/cm^2)</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Fluence/life (p/cm^2)</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Mean peak temp (C)</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1423293425"/>
                  </a:ext>
                </a:extLst>
              </a:tr>
              <a:tr h="598623">
                <a:tc>
                  <a:txBody>
                    <a:bodyPr/>
                    <a:lstStyle/>
                    <a:p>
                      <a:pPr algn="ctr" rtl="0" fontAlgn="b"/>
                      <a:r>
                        <a:rPr lang="en-US" sz="1400" cap="none" spc="0" dirty="0">
                          <a:solidFill>
                            <a:schemeClr val="tx1"/>
                          </a:solidFill>
                          <a:effectLst/>
                        </a:rPr>
                        <a:t>Primary Beam Window</a:t>
                      </a:r>
                    </a:p>
                  </a:txBody>
                  <a:tcPr marL="110124" marR="26355" marT="84711" marB="84711" anchor="b">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Beryllium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S200FH</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5</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9.35E-02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4.67E-01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1.23E+22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90</a:t>
                      </a:r>
                    </a:p>
                  </a:txBody>
                  <a:tcPr marL="110124" marR="26355" marT="84711" marB="84711" anchor="b">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025453946"/>
                  </a:ext>
                </a:extLst>
              </a:tr>
              <a:tr h="598623">
                <a:tc>
                  <a:txBody>
                    <a:bodyPr/>
                    <a:lstStyle/>
                    <a:p>
                      <a:pPr algn="ctr" rtl="0" fontAlgn="b"/>
                      <a:r>
                        <a:rPr lang="en-US" sz="1400" cap="none" spc="0">
                          <a:solidFill>
                            <a:srgbClr val="000000"/>
                          </a:solidFill>
                          <a:effectLst/>
                        </a:rPr>
                        <a:t>Target windows</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Titanium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6Al-4V Mill Anneal</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2.50E+00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2.50E+00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144</a:t>
                      </a:r>
                    </a:p>
                  </a:txBody>
                  <a:tcPr marL="110124" marR="26355" marT="84711" marB="84711"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157533187"/>
                  </a:ext>
                </a:extLst>
              </a:tr>
              <a:tr h="400965">
                <a:tc>
                  <a:txBody>
                    <a:bodyPr/>
                    <a:lstStyle/>
                    <a:p>
                      <a:pPr algn="ctr" rtl="0" fontAlgn="b"/>
                      <a:r>
                        <a:rPr lang="en-US" sz="1400" cap="none" spc="0">
                          <a:solidFill>
                            <a:schemeClr val="tx1"/>
                          </a:solidFill>
                          <a:effectLst/>
                        </a:rPr>
                        <a:t>Target core</a:t>
                      </a:r>
                    </a:p>
                  </a:txBody>
                  <a:tcPr marL="110124" marR="26355" marT="84711" marB="84711"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Graphite</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IG-430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dirty="0">
                          <a:solidFill>
                            <a:schemeClr val="tx1"/>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5.00E-01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5.00E-01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487</a:t>
                      </a:r>
                    </a:p>
                  </a:txBody>
                  <a:tcPr marL="110124" marR="26355" marT="84711" marB="84711" anchor="b">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847862082"/>
                  </a:ext>
                </a:extLst>
              </a:tr>
              <a:tr h="598623">
                <a:tc>
                  <a:txBody>
                    <a:bodyPr/>
                    <a:lstStyle/>
                    <a:p>
                      <a:pPr algn="ctr" rtl="0" fontAlgn="b"/>
                      <a:r>
                        <a:rPr lang="en-US" sz="1400" cap="none" spc="0">
                          <a:solidFill>
                            <a:srgbClr val="000000"/>
                          </a:solidFill>
                          <a:effectLst/>
                        </a:rPr>
                        <a:t>US Decay Pipe Window</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Aluminum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6061-T6</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5</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4.55E-01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2.27E+00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94</a:t>
                      </a:r>
                    </a:p>
                  </a:txBody>
                  <a:tcPr marL="110124" marR="26355" marT="84711" marB="84711"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64643076"/>
                  </a:ext>
                </a:extLst>
              </a:tr>
              <a:tr h="598623">
                <a:tc>
                  <a:txBody>
                    <a:bodyPr/>
                    <a:lstStyle/>
                    <a:p>
                      <a:pPr algn="ctr" rtl="0" fontAlgn="b"/>
                      <a:r>
                        <a:rPr lang="en-US" sz="1400" cap="none" spc="0">
                          <a:solidFill>
                            <a:schemeClr val="tx1"/>
                          </a:solidFill>
                          <a:effectLst/>
                        </a:rPr>
                        <a:t>DS Decay Pipe Window</a:t>
                      </a:r>
                    </a:p>
                  </a:txBody>
                  <a:tcPr marL="110124" marR="26355" marT="84711" marB="84711"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Stainless Steel</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S304L</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30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1.19E-03</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3.58E-02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2.24E+17</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6.72E+18</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107</a:t>
                      </a:r>
                    </a:p>
                  </a:txBody>
                  <a:tcPr marL="110124" marR="26355" marT="84711" marB="84711" anchor="b">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086531251"/>
                  </a:ext>
                </a:extLst>
              </a:tr>
              <a:tr h="400965">
                <a:tc>
                  <a:txBody>
                    <a:bodyPr/>
                    <a:lstStyle/>
                    <a:p>
                      <a:pPr algn="ctr" rtl="0" fontAlgn="b"/>
                      <a:r>
                        <a:rPr lang="en-US" sz="1400" cap="none" spc="0">
                          <a:solidFill>
                            <a:srgbClr val="000000"/>
                          </a:solidFill>
                          <a:effectLst/>
                        </a:rPr>
                        <a:t>Hadron Absorber</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Aluminum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6061-T6</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2.4</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30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3.10E-04</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9.30E-03</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2.24E+17</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6.72E+18</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dirty="0">
                          <a:solidFill>
                            <a:srgbClr val="000000"/>
                          </a:solidFill>
                          <a:effectLst/>
                        </a:rPr>
                        <a:t>70</a:t>
                      </a:r>
                    </a:p>
                  </a:txBody>
                  <a:tcPr marL="110124" marR="26355" marT="84711" marB="84711"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745096461"/>
                  </a:ext>
                </a:extLst>
              </a:tr>
            </a:tbl>
          </a:graphicData>
        </a:graphic>
      </p:graphicFrame>
      <p:sp>
        <p:nvSpPr>
          <p:cNvPr id="7" name="Frame 6">
            <a:extLst>
              <a:ext uri="{FF2B5EF4-FFF2-40B4-BE49-F238E27FC236}">
                <a16:creationId xmlns:a16="http://schemas.microsoft.com/office/drawing/2014/main" id="{F5032743-5371-CA88-A81E-00962947BE7E}"/>
              </a:ext>
            </a:extLst>
          </p:cNvPr>
          <p:cNvSpPr/>
          <p:nvPr/>
        </p:nvSpPr>
        <p:spPr>
          <a:xfrm>
            <a:off x="609600" y="5327702"/>
            <a:ext cx="11057467" cy="416689"/>
          </a:xfrm>
          <a:prstGeom prst="frame">
            <a:avLst>
              <a:gd name="adj1" fmla="val 4808"/>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E5C5DA2C-1E5B-A5D8-169B-798332513916}"/>
              </a:ext>
            </a:extLst>
          </p:cNvPr>
          <p:cNvSpPr txBox="1"/>
          <p:nvPr/>
        </p:nvSpPr>
        <p:spPr>
          <a:xfrm>
            <a:off x="609600" y="5810488"/>
            <a:ext cx="11057467"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marL="285750" indent="-285750">
              <a:buFont typeface="Arial" panose="020B0604020202020204" pitchFamily="34" charset="0"/>
              <a:buChar char="•"/>
            </a:pPr>
            <a:r>
              <a:rPr lang="en-US" dirty="0"/>
              <a:t>For Absorber, radiation damage effects in Al is not critical due to low </a:t>
            </a:r>
            <a:r>
              <a:rPr lang="en-US" dirty="0" err="1"/>
              <a:t>dpa</a:t>
            </a:r>
            <a:r>
              <a:rPr lang="en-US" dirty="0"/>
              <a:t>, except for physical properties (thermal conductivity). Possibility of collaboration on Al PBW at ORNL and Al windows at TRIUMF</a:t>
            </a:r>
          </a:p>
        </p:txBody>
      </p:sp>
    </p:spTree>
    <p:extLst>
      <p:ext uri="{BB962C8B-B14F-4D97-AF65-F5344CB8AC3E}">
        <p14:creationId xmlns:p14="http://schemas.microsoft.com/office/powerpoint/2010/main" val="437437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3D156-7704-F263-EB3A-BAF33E23650A}"/>
              </a:ext>
            </a:extLst>
          </p:cNvPr>
          <p:cNvSpPr>
            <a:spLocks noGrp="1"/>
          </p:cNvSpPr>
          <p:nvPr>
            <p:ph type="title"/>
          </p:nvPr>
        </p:nvSpPr>
        <p:spPr/>
        <p:txBody>
          <a:bodyPr/>
          <a:lstStyle/>
          <a:p>
            <a:r>
              <a:rPr lang="en-US" dirty="0"/>
              <a:t>Some observations on engineering design and standard compliance needs</a:t>
            </a:r>
          </a:p>
        </p:txBody>
      </p:sp>
      <p:sp>
        <p:nvSpPr>
          <p:cNvPr id="3" name="Content Placeholder 2">
            <a:extLst>
              <a:ext uri="{FF2B5EF4-FFF2-40B4-BE49-F238E27FC236}">
                <a16:creationId xmlns:a16="http://schemas.microsoft.com/office/drawing/2014/main" id="{F772758A-4AEA-570D-4137-A4370473C3F8}"/>
              </a:ext>
            </a:extLst>
          </p:cNvPr>
          <p:cNvSpPr>
            <a:spLocks noGrp="1"/>
          </p:cNvSpPr>
          <p:nvPr>
            <p:ph idx="1"/>
          </p:nvPr>
        </p:nvSpPr>
        <p:spPr/>
        <p:txBody>
          <a:bodyPr/>
          <a:lstStyle/>
          <a:p>
            <a:r>
              <a:rPr lang="en-US" dirty="0"/>
              <a:t>Many of the recent </a:t>
            </a:r>
            <a:r>
              <a:rPr lang="en-US" dirty="0" err="1"/>
              <a:t>RaDIATE</a:t>
            </a:r>
            <a:r>
              <a:rPr lang="en-US" dirty="0"/>
              <a:t> studies have focused upon fundamental mechanisms of radiation damage effect, for good reasons:</a:t>
            </a:r>
          </a:p>
          <a:p>
            <a:pPr lvl="1"/>
            <a:r>
              <a:rPr lang="en-US" dirty="0"/>
              <a:t>Need to understand fundamental process and interactions to better predict and explain observed material behavior in our facilities</a:t>
            </a:r>
          </a:p>
          <a:p>
            <a:pPr lvl="1"/>
            <a:r>
              <a:rPr lang="en-US" dirty="0"/>
              <a:t>Lack of resources to do full engineering characterization and qualification of irradiated materials for every application and radiation environment</a:t>
            </a:r>
          </a:p>
          <a:p>
            <a:pPr lvl="1"/>
            <a:r>
              <a:rPr lang="en-US" dirty="0"/>
              <a:t>Lack of bulk volume irradiation and PIE facilities</a:t>
            </a:r>
          </a:p>
          <a:p>
            <a:r>
              <a:rPr lang="en-US" dirty="0"/>
              <a:t>This is not likely to change in the near to mid-future.</a:t>
            </a:r>
          </a:p>
          <a:p>
            <a:r>
              <a:rPr lang="en-US" b="1" dirty="0"/>
              <a:t>Engineers need to design and qualify </a:t>
            </a:r>
            <a:r>
              <a:rPr lang="en-US" b="1" dirty="0" err="1"/>
              <a:t>targetry</a:t>
            </a:r>
            <a:r>
              <a:rPr lang="en-US" b="1" dirty="0"/>
              <a:t> materials now to meet the near-future accelerator target facility project timelines</a:t>
            </a:r>
          </a:p>
          <a:p>
            <a:r>
              <a:rPr lang="en-US" b="1" dirty="0"/>
              <a:t>There is increasing pressure for design and operations engineers to show that designs and fabrication comply with national consensus standards, such as ASME BPVC</a:t>
            </a:r>
          </a:p>
        </p:txBody>
      </p:sp>
      <p:sp>
        <p:nvSpPr>
          <p:cNvPr id="4" name="Date Placeholder 3">
            <a:extLst>
              <a:ext uri="{FF2B5EF4-FFF2-40B4-BE49-F238E27FC236}">
                <a16:creationId xmlns:a16="http://schemas.microsoft.com/office/drawing/2014/main" id="{F441D287-67FF-B8D8-F3B9-FFC443D59D53}"/>
              </a:ext>
            </a:extLst>
          </p:cNvPr>
          <p:cNvSpPr>
            <a:spLocks noGrp="1"/>
          </p:cNvSpPr>
          <p:nvPr>
            <p:ph type="dt" sz="half" idx="10"/>
          </p:nvPr>
        </p:nvSpPr>
        <p:spPr/>
        <p:txBody>
          <a:bodyPr/>
          <a:lstStyle/>
          <a:p>
            <a:r>
              <a:rPr lang="en-US"/>
              <a:t>11.09.2023</a:t>
            </a:r>
            <a:endParaRPr lang="en-US" dirty="0"/>
          </a:p>
        </p:txBody>
      </p:sp>
      <p:sp>
        <p:nvSpPr>
          <p:cNvPr id="5" name="Footer Placeholder 4">
            <a:extLst>
              <a:ext uri="{FF2B5EF4-FFF2-40B4-BE49-F238E27FC236}">
                <a16:creationId xmlns:a16="http://schemas.microsoft.com/office/drawing/2014/main" id="{AE70E07E-CA0A-8033-3753-44043DE7752A}"/>
              </a:ext>
            </a:extLst>
          </p:cNvPr>
          <p:cNvSpPr>
            <a:spLocks noGrp="1"/>
          </p:cNvSpPr>
          <p:nvPr>
            <p:ph type="ftr" sz="quarter" idx="11"/>
          </p:nvPr>
        </p:nvSpPr>
        <p:spPr/>
        <p:txBody>
          <a:bodyPr/>
          <a:lstStyle/>
          <a:p>
            <a:r>
              <a:rPr lang="en-US"/>
              <a:t>P. Hurh | LBNF Targetry Overview - HPTW 2023</a:t>
            </a:r>
            <a:endParaRPr lang="en-US" dirty="0"/>
          </a:p>
        </p:txBody>
      </p:sp>
      <p:sp>
        <p:nvSpPr>
          <p:cNvPr id="6" name="Slide Number Placeholder 5">
            <a:extLst>
              <a:ext uri="{FF2B5EF4-FFF2-40B4-BE49-F238E27FC236}">
                <a16:creationId xmlns:a16="http://schemas.microsoft.com/office/drawing/2014/main" id="{4DC66EA4-742F-FCF1-71E1-356925A07929}"/>
              </a:ext>
            </a:extLst>
          </p:cNvPr>
          <p:cNvSpPr>
            <a:spLocks noGrp="1"/>
          </p:cNvSpPr>
          <p:nvPr>
            <p:ph type="sldNum" sz="quarter" idx="12"/>
          </p:nvPr>
        </p:nvSpPr>
        <p:spPr/>
        <p:txBody>
          <a:bodyPr/>
          <a:lstStyle/>
          <a:p>
            <a:fld id="{EFEA031F-3946-4BBC-949C-5EB2BB7BA03C}" type="slidenum">
              <a:rPr lang="en-US" smtClean="0"/>
              <a:t>17</a:t>
            </a:fld>
            <a:endParaRPr lang="en-US"/>
          </a:p>
        </p:txBody>
      </p:sp>
    </p:spTree>
    <p:extLst>
      <p:ext uri="{BB962C8B-B14F-4D97-AF65-F5344CB8AC3E}">
        <p14:creationId xmlns:p14="http://schemas.microsoft.com/office/powerpoint/2010/main" val="542027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2D4C-B7E0-6267-044B-DA2627645328}"/>
              </a:ext>
            </a:extLst>
          </p:cNvPr>
          <p:cNvSpPr>
            <a:spLocks noGrp="1"/>
          </p:cNvSpPr>
          <p:nvPr>
            <p:ph type="title"/>
          </p:nvPr>
        </p:nvSpPr>
        <p:spPr/>
        <p:txBody>
          <a:bodyPr/>
          <a:lstStyle/>
          <a:p>
            <a:r>
              <a:rPr lang="en-US" dirty="0"/>
              <a:t>How to incorporate radiation damage into standards compliance</a:t>
            </a:r>
          </a:p>
        </p:txBody>
      </p:sp>
      <p:sp>
        <p:nvSpPr>
          <p:cNvPr id="3" name="Content Placeholder 2">
            <a:extLst>
              <a:ext uri="{FF2B5EF4-FFF2-40B4-BE49-F238E27FC236}">
                <a16:creationId xmlns:a16="http://schemas.microsoft.com/office/drawing/2014/main" id="{0AE5C8FA-FE53-D468-300F-366BB0FC5864}"/>
              </a:ext>
            </a:extLst>
          </p:cNvPr>
          <p:cNvSpPr>
            <a:spLocks noGrp="1"/>
          </p:cNvSpPr>
          <p:nvPr>
            <p:ph idx="1"/>
          </p:nvPr>
        </p:nvSpPr>
        <p:spPr/>
        <p:txBody>
          <a:bodyPr/>
          <a:lstStyle/>
          <a:p>
            <a:r>
              <a:rPr lang="en-US" dirty="0"/>
              <a:t>At Fermilab, we have safety policies that allow design and fabrication of vessels that provide </a:t>
            </a:r>
            <a:r>
              <a:rPr lang="en-US" b="1" dirty="0"/>
              <a:t>the same “level” of safety</a:t>
            </a:r>
            <a:r>
              <a:rPr lang="en-US" dirty="0"/>
              <a:t> and quality assurance of the applicable national consensus standard. Caveats:</a:t>
            </a:r>
          </a:p>
          <a:p>
            <a:pPr lvl="1"/>
            <a:r>
              <a:rPr lang="en-US" dirty="0"/>
              <a:t>Unlisted material</a:t>
            </a:r>
          </a:p>
          <a:p>
            <a:pPr lvl="1"/>
            <a:r>
              <a:rPr lang="en-US" dirty="0"/>
              <a:t>Physics limited geometries that do not fully satisfy the applicable standard</a:t>
            </a:r>
          </a:p>
          <a:p>
            <a:pPr lvl="1"/>
            <a:r>
              <a:rPr lang="en-US" dirty="0"/>
              <a:t>Necessary fabrication processes which cannot meet exact quality assurance (inspection) criteria</a:t>
            </a:r>
          </a:p>
          <a:p>
            <a:r>
              <a:rPr lang="en-US" dirty="0"/>
              <a:t>However, </a:t>
            </a:r>
            <a:r>
              <a:rPr lang="en-US" b="1" dirty="0"/>
              <a:t>incorporating radiation damage effects has, to date, either not occurred or has been limited</a:t>
            </a:r>
          </a:p>
          <a:p>
            <a:pPr lvl="1"/>
            <a:r>
              <a:rPr lang="en-US" dirty="0"/>
              <a:t>Lack of irradiated data</a:t>
            </a:r>
          </a:p>
          <a:p>
            <a:pPr lvl="1"/>
            <a:r>
              <a:rPr lang="en-US" dirty="0"/>
              <a:t>Difficult to model gradients of radiation damage across the beam interaction continuum</a:t>
            </a:r>
          </a:p>
          <a:p>
            <a:pPr lvl="1"/>
            <a:r>
              <a:rPr lang="en-US" dirty="0"/>
              <a:t>Almost impossible goal of showing complete compliance to ASME BPVC Section VIII (which is aiming to produce vessels that </a:t>
            </a:r>
            <a:r>
              <a:rPr lang="en-US" b="1" dirty="0"/>
              <a:t>never fail</a:t>
            </a:r>
            <a:r>
              <a:rPr lang="en-US" dirty="0"/>
              <a:t>) – And does not address radiation dose dependent material behavior</a:t>
            </a:r>
          </a:p>
          <a:p>
            <a:endParaRPr lang="en-US" dirty="0"/>
          </a:p>
        </p:txBody>
      </p:sp>
      <p:sp>
        <p:nvSpPr>
          <p:cNvPr id="4" name="Date Placeholder 3">
            <a:extLst>
              <a:ext uri="{FF2B5EF4-FFF2-40B4-BE49-F238E27FC236}">
                <a16:creationId xmlns:a16="http://schemas.microsoft.com/office/drawing/2014/main" id="{32C1A86F-9A7E-EB0D-9F04-5B26897795AE}"/>
              </a:ext>
            </a:extLst>
          </p:cNvPr>
          <p:cNvSpPr>
            <a:spLocks noGrp="1"/>
          </p:cNvSpPr>
          <p:nvPr>
            <p:ph type="dt" sz="half" idx="10"/>
          </p:nvPr>
        </p:nvSpPr>
        <p:spPr/>
        <p:txBody>
          <a:bodyPr/>
          <a:lstStyle/>
          <a:p>
            <a:r>
              <a:rPr lang="en-US"/>
              <a:t>11.09.2023</a:t>
            </a:r>
            <a:endParaRPr lang="en-US" dirty="0"/>
          </a:p>
        </p:txBody>
      </p:sp>
      <p:sp>
        <p:nvSpPr>
          <p:cNvPr id="5" name="Footer Placeholder 4">
            <a:extLst>
              <a:ext uri="{FF2B5EF4-FFF2-40B4-BE49-F238E27FC236}">
                <a16:creationId xmlns:a16="http://schemas.microsoft.com/office/drawing/2014/main" id="{308C27F3-80BA-1A15-38D8-3AAD26C0FB36}"/>
              </a:ext>
            </a:extLst>
          </p:cNvPr>
          <p:cNvSpPr>
            <a:spLocks noGrp="1"/>
          </p:cNvSpPr>
          <p:nvPr>
            <p:ph type="ftr" sz="quarter" idx="11"/>
          </p:nvPr>
        </p:nvSpPr>
        <p:spPr/>
        <p:txBody>
          <a:bodyPr/>
          <a:lstStyle/>
          <a:p>
            <a:r>
              <a:rPr lang="en-US"/>
              <a:t>P. Hurh | LBNF Targetry Overview - HPTW 2023</a:t>
            </a:r>
            <a:endParaRPr lang="en-US" dirty="0"/>
          </a:p>
        </p:txBody>
      </p:sp>
      <p:sp>
        <p:nvSpPr>
          <p:cNvPr id="6" name="Slide Number Placeholder 5">
            <a:extLst>
              <a:ext uri="{FF2B5EF4-FFF2-40B4-BE49-F238E27FC236}">
                <a16:creationId xmlns:a16="http://schemas.microsoft.com/office/drawing/2014/main" id="{CDDE5ECD-60B1-2AF7-7F51-00AC83D8E502}"/>
              </a:ext>
            </a:extLst>
          </p:cNvPr>
          <p:cNvSpPr>
            <a:spLocks noGrp="1"/>
          </p:cNvSpPr>
          <p:nvPr>
            <p:ph type="sldNum" sz="quarter" idx="12"/>
          </p:nvPr>
        </p:nvSpPr>
        <p:spPr/>
        <p:txBody>
          <a:bodyPr/>
          <a:lstStyle/>
          <a:p>
            <a:fld id="{EFEA031F-3946-4BBC-949C-5EB2BB7BA03C}" type="slidenum">
              <a:rPr lang="en-US" smtClean="0"/>
              <a:t>18</a:t>
            </a:fld>
            <a:endParaRPr lang="en-US"/>
          </a:p>
        </p:txBody>
      </p:sp>
    </p:spTree>
    <p:extLst>
      <p:ext uri="{BB962C8B-B14F-4D97-AF65-F5344CB8AC3E}">
        <p14:creationId xmlns:p14="http://schemas.microsoft.com/office/powerpoint/2010/main" val="3580222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53EA9-CB1F-3AC6-782C-BEFE131182D3}"/>
              </a:ext>
            </a:extLst>
          </p:cNvPr>
          <p:cNvSpPr>
            <a:spLocks noGrp="1"/>
          </p:cNvSpPr>
          <p:nvPr>
            <p:ph type="title"/>
          </p:nvPr>
        </p:nvSpPr>
        <p:spPr/>
        <p:txBody>
          <a:bodyPr/>
          <a:lstStyle/>
          <a:p>
            <a:r>
              <a:rPr lang="en-US" dirty="0"/>
              <a:t>How does ASME BPVC Section III (Rules for Constructions of Nuclear Facility Components) Consider Radiation Effects?</a:t>
            </a:r>
          </a:p>
        </p:txBody>
      </p:sp>
      <p:sp>
        <p:nvSpPr>
          <p:cNvPr id="3" name="Content Placeholder 2">
            <a:extLst>
              <a:ext uri="{FF2B5EF4-FFF2-40B4-BE49-F238E27FC236}">
                <a16:creationId xmlns:a16="http://schemas.microsoft.com/office/drawing/2014/main" id="{3F691498-4C72-AC64-857F-C8DBA053A3C6}"/>
              </a:ext>
            </a:extLst>
          </p:cNvPr>
          <p:cNvSpPr>
            <a:spLocks noGrp="1"/>
          </p:cNvSpPr>
          <p:nvPr>
            <p:ph idx="1"/>
          </p:nvPr>
        </p:nvSpPr>
        <p:spPr/>
        <p:txBody>
          <a:bodyPr>
            <a:normAutofit fontScale="92500" lnSpcReduction="20000"/>
          </a:bodyPr>
          <a:lstStyle/>
          <a:p>
            <a:r>
              <a:rPr lang="en-US" dirty="0"/>
              <a:t>From very recent, very quick review it appears that Section III primarily utilizes a method of</a:t>
            </a:r>
          </a:p>
          <a:p>
            <a:pPr lvl="1"/>
            <a:r>
              <a:rPr lang="en-US" dirty="0"/>
              <a:t>Damage/flaw tolerance</a:t>
            </a:r>
          </a:p>
          <a:p>
            <a:pPr lvl="1"/>
            <a:r>
              <a:rPr lang="en-US" dirty="0"/>
              <a:t>Monitoring and Licensing periods</a:t>
            </a:r>
          </a:p>
          <a:p>
            <a:r>
              <a:rPr lang="en-US" dirty="0"/>
              <a:t>E.g. </a:t>
            </a:r>
            <a:r>
              <a:rPr lang="en-US" b="1" dirty="0"/>
              <a:t>Minimum detectable flaw size and fracture toughness</a:t>
            </a:r>
          </a:p>
          <a:p>
            <a:pPr lvl="1"/>
            <a:r>
              <a:rPr lang="en-US" dirty="0"/>
              <a:t>Section III suggests a ¼ wall thickness flaw should be tolerable by ensuring fracture toughness of the pressure bearing vessel wall is greater than the </a:t>
            </a:r>
            <a:r>
              <a:rPr lang="en-US" dirty="0" err="1"/>
              <a:t>K</a:t>
            </a:r>
            <a:r>
              <a:rPr lang="en-US" baseline="-25000" dirty="0" err="1"/>
              <a:t>Ic</a:t>
            </a:r>
            <a:r>
              <a:rPr lang="en-US" dirty="0"/>
              <a:t> of the material at the end of the licensing period</a:t>
            </a:r>
          </a:p>
          <a:p>
            <a:pPr lvl="1"/>
            <a:r>
              <a:rPr lang="en-US" dirty="0"/>
              <a:t>IE If there is an existing crack in the vessel, or one develops, up to ¼ of the wall thickness, the crack will not propagate</a:t>
            </a:r>
          </a:p>
          <a:p>
            <a:pPr lvl="1"/>
            <a:r>
              <a:rPr lang="en-US" b="1" dirty="0"/>
              <a:t>Uses operational experience and fracture toughness data to arrive at a conservative licensing period</a:t>
            </a:r>
          </a:p>
          <a:p>
            <a:pPr lvl="1"/>
            <a:r>
              <a:rPr lang="en-US" dirty="0"/>
              <a:t>Include fracture toughness samples in reactor neutron field to monitor</a:t>
            </a:r>
          </a:p>
          <a:p>
            <a:pPr lvl="1"/>
            <a:r>
              <a:rPr lang="en-US" dirty="0"/>
              <a:t>If fracture toughness samples display enough toughness left as licensing period end approaches (as well as many other criteria), the reactor can be re-licensed for an extended period</a:t>
            </a:r>
          </a:p>
          <a:p>
            <a:pPr lvl="1"/>
            <a:r>
              <a:rPr lang="en-US" b="1" dirty="0"/>
              <a:t>Section III allows for increasing operating temperature to take advantage of increased ductility (fracture toughness) at higher temperatures </a:t>
            </a:r>
            <a:r>
              <a:rPr lang="en-US" dirty="0"/>
              <a:t>(and this has been done at operating reactors!)</a:t>
            </a:r>
          </a:p>
          <a:p>
            <a:pPr lvl="1"/>
            <a:endParaRPr lang="en-US" dirty="0"/>
          </a:p>
        </p:txBody>
      </p:sp>
      <p:sp>
        <p:nvSpPr>
          <p:cNvPr id="4" name="Date Placeholder 3">
            <a:extLst>
              <a:ext uri="{FF2B5EF4-FFF2-40B4-BE49-F238E27FC236}">
                <a16:creationId xmlns:a16="http://schemas.microsoft.com/office/drawing/2014/main" id="{671828A2-D063-D32B-FB81-95AFA5713768}"/>
              </a:ext>
            </a:extLst>
          </p:cNvPr>
          <p:cNvSpPr>
            <a:spLocks noGrp="1"/>
          </p:cNvSpPr>
          <p:nvPr>
            <p:ph type="dt" sz="half" idx="10"/>
          </p:nvPr>
        </p:nvSpPr>
        <p:spPr/>
        <p:txBody>
          <a:bodyPr/>
          <a:lstStyle/>
          <a:p>
            <a:r>
              <a:rPr lang="en-US"/>
              <a:t>11.09.2023</a:t>
            </a:r>
            <a:endParaRPr lang="en-US" dirty="0"/>
          </a:p>
        </p:txBody>
      </p:sp>
      <p:sp>
        <p:nvSpPr>
          <p:cNvPr id="5" name="Footer Placeholder 4">
            <a:extLst>
              <a:ext uri="{FF2B5EF4-FFF2-40B4-BE49-F238E27FC236}">
                <a16:creationId xmlns:a16="http://schemas.microsoft.com/office/drawing/2014/main" id="{6FD844B1-E7C9-AB02-F5A0-312658FE5BED}"/>
              </a:ext>
            </a:extLst>
          </p:cNvPr>
          <p:cNvSpPr>
            <a:spLocks noGrp="1"/>
          </p:cNvSpPr>
          <p:nvPr>
            <p:ph type="ftr" sz="quarter" idx="11"/>
          </p:nvPr>
        </p:nvSpPr>
        <p:spPr/>
        <p:txBody>
          <a:bodyPr/>
          <a:lstStyle/>
          <a:p>
            <a:r>
              <a:rPr lang="en-US"/>
              <a:t>P. Hurh | LBNF Targetry Overview - HPTW 2023</a:t>
            </a:r>
            <a:endParaRPr lang="en-US" dirty="0"/>
          </a:p>
        </p:txBody>
      </p:sp>
      <p:sp>
        <p:nvSpPr>
          <p:cNvPr id="6" name="Slide Number Placeholder 5">
            <a:extLst>
              <a:ext uri="{FF2B5EF4-FFF2-40B4-BE49-F238E27FC236}">
                <a16:creationId xmlns:a16="http://schemas.microsoft.com/office/drawing/2014/main" id="{B7BA25EF-2561-4A28-1230-59FC4F30FE81}"/>
              </a:ext>
            </a:extLst>
          </p:cNvPr>
          <p:cNvSpPr>
            <a:spLocks noGrp="1"/>
          </p:cNvSpPr>
          <p:nvPr>
            <p:ph type="sldNum" sz="quarter" idx="12"/>
          </p:nvPr>
        </p:nvSpPr>
        <p:spPr/>
        <p:txBody>
          <a:bodyPr/>
          <a:lstStyle/>
          <a:p>
            <a:fld id="{EFEA031F-3946-4BBC-949C-5EB2BB7BA03C}" type="slidenum">
              <a:rPr lang="en-US" smtClean="0"/>
              <a:t>19</a:t>
            </a:fld>
            <a:endParaRPr lang="en-US"/>
          </a:p>
        </p:txBody>
      </p:sp>
    </p:spTree>
    <p:extLst>
      <p:ext uri="{BB962C8B-B14F-4D97-AF65-F5344CB8AC3E}">
        <p14:creationId xmlns:p14="http://schemas.microsoft.com/office/powerpoint/2010/main" val="645594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63AF-7C92-F0E2-3506-A413A718ACB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29A8486B-DBA8-BF9D-7064-51C09AEE667C}"/>
              </a:ext>
            </a:extLst>
          </p:cNvPr>
          <p:cNvSpPr>
            <a:spLocks noGrp="1"/>
          </p:cNvSpPr>
          <p:nvPr>
            <p:ph idx="1"/>
          </p:nvPr>
        </p:nvSpPr>
        <p:spPr/>
        <p:txBody>
          <a:bodyPr>
            <a:normAutofit/>
          </a:bodyPr>
          <a:lstStyle/>
          <a:p>
            <a:r>
              <a:rPr lang="en-US" sz="2000" dirty="0"/>
              <a:t>Overview of LBNF Target Hall (LBNF-20)</a:t>
            </a:r>
          </a:p>
          <a:p>
            <a:pPr lvl="1"/>
            <a:r>
              <a:rPr lang="en-US" sz="1800" dirty="0"/>
              <a:t>Site Layout</a:t>
            </a:r>
          </a:p>
          <a:p>
            <a:pPr lvl="1"/>
            <a:r>
              <a:rPr lang="en-US" sz="1800" dirty="0"/>
              <a:t>Target Hall Chase</a:t>
            </a:r>
          </a:p>
          <a:p>
            <a:pPr lvl="1"/>
            <a:r>
              <a:rPr lang="en-US" sz="1800" dirty="0"/>
              <a:t>Target Shield Pile</a:t>
            </a:r>
          </a:p>
          <a:p>
            <a:pPr lvl="1"/>
            <a:r>
              <a:rPr lang="en-US" sz="1800" dirty="0"/>
              <a:t>Remote Handling</a:t>
            </a:r>
          </a:p>
          <a:p>
            <a:r>
              <a:rPr lang="en-US" sz="2000" dirty="0"/>
              <a:t>LBNF Beamline Beam-Intercepting-Devices (BID) Overview</a:t>
            </a:r>
          </a:p>
          <a:p>
            <a:pPr lvl="1"/>
            <a:r>
              <a:rPr lang="en-US" sz="1800" dirty="0"/>
              <a:t>Baffle and Target</a:t>
            </a:r>
          </a:p>
          <a:p>
            <a:pPr lvl="1"/>
            <a:r>
              <a:rPr lang="en-US" sz="1800" i="1" dirty="0">
                <a:solidFill>
                  <a:schemeClr val="bg2">
                    <a:lumMod val="75000"/>
                  </a:schemeClr>
                </a:solidFill>
              </a:rPr>
              <a:t>Focusing Horns</a:t>
            </a:r>
          </a:p>
          <a:p>
            <a:pPr lvl="1"/>
            <a:r>
              <a:rPr lang="en-US" sz="1800" i="1" dirty="0">
                <a:solidFill>
                  <a:schemeClr val="bg2">
                    <a:lumMod val="75000"/>
                  </a:schemeClr>
                </a:solidFill>
              </a:rPr>
              <a:t>Beam Windows (see following Q. Peterson talk)</a:t>
            </a:r>
          </a:p>
          <a:p>
            <a:pPr lvl="1"/>
            <a:r>
              <a:rPr lang="en-US" sz="1800" i="1" dirty="0">
                <a:solidFill>
                  <a:schemeClr val="bg2">
                    <a:lumMod val="75000"/>
                  </a:schemeClr>
                </a:solidFill>
              </a:rPr>
              <a:t>Beam Absorber (see earlier J. Williams talk)</a:t>
            </a:r>
          </a:p>
          <a:p>
            <a:r>
              <a:rPr lang="en-US" sz="2000" dirty="0"/>
              <a:t>Thoughts on engineering motivations for radiation damage R&amp;D</a:t>
            </a:r>
          </a:p>
          <a:p>
            <a:pPr lvl="1"/>
            <a:r>
              <a:rPr lang="en-US" sz="1800" dirty="0"/>
              <a:t>What is important for avoiding early failure? for predicting lifetime? for satisfying safety requirements?</a:t>
            </a:r>
          </a:p>
          <a:p>
            <a:pPr lvl="1"/>
            <a:r>
              <a:rPr lang="en-US" sz="1800" dirty="0"/>
              <a:t>Detectable flaws, fracture toughness, and ASME BPVC Section III (Rules for Construction of Nuclear Facility Components)</a:t>
            </a:r>
          </a:p>
        </p:txBody>
      </p:sp>
      <p:sp>
        <p:nvSpPr>
          <p:cNvPr id="4" name="Date Placeholder 3">
            <a:extLst>
              <a:ext uri="{FF2B5EF4-FFF2-40B4-BE49-F238E27FC236}">
                <a16:creationId xmlns:a16="http://schemas.microsoft.com/office/drawing/2014/main" id="{5B1E9B61-B4D7-7E09-F3B8-52DF94ED7543}"/>
              </a:ext>
            </a:extLst>
          </p:cNvPr>
          <p:cNvSpPr>
            <a:spLocks noGrp="1"/>
          </p:cNvSpPr>
          <p:nvPr>
            <p:ph type="dt" sz="half" idx="10"/>
          </p:nvPr>
        </p:nvSpPr>
        <p:spPr/>
        <p:txBody>
          <a:bodyPr/>
          <a:lstStyle/>
          <a:p>
            <a:r>
              <a:rPr lang="en-US"/>
              <a:t>11.09.2023</a:t>
            </a:r>
            <a:endParaRPr lang="en-US" dirty="0"/>
          </a:p>
        </p:txBody>
      </p:sp>
      <p:sp>
        <p:nvSpPr>
          <p:cNvPr id="5" name="Footer Placeholder 4">
            <a:extLst>
              <a:ext uri="{FF2B5EF4-FFF2-40B4-BE49-F238E27FC236}">
                <a16:creationId xmlns:a16="http://schemas.microsoft.com/office/drawing/2014/main" id="{AF07A4EE-1EFE-21C6-8D4D-C5F7EA78D3F2}"/>
              </a:ext>
            </a:extLst>
          </p:cNvPr>
          <p:cNvSpPr>
            <a:spLocks noGrp="1"/>
          </p:cNvSpPr>
          <p:nvPr>
            <p:ph type="ftr" sz="quarter" idx="11"/>
          </p:nvPr>
        </p:nvSpPr>
        <p:spPr/>
        <p:txBody>
          <a:bodyPr/>
          <a:lstStyle/>
          <a:p>
            <a:r>
              <a:rPr lang="en-US"/>
              <a:t>P. Hurh | LBNF Targetry Overview - HPTW 2023</a:t>
            </a:r>
            <a:endParaRPr lang="en-US" dirty="0"/>
          </a:p>
        </p:txBody>
      </p:sp>
      <p:sp>
        <p:nvSpPr>
          <p:cNvPr id="6" name="Slide Number Placeholder 5">
            <a:extLst>
              <a:ext uri="{FF2B5EF4-FFF2-40B4-BE49-F238E27FC236}">
                <a16:creationId xmlns:a16="http://schemas.microsoft.com/office/drawing/2014/main" id="{CD65CE1B-86F7-F6A8-7308-85E389FF79A8}"/>
              </a:ext>
            </a:extLst>
          </p:cNvPr>
          <p:cNvSpPr>
            <a:spLocks noGrp="1"/>
          </p:cNvSpPr>
          <p:nvPr>
            <p:ph type="sldNum" sz="quarter" idx="12"/>
          </p:nvPr>
        </p:nvSpPr>
        <p:spPr/>
        <p:txBody>
          <a:bodyPr/>
          <a:lstStyle/>
          <a:p>
            <a:fld id="{EFEA031F-3946-4BBC-949C-5EB2BB7BA03C}" type="slidenum">
              <a:rPr lang="en-US" smtClean="0"/>
              <a:t>2</a:t>
            </a:fld>
            <a:endParaRPr lang="en-US"/>
          </a:p>
        </p:txBody>
      </p:sp>
    </p:spTree>
    <p:extLst>
      <p:ext uri="{BB962C8B-B14F-4D97-AF65-F5344CB8AC3E}">
        <p14:creationId xmlns:p14="http://schemas.microsoft.com/office/powerpoint/2010/main" val="1961968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21195-3A58-1C06-4806-0E2BAD389B64}"/>
              </a:ext>
            </a:extLst>
          </p:cNvPr>
          <p:cNvSpPr>
            <a:spLocks noGrp="1"/>
          </p:cNvSpPr>
          <p:nvPr>
            <p:ph type="title"/>
          </p:nvPr>
        </p:nvSpPr>
        <p:spPr/>
        <p:txBody>
          <a:bodyPr/>
          <a:lstStyle/>
          <a:p>
            <a:r>
              <a:rPr lang="en-US" dirty="0"/>
              <a:t>How does this inform our design/QA compliance efforts?</a:t>
            </a:r>
          </a:p>
        </p:txBody>
      </p:sp>
      <p:sp>
        <p:nvSpPr>
          <p:cNvPr id="3" name="Content Placeholder 2">
            <a:extLst>
              <a:ext uri="{FF2B5EF4-FFF2-40B4-BE49-F238E27FC236}">
                <a16:creationId xmlns:a16="http://schemas.microsoft.com/office/drawing/2014/main" id="{E8B6F671-0459-BC7E-015D-1A73C0EDFC43}"/>
              </a:ext>
            </a:extLst>
          </p:cNvPr>
          <p:cNvSpPr>
            <a:spLocks noGrp="1"/>
          </p:cNvSpPr>
          <p:nvPr>
            <p:ph idx="1"/>
          </p:nvPr>
        </p:nvSpPr>
        <p:spPr/>
        <p:txBody>
          <a:bodyPr>
            <a:normAutofit/>
          </a:bodyPr>
          <a:lstStyle/>
          <a:p>
            <a:r>
              <a:rPr lang="en-US" dirty="0"/>
              <a:t>Within </a:t>
            </a:r>
            <a:r>
              <a:rPr lang="en-US" dirty="0" err="1"/>
              <a:t>RaDIATE</a:t>
            </a:r>
            <a:r>
              <a:rPr lang="en-US" dirty="0"/>
              <a:t> studies for targets, absorbers, and beam windows, we have been researching radiation effects on design properties (tensile, thermal, dimensional, fatigue)</a:t>
            </a:r>
          </a:p>
          <a:p>
            <a:pPr lvl="1"/>
            <a:r>
              <a:rPr lang="en-US" dirty="0"/>
              <a:t>Our devices are designed to avoid stress concentrations and notches</a:t>
            </a:r>
          </a:p>
          <a:p>
            <a:pPr lvl="1"/>
            <a:r>
              <a:rPr lang="en-US" dirty="0"/>
              <a:t>Our irradiated volumes are relatively small (just beam spot interaction regions)</a:t>
            </a:r>
          </a:p>
          <a:p>
            <a:pPr lvl="1"/>
            <a:r>
              <a:rPr lang="en-US" dirty="0"/>
              <a:t>Our devices are, for the most part, replaceable and can run to failure without significant consequences</a:t>
            </a:r>
          </a:p>
          <a:p>
            <a:pPr lvl="1"/>
            <a:r>
              <a:rPr lang="en-US" dirty="0"/>
              <a:t>Our devices are not usually part of the life-safety boundary (envelope)</a:t>
            </a:r>
          </a:p>
          <a:p>
            <a:r>
              <a:rPr lang="en-US" dirty="0"/>
              <a:t>However, adopting a reasonable flaw or damage tolerant approach may be very beneficial for compliance efforts and help focus QA programs</a:t>
            </a:r>
          </a:p>
          <a:p>
            <a:pPr lvl="1"/>
            <a:r>
              <a:rPr lang="en-US" b="1" dirty="0"/>
              <a:t>What is our minimum detectable flaw</a:t>
            </a:r>
            <a:r>
              <a:rPr lang="en-US" dirty="0"/>
              <a:t> in, say, a beam window?</a:t>
            </a:r>
          </a:p>
          <a:p>
            <a:pPr lvl="1"/>
            <a:r>
              <a:rPr lang="en-US" dirty="0"/>
              <a:t>If we assume that flaw in the beam center region, what is </a:t>
            </a:r>
            <a:r>
              <a:rPr lang="en-US" b="1" dirty="0"/>
              <a:t>the stress intensity</a:t>
            </a:r>
            <a:r>
              <a:rPr lang="en-US" dirty="0"/>
              <a:t>?</a:t>
            </a:r>
          </a:p>
          <a:p>
            <a:pPr lvl="1"/>
            <a:r>
              <a:rPr lang="en-US" b="1" dirty="0"/>
              <a:t>What are fracture toughness limits for our dynamic beam pulse loading environment?</a:t>
            </a:r>
          </a:p>
          <a:p>
            <a:pPr lvl="1"/>
            <a:r>
              <a:rPr lang="en-US" dirty="0"/>
              <a:t>Can we say anything about fracture toughness from the data we already have (tensile or bending behavior)?</a:t>
            </a:r>
          </a:p>
        </p:txBody>
      </p:sp>
      <p:sp>
        <p:nvSpPr>
          <p:cNvPr id="4" name="Date Placeholder 3">
            <a:extLst>
              <a:ext uri="{FF2B5EF4-FFF2-40B4-BE49-F238E27FC236}">
                <a16:creationId xmlns:a16="http://schemas.microsoft.com/office/drawing/2014/main" id="{C0C91F69-2B06-5208-7002-071058A8F9C1}"/>
              </a:ext>
            </a:extLst>
          </p:cNvPr>
          <p:cNvSpPr>
            <a:spLocks noGrp="1"/>
          </p:cNvSpPr>
          <p:nvPr>
            <p:ph type="dt" sz="half" idx="10"/>
          </p:nvPr>
        </p:nvSpPr>
        <p:spPr/>
        <p:txBody>
          <a:bodyPr/>
          <a:lstStyle/>
          <a:p>
            <a:r>
              <a:rPr lang="en-US"/>
              <a:t>11.09.2023</a:t>
            </a:r>
            <a:endParaRPr lang="en-US" dirty="0"/>
          </a:p>
        </p:txBody>
      </p:sp>
      <p:sp>
        <p:nvSpPr>
          <p:cNvPr id="5" name="Footer Placeholder 4">
            <a:extLst>
              <a:ext uri="{FF2B5EF4-FFF2-40B4-BE49-F238E27FC236}">
                <a16:creationId xmlns:a16="http://schemas.microsoft.com/office/drawing/2014/main" id="{19E8E703-9176-A550-E9B2-B1C8AB139E0A}"/>
              </a:ext>
            </a:extLst>
          </p:cNvPr>
          <p:cNvSpPr>
            <a:spLocks noGrp="1"/>
          </p:cNvSpPr>
          <p:nvPr>
            <p:ph type="ftr" sz="quarter" idx="11"/>
          </p:nvPr>
        </p:nvSpPr>
        <p:spPr/>
        <p:txBody>
          <a:bodyPr/>
          <a:lstStyle/>
          <a:p>
            <a:r>
              <a:rPr lang="en-US"/>
              <a:t>P. Hurh | LBNF Targetry Overview - HPTW 2023</a:t>
            </a:r>
            <a:endParaRPr lang="en-US" dirty="0"/>
          </a:p>
        </p:txBody>
      </p:sp>
      <p:sp>
        <p:nvSpPr>
          <p:cNvPr id="6" name="Slide Number Placeholder 5">
            <a:extLst>
              <a:ext uri="{FF2B5EF4-FFF2-40B4-BE49-F238E27FC236}">
                <a16:creationId xmlns:a16="http://schemas.microsoft.com/office/drawing/2014/main" id="{7E4BA6B8-65A1-1F14-8C97-9B290AADC8EA}"/>
              </a:ext>
            </a:extLst>
          </p:cNvPr>
          <p:cNvSpPr>
            <a:spLocks noGrp="1"/>
          </p:cNvSpPr>
          <p:nvPr>
            <p:ph type="sldNum" sz="quarter" idx="12"/>
          </p:nvPr>
        </p:nvSpPr>
        <p:spPr/>
        <p:txBody>
          <a:bodyPr/>
          <a:lstStyle/>
          <a:p>
            <a:fld id="{EFEA031F-3946-4BBC-949C-5EB2BB7BA03C}" type="slidenum">
              <a:rPr lang="en-US" smtClean="0"/>
              <a:t>20</a:t>
            </a:fld>
            <a:endParaRPr lang="en-US"/>
          </a:p>
        </p:txBody>
      </p:sp>
    </p:spTree>
    <p:extLst>
      <p:ext uri="{BB962C8B-B14F-4D97-AF65-F5344CB8AC3E}">
        <p14:creationId xmlns:p14="http://schemas.microsoft.com/office/powerpoint/2010/main" val="1522391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undefined">
            <a:extLst>
              <a:ext uri="{FF2B5EF4-FFF2-40B4-BE49-F238E27FC236}">
                <a16:creationId xmlns:a16="http://schemas.microsoft.com/office/drawing/2014/main" id="{528C09A0-D5F2-8351-446F-641B0DC6A2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6422" y="3429000"/>
            <a:ext cx="3135292" cy="30606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27F869-4A13-4060-42B8-BE4E5913FEEE}"/>
              </a:ext>
            </a:extLst>
          </p:cNvPr>
          <p:cNvSpPr>
            <a:spLocks noGrp="1"/>
          </p:cNvSpPr>
          <p:nvPr>
            <p:ph type="title"/>
          </p:nvPr>
        </p:nvSpPr>
        <p:spPr/>
        <p:txBody>
          <a:bodyPr/>
          <a:lstStyle/>
          <a:p>
            <a:r>
              <a:rPr lang="en-US" dirty="0"/>
              <a:t>Stress Intensity is Calculable</a:t>
            </a:r>
          </a:p>
        </p:txBody>
      </p:sp>
      <p:sp>
        <p:nvSpPr>
          <p:cNvPr id="3" name="Content Placeholder 2">
            <a:extLst>
              <a:ext uri="{FF2B5EF4-FFF2-40B4-BE49-F238E27FC236}">
                <a16:creationId xmlns:a16="http://schemas.microsoft.com/office/drawing/2014/main" id="{8BC61629-209D-8252-E44A-771B9FBD4FA1}"/>
              </a:ext>
            </a:extLst>
          </p:cNvPr>
          <p:cNvSpPr>
            <a:spLocks noGrp="1"/>
          </p:cNvSpPr>
          <p:nvPr>
            <p:ph idx="1"/>
          </p:nvPr>
        </p:nvSpPr>
        <p:spPr>
          <a:xfrm>
            <a:off x="179979" y="974079"/>
            <a:ext cx="4927599" cy="1419220"/>
          </a:xfrm>
        </p:spPr>
        <p:txBody>
          <a:bodyPr>
            <a:normAutofit/>
          </a:bodyPr>
          <a:lstStyle/>
          <a:p>
            <a:r>
              <a:rPr lang="en-US" sz="1800" dirty="0"/>
              <a:t>Assuming a max flaw size possible, stress intensity can be easily calculated</a:t>
            </a:r>
          </a:p>
          <a:p>
            <a:r>
              <a:rPr lang="en-US" sz="1800" dirty="0"/>
              <a:t>Non-irradiated </a:t>
            </a:r>
            <a:r>
              <a:rPr lang="en-US" sz="1800" dirty="0" err="1"/>
              <a:t>Ti</a:t>
            </a:r>
            <a:r>
              <a:rPr lang="en-US" sz="1800" dirty="0"/>
              <a:t> critical stress intensities are available</a:t>
            </a:r>
          </a:p>
        </p:txBody>
      </p:sp>
      <p:sp>
        <p:nvSpPr>
          <p:cNvPr id="4" name="Date Placeholder 3">
            <a:extLst>
              <a:ext uri="{FF2B5EF4-FFF2-40B4-BE49-F238E27FC236}">
                <a16:creationId xmlns:a16="http://schemas.microsoft.com/office/drawing/2014/main" id="{A21B4FCB-47B8-5815-035C-1C5BF906C44D}"/>
              </a:ext>
            </a:extLst>
          </p:cNvPr>
          <p:cNvSpPr>
            <a:spLocks noGrp="1"/>
          </p:cNvSpPr>
          <p:nvPr>
            <p:ph type="dt" sz="half" idx="10"/>
          </p:nvPr>
        </p:nvSpPr>
        <p:spPr/>
        <p:txBody>
          <a:bodyPr/>
          <a:lstStyle/>
          <a:p>
            <a:r>
              <a:rPr lang="en-US"/>
              <a:t>11.09.2023</a:t>
            </a:r>
            <a:endParaRPr lang="en-US" dirty="0"/>
          </a:p>
        </p:txBody>
      </p:sp>
      <p:sp>
        <p:nvSpPr>
          <p:cNvPr id="5" name="Footer Placeholder 4">
            <a:extLst>
              <a:ext uri="{FF2B5EF4-FFF2-40B4-BE49-F238E27FC236}">
                <a16:creationId xmlns:a16="http://schemas.microsoft.com/office/drawing/2014/main" id="{09894516-4DDD-BA75-B60D-7487362D2A6F}"/>
              </a:ext>
            </a:extLst>
          </p:cNvPr>
          <p:cNvSpPr>
            <a:spLocks noGrp="1"/>
          </p:cNvSpPr>
          <p:nvPr>
            <p:ph type="ftr" sz="quarter" idx="11"/>
          </p:nvPr>
        </p:nvSpPr>
        <p:spPr/>
        <p:txBody>
          <a:bodyPr/>
          <a:lstStyle/>
          <a:p>
            <a:r>
              <a:rPr lang="en-US"/>
              <a:t>P. Hurh | LBNF Targetry Overview - HPTW 2023</a:t>
            </a:r>
            <a:endParaRPr lang="en-US" dirty="0"/>
          </a:p>
        </p:txBody>
      </p:sp>
      <p:sp>
        <p:nvSpPr>
          <p:cNvPr id="6" name="Slide Number Placeholder 5">
            <a:extLst>
              <a:ext uri="{FF2B5EF4-FFF2-40B4-BE49-F238E27FC236}">
                <a16:creationId xmlns:a16="http://schemas.microsoft.com/office/drawing/2014/main" id="{F93A1907-929D-9D64-0515-B4C2C5D3050A}"/>
              </a:ext>
            </a:extLst>
          </p:cNvPr>
          <p:cNvSpPr>
            <a:spLocks noGrp="1"/>
          </p:cNvSpPr>
          <p:nvPr>
            <p:ph type="sldNum" sz="quarter" idx="12"/>
          </p:nvPr>
        </p:nvSpPr>
        <p:spPr/>
        <p:txBody>
          <a:bodyPr/>
          <a:lstStyle/>
          <a:p>
            <a:fld id="{EFEA031F-3946-4BBC-949C-5EB2BB7BA03C}" type="slidenum">
              <a:rPr lang="en-US" smtClean="0"/>
              <a:t>21</a:t>
            </a:fld>
            <a:endParaRPr lang="en-US"/>
          </a:p>
        </p:txBody>
      </p:sp>
      <p:pic>
        <p:nvPicPr>
          <p:cNvPr id="7" name="Picture 6">
            <a:extLst>
              <a:ext uri="{FF2B5EF4-FFF2-40B4-BE49-F238E27FC236}">
                <a16:creationId xmlns:a16="http://schemas.microsoft.com/office/drawing/2014/main" id="{E9CB4734-FB37-7AB3-FC94-078DCF8AEE9C}"/>
              </a:ext>
            </a:extLst>
          </p:cNvPr>
          <p:cNvPicPr>
            <a:picLocks noChangeAspect="1"/>
          </p:cNvPicPr>
          <p:nvPr/>
        </p:nvPicPr>
        <p:blipFill>
          <a:blip r:embed="rId3"/>
          <a:stretch>
            <a:fillRect/>
          </a:stretch>
        </p:blipFill>
        <p:spPr>
          <a:xfrm>
            <a:off x="5224848" y="130823"/>
            <a:ext cx="6076866" cy="3459633"/>
          </a:xfrm>
          <a:prstGeom prst="rect">
            <a:avLst/>
          </a:prstGeom>
        </p:spPr>
      </p:pic>
      <p:sp>
        <p:nvSpPr>
          <p:cNvPr id="10" name="TextBox 9">
            <a:extLst>
              <a:ext uri="{FF2B5EF4-FFF2-40B4-BE49-F238E27FC236}">
                <a16:creationId xmlns:a16="http://schemas.microsoft.com/office/drawing/2014/main" id="{53F5803A-6AE1-DCD5-3983-A7744877A4BA}"/>
              </a:ext>
            </a:extLst>
          </p:cNvPr>
          <p:cNvSpPr txBox="1"/>
          <p:nvPr/>
        </p:nvSpPr>
        <p:spPr>
          <a:xfrm>
            <a:off x="8881074" y="3143569"/>
            <a:ext cx="3049929" cy="646331"/>
          </a:xfrm>
          <a:prstGeom prst="rect">
            <a:avLst/>
          </a:prstGeom>
          <a:noFill/>
        </p:spPr>
        <p:txBody>
          <a:bodyPr wrap="square">
            <a:spAutoFit/>
          </a:bodyPr>
          <a:lstStyle/>
          <a:p>
            <a:r>
              <a:rPr lang="en-US" sz="1200" dirty="0"/>
              <a:t>https://www.digitalengineering247.com/article/get-cracking-with-ansys-workbench-19.2/</a:t>
            </a:r>
          </a:p>
        </p:txBody>
      </p:sp>
      <p:pic>
        <p:nvPicPr>
          <p:cNvPr id="8194" name="Picture 2">
            <a:extLst>
              <a:ext uri="{FF2B5EF4-FFF2-40B4-BE49-F238E27FC236}">
                <a16:creationId xmlns:a16="http://schemas.microsoft.com/office/drawing/2014/main" id="{334715E2-9B1C-6436-4464-4263E7B487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29" y="2393298"/>
            <a:ext cx="4927600" cy="37338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11E995B-1613-728A-DFA8-006E3543B4F9}"/>
              </a:ext>
            </a:extLst>
          </p:cNvPr>
          <p:cNvSpPr txBox="1"/>
          <p:nvPr/>
        </p:nvSpPr>
        <p:spPr>
          <a:xfrm>
            <a:off x="266700" y="5833717"/>
            <a:ext cx="6457183" cy="461665"/>
          </a:xfrm>
          <a:prstGeom prst="rect">
            <a:avLst/>
          </a:prstGeom>
          <a:noFill/>
        </p:spPr>
        <p:txBody>
          <a:bodyPr wrap="square">
            <a:spAutoFit/>
          </a:bodyPr>
          <a:lstStyle/>
          <a:p>
            <a:r>
              <a:rPr lang="en-US" sz="1200" dirty="0" err="1"/>
              <a:t>Fuwen</a:t>
            </a:r>
            <a:r>
              <a:rPr lang="en-US" sz="1200" dirty="0"/>
              <a:t> Chen, </a:t>
            </a:r>
            <a:r>
              <a:rPr lang="en-US" sz="1200" dirty="0" err="1"/>
              <a:t>Yulei</a:t>
            </a:r>
            <a:r>
              <a:rPr lang="en-US" sz="1200" dirty="0"/>
              <a:t> Gu, </a:t>
            </a:r>
            <a:r>
              <a:rPr lang="en-US" sz="1200" dirty="0" err="1"/>
              <a:t>Guanglong</a:t>
            </a:r>
            <a:r>
              <a:rPr lang="en-US" sz="1200" dirty="0"/>
              <a:t> Xu, </a:t>
            </a:r>
            <a:r>
              <a:rPr lang="en-US" sz="1200" dirty="0" err="1"/>
              <a:t>Yuwen</a:t>
            </a:r>
            <a:r>
              <a:rPr lang="en-US" sz="1200" dirty="0"/>
              <a:t> Cui, Hui Chang, Lian Zhou, Improved fracture toughness by microalloying of Fe in Ti-6Al-4V, Materials &amp; Design, Volume 185, 2020,</a:t>
            </a:r>
          </a:p>
        </p:txBody>
      </p:sp>
      <p:sp>
        <p:nvSpPr>
          <p:cNvPr id="13" name="TextBox 12">
            <a:extLst>
              <a:ext uri="{FF2B5EF4-FFF2-40B4-BE49-F238E27FC236}">
                <a16:creationId xmlns:a16="http://schemas.microsoft.com/office/drawing/2014/main" id="{E9ED6374-7CF9-6280-43B0-4AC8D308E3DC}"/>
              </a:ext>
            </a:extLst>
          </p:cNvPr>
          <p:cNvSpPr txBox="1"/>
          <p:nvPr/>
        </p:nvSpPr>
        <p:spPr>
          <a:xfrm>
            <a:off x="5706318" y="4143737"/>
            <a:ext cx="2731625" cy="923330"/>
          </a:xfrm>
          <a:prstGeom prst="rect">
            <a:avLst/>
          </a:prstGeom>
          <a:noFill/>
        </p:spPr>
        <p:txBody>
          <a:bodyPr wrap="square" rtlCol="0">
            <a:spAutoFit/>
          </a:bodyPr>
          <a:lstStyle/>
          <a:p>
            <a:r>
              <a:rPr lang="en-US" dirty="0"/>
              <a:t>Stress Intensity factor directly proportional to energy release rate, G</a:t>
            </a:r>
          </a:p>
        </p:txBody>
      </p:sp>
    </p:spTree>
    <p:extLst>
      <p:ext uri="{BB962C8B-B14F-4D97-AF65-F5344CB8AC3E}">
        <p14:creationId xmlns:p14="http://schemas.microsoft.com/office/powerpoint/2010/main" val="2141002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C4BA-0887-34EF-3DB7-5D98972DEBBE}"/>
              </a:ext>
            </a:extLst>
          </p:cNvPr>
          <p:cNvSpPr>
            <a:spLocks noGrp="1"/>
          </p:cNvSpPr>
          <p:nvPr>
            <p:ph type="title"/>
          </p:nvPr>
        </p:nvSpPr>
        <p:spPr/>
        <p:txBody>
          <a:bodyPr/>
          <a:lstStyle/>
          <a:p>
            <a:r>
              <a:rPr lang="en-US" dirty="0"/>
              <a:t>Can we get relative decrease in fracture toughness from tensile data for irradiated materials?</a:t>
            </a:r>
          </a:p>
        </p:txBody>
      </p:sp>
      <p:sp>
        <p:nvSpPr>
          <p:cNvPr id="3" name="Content Placeholder 2">
            <a:extLst>
              <a:ext uri="{FF2B5EF4-FFF2-40B4-BE49-F238E27FC236}">
                <a16:creationId xmlns:a16="http://schemas.microsoft.com/office/drawing/2014/main" id="{1716E28E-FA49-0E61-2C86-0CEE138813A7}"/>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16E5F3A3-AB0D-C581-B97A-152200886DEA}"/>
              </a:ext>
            </a:extLst>
          </p:cNvPr>
          <p:cNvSpPr>
            <a:spLocks noGrp="1"/>
          </p:cNvSpPr>
          <p:nvPr>
            <p:ph type="dt" sz="half" idx="10"/>
          </p:nvPr>
        </p:nvSpPr>
        <p:spPr/>
        <p:txBody>
          <a:bodyPr/>
          <a:lstStyle/>
          <a:p>
            <a:r>
              <a:rPr lang="en-US"/>
              <a:t>11.09.2023</a:t>
            </a:r>
            <a:endParaRPr lang="en-US" dirty="0"/>
          </a:p>
        </p:txBody>
      </p:sp>
      <p:sp>
        <p:nvSpPr>
          <p:cNvPr id="5" name="Footer Placeholder 4">
            <a:extLst>
              <a:ext uri="{FF2B5EF4-FFF2-40B4-BE49-F238E27FC236}">
                <a16:creationId xmlns:a16="http://schemas.microsoft.com/office/drawing/2014/main" id="{CEFAA85F-02DB-2B3D-AA69-B772BEC36050}"/>
              </a:ext>
            </a:extLst>
          </p:cNvPr>
          <p:cNvSpPr>
            <a:spLocks noGrp="1"/>
          </p:cNvSpPr>
          <p:nvPr>
            <p:ph type="ftr" sz="quarter" idx="11"/>
          </p:nvPr>
        </p:nvSpPr>
        <p:spPr/>
        <p:txBody>
          <a:bodyPr/>
          <a:lstStyle/>
          <a:p>
            <a:r>
              <a:rPr lang="en-US"/>
              <a:t>P. Hurh | LBNF Targetry Overview - HPTW 2023</a:t>
            </a:r>
            <a:endParaRPr lang="en-US" dirty="0"/>
          </a:p>
        </p:txBody>
      </p:sp>
      <p:sp>
        <p:nvSpPr>
          <p:cNvPr id="6" name="Slide Number Placeholder 5">
            <a:extLst>
              <a:ext uri="{FF2B5EF4-FFF2-40B4-BE49-F238E27FC236}">
                <a16:creationId xmlns:a16="http://schemas.microsoft.com/office/drawing/2014/main" id="{8F5328E6-A756-94B0-A25A-6306161FA152}"/>
              </a:ext>
            </a:extLst>
          </p:cNvPr>
          <p:cNvSpPr>
            <a:spLocks noGrp="1"/>
          </p:cNvSpPr>
          <p:nvPr>
            <p:ph type="sldNum" sz="quarter" idx="12"/>
          </p:nvPr>
        </p:nvSpPr>
        <p:spPr/>
        <p:txBody>
          <a:bodyPr/>
          <a:lstStyle/>
          <a:p>
            <a:fld id="{EFEA031F-3946-4BBC-949C-5EB2BB7BA03C}" type="slidenum">
              <a:rPr lang="en-US" smtClean="0"/>
              <a:t>22</a:t>
            </a:fld>
            <a:endParaRPr lang="en-US"/>
          </a:p>
        </p:txBody>
      </p:sp>
      <p:grpSp>
        <p:nvGrpSpPr>
          <p:cNvPr id="7" name="Group 6">
            <a:extLst>
              <a:ext uri="{FF2B5EF4-FFF2-40B4-BE49-F238E27FC236}">
                <a16:creationId xmlns:a16="http://schemas.microsoft.com/office/drawing/2014/main" id="{0688F625-F10E-C7D4-0944-5E655BF55E98}"/>
              </a:ext>
            </a:extLst>
          </p:cNvPr>
          <p:cNvGrpSpPr/>
          <p:nvPr/>
        </p:nvGrpSpPr>
        <p:grpSpPr>
          <a:xfrm>
            <a:off x="2858947" y="914401"/>
            <a:ext cx="9152918" cy="5289456"/>
            <a:chOff x="2312324" y="388013"/>
            <a:chExt cx="9406580" cy="5656888"/>
          </a:xfrm>
        </p:grpSpPr>
        <p:pic>
          <p:nvPicPr>
            <p:cNvPr id="8" name="Picture 7">
              <a:extLst>
                <a:ext uri="{FF2B5EF4-FFF2-40B4-BE49-F238E27FC236}">
                  <a16:creationId xmlns:a16="http://schemas.microsoft.com/office/drawing/2014/main" id="{761B6164-3900-3F89-F6D9-FA6C67725C09}"/>
                </a:ext>
              </a:extLst>
            </p:cNvPr>
            <p:cNvPicPr>
              <a:picLocks noChangeAspect="1"/>
            </p:cNvPicPr>
            <p:nvPr/>
          </p:nvPicPr>
          <p:blipFill>
            <a:blip r:embed="rId2"/>
            <a:stretch>
              <a:fillRect/>
            </a:stretch>
          </p:blipFill>
          <p:spPr>
            <a:xfrm>
              <a:off x="2312324" y="464653"/>
              <a:ext cx="4669757" cy="5580248"/>
            </a:xfrm>
            <a:prstGeom prst="rect">
              <a:avLst/>
            </a:prstGeom>
          </p:spPr>
        </p:pic>
        <p:pic>
          <p:nvPicPr>
            <p:cNvPr id="9" name="Picture 8">
              <a:extLst>
                <a:ext uri="{FF2B5EF4-FFF2-40B4-BE49-F238E27FC236}">
                  <a16:creationId xmlns:a16="http://schemas.microsoft.com/office/drawing/2014/main" id="{73A6F804-6022-47B9-516D-89FEF5339681}"/>
                </a:ext>
              </a:extLst>
            </p:cNvPr>
            <p:cNvPicPr>
              <a:picLocks noChangeAspect="1"/>
            </p:cNvPicPr>
            <p:nvPr/>
          </p:nvPicPr>
          <p:blipFill>
            <a:blip r:embed="rId3"/>
            <a:stretch>
              <a:fillRect/>
            </a:stretch>
          </p:blipFill>
          <p:spPr>
            <a:xfrm>
              <a:off x="7088247" y="388013"/>
              <a:ext cx="4630657" cy="5630521"/>
            </a:xfrm>
            <a:prstGeom prst="rect">
              <a:avLst/>
            </a:prstGeom>
          </p:spPr>
        </p:pic>
        <p:sp>
          <p:nvSpPr>
            <p:cNvPr id="10" name="TextBox 9">
              <a:extLst>
                <a:ext uri="{FF2B5EF4-FFF2-40B4-BE49-F238E27FC236}">
                  <a16:creationId xmlns:a16="http://schemas.microsoft.com/office/drawing/2014/main" id="{C3146953-FD9F-4710-7A55-F5C13DBFCACD}"/>
                </a:ext>
              </a:extLst>
            </p:cNvPr>
            <p:cNvSpPr txBox="1"/>
            <p:nvPr/>
          </p:nvSpPr>
          <p:spPr>
            <a:xfrm>
              <a:off x="4042611" y="2107932"/>
              <a:ext cx="5062888" cy="646331"/>
            </a:xfrm>
            <a:prstGeom prst="rect">
              <a:avLst/>
            </a:prstGeom>
            <a:noFill/>
          </p:spPr>
          <p:txBody>
            <a:bodyPr wrap="square" rtlCol="0">
              <a:spAutoFit/>
            </a:bodyPr>
            <a:lstStyle/>
            <a:p>
              <a:r>
                <a:rPr lang="en-GB" dirty="0"/>
                <a:t>F4C=0.06 </a:t>
              </a:r>
              <a:r>
                <a:rPr lang="en-GB" dirty="0" err="1"/>
                <a:t>dpa</a:t>
              </a:r>
              <a:r>
                <a:rPr lang="en-GB" dirty="0"/>
                <a:t> at </a:t>
              </a:r>
              <a:r>
                <a:rPr lang="en-GB" dirty="0" err="1"/>
                <a:t>Tirr</a:t>
              </a:r>
              <a:r>
                <a:rPr lang="en-GB" dirty="0"/>
                <a:t>=47°C</a:t>
              </a:r>
            </a:p>
            <a:p>
              <a:endParaRPr lang="en-GB" dirty="0"/>
            </a:p>
          </p:txBody>
        </p:sp>
        <p:sp>
          <p:nvSpPr>
            <p:cNvPr id="11" name="TextBox 10">
              <a:extLst>
                <a:ext uri="{FF2B5EF4-FFF2-40B4-BE49-F238E27FC236}">
                  <a16:creationId xmlns:a16="http://schemas.microsoft.com/office/drawing/2014/main" id="{9FD2A734-AA2D-B434-0C81-FAC2273D8D28}"/>
                </a:ext>
              </a:extLst>
            </p:cNvPr>
            <p:cNvSpPr txBox="1"/>
            <p:nvPr/>
          </p:nvSpPr>
          <p:spPr>
            <a:xfrm>
              <a:off x="3912567" y="4870383"/>
              <a:ext cx="3070459" cy="646331"/>
            </a:xfrm>
            <a:prstGeom prst="rect">
              <a:avLst/>
            </a:prstGeom>
            <a:noFill/>
          </p:spPr>
          <p:txBody>
            <a:bodyPr wrap="square" rtlCol="0">
              <a:spAutoFit/>
            </a:bodyPr>
            <a:lstStyle/>
            <a:p>
              <a:r>
                <a:rPr lang="en-GB" dirty="0"/>
                <a:t>T4C=0.06 </a:t>
              </a:r>
              <a:r>
                <a:rPr lang="en-GB" dirty="0" err="1"/>
                <a:t>dpa</a:t>
              </a:r>
              <a:r>
                <a:rPr lang="en-GB" dirty="0"/>
                <a:t> @ 47°C, </a:t>
              </a:r>
            </a:p>
            <a:p>
              <a:r>
                <a:rPr lang="en-GB" dirty="0"/>
                <a:t>T5/T8=0.23 </a:t>
              </a:r>
              <a:r>
                <a:rPr lang="en-GB" dirty="0" err="1"/>
                <a:t>dpa</a:t>
              </a:r>
              <a:r>
                <a:rPr lang="en-GB" dirty="0"/>
                <a:t> @ 125°C</a:t>
              </a:r>
            </a:p>
          </p:txBody>
        </p:sp>
        <p:sp>
          <p:nvSpPr>
            <p:cNvPr id="12" name="TextBox 11">
              <a:extLst>
                <a:ext uri="{FF2B5EF4-FFF2-40B4-BE49-F238E27FC236}">
                  <a16:creationId xmlns:a16="http://schemas.microsoft.com/office/drawing/2014/main" id="{F1EA26CE-E552-4ED6-B88E-C710DD1D3404}"/>
                </a:ext>
              </a:extLst>
            </p:cNvPr>
            <p:cNvSpPr txBox="1"/>
            <p:nvPr/>
          </p:nvSpPr>
          <p:spPr>
            <a:xfrm>
              <a:off x="8819702" y="2107932"/>
              <a:ext cx="2334373" cy="369332"/>
            </a:xfrm>
            <a:prstGeom prst="rect">
              <a:avLst/>
            </a:prstGeom>
            <a:noFill/>
          </p:spPr>
          <p:txBody>
            <a:bodyPr wrap="square" rtlCol="0">
              <a:spAutoFit/>
            </a:bodyPr>
            <a:lstStyle/>
            <a:p>
              <a:r>
                <a:rPr lang="da-DK" dirty="0"/>
                <a:t>N5=0.22 dpa @112°C</a:t>
              </a:r>
              <a:endParaRPr lang="en-GB" dirty="0"/>
            </a:p>
          </p:txBody>
        </p:sp>
        <p:sp>
          <p:nvSpPr>
            <p:cNvPr id="13" name="TextBox 12">
              <a:extLst>
                <a:ext uri="{FF2B5EF4-FFF2-40B4-BE49-F238E27FC236}">
                  <a16:creationId xmlns:a16="http://schemas.microsoft.com/office/drawing/2014/main" id="{3EFA31E8-F014-97CC-6CF5-D480DE103DBA}"/>
                </a:ext>
              </a:extLst>
            </p:cNvPr>
            <p:cNvSpPr txBox="1"/>
            <p:nvPr/>
          </p:nvSpPr>
          <p:spPr>
            <a:xfrm>
              <a:off x="8819703" y="4870383"/>
              <a:ext cx="2334373" cy="369332"/>
            </a:xfrm>
            <a:prstGeom prst="rect">
              <a:avLst/>
            </a:prstGeom>
            <a:noFill/>
          </p:spPr>
          <p:txBody>
            <a:bodyPr wrap="square" rtlCol="0">
              <a:spAutoFit/>
            </a:bodyPr>
            <a:lstStyle/>
            <a:p>
              <a:r>
                <a:rPr lang="da-DK" dirty="0"/>
                <a:t>F52=0.22 dpa @112°C</a:t>
              </a:r>
              <a:endParaRPr lang="en-GB" dirty="0"/>
            </a:p>
          </p:txBody>
        </p:sp>
      </p:grpSp>
      <p:sp>
        <p:nvSpPr>
          <p:cNvPr id="14" name="Freeform 13">
            <a:extLst>
              <a:ext uri="{FF2B5EF4-FFF2-40B4-BE49-F238E27FC236}">
                <a16:creationId xmlns:a16="http://schemas.microsoft.com/office/drawing/2014/main" id="{62A8526A-DE5C-5E3E-63B7-83EF1E5365B3}"/>
              </a:ext>
            </a:extLst>
          </p:cNvPr>
          <p:cNvSpPr/>
          <p:nvPr/>
        </p:nvSpPr>
        <p:spPr>
          <a:xfrm>
            <a:off x="3483980" y="1215342"/>
            <a:ext cx="1481559" cy="2083443"/>
          </a:xfrm>
          <a:custGeom>
            <a:avLst/>
            <a:gdLst>
              <a:gd name="connsiteX0" fmla="*/ 0 w 1481559"/>
              <a:gd name="connsiteY0" fmla="*/ 2071868 h 2083443"/>
              <a:gd name="connsiteX1" fmla="*/ 405114 w 1481559"/>
              <a:gd name="connsiteY1" fmla="*/ 0 h 2083443"/>
              <a:gd name="connsiteX2" fmla="*/ 1018572 w 1481559"/>
              <a:gd name="connsiteY2" fmla="*/ 34724 h 2083443"/>
              <a:gd name="connsiteX3" fmla="*/ 1469985 w 1481559"/>
              <a:gd name="connsiteY3" fmla="*/ 381964 h 2083443"/>
              <a:gd name="connsiteX4" fmla="*/ 1481559 w 1481559"/>
              <a:gd name="connsiteY4" fmla="*/ 2083443 h 2083443"/>
              <a:gd name="connsiteX5" fmla="*/ 0 w 1481559"/>
              <a:gd name="connsiteY5" fmla="*/ 2071868 h 208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559" h="2083443">
                <a:moveTo>
                  <a:pt x="0" y="2071868"/>
                </a:moveTo>
                <a:lnTo>
                  <a:pt x="405114" y="0"/>
                </a:lnTo>
                <a:lnTo>
                  <a:pt x="1018572" y="34724"/>
                </a:lnTo>
                <a:lnTo>
                  <a:pt x="1469985" y="381964"/>
                </a:lnTo>
                <a:lnTo>
                  <a:pt x="1481559" y="2083443"/>
                </a:lnTo>
                <a:lnTo>
                  <a:pt x="0" y="2071868"/>
                </a:lnTo>
                <a:close/>
              </a:path>
            </a:pathLst>
          </a:custGeom>
          <a:solidFill>
            <a:schemeClr val="accent1">
              <a:alpha val="562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32D04069-7141-D7FD-62B7-49065F48B65F}"/>
              </a:ext>
            </a:extLst>
          </p:cNvPr>
          <p:cNvSpPr/>
          <p:nvPr/>
        </p:nvSpPr>
        <p:spPr>
          <a:xfrm>
            <a:off x="8102278" y="1620456"/>
            <a:ext cx="1701479" cy="1632030"/>
          </a:xfrm>
          <a:custGeom>
            <a:avLst/>
            <a:gdLst>
              <a:gd name="connsiteX0" fmla="*/ 0 w 1701479"/>
              <a:gd name="connsiteY0" fmla="*/ 1608881 h 1632030"/>
              <a:gd name="connsiteX1" fmla="*/ 347241 w 1701479"/>
              <a:gd name="connsiteY1" fmla="*/ 115747 h 1632030"/>
              <a:gd name="connsiteX2" fmla="*/ 636608 w 1701479"/>
              <a:gd name="connsiteY2" fmla="*/ 11574 h 1632030"/>
              <a:gd name="connsiteX3" fmla="*/ 1018573 w 1701479"/>
              <a:gd name="connsiteY3" fmla="*/ 0 h 1632030"/>
              <a:gd name="connsiteX4" fmla="*/ 1331089 w 1701479"/>
              <a:gd name="connsiteY4" fmla="*/ 69448 h 1632030"/>
              <a:gd name="connsiteX5" fmla="*/ 1539433 w 1701479"/>
              <a:gd name="connsiteY5" fmla="*/ 173620 h 1632030"/>
              <a:gd name="connsiteX6" fmla="*/ 1689904 w 1701479"/>
              <a:gd name="connsiteY6" fmla="*/ 335666 h 1632030"/>
              <a:gd name="connsiteX7" fmla="*/ 1701479 w 1701479"/>
              <a:gd name="connsiteY7" fmla="*/ 1632030 h 1632030"/>
              <a:gd name="connsiteX8" fmla="*/ 0 w 1701479"/>
              <a:gd name="connsiteY8" fmla="*/ 1608881 h 163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479" h="1632030">
                <a:moveTo>
                  <a:pt x="0" y="1608881"/>
                </a:moveTo>
                <a:lnTo>
                  <a:pt x="347241" y="115747"/>
                </a:lnTo>
                <a:lnTo>
                  <a:pt x="636608" y="11574"/>
                </a:lnTo>
                <a:lnTo>
                  <a:pt x="1018573" y="0"/>
                </a:lnTo>
                <a:lnTo>
                  <a:pt x="1331089" y="69448"/>
                </a:lnTo>
                <a:lnTo>
                  <a:pt x="1539433" y="173620"/>
                </a:lnTo>
                <a:lnTo>
                  <a:pt x="1689904" y="335666"/>
                </a:lnTo>
                <a:lnTo>
                  <a:pt x="1701479" y="1632030"/>
                </a:lnTo>
                <a:lnTo>
                  <a:pt x="0" y="1608881"/>
                </a:lnTo>
                <a:close/>
              </a:path>
            </a:pathLst>
          </a:custGeom>
          <a:solidFill>
            <a:schemeClr val="accent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576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BB4B-D434-4101-31FC-2C713A4BDF55}"/>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6882F9DC-C0DF-4705-2A44-B3EE881A55C1}"/>
              </a:ext>
            </a:extLst>
          </p:cNvPr>
          <p:cNvSpPr>
            <a:spLocks noGrp="1"/>
          </p:cNvSpPr>
          <p:nvPr>
            <p:ph idx="1"/>
          </p:nvPr>
        </p:nvSpPr>
        <p:spPr/>
        <p:txBody>
          <a:bodyPr/>
          <a:lstStyle/>
          <a:p>
            <a:r>
              <a:rPr lang="en-US" dirty="0"/>
              <a:t>LBNF Target Facility Overview provided</a:t>
            </a:r>
          </a:p>
          <a:p>
            <a:r>
              <a:rPr lang="en-US" dirty="0"/>
              <a:t>BID radiation environment provided</a:t>
            </a:r>
          </a:p>
          <a:p>
            <a:r>
              <a:rPr lang="en-US" dirty="0"/>
              <a:t>Can we use an ASME Section III </a:t>
            </a:r>
            <a:r>
              <a:rPr lang="en-US" i="1" dirty="0"/>
              <a:t>approach</a:t>
            </a:r>
            <a:r>
              <a:rPr lang="en-US" dirty="0"/>
              <a:t> to show “same level of safety as provided by national consensus standards” for irradiation effects integration?</a:t>
            </a:r>
          </a:p>
          <a:p>
            <a:r>
              <a:rPr lang="en-US" dirty="0"/>
              <a:t>Suggest to refresh fracture mechanics and do some exploratory studies for a real-world beam on target application</a:t>
            </a:r>
          </a:p>
          <a:p>
            <a:pPr lvl="1"/>
            <a:r>
              <a:rPr lang="en-US" dirty="0"/>
              <a:t>Sujit </a:t>
            </a:r>
            <a:r>
              <a:rPr lang="en-US" dirty="0" err="1"/>
              <a:t>Bidhar</a:t>
            </a:r>
            <a:r>
              <a:rPr lang="en-US" dirty="0"/>
              <a:t> at Fermilab is just starting some literature review (slide in F. </a:t>
            </a:r>
            <a:r>
              <a:rPr lang="en-US" dirty="0" err="1"/>
              <a:t>Pellemoine’s</a:t>
            </a:r>
            <a:r>
              <a:rPr lang="en-US" dirty="0"/>
              <a:t> talk)</a:t>
            </a:r>
          </a:p>
          <a:p>
            <a:pPr lvl="1"/>
            <a:r>
              <a:rPr lang="en-US" dirty="0"/>
              <a:t>Future crack propagation test at </a:t>
            </a:r>
            <a:r>
              <a:rPr lang="en-US" dirty="0" err="1"/>
              <a:t>HiRadMat</a:t>
            </a:r>
            <a:r>
              <a:rPr lang="en-US" dirty="0"/>
              <a:t> proposal under development at FNAL</a:t>
            </a:r>
          </a:p>
          <a:p>
            <a:pPr lvl="1"/>
            <a:r>
              <a:rPr lang="en-US" dirty="0"/>
              <a:t>Collaborators welcome!</a:t>
            </a:r>
          </a:p>
        </p:txBody>
      </p:sp>
      <p:sp>
        <p:nvSpPr>
          <p:cNvPr id="4" name="Date Placeholder 3">
            <a:extLst>
              <a:ext uri="{FF2B5EF4-FFF2-40B4-BE49-F238E27FC236}">
                <a16:creationId xmlns:a16="http://schemas.microsoft.com/office/drawing/2014/main" id="{F78948C1-C39E-A582-8E65-A40722B4BC36}"/>
              </a:ext>
            </a:extLst>
          </p:cNvPr>
          <p:cNvSpPr>
            <a:spLocks noGrp="1"/>
          </p:cNvSpPr>
          <p:nvPr>
            <p:ph type="dt" sz="half" idx="10"/>
          </p:nvPr>
        </p:nvSpPr>
        <p:spPr/>
        <p:txBody>
          <a:bodyPr/>
          <a:lstStyle/>
          <a:p>
            <a:r>
              <a:rPr lang="en-US"/>
              <a:t>11.09.2023</a:t>
            </a:r>
            <a:endParaRPr lang="en-US" dirty="0"/>
          </a:p>
        </p:txBody>
      </p:sp>
      <p:sp>
        <p:nvSpPr>
          <p:cNvPr id="5" name="Footer Placeholder 4">
            <a:extLst>
              <a:ext uri="{FF2B5EF4-FFF2-40B4-BE49-F238E27FC236}">
                <a16:creationId xmlns:a16="http://schemas.microsoft.com/office/drawing/2014/main" id="{F2336C85-66F3-F471-CFF8-6B2014A5DD7C}"/>
              </a:ext>
            </a:extLst>
          </p:cNvPr>
          <p:cNvSpPr>
            <a:spLocks noGrp="1"/>
          </p:cNvSpPr>
          <p:nvPr>
            <p:ph type="ftr" sz="quarter" idx="11"/>
          </p:nvPr>
        </p:nvSpPr>
        <p:spPr/>
        <p:txBody>
          <a:bodyPr/>
          <a:lstStyle/>
          <a:p>
            <a:r>
              <a:rPr lang="en-US"/>
              <a:t>P. Hurh | LBNF Targetry Overview - HPTW 2023</a:t>
            </a:r>
            <a:endParaRPr lang="en-US" dirty="0"/>
          </a:p>
        </p:txBody>
      </p:sp>
      <p:sp>
        <p:nvSpPr>
          <p:cNvPr id="6" name="Slide Number Placeholder 5">
            <a:extLst>
              <a:ext uri="{FF2B5EF4-FFF2-40B4-BE49-F238E27FC236}">
                <a16:creationId xmlns:a16="http://schemas.microsoft.com/office/drawing/2014/main" id="{4CE0DCAB-B632-D685-090D-987A62024BB6}"/>
              </a:ext>
            </a:extLst>
          </p:cNvPr>
          <p:cNvSpPr>
            <a:spLocks noGrp="1"/>
          </p:cNvSpPr>
          <p:nvPr>
            <p:ph type="sldNum" sz="quarter" idx="12"/>
          </p:nvPr>
        </p:nvSpPr>
        <p:spPr/>
        <p:txBody>
          <a:bodyPr/>
          <a:lstStyle/>
          <a:p>
            <a:fld id="{EFEA031F-3946-4BBC-949C-5EB2BB7BA03C}" type="slidenum">
              <a:rPr lang="en-US" smtClean="0"/>
              <a:t>23</a:t>
            </a:fld>
            <a:endParaRPr lang="en-US"/>
          </a:p>
        </p:txBody>
      </p:sp>
    </p:spTree>
    <p:extLst>
      <p:ext uri="{BB962C8B-B14F-4D97-AF65-F5344CB8AC3E}">
        <p14:creationId xmlns:p14="http://schemas.microsoft.com/office/powerpoint/2010/main" val="1569423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3F552-3B45-56A8-892F-0BE387A57439}"/>
              </a:ext>
            </a:extLst>
          </p:cNvPr>
          <p:cNvSpPr>
            <a:spLocks noGrp="1"/>
          </p:cNvSpPr>
          <p:nvPr>
            <p:ph type="title"/>
          </p:nvPr>
        </p:nvSpPr>
        <p:spPr/>
        <p:txBody>
          <a:bodyPr/>
          <a:lstStyle/>
          <a:p>
            <a:r>
              <a:rPr lang="en-US" dirty="0"/>
              <a:t>Back-up slides follow</a:t>
            </a:r>
            <a:br>
              <a:rPr lang="en-US" dirty="0"/>
            </a:br>
            <a:endParaRPr lang="en-US" dirty="0"/>
          </a:p>
        </p:txBody>
      </p:sp>
      <p:sp>
        <p:nvSpPr>
          <p:cNvPr id="3" name="Content Placeholder 2">
            <a:extLst>
              <a:ext uri="{FF2B5EF4-FFF2-40B4-BE49-F238E27FC236}">
                <a16:creationId xmlns:a16="http://schemas.microsoft.com/office/drawing/2014/main" id="{3DF48C97-859E-30CB-76EB-24A7EEF50DF6}"/>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6E14923E-B8F4-28EF-7CBD-EB249234C2E8}"/>
              </a:ext>
            </a:extLst>
          </p:cNvPr>
          <p:cNvSpPr>
            <a:spLocks noGrp="1"/>
          </p:cNvSpPr>
          <p:nvPr>
            <p:ph type="dt" sz="half" idx="10"/>
          </p:nvPr>
        </p:nvSpPr>
        <p:spPr/>
        <p:txBody>
          <a:bodyPr/>
          <a:lstStyle/>
          <a:p>
            <a:r>
              <a:rPr lang="en-US"/>
              <a:t>11.09.2023</a:t>
            </a:r>
            <a:endParaRPr lang="en-US" dirty="0"/>
          </a:p>
        </p:txBody>
      </p:sp>
      <p:sp>
        <p:nvSpPr>
          <p:cNvPr id="5" name="Footer Placeholder 4">
            <a:extLst>
              <a:ext uri="{FF2B5EF4-FFF2-40B4-BE49-F238E27FC236}">
                <a16:creationId xmlns:a16="http://schemas.microsoft.com/office/drawing/2014/main" id="{8F6D7FCA-2908-09B3-0035-BF3716592294}"/>
              </a:ext>
            </a:extLst>
          </p:cNvPr>
          <p:cNvSpPr>
            <a:spLocks noGrp="1"/>
          </p:cNvSpPr>
          <p:nvPr>
            <p:ph type="ftr" sz="quarter" idx="11"/>
          </p:nvPr>
        </p:nvSpPr>
        <p:spPr/>
        <p:txBody>
          <a:bodyPr/>
          <a:lstStyle/>
          <a:p>
            <a:r>
              <a:rPr lang="en-US"/>
              <a:t>P. Hurh | LBNF Targetry Overview - HPTW 2023</a:t>
            </a:r>
            <a:endParaRPr lang="en-US" dirty="0"/>
          </a:p>
        </p:txBody>
      </p:sp>
      <p:sp>
        <p:nvSpPr>
          <p:cNvPr id="6" name="Slide Number Placeholder 5">
            <a:extLst>
              <a:ext uri="{FF2B5EF4-FFF2-40B4-BE49-F238E27FC236}">
                <a16:creationId xmlns:a16="http://schemas.microsoft.com/office/drawing/2014/main" id="{B38FF59C-BCCC-708C-EEB5-A101A221E352}"/>
              </a:ext>
            </a:extLst>
          </p:cNvPr>
          <p:cNvSpPr>
            <a:spLocks noGrp="1"/>
          </p:cNvSpPr>
          <p:nvPr>
            <p:ph type="sldNum" sz="quarter" idx="12"/>
          </p:nvPr>
        </p:nvSpPr>
        <p:spPr/>
        <p:txBody>
          <a:bodyPr/>
          <a:lstStyle/>
          <a:p>
            <a:fld id="{EFEA031F-3946-4BBC-949C-5EB2BB7BA03C}" type="slidenum">
              <a:rPr lang="en-US" smtClean="0"/>
              <a:t>24</a:t>
            </a:fld>
            <a:endParaRPr lang="en-US"/>
          </a:p>
        </p:txBody>
      </p:sp>
      <p:sp>
        <p:nvSpPr>
          <p:cNvPr id="7" name="TextBox 6">
            <a:extLst>
              <a:ext uri="{FF2B5EF4-FFF2-40B4-BE49-F238E27FC236}">
                <a16:creationId xmlns:a16="http://schemas.microsoft.com/office/drawing/2014/main" id="{9926E137-B392-306D-3E39-124DFE1DB0DB}"/>
              </a:ext>
            </a:extLst>
          </p:cNvPr>
          <p:cNvSpPr txBox="1"/>
          <p:nvPr/>
        </p:nvSpPr>
        <p:spPr>
          <a:xfrm>
            <a:off x="9337431" y="5963869"/>
            <a:ext cx="2584362" cy="30777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400" dirty="0"/>
              <a:t>H. </a:t>
            </a:r>
            <a:r>
              <a:rPr lang="en-US" sz="1400" dirty="0" err="1"/>
              <a:t>Kanso</a:t>
            </a:r>
            <a:r>
              <a:rPr lang="en-US" sz="1400" dirty="0"/>
              <a:t>, M. </a:t>
            </a:r>
            <a:r>
              <a:rPr lang="en-US" sz="1400" dirty="0" err="1"/>
              <a:t>Slabaugh</a:t>
            </a:r>
            <a:r>
              <a:rPr lang="en-US" sz="1400" dirty="0"/>
              <a:t>: FNAL</a:t>
            </a:r>
          </a:p>
        </p:txBody>
      </p:sp>
      <p:sp>
        <p:nvSpPr>
          <p:cNvPr id="8" name="TextBox 7">
            <a:extLst>
              <a:ext uri="{FF2B5EF4-FFF2-40B4-BE49-F238E27FC236}">
                <a16:creationId xmlns:a16="http://schemas.microsoft.com/office/drawing/2014/main" id="{FA141DD6-466E-D28B-620E-F8E2CD5D6286}"/>
              </a:ext>
            </a:extLst>
          </p:cNvPr>
          <p:cNvSpPr txBox="1"/>
          <p:nvPr/>
        </p:nvSpPr>
        <p:spPr>
          <a:xfrm>
            <a:off x="9489831" y="6116269"/>
            <a:ext cx="2584362" cy="30777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400" dirty="0"/>
              <a:t>H. </a:t>
            </a:r>
            <a:r>
              <a:rPr lang="en-US" sz="1400" dirty="0" err="1"/>
              <a:t>Kanso</a:t>
            </a:r>
            <a:r>
              <a:rPr lang="en-US" sz="1400" dirty="0"/>
              <a:t>, M. </a:t>
            </a:r>
            <a:r>
              <a:rPr lang="en-US" sz="1400" dirty="0" err="1"/>
              <a:t>Slabaugh</a:t>
            </a:r>
            <a:r>
              <a:rPr lang="en-US" sz="1400" dirty="0"/>
              <a:t>: FNAL</a:t>
            </a:r>
          </a:p>
        </p:txBody>
      </p:sp>
    </p:spTree>
    <p:extLst>
      <p:ext uri="{BB962C8B-B14F-4D97-AF65-F5344CB8AC3E}">
        <p14:creationId xmlns:p14="http://schemas.microsoft.com/office/powerpoint/2010/main" val="3391701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A54DA-1A82-176B-339A-B4DA4A1BD00E}"/>
              </a:ext>
            </a:extLst>
          </p:cNvPr>
          <p:cNvSpPr>
            <a:spLocks noGrp="1"/>
          </p:cNvSpPr>
          <p:nvPr>
            <p:ph type="title"/>
          </p:nvPr>
        </p:nvSpPr>
        <p:spPr>
          <a:xfrm>
            <a:off x="193707" y="254955"/>
            <a:ext cx="3078108" cy="1132393"/>
          </a:xfrm>
        </p:spPr>
        <p:txBody>
          <a:bodyPr anchor="ctr">
            <a:noAutofit/>
          </a:bodyPr>
          <a:lstStyle/>
          <a:p>
            <a:r>
              <a:rPr lang="en-US" sz="2400" b="1" dirty="0">
                <a:solidFill>
                  <a:schemeClr val="tx2"/>
                </a:solidFill>
                <a:latin typeface="Helvetica" pitchFamily="2" charset="0"/>
              </a:rPr>
              <a:t>Summary Schedule with Critical Path</a:t>
            </a:r>
          </a:p>
        </p:txBody>
      </p:sp>
      <p:sp>
        <p:nvSpPr>
          <p:cNvPr id="3" name="Content Placeholder 2">
            <a:extLst>
              <a:ext uri="{FF2B5EF4-FFF2-40B4-BE49-F238E27FC236}">
                <a16:creationId xmlns:a16="http://schemas.microsoft.com/office/drawing/2014/main" id="{D1C06A5C-5466-5940-4E88-03556CE753AB}"/>
              </a:ext>
            </a:extLst>
          </p:cNvPr>
          <p:cNvSpPr>
            <a:spLocks noGrp="1"/>
          </p:cNvSpPr>
          <p:nvPr>
            <p:ph idx="1"/>
          </p:nvPr>
        </p:nvSpPr>
        <p:spPr>
          <a:xfrm>
            <a:off x="213677" y="3408527"/>
            <a:ext cx="2676524" cy="3000375"/>
          </a:xfrm>
        </p:spPr>
        <p:txBody>
          <a:bodyPr>
            <a:normAutofit/>
          </a:bodyPr>
          <a:lstStyle/>
          <a:p>
            <a:pPr marL="0" marR="0" lvl="0" indent="0" algn="l" defTabSz="457200" rtl="0" eaLnBrk="1" fontAlgn="base" latinLnBrk="0" hangingPunct="1">
              <a:lnSpc>
                <a:spcPct val="11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63666A"/>
                </a:solidFill>
                <a:effectLst/>
                <a:uLnTx/>
                <a:uFillTx/>
                <a:latin typeface="Helvetica"/>
                <a:ea typeface="Geneva" charset="0"/>
                <a:cs typeface="Helvetica"/>
              </a:rPr>
              <a:t>Notes:</a:t>
            </a:r>
            <a:endParaRPr kumimoji="0" lang="en-US" sz="1800" b="1" i="0" u="none" strike="noStrike" kern="1200" cap="none" spc="0" normalizeH="0" baseline="0" noProof="0" dirty="0">
              <a:ln>
                <a:noFill/>
              </a:ln>
              <a:solidFill>
                <a:srgbClr val="FF0000"/>
              </a:solidFill>
              <a:effectLst/>
              <a:uLnTx/>
              <a:uFillTx/>
              <a:latin typeface="Helvetica"/>
              <a:ea typeface="Geneva" charset="0"/>
              <a:cs typeface="Helvetica"/>
            </a:endParaRPr>
          </a:p>
          <a:p>
            <a:pPr marL="111125" marR="0" lvl="0" indent="-111125" algn="l" defTabSz="457200" rtl="0" eaLnBrk="1" fontAlgn="base" latinLnBrk="0" hangingPunct="1">
              <a:lnSpc>
                <a:spcPct val="11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63666A"/>
                </a:solidFill>
                <a:effectLst/>
                <a:uLnTx/>
                <a:uFillTx/>
                <a:latin typeface="Helvetica"/>
                <a:ea typeface="Geneva" charset="0"/>
                <a:cs typeface="Helvetica"/>
              </a:rPr>
              <a:t>Fiscal Year display</a:t>
            </a:r>
          </a:p>
          <a:p>
            <a:pPr marL="111125" marR="0" lvl="0" indent="-111125" algn="l" defTabSz="457200" rtl="0" eaLnBrk="1" fontAlgn="base" latinLnBrk="0" hangingPunct="1">
              <a:lnSpc>
                <a:spcPct val="11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63666A"/>
                </a:solidFill>
                <a:effectLst/>
                <a:uLnTx/>
                <a:uFillTx/>
                <a:latin typeface="Helvetica"/>
                <a:ea typeface="Geneva" charset="0"/>
                <a:cs typeface="Helvetica"/>
              </a:rPr>
              <a:t>June 2023 reporting cycle</a:t>
            </a:r>
          </a:p>
          <a:p>
            <a:pPr marL="111125" marR="0" lvl="0" indent="-111125" algn="l" defTabSz="457200" rtl="0" eaLnBrk="1" fontAlgn="base" latinLnBrk="0" hangingPunct="1">
              <a:lnSpc>
                <a:spcPct val="11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63666A"/>
                </a:solidFill>
                <a:effectLst/>
                <a:uLnTx/>
                <a:uFillTx/>
                <a:latin typeface="Helvetica"/>
                <a:ea typeface="Geneva" charset="0"/>
                <a:cs typeface="Helvetica"/>
              </a:rPr>
              <a:t>Based on “CD-1RR ESAAB” funding profile</a:t>
            </a:r>
          </a:p>
          <a:p>
            <a:pPr marL="111125" marR="0" lvl="0" indent="-111125" algn="l" defTabSz="457200" rtl="0" eaLnBrk="1" fontAlgn="base" latinLnBrk="0" hangingPunct="1">
              <a:lnSpc>
                <a:spcPct val="110000"/>
              </a:lnSpc>
              <a:spcBef>
                <a:spcPct val="0"/>
              </a:spcBef>
              <a:spcAft>
                <a:spcPct val="0"/>
              </a:spcAft>
              <a:buClrTx/>
              <a:buSzTx/>
              <a:buFontTx/>
              <a:buChar char="-"/>
              <a:tabLst/>
              <a:defRPr/>
            </a:pPr>
            <a:r>
              <a:rPr lang="en-US" sz="1800" b="1" dirty="0">
                <a:solidFill>
                  <a:srgbClr val="63666A"/>
                </a:solidFill>
                <a:latin typeface="Helvetica"/>
                <a:cs typeface="Helvetica"/>
              </a:rPr>
              <a:t>Early completion dates shown</a:t>
            </a:r>
            <a:endParaRPr kumimoji="0" lang="en-US" sz="1800" b="1" i="0" u="none" strike="noStrike" kern="1200" cap="none" spc="0" normalizeH="0" baseline="0" noProof="0" dirty="0">
              <a:ln>
                <a:noFill/>
              </a:ln>
              <a:solidFill>
                <a:srgbClr val="63666A"/>
              </a:solidFill>
              <a:effectLst/>
              <a:uLnTx/>
              <a:uFillTx/>
              <a:latin typeface="Helvetica"/>
              <a:ea typeface="Geneva" charset="0"/>
              <a:cs typeface="Helvetica"/>
            </a:endParaRPr>
          </a:p>
          <a:p>
            <a:endParaRPr lang="en-US" sz="1600" dirty="0"/>
          </a:p>
        </p:txBody>
      </p:sp>
      <p:sp>
        <p:nvSpPr>
          <p:cNvPr id="5" name="Footer Placeholder 4">
            <a:extLst>
              <a:ext uri="{FF2B5EF4-FFF2-40B4-BE49-F238E27FC236}">
                <a16:creationId xmlns:a16="http://schemas.microsoft.com/office/drawing/2014/main" id="{170664FB-5B17-A2FF-8CD2-04ED50BFAEA2}"/>
              </a:ext>
            </a:extLst>
          </p:cNvPr>
          <p:cNvSpPr>
            <a:spLocks noGrp="1"/>
          </p:cNvSpPr>
          <p:nvPr>
            <p:ph type="ftr" sz="quarter" idx="11"/>
          </p:nvPr>
        </p:nvSpPr>
        <p:spPr/>
        <p:txBody>
          <a:bodyPr/>
          <a:lstStyle/>
          <a:p>
            <a:r>
              <a:rPr lang="en-US"/>
              <a:t>R. Ray | LBNF Update</a:t>
            </a:r>
            <a:endParaRPr lang="en-US" dirty="0"/>
          </a:p>
        </p:txBody>
      </p:sp>
      <p:sp>
        <p:nvSpPr>
          <p:cNvPr id="6" name="Slide Number Placeholder 5">
            <a:extLst>
              <a:ext uri="{FF2B5EF4-FFF2-40B4-BE49-F238E27FC236}">
                <a16:creationId xmlns:a16="http://schemas.microsoft.com/office/drawing/2014/main" id="{ADD72523-F0CA-6B51-36E1-393BC8B5F009}"/>
              </a:ext>
            </a:extLst>
          </p:cNvPr>
          <p:cNvSpPr>
            <a:spLocks noGrp="1"/>
          </p:cNvSpPr>
          <p:nvPr>
            <p:ph type="sldNum" sz="quarter" idx="12"/>
          </p:nvPr>
        </p:nvSpPr>
        <p:spPr/>
        <p:txBody>
          <a:bodyPr/>
          <a:lstStyle/>
          <a:p>
            <a:fld id="{EFEA031F-3946-4BBC-949C-5EB2BB7BA03C}" type="slidenum">
              <a:rPr lang="en-US" smtClean="0"/>
              <a:t>25</a:t>
            </a:fld>
            <a:endParaRPr lang="en-US"/>
          </a:p>
        </p:txBody>
      </p:sp>
      <p:pic>
        <p:nvPicPr>
          <p:cNvPr id="8" name="Picture 7">
            <a:extLst>
              <a:ext uri="{FF2B5EF4-FFF2-40B4-BE49-F238E27FC236}">
                <a16:creationId xmlns:a16="http://schemas.microsoft.com/office/drawing/2014/main" id="{8836E8C1-2407-A281-59B4-A53843AB4CF7}"/>
              </a:ext>
            </a:extLst>
          </p:cNvPr>
          <p:cNvPicPr>
            <a:picLocks noChangeAspect="1"/>
          </p:cNvPicPr>
          <p:nvPr/>
        </p:nvPicPr>
        <p:blipFill>
          <a:blip r:embed="rId2"/>
          <a:stretch>
            <a:fillRect/>
          </a:stretch>
        </p:blipFill>
        <p:spPr>
          <a:xfrm>
            <a:off x="3383842" y="0"/>
            <a:ext cx="8776982" cy="6858000"/>
          </a:xfrm>
          <a:prstGeom prst="rect">
            <a:avLst/>
          </a:prstGeom>
        </p:spPr>
      </p:pic>
      <p:sp>
        <p:nvSpPr>
          <p:cNvPr id="9" name="Arrow: Up-Down 8">
            <a:extLst>
              <a:ext uri="{FF2B5EF4-FFF2-40B4-BE49-F238E27FC236}">
                <a16:creationId xmlns:a16="http://schemas.microsoft.com/office/drawing/2014/main" id="{8012D82C-2114-9E77-61A1-4B1DD47FA7E6}"/>
              </a:ext>
            </a:extLst>
          </p:cNvPr>
          <p:cNvSpPr/>
          <p:nvPr/>
        </p:nvSpPr>
        <p:spPr>
          <a:xfrm>
            <a:off x="3838514" y="729981"/>
            <a:ext cx="530436" cy="3132305"/>
          </a:xfrm>
          <a:prstGeom prst="upDownArrow">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Far Site</a:t>
            </a:r>
          </a:p>
        </p:txBody>
      </p:sp>
      <p:grpSp>
        <p:nvGrpSpPr>
          <p:cNvPr id="12" name="Group 11">
            <a:extLst>
              <a:ext uri="{FF2B5EF4-FFF2-40B4-BE49-F238E27FC236}">
                <a16:creationId xmlns:a16="http://schemas.microsoft.com/office/drawing/2014/main" id="{C97B7640-78B7-CDB1-E753-78AEEFDCD6EF}"/>
              </a:ext>
            </a:extLst>
          </p:cNvPr>
          <p:cNvGrpSpPr/>
          <p:nvPr/>
        </p:nvGrpSpPr>
        <p:grpSpPr>
          <a:xfrm>
            <a:off x="6138555" y="774291"/>
            <a:ext cx="4499120" cy="2932246"/>
            <a:chOff x="6062355" y="793341"/>
            <a:chExt cx="4499120" cy="2932246"/>
          </a:xfrm>
        </p:grpSpPr>
        <p:cxnSp>
          <p:nvCxnSpPr>
            <p:cNvPr id="13" name="Straight Connector 12">
              <a:extLst>
                <a:ext uri="{FF2B5EF4-FFF2-40B4-BE49-F238E27FC236}">
                  <a16:creationId xmlns:a16="http://schemas.microsoft.com/office/drawing/2014/main" id="{94464D41-CEA3-20B7-C759-CC02C404B73F}"/>
                </a:ext>
              </a:extLst>
            </p:cNvPr>
            <p:cNvCxnSpPr>
              <a:cxnSpLocks/>
            </p:cNvCxnSpPr>
            <p:nvPr/>
          </p:nvCxnSpPr>
          <p:spPr>
            <a:xfrm>
              <a:off x="6062355" y="799317"/>
              <a:ext cx="18242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8B245A9-F04F-9CAD-10CF-2D1E5DB4A9A1}"/>
                </a:ext>
              </a:extLst>
            </p:cNvPr>
            <p:cNvCxnSpPr>
              <a:cxnSpLocks/>
            </p:cNvCxnSpPr>
            <p:nvPr/>
          </p:nvCxnSpPr>
          <p:spPr>
            <a:xfrm>
              <a:off x="7893489" y="793341"/>
              <a:ext cx="0" cy="3567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CBB9CE7-A452-F4A5-FF1B-CC22A7502AF5}"/>
                </a:ext>
              </a:extLst>
            </p:cNvPr>
            <p:cNvCxnSpPr>
              <a:cxnSpLocks/>
            </p:cNvCxnSpPr>
            <p:nvPr/>
          </p:nvCxnSpPr>
          <p:spPr>
            <a:xfrm>
              <a:off x="8000178" y="1682885"/>
              <a:ext cx="12435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75CB1A-194D-D2BE-679A-6E2B6AA4AE08}"/>
                </a:ext>
              </a:extLst>
            </p:cNvPr>
            <p:cNvCxnSpPr>
              <a:cxnSpLocks/>
            </p:cNvCxnSpPr>
            <p:nvPr/>
          </p:nvCxnSpPr>
          <p:spPr>
            <a:xfrm>
              <a:off x="9233625" y="1682885"/>
              <a:ext cx="0" cy="10238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5DA1FC8-20AF-0CD1-89CC-BA6E9CB424DC}"/>
                </a:ext>
              </a:extLst>
            </p:cNvPr>
            <p:cNvCxnSpPr>
              <a:cxnSpLocks/>
            </p:cNvCxnSpPr>
            <p:nvPr/>
          </p:nvCxnSpPr>
          <p:spPr>
            <a:xfrm>
              <a:off x="9233625" y="2700795"/>
              <a:ext cx="5619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A873EAD-9122-E2ED-058E-015F1602EEE7}"/>
                </a:ext>
              </a:extLst>
            </p:cNvPr>
            <p:cNvCxnSpPr>
              <a:cxnSpLocks/>
            </p:cNvCxnSpPr>
            <p:nvPr/>
          </p:nvCxnSpPr>
          <p:spPr>
            <a:xfrm>
              <a:off x="10506027" y="3232395"/>
              <a:ext cx="0" cy="3474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9773D6-C115-7CDD-35B8-0760880DAE38}"/>
                </a:ext>
              </a:extLst>
            </p:cNvPr>
            <p:cNvCxnSpPr>
              <a:cxnSpLocks/>
            </p:cNvCxnSpPr>
            <p:nvPr/>
          </p:nvCxnSpPr>
          <p:spPr>
            <a:xfrm>
              <a:off x="9785872" y="2694819"/>
              <a:ext cx="0" cy="2006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BD45B4-8EEA-9C57-6844-378BC512F7CF}"/>
                </a:ext>
              </a:extLst>
            </p:cNvPr>
            <p:cNvCxnSpPr>
              <a:cxnSpLocks/>
            </p:cNvCxnSpPr>
            <p:nvPr/>
          </p:nvCxnSpPr>
          <p:spPr>
            <a:xfrm>
              <a:off x="9932599" y="2895515"/>
              <a:ext cx="0" cy="3365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9D3DA2-B4E0-AD8B-B4ED-09FBE41ED980}"/>
                </a:ext>
              </a:extLst>
            </p:cNvPr>
            <p:cNvCxnSpPr>
              <a:cxnSpLocks/>
            </p:cNvCxnSpPr>
            <p:nvPr/>
          </p:nvCxnSpPr>
          <p:spPr>
            <a:xfrm>
              <a:off x="9774343" y="2901491"/>
              <a:ext cx="1541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B798A1A-FE9B-8381-ADAF-2C6410337C9C}"/>
                </a:ext>
              </a:extLst>
            </p:cNvPr>
            <p:cNvCxnSpPr>
              <a:cxnSpLocks/>
            </p:cNvCxnSpPr>
            <p:nvPr/>
          </p:nvCxnSpPr>
          <p:spPr>
            <a:xfrm>
              <a:off x="7886645" y="1144080"/>
              <a:ext cx="1188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B85D72D-E967-25F3-E05F-DD668E450540}"/>
                </a:ext>
              </a:extLst>
            </p:cNvPr>
            <p:cNvCxnSpPr>
              <a:cxnSpLocks/>
            </p:cNvCxnSpPr>
            <p:nvPr/>
          </p:nvCxnSpPr>
          <p:spPr>
            <a:xfrm>
              <a:off x="9938267" y="3232091"/>
              <a:ext cx="5677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327BB37-BD7D-B17A-B35E-88B7BB9791E6}"/>
                </a:ext>
              </a:extLst>
            </p:cNvPr>
            <p:cNvCxnSpPr>
              <a:cxnSpLocks/>
            </p:cNvCxnSpPr>
            <p:nvPr/>
          </p:nvCxnSpPr>
          <p:spPr>
            <a:xfrm>
              <a:off x="7996496" y="1144080"/>
              <a:ext cx="0" cy="5388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D8CA10C-334E-E2CB-92BD-F876D7A5246D}"/>
                </a:ext>
              </a:extLst>
            </p:cNvPr>
            <p:cNvCxnSpPr>
              <a:cxnSpLocks/>
            </p:cNvCxnSpPr>
            <p:nvPr/>
          </p:nvCxnSpPr>
          <p:spPr>
            <a:xfrm>
              <a:off x="10561475" y="3570139"/>
              <a:ext cx="0" cy="1554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AF6C17B-F13A-2550-2025-D6795E719585}"/>
                </a:ext>
              </a:extLst>
            </p:cNvPr>
            <p:cNvCxnSpPr>
              <a:cxnSpLocks/>
            </p:cNvCxnSpPr>
            <p:nvPr/>
          </p:nvCxnSpPr>
          <p:spPr>
            <a:xfrm>
              <a:off x="10510402" y="3588914"/>
              <a:ext cx="510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5" name="Arrow: Up-Down 44">
            <a:extLst>
              <a:ext uri="{FF2B5EF4-FFF2-40B4-BE49-F238E27FC236}">
                <a16:creationId xmlns:a16="http://schemas.microsoft.com/office/drawing/2014/main" id="{F3DBBD68-0BEC-D0F3-3095-2191D08A3D68}"/>
              </a:ext>
            </a:extLst>
          </p:cNvPr>
          <p:cNvSpPr/>
          <p:nvPr/>
        </p:nvSpPr>
        <p:spPr>
          <a:xfrm>
            <a:off x="3838859" y="3867917"/>
            <a:ext cx="530436" cy="2944231"/>
          </a:xfrm>
          <a:prstGeom prst="upDownArrow">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Near Site</a:t>
            </a:r>
          </a:p>
        </p:txBody>
      </p:sp>
      <p:grpSp>
        <p:nvGrpSpPr>
          <p:cNvPr id="46" name="Group 45">
            <a:extLst>
              <a:ext uri="{FF2B5EF4-FFF2-40B4-BE49-F238E27FC236}">
                <a16:creationId xmlns:a16="http://schemas.microsoft.com/office/drawing/2014/main" id="{90FFCD6D-216B-95E4-869F-9147532094F6}"/>
              </a:ext>
            </a:extLst>
          </p:cNvPr>
          <p:cNvGrpSpPr/>
          <p:nvPr/>
        </p:nvGrpSpPr>
        <p:grpSpPr>
          <a:xfrm>
            <a:off x="9013216" y="5154272"/>
            <a:ext cx="2541161" cy="543984"/>
            <a:chOff x="8946541" y="5125697"/>
            <a:chExt cx="2541161" cy="543984"/>
          </a:xfrm>
        </p:grpSpPr>
        <p:cxnSp>
          <p:nvCxnSpPr>
            <p:cNvPr id="47" name="Straight Connector 46">
              <a:extLst>
                <a:ext uri="{FF2B5EF4-FFF2-40B4-BE49-F238E27FC236}">
                  <a16:creationId xmlns:a16="http://schemas.microsoft.com/office/drawing/2014/main" id="{96854353-E4BF-6EA9-C0AE-0B551F23CEA5}"/>
                </a:ext>
              </a:extLst>
            </p:cNvPr>
            <p:cNvCxnSpPr>
              <a:cxnSpLocks/>
            </p:cNvCxnSpPr>
            <p:nvPr/>
          </p:nvCxnSpPr>
          <p:spPr>
            <a:xfrm>
              <a:off x="8946541" y="5136810"/>
              <a:ext cx="25113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C55CE1B-2DB4-5441-8FC8-903E4343D890}"/>
                </a:ext>
              </a:extLst>
            </p:cNvPr>
            <p:cNvCxnSpPr>
              <a:cxnSpLocks/>
            </p:cNvCxnSpPr>
            <p:nvPr/>
          </p:nvCxnSpPr>
          <p:spPr>
            <a:xfrm>
              <a:off x="11457911" y="5125697"/>
              <a:ext cx="0" cy="3762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5094A41-BFA8-3E7A-AD36-458288DB896B}"/>
                </a:ext>
              </a:extLst>
            </p:cNvPr>
            <p:cNvCxnSpPr>
              <a:cxnSpLocks/>
            </p:cNvCxnSpPr>
            <p:nvPr/>
          </p:nvCxnSpPr>
          <p:spPr>
            <a:xfrm>
              <a:off x="11487702" y="5477657"/>
              <a:ext cx="0" cy="1920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 name="Date Placeholder 6">
            <a:extLst>
              <a:ext uri="{FF2B5EF4-FFF2-40B4-BE49-F238E27FC236}">
                <a16:creationId xmlns:a16="http://schemas.microsoft.com/office/drawing/2014/main" id="{40D7FD78-037E-83D1-66DE-F8F2ABA4F425}"/>
              </a:ext>
            </a:extLst>
          </p:cNvPr>
          <p:cNvSpPr>
            <a:spLocks noGrp="1"/>
          </p:cNvSpPr>
          <p:nvPr>
            <p:ph type="dt" sz="half" idx="10"/>
          </p:nvPr>
        </p:nvSpPr>
        <p:spPr/>
        <p:txBody>
          <a:bodyPr/>
          <a:lstStyle/>
          <a:p>
            <a:r>
              <a:rPr lang="en-US"/>
              <a:t>25 Sept 2023</a:t>
            </a:r>
            <a:endParaRPr lang="en-US" dirty="0"/>
          </a:p>
        </p:txBody>
      </p:sp>
    </p:spTree>
    <p:extLst>
      <p:ext uri="{BB962C8B-B14F-4D97-AF65-F5344CB8AC3E}">
        <p14:creationId xmlns:p14="http://schemas.microsoft.com/office/powerpoint/2010/main" val="1807507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0EF31-2ECA-B14A-F627-D3A4CA5507CA}"/>
              </a:ext>
            </a:extLst>
          </p:cNvPr>
          <p:cNvSpPr>
            <a:spLocks noGrp="1"/>
          </p:cNvSpPr>
          <p:nvPr>
            <p:ph type="title"/>
          </p:nvPr>
        </p:nvSpPr>
        <p:spPr/>
        <p:txBody>
          <a:bodyPr/>
          <a:lstStyle/>
          <a:p>
            <a:r>
              <a:rPr lang="en-US" dirty="0"/>
              <a:t>Target Hall at</a:t>
            </a:r>
            <a:br>
              <a:rPr lang="en-US" dirty="0"/>
            </a:br>
            <a:r>
              <a:rPr lang="en-US" dirty="0"/>
              <a:t>LBNF-20 (Target Complex)</a:t>
            </a:r>
          </a:p>
        </p:txBody>
      </p:sp>
      <p:sp>
        <p:nvSpPr>
          <p:cNvPr id="4" name="Date Placeholder 3">
            <a:extLst>
              <a:ext uri="{FF2B5EF4-FFF2-40B4-BE49-F238E27FC236}">
                <a16:creationId xmlns:a16="http://schemas.microsoft.com/office/drawing/2014/main" id="{2FB41E3A-37D4-B47E-F6E6-80E7941F4D8A}"/>
              </a:ext>
            </a:extLst>
          </p:cNvPr>
          <p:cNvSpPr>
            <a:spLocks noGrp="1"/>
          </p:cNvSpPr>
          <p:nvPr>
            <p:ph type="dt" sz="half" idx="10"/>
          </p:nvPr>
        </p:nvSpPr>
        <p:spPr/>
        <p:txBody>
          <a:bodyPr/>
          <a:lstStyle/>
          <a:p>
            <a:r>
              <a:rPr lang="en-US"/>
              <a:t>11.09.2023</a:t>
            </a:r>
            <a:endParaRPr lang="en-US" dirty="0"/>
          </a:p>
        </p:txBody>
      </p:sp>
      <p:sp>
        <p:nvSpPr>
          <p:cNvPr id="5" name="Footer Placeholder 4">
            <a:extLst>
              <a:ext uri="{FF2B5EF4-FFF2-40B4-BE49-F238E27FC236}">
                <a16:creationId xmlns:a16="http://schemas.microsoft.com/office/drawing/2014/main" id="{D8D8D49B-CB28-DB3A-B5ED-ACAF533D5E66}"/>
              </a:ext>
            </a:extLst>
          </p:cNvPr>
          <p:cNvSpPr>
            <a:spLocks noGrp="1"/>
          </p:cNvSpPr>
          <p:nvPr>
            <p:ph type="ftr" sz="quarter" idx="11"/>
          </p:nvPr>
        </p:nvSpPr>
        <p:spPr/>
        <p:txBody>
          <a:bodyPr/>
          <a:lstStyle/>
          <a:p>
            <a:r>
              <a:rPr lang="en-US"/>
              <a:t>P. Hurh | LBNF Targetry Overview - HPTW 2023</a:t>
            </a:r>
            <a:endParaRPr lang="en-US" dirty="0"/>
          </a:p>
        </p:txBody>
      </p:sp>
      <p:sp>
        <p:nvSpPr>
          <p:cNvPr id="6" name="Slide Number Placeholder 5">
            <a:extLst>
              <a:ext uri="{FF2B5EF4-FFF2-40B4-BE49-F238E27FC236}">
                <a16:creationId xmlns:a16="http://schemas.microsoft.com/office/drawing/2014/main" id="{2FA72B67-7F31-C6AA-38E8-F425AC9A0F58}"/>
              </a:ext>
            </a:extLst>
          </p:cNvPr>
          <p:cNvSpPr>
            <a:spLocks noGrp="1"/>
          </p:cNvSpPr>
          <p:nvPr>
            <p:ph type="sldNum" sz="quarter" idx="12"/>
          </p:nvPr>
        </p:nvSpPr>
        <p:spPr/>
        <p:txBody>
          <a:bodyPr/>
          <a:lstStyle/>
          <a:p>
            <a:fld id="{EFEA031F-3946-4BBC-949C-5EB2BB7BA03C}" type="slidenum">
              <a:rPr lang="en-US" smtClean="0"/>
              <a:t>26</a:t>
            </a:fld>
            <a:endParaRPr lang="en-US"/>
          </a:p>
        </p:txBody>
      </p:sp>
      <p:pic>
        <p:nvPicPr>
          <p:cNvPr id="7" name="Content Placeholder 7">
            <a:extLst>
              <a:ext uri="{FF2B5EF4-FFF2-40B4-BE49-F238E27FC236}">
                <a16:creationId xmlns:a16="http://schemas.microsoft.com/office/drawing/2014/main" id="{81FF7049-DBD5-905C-69C3-175C4882439C}"/>
              </a:ext>
            </a:extLst>
          </p:cNvPr>
          <p:cNvPicPr>
            <a:picLocks noChangeAspect="1"/>
          </p:cNvPicPr>
          <p:nvPr/>
        </p:nvPicPr>
        <p:blipFill>
          <a:blip r:embed="rId2"/>
          <a:stretch>
            <a:fillRect/>
          </a:stretch>
        </p:blipFill>
        <p:spPr>
          <a:xfrm>
            <a:off x="1113687" y="1388404"/>
            <a:ext cx="9807704" cy="4062784"/>
          </a:xfrm>
          <a:prstGeom prst="rect">
            <a:avLst/>
          </a:prstGeom>
        </p:spPr>
      </p:pic>
      <p:sp>
        <p:nvSpPr>
          <p:cNvPr id="14" name="TextBox 13">
            <a:extLst>
              <a:ext uri="{FF2B5EF4-FFF2-40B4-BE49-F238E27FC236}">
                <a16:creationId xmlns:a16="http://schemas.microsoft.com/office/drawing/2014/main" id="{12BA2A1B-941F-6F42-3832-69EACEE252AB}"/>
              </a:ext>
            </a:extLst>
          </p:cNvPr>
          <p:cNvSpPr txBox="1"/>
          <p:nvPr/>
        </p:nvSpPr>
        <p:spPr>
          <a:xfrm>
            <a:off x="4695092" y="5631819"/>
            <a:ext cx="1865003" cy="52322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Cooling</a:t>
            </a:r>
          </a:p>
          <a:p>
            <a:r>
              <a:rPr lang="en-US" sz="1400" dirty="0"/>
              <a:t>Panels</a:t>
            </a:r>
          </a:p>
        </p:txBody>
      </p:sp>
      <p:sp>
        <p:nvSpPr>
          <p:cNvPr id="15" name="TextBox 14">
            <a:extLst>
              <a:ext uri="{FF2B5EF4-FFF2-40B4-BE49-F238E27FC236}">
                <a16:creationId xmlns:a16="http://schemas.microsoft.com/office/drawing/2014/main" id="{19FD64DA-9FBF-A932-D331-1508E0DC0877}"/>
              </a:ext>
            </a:extLst>
          </p:cNvPr>
          <p:cNvSpPr txBox="1"/>
          <p:nvPr/>
        </p:nvSpPr>
        <p:spPr>
          <a:xfrm>
            <a:off x="8062433" y="5537641"/>
            <a:ext cx="1125064" cy="52322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Horn A with Target</a:t>
            </a:r>
          </a:p>
        </p:txBody>
      </p:sp>
      <p:sp>
        <p:nvSpPr>
          <p:cNvPr id="16" name="TextBox 15">
            <a:extLst>
              <a:ext uri="{FF2B5EF4-FFF2-40B4-BE49-F238E27FC236}">
                <a16:creationId xmlns:a16="http://schemas.microsoft.com/office/drawing/2014/main" id="{682C5E79-21E7-9461-6A5E-E52C8F285C7C}"/>
              </a:ext>
            </a:extLst>
          </p:cNvPr>
          <p:cNvSpPr txBox="1"/>
          <p:nvPr/>
        </p:nvSpPr>
        <p:spPr>
          <a:xfrm>
            <a:off x="3697486" y="5720085"/>
            <a:ext cx="1712430" cy="338124"/>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Horn C</a:t>
            </a:r>
          </a:p>
        </p:txBody>
      </p:sp>
      <p:sp>
        <p:nvSpPr>
          <p:cNvPr id="17" name="TextBox 16">
            <a:extLst>
              <a:ext uri="{FF2B5EF4-FFF2-40B4-BE49-F238E27FC236}">
                <a16:creationId xmlns:a16="http://schemas.microsoft.com/office/drawing/2014/main" id="{9D9BE91C-18B9-62B1-D15F-2182DC59FC9F}"/>
              </a:ext>
            </a:extLst>
          </p:cNvPr>
          <p:cNvSpPr txBox="1"/>
          <p:nvPr/>
        </p:nvSpPr>
        <p:spPr>
          <a:xfrm>
            <a:off x="9349945" y="5712690"/>
            <a:ext cx="888333" cy="307777"/>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Baffle</a:t>
            </a:r>
          </a:p>
        </p:txBody>
      </p:sp>
      <p:cxnSp>
        <p:nvCxnSpPr>
          <p:cNvPr id="33" name="Straight Arrow Connector 32">
            <a:extLst>
              <a:ext uri="{FF2B5EF4-FFF2-40B4-BE49-F238E27FC236}">
                <a16:creationId xmlns:a16="http://schemas.microsoft.com/office/drawing/2014/main" id="{58913FD2-771A-E6F0-A627-525DDD8EA2D8}"/>
              </a:ext>
            </a:extLst>
          </p:cNvPr>
          <p:cNvCxnSpPr>
            <a:cxnSpLocks/>
          </p:cNvCxnSpPr>
          <p:nvPr/>
        </p:nvCxnSpPr>
        <p:spPr>
          <a:xfrm flipV="1">
            <a:off x="2341895" y="4497718"/>
            <a:ext cx="791984" cy="821083"/>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2247574A-1AB1-DA5F-C283-1487332F4636}"/>
              </a:ext>
            </a:extLst>
          </p:cNvPr>
          <p:cNvSpPr txBox="1"/>
          <p:nvPr/>
        </p:nvSpPr>
        <p:spPr>
          <a:xfrm>
            <a:off x="1004033" y="5408651"/>
            <a:ext cx="1712430" cy="738664"/>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Decay Region Upstream Window</a:t>
            </a:r>
          </a:p>
        </p:txBody>
      </p:sp>
      <p:sp>
        <p:nvSpPr>
          <p:cNvPr id="19" name="TextBox 18">
            <a:extLst>
              <a:ext uri="{FF2B5EF4-FFF2-40B4-BE49-F238E27FC236}">
                <a16:creationId xmlns:a16="http://schemas.microsoft.com/office/drawing/2014/main" id="{7B56E1F7-172E-A05D-80CC-40FE9B1BE928}"/>
              </a:ext>
            </a:extLst>
          </p:cNvPr>
          <p:cNvSpPr txBox="1"/>
          <p:nvPr/>
        </p:nvSpPr>
        <p:spPr>
          <a:xfrm>
            <a:off x="10475883" y="5436878"/>
            <a:ext cx="1413256" cy="738664"/>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Primary Beam Window</a:t>
            </a:r>
          </a:p>
          <a:p>
            <a:r>
              <a:rPr lang="en-US" sz="1400" dirty="0"/>
              <a:t>Assembly</a:t>
            </a:r>
          </a:p>
        </p:txBody>
      </p:sp>
      <p:cxnSp>
        <p:nvCxnSpPr>
          <p:cNvPr id="20" name="Straight Arrow Connector 19">
            <a:extLst>
              <a:ext uri="{FF2B5EF4-FFF2-40B4-BE49-F238E27FC236}">
                <a16:creationId xmlns:a16="http://schemas.microsoft.com/office/drawing/2014/main" id="{24F6C19A-798D-AE11-512E-E00718AAFF8E}"/>
              </a:ext>
            </a:extLst>
          </p:cNvPr>
          <p:cNvCxnSpPr>
            <a:cxnSpLocks/>
          </p:cNvCxnSpPr>
          <p:nvPr/>
        </p:nvCxnSpPr>
        <p:spPr>
          <a:xfrm flipH="1" flipV="1">
            <a:off x="10323554" y="3667713"/>
            <a:ext cx="263844" cy="1730767"/>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98CE8A01-A36A-F570-A2E9-751B8FBF1983}"/>
              </a:ext>
            </a:extLst>
          </p:cNvPr>
          <p:cNvCxnSpPr>
            <a:cxnSpLocks/>
          </p:cNvCxnSpPr>
          <p:nvPr/>
        </p:nvCxnSpPr>
        <p:spPr>
          <a:xfrm flipH="1" flipV="1">
            <a:off x="3981670" y="4365161"/>
            <a:ext cx="185178" cy="1354925"/>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D4D42593-7972-1A39-02A6-8BF56279B635}"/>
              </a:ext>
            </a:extLst>
          </p:cNvPr>
          <p:cNvCxnSpPr>
            <a:cxnSpLocks/>
          </p:cNvCxnSpPr>
          <p:nvPr/>
        </p:nvCxnSpPr>
        <p:spPr>
          <a:xfrm flipV="1">
            <a:off x="5328324" y="4172367"/>
            <a:ext cx="123749" cy="1463877"/>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43844E12-7C00-5DD8-8E76-C7E6D9BD6F2E}"/>
              </a:ext>
            </a:extLst>
          </p:cNvPr>
          <p:cNvSpPr txBox="1"/>
          <p:nvPr/>
        </p:nvSpPr>
        <p:spPr>
          <a:xfrm>
            <a:off x="6309291" y="5740098"/>
            <a:ext cx="1865003" cy="307777"/>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Horn B</a:t>
            </a:r>
          </a:p>
        </p:txBody>
      </p:sp>
      <p:cxnSp>
        <p:nvCxnSpPr>
          <p:cNvPr id="24" name="Straight Arrow Connector 23">
            <a:extLst>
              <a:ext uri="{FF2B5EF4-FFF2-40B4-BE49-F238E27FC236}">
                <a16:creationId xmlns:a16="http://schemas.microsoft.com/office/drawing/2014/main" id="{EB9162CD-4AFA-0B2B-D47A-58EEC615F1AB}"/>
              </a:ext>
            </a:extLst>
          </p:cNvPr>
          <p:cNvCxnSpPr>
            <a:cxnSpLocks/>
          </p:cNvCxnSpPr>
          <p:nvPr/>
        </p:nvCxnSpPr>
        <p:spPr>
          <a:xfrm flipV="1">
            <a:off x="6983186" y="4050601"/>
            <a:ext cx="115719" cy="1666820"/>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460DB31-13CB-ECB2-5901-21BE7A88E4AC}"/>
              </a:ext>
            </a:extLst>
          </p:cNvPr>
          <p:cNvCxnSpPr>
            <a:cxnSpLocks/>
          </p:cNvCxnSpPr>
          <p:nvPr/>
        </p:nvCxnSpPr>
        <p:spPr>
          <a:xfrm flipH="1" flipV="1">
            <a:off x="8112427" y="4159240"/>
            <a:ext cx="227649" cy="1400227"/>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52DBEA9-F4F4-D7AC-CEEE-D87E21E7F631}"/>
              </a:ext>
            </a:extLst>
          </p:cNvPr>
          <p:cNvCxnSpPr>
            <a:cxnSpLocks/>
          </p:cNvCxnSpPr>
          <p:nvPr/>
        </p:nvCxnSpPr>
        <p:spPr>
          <a:xfrm flipH="1" flipV="1">
            <a:off x="9163775" y="3932903"/>
            <a:ext cx="336080" cy="1806924"/>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09FE19DB-13E3-8CC6-F176-5CB6E36172A3}"/>
              </a:ext>
            </a:extLst>
          </p:cNvPr>
          <p:cNvSpPr txBox="1"/>
          <p:nvPr/>
        </p:nvSpPr>
        <p:spPr>
          <a:xfrm>
            <a:off x="5902456" y="521271"/>
            <a:ext cx="729415" cy="52322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Work</a:t>
            </a:r>
          </a:p>
          <a:p>
            <a:r>
              <a:rPr lang="en-US" sz="1400" dirty="0"/>
              <a:t>Cell</a:t>
            </a:r>
          </a:p>
        </p:txBody>
      </p:sp>
      <p:cxnSp>
        <p:nvCxnSpPr>
          <p:cNvPr id="31" name="Straight Arrow Connector 30">
            <a:extLst>
              <a:ext uri="{FF2B5EF4-FFF2-40B4-BE49-F238E27FC236}">
                <a16:creationId xmlns:a16="http://schemas.microsoft.com/office/drawing/2014/main" id="{E3FA2E96-A810-5DE5-F515-E0C456AE56CC}"/>
              </a:ext>
            </a:extLst>
          </p:cNvPr>
          <p:cNvCxnSpPr>
            <a:cxnSpLocks/>
          </p:cNvCxnSpPr>
          <p:nvPr/>
        </p:nvCxnSpPr>
        <p:spPr>
          <a:xfrm flipH="1">
            <a:off x="7742320" y="968791"/>
            <a:ext cx="458935" cy="1447363"/>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C6F428A6-FCFD-ECC6-E7E4-2EFACD195B75}"/>
              </a:ext>
            </a:extLst>
          </p:cNvPr>
          <p:cNvSpPr txBox="1"/>
          <p:nvPr/>
        </p:nvSpPr>
        <p:spPr>
          <a:xfrm>
            <a:off x="7468938" y="543893"/>
            <a:ext cx="2279255" cy="307777"/>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Sealed Hatch Covers</a:t>
            </a:r>
          </a:p>
        </p:txBody>
      </p:sp>
      <p:cxnSp>
        <p:nvCxnSpPr>
          <p:cNvPr id="30" name="Straight Arrow Connector 29">
            <a:extLst>
              <a:ext uri="{FF2B5EF4-FFF2-40B4-BE49-F238E27FC236}">
                <a16:creationId xmlns:a16="http://schemas.microsoft.com/office/drawing/2014/main" id="{8192E8D5-07A6-C81B-431F-249D3D93E3DC}"/>
              </a:ext>
            </a:extLst>
          </p:cNvPr>
          <p:cNvCxnSpPr>
            <a:cxnSpLocks/>
          </p:cNvCxnSpPr>
          <p:nvPr/>
        </p:nvCxnSpPr>
        <p:spPr>
          <a:xfrm flipH="1">
            <a:off x="5193020" y="1026128"/>
            <a:ext cx="921798" cy="1273219"/>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915A7AD-494F-514A-32B0-1ABAEED7C164}"/>
              </a:ext>
            </a:extLst>
          </p:cNvPr>
          <p:cNvSpPr txBox="1"/>
          <p:nvPr/>
        </p:nvSpPr>
        <p:spPr>
          <a:xfrm>
            <a:off x="3788951" y="579407"/>
            <a:ext cx="2298152" cy="574809"/>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Removable</a:t>
            </a:r>
          </a:p>
          <a:p>
            <a:r>
              <a:rPr lang="en-US" sz="1400" dirty="0"/>
              <a:t>Steel Shielding</a:t>
            </a:r>
          </a:p>
        </p:txBody>
      </p:sp>
      <p:cxnSp>
        <p:nvCxnSpPr>
          <p:cNvPr id="11" name="Straight Arrow Connector 10">
            <a:extLst>
              <a:ext uri="{FF2B5EF4-FFF2-40B4-BE49-F238E27FC236}">
                <a16:creationId xmlns:a16="http://schemas.microsoft.com/office/drawing/2014/main" id="{B7715DD7-C646-63A4-9965-511FEFE47C4D}"/>
              </a:ext>
            </a:extLst>
          </p:cNvPr>
          <p:cNvCxnSpPr>
            <a:cxnSpLocks/>
            <a:stCxn id="10" idx="2"/>
          </p:cNvCxnSpPr>
          <p:nvPr/>
        </p:nvCxnSpPr>
        <p:spPr>
          <a:xfrm>
            <a:off x="4938027" y="1154217"/>
            <a:ext cx="185993" cy="2290261"/>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DCB5C65F-8425-5EC4-A5AD-B2798539C41F}"/>
              </a:ext>
            </a:extLst>
          </p:cNvPr>
          <p:cNvSpPr txBox="1"/>
          <p:nvPr/>
        </p:nvSpPr>
        <p:spPr>
          <a:xfrm>
            <a:off x="2312400" y="5627572"/>
            <a:ext cx="2502911" cy="52322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Steel</a:t>
            </a:r>
          </a:p>
          <a:p>
            <a:r>
              <a:rPr lang="en-US" sz="1400" dirty="0"/>
              <a:t>Shielding</a:t>
            </a:r>
          </a:p>
        </p:txBody>
      </p:sp>
      <p:cxnSp>
        <p:nvCxnSpPr>
          <p:cNvPr id="13" name="Straight Arrow Connector 12">
            <a:extLst>
              <a:ext uri="{FF2B5EF4-FFF2-40B4-BE49-F238E27FC236}">
                <a16:creationId xmlns:a16="http://schemas.microsoft.com/office/drawing/2014/main" id="{368E9516-0506-E560-0BFA-E3DB37E86F95}"/>
              </a:ext>
            </a:extLst>
          </p:cNvPr>
          <p:cNvCxnSpPr>
            <a:cxnSpLocks/>
            <a:stCxn id="12" idx="0"/>
          </p:cNvCxnSpPr>
          <p:nvPr/>
        </p:nvCxnSpPr>
        <p:spPr>
          <a:xfrm flipH="1" flipV="1">
            <a:off x="3428298" y="4946245"/>
            <a:ext cx="135558" cy="681327"/>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08660686-A458-40B0-4653-5DB7B838D451}"/>
              </a:ext>
            </a:extLst>
          </p:cNvPr>
          <p:cNvCxnSpPr>
            <a:cxnSpLocks/>
            <a:stCxn id="40" idx="1"/>
          </p:cNvCxnSpPr>
          <p:nvPr/>
        </p:nvCxnSpPr>
        <p:spPr>
          <a:xfrm flipH="1">
            <a:off x="9681882" y="3538444"/>
            <a:ext cx="1531538" cy="180694"/>
          </a:xfrm>
          <a:prstGeom prst="straightConnector1">
            <a:avLst/>
          </a:prstGeom>
          <a:ln w="317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7A8DC8C9-4752-671E-C36F-13089F1D5DF6}"/>
              </a:ext>
            </a:extLst>
          </p:cNvPr>
          <p:cNvSpPr txBox="1"/>
          <p:nvPr/>
        </p:nvSpPr>
        <p:spPr>
          <a:xfrm rot="21201370">
            <a:off x="11210476" y="3349229"/>
            <a:ext cx="876681" cy="276999"/>
          </a:xfrm>
          <a:prstGeom prst="rect">
            <a:avLst/>
          </a:prstGeom>
          <a:noFill/>
        </p:spPr>
        <p:txBody>
          <a:bodyPr wrap="square" rtlCol="0">
            <a:spAutoFit/>
          </a:bodyPr>
          <a:lstStyle/>
          <a:p>
            <a:r>
              <a:rPr lang="en-US" sz="1200" dirty="0">
                <a:solidFill>
                  <a:schemeClr val="accent2"/>
                </a:solidFill>
              </a:rPr>
              <a:t>Beam</a:t>
            </a:r>
          </a:p>
        </p:txBody>
      </p:sp>
    </p:spTree>
    <p:extLst>
      <p:ext uri="{BB962C8B-B14F-4D97-AF65-F5344CB8AC3E}">
        <p14:creationId xmlns:p14="http://schemas.microsoft.com/office/powerpoint/2010/main" val="482202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BEED64-6354-A0A9-77FF-B94E0779C269}"/>
              </a:ext>
            </a:extLst>
          </p:cNvPr>
          <p:cNvSpPr>
            <a:spLocks noGrp="1"/>
          </p:cNvSpPr>
          <p:nvPr>
            <p:ph idx="1"/>
          </p:nvPr>
        </p:nvSpPr>
        <p:spPr/>
        <p:txBody>
          <a:bodyPr/>
          <a:lstStyle/>
          <a:p>
            <a:r>
              <a:rPr lang="en-US" dirty="0"/>
              <a:t>Three horn focusing system</a:t>
            </a:r>
          </a:p>
          <a:p>
            <a:pPr lvl="1"/>
            <a:r>
              <a:rPr lang="en-US" dirty="0"/>
              <a:t>Horn A followed by Horn B and Horn C</a:t>
            </a:r>
          </a:p>
          <a:p>
            <a:r>
              <a:rPr lang="en-US" dirty="0"/>
              <a:t>Pulsed at 300 kA </a:t>
            </a:r>
          </a:p>
          <a:p>
            <a:r>
              <a:rPr lang="en-US" dirty="0"/>
              <a:t>Designed for 1.2 MW and upgradeable to 2.4 MW</a:t>
            </a:r>
          </a:p>
          <a:p>
            <a:r>
              <a:rPr lang="en-US" dirty="0"/>
              <a:t>Horn B is largest horn to be built at Fermilab</a:t>
            </a:r>
            <a:endParaRPr lang="en-US" dirty="0">
              <a:highlight>
                <a:srgbClr val="FFFF00"/>
              </a:highlight>
            </a:endParaRPr>
          </a:p>
          <a:p>
            <a:pPr lvl="1"/>
            <a:r>
              <a:rPr lang="en-US" dirty="0"/>
              <a:t>4.5 m long and 1 m diameter</a:t>
            </a:r>
          </a:p>
          <a:p>
            <a:pPr lvl="1"/>
            <a:r>
              <a:rPr lang="en-US" dirty="0"/>
              <a:t>Horn C has same diameter as Horn B</a:t>
            </a:r>
          </a:p>
          <a:p>
            <a:endParaRPr lang="en-US" dirty="0"/>
          </a:p>
        </p:txBody>
      </p:sp>
      <p:sp>
        <p:nvSpPr>
          <p:cNvPr id="3" name="Title 2">
            <a:extLst>
              <a:ext uri="{FF2B5EF4-FFF2-40B4-BE49-F238E27FC236}">
                <a16:creationId xmlns:a16="http://schemas.microsoft.com/office/drawing/2014/main" id="{A86BE8AB-B569-D38C-F589-DE70401C8251}"/>
              </a:ext>
            </a:extLst>
          </p:cNvPr>
          <p:cNvSpPr>
            <a:spLocks noGrp="1"/>
          </p:cNvSpPr>
          <p:nvPr>
            <p:ph type="title"/>
          </p:nvPr>
        </p:nvSpPr>
        <p:spPr/>
        <p:txBody>
          <a:bodyPr/>
          <a:lstStyle/>
          <a:p>
            <a:r>
              <a:rPr lang="en-US" dirty="0"/>
              <a:t>Overview of LBNF Horns</a:t>
            </a:r>
          </a:p>
        </p:txBody>
      </p:sp>
      <p:sp>
        <p:nvSpPr>
          <p:cNvPr id="4" name="Date Placeholder 3">
            <a:extLst>
              <a:ext uri="{FF2B5EF4-FFF2-40B4-BE49-F238E27FC236}">
                <a16:creationId xmlns:a16="http://schemas.microsoft.com/office/drawing/2014/main" id="{063E43A6-03CC-4F8E-4016-6432CA812E0B}"/>
              </a:ext>
            </a:extLst>
          </p:cNvPr>
          <p:cNvSpPr>
            <a:spLocks noGrp="1"/>
          </p:cNvSpPr>
          <p:nvPr>
            <p:ph type="dt" sz="half" idx="2"/>
          </p:nvPr>
        </p:nvSpPr>
        <p:spPr/>
        <p:txBody>
          <a:bodyPr/>
          <a:lstStyle/>
          <a:p>
            <a:pPr>
              <a:defRPr/>
            </a:pPr>
            <a:r>
              <a:rPr lang="en-US"/>
              <a:t>11.09.2023</a:t>
            </a:r>
            <a:endParaRPr lang="en-US" dirty="0"/>
          </a:p>
        </p:txBody>
      </p:sp>
      <p:sp>
        <p:nvSpPr>
          <p:cNvPr id="5" name="Footer Placeholder 4">
            <a:extLst>
              <a:ext uri="{FF2B5EF4-FFF2-40B4-BE49-F238E27FC236}">
                <a16:creationId xmlns:a16="http://schemas.microsoft.com/office/drawing/2014/main" id="{AB02E7ED-3648-7A88-C16F-C9B3F389C821}"/>
              </a:ext>
            </a:extLst>
          </p:cNvPr>
          <p:cNvSpPr>
            <a:spLocks noGrp="1"/>
          </p:cNvSpPr>
          <p:nvPr>
            <p:ph type="ftr" sz="quarter" idx="3"/>
          </p:nvPr>
        </p:nvSpPr>
        <p:spPr/>
        <p:txBody>
          <a:bodyPr/>
          <a:lstStyle/>
          <a:p>
            <a:pPr>
              <a:defRPr/>
            </a:pPr>
            <a:r>
              <a:rPr lang="en-US"/>
              <a:t>P. Hurh | LBNF Targetry Overview - HPTW 2023</a:t>
            </a:r>
            <a:endParaRPr lang="en-US" b="1" dirty="0"/>
          </a:p>
        </p:txBody>
      </p:sp>
      <p:sp>
        <p:nvSpPr>
          <p:cNvPr id="6" name="Slide Number Placeholder 5">
            <a:extLst>
              <a:ext uri="{FF2B5EF4-FFF2-40B4-BE49-F238E27FC236}">
                <a16:creationId xmlns:a16="http://schemas.microsoft.com/office/drawing/2014/main" id="{12E12087-02F2-1419-6188-7EF9F9594AA7}"/>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pic>
        <p:nvPicPr>
          <p:cNvPr id="7" name="Picture 6">
            <a:extLst>
              <a:ext uri="{FF2B5EF4-FFF2-40B4-BE49-F238E27FC236}">
                <a16:creationId xmlns:a16="http://schemas.microsoft.com/office/drawing/2014/main" id="{66F7FC8F-B1EB-549E-59E7-B5B4C3EA203A}"/>
              </a:ext>
            </a:extLst>
          </p:cNvPr>
          <p:cNvPicPr>
            <a:picLocks noChangeAspect="1"/>
          </p:cNvPicPr>
          <p:nvPr/>
        </p:nvPicPr>
        <p:blipFill>
          <a:blip r:embed="rId2"/>
          <a:stretch>
            <a:fillRect/>
          </a:stretch>
        </p:blipFill>
        <p:spPr>
          <a:xfrm>
            <a:off x="7134660" y="110913"/>
            <a:ext cx="4845176" cy="2252912"/>
          </a:xfrm>
          <a:prstGeom prst="rect">
            <a:avLst/>
          </a:prstGeom>
        </p:spPr>
      </p:pic>
      <p:pic>
        <p:nvPicPr>
          <p:cNvPr id="8" name="Picture 7">
            <a:extLst>
              <a:ext uri="{FF2B5EF4-FFF2-40B4-BE49-F238E27FC236}">
                <a16:creationId xmlns:a16="http://schemas.microsoft.com/office/drawing/2014/main" id="{811C382E-3B8A-475B-C983-ED44FF5B8665}"/>
              </a:ext>
            </a:extLst>
          </p:cNvPr>
          <p:cNvPicPr>
            <a:picLocks noChangeAspect="1"/>
          </p:cNvPicPr>
          <p:nvPr/>
        </p:nvPicPr>
        <p:blipFill>
          <a:blip r:embed="rId3"/>
          <a:stretch>
            <a:fillRect/>
          </a:stretch>
        </p:blipFill>
        <p:spPr>
          <a:xfrm>
            <a:off x="1255842" y="4251230"/>
            <a:ext cx="2454336" cy="1779684"/>
          </a:xfrm>
          <a:prstGeom prst="rect">
            <a:avLst/>
          </a:prstGeom>
        </p:spPr>
      </p:pic>
      <p:pic>
        <p:nvPicPr>
          <p:cNvPr id="9" name="Picture 8">
            <a:extLst>
              <a:ext uri="{FF2B5EF4-FFF2-40B4-BE49-F238E27FC236}">
                <a16:creationId xmlns:a16="http://schemas.microsoft.com/office/drawing/2014/main" id="{EBEEA2E6-F801-179E-02AB-840491C71421}"/>
              </a:ext>
            </a:extLst>
          </p:cNvPr>
          <p:cNvPicPr>
            <a:picLocks noChangeAspect="1"/>
          </p:cNvPicPr>
          <p:nvPr/>
        </p:nvPicPr>
        <p:blipFill>
          <a:blip r:embed="rId4"/>
          <a:stretch>
            <a:fillRect/>
          </a:stretch>
        </p:blipFill>
        <p:spPr>
          <a:xfrm>
            <a:off x="4158337" y="4326429"/>
            <a:ext cx="3553818" cy="1719324"/>
          </a:xfrm>
          <a:prstGeom prst="rect">
            <a:avLst/>
          </a:prstGeom>
        </p:spPr>
      </p:pic>
      <p:pic>
        <p:nvPicPr>
          <p:cNvPr id="10" name="Picture 9">
            <a:extLst>
              <a:ext uri="{FF2B5EF4-FFF2-40B4-BE49-F238E27FC236}">
                <a16:creationId xmlns:a16="http://schemas.microsoft.com/office/drawing/2014/main" id="{066CDE28-69B6-95A1-8BB7-6A0862733E11}"/>
              </a:ext>
            </a:extLst>
          </p:cNvPr>
          <p:cNvPicPr>
            <a:picLocks noChangeAspect="1"/>
          </p:cNvPicPr>
          <p:nvPr/>
        </p:nvPicPr>
        <p:blipFill>
          <a:blip r:embed="rId5"/>
          <a:stretch>
            <a:fillRect/>
          </a:stretch>
        </p:blipFill>
        <p:spPr>
          <a:xfrm>
            <a:off x="8359509" y="4328725"/>
            <a:ext cx="2395479" cy="1731867"/>
          </a:xfrm>
          <a:prstGeom prst="rect">
            <a:avLst/>
          </a:prstGeom>
        </p:spPr>
      </p:pic>
      <p:sp>
        <p:nvSpPr>
          <p:cNvPr id="11" name="TextBox 10">
            <a:extLst>
              <a:ext uri="{FF2B5EF4-FFF2-40B4-BE49-F238E27FC236}">
                <a16:creationId xmlns:a16="http://schemas.microsoft.com/office/drawing/2014/main" id="{C1203CD1-7ED5-E0A8-DA97-C8BE8F36BFA1}"/>
              </a:ext>
            </a:extLst>
          </p:cNvPr>
          <p:cNvSpPr txBox="1"/>
          <p:nvPr/>
        </p:nvSpPr>
        <p:spPr>
          <a:xfrm>
            <a:off x="2101193" y="5974626"/>
            <a:ext cx="679794" cy="307777"/>
          </a:xfrm>
          <a:prstGeom prst="rect">
            <a:avLst/>
          </a:prstGeom>
          <a:noFill/>
        </p:spPr>
        <p:txBody>
          <a:bodyPr wrap="square" rtlCol="0">
            <a:spAutoFit/>
          </a:bodyPr>
          <a:lstStyle/>
          <a:p>
            <a:r>
              <a:rPr lang="en-US" sz="1400" i="1" dirty="0"/>
              <a:t>Horn A </a:t>
            </a:r>
          </a:p>
        </p:txBody>
      </p:sp>
      <p:sp>
        <p:nvSpPr>
          <p:cNvPr id="12" name="TextBox 11">
            <a:extLst>
              <a:ext uri="{FF2B5EF4-FFF2-40B4-BE49-F238E27FC236}">
                <a16:creationId xmlns:a16="http://schemas.microsoft.com/office/drawing/2014/main" id="{DE481D68-38D7-957F-676F-7370DB855C54}"/>
              </a:ext>
            </a:extLst>
          </p:cNvPr>
          <p:cNvSpPr txBox="1"/>
          <p:nvPr/>
        </p:nvSpPr>
        <p:spPr>
          <a:xfrm>
            <a:off x="5595349" y="5971431"/>
            <a:ext cx="679794" cy="307777"/>
          </a:xfrm>
          <a:prstGeom prst="rect">
            <a:avLst/>
          </a:prstGeom>
          <a:noFill/>
        </p:spPr>
        <p:txBody>
          <a:bodyPr wrap="square" rtlCol="0">
            <a:spAutoFit/>
          </a:bodyPr>
          <a:lstStyle/>
          <a:p>
            <a:r>
              <a:rPr lang="en-US" sz="1400" i="1" dirty="0"/>
              <a:t>Horn B </a:t>
            </a:r>
          </a:p>
        </p:txBody>
      </p:sp>
      <p:sp>
        <p:nvSpPr>
          <p:cNvPr id="13" name="TextBox 12">
            <a:extLst>
              <a:ext uri="{FF2B5EF4-FFF2-40B4-BE49-F238E27FC236}">
                <a16:creationId xmlns:a16="http://schemas.microsoft.com/office/drawing/2014/main" id="{FC0F2674-C988-6247-C474-FA06937958FB}"/>
              </a:ext>
            </a:extLst>
          </p:cNvPr>
          <p:cNvSpPr txBox="1"/>
          <p:nvPr/>
        </p:nvSpPr>
        <p:spPr>
          <a:xfrm>
            <a:off x="9274818" y="5971431"/>
            <a:ext cx="679794" cy="307777"/>
          </a:xfrm>
          <a:prstGeom prst="rect">
            <a:avLst/>
          </a:prstGeom>
          <a:noFill/>
        </p:spPr>
        <p:txBody>
          <a:bodyPr wrap="square" rtlCol="0">
            <a:spAutoFit/>
          </a:bodyPr>
          <a:lstStyle/>
          <a:p>
            <a:r>
              <a:rPr lang="en-US" sz="1400" i="1" dirty="0"/>
              <a:t>Horn C </a:t>
            </a:r>
          </a:p>
        </p:txBody>
      </p:sp>
    </p:spTree>
    <p:extLst>
      <p:ext uri="{BB962C8B-B14F-4D97-AF65-F5344CB8AC3E}">
        <p14:creationId xmlns:p14="http://schemas.microsoft.com/office/powerpoint/2010/main" val="2816823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17367E-3B6F-138D-83B0-49ECFA407B1A}"/>
              </a:ext>
            </a:extLst>
          </p:cNvPr>
          <p:cNvSpPr txBox="1"/>
          <p:nvPr/>
        </p:nvSpPr>
        <p:spPr>
          <a:xfrm>
            <a:off x="486138" y="5835960"/>
            <a:ext cx="11543106" cy="430887"/>
          </a:xfrm>
          <a:prstGeom prst="rect">
            <a:avLst/>
          </a:prstGeom>
          <a:solidFill>
            <a:schemeClr val="bg1"/>
          </a:solidFill>
        </p:spPr>
        <p:txBody>
          <a:bodyPr wrap="square" rtlCol="0">
            <a:spAutoFit/>
          </a:bodyPr>
          <a:lstStyle/>
          <a:p>
            <a:r>
              <a:rPr lang="en-GB" sz="1100" dirty="0"/>
              <a:t>[1] </a:t>
            </a:r>
            <a:r>
              <a:rPr lang="en-US" sz="1100" dirty="0"/>
              <a:t>“Literature Review On The Irradiation Response Of Be, W And Graphite for Proton Accelerator Applications”, </a:t>
            </a:r>
            <a:r>
              <a:rPr lang="en-GB" sz="1100" dirty="0"/>
              <a:t>NNL (13) 12703, Issue 1, 2013</a:t>
            </a:r>
          </a:p>
          <a:p>
            <a:r>
              <a:rPr lang="en-GB" sz="1100" dirty="0"/>
              <a:t>[2] “Failure investigation of nuclear grade POCO graphite target in high energy neutrino physics through numerical simulation”, S. Bidhar et al., Nuclear Materials and Energy, 2020</a:t>
            </a:r>
          </a:p>
        </p:txBody>
      </p:sp>
      <p:sp>
        <p:nvSpPr>
          <p:cNvPr id="2" name="Title 1">
            <a:extLst>
              <a:ext uri="{FF2B5EF4-FFF2-40B4-BE49-F238E27FC236}">
                <a16:creationId xmlns:a16="http://schemas.microsoft.com/office/drawing/2014/main" id="{BB2BED2D-0C60-B610-30F8-D0607ADA024C}"/>
              </a:ext>
            </a:extLst>
          </p:cNvPr>
          <p:cNvSpPr>
            <a:spLocks noGrp="1"/>
          </p:cNvSpPr>
          <p:nvPr>
            <p:ph type="title"/>
          </p:nvPr>
        </p:nvSpPr>
        <p:spPr/>
        <p:txBody>
          <a:bodyPr/>
          <a:lstStyle/>
          <a:p>
            <a:r>
              <a:rPr lang="en-GB" dirty="0"/>
              <a:t>Available Fatigue Data – Graphite</a:t>
            </a:r>
          </a:p>
        </p:txBody>
      </p:sp>
      <p:sp>
        <p:nvSpPr>
          <p:cNvPr id="3" name="Content Placeholder 2">
            <a:extLst>
              <a:ext uri="{FF2B5EF4-FFF2-40B4-BE49-F238E27FC236}">
                <a16:creationId xmlns:a16="http://schemas.microsoft.com/office/drawing/2014/main" id="{992671F8-97C8-2F6B-13D9-A50A76A8BA8C}"/>
              </a:ext>
            </a:extLst>
          </p:cNvPr>
          <p:cNvSpPr>
            <a:spLocks noGrp="1"/>
          </p:cNvSpPr>
          <p:nvPr>
            <p:ph idx="1"/>
          </p:nvPr>
        </p:nvSpPr>
        <p:spPr/>
        <p:txBody>
          <a:bodyPr>
            <a:normAutofit/>
          </a:bodyPr>
          <a:lstStyle/>
          <a:p>
            <a:r>
              <a:rPr lang="en-GB" sz="2000" dirty="0"/>
              <a:t>Data for nuclear grade graphite (tested on </a:t>
            </a:r>
            <a:r>
              <a:rPr lang="en-GB" sz="2000" dirty="0" err="1"/>
              <a:t>Gilsocarbon</a:t>
            </a:r>
            <a:r>
              <a:rPr lang="en-GB" sz="2000" dirty="0"/>
              <a:t>) from [1] applied to IG-11 and IG-43</a:t>
            </a:r>
          </a:p>
          <a:p>
            <a:r>
              <a:rPr lang="en-GB" sz="2000" dirty="0"/>
              <a:t>Endurance limit is approximately 50% of UTS, we assumed 40% to account for scatter</a:t>
            </a:r>
          </a:p>
          <a:p>
            <a:pPr lvl="1"/>
            <a:r>
              <a:rPr lang="en-GB" sz="1600" dirty="0"/>
              <a:t>Tensile strength of POCO ZXF-5Q is 79MPa, so fatigue strength would be expected to be higher than for IG-43, but the one value given by Bidhar et al. suggests that it is similar [2]</a:t>
            </a:r>
          </a:p>
          <a:p>
            <a:endParaRPr lang="en-GB" sz="2000" dirty="0"/>
          </a:p>
        </p:txBody>
      </p:sp>
      <p:pic>
        <p:nvPicPr>
          <p:cNvPr id="5" name="Picture 4">
            <a:extLst>
              <a:ext uri="{FF2B5EF4-FFF2-40B4-BE49-F238E27FC236}">
                <a16:creationId xmlns:a16="http://schemas.microsoft.com/office/drawing/2014/main" id="{A9D6C0FB-231C-4DB2-D4E6-56D51DD6FCFC}"/>
              </a:ext>
            </a:extLst>
          </p:cNvPr>
          <p:cNvPicPr>
            <a:picLocks noChangeAspect="1"/>
          </p:cNvPicPr>
          <p:nvPr/>
        </p:nvPicPr>
        <p:blipFill>
          <a:blip r:embed="rId2"/>
          <a:stretch>
            <a:fillRect/>
          </a:stretch>
        </p:blipFill>
        <p:spPr>
          <a:xfrm>
            <a:off x="741382" y="2467956"/>
            <a:ext cx="5272977" cy="3278330"/>
          </a:xfrm>
          <a:prstGeom prst="rect">
            <a:avLst/>
          </a:prstGeom>
        </p:spPr>
      </p:pic>
      <p:pic>
        <p:nvPicPr>
          <p:cNvPr id="6" name="Picture 5">
            <a:extLst>
              <a:ext uri="{FF2B5EF4-FFF2-40B4-BE49-F238E27FC236}">
                <a16:creationId xmlns:a16="http://schemas.microsoft.com/office/drawing/2014/main" id="{20966211-5510-623B-068B-A543F070F50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39178" y="2397164"/>
            <a:ext cx="5463882" cy="3278330"/>
          </a:xfrm>
          <a:prstGeom prst="rect">
            <a:avLst/>
          </a:prstGeom>
        </p:spPr>
      </p:pic>
      <p:graphicFrame>
        <p:nvGraphicFramePr>
          <p:cNvPr id="9" name="Table 8">
            <a:extLst>
              <a:ext uri="{FF2B5EF4-FFF2-40B4-BE49-F238E27FC236}">
                <a16:creationId xmlns:a16="http://schemas.microsoft.com/office/drawing/2014/main" id="{9E82378A-42C8-C6FA-F44C-42256CBBF25E}"/>
              </a:ext>
            </a:extLst>
          </p:cNvPr>
          <p:cNvGraphicFramePr>
            <a:graphicFrameLocks noGrp="1"/>
          </p:cNvGraphicFramePr>
          <p:nvPr/>
        </p:nvGraphicFramePr>
        <p:xfrm>
          <a:off x="9201825" y="3397618"/>
          <a:ext cx="2643188" cy="670560"/>
        </p:xfrm>
        <a:graphic>
          <a:graphicData uri="http://schemas.openxmlformats.org/drawingml/2006/table">
            <a:tbl>
              <a:tblPr/>
              <a:tblGrid>
                <a:gridCol w="1840548">
                  <a:extLst>
                    <a:ext uri="{9D8B030D-6E8A-4147-A177-3AD203B41FA5}">
                      <a16:colId xmlns:a16="http://schemas.microsoft.com/office/drawing/2014/main" val="397674954"/>
                    </a:ext>
                  </a:extLst>
                </a:gridCol>
                <a:gridCol w="802640">
                  <a:extLst>
                    <a:ext uri="{9D8B030D-6E8A-4147-A177-3AD203B41FA5}">
                      <a16:colId xmlns:a16="http://schemas.microsoft.com/office/drawing/2014/main" val="3894070341"/>
                    </a:ext>
                  </a:extLst>
                </a:gridCol>
              </a:tblGrid>
              <a:tr h="190500">
                <a:tc>
                  <a:txBody>
                    <a:bodyPr/>
                    <a:lstStyle/>
                    <a:p>
                      <a:pPr algn="l" fontAlgn="b"/>
                      <a:r>
                        <a:rPr lang="en-GB" sz="1600" b="0" i="0" u="none" strike="noStrike" dirty="0">
                          <a:solidFill>
                            <a:srgbClr val="000000"/>
                          </a:solidFill>
                          <a:effectLst/>
                          <a:latin typeface="Calibri" panose="020F0502020204030204" pitchFamily="34" charset="0"/>
                        </a:rPr>
                        <a:t>Pulse cycles per year</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600" b="0" i="0" u="none" strike="noStrike" dirty="0">
                          <a:solidFill>
                            <a:srgbClr val="000000"/>
                          </a:solidFill>
                          <a:effectLst/>
                          <a:latin typeface="Calibri" panose="020F0502020204030204" pitchFamily="34" charset="0"/>
                        </a:rPr>
                        <a:t>1.5E+07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09411515"/>
                  </a:ext>
                </a:extLst>
              </a:tr>
              <a:tr h="190500">
                <a:tc>
                  <a:txBody>
                    <a:bodyPr/>
                    <a:lstStyle/>
                    <a:p>
                      <a:pPr algn="l" fontAlgn="b"/>
                      <a:r>
                        <a:rPr lang="en-GB" sz="1600" b="0" i="0" u="none" strike="noStrike" dirty="0">
                          <a:solidFill>
                            <a:srgbClr val="000000"/>
                          </a:solidFill>
                          <a:effectLst/>
                          <a:latin typeface="Calibri" panose="020F0502020204030204" pitchFamily="34" charset="0"/>
                        </a:rPr>
                        <a:t>Trip cycles per year</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600" b="0" i="0" u="none" strike="noStrike" dirty="0">
                          <a:solidFill>
                            <a:srgbClr val="000000"/>
                          </a:solidFill>
                          <a:effectLst/>
                          <a:latin typeface="Calibri" panose="020F0502020204030204" pitchFamily="34" charset="0"/>
                        </a:rPr>
                        <a:t>5.0E+03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4674002"/>
                  </a:ext>
                </a:extLst>
              </a:tr>
            </a:tbl>
          </a:graphicData>
        </a:graphic>
      </p:graphicFrame>
      <p:sp>
        <p:nvSpPr>
          <p:cNvPr id="8" name="Date Placeholder 7">
            <a:extLst>
              <a:ext uri="{FF2B5EF4-FFF2-40B4-BE49-F238E27FC236}">
                <a16:creationId xmlns:a16="http://schemas.microsoft.com/office/drawing/2014/main" id="{94F66F84-368C-02E4-97B2-11FA0245FB30}"/>
              </a:ext>
            </a:extLst>
          </p:cNvPr>
          <p:cNvSpPr>
            <a:spLocks noGrp="1"/>
          </p:cNvSpPr>
          <p:nvPr>
            <p:ph type="dt" sz="half" idx="10"/>
          </p:nvPr>
        </p:nvSpPr>
        <p:spPr/>
        <p:txBody>
          <a:bodyPr/>
          <a:lstStyle/>
          <a:p>
            <a:r>
              <a:rPr lang="en-US"/>
              <a:t>11.09.2023</a:t>
            </a:r>
            <a:endParaRPr lang="en-US" dirty="0"/>
          </a:p>
        </p:txBody>
      </p:sp>
      <p:sp>
        <p:nvSpPr>
          <p:cNvPr id="10" name="Footer Placeholder 9">
            <a:extLst>
              <a:ext uri="{FF2B5EF4-FFF2-40B4-BE49-F238E27FC236}">
                <a16:creationId xmlns:a16="http://schemas.microsoft.com/office/drawing/2014/main" id="{547CDCFD-E760-165E-12C5-1C424CE3A0B5}"/>
              </a:ext>
            </a:extLst>
          </p:cNvPr>
          <p:cNvSpPr>
            <a:spLocks noGrp="1"/>
          </p:cNvSpPr>
          <p:nvPr>
            <p:ph type="ftr" sz="quarter" idx="11"/>
          </p:nvPr>
        </p:nvSpPr>
        <p:spPr/>
        <p:txBody>
          <a:bodyPr/>
          <a:lstStyle/>
          <a:p>
            <a:r>
              <a:rPr lang="en-US"/>
              <a:t>P. Hurh | LBNF Targetry Overview - HPTW 2023</a:t>
            </a:r>
            <a:endParaRPr lang="en-US" dirty="0"/>
          </a:p>
        </p:txBody>
      </p:sp>
      <p:sp>
        <p:nvSpPr>
          <p:cNvPr id="4" name="Slide Number Placeholder 3">
            <a:extLst>
              <a:ext uri="{FF2B5EF4-FFF2-40B4-BE49-F238E27FC236}">
                <a16:creationId xmlns:a16="http://schemas.microsoft.com/office/drawing/2014/main" id="{00D4FF74-0540-E9A7-9C5D-5E9E1A5E92FB}"/>
              </a:ext>
            </a:extLst>
          </p:cNvPr>
          <p:cNvSpPr>
            <a:spLocks noGrp="1"/>
          </p:cNvSpPr>
          <p:nvPr>
            <p:ph type="sldNum" sz="quarter" idx="12"/>
          </p:nvPr>
        </p:nvSpPr>
        <p:spPr/>
        <p:txBody>
          <a:bodyPr/>
          <a:lstStyle/>
          <a:p>
            <a:fld id="{EFEA031F-3946-4BBC-949C-5EB2BB7BA03C}" type="slidenum">
              <a:rPr lang="en-US" smtClean="0"/>
              <a:t>28</a:t>
            </a:fld>
            <a:endParaRPr lang="en-US"/>
          </a:p>
        </p:txBody>
      </p:sp>
    </p:spTree>
    <p:extLst>
      <p:ext uri="{BB962C8B-B14F-4D97-AF65-F5344CB8AC3E}">
        <p14:creationId xmlns:p14="http://schemas.microsoft.com/office/powerpoint/2010/main" val="1735845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9790" y="251631"/>
            <a:ext cx="11853264" cy="2269389"/>
          </a:xfrm>
          <a:prstGeom prst="rect">
            <a:avLst/>
          </a:prstGeom>
        </p:spPr>
      </p:pic>
      <p:sp>
        <p:nvSpPr>
          <p:cNvPr id="2" name="Title 1"/>
          <p:cNvSpPr>
            <a:spLocks noGrp="1"/>
          </p:cNvSpPr>
          <p:nvPr>
            <p:ph type="title"/>
          </p:nvPr>
        </p:nvSpPr>
        <p:spPr/>
        <p:txBody>
          <a:bodyPr/>
          <a:lstStyle/>
          <a:p>
            <a:r>
              <a:rPr lang="en-GB" dirty="0"/>
              <a:t>Results – Graphite Fatigue</a:t>
            </a:r>
          </a:p>
        </p:txBody>
      </p:sp>
      <p:pic>
        <p:nvPicPr>
          <p:cNvPr id="6" name="Picture 5"/>
          <p:cNvPicPr>
            <a:picLocks noChangeAspect="1"/>
          </p:cNvPicPr>
          <p:nvPr/>
        </p:nvPicPr>
        <p:blipFill>
          <a:blip r:embed="rId3"/>
          <a:stretch>
            <a:fillRect/>
          </a:stretch>
        </p:blipFill>
        <p:spPr>
          <a:xfrm>
            <a:off x="187289" y="3134615"/>
            <a:ext cx="11835765" cy="2406968"/>
          </a:xfrm>
          <a:prstGeom prst="rect">
            <a:avLst/>
          </a:prstGeom>
        </p:spPr>
      </p:pic>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2900576" y="1451596"/>
            <a:ext cx="5505980" cy="2492122"/>
          </a:xfrm>
          <a:prstGeom prst="rect">
            <a:avLst/>
          </a:prstGeom>
        </p:spPr>
      </p:pic>
      <p:pic>
        <p:nvPicPr>
          <p:cNvPr id="9" name="Picture 8"/>
          <p:cNvPicPr>
            <a:picLocks noChangeAspect="1"/>
          </p:cNvPicPr>
          <p:nvPr/>
        </p:nvPicPr>
        <p:blipFill>
          <a:blip r:embed="rId5">
            <a:clrChange>
              <a:clrFrom>
                <a:srgbClr val="FFFFFF"/>
              </a:clrFrom>
              <a:clrTo>
                <a:srgbClr val="FFFFFF">
                  <a:alpha val="0"/>
                </a:srgbClr>
              </a:clrTo>
            </a:clrChange>
          </a:blip>
          <a:stretch>
            <a:fillRect/>
          </a:stretch>
        </p:blipFill>
        <p:spPr>
          <a:xfrm>
            <a:off x="2900576" y="4380552"/>
            <a:ext cx="5824515" cy="2480296"/>
          </a:xfrm>
          <a:prstGeom prst="rect">
            <a:avLst/>
          </a:prstGeom>
        </p:spPr>
      </p:pic>
      <p:graphicFrame>
        <p:nvGraphicFramePr>
          <p:cNvPr id="10" name="Table 9"/>
          <p:cNvGraphicFramePr>
            <a:graphicFrameLocks noGrp="1"/>
          </p:cNvGraphicFramePr>
          <p:nvPr/>
        </p:nvGraphicFramePr>
        <p:xfrm>
          <a:off x="8819360" y="2714947"/>
          <a:ext cx="2997348" cy="1828800"/>
        </p:xfrm>
        <a:graphic>
          <a:graphicData uri="http://schemas.openxmlformats.org/drawingml/2006/table">
            <a:tbl>
              <a:tblPr/>
              <a:tblGrid>
                <a:gridCol w="1419098">
                  <a:extLst>
                    <a:ext uri="{9D8B030D-6E8A-4147-A177-3AD203B41FA5}">
                      <a16:colId xmlns:a16="http://schemas.microsoft.com/office/drawing/2014/main" val="4272924787"/>
                    </a:ext>
                  </a:extLst>
                </a:gridCol>
                <a:gridCol w="789125">
                  <a:extLst>
                    <a:ext uri="{9D8B030D-6E8A-4147-A177-3AD203B41FA5}">
                      <a16:colId xmlns:a16="http://schemas.microsoft.com/office/drawing/2014/main" val="1426479365"/>
                    </a:ext>
                  </a:extLst>
                </a:gridCol>
                <a:gridCol w="789125">
                  <a:extLst>
                    <a:ext uri="{9D8B030D-6E8A-4147-A177-3AD203B41FA5}">
                      <a16:colId xmlns:a16="http://schemas.microsoft.com/office/drawing/2014/main" val="2560099732"/>
                    </a:ext>
                  </a:extLst>
                </a:gridCol>
              </a:tblGrid>
              <a:tr h="18415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600" b="1" i="0" u="none" strike="noStrike" dirty="0">
                          <a:solidFill>
                            <a:srgbClr val="000000"/>
                          </a:solidFill>
                          <a:effectLst/>
                          <a:latin typeface="Calibri" panose="020F0502020204030204" pitchFamily="34" charset="0"/>
                        </a:rPr>
                        <a:t>Equivalent SE </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600" b="1" i="0" u="none" strike="noStrike" dirty="0">
                          <a:solidFill>
                            <a:srgbClr val="000000"/>
                          </a:solidFill>
                          <a:effectLst/>
                          <a:latin typeface="Calibri" panose="020F0502020204030204" pitchFamily="34" charset="0"/>
                        </a:rPr>
                        <a:t>(MPa)</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dirty="0">
                          <a:solidFill>
                            <a:srgbClr val="000000"/>
                          </a:solidFill>
                          <a:effectLst/>
                          <a:latin typeface="Calibri" panose="020F0502020204030204" pitchFamily="34" charset="0"/>
                        </a:rPr>
                        <a:t>Design</a:t>
                      </a:r>
                    </a:p>
                    <a:p>
                      <a:pPr algn="ctr" fontAlgn="b"/>
                      <a:r>
                        <a:rPr lang="en-GB" sz="1600" b="1" i="0" u="none" strike="noStrike" dirty="0">
                          <a:solidFill>
                            <a:srgbClr val="000000"/>
                          </a:solidFill>
                          <a:effectLst/>
                          <a:latin typeface="Calibri" panose="020F0502020204030204" pitchFamily="34" charset="0"/>
                        </a:rPr>
                        <a:t>Limit</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dirty="0">
                          <a:solidFill>
                            <a:srgbClr val="000000"/>
                          </a:solidFill>
                          <a:effectLst/>
                          <a:latin typeface="Calibri" panose="020F0502020204030204" pitchFamily="34" charset="0"/>
                        </a:rPr>
                        <a:t>ANSYS</a:t>
                      </a:r>
                    </a:p>
                    <a:p>
                      <a:pPr algn="ctr" fontAlgn="b"/>
                      <a:r>
                        <a:rPr lang="en-GB" sz="1600" b="1" i="0" u="none" strike="noStrike" dirty="0">
                          <a:solidFill>
                            <a:srgbClr val="000000"/>
                          </a:solidFill>
                          <a:effectLst/>
                          <a:latin typeface="Calibri" panose="020F0502020204030204" pitchFamily="34" charset="0"/>
                        </a:rPr>
                        <a:t>Result</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6587539"/>
                  </a:ext>
                </a:extLst>
              </a:tr>
              <a:tr h="184150">
                <a:tc>
                  <a:txBody>
                    <a:bodyPr/>
                    <a:lstStyle/>
                    <a:p>
                      <a:pPr algn="l" fontAlgn="b"/>
                      <a:r>
                        <a:rPr lang="en-GB" sz="1600" b="0" i="0" u="none" strike="noStrike" dirty="0">
                          <a:solidFill>
                            <a:srgbClr val="000000"/>
                          </a:solidFill>
                          <a:effectLst/>
                          <a:latin typeface="Calibri" panose="020F0502020204030204" pitchFamily="34" charset="0"/>
                        </a:rPr>
                        <a:t>Target Pulses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15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0.9</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792575"/>
                  </a:ext>
                </a:extLst>
              </a:tr>
              <a:tr h="184150">
                <a:tc>
                  <a:txBody>
                    <a:bodyPr/>
                    <a:lstStyle/>
                    <a:p>
                      <a:pPr algn="l" fontAlgn="b"/>
                      <a:r>
                        <a:rPr lang="en-GB" sz="1600" b="0" i="0" u="none" strike="noStrike">
                          <a:solidFill>
                            <a:srgbClr val="000000"/>
                          </a:solidFill>
                          <a:effectLst/>
                          <a:latin typeface="Calibri" panose="020F0502020204030204" pitchFamily="34" charset="0"/>
                        </a:rPr>
                        <a:t>Target Trips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~15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10.8</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611368050"/>
                  </a:ext>
                </a:extLst>
              </a:tr>
              <a:tr h="184150">
                <a:tc>
                  <a:txBody>
                    <a:bodyPr/>
                    <a:lstStyle/>
                    <a:p>
                      <a:pPr algn="l" fontAlgn="b"/>
                      <a:r>
                        <a:rPr lang="en-US" sz="1600" b="0" i="0" u="none" strike="noStrike" dirty="0">
                          <a:solidFill>
                            <a:srgbClr val="000000"/>
                          </a:solidFill>
                          <a:effectLst/>
                          <a:latin typeface="Calibri" panose="020F0502020204030204" pitchFamily="34" charset="0"/>
                        </a:rPr>
                        <a:t>Target Trips, </a:t>
                      </a:r>
                    </a:p>
                    <a:p>
                      <a:pPr algn="l" fontAlgn="b"/>
                      <a:r>
                        <a:rPr lang="en-US" sz="1600" b="0" i="0" u="none" strike="noStrike" dirty="0">
                          <a:solidFill>
                            <a:srgbClr val="000000"/>
                          </a:solidFill>
                          <a:effectLst/>
                          <a:latin typeface="Calibri" panose="020F0502020204030204" pitchFamily="34" charset="0"/>
                        </a:rPr>
                        <a:t>No Stress Conc.</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alibri" panose="020F0502020204030204" pitchFamily="34" charset="0"/>
                        </a:rPr>
                        <a:t>~15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1.0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714370098"/>
                  </a:ext>
                </a:extLst>
              </a:tr>
            </a:tbl>
          </a:graphicData>
        </a:graphic>
      </p:graphicFrame>
      <p:sp>
        <p:nvSpPr>
          <p:cNvPr id="3" name="TextBox 2">
            <a:extLst>
              <a:ext uri="{FF2B5EF4-FFF2-40B4-BE49-F238E27FC236}">
                <a16:creationId xmlns:a16="http://schemas.microsoft.com/office/drawing/2014/main" id="{F85CAFFA-EC49-795A-BB2D-0946E5BD3A2B}"/>
              </a:ext>
            </a:extLst>
          </p:cNvPr>
          <p:cNvSpPr txBox="1"/>
          <p:nvPr/>
        </p:nvSpPr>
        <p:spPr>
          <a:xfrm>
            <a:off x="8749290" y="2346920"/>
            <a:ext cx="3067417" cy="338554"/>
          </a:xfrm>
          <a:prstGeom prst="rect">
            <a:avLst/>
          </a:prstGeom>
          <a:noFill/>
        </p:spPr>
        <p:txBody>
          <a:bodyPr wrap="square" rtlCol="0">
            <a:spAutoFit/>
          </a:bodyPr>
          <a:lstStyle/>
          <a:p>
            <a:r>
              <a:rPr lang="en-GB"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Limits based on uni</a:t>
            </a: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rradiated data</a:t>
            </a:r>
            <a:endParaRPr lang="en-GB" sz="1600" b="1" dirty="0">
              <a:solidFill>
                <a:srgbClr val="000000"/>
              </a:solidFill>
            </a:endParaRPr>
          </a:p>
        </p:txBody>
      </p:sp>
      <p:sp>
        <p:nvSpPr>
          <p:cNvPr id="7" name="Date Placeholder 6">
            <a:extLst>
              <a:ext uri="{FF2B5EF4-FFF2-40B4-BE49-F238E27FC236}">
                <a16:creationId xmlns:a16="http://schemas.microsoft.com/office/drawing/2014/main" id="{BBC678A7-0709-0F17-2574-B04BD934CB11}"/>
              </a:ext>
            </a:extLst>
          </p:cNvPr>
          <p:cNvSpPr>
            <a:spLocks noGrp="1"/>
          </p:cNvSpPr>
          <p:nvPr>
            <p:ph type="dt" sz="half" idx="10"/>
          </p:nvPr>
        </p:nvSpPr>
        <p:spPr/>
        <p:txBody>
          <a:bodyPr/>
          <a:lstStyle/>
          <a:p>
            <a:r>
              <a:rPr lang="en-US"/>
              <a:t>11.09.2023</a:t>
            </a:r>
            <a:endParaRPr lang="en-US" dirty="0"/>
          </a:p>
        </p:txBody>
      </p:sp>
      <p:sp>
        <p:nvSpPr>
          <p:cNvPr id="11" name="Footer Placeholder 10">
            <a:extLst>
              <a:ext uri="{FF2B5EF4-FFF2-40B4-BE49-F238E27FC236}">
                <a16:creationId xmlns:a16="http://schemas.microsoft.com/office/drawing/2014/main" id="{C7AC26BC-5DBE-2A73-C12A-8224C2C46FE2}"/>
              </a:ext>
            </a:extLst>
          </p:cNvPr>
          <p:cNvSpPr>
            <a:spLocks noGrp="1"/>
          </p:cNvSpPr>
          <p:nvPr>
            <p:ph type="ftr" sz="quarter" idx="11"/>
          </p:nvPr>
        </p:nvSpPr>
        <p:spPr/>
        <p:txBody>
          <a:bodyPr/>
          <a:lstStyle/>
          <a:p>
            <a:r>
              <a:rPr lang="en-US"/>
              <a:t>P. Hurh | LBNF Targetry Overview - HPTW 2023</a:t>
            </a:r>
            <a:endParaRPr lang="en-US" dirty="0"/>
          </a:p>
        </p:txBody>
      </p:sp>
      <p:sp>
        <p:nvSpPr>
          <p:cNvPr id="4" name="Slide Number Placeholder 3">
            <a:extLst>
              <a:ext uri="{FF2B5EF4-FFF2-40B4-BE49-F238E27FC236}">
                <a16:creationId xmlns:a16="http://schemas.microsoft.com/office/drawing/2014/main" id="{33B14F48-31D1-B216-FB11-F18BD03F80C2}"/>
              </a:ext>
            </a:extLst>
          </p:cNvPr>
          <p:cNvSpPr>
            <a:spLocks noGrp="1"/>
          </p:cNvSpPr>
          <p:nvPr>
            <p:ph type="sldNum" sz="quarter" idx="12"/>
          </p:nvPr>
        </p:nvSpPr>
        <p:spPr/>
        <p:txBody>
          <a:bodyPr/>
          <a:lstStyle/>
          <a:p>
            <a:fld id="{EFEA031F-3946-4BBC-949C-5EB2BB7BA03C}" type="slidenum">
              <a:rPr lang="en-US" smtClean="0"/>
              <a:t>29</a:t>
            </a:fld>
            <a:endParaRPr lang="en-US"/>
          </a:p>
        </p:txBody>
      </p:sp>
    </p:spTree>
    <p:extLst>
      <p:ext uri="{BB962C8B-B14F-4D97-AF65-F5344CB8AC3E}">
        <p14:creationId xmlns:p14="http://schemas.microsoft.com/office/powerpoint/2010/main" val="3212768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itle 1">
            <a:extLst>
              <a:ext uri="{FF2B5EF4-FFF2-40B4-BE49-F238E27FC236}">
                <a16:creationId xmlns:a16="http://schemas.microsoft.com/office/drawing/2014/main" id="{DF5D5982-7BA2-8E9A-3FB9-0CBAFC49CA18}"/>
              </a:ext>
            </a:extLst>
          </p:cNvPr>
          <p:cNvSpPr>
            <a:spLocks noGrp="1"/>
          </p:cNvSpPr>
          <p:nvPr>
            <p:ph type="title"/>
          </p:nvPr>
        </p:nvSpPr>
        <p:spPr>
          <a:xfrm>
            <a:off x="609600" y="432610"/>
            <a:ext cx="11057467" cy="569268"/>
          </a:xfrm>
        </p:spPr>
        <p:txBody>
          <a:bodyPr>
            <a:normAutofit/>
          </a:bodyPr>
          <a:lstStyle/>
          <a:p>
            <a:r>
              <a:rPr lang="en-US" dirty="0"/>
              <a:t>LBNF Drives DUNE</a:t>
            </a:r>
            <a:br>
              <a:rPr lang="en-US" dirty="0"/>
            </a:br>
            <a:r>
              <a:rPr lang="en-US" sz="1200" b="0" dirty="0"/>
              <a:t>Long Baseline Neutrino Facility – Deep Underground Neutrino Experiment</a:t>
            </a:r>
            <a:endParaRPr lang="en-US" b="0" dirty="0"/>
          </a:p>
        </p:txBody>
      </p:sp>
      <p:sp>
        <p:nvSpPr>
          <p:cNvPr id="4" name="Date Placeholder 3">
            <a:extLst>
              <a:ext uri="{FF2B5EF4-FFF2-40B4-BE49-F238E27FC236}">
                <a16:creationId xmlns:a16="http://schemas.microsoft.com/office/drawing/2014/main" id="{284998C8-2894-3CBD-DA51-9ED3C082ADF1}"/>
              </a:ext>
            </a:extLst>
          </p:cNvPr>
          <p:cNvSpPr>
            <a:spLocks noGrp="1"/>
          </p:cNvSpPr>
          <p:nvPr>
            <p:ph type="dt" sz="half" idx="10"/>
          </p:nvPr>
        </p:nvSpPr>
        <p:spPr>
          <a:xfrm>
            <a:off x="1156651" y="6539725"/>
            <a:ext cx="1104900" cy="187452"/>
          </a:xfrm>
        </p:spPr>
        <p:txBody>
          <a:bodyPr anchor="ctr">
            <a:normAutofit/>
          </a:bodyPr>
          <a:lstStyle/>
          <a:p>
            <a:pPr>
              <a:spcAft>
                <a:spcPts val="600"/>
              </a:spcAft>
            </a:pPr>
            <a:r>
              <a:rPr lang="en-US"/>
              <a:t>11.09.2023</a:t>
            </a:r>
          </a:p>
        </p:txBody>
      </p:sp>
      <p:sp>
        <p:nvSpPr>
          <p:cNvPr id="5" name="Footer Placeholder 4">
            <a:extLst>
              <a:ext uri="{FF2B5EF4-FFF2-40B4-BE49-F238E27FC236}">
                <a16:creationId xmlns:a16="http://schemas.microsoft.com/office/drawing/2014/main" id="{D52D2938-4298-9244-F279-045C517F7A2B}"/>
              </a:ext>
            </a:extLst>
          </p:cNvPr>
          <p:cNvSpPr>
            <a:spLocks noGrp="1"/>
          </p:cNvSpPr>
          <p:nvPr>
            <p:ph type="ftr" sz="quarter" idx="11"/>
          </p:nvPr>
        </p:nvSpPr>
        <p:spPr>
          <a:xfrm>
            <a:off x="2694498" y="6539725"/>
            <a:ext cx="6893052" cy="187452"/>
          </a:xfrm>
        </p:spPr>
        <p:txBody>
          <a:bodyPr anchor="ctr">
            <a:normAutofit/>
          </a:bodyPr>
          <a:lstStyle/>
          <a:p>
            <a:pPr>
              <a:spcAft>
                <a:spcPts val="600"/>
              </a:spcAft>
            </a:pPr>
            <a:r>
              <a:rPr lang="en-US"/>
              <a:t>P. Hurh | LBNF Targetry Overview - HPTW 2023</a:t>
            </a:r>
          </a:p>
        </p:txBody>
      </p:sp>
      <p:pic>
        <p:nvPicPr>
          <p:cNvPr id="3074" name="Picture 2" descr="Illustration of the experiment (DUNE), the facility (LBNF) and the Fermilab accelerator complex, which provides the beam (PIP-II).">
            <a:extLst>
              <a:ext uri="{FF2B5EF4-FFF2-40B4-BE49-F238E27FC236}">
                <a16:creationId xmlns:a16="http://schemas.microsoft.com/office/drawing/2014/main" id="{6F24F2A6-DD63-69AB-61BF-3EFDC6CC850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 y="3429000"/>
            <a:ext cx="11057467" cy="2930229"/>
          </a:xfrm>
          <a:prstGeom prst="rect">
            <a:avLst/>
          </a:prstGeom>
          <a:solidFill>
            <a:srgbClr val="FFFFFF"/>
          </a:solidFill>
        </p:spPr>
      </p:pic>
      <p:sp>
        <p:nvSpPr>
          <p:cNvPr id="7" name="TextBox 6">
            <a:extLst>
              <a:ext uri="{FF2B5EF4-FFF2-40B4-BE49-F238E27FC236}">
                <a16:creationId xmlns:a16="http://schemas.microsoft.com/office/drawing/2014/main" id="{A8C91F86-81E5-4961-DE8A-B2086DC5C426}"/>
              </a:ext>
            </a:extLst>
          </p:cNvPr>
          <p:cNvSpPr txBox="1"/>
          <p:nvPr/>
        </p:nvSpPr>
        <p:spPr>
          <a:xfrm>
            <a:off x="524933" y="1308561"/>
            <a:ext cx="11142134" cy="2031325"/>
          </a:xfrm>
          <a:prstGeom prst="rect">
            <a:avLst/>
          </a:prstGeom>
          <a:noFill/>
        </p:spPr>
        <p:txBody>
          <a:bodyPr wrap="square">
            <a:spAutoFit/>
          </a:bodyPr>
          <a:lstStyle/>
          <a:p>
            <a:r>
              <a:rPr lang="en-US" b="0" i="0" u="none" strike="noStrike" dirty="0">
                <a:solidFill>
                  <a:schemeClr val="accent1">
                    <a:lumMod val="75000"/>
                  </a:schemeClr>
                </a:solidFill>
                <a:effectLst/>
                <a:latin typeface="Open Sans" panose="020F0502020204030204" pitchFamily="34" charset="0"/>
              </a:rPr>
              <a:t>The effort involves a world-leading new particle accelerator (part of the </a:t>
            </a:r>
            <a:r>
              <a:rPr lang="en-US" b="0" i="0" u="none" strike="noStrike" dirty="0">
                <a:solidFill>
                  <a:schemeClr val="accent2"/>
                </a:solidFill>
                <a:effectLst/>
                <a:latin typeface="Open Sans" panose="020F0502020204030204" pitchFamily="34" charset="0"/>
              </a:rPr>
              <a:t>PIP-II</a:t>
            </a:r>
            <a:r>
              <a:rPr lang="en-US" b="0" i="0" u="none" strike="noStrike" dirty="0">
                <a:solidFill>
                  <a:schemeClr val="accent1">
                    <a:lumMod val="75000"/>
                  </a:schemeClr>
                </a:solidFill>
                <a:effectLst/>
                <a:latin typeface="Open Sans" panose="020F0502020204030204" pitchFamily="34" charset="0"/>
              </a:rPr>
              <a:t> project), an upgraded neutrino beam (provided by the </a:t>
            </a:r>
            <a:r>
              <a:rPr lang="en-US" b="0" i="0" u="none" strike="noStrike" dirty="0">
                <a:solidFill>
                  <a:schemeClr val="accent2"/>
                </a:solidFill>
                <a:effectLst/>
                <a:latin typeface="Open Sans" panose="020F0502020204030204" pitchFamily="34" charset="0"/>
              </a:rPr>
              <a:t>LBNF</a:t>
            </a:r>
            <a:r>
              <a:rPr lang="en-US" b="0" i="0" u="none" strike="noStrike" dirty="0">
                <a:solidFill>
                  <a:schemeClr val="accent1">
                    <a:lumMod val="75000"/>
                  </a:schemeClr>
                </a:solidFill>
                <a:effectLst/>
                <a:latin typeface="Open Sans" panose="020F0502020204030204" pitchFamily="34" charset="0"/>
              </a:rPr>
              <a:t> project) and a world-class experiment (built by the </a:t>
            </a:r>
            <a:r>
              <a:rPr lang="en-US" b="0" i="0" u="none" strike="noStrike" dirty="0">
                <a:solidFill>
                  <a:schemeClr val="accent2"/>
                </a:solidFill>
                <a:effectLst/>
                <a:latin typeface="Open Sans" panose="020F0502020204030204" pitchFamily="34" charset="0"/>
              </a:rPr>
              <a:t>DUNE</a:t>
            </a:r>
            <a:r>
              <a:rPr lang="en-US" b="0" i="0" u="none" strike="noStrike" dirty="0">
                <a:solidFill>
                  <a:schemeClr val="accent1">
                    <a:lumMod val="75000"/>
                  </a:schemeClr>
                </a:solidFill>
                <a:effectLst/>
                <a:latin typeface="Open Sans" panose="020F0502020204030204" pitchFamily="34" charset="0"/>
              </a:rPr>
              <a:t> collaboration). DUNE includes a sophisticated particle detection system at Fermilab and the massive particle detector modules to be installed a mile beneath the surface at Sanford Underground Research Facility in South Dakota. Once PIP-II, LBNF and DUNE are complete, scientists will send trillions of neutrinos 1,300 kilometers (800 miles) through the earth, with no tunnel required, and study them when they interact in detectors on both ends of that journey.</a:t>
            </a:r>
            <a:endParaRPr lang="en-US" dirty="0">
              <a:solidFill>
                <a:schemeClr val="accent1">
                  <a:lumMod val="75000"/>
                </a:schemeClr>
              </a:solidFill>
            </a:endParaRPr>
          </a:p>
        </p:txBody>
      </p:sp>
      <p:sp>
        <p:nvSpPr>
          <p:cNvPr id="8" name="Slide Number Placeholder 7">
            <a:extLst>
              <a:ext uri="{FF2B5EF4-FFF2-40B4-BE49-F238E27FC236}">
                <a16:creationId xmlns:a16="http://schemas.microsoft.com/office/drawing/2014/main" id="{B02795FF-F582-DE22-6828-200409582817}"/>
              </a:ext>
            </a:extLst>
          </p:cNvPr>
          <p:cNvSpPr>
            <a:spLocks noGrp="1"/>
          </p:cNvSpPr>
          <p:nvPr>
            <p:ph type="sldNum" sz="quarter" idx="12"/>
          </p:nvPr>
        </p:nvSpPr>
        <p:spPr/>
        <p:txBody>
          <a:bodyPr/>
          <a:lstStyle/>
          <a:p>
            <a:pPr>
              <a:defRPr/>
            </a:pPr>
            <a:fld id="{0C39C72E-2A13-EB4D-AD45-6D4E6ACAED8D}" type="slidenum">
              <a:rPr lang="en-US" smtClean="0"/>
              <a:pPr>
                <a:defRPr/>
              </a:pPr>
              <a:t>3</a:t>
            </a:fld>
            <a:endParaRPr lang="en-US" dirty="0"/>
          </a:p>
        </p:txBody>
      </p:sp>
    </p:spTree>
    <p:extLst>
      <p:ext uri="{BB962C8B-B14F-4D97-AF65-F5344CB8AC3E}">
        <p14:creationId xmlns:p14="http://schemas.microsoft.com/office/powerpoint/2010/main" val="4038258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6AF3B50-FC24-BC1E-05B6-BCFA3458945F}"/>
              </a:ext>
            </a:extLst>
          </p:cNvPr>
          <p:cNvGrpSpPr/>
          <p:nvPr/>
        </p:nvGrpSpPr>
        <p:grpSpPr>
          <a:xfrm>
            <a:off x="2605285" y="546969"/>
            <a:ext cx="9406580" cy="5656888"/>
            <a:chOff x="2312324" y="388013"/>
            <a:chExt cx="9406580" cy="5656888"/>
          </a:xfrm>
        </p:grpSpPr>
        <p:pic>
          <p:nvPicPr>
            <p:cNvPr id="3" name="Picture 2"/>
            <p:cNvPicPr>
              <a:picLocks noChangeAspect="1"/>
            </p:cNvPicPr>
            <p:nvPr/>
          </p:nvPicPr>
          <p:blipFill>
            <a:blip r:embed="rId2"/>
            <a:stretch>
              <a:fillRect/>
            </a:stretch>
          </p:blipFill>
          <p:spPr>
            <a:xfrm>
              <a:off x="2312324" y="464653"/>
              <a:ext cx="4669757" cy="5580248"/>
            </a:xfrm>
            <a:prstGeom prst="rect">
              <a:avLst/>
            </a:prstGeom>
          </p:spPr>
        </p:pic>
        <p:pic>
          <p:nvPicPr>
            <p:cNvPr id="5" name="Picture 4"/>
            <p:cNvPicPr>
              <a:picLocks noChangeAspect="1"/>
            </p:cNvPicPr>
            <p:nvPr/>
          </p:nvPicPr>
          <p:blipFill>
            <a:blip r:embed="rId3"/>
            <a:stretch>
              <a:fillRect/>
            </a:stretch>
          </p:blipFill>
          <p:spPr>
            <a:xfrm>
              <a:off x="7088247" y="388013"/>
              <a:ext cx="4630657" cy="5630521"/>
            </a:xfrm>
            <a:prstGeom prst="rect">
              <a:avLst/>
            </a:prstGeom>
          </p:spPr>
        </p:pic>
        <p:sp>
          <p:nvSpPr>
            <p:cNvPr id="9" name="TextBox 8"/>
            <p:cNvSpPr txBox="1"/>
            <p:nvPr/>
          </p:nvSpPr>
          <p:spPr>
            <a:xfrm>
              <a:off x="4042611" y="2107932"/>
              <a:ext cx="5062888" cy="646331"/>
            </a:xfrm>
            <a:prstGeom prst="rect">
              <a:avLst/>
            </a:prstGeom>
            <a:noFill/>
          </p:spPr>
          <p:txBody>
            <a:bodyPr wrap="square" rtlCol="0">
              <a:spAutoFit/>
            </a:bodyPr>
            <a:lstStyle/>
            <a:p>
              <a:r>
                <a:rPr lang="en-GB" dirty="0"/>
                <a:t>F4C=0.06 </a:t>
              </a:r>
              <a:r>
                <a:rPr lang="en-GB" dirty="0" err="1"/>
                <a:t>dpa</a:t>
              </a:r>
              <a:r>
                <a:rPr lang="en-GB" dirty="0"/>
                <a:t> at </a:t>
              </a:r>
              <a:r>
                <a:rPr lang="en-GB" dirty="0" err="1"/>
                <a:t>Tirr</a:t>
              </a:r>
              <a:r>
                <a:rPr lang="en-GB" dirty="0"/>
                <a:t>=47°C</a:t>
              </a:r>
            </a:p>
            <a:p>
              <a:endParaRPr lang="en-GB" dirty="0"/>
            </a:p>
          </p:txBody>
        </p:sp>
        <p:sp>
          <p:nvSpPr>
            <p:cNvPr id="11" name="TextBox 10"/>
            <p:cNvSpPr txBox="1"/>
            <p:nvPr/>
          </p:nvSpPr>
          <p:spPr>
            <a:xfrm>
              <a:off x="3912567" y="4870383"/>
              <a:ext cx="3070459" cy="646331"/>
            </a:xfrm>
            <a:prstGeom prst="rect">
              <a:avLst/>
            </a:prstGeom>
            <a:noFill/>
          </p:spPr>
          <p:txBody>
            <a:bodyPr wrap="square" rtlCol="0">
              <a:spAutoFit/>
            </a:bodyPr>
            <a:lstStyle/>
            <a:p>
              <a:r>
                <a:rPr lang="en-GB" dirty="0"/>
                <a:t>T4C=0.06 </a:t>
              </a:r>
              <a:r>
                <a:rPr lang="en-GB" dirty="0" err="1"/>
                <a:t>dpa</a:t>
              </a:r>
              <a:r>
                <a:rPr lang="en-GB" dirty="0"/>
                <a:t> @ 47°C, </a:t>
              </a:r>
            </a:p>
            <a:p>
              <a:r>
                <a:rPr lang="en-GB" dirty="0"/>
                <a:t>T5/T8=0.23 </a:t>
              </a:r>
              <a:r>
                <a:rPr lang="en-GB" dirty="0" err="1"/>
                <a:t>dpa</a:t>
              </a:r>
              <a:r>
                <a:rPr lang="en-GB" dirty="0"/>
                <a:t> @ 125°C</a:t>
              </a:r>
            </a:p>
          </p:txBody>
        </p:sp>
        <p:sp>
          <p:nvSpPr>
            <p:cNvPr id="12" name="TextBox 11"/>
            <p:cNvSpPr txBox="1"/>
            <p:nvPr/>
          </p:nvSpPr>
          <p:spPr>
            <a:xfrm>
              <a:off x="8819702" y="2107932"/>
              <a:ext cx="2334373" cy="369332"/>
            </a:xfrm>
            <a:prstGeom prst="rect">
              <a:avLst/>
            </a:prstGeom>
            <a:noFill/>
          </p:spPr>
          <p:txBody>
            <a:bodyPr wrap="square" rtlCol="0">
              <a:spAutoFit/>
            </a:bodyPr>
            <a:lstStyle/>
            <a:p>
              <a:r>
                <a:rPr lang="da-DK" dirty="0"/>
                <a:t>N5=0.22 dpa @112°C</a:t>
              </a:r>
              <a:endParaRPr lang="en-GB" dirty="0"/>
            </a:p>
          </p:txBody>
        </p:sp>
        <p:sp>
          <p:nvSpPr>
            <p:cNvPr id="13" name="TextBox 12"/>
            <p:cNvSpPr txBox="1"/>
            <p:nvPr/>
          </p:nvSpPr>
          <p:spPr>
            <a:xfrm>
              <a:off x="8819703" y="4870383"/>
              <a:ext cx="2334373" cy="369332"/>
            </a:xfrm>
            <a:prstGeom prst="rect">
              <a:avLst/>
            </a:prstGeom>
            <a:noFill/>
          </p:spPr>
          <p:txBody>
            <a:bodyPr wrap="square" rtlCol="0">
              <a:spAutoFit/>
            </a:bodyPr>
            <a:lstStyle/>
            <a:p>
              <a:r>
                <a:rPr lang="da-DK" dirty="0"/>
                <a:t>F52=0.22 dpa @112°C</a:t>
              </a:r>
              <a:endParaRPr lang="en-GB" dirty="0"/>
            </a:p>
          </p:txBody>
        </p:sp>
      </p:grpSp>
      <p:sp>
        <p:nvSpPr>
          <p:cNvPr id="2" name="Title 1">
            <a:extLst>
              <a:ext uri="{FF2B5EF4-FFF2-40B4-BE49-F238E27FC236}">
                <a16:creationId xmlns:a16="http://schemas.microsoft.com/office/drawing/2014/main" id="{E7BA592C-A548-D61F-1C0E-982E25F835E9}"/>
              </a:ext>
            </a:extLst>
          </p:cNvPr>
          <p:cNvSpPr>
            <a:spLocks noGrp="1"/>
          </p:cNvSpPr>
          <p:nvPr>
            <p:ph type="title"/>
          </p:nvPr>
        </p:nvSpPr>
        <p:spPr>
          <a:xfrm>
            <a:off x="0" y="28850"/>
            <a:ext cx="12192000" cy="646331"/>
          </a:xfrm>
        </p:spPr>
        <p:txBody>
          <a:bodyPr/>
          <a:lstStyle/>
          <a:p>
            <a:r>
              <a:rPr lang="en-GB" dirty="0"/>
              <a:t>Irradiated Titanium Data</a:t>
            </a:r>
          </a:p>
        </p:txBody>
      </p:sp>
      <p:sp>
        <p:nvSpPr>
          <p:cNvPr id="7" name="Content Placeholder 2">
            <a:extLst>
              <a:ext uri="{FF2B5EF4-FFF2-40B4-BE49-F238E27FC236}">
                <a16:creationId xmlns:a16="http://schemas.microsoft.com/office/drawing/2014/main" id="{51D89D04-7CFE-7392-C1DD-014568721F1A}"/>
              </a:ext>
            </a:extLst>
          </p:cNvPr>
          <p:cNvSpPr>
            <a:spLocks noGrp="1"/>
          </p:cNvSpPr>
          <p:nvPr>
            <p:ph idx="1"/>
          </p:nvPr>
        </p:nvSpPr>
        <p:spPr>
          <a:xfrm>
            <a:off x="88778" y="1083449"/>
            <a:ext cx="2516508" cy="4473972"/>
          </a:xfrm>
        </p:spPr>
        <p:txBody>
          <a:bodyPr>
            <a:normAutofit/>
          </a:bodyPr>
          <a:lstStyle/>
          <a:p>
            <a:pPr marL="0" indent="0">
              <a:buNone/>
            </a:pPr>
            <a:r>
              <a:rPr lang="en-GB" sz="1600" dirty="0"/>
              <a:t>Increase in UTS, but rapid loss of ductility. Results based on stress linearisation may no longer be conservative.</a:t>
            </a:r>
          </a:p>
          <a:p>
            <a:pPr marL="0" indent="0">
              <a:buNone/>
            </a:pPr>
            <a:endParaRPr lang="en-GB" sz="1600" dirty="0"/>
          </a:p>
          <a:p>
            <a:pPr marL="0" indent="0">
              <a:buNone/>
            </a:pPr>
            <a:r>
              <a:rPr lang="en-GB" sz="1600" dirty="0"/>
              <a:t>Tensile-tensile irradiated fatigue tests will also capture some effect of tensile strength.</a:t>
            </a:r>
          </a:p>
          <a:p>
            <a:pPr marL="0" indent="0">
              <a:buNone/>
            </a:pPr>
            <a:endParaRPr lang="en-GB" sz="1600" dirty="0"/>
          </a:p>
          <a:p>
            <a:pPr marL="0" indent="0">
              <a:buNone/>
            </a:pPr>
            <a:r>
              <a:rPr lang="en-GB" sz="1600" dirty="0"/>
              <a:t>No guidelines in ASME BPVC for how to account for radiation damage.</a:t>
            </a:r>
          </a:p>
        </p:txBody>
      </p:sp>
      <p:sp>
        <p:nvSpPr>
          <p:cNvPr id="10" name="Date Placeholder 9">
            <a:extLst>
              <a:ext uri="{FF2B5EF4-FFF2-40B4-BE49-F238E27FC236}">
                <a16:creationId xmlns:a16="http://schemas.microsoft.com/office/drawing/2014/main" id="{01E03465-95F0-6871-CC7F-084418DF22BE}"/>
              </a:ext>
            </a:extLst>
          </p:cNvPr>
          <p:cNvSpPr>
            <a:spLocks noGrp="1"/>
          </p:cNvSpPr>
          <p:nvPr>
            <p:ph type="dt" sz="half" idx="10"/>
          </p:nvPr>
        </p:nvSpPr>
        <p:spPr/>
        <p:txBody>
          <a:bodyPr/>
          <a:lstStyle/>
          <a:p>
            <a:r>
              <a:rPr lang="en-US"/>
              <a:t>11.09.2023</a:t>
            </a:r>
            <a:endParaRPr lang="en-US" dirty="0"/>
          </a:p>
        </p:txBody>
      </p:sp>
      <p:sp>
        <p:nvSpPr>
          <p:cNvPr id="14" name="Footer Placeholder 13">
            <a:extLst>
              <a:ext uri="{FF2B5EF4-FFF2-40B4-BE49-F238E27FC236}">
                <a16:creationId xmlns:a16="http://schemas.microsoft.com/office/drawing/2014/main" id="{8ACD80B6-8B93-4C84-5F4A-4A5726C959DF}"/>
              </a:ext>
            </a:extLst>
          </p:cNvPr>
          <p:cNvSpPr>
            <a:spLocks noGrp="1"/>
          </p:cNvSpPr>
          <p:nvPr>
            <p:ph type="ftr" sz="quarter" idx="11"/>
          </p:nvPr>
        </p:nvSpPr>
        <p:spPr/>
        <p:txBody>
          <a:bodyPr/>
          <a:lstStyle/>
          <a:p>
            <a:r>
              <a:rPr lang="en-US"/>
              <a:t>P. Hurh | LBNF Targetry Overview - HPTW 2023</a:t>
            </a:r>
            <a:endParaRPr lang="en-US" dirty="0"/>
          </a:p>
        </p:txBody>
      </p:sp>
      <p:sp>
        <p:nvSpPr>
          <p:cNvPr id="6" name="TextBox 5"/>
          <p:cNvSpPr txBox="1"/>
          <p:nvPr/>
        </p:nvSpPr>
        <p:spPr>
          <a:xfrm>
            <a:off x="2384386" y="6256858"/>
            <a:ext cx="8492162" cy="523220"/>
          </a:xfrm>
          <a:prstGeom prst="rect">
            <a:avLst/>
          </a:prstGeom>
          <a:solidFill>
            <a:schemeClr val="bg1"/>
          </a:solidFill>
        </p:spPr>
        <p:txBody>
          <a:bodyPr wrap="square" rtlCol="0">
            <a:spAutoFit/>
          </a:bodyPr>
          <a:lstStyle/>
          <a:p>
            <a:r>
              <a:rPr lang="en-GB" sz="1400" i="1" dirty="0"/>
              <a:t>“</a:t>
            </a:r>
            <a:r>
              <a:rPr lang="en-US" sz="1400" i="1" dirty="0"/>
              <a:t>Tensile behavior of dual-phase titanium alloys under high-intensity proton beam exposure: radiation-induced omega phase transformation in Ti-6Al-4V</a:t>
            </a:r>
            <a:r>
              <a:rPr lang="en-GB" sz="1400" i="1" dirty="0"/>
              <a:t>”, </a:t>
            </a:r>
            <a:r>
              <a:rPr lang="en-GB" sz="1400" dirty="0"/>
              <a:t>T. Ishida et al., Journal of Nuclear Materials, 2020</a:t>
            </a:r>
          </a:p>
        </p:txBody>
      </p:sp>
      <p:sp>
        <p:nvSpPr>
          <p:cNvPr id="4" name="Slide Number Placeholder 3">
            <a:extLst>
              <a:ext uri="{FF2B5EF4-FFF2-40B4-BE49-F238E27FC236}">
                <a16:creationId xmlns:a16="http://schemas.microsoft.com/office/drawing/2014/main" id="{231F2493-F471-9C60-0622-8EC86A120EB1}"/>
              </a:ext>
            </a:extLst>
          </p:cNvPr>
          <p:cNvSpPr>
            <a:spLocks noGrp="1"/>
          </p:cNvSpPr>
          <p:nvPr>
            <p:ph type="sldNum" sz="quarter" idx="12"/>
          </p:nvPr>
        </p:nvSpPr>
        <p:spPr/>
        <p:txBody>
          <a:bodyPr/>
          <a:lstStyle/>
          <a:p>
            <a:fld id="{EFEA031F-3946-4BBC-949C-5EB2BB7BA03C}" type="slidenum">
              <a:rPr lang="en-US" smtClean="0"/>
              <a:t>30</a:t>
            </a:fld>
            <a:endParaRPr lang="en-US"/>
          </a:p>
        </p:txBody>
      </p:sp>
    </p:spTree>
    <p:extLst>
      <p:ext uri="{BB962C8B-B14F-4D97-AF65-F5344CB8AC3E}">
        <p14:creationId xmlns:p14="http://schemas.microsoft.com/office/powerpoint/2010/main" val="1102851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LBNF Absorber Facility and Downstream Decay Pipe</a:t>
            </a:r>
          </a:p>
        </p:txBody>
      </p:sp>
      <p:pic>
        <p:nvPicPr>
          <p:cNvPr id="7" name="Content Placeholder 7">
            <a:extLst>
              <a:ext uri="{FF2B5EF4-FFF2-40B4-BE49-F238E27FC236}">
                <a16:creationId xmlns:a16="http://schemas.microsoft.com/office/drawing/2014/main" id="{8A5227EC-825F-714C-AAB5-57250AA60373}"/>
              </a:ext>
            </a:extLst>
          </p:cNvPr>
          <p:cNvPicPr>
            <a:picLocks noChangeAspect="1"/>
          </p:cNvPicPr>
          <p:nvPr/>
        </p:nvPicPr>
        <p:blipFill>
          <a:blip r:embed="rId2"/>
          <a:stretch>
            <a:fillRect/>
          </a:stretch>
        </p:blipFill>
        <p:spPr>
          <a:xfrm>
            <a:off x="2280642" y="1136531"/>
            <a:ext cx="7798305" cy="4846638"/>
          </a:xfrm>
          <a:prstGeom prst="rect">
            <a:avLst/>
          </a:prstGeom>
        </p:spPr>
      </p:pic>
      <p:cxnSp>
        <p:nvCxnSpPr>
          <p:cNvPr id="8" name="Straight Arrow Connector 7">
            <a:extLst>
              <a:ext uri="{FF2B5EF4-FFF2-40B4-BE49-F238E27FC236}">
                <a16:creationId xmlns:a16="http://schemas.microsoft.com/office/drawing/2014/main" id="{EBDB07D6-A4A3-454C-B6B6-20FA2EECE004}"/>
              </a:ext>
            </a:extLst>
          </p:cNvPr>
          <p:cNvCxnSpPr>
            <a:cxnSpLocks/>
          </p:cNvCxnSpPr>
          <p:nvPr/>
        </p:nvCxnSpPr>
        <p:spPr>
          <a:xfrm>
            <a:off x="3418015" y="3234724"/>
            <a:ext cx="617569" cy="1292805"/>
          </a:xfrm>
          <a:prstGeom prst="straightConnector1">
            <a:avLst/>
          </a:prstGeom>
          <a:ln>
            <a:no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2C380282-F680-F343-A29C-F26326ACE2DC}"/>
              </a:ext>
            </a:extLst>
          </p:cNvPr>
          <p:cNvSpPr txBox="1"/>
          <p:nvPr/>
        </p:nvSpPr>
        <p:spPr>
          <a:xfrm>
            <a:off x="9582791" y="1887944"/>
            <a:ext cx="881546"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Absorber</a:t>
            </a:r>
          </a:p>
          <a:p>
            <a:r>
              <a:rPr lang="en-US" dirty="0"/>
              <a:t>Hall</a:t>
            </a:r>
          </a:p>
        </p:txBody>
      </p:sp>
      <p:sp>
        <p:nvSpPr>
          <p:cNvPr id="10" name="TextBox 9">
            <a:extLst>
              <a:ext uri="{FF2B5EF4-FFF2-40B4-BE49-F238E27FC236}">
                <a16:creationId xmlns:a16="http://schemas.microsoft.com/office/drawing/2014/main" id="{6CDEFC09-C471-2849-88A0-C14D33529012}"/>
              </a:ext>
            </a:extLst>
          </p:cNvPr>
          <p:cNvSpPr txBox="1"/>
          <p:nvPr/>
        </p:nvSpPr>
        <p:spPr>
          <a:xfrm>
            <a:off x="4668464" y="1357705"/>
            <a:ext cx="795989" cy="553998"/>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Absorber</a:t>
            </a:r>
          </a:p>
          <a:p>
            <a:r>
              <a:rPr lang="en-US" dirty="0"/>
              <a:t>Service</a:t>
            </a:r>
          </a:p>
          <a:p>
            <a:r>
              <a:rPr lang="en-US" dirty="0"/>
              <a:t>Building</a:t>
            </a:r>
          </a:p>
        </p:txBody>
      </p:sp>
      <p:sp>
        <p:nvSpPr>
          <p:cNvPr id="11" name="TextBox 10">
            <a:extLst>
              <a:ext uri="{FF2B5EF4-FFF2-40B4-BE49-F238E27FC236}">
                <a16:creationId xmlns:a16="http://schemas.microsoft.com/office/drawing/2014/main" id="{86A264AE-82CF-BF4F-93EF-8B7BE54FF5CD}"/>
              </a:ext>
            </a:extLst>
          </p:cNvPr>
          <p:cNvSpPr txBox="1"/>
          <p:nvPr/>
        </p:nvSpPr>
        <p:spPr>
          <a:xfrm>
            <a:off x="7270382" y="5878986"/>
            <a:ext cx="1069988" cy="430887"/>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100" dirty="0">
                <a:solidFill>
                  <a:srgbClr val="C00000"/>
                </a:solidFill>
              </a:rPr>
              <a:t>DS Decay Pipe Window</a:t>
            </a:r>
          </a:p>
        </p:txBody>
      </p:sp>
      <p:cxnSp>
        <p:nvCxnSpPr>
          <p:cNvPr id="12" name="Straight Arrow Connector 11">
            <a:extLst>
              <a:ext uri="{FF2B5EF4-FFF2-40B4-BE49-F238E27FC236}">
                <a16:creationId xmlns:a16="http://schemas.microsoft.com/office/drawing/2014/main" id="{FE64E7A9-AD51-9E4D-A9C6-176B7CC2EE90}"/>
              </a:ext>
            </a:extLst>
          </p:cNvPr>
          <p:cNvCxnSpPr>
            <a:cxnSpLocks/>
          </p:cNvCxnSpPr>
          <p:nvPr/>
        </p:nvCxnSpPr>
        <p:spPr>
          <a:xfrm flipH="1">
            <a:off x="8160490" y="2213374"/>
            <a:ext cx="1650862" cy="1000763"/>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E372353F-28C5-1440-AAB5-385993B941DD}"/>
              </a:ext>
            </a:extLst>
          </p:cNvPr>
          <p:cNvSpPr txBox="1"/>
          <p:nvPr/>
        </p:nvSpPr>
        <p:spPr>
          <a:xfrm>
            <a:off x="9445303" y="5857795"/>
            <a:ext cx="1441872"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cs typeface="Arial" panose="020B0604020202020204" pitchFamily="34" charset="0"/>
              </a:defRPr>
            </a:lvl1pPr>
          </a:lstStyle>
          <a:p>
            <a:r>
              <a:rPr lang="en-US" dirty="0"/>
              <a:t>Decay Region</a:t>
            </a:r>
          </a:p>
          <a:p>
            <a:r>
              <a:rPr lang="en-US" dirty="0"/>
              <a:t>Helium Vessel </a:t>
            </a:r>
          </a:p>
        </p:txBody>
      </p:sp>
      <p:cxnSp>
        <p:nvCxnSpPr>
          <p:cNvPr id="14" name="Straight Arrow Connector 13">
            <a:extLst>
              <a:ext uri="{FF2B5EF4-FFF2-40B4-BE49-F238E27FC236}">
                <a16:creationId xmlns:a16="http://schemas.microsoft.com/office/drawing/2014/main" id="{10AE1E42-AD4A-704D-AA2E-013EA3515F80}"/>
              </a:ext>
            </a:extLst>
          </p:cNvPr>
          <p:cNvCxnSpPr>
            <a:cxnSpLocks/>
            <a:stCxn id="13" idx="0"/>
          </p:cNvCxnSpPr>
          <p:nvPr/>
        </p:nvCxnSpPr>
        <p:spPr>
          <a:xfrm flipH="1" flipV="1">
            <a:off x="9266639" y="4559927"/>
            <a:ext cx="827932" cy="1269404"/>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5A1567D3-1619-6C4D-92CE-DB8031CBDF88}"/>
              </a:ext>
            </a:extLst>
          </p:cNvPr>
          <p:cNvCxnSpPr>
            <a:cxnSpLocks/>
          </p:cNvCxnSpPr>
          <p:nvPr/>
        </p:nvCxnSpPr>
        <p:spPr>
          <a:xfrm>
            <a:off x="5384223" y="1696765"/>
            <a:ext cx="490981" cy="61050"/>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9D3658E-8E7D-0849-815C-C759AD97D1B6}"/>
              </a:ext>
            </a:extLst>
          </p:cNvPr>
          <p:cNvCxnSpPr>
            <a:cxnSpLocks/>
          </p:cNvCxnSpPr>
          <p:nvPr/>
        </p:nvCxnSpPr>
        <p:spPr>
          <a:xfrm flipV="1">
            <a:off x="6625344" y="4738112"/>
            <a:ext cx="831189" cy="1152958"/>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BC770822-0373-B444-A007-E1BE3C00A7EE}"/>
              </a:ext>
            </a:extLst>
          </p:cNvPr>
          <p:cNvSpPr txBox="1"/>
          <p:nvPr/>
        </p:nvSpPr>
        <p:spPr>
          <a:xfrm>
            <a:off x="7389590" y="1061850"/>
            <a:ext cx="795989"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Surface</a:t>
            </a:r>
          </a:p>
          <a:p>
            <a:r>
              <a:rPr lang="en-US" dirty="0"/>
              <a:t>Hatch</a:t>
            </a:r>
          </a:p>
        </p:txBody>
      </p:sp>
      <p:cxnSp>
        <p:nvCxnSpPr>
          <p:cNvPr id="18" name="Straight Arrow Connector 17">
            <a:extLst>
              <a:ext uri="{FF2B5EF4-FFF2-40B4-BE49-F238E27FC236}">
                <a16:creationId xmlns:a16="http://schemas.microsoft.com/office/drawing/2014/main" id="{C797FFA5-1434-3E4C-BC10-FF309B20E8AD}"/>
              </a:ext>
            </a:extLst>
          </p:cNvPr>
          <p:cNvCxnSpPr>
            <a:cxnSpLocks/>
          </p:cNvCxnSpPr>
          <p:nvPr/>
        </p:nvCxnSpPr>
        <p:spPr>
          <a:xfrm flipH="1">
            <a:off x="7116781" y="1461960"/>
            <a:ext cx="591653" cy="643812"/>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2C9538CF-8ACD-A542-94C0-51F7EE872C3B}"/>
              </a:ext>
            </a:extLst>
          </p:cNvPr>
          <p:cNvCxnSpPr>
            <a:cxnSpLocks/>
          </p:cNvCxnSpPr>
          <p:nvPr/>
        </p:nvCxnSpPr>
        <p:spPr>
          <a:xfrm>
            <a:off x="5514936" y="3333144"/>
            <a:ext cx="1093658" cy="1252329"/>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D001A69-C680-BE4F-A68D-C245CE930AFD}"/>
              </a:ext>
            </a:extLst>
          </p:cNvPr>
          <p:cNvCxnSpPr>
            <a:cxnSpLocks/>
          </p:cNvCxnSpPr>
          <p:nvPr/>
        </p:nvCxnSpPr>
        <p:spPr>
          <a:xfrm>
            <a:off x="5514936" y="3333144"/>
            <a:ext cx="641262" cy="1358811"/>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08A7FF8C-47F3-844E-A942-8560BA6D0F07}"/>
              </a:ext>
            </a:extLst>
          </p:cNvPr>
          <p:cNvSpPr txBox="1"/>
          <p:nvPr/>
        </p:nvSpPr>
        <p:spPr>
          <a:xfrm>
            <a:off x="4483815" y="2625257"/>
            <a:ext cx="1441872" cy="707886"/>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cs typeface="Arial" panose="020B0604020202020204" pitchFamily="34" charset="0"/>
              </a:defRPr>
            </a:lvl1pPr>
          </a:lstStyle>
          <a:p>
            <a:r>
              <a:rPr lang="en-US" dirty="0"/>
              <a:t>Muon</a:t>
            </a:r>
          </a:p>
          <a:p>
            <a:r>
              <a:rPr lang="en-US" dirty="0"/>
              <a:t>Monitors</a:t>
            </a:r>
          </a:p>
          <a:p>
            <a:r>
              <a:rPr lang="en-US" dirty="0"/>
              <a:t>with</a:t>
            </a:r>
          </a:p>
          <a:p>
            <a:r>
              <a:rPr lang="en-US" dirty="0"/>
              <a:t>Shielding</a:t>
            </a:r>
          </a:p>
        </p:txBody>
      </p:sp>
      <p:sp>
        <p:nvSpPr>
          <p:cNvPr id="22" name="TextBox 21">
            <a:extLst>
              <a:ext uri="{FF2B5EF4-FFF2-40B4-BE49-F238E27FC236}">
                <a16:creationId xmlns:a16="http://schemas.microsoft.com/office/drawing/2014/main" id="{658882D6-4ACE-BB46-913F-A0419978FDAF}"/>
              </a:ext>
            </a:extLst>
          </p:cNvPr>
          <p:cNvSpPr txBox="1"/>
          <p:nvPr/>
        </p:nvSpPr>
        <p:spPr>
          <a:xfrm>
            <a:off x="2711035" y="3377201"/>
            <a:ext cx="906175" cy="600164"/>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p>
            <a:pPr algn="ctr"/>
            <a:r>
              <a:rPr lang="en-US" sz="1100" b="1" dirty="0">
                <a:solidFill>
                  <a:srgbClr val="004C97"/>
                </a:solidFill>
                <a:latin typeface="Arial" panose="020B0604020202020204" pitchFamily="34" charset="0"/>
                <a:cs typeface="Arial" panose="020B0604020202020204" pitchFamily="34" charset="0"/>
              </a:rPr>
              <a:t>Muon</a:t>
            </a:r>
          </a:p>
          <a:p>
            <a:pPr algn="ctr"/>
            <a:r>
              <a:rPr lang="en-US" sz="1100" b="1" dirty="0">
                <a:solidFill>
                  <a:srgbClr val="004C97"/>
                </a:solidFill>
                <a:latin typeface="Arial" panose="020B0604020202020204" pitchFamily="34" charset="0"/>
                <a:cs typeface="Arial" panose="020B0604020202020204" pitchFamily="34" charset="0"/>
              </a:rPr>
              <a:t>Steel</a:t>
            </a:r>
          </a:p>
          <a:p>
            <a:pPr algn="ctr"/>
            <a:r>
              <a:rPr lang="en-US" sz="1100" b="1" dirty="0">
                <a:solidFill>
                  <a:srgbClr val="004C97"/>
                </a:solidFill>
                <a:latin typeface="Arial" panose="020B0604020202020204" pitchFamily="34" charset="0"/>
                <a:cs typeface="Arial" panose="020B0604020202020204" pitchFamily="34" charset="0"/>
              </a:rPr>
              <a:t>Shielding</a:t>
            </a:r>
          </a:p>
        </p:txBody>
      </p:sp>
      <p:cxnSp>
        <p:nvCxnSpPr>
          <p:cNvPr id="23" name="Straight Arrow Connector 22">
            <a:extLst>
              <a:ext uri="{FF2B5EF4-FFF2-40B4-BE49-F238E27FC236}">
                <a16:creationId xmlns:a16="http://schemas.microsoft.com/office/drawing/2014/main" id="{CE6FD9E4-1D57-6C42-B8B0-6A820D7B5AC0}"/>
              </a:ext>
            </a:extLst>
          </p:cNvPr>
          <p:cNvCxnSpPr>
            <a:cxnSpLocks/>
          </p:cNvCxnSpPr>
          <p:nvPr/>
        </p:nvCxnSpPr>
        <p:spPr>
          <a:xfrm>
            <a:off x="3330721" y="3993049"/>
            <a:ext cx="341906" cy="686878"/>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D6E4170E-86A8-0A40-BC41-F9C645A81208}"/>
              </a:ext>
            </a:extLst>
          </p:cNvPr>
          <p:cNvCxnSpPr>
            <a:cxnSpLocks/>
          </p:cNvCxnSpPr>
          <p:nvPr/>
        </p:nvCxnSpPr>
        <p:spPr>
          <a:xfrm flipH="1">
            <a:off x="1861290" y="5220267"/>
            <a:ext cx="548005" cy="8128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5E3F89B3-E5F1-874C-AADF-804B5975AA85}"/>
              </a:ext>
            </a:extLst>
          </p:cNvPr>
          <p:cNvSpPr txBox="1"/>
          <p:nvPr/>
        </p:nvSpPr>
        <p:spPr>
          <a:xfrm>
            <a:off x="1507983" y="4553009"/>
            <a:ext cx="1188146" cy="430887"/>
          </a:xfrm>
          <a:prstGeom prst="rect">
            <a:avLst/>
          </a:prstGeom>
          <a:noFill/>
        </p:spPr>
        <p:txBody>
          <a:bodyPr wrap="square" rtlCol="0">
            <a:spAutoFit/>
          </a:bodyPr>
          <a:lstStyle/>
          <a:p>
            <a:pPr algn="ctr"/>
            <a:r>
              <a:rPr lang="en-US" sz="1100" b="1" dirty="0">
                <a:solidFill>
                  <a:srgbClr val="FF0000"/>
                </a:solidFill>
                <a:latin typeface="Arial" panose="020B0604020202020204" pitchFamily="34" charset="0"/>
                <a:cs typeface="Arial" panose="020B0604020202020204" pitchFamily="34" charset="0"/>
              </a:rPr>
              <a:t>Neutrino Beam</a:t>
            </a:r>
          </a:p>
          <a:p>
            <a:pPr algn="ctr"/>
            <a:r>
              <a:rPr lang="en-US" sz="1100" b="1" dirty="0">
                <a:solidFill>
                  <a:srgbClr val="FF0000"/>
                </a:solidFill>
                <a:latin typeface="Arial" panose="020B0604020202020204" pitchFamily="34" charset="0"/>
                <a:cs typeface="Arial" panose="020B0604020202020204" pitchFamily="34" charset="0"/>
              </a:rPr>
              <a:t>to SURF, SD</a:t>
            </a:r>
          </a:p>
        </p:txBody>
      </p:sp>
      <p:sp>
        <p:nvSpPr>
          <p:cNvPr id="26" name="TextBox 25">
            <a:extLst>
              <a:ext uri="{FF2B5EF4-FFF2-40B4-BE49-F238E27FC236}">
                <a16:creationId xmlns:a16="http://schemas.microsoft.com/office/drawing/2014/main" id="{FF682229-370E-1B45-8B07-D7D20624E750}"/>
              </a:ext>
            </a:extLst>
          </p:cNvPr>
          <p:cNvSpPr txBox="1"/>
          <p:nvPr/>
        </p:nvSpPr>
        <p:spPr>
          <a:xfrm>
            <a:off x="7874161" y="5752737"/>
            <a:ext cx="2201929"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cs typeface="Arial" panose="020B0604020202020204" pitchFamily="34" charset="0"/>
              </a:defRPr>
            </a:lvl1pPr>
          </a:lstStyle>
          <a:p>
            <a:r>
              <a:rPr lang="en-US" dirty="0"/>
              <a:t>Decay Region</a:t>
            </a:r>
          </a:p>
          <a:p>
            <a:r>
              <a:rPr lang="en-US" dirty="0"/>
              <a:t>Nitrogen Cooling </a:t>
            </a:r>
          </a:p>
        </p:txBody>
      </p:sp>
      <p:cxnSp>
        <p:nvCxnSpPr>
          <p:cNvPr id="27" name="Straight Arrow Connector 26">
            <a:extLst>
              <a:ext uri="{FF2B5EF4-FFF2-40B4-BE49-F238E27FC236}">
                <a16:creationId xmlns:a16="http://schemas.microsoft.com/office/drawing/2014/main" id="{860C2E89-CF22-EF42-A1EB-A6A65966EC17}"/>
              </a:ext>
            </a:extLst>
          </p:cNvPr>
          <p:cNvCxnSpPr>
            <a:cxnSpLocks/>
            <a:stCxn id="26" idx="0"/>
          </p:cNvCxnSpPr>
          <p:nvPr/>
        </p:nvCxnSpPr>
        <p:spPr>
          <a:xfrm flipH="1" flipV="1">
            <a:off x="8659255" y="4839737"/>
            <a:ext cx="206425" cy="884536"/>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C70F2E26-B229-8448-A8BA-2ADFB0C345FA}"/>
              </a:ext>
            </a:extLst>
          </p:cNvPr>
          <p:cNvSpPr txBox="1"/>
          <p:nvPr/>
        </p:nvSpPr>
        <p:spPr>
          <a:xfrm>
            <a:off x="6038350" y="5840484"/>
            <a:ext cx="814405" cy="430887"/>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100" dirty="0">
                <a:solidFill>
                  <a:srgbClr val="C00000"/>
                </a:solidFill>
              </a:rPr>
              <a:t>Hadron</a:t>
            </a:r>
          </a:p>
          <a:p>
            <a:r>
              <a:rPr lang="en-US" sz="1100" dirty="0">
                <a:solidFill>
                  <a:srgbClr val="C00000"/>
                </a:solidFill>
              </a:rPr>
              <a:t>Absorber</a:t>
            </a:r>
          </a:p>
        </p:txBody>
      </p:sp>
      <p:cxnSp>
        <p:nvCxnSpPr>
          <p:cNvPr id="67" name="Straight Arrow Connector 66">
            <a:extLst>
              <a:ext uri="{FF2B5EF4-FFF2-40B4-BE49-F238E27FC236}">
                <a16:creationId xmlns:a16="http://schemas.microsoft.com/office/drawing/2014/main" id="{E9DB8BEC-CD23-8748-97F4-F38F9D626E58}"/>
              </a:ext>
            </a:extLst>
          </p:cNvPr>
          <p:cNvCxnSpPr>
            <a:cxnSpLocks/>
          </p:cNvCxnSpPr>
          <p:nvPr/>
        </p:nvCxnSpPr>
        <p:spPr>
          <a:xfrm flipV="1">
            <a:off x="7813923" y="4689986"/>
            <a:ext cx="691762" cy="1189000"/>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0832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8518-B85D-6A4A-B0F6-1F40487E5635}"/>
              </a:ext>
            </a:extLst>
          </p:cNvPr>
          <p:cNvSpPr>
            <a:spLocks noGrp="1"/>
          </p:cNvSpPr>
          <p:nvPr>
            <p:ph type="title"/>
          </p:nvPr>
        </p:nvSpPr>
        <p:spPr>
          <a:xfrm>
            <a:off x="474292" y="175501"/>
            <a:ext cx="10515600" cy="817723"/>
          </a:xfrm>
        </p:spPr>
        <p:txBody>
          <a:bodyPr/>
          <a:lstStyle/>
          <a:p>
            <a:r>
              <a:rPr lang="en-US" dirty="0"/>
              <a:t>Target Shield Pile Overview</a:t>
            </a:r>
          </a:p>
        </p:txBody>
      </p:sp>
      <p:pic>
        <p:nvPicPr>
          <p:cNvPr id="5" name="Content Placeholder 4">
            <a:extLst>
              <a:ext uri="{FF2B5EF4-FFF2-40B4-BE49-F238E27FC236}">
                <a16:creationId xmlns:a16="http://schemas.microsoft.com/office/drawing/2014/main" id="{ED12A7F6-1F17-BA1C-F41C-4B5F8A8BA3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632" y="1151303"/>
            <a:ext cx="8363520" cy="5086768"/>
          </a:xfrm>
        </p:spPr>
      </p:pic>
      <p:grpSp>
        <p:nvGrpSpPr>
          <p:cNvPr id="35" name="Group 34">
            <a:extLst>
              <a:ext uri="{FF2B5EF4-FFF2-40B4-BE49-F238E27FC236}">
                <a16:creationId xmlns:a16="http://schemas.microsoft.com/office/drawing/2014/main" id="{38C60836-7C35-5CBA-AAE6-D21F0973B1AF}"/>
              </a:ext>
            </a:extLst>
          </p:cNvPr>
          <p:cNvGrpSpPr/>
          <p:nvPr/>
        </p:nvGrpSpPr>
        <p:grpSpPr>
          <a:xfrm>
            <a:off x="289734" y="4093826"/>
            <a:ext cx="1777731" cy="1438824"/>
            <a:chOff x="1148592" y="4634792"/>
            <a:chExt cx="1784533" cy="1357905"/>
          </a:xfrm>
        </p:grpSpPr>
        <p:sp>
          <p:nvSpPr>
            <p:cNvPr id="6" name="TextBox 5">
              <a:extLst>
                <a:ext uri="{FF2B5EF4-FFF2-40B4-BE49-F238E27FC236}">
                  <a16:creationId xmlns:a16="http://schemas.microsoft.com/office/drawing/2014/main" id="{E4646831-E927-6946-F543-3B8910F597F3}"/>
                </a:ext>
              </a:extLst>
            </p:cNvPr>
            <p:cNvSpPr txBox="1"/>
            <p:nvPr/>
          </p:nvSpPr>
          <p:spPr>
            <a:xfrm>
              <a:off x="1148592" y="5673183"/>
              <a:ext cx="1784533" cy="31951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600" dirty="0"/>
                <a:t>Target Shield Pile</a:t>
              </a:r>
            </a:p>
          </p:txBody>
        </p:sp>
        <p:cxnSp>
          <p:nvCxnSpPr>
            <p:cNvPr id="8" name="Straight Arrow Connector 7">
              <a:extLst>
                <a:ext uri="{FF2B5EF4-FFF2-40B4-BE49-F238E27FC236}">
                  <a16:creationId xmlns:a16="http://schemas.microsoft.com/office/drawing/2014/main" id="{DBB4F091-6BFC-FCD1-CA35-48413EEA87DC}"/>
                </a:ext>
              </a:extLst>
            </p:cNvPr>
            <p:cNvCxnSpPr>
              <a:cxnSpLocks/>
              <a:stCxn id="6" idx="0"/>
            </p:cNvCxnSpPr>
            <p:nvPr/>
          </p:nvCxnSpPr>
          <p:spPr>
            <a:xfrm flipV="1">
              <a:off x="2040859" y="4634792"/>
              <a:ext cx="559471" cy="1038391"/>
            </a:xfrm>
            <a:prstGeom prst="straightConnector1">
              <a:avLst/>
            </a:prstGeom>
            <a:ln w="38100">
              <a:solidFill>
                <a:srgbClr val="FF0000"/>
              </a:solidFill>
              <a:tailEnd type="triangle"/>
            </a:ln>
          </p:spPr>
          <p:style>
            <a:lnRef idx="1">
              <a:schemeClr val="accent6"/>
            </a:lnRef>
            <a:fillRef idx="0">
              <a:schemeClr val="accent6"/>
            </a:fillRef>
            <a:effectRef idx="0">
              <a:schemeClr val="accent6"/>
            </a:effectRef>
            <a:fontRef idx="minor">
              <a:schemeClr val="tx1"/>
            </a:fontRef>
          </p:style>
        </p:cxnSp>
      </p:grpSp>
      <p:grpSp>
        <p:nvGrpSpPr>
          <p:cNvPr id="36" name="Group 35">
            <a:extLst>
              <a:ext uri="{FF2B5EF4-FFF2-40B4-BE49-F238E27FC236}">
                <a16:creationId xmlns:a16="http://schemas.microsoft.com/office/drawing/2014/main" id="{91833FA6-5753-5FC4-DD23-BBF8C5CD46CE}"/>
              </a:ext>
            </a:extLst>
          </p:cNvPr>
          <p:cNvGrpSpPr/>
          <p:nvPr/>
        </p:nvGrpSpPr>
        <p:grpSpPr>
          <a:xfrm>
            <a:off x="2565009" y="3103927"/>
            <a:ext cx="1285826" cy="2483137"/>
            <a:chOff x="3423866" y="3649211"/>
            <a:chExt cx="1290747" cy="2343486"/>
          </a:xfrm>
        </p:grpSpPr>
        <p:sp>
          <p:nvSpPr>
            <p:cNvPr id="12" name="TextBox 11">
              <a:extLst>
                <a:ext uri="{FF2B5EF4-FFF2-40B4-BE49-F238E27FC236}">
                  <a16:creationId xmlns:a16="http://schemas.microsoft.com/office/drawing/2014/main" id="{0D65D649-A358-2254-9AAC-6AE81400B5FB}"/>
                </a:ext>
              </a:extLst>
            </p:cNvPr>
            <p:cNvSpPr txBox="1"/>
            <p:nvPr/>
          </p:nvSpPr>
          <p:spPr>
            <a:xfrm>
              <a:off x="3423866" y="5673183"/>
              <a:ext cx="973850" cy="31951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600" dirty="0"/>
                <a:t>T-Blocks</a:t>
              </a:r>
            </a:p>
          </p:txBody>
        </p:sp>
        <p:cxnSp>
          <p:nvCxnSpPr>
            <p:cNvPr id="13" name="Straight Arrow Connector 12">
              <a:extLst>
                <a:ext uri="{FF2B5EF4-FFF2-40B4-BE49-F238E27FC236}">
                  <a16:creationId xmlns:a16="http://schemas.microsoft.com/office/drawing/2014/main" id="{F9A3F3B6-D800-9A73-BE99-BB346CD41984}"/>
                </a:ext>
              </a:extLst>
            </p:cNvPr>
            <p:cNvCxnSpPr>
              <a:cxnSpLocks/>
              <a:stCxn id="12" idx="0"/>
            </p:cNvCxnSpPr>
            <p:nvPr/>
          </p:nvCxnSpPr>
          <p:spPr>
            <a:xfrm flipV="1">
              <a:off x="3910791" y="3649211"/>
              <a:ext cx="803822" cy="2023972"/>
            </a:xfrm>
            <a:prstGeom prst="straightConnector1">
              <a:avLst/>
            </a:prstGeom>
            <a:ln w="38100">
              <a:solidFill>
                <a:srgbClr val="FF0000"/>
              </a:solidFill>
              <a:tailEnd type="triangle"/>
            </a:ln>
          </p:spPr>
          <p:style>
            <a:lnRef idx="1">
              <a:schemeClr val="accent6"/>
            </a:lnRef>
            <a:fillRef idx="0">
              <a:schemeClr val="accent6"/>
            </a:fillRef>
            <a:effectRef idx="0">
              <a:schemeClr val="accent6"/>
            </a:effectRef>
            <a:fontRef idx="minor">
              <a:schemeClr val="tx1"/>
            </a:fontRef>
          </p:style>
        </p:cxnSp>
      </p:grpSp>
      <p:grpSp>
        <p:nvGrpSpPr>
          <p:cNvPr id="37" name="Group 36">
            <a:extLst>
              <a:ext uri="{FF2B5EF4-FFF2-40B4-BE49-F238E27FC236}">
                <a16:creationId xmlns:a16="http://schemas.microsoft.com/office/drawing/2014/main" id="{13DBE0CC-3225-5908-2758-DC9CCCE63A26}"/>
              </a:ext>
            </a:extLst>
          </p:cNvPr>
          <p:cNvGrpSpPr/>
          <p:nvPr/>
        </p:nvGrpSpPr>
        <p:grpSpPr>
          <a:xfrm>
            <a:off x="6057095" y="4616128"/>
            <a:ext cx="1907895" cy="1166330"/>
            <a:chOff x="6915953" y="5161413"/>
            <a:chExt cx="1915196" cy="1100735"/>
          </a:xfrm>
        </p:grpSpPr>
        <p:sp>
          <p:nvSpPr>
            <p:cNvPr id="16" name="TextBox 15">
              <a:extLst>
                <a:ext uri="{FF2B5EF4-FFF2-40B4-BE49-F238E27FC236}">
                  <a16:creationId xmlns:a16="http://schemas.microsoft.com/office/drawing/2014/main" id="{4A7957E8-993F-6614-F5BC-AF82ADAF1030}"/>
                </a:ext>
              </a:extLst>
            </p:cNvPr>
            <p:cNvSpPr txBox="1"/>
            <p:nvPr/>
          </p:nvSpPr>
          <p:spPr>
            <a:xfrm>
              <a:off x="6915953" y="5942635"/>
              <a:ext cx="1915196" cy="319513"/>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600" dirty="0"/>
                <a:t>Concrete Structure</a:t>
              </a:r>
            </a:p>
          </p:txBody>
        </p:sp>
        <p:cxnSp>
          <p:nvCxnSpPr>
            <p:cNvPr id="17" name="Straight Arrow Connector 16">
              <a:extLst>
                <a:ext uri="{FF2B5EF4-FFF2-40B4-BE49-F238E27FC236}">
                  <a16:creationId xmlns:a16="http://schemas.microsoft.com/office/drawing/2014/main" id="{3A6752B5-615A-AF4D-EB61-0FA0AB1FA9A1}"/>
                </a:ext>
              </a:extLst>
            </p:cNvPr>
            <p:cNvCxnSpPr>
              <a:cxnSpLocks/>
              <a:stCxn id="16" idx="0"/>
            </p:cNvCxnSpPr>
            <p:nvPr/>
          </p:nvCxnSpPr>
          <p:spPr>
            <a:xfrm flipH="1" flipV="1">
              <a:off x="7249900" y="5161413"/>
              <a:ext cx="623651" cy="781222"/>
            </a:xfrm>
            <a:prstGeom prst="straightConnector1">
              <a:avLst/>
            </a:prstGeom>
            <a:ln w="38100">
              <a:solidFill>
                <a:srgbClr val="FF0000"/>
              </a:solidFill>
              <a:tailEnd type="triangle"/>
            </a:ln>
          </p:spPr>
          <p:style>
            <a:lnRef idx="1">
              <a:schemeClr val="accent6"/>
            </a:lnRef>
            <a:fillRef idx="0">
              <a:schemeClr val="accent6"/>
            </a:fillRef>
            <a:effectRef idx="0">
              <a:schemeClr val="accent6"/>
            </a:effectRef>
            <a:fontRef idx="minor">
              <a:schemeClr val="tx1"/>
            </a:fontRef>
          </p:style>
        </p:cxnSp>
      </p:grpSp>
      <p:grpSp>
        <p:nvGrpSpPr>
          <p:cNvPr id="38" name="Group 37">
            <a:extLst>
              <a:ext uri="{FF2B5EF4-FFF2-40B4-BE49-F238E27FC236}">
                <a16:creationId xmlns:a16="http://schemas.microsoft.com/office/drawing/2014/main" id="{C750F2E3-7514-4E66-4F56-EE17A88E8F43}"/>
              </a:ext>
            </a:extLst>
          </p:cNvPr>
          <p:cNvGrpSpPr/>
          <p:nvPr/>
        </p:nvGrpSpPr>
        <p:grpSpPr>
          <a:xfrm>
            <a:off x="668636" y="1133717"/>
            <a:ext cx="3983783" cy="940068"/>
            <a:chOff x="1527494" y="1679001"/>
            <a:chExt cx="3999028" cy="887199"/>
          </a:xfrm>
        </p:grpSpPr>
        <p:sp>
          <p:nvSpPr>
            <p:cNvPr id="20" name="TextBox 19">
              <a:extLst>
                <a:ext uri="{FF2B5EF4-FFF2-40B4-BE49-F238E27FC236}">
                  <a16:creationId xmlns:a16="http://schemas.microsoft.com/office/drawing/2014/main" id="{813FE079-05AF-6FC2-D298-4A0E4FBAB550}"/>
                </a:ext>
              </a:extLst>
            </p:cNvPr>
            <p:cNvSpPr txBox="1"/>
            <p:nvPr/>
          </p:nvSpPr>
          <p:spPr>
            <a:xfrm>
              <a:off x="1527494" y="1679001"/>
              <a:ext cx="3999028" cy="31951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600" dirty="0"/>
                <a:t>Battlement + Hatch Covers + Poly Covers</a:t>
              </a:r>
            </a:p>
          </p:txBody>
        </p:sp>
        <p:cxnSp>
          <p:nvCxnSpPr>
            <p:cNvPr id="21" name="Straight Arrow Connector 20">
              <a:extLst>
                <a:ext uri="{FF2B5EF4-FFF2-40B4-BE49-F238E27FC236}">
                  <a16:creationId xmlns:a16="http://schemas.microsoft.com/office/drawing/2014/main" id="{04009E14-4A9C-73E4-6F02-1F363BE364AD}"/>
                </a:ext>
              </a:extLst>
            </p:cNvPr>
            <p:cNvCxnSpPr>
              <a:cxnSpLocks/>
              <a:stCxn id="20" idx="2"/>
            </p:cNvCxnSpPr>
            <p:nvPr/>
          </p:nvCxnSpPr>
          <p:spPr>
            <a:xfrm flipH="1">
              <a:off x="2929592" y="1998515"/>
              <a:ext cx="597416" cy="567685"/>
            </a:xfrm>
            <a:prstGeom prst="straightConnector1">
              <a:avLst/>
            </a:prstGeom>
            <a:ln w="38100">
              <a:solidFill>
                <a:srgbClr val="FF0000"/>
              </a:solidFill>
              <a:tailEnd type="triangle"/>
            </a:ln>
          </p:spPr>
          <p:style>
            <a:lnRef idx="1">
              <a:schemeClr val="accent6"/>
            </a:lnRef>
            <a:fillRef idx="0">
              <a:schemeClr val="accent6"/>
            </a:fillRef>
            <a:effectRef idx="0">
              <a:schemeClr val="accent6"/>
            </a:effectRef>
            <a:fontRef idx="minor">
              <a:schemeClr val="tx1"/>
            </a:fontRef>
          </p:style>
        </p:cxnSp>
      </p:grpSp>
      <p:grpSp>
        <p:nvGrpSpPr>
          <p:cNvPr id="39" name="Group 38">
            <a:extLst>
              <a:ext uri="{FF2B5EF4-FFF2-40B4-BE49-F238E27FC236}">
                <a16:creationId xmlns:a16="http://schemas.microsoft.com/office/drawing/2014/main" id="{545E309A-018A-ED9A-78BF-0CAC7A18E0FF}"/>
              </a:ext>
            </a:extLst>
          </p:cNvPr>
          <p:cNvGrpSpPr/>
          <p:nvPr/>
        </p:nvGrpSpPr>
        <p:grpSpPr>
          <a:xfrm>
            <a:off x="3715522" y="3549446"/>
            <a:ext cx="2113592" cy="2089634"/>
            <a:chOff x="4574379" y="4094731"/>
            <a:chExt cx="2121679" cy="1972113"/>
          </a:xfrm>
        </p:grpSpPr>
        <p:sp>
          <p:nvSpPr>
            <p:cNvPr id="26" name="TextBox 25">
              <a:extLst>
                <a:ext uri="{FF2B5EF4-FFF2-40B4-BE49-F238E27FC236}">
                  <a16:creationId xmlns:a16="http://schemas.microsoft.com/office/drawing/2014/main" id="{F2030A70-81AF-9174-F2AF-D7DEA0078563}"/>
                </a:ext>
              </a:extLst>
            </p:cNvPr>
            <p:cNvSpPr txBox="1"/>
            <p:nvPr/>
          </p:nvSpPr>
          <p:spPr>
            <a:xfrm>
              <a:off x="4574379" y="5747330"/>
              <a:ext cx="2121679" cy="31951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600" dirty="0"/>
                <a:t>Water cooling Panels</a:t>
              </a:r>
            </a:p>
          </p:txBody>
        </p:sp>
        <p:cxnSp>
          <p:nvCxnSpPr>
            <p:cNvPr id="27" name="Straight Arrow Connector 26">
              <a:extLst>
                <a:ext uri="{FF2B5EF4-FFF2-40B4-BE49-F238E27FC236}">
                  <a16:creationId xmlns:a16="http://schemas.microsoft.com/office/drawing/2014/main" id="{FD3B5F39-A0DB-96D1-4027-33DD323ED90D}"/>
                </a:ext>
              </a:extLst>
            </p:cNvPr>
            <p:cNvCxnSpPr>
              <a:cxnSpLocks/>
              <a:stCxn id="26" idx="0"/>
            </p:cNvCxnSpPr>
            <p:nvPr/>
          </p:nvCxnSpPr>
          <p:spPr>
            <a:xfrm flipH="1" flipV="1">
              <a:off x="5464879" y="4094731"/>
              <a:ext cx="170339" cy="1652599"/>
            </a:xfrm>
            <a:prstGeom prst="straightConnector1">
              <a:avLst/>
            </a:prstGeom>
            <a:ln w="38100">
              <a:solidFill>
                <a:srgbClr val="FF0000"/>
              </a:solidFill>
              <a:tailEnd type="triangle"/>
            </a:ln>
          </p:spPr>
          <p:style>
            <a:lnRef idx="1">
              <a:schemeClr val="accent6"/>
            </a:lnRef>
            <a:fillRef idx="0">
              <a:schemeClr val="accent6"/>
            </a:fillRef>
            <a:effectRef idx="0">
              <a:schemeClr val="accent6"/>
            </a:effectRef>
            <a:fontRef idx="minor">
              <a:schemeClr val="tx1"/>
            </a:fontRef>
          </p:style>
        </p:cxnSp>
      </p:grpSp>
      <p:sp>
        <p:nvSpPr>
          <p:cNvPr id="29" name="TextBox 28">
            <a:extLst>
              <a:ext uri="{FF2B5EF4-FFF2-40B4-BE49-F238E27FC236}">
                <a16:creationId xmlns:a16="http://schemas.microsoft.com/office/drawing/2014/main" id="{0865AA68-06BE-75C8-FAC6-CC542702BCCA}"/>
              </a:ext>
            </a:extLst>
          </p:cNvPr>
          <p:cNvSpPr txBox="1"/>
          <p:nvPr/>
        </p:nvSpPr>
        <p:spPr>
          <a:xfrm>
            <a:off x="8623911" y="1151303"/>
            <a:ext cx="3005399"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T-Blocks:</a:t>
            </a:r>
          </a:p>
          <a:p>
            <a:pPr marL="285750" indent="-285750">
              <a:buFont typeface="Arial" panose="020B0604020202020204" pitchFamily="34" charset="0"/>
              <a:buChar char="•"/>
            </a:pPr>
            <a:r>
              <a:rPr lang="en-US" dirty="0"/>
              <a:t>73 Weldments.</a:t>
            </a:r>
          </a:p>
          <a:p>
            <a:pPr marL="285750" indent="-285750">
              <a:buFont typeface="Arial" panose="020B0604020202020204" pitchFamily="34" charset="0"/>
              <a:buChar char="•"/>
            </a:pPr>
            <a:r>
              <a:rPr lang="en-US" dirty="0"/>
              <a:t>Total Weight ~ 1144 Ton.</a:t>
            </a:r>
          </a:p>
          <a:p>
            <a:pPr marL="285750" indent="-285750">
              <a:buFont typeface="Arial" panose="020B0604020202020204" pitchFamily="34" charset="0"/>
              <a:buChar char="•"/>
            </a:pPr>
            <a:r>
              <a:rPr lang="en-US" dirty="0"/>
              <a:t>Supported on TSP.</a:t>
            </a:r>
          </a:p>
        </p:txBody>
      </p:sp>
      <p:sp>
        <p:nvSpPr>
          <p:cNvPr id="40" name="TextBox 39">
            <a:extLst>
              <a:ext uri="{FF2B5EF4-FFF2-40B4-BE49-F238E27FC236}">
                <a16:creationId xmlns:a16="http://schemas.microsoft.com/office/drawing/2014/main" id="{FF7DA522-855B-2A9A-B9FA-A7A105B92823}"/>
              </a:ext>
            </a:extLst>
          </p:cNvPr>
          <p:cNvSpPr txBox="1"/>
          <p:nvPr/>
        </p:nvSpPr>
        <p:spPr>
          <a:xfrm>
            <a:off x="8623910" y="2522844"/>
            <a:ext cx="3005399"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Target Shield Pile:</a:t>
            </a:r>
          </a:p>
          <a:p>
            <a:pPr marL="285750" indent="-285750">
              <a:buFont typeface="Arial" panose="020B0604020202020204" pitchFamily="34" charset="0"/>
              <a:buChar char="•"/>
            </a:pPr>
            <a:r>
              <a:rPr lang="en-US" dirty="0"/>
              <a:t>Total Weight ~ 8074 Ton.</a:t>
            </a:r>
          </a:p>
        </p:txBody>
      </p:sp>
      <p:sp>
        <p:nvSpPr>
          <p:cNvPr id="3" name="TextBox 2">
            <a:extLst>
              <a:ext uri="{FF2B5EF4-FFF2-40B4-BE49-F238E27FC236}">
                <a16:creationId xmlns:a16="http://schemas.microsoft.com/office/drawing/2014/main" id="{6F928522-8779-7CB0-6F87-5EE28BF01F34}"/>
              </a:ext>
            </a:extLst>
          </p:cNvPr>
          <p:cNvSpPr txBox="1"/>
          <p:nvPr/>
        </p:nvSpPr>
        <p:spPr>
          <a:xfrm>
            <a:off x="6276607" y="1132087"/>
            <a:ext cx="1665841" cy="3385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600" dirty="0"/>
              <a:t>Carriage Beams</a:t>
            </a:r>
          </a:p>
        </p:txBody>
      </p:sp>
      <p:cxnSp>
        <p:nvCxnSpPr>
          <p:cNvPr id="4" name="Straight Arrow Connector 3">
            <a:extLst>
              <a:ext uri="{FF2B5EF4-FFF2-40B4-BE49-F238E27FC236}">
                <a16:creationId xmlns:a16="http://schemas.microsoft.com/office/drawing/2014/main" id="{846779B2-F5E7-A35C-D568-CCB7CE1B80A4}"/>
              </a:ext>
            </a:extLst>
          </p:cNvPr>
          <p:cNvCxnSpPr>
            <a:cxnSpLocks/>
            <a:stCxn id="3" idx="2"/>
          </p:cNvCxnSpPr>
          <p:nvPr/>
        </p:nvCxnSpPr>
        <p:spPr>
          <a:xfrm flipH="1">
            <a:off x="6389769" y="1470641"/>
            <a:ext cx="719759" cy="1138335"/>
          </a:xfrm>
          <a:prstGeom prst="straightConnector1">
            <a:avLst/>
          </a:prstGeom>
          <a:ln w="38100">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10" name="Straight Arrow Connector 9">
            <a:extLst>
              <a:ext uri="{FF2B5EF4-FFF2-40B4-BE49-F238E27FC236}">
                <a16:creationId xmlns:a16="http://schemas.microsoft.com/office/drawing/2014/main" id="{B0C00575-AC81-EFB5-0AC2-7B46BBC60EEF}"/>
              </a:ext>
            </a:extLst>
          </p:cNvPr>
          <p:cNvCxnSpPr>
            <a:cxnSpLocks/>
            <a:stCxn id="3" idx="2"/>
          </p:cNvCxnSpPr>
          <p:nvPr/>
        </p:nvCxnSpPr>
        <p:spPr>
          <a:xfrm flipH="1">
            <a:off x="5293453" y="1470641"/>
            <a:ext cx="1816075" cy="1138335"/>
          </a:xfrm>
          <a:prstGeom prst="straightConnector1">
            <a:avLst/>
          </a:prstGeom>
          <a:ln w="381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18" name="TextBox 17">
            <a:extLst>
              <a:ext uri="{FF2B5EF4-FFF2-40B4-BE49-F238E27FC236}">
                <a16:creationId xmlns:a16="http://schemas.microsoft.com/office/drawing/2014/main" id="{57E62167-D4A7-8F98-6E7B-B19D9DE9C01B}"/>
              </a:ext>
            </a:extLst>
          </p:cNvPr>
          <p:cNvSpPr txBox="1"/>
          <p:nvPr/>
        </p:nvSpPr>
        <p:spPr>
          <a:xfrm>
            <a:off x="8623910" y="3529887"/>
            <a:ext cx="3005399"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Carriage Beam</a:t>
            </a:r>
          </a:p>
          <a:p>
            <a:pPr marL="285750" indent="-285750">
              <a:buFont typeface="Arial" panose="020B0604020202020204" pitchFamily="34" charset="0"/>
              <a:buChar char="•"/>
            </a:pPr>
            <a:r>
              <a:rPr lang="en-US" dirty="0"/>
              <a:t>8 Cross Beams.</a:t>
            </a:r>
          </a:p>
          <a:p>
            <a:pPr marL="285750" indent="-285750">
              <a:buFont typeface="Arial" panose="020B0604020202020204" pitchFamily="34" charset="0"/>
              <a:buChar char="•"/>
            </a:pPr>
            <a:r>
              <a:rPr lang="en-US" dirty="0"/>
              <a:t>Supported off Concrete Structure.</a:t>
            </a:r>
          </a:p>
        </p:txBody>
      </p:sp>
      <p:sp>
        <p:nvSpPr>
          <p:cNvPr id="14" name="Date Placeholder 13">
            <a:extLst>
              <a:ext uri="{FF2B5EF4-FFF2-40B4-BE49-F238E27FC236}">
                <a16:creationId xmlns:a16="http://schemas.microsoft.com/office/drawing/2014/main" id="{445ABEA3-26C0-86A8-72EB-146143517C23}"/>
              </a:ext>
            </a:extLst>
          </p:cNvPr>
          <p:cNvSpPr>
            <a:spLocks noGrp="1"/>
          </p:cNvSpPr>
          <p:nvPr>
            <p:ph type="dt" sz="half" idx="10"/>
          </p:nvPr>
        </p:nvSpPr>
        <p:spPr/>
        <p:txBody>
          <a:bodyPr/>
          <a:lstStyle/>
          <a:p>
            <a:r>
              <a:rPr lang="en-US"/>
              <a:t>11.09.2023</a:t>
            </a:r>
            <a:endParaRPr lang="en-US" dirty="0"/>
          </a:p>
        </p:txBody>
      </p:sp>
      <p:sp>
        <p:nvSpPr>
          <p:cNvPr id="15" name="Footer Placeholder 14">
            <a:extLst>
              <a:ext uri="{FF2B5EF4-FFF2-40B4-BE49-F238E27FC236}">
                <a16:creationId xmlns:a16="http://schemas.microsoft.com/office/drawing/2014/main" id="{2664C235-C63C-DDAA-6798-1A593F6D5356}"/>
              </a:ext>
            </a:extLst>
          </p:cNvPr>
          <p:cNvSpPr>
            <a:spLocks noGrp="1"/>
          </p:cNvSpPr>
          <p:nvPr>
            <p:ph type="ftr" sz="quarter" idx="11"/>
          </p:nvPr>
        </p:nvSpPr>
        <p:spPr/>
        <p:txBody>
          <a:bodyPr/>
          <a:lstStyle/>
          <a:p>
            <a:r>
              <a:rPr lang="en-US"/>
              <a:t>P. Hurh | LBNF Targetry Overview - HPTW 2023</a:t>
            </a:r>
            <a:endParaRPr lang="en-US" dirty="0"/>
          </a:p>
        </p:txBody>
      </p:sp>
      <p:sp>
        <p:nvSpPr>
          <p:cNvPr id="19" name="Slide Number Placeholder 18">
            <a:extLst>
              <a:ext uri="{FF2B5EF4-FFF2-40B4-BE49-F238E27FC236}">
                <a16:creationId xmlns:a16="http://schemas.microsoft.com/office/drawing/2014/main" id="{69625724-D529-FC4D-0DF9-9AE3F059982B}"/>
              </a:ext>
            </a:extLst>
          </p:cNvPr>
          <p:cNvSpPr>
            <a:spLocks noGrp="1"/>
          </p:cNvSpPr>
          <p:nvPr>
            <p:ph type="sldNum" sz="quarter" idx="12"/>
          </p:nvPr>
        </p:nvSpPr>
        <p:spPr/>
        <p:txBody>
          <a:bodyPr/>
          <a:lstStyle/>
          <a:p>
            <a:fld id="{EFEA031F-3946-4BBC-949C-5EB2BB7BA03C}" type="slidenum">
              <a:rPr lang="en-US" smtClean="0"/>
              <a:t>32</a:t>
            </a:fld>
            <a:endParaRPr lang="en-US"/>
          </a:p>
        </p:txBody>
      </p:sp>
      <p:sp>
        <p:nvSpPr>
          <p:cNvPr id="7" name="TextBox 6">
            <a:extLst>
              <a:ext uri="{FF2B5EF4-FFF2-40B4-BE49-F238E27FC236}">
                <a16:creationId xmlns:a16="http://schemas.microsoft.com/office/drawing/2014/main" id="{C6B40D6C-F5A0-2741-87F6-125205BE6C3E}"/>
              </a:ext>
            </a:extLst>
          </p:cNvPr>
          <p:cNvSpPr txBox="1"/>
          <p:nvPr/>
        </p:nvSpPr>
        <p:spPr>
          <a:xfrm>
            <a:off x="9337431" y="5963869"/>
            <a:ext cx="2584362" cy="30777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400" dirty="0"/>
              <a:t>H. </a:t>
            </a:r>
            <a:r>
              <a:rPr lang="en-US" sz="1400" dirty="0" err="1"/>
              <a:t>Kanso</a:t>
            </a:r>
            <a:r>
              <a:rPr lang="en-US" sz="1400" dirty="0"/>
              <a:t>, M. </a:t>
            </a:r>
            <a:r>
              <a:rPr lang="en-US" sz="1400" dirty="0" err="1"/>
              <a:t>Slabaugh</a:t>
            </a:r>
            <a:r>
              <a:rPr lang="en-US" sz="1400" dirty="0"/>
              <a:t>: FNAL</a:t>
            </a:r>
          </a:p>
        </p:txBody>
      </p:sp>
    </p:spTree>
    <p:extLst>
      <p:ext uri="{BB962C8B-B14F-4D97-AF65-F5344CB8AC3E}">
        <p14:creationId xmlns:p14="http://schemas.microsoft.com/office/powerpoint/2010/main" val="2675148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E177-90B1-30A5-1783-5415F001A2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FC619A-0A53-21A0-E12D-0B7F753C78DA}"/>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CFD581E-F581-E364-D39B-9C33EF405500}"/>
              </a:ext>
            </a:extLst>
          </p:cNvPr>
          <p:cNvSpPr>
            <a:spLocks noGrp="1"/>
          </p:cNvSpPr>
          <p:nvPr>
            <p:ph type="dt" sz="half" idx="10"/>
          </p:nvPr>
        </p:nvSpPr>
        <p:spPr/>
        <p:txBody>
          <a:bodyPr/>
          <a:lstStyle/>
          <a:p>
            <a:r>
              <a:rPr lang="en-US"/>
              <a:t>11.09.2023</a:t>
            </a:r>
            <a:endParaRPr lang="en-US" dirty="0"/>
          </a:p>
        </p:txBody>
      </p:sp>
      <p:sp>
        <p:nvSpPr>
          <p:cNvPr id="5" name="Footer Placeholder 4">
            <a:extLst>
              <a:ext uri="{FF2B5EF4-FFF2-40B4-BE49-F238E27FC236}">
                <a16:creationId xmlns:a16="http://schemas.microsoft.com/office/drawing/2014/main" id="{4E8E2231-1F7C-14F8-7EF1-2E8D5425A80E}"/>
              </a:ext>
            </a:extLst>
          </p:cNvPr>
          <p:cNvSpPr>
            <a:spLocks noGrp="1"/>
          </p:cNvSpPr>
          <p:nvPr>
            <p:ph type="ftr" sz="quarter" idx="11"/>
          </p:nvPr>
        </p:nvSpPr>
        <p:spPr/>
        <p:txBody>
          <a:bodyPr/>
          <a:lstStyle/>
          <a:p>
            <a:r>
              <a:rPr lang="en-US"/>
              <a:t>P. Hurh | LBNF Targetry Overview - HPTW 2023</a:t>
            </a:r>
            <a:endParaRPr lang="en-US" dirty="0"/>
          </a:p>
        </p:txBody>
      </p:sp>
      <p:sp>
        <p:nvSpPr>
          <p:cNvPr id="6" name="Slide Number Placeholder 5">
            <a:extLst>
              <a:ext uri="{FF2B5EF4-FFF2-40B4-BE49-F238E27FC236}">
                <a16:creationId xmlns:a16="http://schemas.microsoft.com/office/drawing/2014/main" id="{7442CF0B-BAE7-985A-9F76-ECDD950CDF1F}"/>
              </a:ext>
            </a:extLst>
          </p:cNvPr>
          <p:cNvSpPr>
            <a:spLocks noGrp="1"/>
          </p:cNvSpPr>
          <p:nvPr>
            <p:ph type="sldNum" sz="quarter" idx="12"/>
          </p:nvPr>
        </p:nvSpPr>
        <p:spPr/>
        <p:txBody>
          <a:bodyPr/>
          <a:lstStyle/>
          <a:p>
            <a:fld id="{EFEA031F-3946-4BBC-949C-5EB2BB7BA03C}" type="slidenum">
              <a:rPr lang="en-US" smtClean="0"/>
              <a:t>33</a:t>
            </a:fld>
            <a:endParaRPr lang="en-US"/>
          </a:p>
        </p:txBody>
      </p:sp>
      <p:pic>
        <p:nvPicPr>
          <p:cNvPr id="7" name="Picture 6">
            <a:extLst>
              <a:ext uri="{FF2B5EF4-FFF2-40B4-BE49-F238E27FC236}">
                <a16:creationId xmlns:a16="http://schemas.microsoft.com/office/drawing/2014/main" id="{0A5F917F-0292-EC65-E7EA-92279B224564}"/>
              </a:ext>
            </a:extLst>
          </p:cNvPr>
          <p:cNvPicPr>
            <a:picLocks noChangeAspect="1"/>
          </p:cNvPicPr>
          <p:nvPr/>
        </p:nvPicPr>
        <p:blipFill>
          <a:blip r:embed="rId2"/>
          <a:stretch>
            <a:fillRect/>
          </a:stretch>
        </p:blipFill>
        <p:spPr>
          <a:xfrm>
            <a:off x="266701" y="134007"/>
            <a:ext cx="10984189" cy="6208776"/>
          </a:xfrm>
          <a:prstGeom prst="rect">
            <a:avLst/>
          </a:prstGeom>
        </p:spPr>
      </p:pic>
      <p:sp>
        <p:nvSpPr>
          <p:cNvPr id="8" name="TextBox 7">
            <a:extLst>
              <a:ext uri="{FF2B5EF4-FFF2-40B4-BE49-F238E27FC236}">
                <a16:creationId xmlns:a16="http://schemas.microsoft.com/office/drawing/2014/main" id="{0AA26439-2A01-AB21-AB7F-A296D89FEEA5}"/>
              </a:ext>
            </a:extLst>
          </p:cNvPr>
          <p:cNvSpPr txBox="1"/>
          <p:nvPr/>
        </p:nvSpPr>
        <p:spPr>
          <a:xfrm>
            <a:off x="2694498" y="130823"/>
            <a:ext cx="3762568" cy="369332"/>
          </a:xfrm>
          <a:prstGeom prst="rect">
            <a:avLst/>
          </a:prstGeom>
          <a:noFill/>
        </p:spPr>
        <p:txBody>
          <a:bodyPr wrap="none" rtlCol="0">
            <a:spAutoFit/>
          </a:bodyPr>
          <a:lstStyle/>
          <a:p>
            <a:r>
              <a:rPr lang="en-US" dirty="0"/>
              <a:t>Primary Beam Window </a:t>
            </a:r>
            <a:r>
              <a:rPr lang="en-US" dirty="0" err="1"/>
              <a:t>dpa</a:t>
            </a:r>
            <a:r>
              <a:rPr lang="en-US" dirty="0"/>
              <a:t> scaling</a:t>
            </a:r>
          </a:p>
        </p:txBody>
      </p:sp>
    </p:spTree>
    <p:extLst>
      <p:ext uri="{BB962C8B-B14F-4D97-AF65-F5344CB8AC3E}">
        <p14:creationId xmlns:p14="http://schemas.microsoft.com/office/powerpoint/2010/main" val="693006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44177-4C0D-330B-8AA2-37B194CD7F1D}"/>
              </a:ext>
            </a:extLst>
          </p:cNvPr>
          <p:cNvSpPr>
            <a:spLocks noGrp="1"/>
          </p:cNvSpPr>
          <p:nvPr>
            <p:ph type="title"/>
          </p:nvPr>
        </p:nvSpPr>
        <p:spPr/>
        <p:txBody>
          <a:bodyPr/>
          <a:lstStyle/>
          <a:p>
            <a:r>
              <a:rPr lang="en-US" dirty="0"/>
              <a:t>LBNF at Fermilab</a:t>
            </a:r>
          </a:p>
        </p:txBody>
      </p:sp>
      <p:sp>
        <p:nvSpPr>
          <p:cNvPr id="4" name="Date Placeholder 3">
            <a:extLst>
              <a:ext uri="{FF2B5EF4-FFF2-40B4-BE49-F238E27FC236}">
                <a16:creationId xmlns:a16="http://schemas.microsoft.com/office/drawing/2014/main" id="{CFA505AE-DBA3-BFEC-A6D4-79F0D00E3AE3}"/>
              </a:ext>
            </a:extLst>
          </p:cNvPr>
          <p:cNvSpPr>
            <a:spLocks noGrp="1"/>
          </p:cNvSpPr>
          <p:nvPr>
            <p:ph type="dt" sz="half" idx="10"/>
          </p:nvPr>
        </p:nvSpPr>
        <p:spPr/>
        <p:txBody>
          <a:bodyPr/>
          <a:lstStyle/>
          <a:p>
            <a:r>
              <a:rPr lang="en-US"/>
              <a:t>11.09.2023</a:t>
            </a:r>
            <a:endParaRPr lang="en-US" dirty="0"/>
          </a:p>
        </p:txBody>
      </p:sp>
      <p:sp>
        <p:nvSpPr>
          <p:cNvPr id="5" name="Footer Placeholder 4">
            <a:extLst>
              <a:ext uri="{FF2B5EF4-FFF2-40B4-BE49-F238E27FC236}">
                <a16:creationId xmlns:a16="http://schemas.microsoft.com/office/drawing/2014/main" id="{6C7D2664-123C-F1AB-9087-2349892DBD88}"/>
              </a:ext>
            </a:extLst>
          </p:cNvPr>
          <p:cNvSpPr>
            <a:spLocks noGrp="1"/>
          </p:cNvSpPr>
          <p:nvPr>
            <p:ph type="ftr" sz="quarter" idx="11"/>
          </p:nvPr>
        </p:nvSpPr>
        <p:spPr/>
        <p:txBody>
          <a:bodyPr/>
          <a:lstStyle/>
          <a:p>
            <a:r>
              <a:rPr lang="en-US"/>
              <a:t>P. Hurh | LBNF Targetry Overview - HPTW 2023</a:t>
            </a:r>
            <a:endParaRPr lang="en-US" dirty="0"/>
          </a:p>
        </p:txBody>
      </p:sp>
      <p:pic>
        <p:nvPicPr>
          <p:cNvPr id="2050" name="Picture 2" descr="Longitudinal section of the LBNF beamline facility at Fermilab. LBNF produces the world’s most intense neutrino beam.">
            <a:extLst>
              <a:ext uri="{FF2B5EF4-FFF2-40B4-BE49-F238E27FC236}">
                <a16:creationId xmlns:a16="http://schemas.microsoft.com/office/drawing/2014/main" id="{806FEBBA-E701-55CB-0143-4AC26ABDFD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7" r="-294"/>
          <a:stretch/>
        </p:blipFill>
        <p:spPr bwMode="auto">
          <a:xfrm>
            <a:off x="-77273" y="2370137"/>
            <a:ext cx="12307911" cy="387826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8C36DD86-AAE6-1685-0211-9E72686D81FD}"/>
              </a:ext>
            </a:extLst>
          </p:cNvPr>
          <p:cNvSpPr>
            <a:spLocks noGrp="1"/>
          </p:cNvSpPr>
          <p:nvPr>
            <p:ph type="sldNum" sz="quarter" idx="12"/>
          </p:nvPr>
        </p:nvSpPr>
        <p:spPr/>
        <p:txBody>
          <a:bodyPr/>
          <a:lstStyle/>
          <a:p>
            <a:fld id="{EFEA031F-3946-4BBC-949C-5EB2BB7BA03C}" type="slidenum">
              <a:rPr lang="en-US" smtClean="0"/>
              <a:t>4</a:t>
            </a:fld>
            <a:endParaRPr lang="en-US"/>
          </a:p>
        </p:txBody>
      </p:sp>
    </p:spTree>
    <p:extLst>
      <p:ext uri="{BB962C8B-B14F-4D97-AF65-F5344CB8AC3E}">
        <p14:creationId xmlns:p14="http://schemas.microsoft.com/office/powerpoint/2010/main" val="2538499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LBNF Beamline Construction</a:t>
            </a:r>
          </a:p>
        </p:txBody>
      </p:sp>
      <p:sp>
        <p:nvSpPr>
          <p:cNvPr id="4" name="Date Placeholder 3"/>
          <p:cNvSpPr>
            <a:spLocks noGrp="1"/>
          </p:cNvSpPr>
          <p:nvPr>
            <p:ph type="dt" sz="half" idx="10"/>
          </p:nvPr>
        </p:nvSpPr>
        <p:spPr/>
        <p:txBody>
          <a:bodyPr/>
          <a:lstStyle/>
          <a:p>
            <a:pPr>
              <a:defRPr/>
            </a:pPr>
            <a:r>
              <a:rPr lang="en-US"/>
              <a:t>11.09.2023</a:t>
            </a:r>
            <a:endParaRPr lang="en-US" dirty="0"/>
          </a:p>
        </p:txBody>
      </p:sp>
      <p:sp>
        <p:nvSpPr>
          <p:cNvPr id="5" name="Footer Placeholder 4"/>
          <p:cNvSpPr>
            <a:spLocks noGrp="1"/>
          </p:cNvSpPr>
          <p:nvPr>
            <p:ph type="ftr" sz="quarter" idx="11"/>
          </p:nvPr>
        </p:nvSpPr>
        <p:spPr/>
        <p:txBody>
          <a:bodyPr/>
          <a:lstStyle/>
          <a:p>
            <a:pPr>
              <a:defRPr/>
            </a:pPr>
            <a:r>
              <a:rPr lang="en-US"/>
              <a:t>P. Hurh | LBNF Targetry Overview - HPTW 2023</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5</a:t>
            </a:fld>
            <a:endParaRPr lang="en-US" dirty="0"/>
          </a:p>
        </p:txBody>
      </p:sp>
      <p:pic>
        <p:nvPicPr>
          <p:cNvPr id="29" name="Picture 28" descr="Histogram&#10;&#10;Description automatically generated with low confidence">
            <a:extLst>
              <a:ext uri="{FF2B5EF4-FFF2-40B4-BE49-F238E27FC236}">
                <a16:creationId xmlns:a16="http://schemas.microsoft.com/office/drawing/2014/main" id="{FD02A81B-1B44-1A4D-9118-3CEF63C99051}"/>
              </a:ext>
            </a:extLst>
          </p:cNvPr>
          <p:cNvPicPr>
            <a:picLocks noChangeAspect="1"/>
          </p:cNvPicPr>
          <p:nvPr/>
        </p:nvPicPr>
        <p:blipFill>
          <a:blip r:embed="rId2"/>
          <a:stretch>
            <a:fillRect/>
          </a:stretch>
        </p:blipFill>
        <p:spPr>
          <a:xfrm>
            <a:off x="3258381" y="1296716"/>
            <a:ext cx="6586531" cy="3976134"/>
          </a:xfrm>
          <a:prstGeom prst="rect">
            <a:avLst/>
          </a:prstGeom>
        </p:spPr>
      </p:pic>
      <p:grpSp>
        <p:nvGrpSpPr>
          <p:cNvPr id="30" name="Group 29">
            <a:extLst>
              <a:ext uri="{FF2B5EF4-FFF2-40B4-BE49-F238E27FC236}">
                <a16:creationId xmlns:a16="http://schemas.microsoft.com/office/drawing/2014/main" id="{7C12D4D3-F7E3-C042-9A6C-A9C527AF82BE}"/>
              </a:ext>
            </a:extLst>
          </p:cNvPr>
          <p:cNvGrpSpPr/>
          <p:nvPr/>
        </p:nvGrpSpPr>
        <p:grpSpPr>
          <a:xfrm>
            <a:off x="2014353" y="853677"/>
            <a:ext cx="8599142" cy="4852908"/>
            <a:chOff x="863775" y="601362"/>
            <a:chExt cx="11814556" cy="6277582"/>
          </a:xfrm>
        </p:grpSpPr>
        <p:sp>
          <p:nvSpPr>
            <p:cNvPr id="31" name="TextBox 30">
              <a:extLst>
                <a:ext uri="{FF2B5EF4-FFF2-40B4-BE49-F238E27FC236}">
                  <a16:creationId xmlns:a16="http://schemas.microsoft.com/office/drawing/2014/main" id="{7ED1AFBC-D707-9543-9574-B218AA10EED6}"/>
                </a:ext>
              </a:extLst>
            </p:cNvPr>
            <p:cNvSpPr txBox="1"/>
            <p:nvPr/>
          </p:nvSpPr>
          <p:spPr>
            <a:xfrm>
              <a:off x="3489776" y="601362"/>
              <a:ext cx="1425399" cy="746495"/>
            </a:xfrm>
            <a:prstGeom prst="rect">
              <a:avLst/>
            </a:prstGeom>
            <a:noFill/>
          </p:spPr>
          <p:txBody>
            <a:bodyPr wrap="square" rtlCol="0">
              <a:spAutoFit/>
            </a:bodyPr>
            <a:lstStyle/>
            <a:p>
              <a:pPr algn="ctr"/>
              <a:r>
                <a:rPr lang="en-US" sz="1050" b="1" dirty="0">
                  <a:solidFill>
                    <a:srgbClr val="004C97"/>
                  </a:solidFill>
                  <a:latin typeface="Arial" panose="020B0604020202020204" pitchFamily="34" charset="0"/>
                  <a:cs typeface="Arial" panose="020B0604020202020204" pitchFamily="34" charset="0"/>
                </a:rPr>
                <a:t>Absorber Complex</a:t>
              </a:r>
            </a:p>
            <a:p>
              <a:pPr algn="ctr"/>
              <a:r>
                <a:rPr lang="en-US" sz="1050" b="1" dirty="0">
                  <a:solidFill>
                    <a:srgbClr val="004C97"/>
                  </a:solidFill>
                  <a:latin typeface="Arial" panose="020B0604020202020204" pitchFamily="34" charset="0"/>
                  <a:cs typeface="Arial" panose="020B0604020202020204" pitchFamily="34" charset="0"/>
                </a:rPr>
                <a:t>(LBNF-30)</a:t>
              </a:r>
            </a:p>
          </p:txBody>
        </p:sp>
        <p:sp>
          <p:nvSpPr>
            <p:cNvPr id="32" name="TextBox 31">
              <a:extLst>
                <a:ext uri="{FF2B5EF4-FFF2-40B4-BE49-F238E27FC236}">
                  <a16:creationId xmlns:a16="http://schemas.microsoft.com/office/drawing/2014/main" id="{A77AF6C9-036B-C14B-9220-E69F59C33C75}"/>
                </a:ext>
              </a:extLst>
            </p:cNvPr>
            <p:cNvSpPr txBox="1"/>
            <p:nvPr/>
          </p:nvSpPr>
          <p:spPr>
            <a:xfrm>
              <a:off x="6773195" y="2178082"/>
              <a:ext cx="1425401" cy="746495"/>
            </a:xfrm>
            <a:prstGeom prst="rect">
              <a:avLst/>
            </a:prstGeom>
            <a:noFill/>
          </p:spPr>
          <p:txBody>
            <a:bodyPr wrap="square" rtlCol="0">
              <a:spAutoFit/>
            </a:bodyPr>
            <a:lstStyle/>
            <a:p>
              <a:pPr algn="ctr"/>
              <a:r>
                <a:rPr lang="en-US" sz="1050" b="1" dirty="0">
                  <a:solidFill>
                    <a:srgbClr val="004C97"/>
                  </a:solidFill>
                  <a:latin typeface="Arial" panose="020B0604020202020204" pitchFamily="34" charset="0"/>
                  <a:cs typeface="Arial" panose="020B0604020202020204" pitchFamily="34" charset="0"/>
                </a:rPr>
                <a:t>Target</a:t>
              </a:r>
            </a:p>
            <a:p>
              <a:pPr algn="ctr"/>
              <a:r>
                <a:rPr lang="en-US" sz="1050" b="1" dirty="0">
                  <a:solidFill>
                    <a:srgbClr val="004C97"/>
                  </a:solidFill>
                  <a:latin typeface="Arial" panose="020B0604020202020204" pitchFamily="34" charset="0"/>
                  <a:cs typeface="Arial" panose="020B0604020202020204" pitchFamily="34" charset="0"/>
                </a:rPr>
                <a:t>Complex</a:t>
              </a:r>
            </a:p>
            <a:p>
              <a:pPr algn="ctr"/>
              <a:r>
                <a:rPr lang="en-US" sz="1050" b="1" dirty="0">
                  <a:solidFill>
                    <a:srgbClr val="004C97"/>
                  </a:solidFill>
                  <a:latin typeface="Arial" panose="020B0604020202020204" pitchFamily="34" charset="0"/>
                  <a:cs typeface="Arial" panose="020B0604020202020204" pitchFamily="34" charset="0"/>
                </a:rPr>
                <a:t>(LBNF-20)</a:t>
              </a:r>
            </a:p>
          </p:txBody>
        </p:sp>
        <p:sp>
          <p:nvSpPr>
            <p:cNvPr id="34" name="TextBox 33">
              <a:extLst>
                <a:ext uri="{FF2B5EF4-FFF2-40B4-BE49-F238E27FC236}">
                  <a16:creationId xmlns:a16="http://schemas.microsoft.com/office/drawing/2014/main" id="{F017EF14-27E3-2642-B0D5-9436A71C3C04}"/>
                </a:ext>
              </a:extLst>
            </p:cNvPr>
            <p:cNvSpPr txBox="1"/>
            <p:nvPr/>
          </p:nvSpPr>
          <p:spPr>
            <a:xfrm>
              <a:off x="9823726" y="3767876"/>
              <a:ext cx="1894342" cy="746495"/>
            </a:xfrm>
            <a:prstGeom prst="rect">
              <a:avLst/>
            </a:prstGeom>
            <a:noFill/>
          </p:spPr>
          <p:txBody>
            <a:bodyPr wrap="square" rtlCol="0">
              <a:spAutoFit/>
            </a:bodyPr>
            <a:lstStyle/>
            <a:p>
              <a:pPr algn="ctr"/>
              <a:r>
                <a:rPr lang="en-US" sz="1050" b="1" dirty="0">
                  <a:solidFill>
                    <a:srgbClr val="004C97"/>
                  </a:solidFill>
                  <a:latin typeface="Arial" panose="020B0604020202020204" pitchFamily="34" charset="0"/>
                  <a:cs typeface="Arial" panose="020B0604020202020204" pitchFamily="34" charset="0"/>
                </a:rPr>
                <a:t>Primary Beam Service Building</a:t>
              </a:r>
            </a:p>
            <a:p>
              <a:pPr algn="ctr"/>
              <a:r>
                <a:rPr lang="en-US" sz="1050" b="1" dirty="0">
                  <a:solidFill>
                    <a:srgbClr val="004C97"/>
                  </a:solidFill>
                  <a:latin typeface="Arial" panose="020B0604020202020204" pitchFamily="34" charset="0"/>
                  <a:cs typeface="Arial" panose="020B0604020202020204" pitchFamily="34" charset="0"/>
                </a:rPr>
                <a:t>(LBNF-5)</a:t>
              </a:r>
            </a:p>
          </p:txBody>
        </p:sp>
        <p:sp>
          <p:nvSpPr>
            <p:cNvPr id="36" name="TextBox 35">
              <a:extLst>
                <a:ext uri="{FF2B5EF4-FFF2-40B4-BE49-F238E27FC236}">
                  <a16:creationId xmlns:a16="http://schemas.microsoft.com/office/drawing/2014/main" id="{D53E0A64-CF35-574E-9B9E-66992A5A2AB4}"/>
                </a:ext>
              </a:extLst>
            </p:cNvPr>
            <p:cNvSpPr txBox="1"/>
            <p:nvPr/>
          </p:nvSpPr>
          <p:spPr>
            <a:xfrm>
              <a:off x="4804847" y="1803501"/>
              <a:ext cx="1051544" cy="537476"/>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p>
              <a:pPr algn="ctr"/>
              <a:r>
                <a:rPr lang="en-US" sz="1050" b="1" dirty="0">
                  <a:solidFill>
                    <a:srgbClr val="004C97"/>
                  </a:solidFill>
                  <a:latin typeface="Arial" panose="020B0604020202020204" pitchFamily="34" charset="0"/>
                  <a:cs typeface="Arial" panose="020B0604020202020204" pitchFamily="34" charset="0"/>
                </a:rPr>
                <a:t>Decay Region</a:t>
              </a:r>
            </a:p>
          </p:txBody>
        </p:sp>
        <p:cxnSp>
          <p:nvCxnSpPr>
            <p:cNvPr id="37" name="Straight Arrow Connector 36">
              <a:extLst>
                <a:ext uri="{FF2B5EF4-FFF2-40B4-BE49-F238E27FC236}">
                  <a16:creationId xmlns:a16="http://schemas.microsoft.com/office/drawing/2014/main" id="{D5813EF2-D89B-0E44-942B-3DFD7834D918}"/>
                </a:ext>
              </a:extLst>
            </p:cNvPr>
            <p:cNvCxnSpPr>
              <a:cxnSpLocks/>
            </p:cNvCxnSpPr>
            <p:nvPr/>
          </p:nvCxnSpPr>
          <p:spPr>
            <a:xfrm flipH="1">
              <a:off x="6886389" y="3274225"/>
              <a:ext cx="94718" cy="439322"/>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1F8CB089-BB46-184E-85E9-DC0D52A27970}"/>
                </a:ext>
              </a:extLst>
            </p:cNvPr>
            <p:cNvSpPr txBox="1"/>
            <p:nvPr/>
          </p:nvSpPr>
          <p:spPr>
            <a:xfrm>
              <a:off x="7870822" y="3228843"/>
              <a:ext cx="1424972" cy="746495"/>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050" dirty="0"/>
                <a:t>Primary</a:t>
              </a:r>
            </a:p>
            <a:p>
              <a:r>
                <a:rPr lang="en-US" sz="1050" dirty="0"/>
                <a:t>Beamline</a:t>
              </a:r>
            </a:p>
            <a:p>
              <a:r>
                <a:rPr lang="en-US" sz="1050" dirty="0"/>
                <a:t>Enclosure</a:t>
              </a:r>
            </a:p>
          </p:txBody>
        </p:sp>
        <p:cxnSp>
          <p:nvCxnSpPr>
            <p:cNvPr id="39" name="Straight Arrow Connector 38">
              <a:extLst>
                <a:ext uri="{FF2B5EF4-FFF2-40B4-BE49-F238E27FC236}">
                  <a16:creationId xmlns:a16="http://schemas.microsoft.com/office/drawing/2014/main" id="{6EDA199D-A1CC-2740-BAF7-43D02D862DB0}"/>
                </a:ext>
              </a:extLst>
            </p:cNvPr>
            <p:cNvCxnSpPr>
              <a:cxnSpLocks/>
            </p:cNvCxnSpPr>
            <p:nvPr/>
          </p:nvCxnSpPr>
          <p:spPr>
            <a:xfrm flipV="1">
              <a:off x="8468315" y="5122448"/>
              <a:ext cx="228599" cy="298686"/>
            </a:xfrm>
            <a:prstGeom prst="straightConnector1">
              <a:avLst/>
            </a:prstGeom>
            <a:ln>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51D4A382-4E69-AC4B-8D53-92A7401480FC}"/>
                </a:ext>
              </a:extLst>
            </p:cNvPr>
            <p:cNvSpPr txBox="1"/>
            <p:nvPr/>
          </p:nvSpPr>
          <p:spPr>
            <a:xfrm>
              <a:off x="7141046" y="5421132"/>
              <a:ext cx="2115100" cy="746495"/>
            </a:xfrm>
            <a:prstGeom prst="rect">
              <a:avLst/>
            </a:prstGeom>
            <a:noFill/>
          </p:spPr>
          <p:txBody>
            <a:bodyPr wrap="square" rtlCol="0">
              <a:spAutoFit/>
            </a:bodyPr>
            <a:lstStyle/>
            <a:p>
              <a:pPr algn="ctr"/>
              <a:r>
                <a:rPr lang="en-US" sz="1050" b="1" dirty="0">
                  <a:solidFill>
                    <a:srgbClr val="63666A"/>
                  </a:solidFill>
                  <a:latin typeface="Arial" panose="020B0604020202020204" pitchFamily="34" charset="0"/>
                  <a:cs typeface="Arial" panose="020B0604020202020204" pitchFamily="34" charset="0"/>
                </a:rPr>
                <a:t>Fermilab</a:t>
              </a:r>
            </a:p>
            <a:p>
              <a:pPr algn="ctr"/>
              <a:r>
                <a:rPr lang="en-US" sz="1050" b="1" dirty="0">
                  <a:solidFill>
                    <a:srgbClr val="63666A"/>
                  </a:solidFill>
                  <a:latin typeface="Arial" panose="020B0604020202020204" pitchFamily="34" charset="0"/>
                  <a:cs typeface="Arial" panose="020B0604020202020204" pitchFamily="34" charset="0"/>
                </a:rPr>
                <a:t>Main Injector</a:t>
              </a:r>
            </a:p>
            <a:p>
              <a:pPr algn="ctr"/>
              <a:r>
                <a:rPr lang="en-US" sz="1050" b="1" dirty="0">
                  <a:solidFill>
                    <a:srgbClr val="63666A"/>
                  </a:solidFill>
                  <a:latin typeface="Arial" panose="020B0604020202020204" pitchFamily="34" charset="0"/>
                  <a:cs typeface="Arial" panose="020B0604020202020204" pitchFamily="34" charset="0"/>
                </a:rPr>
                <a:t>Tunnel</a:t>
              </a:r>
            </a:p>
          </p:txBody>
        </p:sp>
        <p:grpSp>
          <p:nvGrpSpPr>
            <p:cNvPr id="41" name="Group 40">
              <a:extLst>
                <a:ext uri="{FF2B5EF4-FFF2-40B4-BE49-F238E27FC236}">
                  <a16:creationId xmlns:a16="http://schemas.microsoft.com/office/drawing/2014/main" id="{E623DB51-6463-1F49-AB93-291108CCD20F}"/>
                </a:ext>
              </a:extLst>
            </p:cNvPr>
            <p:cNvGrpSpPr/>
            <p:nvPr/>
          </p:nvGrpSpPr>
          <p:grpSpPr>
            <a:xfrm>
              <a:off x="11272758" y="5949254"/>
              <a:ext cx="1405573" cy="929690"/>
              <a:chOff x="11272758" y="5949254"/>
              <a:chExt cx="1405573" cy="929690"/>
            </a:xfrm>
          </p:grpSpPr>
          <p:cxnSp>
            <p:nvCxnSpPr>
              <p:cNvPr id="50" name="Straight Arrow Connector 49">
                <a:extLst>
                  <a:ext uri="{FF2B5EF4-FFF2-40B4-BE49-F238E27FC236}">
                    <a16:creationId xmlns:a16="http://schemas.microsoft.com/office/drawing/2014/main" id="{8F805B3A-9AC6-2048-8D24-7F295569F8CF}"/>
                  </a:ext>
                </a:extLst>
              </p:cNvPr>
              <p:cNvCxnSpPr>
                <a:cxnSpLocks/>
              </p:cNvCxnSpPr>
              <p:nvPr/>
            </p:nvCxnSpPr>
            <p:spPr>
              <a:xfrm flipH="1" flipV="1">
                <a:off x="11531847" y="5949254"/>
                <a:ext cx="637136" cy="28630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A4F55DDE-9738-184A-BBAD-3556811B5013}"/>
                  </a:ext>
                </a:extLst>
              </p:cNvPr>
              <p:cNvSpPr txBox="1"/>
              <p:nvPr/>
            </p:nvSpPr>
            <p:spPr>
              <a:xfrm>
                <a:off x="11272758" y="6341468"/>
                <a:ext cx="1405573" cy="537476"/>
              </a:xfrm>
              <a:prstGeom prst="rect">
                <a:avLst/>
              </a:prstGeom>
              <a:noFill/>
            </p:spPr>
            <p:txBody>
              <a:bodyPr wrap="none" rtlCol="0">
                <a:spAutoFit/>
              </a:bodyPr>
              <a:lstStyle/>
              <a:p>
                <a:pPr algn="ctr"/>
                <a:r>
                  <a:rPr lang="en-US" sz="1050" b="1" dirty="0">
                    <a:solidFill>
                      <a:srgbClr val="FF0000"/>
                    </a:solidFill>
                    <a:latin typeface="Arial" panose="020B0604020202020204" pitchFamily="34" charset="0"/>
                    <a:cs typeface="Arial" panose="020B0604020202020204" pitchFamily="34" charset="0"/>
                  </a:rPr>
                  <a:t>Proton Beam</a:t>
                </a:r>
              </a:p>
              <a:p>
                <a:pPr algn="ctr"/>
                <a:r>
                  <a:rPr lang="en-US" sz="1050" b="1" dirty="0">
                    <a:solidFill>
                      <a:srgbClr val="FF0000"/>
                    </a:solidFill>
                    <a:latin typeface="Arial" panose="020B0604020202020204" pitchFamily="34" charset="0"/>
                    <a:cs typeface="Arial" panose="020B0604020202020204" pitchFamily="34" charset="0"/>
                  </a:rPr>
                  <a:t>From MI-10</a:t>
                </a:r>
              </a:p>
            </p:txBody>
          </p:sp>
        </p:grpSp>
        <p:sp>
          <p:nvSpPr>
            <p:cNvPr id="42" name="TextBox 41">
              <a:extLst>
                <a:ext uri="{FF2B5EF4-FFF2-40B4-BE49-F238E27FC236}">
                  <a16:creationId xmlns:a16="http://schemas.microsoft.com/office/drawing/2014/main" id="{AFE3F880-2D15-B447-835A-0A888AD47A26}"/>
                </a:ext>
              </a:extLst>
            </p:cNvPr>
            <p:cNvSpPr txBox="1"/>
            <p:nvPr/>
          </p:nvSpPr>
          <p:spPr>
            <a:xfrm>
              <a:off x="863775" y="1060317"/>
              <a:ext cx="1570753" cy="537476"/>
            </a:xfrm>
            <a:prstGeom prst="rect">
              <a:avLst/>
            </a:prstGeom>
            <a:noFill/>
          </p:spPr>
          <p:txBody>
            <a:bodyPr wrap="none" rtlCol="0">
              <a:spAutoFit/>
            </a:bodyPr>
            <a:lstStyle/>
            <a:p>
              <a:pPr algn="ctr"/>
              <a:r>
                <a:rPr lang="en-US" sz="1050" b="1" dirty="0">
                  <a:solidFill>
                    <a:srgbClr val="FF0000"/>
                  </a:solidFill>
                  <a:latin typeface="Arial" panose="020B0604020202020204" pitchFamily="34" charset="0"/>
                  <a:cs typeface="Arial" panose="020B0604020202020204" pitchFamily="34" charset="0"/>
                </a:rPr>
                <a:t>Neutrino Beam</a:t>
              </a:r>
            </a:p>
            <a:p>
              <a:pPr algn="ctr"/>
              <a:r>
                <a:rPr lang="en-US" sz="1050" b="1" dirty="0">
                  <a:solidFill>
                    <a:srgbClr val="FF0000"/>
                  </a:solidFill>
                  <a:latin typeface="Arial" panose="020B0604020202020204" pitchFamily="34" charset="0"/>
                  <a:cs typeface="Arial" panose="020B0604020202020204" pitchFamily="34" charset="0"/>
                </a:rPr>
                <a:t>to SURF, SD</a:t>
              </a:r>
            </a:p>
          </p:txBody>
        </p:sp>
        <p:cxnSp>
          <p:nvCxnSpPr>
            <p:cNvPr id="43" name="Straight Arrow Connector 42">
              <a:extLst>
                <a:ext uri="{FF2B5EF4-FFF2-40B4-BE49-F238E27FC236}">
                  <a16:creationId xmlns:a16="http://schemas.microsoft.com/office/drawing/2014/main" id="{D76DDFBF-4E75-D043-B39D-479EE082C7B8}"/>
                </a:ext>
              </a:extLst>
            </p:cNvPr>
            <p:cNvCxnSpPr/>
            <p:nvPr/>
          </p:nvCxnSpPr>
          <p:spPr>
            <a:xfrm flipH="1" flipV="1">
              <a:off x="2174192" y="1343422"/>
              <a:ext cx="398780" cy="18823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1FD52AEA-005D-2443-A768-F2C3F26ED259}"/>
                </a:ext>
              </a:extLst>
            </p:cNvPr>
            <p:cNvSpPr txBox="1"/>
            <p:nvPr/>
          </p:nvSpPr>
          <p:spPr>
            <a:xfrm>
              <a:off x="9507824" y="5708497"/>
              <a:ext cx="1238573" cy="537476"/>
            </a:xfrm>
            <a:prstGeom prst="rect">
              <a:avLst/>
            </a:prstGeom>
            <a:noFill/>
          </p:spPr>
          <p:txBody>
            <a:bodyPr wrap="square" rtlCol="0">
              <a:spAutoFit/>
            </a:bodyPr>
            <a:lstStyle/>
            <a:p>
              <a:pPr algn="ctr"/>
              <a:r>
                <a:rPr lang="en-US" sz="1050" b="1" dirty="0">
                  <a:solidFill>
                    <a:srgbClr val="004C97"/>
                  </a:solidFill>
                  <a:latin typeface="Arial" panose="020B0604020202020204" pitchFamily="34" charset="0"/>
                  <a:cs typeface="Arial" panose="020B0604020202020204" pitchFamily="34" charset="0"/>
                </a:rPr>
                <a:t>Extraction</a:t>
              </a:r>
            </a:p>
            <a:p>
              <a:pPr algn="ctr"/>
              <a:r>
                <a:rPr lang="en-US" sz="1050" b="1" dirty="0">
                  <a:solidFill>
                    <a:srgbClr val="004C97"/>
                  </a:solidFill>
                  <a:latin typeface="Arial" panose="020B0604020202020204" pitchFamily="34" charset="0"/>
                  <a:cs typeface="Arial" panose="020B0604020202020204" pitchFamily="34" charset="0"/>
                </a:rPr>
                <a:t>Enclosure</a:t>
              </a:r>
            </a:p>
          </p:txBody>
        </p:sp>
      </p:grpSp>
      <p:pic>
        <p:nvPicPr>
          <p:cNvPr id="56" name="Content Placeholder 9" descr="Diagram&#10;&#10;Description automatically generated">
            <a:extLst>
              <a:ext uri="{FF2B5EF4-FFF2-40B4-BE49-F238E27FC236}">
                <a16:creationId xmlns:a16="http://schemas.microsoft.com/office/drawing/2014/main" id="{14CF4F4D-F6E9-E641-96BA-60A3DA92331C}"/>
              </a:ext>
            </a:extLst>
          </p:cNvPr>
          <p:cNvPicPr>
            <a:picLocks noGrp="1" noChangeAspect="1"/>
          </p:cNvPicPr>
          <p:nvPr/>
        </p:nvPicPr>
        <p:blipFill>
          <a:blip r:embed="rId3"/>
          <a:stretch>
            <a:fillRect/>
          </a:stretch>
        </p:blipFill>
        <p:spPr>
          <a:xfrm>
            <a:off x="7272648" y="160342"/>
            <a:ext cx="4719765" cy="1846984"/>
          </a:xfrm>
          <a:prstGeom prst="rect">
            <a:avLst/>
          </a:prstGeom>
        </p:spPr>
      </p:pic>
      <p:sp>
        <p:nvSpPr>
          <p:cNvPr id="57" name="TextBox 56">
            <a:extLst>
              <a:ext uri="{FF2B5EF4-FFF2-40B4-BE49-F238E27FC236}">
                <a16:creationId xmlns:a16="http://schemas.microsoft.com/office/drawing/2014/main" id="{3E08D39A-F577-6349-9012-1FD3FF4222FA}"/>
              </a:ext>
            </a:extLst>
          </p:cNvPr>
          <p:cNvSpPr txBox="1"/>
          <p:nvPr/>
        </p:nvSpPr>
        <p:spPr>
          <a:xfrm>
            <a:off x="755399" y="1842827"/>
            <a:ext cx="2557691" cy="144655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dirty="0"/>
              <a:t>Absorber Complex Services:</a:t>
            </a:r>
          </a:p>
          <a:p>
            <a:pPr marL="285750" indent="-285750">
              <a:buFont typeface="Arial" panose="020B0604020202020204" pitchFamily="34" charset="0"/>
              <a:buChar char="•"/>
            </a:pPr>
            <a:r>
              <a:rPr lang="en-US" sz="1400" b="1" dirty="0">
                <a:solidFill>
                  <a:schemeClr val="tx2">
                    <a:lumMod val="50000"/>
                  </a:schemeClr>
                </a:solidFill>
              </a:rPr>
              <a:t>Hadron Absorber</a:t>
            </a:r>
          </a:p>
          <a:p>
            <a:pPr marL="285750" indent="-285750">
              <a:buFont typeface="Arial" panose="020B0604020202020204" pitchFamily="34" charset="0"/>
              <a:buChar char="•"/>
            </a:pPr>
            <a:r>
              <a:rPr lang="en-US" sz="1400" b="1" dirty="0">
                <a:solidFill>
                  <a:schemeClr val="tx2">
                    <a:lumMod val="50000"/>
                  </a:schemeClr>
                </a:solidFill>
              </a:rPr>
              <a:t>DS Decay Pipe Window</a:t>
            </a:r>
          </a:p>
          <a:p>
            <a:pPr marL="285750" indent="-285750">
              <a:buFont typeface="Arial" panose="020B0604020202020204" pitchFamily="34" charset="0"/>
              <a:buChar char="•"/>
            </a:pPr>
            <a:r>
              <a:rPr lang="en-US" sz="1400" dirty="0"/>
              <a:t>Hadron Monitor</a:t>
            </a:r>
          </a:p>
          <a:p>
            <a:pPr marL="285750" indent="-285750">
              <a:buFont typeface="Arial" panose="020B0604020202020204" pitchFamily="34" charset="0"/>
              <a:buChar char="•"/>
            </a:pPr>
            <a:r>
              <a:rPr lang="en-US" sz="1400" dirty="0"/>
              <a:t>Muon Monitors</a:t>
            </a:r>
          </a:p>
        </p:txBody>
      </p:sp>
      <p:sp>
        <p:nvSpPr>
          <p:cNvPr id="58" name="TextBox 57">
            <a:extLst>
              <a:ext uri="{FF2B5EF4-FFF2-40B4-BE49-F238E27FC236}">
                <a16:creationId xmlns:a16="http://schemas.microsoft.com/office/drawing/2014/main" id="{EABCE04F-C6D5-E74F-BDF8-4B6CEA1F1B37}"/>
              </a:ext>
            </a:extLst>
          </p:cNvPr>
          <p:cNvSpPr txBox="1"/>
          <p:nvPr/>
        </p:nvSpPr>
        <p:spPr>
          <a:xfrm>
            <a:off x="2694498" y="3494855"/>
            <a:ext cx="2944139" cy="16312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dirty="0"/>
              <a:t>Target Complex Services:</a:t>
            </a:r>
          </a:p>
          <a:p>
            <a:pPr marL="285750" indent="-285750">
              <a:buFont typeface="Arial" panose="020B0604020202020204" pitchFamily="34" charset="0"/>
              <a:buChar char="•"/>
            </a:pPr>
            <a:r>
              <a:rPr lang="en-US" sz="1400" b="1" dirty="0">
                <a:solidFill>
                  <a:schemeClr val="tx2">
                    <a:lumMod val="50000"/>
                  </a:schemeClr>
                </a:solidFill>
              </a:rPr>
              <a:t>Baffle</a:t>
            </a:r>
          </a:p>
          <a:p>
            <a:pPr marL="285750" indent="-285750">
              <a:buFont typeface="Arial" panose="020B0604020202020204" pitchFamily="34" charset="0"/>
              <a:buChar char="•"/>
            </a:pPr>
            <a:r>
              <a:rPr lang="en-US" sz="1400" b="1" dirty="0">
                <a:solidFill>
                  <a:schemeClr val="tx2">
                    <a:lumMod val="50000"/>
                  </a:schemeClr>
                </a:solidFill>
              </a:rPr>
              <a:t>Target</a:t>
            </a:r>
          </a:p>
          <a:p>
            <a:pPr marL="285750" indent="-285750">
              <a:buFont typeface="Arial" panose="020B0604020202020204" pitchFamily="34" charset="0"/>
              <a:buChar char="•"/>
            </a:pPr>
            <a:r>
              <a:rPr lang="en-US" sz="1400" b="1" dirty="0">
                <a:solidFill>
                  <a:schemeClr val="tx2">
                    <a:lumMod val="50000"/>
                  </a:schemeClr>
                </a:solidFill>
              </a:rPr>
              <a:t>Horns A, B, &amp; C</a:t>
            </a:r>
          </a:p>
          <a:p>
            <a:pPr marL="285750" indent="-285750">
              <a:buFont typeface="Arial" panose="020B0604020202020204" pitchFamily="34" charset="0"/>
              <a:buChar char="•"/>
            </a:pPr>
            <a:r>
              <a:rPr lang="en-US" sz="1400" b="1" dirty="0">
                <a:solidFill>
                  <a:schemeClr val="tx2">
                    <a:lumMod val="50000"/>
                  </a:schemeClr>
                </a:solidFill>
              </a:rPr>
              <a:t>US Decay Pipe Window</a:t>
            </a:r>
          </a:p>
          <a:p>
            <a:pPr marL="285750" indent="-285750">
              <a:buFont typeface="Arial" panose="020B0604020202020204" pitchFamily="34" charset="0"/>
              <a:buChar char="•"/>
            </a:pPr>
            <a:r>
              <a:rPr lang="en-US" sz="1400" dirty="0"/>
              <a:t>Beam on Target Instrumentation</a:t>
            </a:r>
          </a:p>
        </p:txBody>
      </p:sp>
      <p:sp>
        <p:nvSpPr>
          <p:cNvPr id="59" name="TextBox 58">
            <a:extLst>
              <a:ext uri="{FF2B5EF4-FFF2-40B4-BE49-F238E27FC236}">
                <a16:creationId xmlns:a16="http://schemas.microsoft.com/office/drawing/2014/main" id="{B770A5DE-C517-7442-9955-F37CE8D446D7}"/>
              </a:ext>
            </a:extLst>
          </p:cNvPr>
          <p:cNvSpPr txBox="1"/>
          <p:nvPr/>
        </p:nvSpPr>
        <p:spPr>
          <a:xfrm>
            <a:off x="5702854" y="5343632"/>
            <a:ext cx="3209326" cy="98488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dirty="0"/>
              <a:t>Primary Beam Services:</a:t>
            </a:r>
          </a:p>
          <a:p>
            <a:pPr marL="285750" indent="-285750">
              <a:buFont typeface="Arial" panose="020B0604020202020204" pitchFamily="34" charset="0"/>
              <a:buChar char="•"/>
            </a:pPr>
            <a:r>
              <a:rPr lang="en-US" sz="1400" dirty="0"/>
              <a:t>Beamline (magnets, vacuum, </a:t>
            </a:r>
            <a:r>
              <a:rPr lang="en-US" sz="1400" dirty="0" err="1"/>
              <a:t>etc</a:t>
            </a:r>
            <a:r>
              <a:rPr lang="en-US" sz="1400" dirty="0"/>
              <a:t>)</a:t>
            </a:r>
          </a:p>
          <a:p>
            <a:pPr marL="285750" indent="-285750">
              <a:buFont typeface="Arial" panose="020B0604020202020204" pitchFamily="34" charset="0"/>
              <a:buChar char="•"/>
            </a:pPr>
            <a:r>
              <a:rPr lang="en-US" sz="1400" dirty="0"/>
              <a:t>Primary Beam Instrumentation</a:t>
            </a:r>
          </a:p>
          <a:p>
            <a:pPr marL="285750" indent="-285750">
              <a:buFont typeface="Arial" panose="020B0604020202020204" pitchFamily="34" charset="0"/>
              <a:buChar char="•"/>
            </a:pPr>
            <a:r>
              <a:rPr lang="en-US" sz="1400" b="1" dirty="0">
                <a:solidFill>
                  <a:schemeClr val="tx2">
                    <a:lumMod val="50000"/>
                  </a:schemeClr>
                </a:solidFill>
              </a:rPr>
              <a:t>Primary Beam Window</a:t>
            </a:r>
          </a:p>
        </p:txBody>
      </p:sp>
      <p:sp>
        <p:nvSpPr>
          <p:cNvPr id="60" name="Frame 59">
            <a:extLst>
              <a:ext uri="{FF2B5EF4-FFF2-40B4-BE49-F238E27FC236}">
                <a16:creationId xmlns:a16="http://schemas.microsoft.com/office/drawing/2014/main" id="{B50CEEAB-ABE6-5244-9BB6-01C46F8B0C7D}"/>
              </a:ext>
            </a:extLst>
          </p:cNvPr>
          <p:cNvSpPr/>
          <p:nvPr/>
        </p:nvSpPr>
        <p:spPr>
          <a:xfrm>
            <a:off x="8900516" y="119693"/>
            <a:ext cx="3109701" cy="1887634"/>
          </a:xfrm>
          <a:prstGeom prst="frame">
            <a:avLst>
              <a:gd name="adj1" fmla="val 981"/>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26763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D58DF-5C71-7191-3983-76E2915B28F7}"/>
              </a:ext>
            </a:extLst>
          </p:cNvPr>
          <p:cNvSpPr>
            <a:spLocks noGrp="1"/>
          </p:cNvSpPr>
          <p:nvPr>
            <p:ph type="title"/>
          </p:nvPr>
        </p:nvSpPr>
        <p:spPr/>
        <p:txBody>
          <a:bodyPr/>
          <a:lstStyle/>
          <a:p>
            <a:r>
              <a:rPr lang="en-US" dirty="0"/>
              <a:t>Target Hall at</a:t>
            </a:r>
            <a:br>
              <a:rPr lang="en-US" dirty="0"/>
            </a:br>
            <a:r>
              <a:rPr lang="en-US" dirty="0"/>
              <a:t>LBNF-20 (Target Complex)</a:t>
            </a:r>
          </a:p>
        </p:txBody>
      </p:sp>
      <p:pic>
        <p:nvPicPr>
          <p:cNvPr id="8" name="Content Placeholder 7" descr="A diagram of a machine&#10;&#10;Description automatically generated">
            <a:extLst>
              <a:ext uri="{FF2B5EF4-FFF2-40B4-BE49-F238E27FC236}">
                <a16:creationId xmlns:a16="http://schemas.microsoft.com/office/drawing/2014/main" id="{5BC67BBF-EDCD-751C-5EEA-337F690EDF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1387" y="1066800"/>
            <a:ext cx="10369225" cy="5181600"/>
          </a:xfrm>
        </p:spPr>
      </p:pic>
      <p:sp>
        <p:nvSpPr>
          <p:cNvPr id="4" name="Date Placeholder 3">
            <a:extLst>
              <a:ext uri="{FF2B5EF4-FFF2-40B4-BE49-F238E27FC236}">
                <a16:creationId xmlns:a16="http://schemas.microsoft.com/office/drawing/2014/main" id="{2F458A1E-79D2-D052-9601-55A5C570BA30}"/>
              </a:ext>
            </a:extLst>
          </p:cNvPr>
          <p:cNvSpPr>
            <a:spLocks noGrp="1"/>
          </p:cNvSpPr>
          <p:nvPr>
            <p:ph type="dt" sz="half" idx="10"/>
          </p:nvPr>
        </p:nvSpPr>
        <p:spPr/>
        <p:txBody>
          <a:bodyPr/>
          <a:lstStyle/>
          <a:p>
            <a:r>
              <a:rPr lang="en-US"/>
              <a:t>11.09.2023</a:t>
            </a:r>
            <a:endParaRPr lang="en-US" dirty="0"/>
          </a:p>
        </p:txBody>
      </p:sp>
      <p:sp>
        <p:nvSpPr>
          <p:cNvPr id="5" name="Footer Placeholder 4">
            <a:extLst>
              <a:ext uri="{FF2B5EF4-FFF2-40B4-BE49-F238E27FC236}">
                <a16:creationId xmlns:a16="http://schemas.microsoft.com/office/drawing/2014/main" id="{A917D74F-9A6B-C6E3-8B10-CBC7127DE519}"/>
              </a:ext>
            </a:extLst>
          </p:cNvPr>
          <p:cNvSpPr>
            <a:spLocks noGrp="1"/>
          </p:cNvSpPr>
          <p:nvPr>
            <p:ph type="ftr" sz="quarter" idx="11"/>
          </p:nvPr>
        </p:nvSpPr>
        <p:spPr/>
        <p:txBody>
          <a:bodyPr/>
          <a:lstStyle/>
          <a:p>
            <a:r>
              <a:rPr lang="en-US"/>
              <a:t>P. Hurh | LBNF Targetry Overview - HPTW 2023</a:t>
            </a:r>
            <a:endParaRPr lang="en-US" dirty="0"/>
          </a:p>
        </p:txBody>
      </p:sp>
      <p:sp>
        <p:nvSpPr>
          <p:cNvPr id="6" name="Slide Number Placeholder 5">
            <a:extLst>
              <a:ext uri="{FF2B5EF4-FFF2-40B4-BE49-F238E27FC236}">
                <a16:creationId xmlns:a16="http://schemas.microsoft.com/office/drawing/2014/main" id="{B8D6F93D-09A9-734A-FB2F-F5EA5C08FFFF}"/>
              </a:ext>
            </a:extLst>
          </p:cNvPr>
          <p:cNvSpPr>
            <a:spLocks noGrp="1"/>
          </p:cNvSpPr>
          <p:nvPr>
            <p:ph type="sldNum" sz="quarter" idx="12"/>
          </p:nvPr>
        </p:nvSpPr>
        <p:spPr/>
        <p:txBody>
          <a:bodyPr/>
          <a:lstStyle/>
          <a:p>
            <a:fld id="{EFEA031F-3946-4BBC-949C-5EB2BB7BA03C}" type="slidenum">
              <a:rPr lang="en-US" smtClean="0"/>
              <a:t>6</a:t>
            </a:fld>
            <a:endParaRPr lang="en-US"/>
          </a:p>
        </p:txBody>
      </p:sp>
      <p:sp>
        <p:nvSpPr>
          <p:cNvPr id="3" name="TextBox 2">
            <a:extLst>
              <a:ext uri="{FF2B5EF4-FFF2-40B4-BE49-F238E27FC236}">
                <a16:creationId xmlns:a16="http://schemas.microsoft.com/office/drawing/2014/main" id="{C34A601F-363A-556C-7276-4B92AAE72E86}"/>
              </a:ext>
            </a:extLst>
          </p:cNvPr>
          <p:cNvSpPr txBox="1"/>
          <p:nvPr/>
        </p:nvSpPr>
        <p:spPr>
          <a:xfrm>
            <a:off x="5364478" y="5654324"/>
            <a:ext cx="1111303" cy="52322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Cooling</a:t>
            </a:r>
          </a:p>
          <a:p>
            <a:r>
              <a:rPr lang="en-US" sz="1400" dirty="0"/>
              <a:t>Panels</a:t>
            </a:r>
          </a:p>
        </p:txBody>
      </p:sp>
      <p:sp>
        <p:nvSpPr>
          <p:cNvPr id="7" name="TextBox 6">
            <a:extLst>
              <a:ext uri="{FF2B5EF4-FFF2-40B4-BE49-F238E27FC236}">
                <a16:creationId xmlns:a16="http://schemas.microsoft.com/office/drawing/2014/main" id="{AA514B93-7500-5EFE-F65B-B65CCFD41ABA}"/>
              </a:ext>
            </a:extLst>
          </p:cNvPr>
          <p:cNvSpPr txBox="1"/>
          <p:nvPr/>
        </p:nvSpPr>
        <p:spPr>
          <a:xfrm>
            <a:off x="7994832" y="5016095"/>
            <a:ext cx="1569531" cy="52322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Horn A with Target</a:t>
            </a:r>
          </a:p>
        </p:txBody>
      </p:sp>
      <p:sp>
        <p:nvSpPr>
          <p:cNvPr id="9" name="TextBox 8">
            <a:extLst>
              <a:ext uri="{FF2B5EF4-FFF2-40B4-BE49-F238E27FC236}">
                <a16:creationId xmlns:a16="http://schemas.microsoft.com/office/drawing/2014/main" id="{F1297E58-C05E-500A-F2CF-1DE6FFE3DEA1}"/>
              </a:ext>
            </a:extLst>
          </p:cNvPr>
          <p:cNvSpPr txBox="1"/>
          <p:nvPr/>
        </p:nvSpPr>
        <p:spPr>
          <a:xfrm>
            <a:off x="9493999" y="4861119"/>
            <a:ext cx="976670" cy="307777"/>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Baffle</a:t>
            </a:r>
          </a:p>
        </p:txBody>
      </p:sp>
      <p:cxnSp>
        <p:nvCxnSpPr>
          <p:cNvPr id="10" name="Straight Arrow Connector 9">
            <a:extLst>
              <a:ext uri="{FF2B5EF4-FFF2-40B4-BE49-F238E27FC236}">
                <a16:creationId xmlns:a16="http://schemas.microsoft.com/office/drawing/2014/main" id="{E2C2F935-ACA1-155D-648B-B5430B4ED6A8}"/>
              </a:ext>
            </a:extLst>
          </p:cNvPr>
          <p:cNvCxnSpPr>
            <a:cxnSpLocks/>
            <a:stCxn id="11" idx="2"/>
          </p:cNvCxnSpPr>
          <p:nvPr/>
        </p:nvCxnSpPr>
        <p:spPr>
          <a:xfrm>
            <a:off x="1610458" y="3622540"/>
            <a:ext cx="1748204" cy="1323705"/>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9C60AEE-0F67-C665-9073-06F54AEC463D}"/>
              </a:ext>
            </a:extLst>
          </p:cNvPr>
          <p:cNvSpPr txBox="1"/>
          <p:nvPr/>
        </p:nvSpPr>
        <p:spPr>
          <a:xfrm>
            <a:off x="838200" y="2883876"/>
            <a:ext cx="1544516" cy="738664"/>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Decay Region Upstream Window</a:t>
            </a:r>
          </a:p>
        </p:txBody>
      </p:sp>
      <p:sp>
        <p:nvSpPr>
          <p:cNvPr id="12" name="TextBox 11">
            <a:extLst>
              <a:ext uri="{FF2B5EF4-FFF2-40B4-BE49-F238E27FC236}">
                <a16:creationId xmlns:a16="http://schemas.microsoft.com/office/drawing/2014/main" id="{A2946A21-6C00-E5BB-474F-045DBF9085E1}"/>
              </a:ext>
            </a:extLst>
          </p:cNvPr>
          <p:cNvSpPr txBox="1"/>
          <p:nvPr/>
        </p:nvSpPr>
        <p:spPr>
          <a:xfrm>
            <a:off x="10295369" y="4496125"/>
            <a:ext cx="1865003" cy="738664"/>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Primary Beam Window</a:t>
            </a:r>
          </a:p>
          <a:p>
            <a:r>
              <a:rPr lang="en-US" sz="1400" dirty="0"/>
              <a:t>Assembly</a:t>
            </a:r>
          </a:p>
        </p:txBody>
      </p:sp>
      <p:cxnSp>
        <p:nvCxnSpPr>
          <p:cNvPr id="13" name="Straight Arrow Connector 12">
            <a:extLst>
              <a:ext uri="{FF2B5EF4-FFF2-40B4-BE49-F238E27FC236}">
                <a16:creationId xmlns:a16="http://schemas.microsoft.com/office/drawing/2014/main" id="{F0052BE9-D3C6-1FDB-FA08-6C364D88A338}"/>
              </a:ext>
            </a:extLst>
          </p:cNvPr>
          <p:cNvCxnSpPr>
            <a:cxnSpLocks/>
          </p:cNvCxnSpPr>
          <p:nvPr/>
        </p:nvCxnSpPr>
        <p:spPr>
          <a:xfrm flipV="1">
            <a:off x="11095842" y="3072161"/>
            <a:ext cx="70389" cy="1423964"/>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EBEA011-5310-762B-3A3D-80F751648921}"/>
              </a:ext>
            </a:extLst>
          </p:cNvPr>
          <p:cNvCxnSpPr>
            <a:cxnSpLocks/>
          </p:cNvCxnSpPr>
          <p:nvPr/>
        </p:nvCxnSpPr>
        <p:spPr>
          <a:xfrm flipH="1" flipV="1">
            <a:off x="4205528" y="4799969"/>
            <a:ext cx="348467" cy="1089213"/>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4DD810A-6005-3801-503E-47BAEF36D3DE}"/>
              </a:ext>
            </a:extLst>
          </p:cNvPr>
          <p:cNvCxnSpPr>
            <a:cxnSpLocks/>
          </p:cNvCxnSpPr>
          <p:nvPr/>
        </p:nvCxnSpPr>
        <p:spPr>
          <a:xfrm flipV="1">
            <a:off x="5783586" y="4332691"/>
            <a:ext cx="97432" cy="1329433"/>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51283429-6A42-4215-B440-67B1A92B496B}"/>
              </a:ext>
            </a:extLst>
          </p:cNvPr>
          <p:cNvSpPr txBox="1"/>
          <p:nvPr/>
        </p:nvSpPr>
        <p:spPr>
          <a:xfrm>
            <a:off x="6952958" y="5403172"/>
            <a:ext cx="1111303" cy="307777"/>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Horn B</a:t>
            </a:r>
          </a:p>
        </p:txBody>
      </p:sp>
      <p:cxnSp>
        <p:nvCxnSpPr>
          <p:cNvPr id="17" name="Straight Arrow Connector 16">
            <a:extLst>
              <a:ext uri="{FF2B5EF4-FFF2-40B4-BE49-F238E27FC236}">
                <a16:creationId xmlns:a16="http://schemas.microsoft.com/office/drawing/2014/main" id="{688CD9F9-6790-FC65-9C99-D21AB2A17626}"/>
              </a:ext>
            </a:extLst>
          </p:cNvPr>
          <p:cNvCxnSpPr>
            <a:cxnSpLocks/>
          </p:cNvCxnSpPr>
          <p:nvPr/>
        </p:nvCxnSpPr>
        <p:spPr>
          <a:xfrm flipV="1">
            <a:off x="7474828" y="3894992"/>
            <a:ext cx="310711" cy="1508180"/>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AE9456F-4E44-6399-87DA-F688E0716A6E}"/>
              </a:ext>
            </a:extLst>
          </p:cNvPr>
          <p:cNvCxnSpPr>
            <a:cxnSpLocks/>
          </p:cNvCxnSpPr>
          <p:nvPr/>
        </p:nvCxnSpPr>
        <p:spPr>
          <a:xfrm flipV="1">
            <a:off x="8779598" y="3784143"/>
            <a:ext cx="100568" cy="1230864"/>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DA37983-4BA3-4791-B9A4-7E617986FCB9}"/>
              </a:ext>
            </a:extLst>
          </p:cNvPr>
          <p:cNvCxnSpPr>
            <a:cxnSpLocks/>
            <a:stCxn id="9" idx="0"/>
          </p:cNvCxnSpPr>
          <p:nvPr/>
        </p:nvCxnSpPr>
        <p:spPr>
          <a:xfrm flipV="1">
            <a:off x="9982334" y="3490546"/>
            <a:ext cx="82794" cy="1370573"/>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BD40AEB8-F0CC-525B-EA22-E94A3F6E1AE6}"/>
              </a:ext>
            </a:extLst>
          </p:cNvPr>
          <p:cNvSpPr txBox="1"/>
          <p:nvPr/>
        </p:nvSpPr>
        <p:spPr>
          <a:xfrm>
            <a:off x="2990957" y="1088972"/>
            <a:ext cx="806891" cy="52322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Work</a:t>
            </a:r>
          </a:p>
          <a:p>
            <a:r>
              <a:rPr lang="en-US" sz="1400" dirty="0"/>
              <a:t>Cell</a:t>
            </a:r>
          </a:p>
        </p:txBody>
      </p:sp>
      <p:cxnSp>
        <p:nvCxnSpPr>
          <p:cNvPr id="21" name="Straight Arrow Connector 20">
            <a:extLst>
              <a:ext uri="{FF2B5EF4-FFF2-40B4-BE49-F238E27FC236}">
                <a16:creationId xmlns:a16="http://schemas.microsoft.com/office/drawing/2014/main" id="{4C079DE7-AB7B-5B12-A785-F44A1E02FED4}"/>
              </a:ext>
            </a:extLst>
          </p:cNvPr>
          <p:cNvCxnSpPr>
            <a:cxnSpLocks/>
            <a:stCxn id="22" idx="2"/>
          </p:cNvCxnSpPr>
          <p:nvPr/>
        </p:nvCxnSpPr>
        <p:spPr>
          <a:xfrm flipH="1">
            <a:off x="6205960" y="825043"/>
            <a:ext cx="746999" cy="1241149"/>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A015FC13-B81A-334B-AA9C-0B5AB0F22659}"/>
              </a:ext>
            </a:extLst>
          </p:cNvPr>
          <p:cNvSpPr txBox="1"/>
          <p:nvPr/>
        </p:nvSpPr>
        <p:spPr>
          <a:xfrm>
            <a:off x="6159894" y="301823"/>
            <a:ext cx="1586129" cy="52322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Sealed Hatch Covers</a:t>
            </a:r>
          </a:p>
        </p:txBody>
      </p:sp>
      <p:sp>
        <p:nvSpPr>
          <p:cNvPr id="24" name="TextBox 23">
            <a:extLst>
              <a:ext uri="{FF2B5EF4-FFF2-40B4-BE49-F238E27FC236}">
                <a16:creationId xmlns:a16="http://schemas.microsoft.com/office/drawing/2014/main" id="{8C4F1305-A617-4932-D9F8-68D579A430DD}"/>
              </a:ext>
            </a:extLst>
          </p:cNvPr>
          <p:cNvSpPr txBox="1"/>
          <p:nvPr/>
        </p:nvSpPr>
        <p:spPr>
          <a:xfrm>
            <a:off x="3797848" y="263510"/>
            <a:ext cx="2298152" cy="574809"/>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Removable</a:t>
            </a:r>
          </a:p>
          <a:p>
            <a:r>
              <a:rPr lang="en-US" sz="1400" dirty="0"/>
              <a:t>Steel Shielding</a:t>
            </a:r>
          </a:p>
        </p:txBody>
      </p:sp>
      <p:cxnSp>
        <p:nvCxnSpPr>
          <p:cNvPr id="25" name="Straight Arrow Connector 24">
            <a:extLst>
              <a:ext uri="{FF2B5EF4-FFF2-40B4-BE49-F238E27FC236}">
                <a16:creationId xmlns:a16="http://schemas.microsoft.com/office/drawing/2014/main" id="{6DF8F9C7-B16D-78E8-5CFD-8C5674DA2198}"/>
              </a:ext>
            </a:extLst>
          </p:cNvPr>
          <p:cNvCxnSpPr>
            <a:cxnSpLocks/>
            <a:stCxn id="24" idx="2"/>
          </p:cNvCxnSpPr>
          <p:nvPr/>
        </p:nvCxnSpPr>
        <p:spPr>
          <a:xfrm>
            <a:off x="4946924" y="838319"/>
            <a:ext cx="560217" cy="2045558"/>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8130BD44-FDFA-4D90-0577-E61FFB1FE5AC}"/>
              </a:ext>
            </a:extLst>
          </p:cNvPr>
          <p:cNvSpPr txBox="1"/>
          <p:nvPr/>
        </p:nvSpPr>
        <p:spPr>
          <a:xfrm>
            <a:off x="2454888" y="5981295"/>
            <a:ext cx="1609707" cy="307777"/>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Steel Shielding</a:t>
            </a:r>
          </a:p>
        </p:txBody>
      </p:sp>
      <p:cxnSp>
        <p:nvCxnSpPr>
          <p:cNvPr id="27" name="Straight Arrow Connector 26">
            <a:extLst>
              <a:ext uri="{FF2B5EF4-FFF2-40B4-BE49-F238E27FC236}">
                <a16:creationId xmlns:a16="http://schemas.microsoft.com/office/drawing/2014/main" id="{7D2EF8FC-6C24-A55D-5DBF-81DD2B1E7785}"/>
              </a:ext>
            </a:extLst>
          </p:cNvPr>
          <p:cNvCxnSpPr>
            <a:cxnSpLocks/>
            <a:stCxn id="26" idx="0"/>
          </p:cNvCxnSpPr>
          <p:nvPr/>
        </p:nvCxnSpPr>
        <p:spPr>
          <a:xfrm flipV="1">
            <a:off x="3259742" y="4946245"/>
            <a:ext cx="394533" cy="1035050"/>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16656DB6-5E25-61D8-FE1F-98CC8761E7DD}"/>
              </a:ext>
            </a:extLst>
          </p:cNvPr>
          <p:cNvCxnSpPr>
            <a:cxnSpLocks/>
            <a:stCxn id="29" idx="1"/>
          </p:cNvCxnSpPr>
          <p:nvPr/>
        </p:nvCxnSpPr>
        <p:spPr>
          <a:xfrm flipH="1">
            <a:off x="10587398" y="2956503"/>
            <a:ext cx="905621" cy="170973"/>
          </a:xfrm>
          <a:prstGeom prst="straightConnector1">
            <a:avLst/>
          </a:prstGeom>
          <a:ln w="317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F4A00DD1-79E1-1C99-7861-1134ABB866DF}"/>
              </a:ext>
            </a:extLst>
          </p:cNvPr>
          <p:cNvSpPr txBox="1"/>
          <p:nvPr/>
        </p:nvSpPr>
        <p:spPr>
          <a:xfrm rot="21027783">
            <a:off x="11486961" y="2745377"/>
            <a:ext cx="876681" cy="276999"/>
          </a:xfrm>
          <a:prstGeom prst="rect">
            <a:avLst/>
          </a:prstGeom>
          <a:noFill/>
        </p:spPr>
        <p:txBody>
          <a:bodyPr wrap="square" rtlCol="0">
            <a:spAutoFit/>
          </a:bodyPr>
          <a:lstStyle/>
          <a:p>
            <a:r>
              <a:rPr lang="en-US" sz="1200" dirty="0">
                <a:solidFill>
                  <a:schemeClr val="accent2"/>
                </a:solidFill>
              </a:rPr>
              <a:t>Beam</a:t>
            </a:r>
          </a:p>
        </p:txBody>
      </p:sp>
      <p:sp>
        <p:nvSpPr>
          <p:cNvPr id="30" name="TextBox 29">
            <a:extLst>
              <a:ext uri="{FF2B5EF4-FFF2-40B4-BE49-F238E27FC236}">
                <a16:creationId xmlns:a16="http://schemas.microsoft.com/office/drawing/2014/main" id="{EDEC4CAD-DA87-241B-4482-BEF18C26C0B4}"/>
              </a:ext>
            </a:extLst>
          </p:cNvPr>
          <p:cNvSpPr txBox="1"/>
          <p:nvPr/>
        </p:nvSpPr>
        <p:spPr>
          <a:xfrm>
            <a:off x="4132656" y="5818095"/>
            <a:ext cx="1021274" cy="307777"/>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Horn C</a:t>
            </a:r>
          </a:p>
        </p:txBody>
      </p:sp>
      <p:sp>
        <p:nvSpPr>
          <p:cNvPr id="44" name="TextBox 43">
            <a:extLst>
              <a:ext uri="{FF2B5EF4-FFF2-40B4-BE49-F238E27FC236}">
                <a16:creationId xmlns:a16="http://schemas.microsoft.com/office/drawing/2014/main" id="{F85570FC-174F-F75B-AB61-6CE070D485E7}"/>
              </a:ext>
            </a:extLst>
          </p:cNvPr>
          <p:cNvSpPr txBox="1"/>
          <p:nvPr/>
        </p:nvSpPr>
        <p:spPr>
          <a:xfrm>
            <a:off x="8138163" y="301823"/>
            <a:ext cx="2049202" cy="52322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Morgue (Storage) Covers</a:t>
            </a:r>
          </a:p>
        </p:txBody>
      </p:sp>
      <p:cxnSp>
        <p:nvCxnSpPr>
          <p:cNvPr id="45" name="Straight Arrow Connector 44">
            <a:extLst>
              <a:ext uri="{FF2B5EF4-FFF2-40B4-BE49-F238E27FC236}">
                <a16:creationId xmlns:a16="http://schemas.microsoft.com/office/drawing/2014/main" id="{61CC2C71-B603-E629-5F1A-4AC270F2EA70}"/>
              </a:ext>
            </a:extLst>
          </p:cNvPr>
          <p:cNvCxnSpPr>
            <a:cxnSpLocks/>
          </p:cNvCxnSpPr>
          <p:nvPr/>
        </p:nvCxnSpPr>
        <p:spPr>
          <a:xfrm flipH="1">
            <a:off x="7886327" y="694208"/>
            <a:ext cx="793064" cy="718992"/>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0958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B1DD2-AE56-6ABD-2E61-69FE98E02507}"/>
              </a:ext>
            </a:extLst>
          </p:cNvPr>
          <p:cNvSpPr>
            <a:spLocks noGrp="1"/>
          </p:cNvSpPr>
          <p:nvPr>
            <p:ph type="title"/>
          </p:nvPr>
        </p:nvSpPr>
        <p:spPr>
          <a:xfrm>
            <a:off x="609600" y="432610"/>
            <a:ext cx="11057467" cy="569268"/>
          </a:xfrm>
        </p:spPr>
        <p:txBody>
          <a:bodyPr anchor="b">
            <a:normAutofit/>
          </a:bodyPr>
          <a:lstStyle/>
          <a:p>
            <a:r>
              <a:rPr lang="en-US" dirty="0"/>
              <a:t>LBNF Beamline BID Irradiation Environment </a:t>
            </a:r>
            <a:r>
              <a:rPr lang="en-US"/>
              <a:t>Parameter Table</a:t>
            </a:r>
            <a:endParaRPr lang="en-US" dirty="0"/>
          </a:p>
        </p:txBody>
      </p:sp>
      <p:sp>
        <p:nvSpPr>
          <p:cNvPr id="4" name="Date Placeholder 3">
            <a:extLst>
              <a:ext uri="{FF2B5EF4-FFF2-40B4-BE49-F238E27FC236}">
                <a16:creationId xmlns:a16="http://schemas.microsoft.com/office/drawing/2014/main" id="{6768F449-CF4D-851C-D294-6A6A23A0306E}"/>
              </a:ext>
            </a:extLst>
          </p:cNvPr>
          <p:cNvSpPr>
            <a:spLocks noGrp="1"/>
          </p:cNvSpPr>
          <p:nvPr>
            <p:ph type="dt" sz="half" idx="10"/>
          </p:nvPr>
        </p:nvSpPr>
        <p:spPr>
          <a:xfrm>
            <a:off x="1156651" y="6539725"/>
            <a:ext cx="1104900" cy="187452"/>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11.09.2023</a:t>
            </a:r>
          </a:p>
        </p:txBody>
      </p:sp>
      <p:sp>
        <p:nvSpPr>
          <p:cNvPr id="5" name="Footer Placeholder 4">
            <a:extLst>
              <a:ext uri="{FF2B5EF4-FFF2-40B4-BE49-F238E27FC236}">
                <a16:creationId xmlns:a16="http://schemas.microsoft.com/office/drawing/2014/main" id="{8A14EA83-FEAD-50D0-9E6B-B13AD6D73EFC}"/>
              </a:ext>
            </a:extLst>
          </p:cNvPr>
          <p:cNvSpPr>
            <a:spLocks noGrp="1"/>
          </p:cNvSpPr>
          <p:nvPr>
            <p:ph type="ftr" sz="quarter" idx="11"/>
          </p:nvPr>
        </p:nvSpPr>
        <p:spPr>
          <a:xfrm>
            <a:off x="2694498" y="6539725"/>
            <a:ext cx="6893052" cy="187452"/>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P. Hurh | LBNF Targetry Overview - HPTW 2023</a:t>
            </a:r>
          </a:p>
        </p:txBody>
      </p:sp>
      <p:sp>
        <p:nvSpPr>
          <p:cNvPr id="6" name="Slide Number Placeholder 5">
            <a:extLst>
              <a:ext uri="{FF2B5EF4-FFF2-40B4-BE49-F238E27FC236}">
                <a16:creationId xmlns:a16="http://schemas.microsoft.com/office/drawing/2014/main" id="{43E7CFC7-A5CD-DD08-0C58-9D2BC8A74952}"/>
              </a:ext>
            </a:extLst>
          </p:cNvPr>
          <p:cNvSpPr>
            <a:spLocks noGrp="1"/>
          </p:cNvSpPr>
          <p:nvPr>
            <p:ph type="sldNum" sz="quarter" idx="12"/>
          </p:nvPr>
        </p:nvSpPr>
        <p:spPr>
          <a:xfrm>
            <a:off x="383455" y="6539725"/>
            <a:ext cx="454745" cy="187452"/>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EFEA031F-3946-4BBC-949C-5EB2BB7BA03C}" type="slidenum">
              <a:rPr kumimoji="0" lang="en-US" b="1"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7</a:t>
            </a:fld>
            <a:endParaRPr kumimoji="0" lang="en-US" b="1" i="0" u="none" strike="noStrike" kern="1200" cap="none" spc="0" normalizeH="0" baseline="0" noProof="0">
              <a:ln>
                <a:noFill/>
              </a:ln>
              <a:effectLst/>
              <a:uLnTx/>
              <a:uFillTx/>
            </a:endParaRPr>
          </a:p>
        </p:txBody>
      </p:sp>
      <p:graphicFrame>
        <p:nvGraphicFramePr>
          <p:cNvPr id="8" name="Content Placeholder 7">
            <a:extLst>
              <a:ext uri="{FF2B5EF4-FFF2-40B4-BE49-F238E27FC236}">
                <a16:creationId xmlns:a16="http://schemas.microsoft.com/office/drawing/2014/main" id="{B5E8EBDC-7DFB-47E8-8057-BCB9368B3FE8}"/>
              </a:ext>
            </a:extLst>
          </p:cNvPr>
          <p:cNvGraphicFramePr>
            <a:graphicFrameLocks noGrp="1"/>
          </p:cNvGraphicFramePr>
          <p:nvPr>
            <p:ph idx="13"/>
          </p:nvPr>
        </p:nvGraphicFramePr>
        <p:xfrm>
          <a:off x="609600" y="1566390"/>
          <a:ext cx="11057472" cy="4432644"/>
        </p:xfrm>
        <a:graphic>
          <a:graphicData uri="http://schemas.openxmlformats.org/drawingml/2006/table">
            <a:tbl>
              <a:tblPr firstRow="1" bandRow="1">
                <a:solidFill>
                  <a:schemeClr val="bg1"/>
                </a:solidFill>
              </a:tblPr>
              <a:tblGrid>
                <a:gridCol w="1486852">
                  <a:extLst>
                    <a:ext uri="{9D8B030D-6E8A-4147-A177-3AD203B41FA5}">
                      <a16:colId xmlns:a16="http://schemas.microsoft.com/office/drawing/2014/main" val="3128832848"/>
                    </a:ext>
                  </a:extLst>
                </a:gridCol>
                <a:gridCol w="976528">
                  <a:extLst>
                    <a:ext uri="{9D8B030D-6E8A-4147-A177-3AD203B41FA5}">
                      <a16:colId xmlns:a16="http://schemas.microsoft.com/office/drawing/2014/main" val="730677708"/>
                    </a:ext>
                  </a:extLst>
                </a:gridCol>
                <a:gridCol w="1152479">
                  <a:extLst>
                    <a:ext uri="{9D8B030D-6E8A-4147-A177-3AD203B41FA5}">
                      <a16:colId xmlns:a16="http://schemas.microsoft.com/office/drawing/2014/main" val="2184815064"/>
                    </a:ext>
                  </a:extLst>
                </a:gridCol>
                <a:gridCol w="1141243">
                  <a:extLst>
                    <a:ext uri="{9D8B030D-6E8A-4147-A177-3AD203B41FA5}">
                      <a16:colId xmlns:a16="http://schemas.microsoft.com/office/drawing/2014/main" val="2317295696"/>
                    </a:ext>
                  </a:extLst>
                </a:gridCol>
                <a:gridCol w="1103006">
                  <a:extLst>
                    <a:ext uri="{9D8B030D-6E8A-4147-A177-3AD203B41FA5}">
                      <a16:colId xmlns:a16="http://schemas.microsoft.com/office/drawing/2014/main" val="471397479"/>
                    </a:ext>
                  </a:extLst>
                </a:gridCol>
                <a:gridCol w="952997">
                  <a:extLst>
                    <a:ext uri="{9D8B030D-6E8A-4147-A177-3AD203B41FA5}">
                      <a16:colId xmlns:a16="http://schemas.microsoft.com/office/drawing/2014/main" val="2058268363"/>
                    </a:ext>
                  </a:extLst>
                </a:gridCol>
                <a:gridCol w="952997">
                  <a:extLst>
                    <a:ext uri="{9D8B030D-6E8A-4147-A177-3AD203B41FA5}">
                      <a16:colId xmlns:a16="http://schemas.microsoft.com/office/drawing/2014/main" val="3025850622"/>
                    </a:ext>
                  </a:extLst>
                </a:gridCol>
                <a:gridCol w="1194188">
                  <a:extLst>
                    <a:ext uri="{9D8B030D-6E8A-4147-A177-3AD203B41FA5}">
                      <a16:colId xmlns:a16="http://schemas.microsoft.com/office/drawing/2014/main" val="945989920"/>
                    </a:ext>
                  </a:extLst>
                </a:gridCol>
                <a:gridCol w="1085358">
                  <a:extLst>
                    <a:ext uri="{9D8B030D-6E8A-4147-A177-3AD203B41FA5}">
                      <a16:colId xmlns:a16="http://schemas.microsoft.com/office/drawing/2014/main" val="2253935582"/>
                    </a:ext>
                  </a:extLst>
                </a:gridCol>
                <a:gridCol w="1011824">
                  <a:extLst>
                    <a:ext uri="{9D8B030D-6E8A-4147-A177-3AD203B41FA5}">
                      <a16:colId xmlns:a16="http://schemas.microsoft.com/office/drawing/2014/main" val="2693501353"/>
                    </a:ext>
                  </a:extLst>
                </a:gridCol>
              </a:tblGrid>
              <a:tr h="993940">
                <a:tc>
                  <a:txBody>
                    <a:bodyPr/>
                    <a:lstStyle/>
                    <a:p>
                      <a:pPr algn="ctr" rtl="0" fontAlgn="b"/>
                      <a:r>
                        <a:rPr lang="en-US" sz="1400" b="0" cap="none" spc="0">
                          <a:solidFill>
                            <a:schemeClr val="bg1"/>
                          </a:solidFill>
                          <a:effectLst/>
                        </a:rPr>
                        <a:t>Compnent Name</a:t>
                      </a:r>
                    </a:p>
                  </a:txBody>
                  <a:tcPr marL="110124" marR="26355" marT="84711" marB="84711"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Material</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Material Grade</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LBNF Primary Beam Power Case (MW)</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Required Lifetime (op year)</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Peak dpa/year</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dpa/life</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Peak Fluence/year (p/cm^2)</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Fluence/life (p/cm^2)</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Mean peak temp (C)</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1423293425"/>
                  </a:ext>
                </a:extLst>
              </a:tr>
              <a:tr h="598623">
                <a:tc>
                  <a:txBody>
                    <a:bodyPr/>
                    <a:lstStyle/>
                    <a:p>
                      <a:pPr algn="ctr" rtl="0" fontAlgn="b"/>
                      <a:r>
                        <a:rPr lang="en-US" sz="1400" cap="none" spc="0" dirty="0">
                          <a:solidFill>
                            <a:schemeClr val="tx1"/>
                          </a:solidFill>
                          <a:effectLst/>
                        </a:rPr>
                        <a:t>Primary Beam Window</a:t>
                      </a:r>
                    </a:p>
                  </a:txBody>
                  <a:tcPr marL="110124" marR="26355" marT="84711" marB="84711" anchor="b">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Beryllium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S200FH</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5</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9.35E-02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4.67E-01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1.23E+22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90</a:t>
                      </a:r>
                    </a:p>
                  </a:txBody>
                  <a:tcPr marL="110124" marR="26355" marT="84711" marB="84711" anchor="b">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025453946"/>
                  </a:ext>
                </a:extLst>
              </a:tr>
              <a:tr h="598623">
                <a:tc>
                  <a:txBody>
                    <a:bodyPr/>
                    <a:lstStyle/>
                    <a:p>
                      <a:pPr algn="ctr" rtl="0" fontAlgn="b"/>
                      <a:r>
                        <a:rPr lang="en-US" sz="1400" cap="none" spc="0">
                          <a:solidFill>
                            <a:srgbClr val="000000"/>
                          </a:solidFill>
                          <a:effectLst/>
                        </a:rPr>
                        <a:t>Target windows</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Titanium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6Al-4V Mill Anneal</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2.50E+00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2.50E+00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144</a:t>
                      </a:r>
                    </a:p>
                  </a:txBody>
                  <a:tcPr marL="110124" marR="26355" marT="84711" marB="84711"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157533187"/>
                  </a:ext>
                </a:extLst>
              </a:tr>
              <a:tr h="400965">
                <a:tc>
                  <a:txBody>
                    <a:bodyPr/>
                    <a:lstStyle/>
                    <a:p>
                      <a:pPr algn="ctr" rtl="0" fontAlgn="b"/>
                      <a:r>
                        <a:rPr lang="en-US" sz="1400" cap="none" spc="0">
                          <a:solidFill>
                            <a:schemeClr val="tx1"/>
                          </a:solidFill>
                          <a:effectLst/>
                        </a:rPr>
                        <a:t>Target core</a:t>
                      </a:r>
                    </a:p>
                  </a:txBody>
                  <a:tcPr marL="110124" marR="26355" marT="84711" marB="84711"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Graphite</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IG-430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5.00E-01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5.00E-01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487</a:t>
                      </a:r>
                    </a:p>
                  </a:txBody>
                  <a:tcPr marL="110124" marR="26355" marT="84711" marB="84711" anchor="b">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847862082"/>
                  </a:ext>
                </a:extLst>
              </a:tr>
              <a:tr h="598623">
                <a:tc>
                  <a:txBody>
                    <a:bodyPr/>
                    <a:lstStyle/>
                    <a:p>
                      <a:pPr algn="ctr" rtl="0" fontAlgn="b"/>
                      <a:r>
                        <a:rPr lang="en-US" sz="1400" cap="none" spc="0">
                          <a:solidFill>
                            <a:srgbClr val="000000"/>
                          </a:solidFill>
                          <a:effectLst/>
                        </a:rPr>
                        <a:t>US Decay Pipe Window</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Aluminum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6061-T6</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5</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4.55E-01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2.27E+00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94</a:t>
                      </a:r>
                    </a:p>
                  </a:txBody>
                  <a:tcPr marL="110124" marR="26355" marT="84711" marB="84711"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64643076"/>
                  </a:ext>
                </a:extLst>
              </a:tr>
              <a:tr h="598623">
                <a:tc>
                  <a:txBody>
                    <a:bodyPr/>
                    <a:lstStyle/>
                    <a:p>
                      <a:pPr algn="ctr" rtl="0" fontAlgn="b"/>
                      <a:r>
                        <a:rPr lang="en-US" sz="1400" cap="none" spc="0">
                          <a:solidFill>
                            <a:schemeClr val="tx1"/>
                          </a:solidFill>
                          <a:effectLst/>
                        </a:rPr>
                        <a:t>DS Decay Pipe Window</a:t>
                      </a:r>
                    </a:p>
                  </a:txBody>
                  <a:tcPr marL="110124" marR="26355" marT="84711" marB="84711"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Stainless Steel</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S304L</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30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1.19E-03</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3.58E-02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2.24E+17</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6.72E+18</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107</a:t>
                      </a:r>
                    </a:p>
                  </a:txBody>
                  <a:tcPr marL="110124" marR="26355" marT="84711" marB="84711" anchor="b">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086531251"/>
                  </a:ext>
                </a:extLst>
              </a:tr>
              <a:tr h="400965">
                <a:tc>
                  <a:txBody>
                    <a:bodyPr/>
                    <a:lstStyle/>
                    <a:p>
                      <a:pPr algn="ctr" rtl="0" fontAlgn="b"/>
                      <a:r>
                        <a:rPr lang="en-US" sz="1400" cap="none" spc="0">
                          <a:solidFill>
                            <a:srgbClr val="000000"/>
                          </a:solidFill>
                          <a:effectLst/>
                        </a:rPr>
                        <a:t>Hadron Absorber</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Aluminum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6061-T6</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2.4</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30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3.10E-04</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9.30E-03</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2.24E+17</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6.72E+18</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dirty="0">
                          <a:solidFill>
                            <a:srgbClr val="000000"/>
                          </a:solidFill>
                          <a:effectLst/>
                        </a:rPr>
                        <a:t>70</a:t>
                      </a:r>
                    </a:p>
                  </a:txBody>
                  <a:tcPr marL="110124" marR="26355" marT="84711" marB="84711"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745096461"/>
                  </a:ext>
                </a:extLst>
              </a:tr>
            </a:tbl>
          </a:graphicData>
        </a:graphic>
      </p:graphicFrame>
    </p:spTree>
    <p:extLst>
      <p:ext uri="{BB962C8B-B14F-4D97-AF65-F5344CB8AC3E}">
        <p14:creationId xmlns:p14="http://schemas.microsoft.com/office/powerpoint/2010/main" val="886217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A picture containing colorful&#10;&#10;Description automatically generated">
            <a:extLst>
              <a:ext uri="{FF2B5EF4-FFF2-40B4-BE49-F238E27FC236}">
                <a16:creationId xmlns:a16="http://schemas.microsoft.com/office/drawing/2014/main" id="{E99123FC-D1CB-180B-C7D3-B1CEEFC55F35}"/>
              </a:ext>
            </a:extLst>
          </p:cNvPr>
          <p:cNvPicPr>
            <a:picLocks noChangeAspect="1"/>
          </p:cNvPicPr>
          <p:nvPr/>
        </p:nvPicPr>
        <p:blipFill rotWithShape="1">
          <a:blip r:embed="rId2">
            <a:extLst>
              <a:ext uri="{28A0092B-C50C-407E-A947-70E740481C1C}">
                <a14:useLocalDpi xmlns:a14="http://schemas.microsoft.com/office/drawing/2010/main" val="0"/>
              </a:ext>
            </a:extLst>
          </a:blip>
          <a:srcRect l="7169" t="14085" r="12250" b="34760"/>
          <a:stretch/>
        </p:blipFill>
        <p:spPr>
          <a:xfrm>
            <a:off x="92543" y="1492592"/>
            <a:ext cx="11953974" cy="4615383"/>
          </a:xfrm>
          <a:prstGeom prst="rect">
            <a:avLst/>
          </a:prstGeom>
        </p:spPr>
      </p:pic>
      <p:sp>
        <p:nvSpPr>
          <p:cNvPr id="2" name="Title 1">
            <a:extLst>
              <a:ext uri="{FF2B5EF4-FFF2-40B4-BE49-F238E27FC236}">
                <a16:creationId xmlns:a16="http://schemas.microsoft.com/office/drawing/2014/main" id="{E00E8518-B85D-6A4A-B0F6-1F40487E5635}"/>
              </a:ext>
            </a:extLst>
          </p:cNvPr>
          <p:cNvSpPr>
            <a:spLocks noGrp="1"/>
          </p:cNvSpPr>
          <p:nvPr>
            <p:ph type="title"/>
          </p:nvPr>
        </p:nvSpPr>
        <p:spPr>
          <a:xfrm>
            <a:off x="383455" y="319788"/>
            <a:ext cx="4741367" cy="514145"/>
          </a:xfrm>
        </p:spPr>
        <p:txBody>
          <a:bodyPr>
            <a:normAutofit fontScale="90000"/>
          </a:bodyPr>
          <a:lstStyle/>
          <a:p>
            <a:r>
              <a:rPr lang="en-US" dirty="0"/>
              <a:t>Target Shield Pile Nitrogen Cooling</a:t>
            </a:r>
          </a:p>
        </p:txBody>
      </p:sp>
      <p:sp>
        <p:nvSpPr>
          <p:cNvPr id="47" name="Arrow: Right 46">
            <a:extLst>
              <a:ext uri="{FF2B5EF4-FFF2-40B4-BE49-F238E27FC236}">
                <a16:creationId xmlns:a16="http://schemas.microsoft.com/office/drawing/2014/main" id="{6D80BA8F-F139-6F20-493A-DE4EA0A66C8A}"/>
              </a:ext>
            </a:extLst>
          </p:cNvPr>
          <p:cNvSpPr/>
          <p:nvPr/>
        </p:nvSpPr>
        <p:spPr>
          <a:xfrm>
            <a:off x="2645010" y="3136225"/>
            <a:ext cx="829026" cy="231948"/>
          </a:xfrm>
          <a:prstGeom prst="rightArrow">
            <a:avLst/>
          </a:prstGeom>
          <a:scene3d>
            <a:camera prst="isometricOffAxis1Right"/>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8" name="Arrow: Right 47">
            <a:extLst>
              <a:ext uri="{FF2B5EF4-FFF2-40B4-BE49-F238E27FC236}">
                <a16:creationId xmlns:a16="http://schemas.microsoft.com/office/drawing/2014/main" id="{CD0B0A05-3039-334C-4B50-8A647FE638BC}"/>
              </a:ext>
            </a:extLst>
          </p:cNvPr>
          <p:cNvSpPr/>
          <p:nvPr/>
        </p:nvSpPr>
        <p:spPr>
          <a:xfrm rot="282914">
            <a:off x="2096955" y="2956391"/>
            <a:ext cx="856222" cy="126791"/>
          </a:xfrm>
          <a:prstGeom prst="rightArrow">
            <a:avLst/>
          </a:prstGeom>
          <a:scene3d>
            <a:camera prst="isometricOffAxis1Right"/>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DC95D988-1CEF-AEF2-FB10-9C293C9D8392}"/>
              </a:ext>
            </a:extLst>
          </p:cNvPr>
          <p:cNvSpPr txBox="1"/>
          <p:nvPr/>
        </p:nvSpPr>
        <p:spPr>
          <a:xfrm>
            <a:off x="4255655" y="1873711"/>
            <a:ext cx="1840345" cy="430887"/>
          </a:xfrm>
          <a:prstGeom prst="rect">
            <a:avLst/>
          </a:prstGeom>
          <a:solidFill>
            <a:srgbClr val="FFFFFF">
              <a:alpha val="89201"/>
            </a:srgb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100" dirty="0"/>
              <a:t>N2 purge above T-Blocks</a:t>
            </a:r>
          </a:p>
          <a:p>
            <a:r>
              <a:rPr lang="en-US" sz="1100" dirty="0"/>
              <a:t>15000 CFM</a:t>
            </a:r>
          </a:p>
        </p:txBody>
      </p:sp>
      <p:sp>
        <p:nvSpPr>
          <p:cNvPr id="54" name="TextBox 53">
            <a:extLst>
              <a:ext uri="{FF2B5EF4-FFF2-40B4-BE49-F238E27FC236}">
                <a16:creationId xmlns:a16="http://schemas.microsoft.com/office/drawing/2014/main" id="{8F6FA4DB-BA59-A2F6-DA2C-E3F7E3DC900C}"/>
              </a:ext>
            </a:extLst>
          </p:cNvPr>
          <p:cNvSpPr txBox="1"/>
          <p:nvPr/>
        </p:nvSpPr>
        <p:spPr>
          <a:xfrm>
            <a:off x="1858786" y="2433880"/>
            <a:ext cx="1347976" cy="430887"/>
          </a:xfrm>
          <a:prstGeom prst="rect">
            <a:avLst/>
          </a:prstGeom>
          <a:solidFill>
            <a:srgbClr val="FFFFFF">
              <a:alpha val="60000"/>
            </a:srgb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100" dirty="0"/>
              <a:t>N2 to </a:t>
            </a:r>
            <a:r>
              <a:rPr lang="en-US" sz="1100" dirty="0" err="1"/>
              <a:t>Stripline</a:t>
            </a:r>
            <a:endParaRPr lang="en-US" sz="1100" dirty="0"/>
          </a:p>
          <a:p>
            <a:r>
              <a:rPr lang="en-US" sz="1100" dirty="0"/>
              <a:t>10000 CFM</a:t>
            </a:r>
          </a:p>
        </p:txBody>
      </p:sp>
      <p:sp>
        <p:nvSpPr>
          <p:cNvPr id="55" name="TextBox 54">
            <a:extLst>
              <a:ext uri="{FF2B5EF4-FFF2-40B4-BE49-F238E27FC236}">
                <a16:creationId xmlns:a16="http://schemas.microsoft.com/office/drawing/2014/main" id="{B9F722BB-4CDC-EF46-E934-862BDD6CF082}"/>
              </a:ext>
            </a:extLst>
          </p:cNvPr>
          <p:cNvSpPr txBox="1"/>
          <p:nvPr/>
        </p:nvSpPr>
        <p:spPr>
          <a:xfrm>
            <a:off x="6576510" y="826343"/>
            <a:ext cx="1487376" cy="600164"/>
          </a:xfrm>
          <a:prstGeom prst="rect">
            <a:avLst/>
          </a:prstGeom>
          <a:solidFill>
            <a:srgbClr val="FFFFFF">
              <a:alpha val="60000"/>
            </a:srgb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100" dirty="0"/>
              <a:t>N2 Shield pile purge along two sides</a:t>
            </a:r>
          </a:p>
          <a:p>
            <a:r>
              <a:rPr lang="en-US" sz="1100" dirty="0"/>
              <a:t>Each 7500 CFM</a:t>
            </a:r>
          </a:p>
        </p:txBody>
      </p:sp>
      <p:sp>
        <p:nvSpPr>
          <p:cNvPr id="59" name="Arrow: Bent 58">
            <a:extLst>
              <a:ext uri="{FF2B5EF4-FFF2-40B4-BE49-F238E27FC236}">
                <a16:creationId xmlns:a16="http://schemas.microsoft.com/office/drawing/2014/main" id="{8AD505CE-4D2A-1F75-352A-B1F758C532EE}"/>
              </a:ext>
            </a:extLst>
          </p:cNvPr>
          <p:cNvSpPr/>
          <p:nvPr/>
        </p:nvSpPr>
        <p:spPr>
          <a:xfrm rot="4864840">
            <a:off x="11336770" y="1750232"/>
            <a:ext cx="509808" cy="628127"/>
          </a:xfrm>
          <a:prstGeom prst="bentArrow">
            <a:avLst/>
          </a:prstGeom>
          <a:solidFill>
            <a:srgbClr val="70AD47">
              <a:alpha val="80000"/>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62" name="Arrow: Bent 61">
            <a:extLst>
              <a:ext uri="{FF2B5EF4-FFF2-40B4-BE49-F238E27FC236}">
                <a16:creationId xmlns:a16="http://schemas.microsoft.com/office/drawing/2014/main" id="{8B0D4BF0-AE0A-F98D-9161-7B9EFFC15648}"/>
              </a:ext>
            </a:extLst>
          </p:cNvPr>
          <p:cNvSpPr/>
          <p:nvPr/>
        </p:nvSpPr>
        <p:spPr>
          <a:xfrm rot="5174158">
            <a:off x="11301627" y="3280238"/>
            <a:ext cx="348089" cy="514848"/>
          </a:xfrm>
          <a:prstGeom prst="bentArrow">
            <a:avLst/>
          </a:prstGeom>
          <a:solidFill>
            <a:srgbClr val="70AD47">
              <a:alpha val="80000"/>
            </a:srgbClr>
          </a:solidFill>
          <a:scene3d>
            <a:camera prst="isometricOffAxis2Right"/>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65" name="Arrow: Right 64">
            <a:extLst>
              <a:ext uri="{FF2B5EF4-FFF2-40B4-BE49-F238E27FC236}">
                <a16:creationId xmlns:a16="http://schemas.microsoft.com/office/drawing/2014/main" id="{ABB99F36-527A-2F2C-D147-E1D1B564FD83}"/>
              </a:ext>
            </a:extLst>
          </p:cNvPr>
          <p:cNvSpPr/>
          <p:nvPr/>
        </p:nvSpPr>
        <p:spPr>
          <a:xfrm flipH="1">
            <a:off x="9803824" y="3667282"/>
            <a:ext cx="1150383" cy="389349"/>
          </a:xfrm>
          <a:prstGeom prst="rightArrow">
            <a:avLst/>
          </a:prstGeom>
          <a:scene3d>
            <a:camera prst="isometricOffAxis1Right"/>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13715414-EE60-134B-263F-E6CAC079B3DD}"/>
              </a:ext>
            </a:extLst>
          </p:cNvPr>
          <p:cNvSpPr txBox="1"/>
          <p:nvPr/>
        </p:nvSpPr>
        <p:spPr>
          <a:xfrm>
            <a:off x="5912017" y="4320451"/>
            <a:ext cx="2151869" cy="430887"/>
          </a:xfrm>
          <a:prstGeom prst="rect">
            <a:avLst/>
          </a:prstGeom>
          <a:solidFill>
            <a:srgbClr val="FFFFFF">
              <a:alpha val="85143"/>
            </a:srgb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100" dirty="0"/>
              <a:t>N2 Return through Chase</a:t>
            </a:r>
          </a:p>
          <a:p>
            <a:r>
              <a:rPr lang="en-US" sz="1100" dirty="0"/>
              <a:t>40,000 CFM total</a:t>
            </a:r>
          </a:p>
        </p:txBody>
      </p:sp>
      <p:sp>
        <p:nvSpPr>
          <p:cNvPr id="61" name="TextBox 60">
            <a:extLst>
              <a:ext uri="{FF2B5EF4-FFF2-40B4-BE49-F238E27FC236}">
                <a16:creationId xmlns:a16="http://schemas.microsoft.com/office/drawing/2014/main" id="{03043486-6E5A-F425-534C-FA006D5A133D}"/>
              </a:ext>
            </a:extLst>
          </p:cNvPr>
          <p:cNvSpPr txBox="1"/>
          <p:nvPr/>
        </p:nvSpPr>
        <p:spPr>
          <a:xfrm>
            <a:off x="10090163" y="567867"/>
            <a:ext cx="1851298" cy="769441"/>
          </a:xfrm>
          <a:prstGeom prst="rect">
            <a:avLst/>
          </a:prstGeom>
          <a:solidFill>
            <a:srgbClr val="FFFFFF">
              <a:alpha val="60000"/>
            </a:srgb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171450" indent="-171450">
              <a:buFont typeface="Arial" panose="020B0604020202020204" pitchFamily="34" charset="0"/>
              <a:buChar char="•"/>
            </a:pPr>
            <a:r>
              <a:rPr lang="en-US" sz="1100" dirty="0"/>
              <a:t>Nitrogen purge passes through T-Block Gaps.</a:t>
            </a:r>
          </a:p>
          <a:p>
            <a:pPr marL="171450" indent="-171450">
              <a:buFont typeface="Arial" panose="020B0604020202020204" pitchFamily="34" charset="0"/>
              <a:buChar char="•"/>
            </a:pPr>
            <a:r>
              <a:rPr lang="en-US" sz="1100" dirty="0"/>
              <a:t>Returns upstream to go through the Chase</a:t>
            </a:r>
          </a:p>
        </p:txBody>
      </p:sp>
      <p:sp>
        <p:nvSpPr>
          <p:cNvPr id="68" name="Arrow: Right 67">
            <a:extLst>
              <a:ext uri="{FF2B5EF4-FFF2-40B4-BE49-F238E27FC236}">
                <a16:creationId xmlns:a16="http://schemas.microsoft.com/office/drawing/2014/main" id="{105E21CC-8FA9-4825-1D97-EB1E0676273D}"/>
              </a:ext>
            </a:extLst>
          </p:cNvPr>
          <p:cNvSpPr/>
          <p:nvPr/>
        </p:nvSpPr>
        <p:spPr>
          <a:xfrm rot="16632625" flipH="1">
            <a:off x="6484635" y="2808835"/>
            <a:ext cx="430554" cy="194298"/>
          </a:xfrm>
          <a:prstGeom prst="rightArrow">
            <a:avLst/>
          </a:prstGeom>
          <a:scene3d>
            <a:camera prst="isometricOffAxis1Right"/>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9" name="Arrow: Right 68">
            <a:extLst>
              <a:ext uri="{FF2B5EF4-FFF2-40B4-BE49-F238E27FC236}">
                <a16:creationId xmlns:a16="http://schemas.microsoft.com/office/drawing/2014/main" id="{D97F3407-9DEE-D166-4099-B6B3E61419D9}"/>
              </a:ext>
            </a:extLst>
          </p:cNvPr>
          <p:cNvSpPr/>
          <p:nvPr/>
        </p:nvSpPr>
        <p:spPr>
          <a:xfrm rot="16632625" flipH="1">
            <a:off x="10921554" y="2082922"/>
            <a:ext cx="430554" cy="194298"/>
          </a:xfrm>
          <a:prstGeom prst="rightArrow">
            <a:avLst/>
          </a:prstGeom>
          <a:scene3d>
            <a:camera prst="isometricOffAxis1Right"/>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0" name="Arrow: Right 69">
            <a:extLst>
              <a:ext uri="{FF2B5EF4-FFF2-40B4-BE49-F238E27FC236}">
                <a16:creationId xmlns:a16="http://schemas.microsoft.com/office/drawing/2014/main" id="{E03E92EB-5CE8-C4DC-BFB2-56234859B706}"/>
              </a:ext>
            </a:extLst>
          </p:cNvPr>
          <p:cNvSpPr/>
          <p:nvPr/>
        </p:nvSpPr>
        <p:spPr>
          <a:xfrm rot="16632625" flipH="1">
            <a:off x="3511928" y="3440513"/>
            <a:ext cx="430554" cy="194298"/>
          </a:xfrm>
          <a:prstGeom prst="rightArrow">
            <a:avLst/>
          </a:prstGeom>
          <a:scene3d>
            <a:camera prst="isometricOffAxis1Right"/>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1" name="Arrow: Right 70">
            <a:extLst>
              <a:ext uri="{FF2B5EF4-FFF2-40B4-BE49-F238E27FC236}">
                <a16:creationId xmlns:a16="http://schemas.microsoft.com/office/drawing/2014/main" id="{228DE490-460C-DED3-D6C9-6939BE059769}"/>
              </a:ext>
            </a:extLst>
          </p:cNvPr>
          <p:cNvSpPr/>
          <p:nvPr/>
        </p:nvSpPr>
        <p:spPr>
          <a:xfrm rot="16632625" flipH="1">
            <a:off x="9510136" y="2361681"/>
            <a:ext cx="430554" cy="194298"/>
          </a:xfrm>
          <a:prstGeom prst="rightArrow">
            <a:avLst/>
          </a:prstGeom>
          <a:scene3d>
            <a:camera prst="isometricOffAxis1Right"/>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B77CCA44-A96F-4F12-F189-DDDA806CB202}"/>
              </a:ext>
            </a:extLst>
          </p:cNvPr>
          <p:cNvSpPr>
            <a:spLocks noGrp="1"/>
          </p:cNvSpPr>
          <p:nvPr>
            <p:ph type="dt" sz="half" idx="10"/>
          </p:nvPr>
        </p:nvSpPr>
        <p:spPr/>
        <p:txBody>
          <a:bodyPr/>
          <a:lstStyle/>
          <a:p>
            <a:r>
              <a:rPr lang="en-US"/>
              <a:t>11.09.2023</a:t>
            </a:r>
            <a:endParaRPr lang="en-US" dirty="0"/>
          </a:p>
        </p:txBody>
      </p:sp>
      <p:sp>
        <p:nvSpPr>
          <p:cNvPr id="7" name="Footer Placeholder 6">
            <a:extLst>
              <a:ext uri="{FF2B5EF4-FFF2-40B4-BE49-F238E27FC236}">
                <a16:creationId xmlns:a16="http://schemas.microsoft.com/office/drawing/2014/main" id="{176DB525-4298-9C1E-DC7C-9E717EBE7155}"/>
              </a:ext>
            </a:extLst>
          </p:cNvPr>
          <p:cNvSpPr>
            <a:spLocks noGrp="1"/>
          </p:cNvSpPr>
          <p:nvPr>
            <p:ph type="ftr" sz="quarter" idx="11"/>
          </p:nvPr>
        </p:nvSpPr>
        <p:spPr/>
        <p:txBody>
          <a:bodyPr/>
          <a:lstStyle/>
          <a:p>
            <a:r>
              <a:rPr lang="en-US"/>
              <a:t>P. Hurh | LBNF Targetry Overview - HPTW 2023</a:t>
            </a:r>
            <a:endParaRPr lang="en-US" dirty="0"/>
          </a:p>
        </p:txBody>
      </p:sp>
      <p:sp>
        <p:nvSpPr>
          <p:cNvPr id="8" name="Slide Number Placeholder 7">
            <a:extLst>
              <a:ext uri="{FF2B5EF4-FFF2-40B4-BE49-F238E27FC236}">
                <a16:creationId xmlns:a16="http://schemas.microsoft.com/office/drawing/2014/main" id="{C926E4B4-AC9E-28EF-334C-D7EBFAA87958}"/>
              </a:ext>
            </a:extLst>
          </p:cNvPr>
          <p:cNvSpPr>
            <a:spLocks noGrp="1"/>
          </p:cNvSpPr>
          <p:nvPr>
            <p:ph type="sldNum" sz="quarter" idx="12"/>
          </p:nvPr>
        </p:nvSpPr>
        <p:spPr/>
        <p:txBody>
          <a:bodyPr/>
          <a:lstStyle/>
          <a:p>
            <a:fld id="{EFEA031F-3946-4BBC-949C-5EB2BB7BA03C}" type="slidenum">
              <a:rPr lang="en-US" smtClean="0"/>
              <a:t>8</a:t>
            </a:fld>
            <a:endParaRPr lang="en-US"/>
          </a:p>
        </p:txBody>
      </p:sp>
      <p:sp>
        <p:nvSpPr>
          <p:cNvPr id="3" name="TextBox 2">
            <a:extLst>
              <a:ext uri="{FF2B5EF4-FFF2-40B4-BE49-F238E27FC236}">
                <a16:creationId xmlns:a16="http://schemas.microsoft.com/office/drawing/2014/main" id="{65EDF978-E598-31BC-437F-15BDDDAA8D08}"/>
              </a:ext>
            </a:extLst>
          </p:cNvPr>
          <p:cNvSpPr txBox="1"/>
          <p:nvPr/>
        </p:nvSpPr>
        <p:spPr>
          <a:xfrm>
            <a:off x="9337431" y="5963869"/>
            <a:ext cx="2584362" cy="30777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400" dirty="0"/>
              <a:t>H. </a:t>
            </a:r>
            <a:r>
              <a:rPr lang="en-US" sz="1400" dirty="0" err="1"/>
              <a:t>Kanso</a:t>
            </a:r>
            <a:r>
              <a:rPr lang="en-US" sz="1400" dirty="0"/>
              <a:t>, M. </a:t>
            </a:r>
            <a:r>
              <a:rPr lang="en-US" sz="1400" dirty="0" err="1"/>
              <a:t>Slabaugh</a:t>
            </a:r>
            <a:r>
              <a:rPr lang="en-US" sz="1400" dirty="0"/>
              <a:t>: FNAL</a:t>
            </a:r>
          </a:p>
        </p:txBody>
      </p:sp>
      <p:sp>
        <p:nvSpPr>
          <p:cNvPr id="9" name="Arrow: Right 46">
            <a:extLst>
              <a:ext uri="{FF2B5EF4-FFF2-40B4-BE49-F238E27FC236}">
                <a16:creationId xmlns:a16="http://schemas.microsoft.com/office/drawing/2014/main" id="{61360452-384C-F03D-0A11-D67476ED4E62}"/>
              </a:ext>
            </a:extLst>
          </p:cNvPr>
          <p:cNvSpPr/>
          <p:nvPr/>
        </p:nvSpPr>
        <p:spPr>
          <a:xfrm>
            <a:off x="4637485" y="2805439"/>
            <a:ext cx="829026" cy="231948"/>
          </a:xfrm>
          <a:prstGeom prst="rightArrow">
            <a:avLst/>
          </a:prstGeom>
          <a:scene3d>
            <a:camera prst="isometricOffAxis1Right"/>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Arrow: Right 67">
            <a:extLst>
              <a:ext uri="{FF2B5EF4-FFF2-40B4-BE49-F238E27FC236}">
                <a16:creationId xmlns:a16="http://schemas.microsoft.com/office/drawing/2014/main" id="{E741C4B9-7130-8C7D-299B-04E1BC4BA0D6}"/>
              </a:ext>
            </a:extLst>
          </p:cNvPr>
          <p:cNvSpPr/>
          <p:nvPr/>
        </p:nvSpPr>
        <p:spPr>
          <a:xfrm rot="16632625" flipH="1">
            <a:off x="6484634" y="3877589"/>
            <a:ext cx="430554" cy="194298"/>
          </a:xfrm>
          <a:prstGeom prst="rightArrow">
            <a:avLst/>
          </a:prstGeom>
          <a:scene3d>
            <a:camera prst="isometricOffAxis1Right"/>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Arrow: Right 68">
            <a:extLst>
              <a:ext uri="{FF2B5EF4-FFF2-40B4-BE49-F238E27FC236}">
                <a16:creationId xmlns:a16="http://schemas.microsoft.com/office/drawing/2014/main" id="{1B7536C0-4942-FD27-4FAC-DFDE6060E731}"/>
              </a:ext>
            </a:extLst>
          </p:cNvPr>
          <p:cNvSpPr/>
          <p:nvPr/>
        </p:nvSpPr>
        <p:spPr>
          <a:xfrm rot="16632625" flipH="1">
            <a:off x="10921553" y="3050075"/>
            <a:ext cx="430554" cy="194298"/>
          </a:xfrm>
          <a:prstGeom prst="rightArrow">
            <a:avLst/>
          </a:prstGeom>
          <a:scene3d>
            <a:camera prst="isometricOffAxis1Right"/>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Arrow: Right 69">
            <a:extLst>
              <a:ext uri="{FF2B5EF4-FFF2-40B4-BE49-F238E27FC236}">
                <a16:creationId xmlns:a16="http://schemas.microsoft.com/office/drawing/2014/main" id="{8BE0C2F8-861D-74C9-1E9F-246B2864C755}"/>
              </a:ext>
            </a:extLst>
          </p:cNvPr>
          <p:cNvSpPr/>
          <p:nvPr/>
        </p:nvSpPr>
        <p:spPr>
          <a:xfrm rot="16632625" flipH="1">
            <a:off x="3511927" y="4407666"/>
            <a:ext cx="430554" cy="194298"/>
          </a:xfrm>
          <a:prstGeom prst="rightArrow">
            <a:avLst/>
          </a:prstGeom>
          <a:scene3d>
            <a:camera prst="isometricOffAxis1Right"/>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Arrow: Right 70">
            <a:extLst>
              <a:ext uri="{FF2B5EF4-FFF2-40B4-BE49-F238E27FC236}">
                <a16:creationId xmlns:a16="http://schemas.microsoft.com/office/drawing/2014/main" id="{572C1FB5-BC73-A6E7-4992-55178E9356D8}"/>
              </a:ext>
            </a:extLst>
          </p:cNvPr>
          <p:cNvSpPr/>
          <p:nvPr/>
        </p:nvSpPr>
        <p:spPr>
          <a:xfrm rot="16632625" flipH="1">
            <a:off x="9510135" y="3328834"/>
            <a:ext cx="430554" cy="194298"/>
          </a:xfrm>
          <a:prstGeom prst="rightArrow">
            <a:avLst/>
          </a:prstGeom>
          <a:scene3d>
            <a:camera prst="isometricOffAxis1Right"/>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Arrow: Right 47">
            <a:extLst>
              <a:ext uri="{FF2B5EF4-FFF2-40B4-BE49-F238E27FC236}">
                <a16:creationId xmlns:a16="http://schemas.microsoft.com/office/drawing/2014/main" id="{88A72DB7-6EDB-4D17-A3A2-BEB7EBAF074E}"/>
              </a:ext>
            </a:extLst>
          </p:cNvPr>
          <p:cNvSpPr/>
          <p:nvPr/>
        </p:nvSpPr>
        <p:spPr>
          <a:xfrm rot="21437318">
            <a:off x="4857739" y="2525568"/>
            <a:ext cx="856222" cy="126791"/>
          </a:xfrm>
          <a:prstGeom prst="rightArrow">
            <a:avLst/>
          </a:prstGeom>
          <a:scene3d>
            <a:camera prst="isometricOffAxis1Right"/>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Arrow: Right 64">
            <a:extLst>
              <a:ext uri="{FF2B5EF4-FFF2-40B4-BE49-F238E27FC236}">
                <a16:creationId xmlns:a16="http://schemas.microsoft.com/office/drawing/2014/main" id="{47123993-639D-394F-3C04-DE124D6DC03B}"/>
              </a:ext>
            </a:extLst>
          </p:cNvPr>
          <p:cNvSpPr/>
          <p:nvPr/>
        </p:nvSpPr>
        <p:spPr>
          <a:xfrm flipH="1">
            <a:off x="3974439" y="4660234"/>
            <a:ext cx="1150383" cy="389349"/>
          </a:xfrm>
          <a:prstGeom prst="rightArrow">
            <a:avLst/>
          </a:prstGeom>
          <a:scene3d>
            <a:camera prst="isometricOffAxis1Right"/>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818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white rectangular object with many objects&#10;&#10;Description automatically generated with medium confidence">
            <a:extLst>
              <a:ext uri="{FF2B5EF4-FFF2-40B4-BE49-F238E27FC236}">
                <a16:creationId xmlns:a16="http://schemas.microsoft.com/office/drawing/2014/main" id="{3196CDD5-C81C-7127-2405-FF27BE34D76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688" t="6462" r="16956" b="20029"/>
          <a:stretch/>
        </p:blipFill>
        <p:spPr>
          <a:xfrm>
            <a:off x="3641844" y="914400"/>
            <a:ext cx="8423155" cy="5263373"/>
          </a:xfrm>
        </p:spPr>
      </p:pic>
      <p:sp>
        <p:nvSpPr>
          <p:cNvPr id="2" name="Title 1">
            <a:extLst>
              <a:ext uri="{FF2B5EF4-FFF2-40B4-BE49-F238E27FC236}">
                <a16:creationId xmlns:a16="http://schemas.microsoft.com/office/drawing/2014/main" id="{304D1226-8279-A2CA-23AC-584CA8497B2E}"/>
              </a:ext>
            </a:extLst>
          </p:cNvPr>
          <p:cNvSpPr>
            <a:spLocks noGrp="1"/>
          </p:cNvSpPr>
          <p:nvPr>
            <p:ph type="title"/>
          </p:nvPr>
        </p:nvSpPr>
        <p:spPr/>
        <p:txBody>
          <a:bodyPr/>
          <a:lstStyle/>
          <a:p>
            <a:r>
              <a:rPr lang="en-US" dirty="0"/>
              <a:t>Target Hall Remote Handling</a:t>
            </a:r>
          </a:p>
        </p:txBody>
      </p:sp>
      <p:sp>
        <p:nvSpPr>
          <p:cNvPr id="4" name="Date Placeholder 3">
            <a:extLst>
              <a:ext uri="{FF2B5EF4-FFF2-40B4-BE49-F238E27FC236}">
                <a16:creationId xmlns:a16="http://schemas.microsoft.com/office/drawing/2014/main" id="{EF975F8D-FA8A-B7C2-4E94-7E4BBA87A367}"/>
              </a:ext>
            </a:extLst>
          </p:cNvPr>
          <p:cNvSpPr>
            <a:spLocks noGrp="1"/>
          </p:cNvSpPr>
          <p:nvPr>
            <p:ph type="dt" sz="half" idx="10"/>
          </p:nvPr>
        </p:nvSpPr>
        <p:spPr/>
        <p:txBody>
          <a:bodyPr/>
          <a:lstStyle/>
          <a:p>
            <a:r>
              <a:rPr lang="en-US"/>
              <a:t>11.09.2023</a:t>
            </a:r>
            <a:endParaRPr lang="en-US" dirty="0"/>
          </a:p>
        </p:txBody>
      </p:sp>
      <p:sp>
        <p:nvSpPr>
          <p:cNvPr id="5" name="Footer Placeholder 4">
            <a:extLst>
              <a:ext uri="{FF2B5EF4-FFF2-40B4-BE49-F238E27FC236}">
                <a16:creationId xmlns:a16="http://schemas.microsoft.com/office/drawing/2014/main" id="{6862D773-8103-55E6-9746-C6AB6B8665C1}"/>
              </a:ext>
            </a:extLst>
          </p:cNvPr>
          <p:cNvSpPr>
            <a:spLocks noGrp="1"/>
          </p:cNvSpPr>
          <p:nvPr>
            <p:ph type="ftr" sz="quarter" idx="11"/>
          </p:nvPr>
        </p:nvSpPr>
        <p:spPr/>
        <p:txBody>
          <a:bodyPr/>
          <a:lstStyle/>
          <a:p>
            <a:r>
              <a:rPr lang="en-US"/>
              <a:t>P. Hurh | LBNF Targetry Overview - HPTW 2023</a:t>
            </a:r>
            <a:endParaRPr lang="en-US" dirty="0"/>
          </a:p>
        </p:txBody>
      </p:sp>
      <p:sp>
        <p:nvSpPr>
          <p:cNvPr id="6" name="Slide Number Placeholder 5">
            <a:extLst>
              <a:ext uri="{FF2B5EF4-FFF2-40B4-BE49-F238E27FC236}">
                <a16:creationId xmlns:a16="http://schemas.microsoft.com/office/drawing/2014/main" id="{35631169-0168-D1F4-72A9-1F5BA794EBCD}"/>
              </a:ext>
            </a:extLst>
          </p:cNvPr>
          <p:cNvSpPr>
            <a:spLocks noGrp="1"/>
          </p:cNvSpPr>
          <p:nvPr>
            <p:ph type="sldNum" sz="quarter" idx="12"/>
          </p:nvPr>
        </p:nvSpPr>
        <p:spPr/>
        <p:txBody>
          <a:bodyPr/>
          <a:lstStyle/>
          <a:p>
            <a:fld id="{EFEA031F-3946-4BBC-949C-5EB2BB7BA03C}" type="slidenum">
              <a:rPr lang="en-US" smtClean="0"/>
              <a:t>9</a:t>
            </a:fld>
            <a:endParaRPr lang="en-US"/>
          </a:p>
        </p:txBody>
      </p:sp>
      <p:sp>
        <p:nvSpPr>
          <p:cNvPr id="3" name="TextBox 2">
            <a:extLst>
              <a:ext uri="{FF2B5EF4-FFF2-40B4-BE49-F238E27FC236}">
                <a16:creationId xmlns:a16="http://schemas.microsoft.com/office/drawing/2014/main" id="{0ADF468A-A8EB-A6A0-E357-9952276D565F}"/>
              </a:ext>
            </a:extLst>
          </p:cNvPr>
          <p:cNvSpPr txBox="1"/>
          <p:nvPr/>
        </p:nvSpPr>
        <p:spPr>
          <a:xfrm>
            <a:off x="344802" y="1094866"/>
            <a:ext cx="4392298" cy="5355312"/>
          </a:xfrm>
          <a:prstGeom prst="rect">
            <a:avLst/>
          </a:prstGeom>
          <a:solidFill>
            <a:schemeClr val="bg1">
              <a:alpha val="68000"/>
            </a:schemeClr>
          </a:solidFill>
        </p:spPr>
        <p:txBody>
          <a:bodyPr wrap="square" rtlCol="0">
            <a:spAutoFit/>
          </a:bodyPr>
          <a:lstStyle/>
          <a:p>
            <a:r>
              <a:rPr lang="en-US" dirty="0"/>
              <a:t>Components replaced with in-hall hot cell</a:t>
            </a:r>
          </a:p>
          <a:p>
            <a:pPr marL="285750" indent="-285750">
              <a:buFont typeface="Arial" panose="020B0604020202020204" pitchFamily="34" charset="0"/>
              <a:buChar char="•"/>
            </a:pPr>
            <a:r>
              <a:rPr lang="en-US" dirty="0"/>
              <a:t>Lead glass windows</a:t>
            </a:r>
          </a:p>
          <a:p>
            <a:pPr marL="285750" indent="-285750">
              <a:buFont typeface="Arial" panose="020B0604020202020204" pitchFamily="34" charset="0"/>
              <a:buChar char="•"/>
            </a:pPr>
            <a:r>
              <a:rPr lang="en-US" dirty="0"/>
              <a:t>Through-wall Manipulators (UKRI contributions)</a:t>
            </a:r>
          </a:p>
          <a:p>
            <a:pPr marL="285750" indent="-285750">
              <a:buFont typeface="Arial" panose="020B0604020202020204" pitchFamily="34" charset="0"/>
              <a:buChar char="•"/>
            </a:pPr>
            <a:r>
              <a:rPr lang="en-US" dirty="0"/>
              <a:t>Shielded Operations Center</a:t>
            </a:r>
          </a:p>
          <a:p>
            <a:endParaRPr lang="en-US" dirty="0"/>
          </a:p>
          <a:p>
            <a:r>
              <a:rPr lang="en-US" dirty="0"/>
              <a:t>Spent components stored in deep Morgue area</a:t>
            </a:r>
          </a:p>
          <a:p>
            <a:pPr marL="285750" indent="-285750">
              <a:buFont typeface="Arial" panose="020B0604020202020204" pitchFamily="34" charset="0"/>
              <a:buChar char="•"/>
            </a:pPr>
            <a:r>
              <a:rPr lang="en-US" dirty="0"/>
              <a:t>Stored until safe for over-road transport</a:t>
            </a:r>
          </a:p>
          <a:p>
            <a:pPr marL="285750" indent="-285750">
              <a:buFont typeface="Arial" panose="020B0604020202020204" pitchFamily="34" charset="0"/>
              <a:buChar char="•"/>
            </a:pPr>
            <a:r>
              <a:rPr lang="en-US" dirty="0"/>
              <a:t>Reconfigurable platforms for stacked storage</a:t>
            </a:r>
          </a:p>
          <a:p>
            <a:pPr marL="285750" indent="-285750">
              <a:buFont typeface="Arial" panose="020B0604020202020204" pitchFamily="34" charset="0"/>
              <a:buChar char="•"/>
            </a:pPr>
            <a:r>
              <a:rPr lang="en-US" dirty="0"/>
              <a:t>Provides temporary storage for T-block shielding</a:t>
            </a:r>
          </a:p>
          <a:p>
            <a:endParaRPr lang="en-US" dirty="0"/>
          </a:p>
          <a:p>
            <a:r>
              <a:rPr lang="en-US" dirty="0"/>
              <a:t>Remote vision system</a:t>
            </a:r>
          </a:p>
          <a:p>
            <a:pPr marL="285750" indent="-285750">
              <a:buFont typeface="Arial" panose="020B0604020202020204" pitchFamily="34" charset="0"/>
              <a:buChar char="•"/>
            </a:pPr>
            <a:r>
              <a:rPr lang="en-US" dirty="0"/>
              <a:t>Removable PZT cameras</a:t>
            </a:r>
          </a:p>
          <a:p>
            <a:pPr marL="285750" indent="-285750">
              <a:buFont typeface="Arial" panose="020B0604020202020204" pitchFamily="34" charset="0"/>
              <a:buChar char="•"/>
            </a:pPr>
            <a:r>
              <a:rPr lang="en-US" dirty="0"/>
              <a:t>Reconfigurable simple cameras</a:t>
            </a:r>
          </a:p>
          <a:p>
            <a:pPr marL="285750" indent="-285750">
              <a:buFont typeface="Arial" panose="020B0604020202020204" pitchFamily="34" charset="0"/>
              <a:buChar char="•"/>
            </a:pPr>
            <a:r>
              <a:rPr lang="en-US" dirty="0"/>
              <a:t>Mobile viewing station</a:t>
            </a:r>
          </a:p>
        </p:txBody>
      </p:sp>
      <p:sp>
        <p:nvSpPr>
          <p:cNvPr id="7" name="TextBox 6">
            <a:extLst>
              <a:ext uri="{FF2B5EF4-FFF2-40B4-BE49-F238E27FC236}">
                <a16:creationId xmlns:a16="http://schemas.microsoft.com/office/drawing/2014/main" id="{E3F03446-CF26-0B8C-D0A9-0633B8829F4E}"/>
              </a:ext>
            </a:extLst>
          </p:cNvPr>
          <p:cNvSpPr txBox="1"/>
          <p:nvPr/>
        </p:nvSpPr>
        <p:spPr>
          <a:xfrm>
            <a:off x="9458963" y="2041723"/>
            <a:ext cx="2049202" cy="52322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Morgue (Storage) Covers</a:t>
            </a:r>
          </a:p>
        </p:txBody>
      </p:sp>
      <p:cxnSp>
        <p:nvCxnSpPr>
          <p:cNvPr id="9" name="Straight Arrow Connector 8">
            <a:extLst>
              <a:ext uri="{FF2B5EF4-FFF2-40B4-BE49-F238E27FC236}">
                <a16:creationId xmlns:a16="http://schemas.microsoft.com/office/drawing/2014/main" id="{880CCB45-7969-9BED-614F-E046FFE9067B}"/>
              </a:ext>
            </a:extLst>
          </p:cNvPr>
          <p:cNvCxnSpPr>
            <a:cxnSpLocks/>
          </p:cNvCxnSpPr>
          <p:nvPr/>
        </p:nvCxnSpPr>
        <p:spPr>
          <a:xfrm flipH="1">
            <a:off x="9461500" y="2434108"/>
            <a:ext cx="538691" cy="1223492"/>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622FE680-B056-966B-213C-B9577BF18B98}"/>
              </a:ext>
            </a:extLst>
          </p:cNvPr>
          <p:cNvSpPr txBox="1"/>
          <p:nvPr/>
        </p:nvSpPr>
        <p:spPr>
          <a:xfrm>
            <a:off x="5327246" y="5420380"/>
            <a:ext cx="2049202" cy="52322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Morgue (Storage) Components</a:t>
            </a:r>
          </a:p>
        </p:txBody>
      </p:sp>
      <p:cxnSp>
        <p:nvCxnSpPr>
          <p:cNvPr id="13" name="Straight Arrow Connector 12">
            <a:extLst>
              <a:ext uri="{FF2B5EF4-FFF2-40B4-BE49-F238E27FC236}">
                <a16:creationId xmlns:a16="http://schemas.microsoft.com/office/drawing/2014/main" id="{50FB9BEE-DD79-711C-6B46-A62979D67E01}"/>
              </a:ext>
            </a:extLst>
          </p:cNvPr>
          <p:cNvCxnSpPr>
            <a:cxnSpLocks/>
            <a:stCxn id="12" idx="0"/>
          </p:cNvCxnSpPr>
          <p:nvPr/>
        </p:nvCxnSpPr>
        <p:spPr>
          <a:xfrm flipV="1">
            <a:off x="6351847" y="4711700"/>
            <a:ext cx="1103055" cy="708680"/>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68012F00-4D8B-3AC9-533F-E5340A2E597D}"/>
              </a:ext>
            </a:extLst>
          </p:cNvPr>
          <p:cNvCxnSpPr>
            <a:cxnSpLocks/>
          </p:cNvCxnSpPr>
          <p:nvPr/>
        </p:nvCxnSpPr>
        <p:spPr>
          <a:xfrm flipV="1">
            <a:off x="7112000" y="5572780"/>
            <a:ext cx="922142" cy="152400"/>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7ACCC986-FE46-FA18-CB55-4AB4139E54AF}"/>
              </a:ext>
            </a:extLst>
          </p:cNvPr>
          <p:cNvSpPr txBox="1"/>
          <p:nvPr/>
        </p:nvSpPr>
        <p:spPr>
          <a:xfrm>
            <a:off x="9210756" y="5959543"/>
            <a:ext cx="2854243" cy="30777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400" dirty="0"/>
              <a:t>V. </a:t>
            </a:r>
            <a:r>
              <a:rPr lang="en-US" sz="1400" dirty="0" err="1"/>
              <a:t>Sidorov</a:t>
            </a:r>
            <a:r>
              <a:rPr lang="en-US" sz="1400" dirty="0"/>
              <a:t>, Keith Anderson: FNAL</a:t>
            </a:r>
          </a:p>
        </p:txBody>
      </p:sp>
    </p:spTree>
    <p:extLst>
      <p:ext uri="{BB962C8B-B14F-4D97-AF65-F5344CB8AC3E}">
        <p14:creationId xmlns:p14="http://schemas.microsoft.com/office/powerpoint/2010/main" val="1230564011"/>
      </p:ext>
    </p:extLst>
  </p:cSld>
  <p:clrMapOvr>
    <a:masterClrMapping/>
  </p:clrMapOvr>
</p:sld>
</file>

<file path=ppt/theme/theme1.xml><?xml version="1.0" encoding="utf-8"?>
<a:theme xmlns:a="http://schemas.openxmlformats.org/drawingml/2006/main" name="LBNFDUNEUS">
  <a:themeElements>
    <a:clrScheme name="LBNFDUNE-US 2022">
      <a:dk1>
        <a:srgbClr val="63666A"/>
      </a:dk1>
      <a:lt1>
        <a:sysClr val="window" lastClr="FFFFFF"/>
      </a:lt1>
      <a:dk2>
        <a:srgbClr val="44546A"/>
      </a:dk2>
      <a:lt2>
        <a:srgbClr val="E7E6E6"/>
      </a:lt2>
      <a:accent1>
        <a:srgbClr val="4F81BD"/>
      </a:accent1>
      <a:accent2>
        <a:srgbClr val="C0504D"/>
      </a:accent2>
      <a:accent3>
        <a:srgbClr val="9BBB59"/>
      </a:accent3>
      <a:accent4>
        <a:srgbClr val="8064A2"/>
      </a:accent4>
      <a:accent5>
        <a:srgbClr val="4BACC6"/>
      </a:accent5>
      <a:accent6>
        <a:srgbClr val="F79646"/>
      </a:accent6>
      <a:hlink>
        <a:srgbClr val="0563C1"/>
      </a:hlink>
      <a:folHlink>
        <a:srgbClr val="954F72"/>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NFDUNEUS Presentation Template" id="{95237D4C-489F-47DC-8122-D773261D41A2}" vid="{A7B27F23-9770-4A00-B675-9852460BE1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LBNFDUNEUS</Template>
  <TotalTime>18854</TotalTime>
  <Words>3075</Words>
  <Application>Microsoft Macintosh PowerPoint</Application>
  <PresentationFormat>Widescreen</PresentationFormat>
  <Paragraphs>618</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HGGothicE</vt:lpstr>
      <vt:lpstr>Arial</vt:lpstr>
      <vt:lpstr>Calibri</vt:lpstr>
      <vt:lpstr>Helvetica</vt:lpstr>
      <vt:lpstr>Lucida Grande</vt:lpstr>
      <vt:lpstr>Open Sans</vt:lpstr>
      <vt:lpstr>Wingdings</vt:lpstr>
      <vt:lpstr>LBNFDUNEUS</vt:lpstr>
      <vt:lpstr>Long Baseline Neutrino Facility (LBNF) Beamline and Targetry Overview</vt:lpstr>
      <vt:lpstr>Outline</vt:lpstr>
      <vt:lpstr>LBNF Drives DUNE Long Baseline Neutrino Facility – Deep Underground Neutrino Experiment</vt:lpstr>
      <vt:lpstr>LBNF at Fermilab</vt:lpstr>
      <vt:lpstr>LBNF Beamline Construction</vt:lpstr>
      <vt:lpstr>Target Hall at LBNF-20 (Target Complex)</vt:lpstr>
      <vt:lpstr>LBNF Beamline BID Irradiation Environment Parameter Table</vt:lpstr>
      <vt:lpstr>Target Shield Pile Nitrogen Cooling</vt:lpstr>
      <vt:lpstr>Target Hall Remote Handling</vt:lpstr>
      <vt:lpstr>Target Integrated with Horn A and Support Module and requires careful Remote Handling Equipment </vt:lpstr>
      <vt:lpstr>Target Exchanger Mechanism (UKRI-RAL) based upon T2K experience</vt:lpstr>
      <vt:lpstr>Target designed and built by RAL-UKRI (D. Wilcox talk earlier) Steady State Fluid</vt:lpstr>
      <vt:lpstr>Radiation Damage</vt:lpstr>
      <vt:lpstr>LBNF Beamline BID Irradiation Environment Parameter Table</vt:lpstr>
      <vt:lpstr>LBNF Absorber </vt:lpstr>
      <vt:lpstr>LBNF Beamline BID Irradiation Environment Parameter Table</vt:lpstr>
      <vt:lpstr>Some observations on engineering design and standard compliance needs</vt:lpstr>
      <vt:lpstr>How to incorporate radiation damage into standards compliance</vt:lpstr>
      <vt:lpstr>How does ASME BPVC Section III (Rules for Constructions of Nuclear Facility Components) Consider Radiation Effects?</vt:lpstr>
      <vt:lpstr>How does this inform our design/QA compliance efforts?</vt:lpstr>
      <vt:lpstr>Stress Intensity is Calculable</vt:lpstr>
      <vt:lpstr>Can we get relative decrease in fracture toughness from tensile data for irradiated materials?</vt:lpstr>
      <vt:lpstr>Conclusion</vt:lpstr>
      <vt:lpstr>Back-up slides follow </vt:lpstr>
      <vt:lpstr>Summary Schedule with Critical Path</vt:lpstr>
      <vt:lpstr>Target Hall at LBNF-20 (Target Complex)</vt:lpstr>
      <vt:lpstr>Overview of LBNF Horns</vt:lpstr>
      <vt:lpstr>Available Fatigue Data – Graphite</vt:lpstr>
      <vt:lpstr>Results – Graphite Fatigue</vt:lpstr>
      <vt:lpstr>Irradiated Titanium Data</vt:lpstr>
      <vt:lpstr>LBNF Absorber Facility and Downstream Decay Pipe</vt:lpstr>
      <vt:lpstr>Target Shield Pile Overview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LBNF Neutrino Beamline Radiation Damage R&amp;D Needs</dc:title>
  <dc:creator>Patrick G Hurh</dc:creator>
  <cp:lastModifiedBy>Patrick G Hurh</cp:lastModifiedBy>
  <cp:revision>52</cp:revision>
  <dcterms:created xsi:type="dcterms:W3CDTF">2023-06-27T14:46:07Z</dcterms:created>
  <dcterms:modified xsi:type="dcterms:W3CDTF">2023-11-08T00:20:21Z</dcterms:modified>
</cp:coreProperties>
</file>