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1" r:id="rId4"/>
    <p:sldMasterId id="2147483700" r:id="rId5"/>
  </p:sldMasterIdLst>
  <p:notesMasterIdLst>
    <p:notesMasterId r:id="rId19"/>
  </p:notesMasterIdLst>
  <p:sldIdLst>
    <p:sldId id="257" r:id="rId6"/>
    <p:sldId id="284" r:id="rId7"/>
    <p:sldId id="287" r:id="rId8"/>
    <p:sldId id="300" r:id="rId9"/>
    <p:sldId id="289" r:id="rId10"/>
    <p:sldId id="292" r:id="rId11"/>
    <p:sldId id="291" r:id="rId12"/>
    <p:sldId id="294" r:id="rId13"/>
    <p:sldId id="293" r:id="rId14"/>
    <p:sldId id="296" r:id="rId15"/>
    <p:sldId id="297" r:id="rId16"/>
    <p:sldId id="298" r:id="rId17"/>
    <p:sldId id="283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6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8E3"/>
    <a:srgbClr val="17FFFF"/>
    <a:srgbClr val="FFFFFF"/>
    <a:srgbClr val="505050"/>
    <a:srgbClr val="F1F2F3"/>
    <a:srgbClr val="626262"/>
    <a:srgbClr val="003088"/>
    <a:srgbClr val="F08900"/>
    <a:srgbClr val="FF6900"/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437"/>
  </p:normalViewPr>
  <p:slideViewPr>
    <p:cSldViewPr snapToGrid="0" snapToObjects="1">
      <p:cViewPr varScale="1">
        <p:scale>
          <a:sx n="63" d="100"/>
          <a:sy n="63" d="100"/>
        </p:scale>
        <p:origin x="736" y="38"/>
      </p:cViewPr>
      <p:guideLst>
        <p:guide orient="horz" pos="323"/>
        <p:guide pos="234"/>
        <p:guide orient="horz" pos="3974"/>
        <p:guide pos="7355"/>
        <p:guide pos="3840"/>
        <p:guide orient="horz" pos="867"/>
        <p:guide orient="horz" pos="3634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Please remove or amend the image credit if you are using a different image to the one provided.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4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Please remove or amend the image credit if you are using a different image to the one provided.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7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6CF026-8DF7-C947-96A5-E8118F4A958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005322" y="2089614"/>
            <a:ext cx="109050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600" b="1" spc="-1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LES for Target Station 2 of the ISIS </a:t>
            </a:r>
            <a:r>
              <a:rPr lang="en-GB" sz="3600" b="1" spc="-15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 </a:t>
            </a:r>
            <a:r>
              <a:rPr lang="en-GB" sz="3600" b="1" spc="-1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en-US" sz="3600" b="1" spc="-15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993600" y="3474530"/>
            <a:ext cx="9049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Gregory 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Cartland-Glover, Jessica Gould, Stefano Rolfo, David Emerson, Scientific Computing, Daresbury Laboratory</a:t>
            </a:r>
            <a:endParaRPr lang="en-GB" sz="24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7C5BC-925A-C84D-B97F-50B508D2F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005322" y="4412259"/>
            <a:ext cx="9088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Stephen </a:t>
            </a:r>
            <a:r>
              <a:rPr lang="en-GB" sz="2400" dirty="0" err="1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Jago</a:t>
            </a:r>
            <a:r>
              <a:rPr lang="en-GB" sz="24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Steven </a:t>
            </a:r>
            <a:r>
              <a:rPr lang="en-GB" sz="2400" dirty="0" err="1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Gallimore</a:t>
            </a:r>
            <a:r>
              <a:rPr lang="en-GB" sz="2400" dirty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Steven Lilley, David Jenkins, Lesley Jones, Dan </a:t>
            </a:r>
            <a:r>
              <a:rPr lang="en-GB" sz="2400" dirty="0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Blanco-Lopez, Dan Wilcox, Tristan </a:t>
            </a:r>
            <a:r>
              <a:rPr lang="en-GB" sz="2400" dirty="0" err="1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Davenne</a:t>
            </a:r>
            <a:r>
              <a:rPr lang="en-GB" sz="2400" dirty="0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Chris </a:t>
            </a:r>
            <a:r>
              <a:rPr lang="en-GB" sz="2400" dirty="0" err="1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Densham</a:t>
            </a:r>
            <a:r>
              <a:rPr lang="en-GB" sz="2400" dirty="0" smtClean="0">
                <a:solidFill>
                  <a:srgbClr val="6262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ISIS and Technology, Rutherford Appleton Laboratory</a:t>
            </a:r>
            <a:endParaRPr lang="en-GB" sz="2400" dirty="0">
              <a:solidFill>
                <a:srgbClr val="6262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80000" y="180000"/>
            <a:ext cx="2036040" cy="396000"/>
            <a:chOff x="9897992" y="150967"/>
            <a:chExt cx="2036040" cy="396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992" y="150967"/>
              <a:ext cx="2036040" cy="396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800265" y="166927"/>
              <a:ext cx="1004782" cy="216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967665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tapered 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 channel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heat source ~14M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800000"/>
            <a:ext cx="9000000" cy="450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141" y="2115640"/>
            <a:ext cx="2768932" cy="2145531"/>
            <a:chOff x="42141" y="2115640"/>
            <a:chExt cx="2768932" cy="21455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88" y="2603610"/>
              <a:ext cx="2086885" cy="1354257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992997" y="3049948"/>
              <a:ext cx="1224069" cy="61349"/>
            </a:xfrm>
            <a:prstGeom prst="straightConnector1">
              <a:avLst/>
            </a:prstGeom>
            <a:ln w="19050">
              <a:prstDash val="lgDash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24187" y="3280739"/>
              <a:ext cx="1449338" cy="96406"/>
            </a:xfrm>
            <a:prstGeom prst="straightConnector1">
              <a:avLst/>
            </a:prstGeom>
            <a:ln w="19050">
              <a:solidFill>
                <a:srgbClr val="FA38E3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720708" y="2459826"/>
              <a:ext cx="788780" cy="67192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lg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1635987" y="3280739"/>
              <a:ext cx="853051" cy="712823"/>
            </a:xfrm>
            <a:prstGeom prst="straightConnector1">
              <a:avLst/>
            </a:prstGeom>
            <a:ln w="19050">
              <a:solidFill>
                <a:srgbClr val="17FFFF"/>
              </a:solidFill>
              <a:prstDash val="lg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25413" y="2115640"/>
              <a:ext cx="1784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Temp Probe A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92997" y="3891839"/>
              <a:ext cx="1784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Temp Probe C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3" y="3245508"/>
              <a:ext cx="1207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Temp Probe D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141" y="2534609"/>
              <a:ext cx="1207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Temp Probe B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1249860" y="3504735"/>
              <a:ext cx="634400" cy="2125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3"/>
            </p:cNvCxnSpPr>
            <p:nvPr/>
          </p:nvCxnSpPr>
          <p:spPr>
            <a:xfrm>
              <a:off x="1249860" y="2857775"/>
              <a:ext cx="715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73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68000" y="1080000"/>
            <a:ext cx="10168160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EBRSM/RANS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calculations within 15 % of reference data</a:t>
            </a:r>
          </a:p>
          <a:p>
            <a:endParaRPr lang="en-GB" sz="2800" dirty="0" smtClean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of steady and pulsed heat sources indicate</a:t>
            </a:r>
            <a:endParaRPr lang="en-GB" sz="28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emperature hot spot in the target ~20 K higher for steady 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 temperature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to 7 K in fluid,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only up to 1K in the cladding</a:t>
            </a:r>
            <a:endParaRPr lang="en-GB" sz="28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bend generates low frequency fluctuations at 40-50 Hz</a:t>
            </a:r>
            <a:endParaRPr lang="en-GB" sz="28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</a:t>
            </a:r>
            <a:r>
              <a:rPr lang="en-GB" sz="28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striping </a:t>
            </a: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fatigue may be a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under-resolved meshes for LES</a:t>
            </a:r>
          </a:p>
          <a:p>
            <a:endParaRPr lang="en-GB" sz="1100" dirty="0" smtClean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68000" y="1203868"/>
            <a:ext cx="10338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studies with CHT at Pr~5</a:t>
            </a:r>
            <a:endParaRPr lang="en-GB" sz="24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etermine the function that gives a steady integral of the pulsed heat flux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 refined LES in channel flow with pulsed heat flux (maybe)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5B cells required in just one channel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5-10s of data to get lower frequency oscillations</a:t>
            </a:r>
            <a:endParaRPr lang="en-GB" sz="2400" dirty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erify </a:t>
            </a: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mesh resolution required in the near wall region (both solid/fluid)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LES/DNS channel flow 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various </a:t>
            </a:r>
            <a:r>
              <a:rPr lang="en-GB" sz="2400" dirty="0" err="1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etermine alternative method to model the low frequency oscillations at lower resolutions or channel flow with CHT</a:t>
            </a:r>
          </a:p>
          <a:p>
            <a:endParaRPr lang="en-GB" sz="800" dirty="0" smtClean="0">
              <a:solidFill>
                <a:srgbClr val="505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thermally dependent stresses in the solids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placement </a:t>
            </a: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to implement models for temperature dependent solid stresses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coupled </a:t>
            </a:r>
            <a:r>
              <a:rPr lang="en-GB" sz="2400" dirty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EBRSM model of pulsed </a:t>
            </a:r>
            <a:r>
              <a:rPr lang="en-GB" sz="2400" dirty="0" smtClean="0">
                <a:solidFill>
                  <a:srgbClr val="50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work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008000" y="3096000"/>
            <a:ext cx="456483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64108-2FAD-224C-A033-55B9A166BD95}"/>
              </a:ext>
            </a:extLst>
          </p:cNvPr>
          <p:cNvSpPr/>
          <p:nvPr/>
        </p:nvSpPr>
        <p:spPr>
          <a:xfrm>
            <a:off x="2536506" y="5904254"/>
            <a:ext cx="1880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SciComp_STFC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19D860-CC3D-E74D-A8E4-8244DDF4137E}"/>
              </a:ext>
            </a:extLst>
          </p:cNvPr>
          <p:cNvSpPr/>
          <p:nvPr/>
        </p:nvSpPr>
        <p:spPr>
          <a:xfrm>
            <a:off x="279511" y="5904254"/>
            <a:ext cx="1708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scd.stfc.ac.uk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D8D413-5496-974B-93D0-9C42024E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8845" y="5994000"/>
            <a:ext cx="236329" cy="19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060FF-A826-1E4E-8C36-06A9ABC25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141003"/>
            <a:ext cx="36195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80493"/>
            <a:ext cx="1127272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 station 2 at ISIS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0551" y="1107849"/>
            <a:ext cx="8509994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Operational lifetime is about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18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months for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TS2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Need to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extend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operational performance &amp; lifetime to reduce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Downtime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Amount of radiological waste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6" t="3166" r="5270" b="10861"/>
          <a:stretch/>
        </p:blipFill>
        <p:spPr>
          <a:xfrm flipV="1">
            <a:off x="7877258" y="4820578"/>
            <a:ext cx="1451540" cy="12064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8894" y="2723370"/>
            <a:ext cx="6518504" cy="3590547"/>
            <a:chOff x="5847196" y="2983317"/>
            <a:chExt cx="6518504" cy="3590547"/>
          </a:xfrm>
        </p:grpSpPr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9841861" y="4699949"/>
              <a:ext cx="2523839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FF0000"/>
                  </a:solidFill>
                  <a:cs typeface="Calibri" panose="020F0502020204030204" pitchFamily="34" charset="0"/>
                </a:rPr>
                <a:t>800 MeV Pulsed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dirty="0">
                <a:solidFill>
                  <a:srgbClr val="FF0000"/>
                </a:solidFill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50 Hz Proton </a:t>
              </a:r>
              <a:r>
                <a:rPr lang="en-GB" altLang="en-US" sz="20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Beam </a:t>
              </a:r>
              <a:r>
                <a:rPr lang="en-GB" altLang="en-US" sz="20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1/5</a:t>
              </a:r>
              <a:r>
                <a:rPr lang="en-GB" altLang="en-US" sz="2000" dirty="0">
                  <a:solidFill>
                    <a:srgbClr val="FF0000"/>
                  </a:solidFill>
                  <a:cs typeface="Calibri" panose="020F0502020204030204" pitchFamily="34" charset="0"/>
                </a:rPr>
                <a:t> </a:t>
              </a:r>
              <a:r>
                <a:rPr lang="en-GB" altLang="en-US" sz="2000" dirty="0" smtClean="0">
                  <a:solidFill>
                    <a:srgbClr val="FF0000"/>
                  </a:solidFill>
                  <a:cs typeface="Calibri" panose="020F0502020204030204" pitchFamily="34" charset="0"/>
                </a:rPr>
                <a:t>pulses (dual pulse)</a:t>
              </a:r>
              <a:endParaRPr lang="en-GB" altLang="en-US" sz="2000" dirty="0" smtClean="0">
                <a:solidFill>
                  <a:srgbClr val="FF0000"/>
                </a:solidFill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000" dirty="0">
                <a:solidFill>
                  <a:srgbClr val="FF0000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8" name="Picture 19" descr="Target CS1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96"/>
            <a:stretch/>
          </p:blipFill>
          <p:spPr bwMode="auto">
            <a:xfrm>
              <a:off x="6190890" y="3822295"/>
              <a:ext cx="3697032" cy="275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830122" y="4838300"/>
              <a:ext cx="11281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Tungsten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Core</a:t>
              </a:r>
              <a:endParaRPr lang="en-US" altLang="en-US" sz="2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8280341" y="3624590"/>
              <a:ext cx="37891" cy="5789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7087102" y="3338284"/>
              <a:ext cx="21115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Tantalum Cladding</a:t>
              </a:r>
              <a:endParaRPr lang="en-US" altLang="en-US" sz="2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911569" y="3624590"/>
              <a:ext cx="368772" cy="5032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6"/>
            <p:cNvSpPr txBox="1">
              <a:spLocks noChangeArrowheads="1"/>
            </p:cNvSpPr>
            <p:nvPr/>
          </p:nvSpPr>
          <p:spPr bwMode="auto">
            <a:xfrm>
              <a:off x="5847196" y="2983317"/>
              <a:ext cx="254793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Tantalum Pressure Vessel</a:t>
              </a:r>
              <a:endParaRPr lang="en-US" altLang="en-US" sz="2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51909" y="3588714"/>
              <a:ext cx="537827" cy="3993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9963703" y="3805802"/>
              <a:ext cx="211755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Outer Water Channel</a:t>
              </a:r>
              <a:endParaRPr lang="en-US" altLang="en-US" sz="2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9590867" y="4021698"/>
              <a:ext cx="439119" cy="6168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9435690" y="3405692"/>
              <a:ext cx="23442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cs typeface="Calibri" panose="020F0502020204030204" pitchFamily="34" charset="0"/>
                </a:rPr>
                <a:t>Inner Water Channel</a:t>
              </a:r>
              <a:endParaRPr lang="en-US" altLang="en-US" sz="2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847364" y="3729017"/>
              <a:ext cx="820402" cy="505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Arrow 21"/>
            <p:cNvSpPr/>
            <p:nvPr/>
          </p:nvSpPr>
          <p:spPr>
            <a:xfrm rot="10800000">
              <a:off x="9847702" y="5028947"/>
              <a:ext cx="1407628" cy="357668"/>
            </a:xfrm>
            <a:prstGeom prst="rightArrow">
              <a:avLst/>
            </a:prstGeom>
            <a:pattFill prst="ltVert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26131" y="1905068"/>
            <a:ext cx="1813748" cy="2107262"/>
            <a:chOff x="9701576" y="851437"/>
            <a:chExt cx="1813748" cy="2107262"/>
          </a:xfrm>
        </p:grpSpPr>
        <p:pic>
          <p:nvPicPr>
            <p:cNvPr id="19" name="Picture 3" descr="Target Full CS1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523530" y="1875069"/>
              <a:ext cx="1463600" cy="51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TS2 Target nearly finished 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1" r="22615"/>
            <a:stretch/>
          </p:blipFill>
          <p:spPr bwMode="auto">
            <a:xfrm>
              <a:off x="10271229" y="1216476"/>
              <a:ext cx="626441" cy="174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701576" y="851437"/>
              <a:ext cx="18137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Approx</a:t>
              </a:r>
              <a:r>
                <a:rPr lang="en-GB" altLang="en-US" sz="2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Scale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" t="33872" r="3966" b="33017"/>
            <a:stretch/>
          </p:blipFill>
          <p:spPr>
            <a:xfrm rot="16200000">
              <a:off x="9530997" y="1711537"/>
              <a:ext cx="948681" cy="340932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r="20618"/>
          <a:stretch/>
        </p:blipFill>
        <p:spPr>
          <a:xfrm>
            <a:off x="8051661" y="2846050"/>
            <a:ext cx="1040369" cy="1044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919" r="25335" b="2845"/>
          <a:stretch/>
        </p:blipFill>
        <p:spPr>
          <a:xfrm>
            <a:off x="9653122" y="4820578"/>
            <a:ext cx="1161089" cy="1225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00034" y="4104565"/>
            <a:ext cx="2934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Tantalum Pressure </a:t>
            </a:r>
            <a:r>
              <a:rPr lang="en-GB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Vessel and Cladding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56022" y="6096737"/>
            <a:ext cx="1345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Tungsten</a:t>
            </a:r>
          </a:p>
          <a:p>
            <a:pPr algn="ctr">
              <a:spcBef>
                <a:spcPct val="0"/>
              </a:spcBef>
            </a:pPr>
            <a:r>
              <a:rPr lang="en-GB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2146" y="2389414"/>
            <a:ext cx="182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Coolant Channels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9440020" y="4677119"/>
            <a:ext cx="663764" cy="39935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8878136" y="4677119"/>
            <a:ext cx="537827" cy="39934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9178464" y="5877826"/>
            <a:ext cx="523112" cy="30083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861432" y="5877826"/>
            <a:ext cx="302317" cy="30083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02980" y="805908"/>
            <a:ext cx="3616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See Leslie Jones after this one for an update on the evolution of TS2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8292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1643" y="1195523"/>
            <a:ext cx="9204398" cy="5363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291076"/>
            <a:ext cx="1127272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Modelling TS2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42" y="546967"/>
            <a:ext cx="9280358" cy="61936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664" y="1060883"/>
            <a:ext cx="26436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CHT with EBRSM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turbulence and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steady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heating</a:t>
            </a:r>
          </a:p>
          <a:p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~23M cells (16M solid+7M fluid)</a:t>
            </a:r>
          </a:p>
          <a:p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Gain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insight of physical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phenomena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Radiolysis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Cavitation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Thermal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Solid stresses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Nuclear reactions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Material damage</a:t>
            </a:r>
          </a:p>
          <a:p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Verify and benchmark earlier simulations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80000" y="180000"/>
            <a:ext cx="2036040" cy="396000"/>
            <a:chOff x="9897992" y="150967"/>
            <a:chExt cx="2036040" cy="396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992" y="150967"/>
              <a:ext cx="2036040" cy="396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800265" y="166927"/>
              <a:ext cx="1004782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1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291076"/>
            <a:ext cx="1127272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Modelling TS2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341" y="1057972"/>
            <a:ext cx="26161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CHT with EBRSM turbulence</a:t>
            </a:r>
          </a:p>
          <a:p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~23M cells (16M solid+7M fluid)</a:t>
            </a:r>
          </a:p>
          <a:p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~98M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cells </a:t>
            </a:r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(71M solid+27M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fluid)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Steady heating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080000" y="180000"/>
            <a:ext cx="2036040" cy="396000"/>
            <a:chOff x="9897992" y="150967"/>
            <a:chExt cx="2036040" cy="396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992" y="150967"/>
              <a:ext cx="2036040" cy="396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800265" y="166927"/>
              <a:ext cx="1004782" cy="216000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563815"/>
              </p:ext>
            </p:extLst>
          </p:nvPr>
        </p:nvGraphicFramePr>
        <p:xfrm>
          <a:off x="3019499" y="1080530"/>
          <a:ext cx="8127999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590">
                  <a:extLst>
                    <a:ext uri="{9D8B030D-6E8A-4147-A177-3AD203B41FA5}">
                      <a16:colId xmlns:a16="http://schemas.microsoft.com/office/drawing/2014/main" val="1311123880"/>
                    </a:ext>
                  </a:extLst>
                </a:gridCol>
                <a:gridCol w="1998241">
                  <a:extLst>
                    <a:ext uri="{9D8B030D-6E8A-4147-A177-3AD203B41FA5}">
                      <a16:colId xmlns:a16="http://schemas.microsoft.com/office/drawing/2014/main" val="3286393988"/>
                    </a:ext>
                  </a:extLst>
                </a:gridCol>
                <a:gridCol w="2220120">
                  <a:extLst>
                    <a:ext uri="{9D8B030D-6E8A-4147-A177-3AD203B41FA5}">
                      <a16:colId xmlns:a16="http://schemas.microsoft.com/office/drawing/2014/main" val="3530377391"/>
                    </a:ext>
                  </a:extLst>
                </a:gridCol>
                <a:gridCol w="1840048">
                  <a:extLst>
                    <a:ext uri="{9D8B030D-6E8A-4147-A177-3AD203B41FA5}">
                      <a16:colId xmlns:a16="http://schemas.microsoft.com/office/drawing/2014/main" val="19592674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External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thermocouples</a:t>
                      </a:r>
                      <a:endParaRPr lang="en-GB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EBRSM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~23M (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r>
                        <a:rPr lang="en-GB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µA</a:t>
                      </a:r>
                      <a:r>
                        <a:rPr lang="en-GB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EBRSM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~98M (45</a:t>
                      </a:r>
                      <a:r>
                        <a:rPr lang="en-GB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µA)</a:t>
                      </a:r>
                      <a:endParaRPr lang="en-GB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Reference 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(37</a:t>
                      </a:r>
                      <a:r>
                        <a:rPr lang="en-GB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µA</a:t>
                      </a:r>
                      <a:r>
                        <a:rPr lang="en-GB" sz="1800" b="1" i="1" kern="1200" baseline="300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*+</a:t>
                      </a:r>
                      <a:r>
                        <a:rPr lang="en-GB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GB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01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Temperature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248.92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248.85 (-0.03%)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63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TE201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52.64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52.55 (0.17%)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47.1 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(11.6%)</a:t>
                      </a:r>
                      <a:endParaRPr lang="en-GB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03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35.94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35.95 (0.03%)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37.9 (-5.1%)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71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TE203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56.36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56.02 (0.60%)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49.2 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(13.9%)</a:t>
                      </a:r>
                      <a:endParaRPr lang="en-GB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66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40.29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40.29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38.2 ( 5.5%)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1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54.26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54.51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(-0.46%)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57.3 (</a:t>
                      </a:r>
                      <a:r>
                        <a:rPr lang="en-GB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4.9%)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25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36.58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36.56 (0.05%)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39.5 (-7.4%)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28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55.88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56.27 (0.70%)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53.3 ( 5.6%)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0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39.29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39.30 (0.03%)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36.6 ( 7.4%)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60312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03340" y="5954206"/>
            <a:ext cx="8483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GB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Yanling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Ma, Report of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themal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analysis on ISIS TS2 Target. Technical Report, STFC (2011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GB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~8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difference in beam current </a:t>
            </a:r>
            <a:endParaRPr lang="en-GB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7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24000"/>
            <a:ext cx="1051395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sz="4400" b="1" spc="-150" dirty="0" err="1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untapered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inner channel, steady heat source ~10M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9658E11-C2A3-F01D-ED05-5C878F224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" b="9236"/>
          <a:stretch/>
        </p:blipFill>
        <p:spPr>
          <a:xfrm>
            <a:off x="180000" y="1620000"/>
            <a:ext cx="3240000" cy="154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CFA49A-6399-1F6F-B519-6AB46EF1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3" b="8725"/>
          <a:stretch/>
        </p:blipFill>
        <p:spPr>
          <a:xfrm>
            <a:off x="3492000" y="1620000"/>
            <a:ext cx="3240000" cy="1548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B9C4E-8F43-B4FA-B352-56B38FBEC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08" b="9157"/>
          <a:stretch/>
        </p:blipFill>
        <p:spPr>
          <a:xfrm>
            <a:off x="3492000" y="3240000"/>
            <a:ext cx="3240000" cy="153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D5CB8B-6D0A-957A-3014-2FA5437821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6" b="8647"/>
          <a:stretch/>
        </p:blipFill>
        <p:spPr>
          <a:xfrm>
            <a:off x="180000" y="3240000"/>
            <a:ext cx="3240000" cy="15535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656000" y="72000"/>
            <a:ext cx="1066182" cy="1021199"/>
            <a:chOff x="10656000" y="72000"/>
            <a:chExt cx="1066182" cy="1021199"/>
          </a:xfrm>
        </p:grpSpPr>
        <p:pic>
          <p:nvPicPr>
            <p:cNvPr id="11" name="Picture 2" descr="ARCHER2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000" y="72000"/>
              <a:ext cx="102856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Pictur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8000" y="360000"/>
              <a:ext cx="916113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656000" y="864000"/>
              <a:ext cx="1066182" cy="229199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" r="1770" b="60125"/>
          <a:stretch/>
        </p:blipFill>
        <p:spPr>
          <a:xfrm>
            <a:off x="612000" y="4824000"/>
            <a:ext cx="5400000" cy="9300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50030" r="1770" b="10458"/>
          <a:stretch/>
        </p:blipFill>
        <p:spPr>
          <a:xfrm>
            <a:off x="612000" y="5796000"/>
            <a:ext cx="5400000" cy="921571"/>
          </a:xfrm>
          <a:prstGeom prst="rect">
            <a:avLst/>
          </a:prstGeom>
        </p:spPr>
      </p:pic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318705" y="1172222"/>
            <a:ext cx="4140000" cy="2666106"/>
            <a:chOff x="5993686" y="1815174"/>
            <a:chExt cx="6019800" cy="38766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93686" y="1815174"/>
              <a:ext cx="6019800" cy="3876675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8464194" y="2487221"/>
              <a:ext cx="0" cy="253258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0174840" y="3307552"/>
              <a:ext cx="0" cy="172800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159907" y="2466025"/>
              <a:ext cx="1095970" cy="492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~40 Hz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262083" y="3238856"/>
              <a:ext cx="1398983" cy="492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~1200 Hz</a:t>
              </a: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7318705" y="4115228"/>
            <a:ext cx="4140000" cy="2666105"/>
            <a:chOff x="245296" y="1815174"/>
            <a:chExt cx="6019800" cy="387667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5296" y="1815174"/>
              <a:ext cx="6019800" cy="3876675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 flipV="1">
              <a:off x="2789434" y="2499318"/>
              <a:ext cx="0" cy="253258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4536040" y="3473624"/>
              <a:ext cx="0" cy="1546177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903348" y="3968886"/>
              <a:ext cx="922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</a:rPr>
                <a:t>~50 Hz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0647" y="3929176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>
                      <a:lumMod val="75000"/>
                    </a:schemeClr>
                  </a:solidFill>
                </a:rPr>
                <a:t>~1300 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1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27272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CHT steady 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source ~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215M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0000" y="2016000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Inner Channel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0000" y="2016000"/>
            <a:ext cx="2301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Outer Channel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64000" y="1260000"/>
            <a:ext cx="291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Temperature fields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96000"/>
            <a:ext cx="5760000" cy="37501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196000"/>
            <a:ext cx="5760000" cy="3750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000" y="2520000"/>
            <a:ext cx="6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000" y="5256000"/>
            <a:ext cx="67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r="20618"/>
          <a:stretch/>
        </p:blipFill>
        <p:spPr>
          <a:xfrm>
            <a:off x="5544000" y="1728000"/>
            <a:ext cx="1026941" cy="10305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656000" y="72000"/>
            <a:ext cx="1066182" cy="1021199"/>
            <a:chOff x="10656000" y="72000"/>
            <a:chExt cx="1066182" cy="1021199"/>
          </a:xfrm>
        </p:grpSpPr>
        <p:pic>
          <p:nvPicPr>
            <p:cNvPr id="15" name="Picture 2" descr="ARCHER2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000" y="72000"/>
              <a:ext cx="102856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8000" y="360000"/>
              <a:ext cx="916113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656000" y="864000"/>
              <a:ext cx="1066182" cy="229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7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27272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CHT steady 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source ~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215M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000" y="1800000"/>
            <a:ext cx="108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8000" y="1800000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Cladding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4000" y="1260000"/>
            <a:ext cx="291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Temperature fields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160000"/>
            <a:ext cx="5760000" cy="3750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2160000"/>
            <a:ext cx="5760000" cy="3750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6" t="3166" r="5270" b="10861"/>
          <a:stretch/>
        </p:blipFill>
        <p:spPr>
          <a:xfrm flipH="1">
            <a:off x="5499758" y="1928597"/>
            <a:ext cx="1153054" cy="95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0781" r="14925" b="18053"/>
          <a:stretch/>
        </p:blipFill>
        <p:spPr>
          <a:xfrm>
            <a:off x="5068189" y="4907461"/>
            <a:ext cx="2103622" cy="13197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4" t="82652" r="28059" b="-2797"/>
          <a:stretch/>
        </p:blipFill>
        <p:spPr>
          <a:xfrm>
            <a:off x="3049858" y="6070750"/>
            <a:ext cx="2449900" cy="73532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656000" y="72000"/>
            <a:ext cx="1066182" cy="1021199"/>
            <a:chOff x="10656000" y="72000"/>
            <a:chExt cx="1066182" cy="1021199"/>
          </a:xfrm>
        </p:grpSpPr>
        <p:pic>
          <p:nvPicPr>
            <p:cNvPr id="19" name="Picture 2" descr="ARCHER2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000" y="72000"/>
              <a:ext cx="1028569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Pictur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8000" y="360000"/>
              <a:ext cx="916113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656000" y="864000"/>
              <a:ext cx="1066182" cy="229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18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1122414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EBSRM CHT pulsed 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 source ~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23M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80000" y="180000"/>
            <a:ext cx="2036040" cy="396000"/>
            <a:chOff x="9897992" y="150967"/>
            <a:chExt cx="2036040" cy="396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992" y="150967"/>
              <a:ext cx="2036040" cy="396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800265" y="166927"/>
              <a:ext cx="1004782" cy="216000"/>
            </a:xfrm>
            <a:prstGeom prst="rect">
              <a:avLst/>
            </a:prstGeom>
          </p:spPr>
        </p:pic>
      </p:grpSp>
      <p:pic>
        <p:nvPicPr>
          <p:cNvPr id="2" name="outWindo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640" r="15323"/>
          <a:stretch/>
        </p:blipFill>
        <p:spPr>
          <a:xfrm>
            <a:off x="3459479" y="1205288"/>
            <a:ext cx="3149341" cy="27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3114" y="1498296"/>
                <a:ext cx="3180437" cy="3590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𝐻𝐹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type m:val="lin"/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  <m:r>
                                              <a:rPr lang="en-GB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num>
                                  <m:den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𝑓𝑛</m:t>
                                    </m:r>
                                  </m:den>
                                </m:f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𝐻𝐹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factor applied to heat flux </a:t>
                </a: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GB" sz="16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time step size, s</a:t>
                </a:r>
                <a:r>
                  <a:rPr lang="en-GB" sz="1600" i="1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pulse frequency,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10 Hz</a:t>
                </a: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number of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time steps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heat is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applied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modulus of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modulus of time with respect to number of steps to which the heat is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applied, </a:t>
                </a:r>
              </a:p>
              <a:p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~100 ns </a:t>
                </a: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14" y="1498296"/>
                <a:ext cx="3180437" cy="3590983"/>
              </a:xfrm>
              <a:prstGeom prst="rect">
                <a:avLst/>
              </a:prstGeom>
              <a:blipFill>
                <a:blip r:embed="rId7"/>
                <a:stretch>
                  <a:fillRect l="-958" r="-1916" b="-13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162510" y="4156457"/>
            <a:ext cx="5167610" cy="2536471"/>
            <a:chOff x="2389200" y="3229033"/>
            <a:chExt cx="7262940" cy="35388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26" r="35538" b="18449"/>
            <a:stretch/>
          </p:blipFill>
          <p:spPr>
            <a:xfrm>
              <a:off x="3984432" y="4595465"/>
              <a:ext cx="1307532" cy="2160000"/>
            </a:xfrm>
            <a:prstGeom prst="rect">
              <a:avLst/>
            </a:prstGeom>
          </p:spPr>
        </p:pic>
        <p:sp>
          <p:nvSpPr>
            <p:cNvPr id="17" name="Right Arrow 16"/>
            <p:cNvSpPr/>
            <p:nvPr/>
          </p:nvSpPr>
          <p:spPr>
            <a:xfrm rot="5400000">
              <a:off x="3920471" y="3754013"/>
              <a:ext cx="1407628" cy="357668"/>
            </a:xfrm>
            <a:prstGeom prst="rightArrow">
              <a:avLst/>
            </a:prstGeom>
            <a:pattFill prst="ltHorz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18843711">
              <a:off x="4900691" y="4442149"/>
              <a:ext cx="720000" cy="216000"/>
            </a:xfrm>
            <a:prstGeom prst="rightArrow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 rot="2856117">
              <a:off x="4999686" y="5416105"/>
              <a:ext cx="720000" cy="216000"/>
            </a:xfrm>
            <a:prstGeom prst="rightArrow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5065080" y="4885974"/>
              <a:ext cx="720000" cy="216000"/>
            </a:xfrm>
            <a:prstGeom prst="rightArrow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flipH="1">
              <a:off x="3544782" y="4894865"/>
              <a:ext cx="720000" cy="216000"/>
            </a:xfrm>
            <a:prstGeom prst="rightArrow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 rot="18670052" flipH="1">
              <a:off x="3639483" y="5460527"/>
              <a:ext cx="720000" cy="216000"/>
            </a:xfrm>
            <a:prstGeom prst="rightArrow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 rot="2756289" flipH="1">
              <a:off x="3668780" y="4393050"/>
              <a:ext cx="720000" cy="216000"/>
            </a:xfrm>
            <a:prstGeom prst="rightArrow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63158" y="3299380"/>
              <a:ext cx="1818585" cy="51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protons</a:t>
              </a:r>
              <a:endPara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89453" y="4372696"/>
              <a:ext cx="1448395" cy="515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89200" y="4372426"/>
              <a:ext cx="1448395" cy="515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neutrons</a:t>
              </a:r>
              <a:endPara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66" t="81599" r="29908" b="29"/>
            <a:stretch/>
          </p:blipFill>
          <p:spPr>
            <a:xfrm>
              <a:off x="6030628" y="5727791"/>
              <a:ext cx="3621512" cy="104005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8607678" y="4156457"/>
            <a:ext cx="2275806" cy="1354257"/>
            <a:chOff x="52236" y="1114623"/>
            <a:chExt cx="2275806" cy="1354257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57" y="1114623"/>
              <a:ext cx="2086885" cy="135425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>
              <a:stCxn id="41" idx="1"/>
            </p:cNvCxnSpPr>
            <p:nvPr/>
          </p:nvCxnSpPr>
          <p:spPr>
            <a:xfrm flipV="1">
              <a:off x="241157" y="1610624"/>
              <a:ext cx="1627544" cy="18112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2236" y="1439223"/>
              <a:ext cx="755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Probe Nose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11" y="1235510"/>
            <a:ext cx="53280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080000" y="180000"/>
            <a:ext cx="2036040" cy="396000"/>
            <a:chOff x="9897992" y="150967"/>
            <a:chExt cx="2036040" cy="396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7992" y="150967"/>
              <a:ext cx="2036040" cy="396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t="20537" r="71292" b="20871"/>
            <a:stretch/>
          </p:blipFill>
          <p:spPr>
            <a:xfrm>
              <a:off x="10800265" y="166927"/>
              <a:ext cx="1004782" cy="216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9676659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tapered </a:t>
            </a:r>
            <a:r>
              <a:rPr lang="en-US" sz="4400" b="1" spc="-150" dirty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 channel </a:t>
            </a:r>
            <a:r>
              <a:rPr lang="en-US" sz="4400" b="1" spc="-150" dirty="0" smtClean="0">
                <a:solidFill>
                  <a:srgbClr val="2E2D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pulsed heat source ~14M</a:t>
            </a:r>
            <a:endParaRPr lang="en-US" sz="4400" b="1" spc="-150" dirty="0">
              <a:solidFill>
                <a:srgbClr val="2E2D6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432" y="1975829"/>
            <a:ext cx="210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40 times reduction in frame speed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videoOutput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8721" y="1107422"/>
            <a:ext cx="8120000" cy="52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" y="2644314"/>
            <a:ext cx="2086885" cy="1354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33593" y="4678790"/>
                <a:ext cx="3011081" cy="57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,0</m:t>
                          </m:r>
                        </m:sub>
                      </m:sSub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93" y="4678790"/>
                <a:ext cx="3011081" cy="5788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95252" y="4101696"/>
            <a:ext cx="2656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discharge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from a capacitor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68508" y="5233244"/>
                <a:ext cx="2894935" cy="841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GB" sz="1600" i="1" dirty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local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steady surface heat 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flux </a:t>
                </a:r>
                <a:endParaRPr lang="en-GB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thermal </a:t>
                </a:r>
                <a:r>
                  <a:rPr lang="en-GB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resistance</a:t>
                </a:r>
                <a:endParaRPr lang="en-GB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8" y="5233244"/>
                <a:ext cx="2894935" cy="841769"/>
              </a:xfrm>
              <a:prstGeom prst="rect">
                <a:avLst/>
              </a:prstGeom>
              <a:blipFill>
                <a:blip r:embed="rId9"/>
                <a:stretch>
                  <a:fillRect l="-1053" t="-1439" r="-1684" b="-79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3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8DED1542C1943A1290884108DB0E9" ma:contentTypeVersion="2" ma:contentTypeDescription="Create a new document." ma:contentTypeScope="" ma:versionID="75948dd912159fd788ffcd9de450d66e">
  <xsd:schema xmlns:xsd="http://www.w3.org/2001/XMLSchema" xmlns:xs="http://www.w3.org/2001/XMLSchema" xmlns:p="http://schemas.microsoft.com/office/2006/metadata/properties" xmlns:ns2="84978530-c7a6-42d8-babd-8b8d2b751aa6" targetNamespace="http://schemas.microsoft.com/office/2006/metadata/properties" ma:root="true" ma:fieldsID="c49709bdc75a7754cac99811eaeb298a" ns2:_="">
    <xsd:import namespace="84978530-c7a6-42d8-babd-8b8d2b751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78530-c7a6-42d8-babd-8b8d2b751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E1E4C-B4E0-4252-BC84-2C85D5160FC2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84978530-c7a6-42d8-babd-8b8d2b751aa6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E5ADBDE-50C1-43AA-BE0D-BF733D5979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978530-c7a6-42d8-babd-8b8d2b751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F806B6-10F9-49CD-A92F-39D6AAC91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25389</TotalTime>
  <Words>827</Words>
  <Application>Microsoft Office PowerPoint</Application>
  <PresentationFormat>Widescreen</PresentationFormat>
  <Paragraphs>160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Wingdings</vt:lpstr>
      <vt:lpstr>Cambria Math</vt:lpstr>
      <vt:lpstr>Calibri</vt:lpstr>
      <vt:lpstr>Arial Regular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Cartland-Glover, Greg (STFC,DL,SC)</cp:lastModifiedBy>
  <cp:revision>289</cp:revision>
  <cp:lastPrinted>2019-10-02T08:27:37Z</cp:lastPrinted>
  <dcterms:created xsi:type="dcterms:W3CDTF">2019-09-17T08:04:08Z</dcterms:created>
  <dcterms:modified xsi:type="dcterms:W3CDTF">2023-11-09T01:53:49Z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0x0101005038DED1542C1943A1290884108DB0E9</vt:lpwstr>
  </property>
  <property fmtid="{D5CDD505-2E9C-101B-9397-08002B2CF9AE}" pid="3" name="_dlc_DocIdItemGuid">
    <vt:lpwstr>135feeb0-1e46-4549-be51-f2caa8a23389</vt:lpwstr>
  </property>
</Properties>
</file>