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5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1" r:id="rId4"/>
    <p:sldMasterId id="2147483700" r:id="rId5"/>
    <p:sldMasterId id="2147483715" r:id="rId6"/>
    <p:sldMasterId id="2147483717" r:id="rId7"/>
    <p:sldMasterId id="2147483731" r:id="rId8"/>
    <p:sldMasterId id="2147483745" r:id="rId9"/>
  </p:sldMasterIdLst>
  <p:notesMasterIdLst>
    <p:notesMasterId r:id="rId30"/>
  </p:notesMasterIdLst>
  <p:sldIdLst>
    <p:sldId id="553" r:id="rId10"/>
    <p:sldId id="554" r:id="rId11"/>
    <p:sldId id="555" r:id="rId12"/>
    <p:sldId id="556" r:id="rId13"/>
    <p:sldId id="557" r:id="rId14"/>
    <p:sldId id="558" r:id="rId15"/>
    <p:sldId id="559" r:id="rId16"/>
    <p:sldId id="560" r:id="rId17"/>
    <p:sldId id="290" r:id="rId18"/>
    <p:sldId id="561" r:id="rId19"/>
    <p:sldId id="562" r:id="rId20"/>
    <p:sldId id="563" r:id="rId21"/>
    <p:sldId id="293" r:id="rId22"/>
    <p:sldId id="564" r:id="rId23"/>
    <p:sldId id="565" r:id="rId24"/>
    <p:sldId id="566" r:id="rId25"/>
    <p:sldId id="550" r:id="rId26"/>
    <p:sldId id="288" r:id="rId27"/>
    <p:sldId id="289" r:id="rId28"/>
    <p:sldId id="297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3" userDrawn="1">
          <p15:clr>
            <a:srgbClr val="A4A3A4"/>
          </p15:clr>
        </p15:guide>
        <p15:guide id="2" pos="325" userDrawn="1">
          <p15:clr>
            <a:srgbClr val="A4A3A4"/>
          </p15:clr>
        </p15:guide>
        <p15:guide id="3" orient="horz" pos="3974" userDrawn="1">
          <p15:clr>
            <a:srgbClr val="A4A3A4"/>
          </p15:clr>
        </p15:guide>
        <p15:guide id="4" pos="7355" userDrawn="1">
          <p15:clr>
            <a:srgbClr val="A4A3A4"/>
          </p15:clr>
        </p15:guide>
        <p15:guide id="5" pos="3840" userDrawn="1">
          <p15:clr>
            <a:srgbClr val="A4A3A4"/>
          </p15:clr>
        </p15:guide>
        <p15:guide id="6" orient="horz" pos="867" userDrawn="1">
          <p15:clr>
            <a:srgbClr val="A4A3A4"/>
          </p15:clr>
        </p15:guide>
        <p15:guide id="7" orient="horz" pos="3634" userDrawn="1">
          <p15:clr>
            <a:srgbClr val="A4A3A4"/>
          </p15:clr>
        </p15:guide>
        <p15:guide id="8" pos="86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4D36"/>
    <a:srgbClr val="1E5DF8"/>
    <a:srgbClr val="FF6900"/>
    <a:srgbClr val="003088"/>
    <a:srgbClr val="F08900"/>
    <a:srgbClr val="626262"/>
    <a:srgbClr val="FFFFFF"/>
    <a:srgbClr val="00BED5"/>
    <a:srgbClr val="C13D33"/>
    <a:srgbClr val="BE2B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38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14" y="168"/>
      </p:cViewPr>
      <p:guideLst>
        <p:guide orient="horz" pos="323"/>
        <p:guide pos="325"/>
        <p:guide orient="horz" pos="3974"/>
        <p:guide pos="7355"/>
        <p:guide pos="3840"/>
        <p:guide orient="horz" pos="867"/>
        <p:guide orient="horz" pos="3634"/>
        <p:guide pos="86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notesMaster" Target="notesMasters/notesMaster1.xml"/><Relationship Id="rId8" Type="http://schemas.openxmlformats.org/officeDocument/2006/relationships/slideMaster" Target="slideMasters/slideMaster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 Regular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 Regular"/>
              </a:defRPr>
            </a:lvl1pPr>
          </a:lstStyle>
          <a:p>
            <a:fld id="{48FE9A4A-3203-D544-A0F2-9B4A7A1B021E}" type="datetimeFigureOut">
              <a:rPr lang="en-US" smtClean="0"/>
              <a:pPr/>
              <a:t>10/31/2023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 Regular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 Regular"/>
              </a:defRPr>
            </a:lvl1pPr>
          </a:lstStyle>
          <a:p>
            <a:fld id="{C0F3BA1D-A00F-DB41-84DA-BE26C4853B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868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8497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CAE69-592D-6D48-8D37-1AF709B043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CE34F9-FD31-954C-90A9-25364BF3A3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381E6B-7D41-F84E-B286-61EBCE053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CE29A8-E8C2-784C-9495-F0D437E95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4039A4-CB11-B346-94E7-20D66FCAC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70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D39B2-85B2-8A4B-8008-EE871C7A5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2A1684-4147-4E4A-BE1D-647E280F68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E7061D-97DA-5D45-A717-D8A7EEF03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8C7700-26C6-804B-9BEF-4E4886CEB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8D442D-6AED-C347-A737-1092964EA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145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F360F0-A2C2-BC4E-AC8F-28FB5C10E3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5D444D-2CB3-C84E-AFAB-6E36673058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CCCC5E-1493-D445-AD8B-A3A5697A2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36B37B-4148-1847-B7D0-E506A8B43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948933-1B9F-6140-A9E4-6AC0E5BF3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6703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CAE69-592D-6D48-8D37-1AF709B043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CE34F9-FD31-954C-90A9-25364BF3A3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381E6B-7D41-F84E-B286-61EBCE053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CE29A8-E8C2-784C-9495-F0D437E95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4039A4-CB11-B346-94E7-20D66FCAC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3703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EF2C8-66D4-EF4A-AAFD-01BC50FA7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D9361-0DDC-EE4E-A740-F93892B36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D9F65C-3FCD-8B46-A28D-257FA8F28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88163C-7F3C-9B44-A028-C4886506F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47796D-644C-B740-8C2E-356ECAB6D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743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1CB58-4758-1C42-8DAA-2AAA3F98F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B7D025-4B39-8D45-811F-5B1E30D5E7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2683CA-90A4-5E49-AA2C-3DCED63A8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E1DED1-CD68-AC4C-ABC6-F8EEE292B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A83341-F52D-D14B-A417-6C66E51D0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4999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351C6-2D17-C14E-8DC1-418227C69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F791E-6CBD-2747-86C9-A91E120F50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6279C1-F68E-7E4B-B565-93EC951F8A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D866C6-99FF-2F4A-936E-613FC9DB3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D0DB7C-BDCE-D146-9584-809FFC25D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FD1283-F062-2E4B-8DD8-A11DB5311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6614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DCD01-DE9B-A849-A35D-9F761E7A2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13394-3DB5-5A4C-965B-35CC3D1F29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0C87B7-015A-EE48-9BA2-392DACDC00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A97E02-FB0B-A048-9274-06CF174361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DCF4DD-E248-C543-910E-BAFFB18831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573B90-35AD-3E43-B0CA-8BA2F2BBB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6E709E-0F2B-524A-BB14-376202A26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8CED43-5180-C24B-8196-24914383E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5096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E4D60-AC0C-044F-8925-BE12978C5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80422E-D871-AC4C-A0FF-BA911179F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A61A44-CE7E-2E47-A2C7-EFD19C4D4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A8DBD8-7206-5A45-8701-1C5BFDD64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9581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A31B14-AAAA-D746-8A4F-C3E1BB0AC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54D6A3-2EE2-B640-B0F3-7408BA955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3CF3B5-8136-464C-B9CE-C289E9FE8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3849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BD96A-43E5-A645-B273-977F074EA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B250C-BB32-7348-BE3C-383B51A8F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78973E-998F-6D41-9801-A30991298D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45CC00-44DF-1E48-95F7-E532F4C69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84893D-3FFC-6749-AD92-18B78F33A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03AAAD-3463-B142-AEB9-CFB5F3DCA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919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EF2C8-66D4-EF4A-AAFD-01BC50FA7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D9361-0DDC-EE4E-A740-F93892B36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D9F65C-3FCD-8B46-A28D-257FA8F28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88163C-7F3C-9B44-A028-C4886506F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47796D-644C-B740-8C2E-356ECAB6D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9290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9AEEA-03B0-C845-83C2-A99DE7CF4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D0810E-8148-AB45-8D0B-5492633BCB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CE66B3-4F01-3148-9B21-03E05C5998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80305A-EC70-204D-A203-97127CF60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CDF6F2-688B-AC47-8BE3-B3918FD0B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DCE4F3-8FAC-C647-B187-2C7658470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4143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D39B2-85B2-8A4B-8008-EE871C7A5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2A1684-4147-4E4A-BE1D-647E280F68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E7061D-97DA-5D45-A717-D8A7EEF03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8C7700-26C6-804B-9BEF-4E4886CEB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8D442D-6AED-C347-A737-1092964EA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9692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F360F0-A2C2-BC4E-AC8F-28FB5C10E3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5D444D-2CB3-C84E-AFAB-6E36673058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CCCC5E-1493-D445-AD8B-A3A5697A2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36B37B-4148-1847-B7D0-E506A8B43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948933-1B9F-6140-A9E4-6AC0E5BF3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3560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72286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80670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45486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5D46A-4F53-F706-E005-3B7F94B067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200" y="2557461"/>
            <a:ext cx="9144000" cy="1138240"/>
          </a:xfrm>
        </p:spPr>
        <p:txBody>
          <a:bodyPr anchor="t" anchorCtr="0">
            <a:normAutofit/>
          </a:bodyPr>
          <a:lstStyle>
            <a:lvl1pPr algn="l">
              <a:defRPr sz="3600" b="0">
                <a:latin typeface="+mj-lt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C7060A-4567-A74A-3AF0-E66CB6AC334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3200" y="3929062"/>
            <a:ext cx="9144000" cy="43134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speaker name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7C9208F-2B17-BF13-15F3-C2942141E5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3200" y="4610100"/>
            <a:ext cx="8648700" cy="26397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Click to edit location 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633D74CF-0634-649D-508B-5F74DC1A060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3200" y="4930325"/>
            <a:ext cx="8648700" cy="26397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Click to edit date </a:t>
            </a:r>
          </a:p>
        </p:txBody>
      </p:sp>
    </p:spTree>
    <p:extLst>
      <p:ext uri="{BB962C8B-B14F-4D97-AF65-F5344CB8AC3E}">
        <p14:creationId xmlns:p14="http://schemas.microsoft.com/office/powerpoint/2010/main" val="37370826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17105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text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BCE196B2-446B-C638-E24B-42F7A659B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" y="365125"/>
            <a:ext cx="58293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9E2D15B4-3C1F-6E32-114C-0E3C063437E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88100" y="1304922"/>
            <a:ext cx="4025900" cy="4351339"/>
          </a:xfrm>
        </p:spPr>
        <p:txBody>
          <a:bodyPr/>
          <a:lstStyle/>
          <a:p>
            <a:endParaRPr lang="en-GB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6D58FB62-6305-D775-94D1-00380F2AC3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304925"/>
            <a:ext cx="58293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37948795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text, 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BCE196B2-446B-C638-E24B-42F7A659B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" y="365125"/>
            <a:ext cx="58293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9E2D15B4-3C1F-6E32-114C-0E3C063437E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89801" y="2286000"/>
            <a:ext cx="3201066" cy="3213102"/>
          </a:xfrm>
        </p:spPr>
        <p:txBody>
          <a:bodyPr/>
          <a:lstStyle/>
          <a:p>
            <a:endParaRPr lang="en-GB"/>
          </a:p>
        </p:txBody>
      </p:sp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39A72C94-07DD-E2CA-345A-A35125CE44A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66701" y="2286000"/>
            <a:ext cx="3201066" cy="3213102"/>
          </a:xfrm>
        </p:spPr>
        <p:txBody>
          <a:bodyPr/>
          <a:lstStyle/>
          <a:p>
            <a:endParaRPr lang="en-GB"/>
          </a:p>
        </p:txBody>
      </p:sp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1BFA7CDF-E186-FDDF-CF2E-0B3F10DB84D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778251" y="2286000"/>
            <a:ext cx="3201066" cy="3213102"/>
          </a:xfrm>
        </p:spPr>
        <p:txBody>
          <a:bodyPr/>
          <a:lstStyle/>
          <a:p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A93167B-5805-9EBB-6E54-360D545AFA1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6700" y="1117600"/>
            <a:ext cx="10223500" cy="838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2647037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1CB58-4758-1C42-8DAA-2AAA3F98F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B7D025-4B39-8D45-811F-5B1E30D5E7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2683CA-90A4-5E49-AA2C-3DCED63A8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E1DED1-CD68-AC4C-ABC6-F8EEE292B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A83341-F52D-D14B-A417-6C66E51D0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9987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8">
            <a:extLst>
              <a:ext uri="{FF2B5EF4-FFF2-40B4-BE49-F238E27FC236}">
                <a16:creationId xmlns:a16="http://schemas.microsoft.com/office/drawing/2014/main" id="{3BF16C2F-A1C7-9D4A-331C-5D46DAAB20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" y="365125"/>
            <a:ext cx="63246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D3A8A21F-2C7D-3EED-D3DE-935B34DCFB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304925"/>
            <a:ext cx="10261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25601614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5D46A-4F53-F706-E005-3B7F94B067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200" y="2557461"/>
            <a:ext cx="9144000" cy="1138240"/>
          </a:xfrm>
        </p:spPr>
        <p:txBody>
          <a:bodyPr anchor="t" anchorCtr="0">
            <a:normAutofit/>
          </a:bodyPr>
          <a:lstStyle>
            <a:lvl1pPr algn="l">
              <a:defRPr sz="3600" b="0">
                <a:latin typeface="+mj-lt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C7060A-4567-A74A-3AF0-E66CB6AC334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3200" y="3929062"/>
            <a:ext cx="9144000" cy="43134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speaker name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7C9208F-2B17-BF13-15F3-C2942141E5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3200" y="4610100"/>
            <a:ext cx="8648700" cy="26397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Click to edit location 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633D74CF-0634-649D-508B-5F74DC1A060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3200" y="4930325"/>
            <a:ext cx="8648700" cy="26397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Click to edit date </a:t>
            </a:r>
          </a:p>
        </p:txBody>
      </p:sp>
    </p:spTree>
    <p:extLst>
      <p:ext uri="{BB962C8B-B14F-4D97-AF65-F5344CB8AC3E}">
        <p14:creationId xmlns:p14="http://schemas.microsoft.com/office/powerpoint/2010/main" val="5768628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B4CB8-F44D-BEE4-6DCA-1B2662AB00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699" y="1122363"/>
            <a:ext cx="11654683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BCF0F3-44B5-9EF2-3A88-E4424DDC89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700" y="3602038"/>
            <a:ext cx="11654682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783C9B-D14B-899C-B084-D233E5CF9D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67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6E3D24-6BCE-48F4-B6DB-AB007E8B5F8E}" type="datetimeFigureOut">
              <a:rPr lang="en-GB" smtClean="0"/>
              <a:pPr/>
              <a:t>31/10/2023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2C38EF-93AE-9214-FDFE-009AE71CD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6642" y="53671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881CBA-3EB3-43A7-D2FA-2410CF2BA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8183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89766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4E776-F347-2357-03E5-35C58A736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654682" cy="4723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132FCD-286F-104A-BCF2-B9138BD0B6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699" y="1304925"/>
            <a:ext cx="11654683" cy="386559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11ECD2-7228-FC6F-D057-E1D381721D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67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6E3D24-6BCE-48F4-B6DB-AB007E8B5F8E}" type="datetimeFigureOut">
              <a:rPr lang="en-GB" smtClean="0"/>
              <a:pPr/>
              <a:t>31/10/2023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501347-B148-1746-115D-B3672939A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6642" y="53671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74C7FE-56F7-317A-6A29-7F808D2B3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8183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6158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41C41-E6F8-8CDB-15CB-AFE023C13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1709738"/>
            <a:ext cx="11654682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9976CA-B5E0-87F5-9BB8-567EA6D050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699" y="4700187"/>
            <a:ext cx="11654683" cy="448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61FB1F-7BDA-DC86-9EF3-DB36350C8D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67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6E3D24-6BCE-48F4-B6DB-AB007E8B5F8E}" type="datetimeFigureOut">
              <a:rPr lang="en-GB" smtClean="0"/>
              <a:pPr/>
              <a:t>31/10/2023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7E4339-5CB2-7EDB-C9AA-C007FA14F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6642" y="53671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47BCC8-EC59-1A12-7C24-DEA423BC7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8183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86260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73409-495B-2752-6BF2-B1848FDE6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087100" cy="4723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F4D184-1DF7-03BD-F6A8-1290E291CF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6700" y="1304925"/>
            <a:ext cx="5580000" cy="385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F207A8-6978-C1D1-B0D6-FDA0CC1F42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1383" y="1304925"/>
            <a:ext cx="5580000" cy="385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00EE24-2BFB-8E46-2E66-3BA36D59A1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67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6E3D24-6BCE-48F4-B6DB-AB007E8B5F8E}" type="datetimeFigureOut">
              <a:rPr lang="en-GB" smtClean="0"/>
              <a:pPr/>
              <a:t>31/10/2023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F2556D-B5E1-EF44-908B-500C8837B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6642" y="53671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B4910F-1642-C042-4D26-BC4F3A55A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8183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85905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38E961-1532-85E1-EF19-CD6FD29F8D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701" y="1304925"/>
            <a:ext cx="5580000" cy="74572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52AB67-467B-B4C7-6EEB-C8D144E364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66700" y="2330075"/>
            <a:ext cx="5580000" cy="28467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F16626-4911-CA49-90C2-CE3262F728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1380" y="1304925"/>
            <a:ext cx="5580001" cy="74572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FF839-783C-36FF-2F59-B33FD00F2E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1379" y="2330075"/>
            <a:ext cx="5580003" cy="28467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70523E-13BC-6AF4-F44B-1E81F50780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67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6E3D24-6BCE-48F4-B6DB-AB007E8B5F8E}" type="datetimeFigureOut">
              <a:rPr lang="en-GB" smtClean="0"/>
              <a:pPr/>
              <a:t>31/10/2023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ACC21D-81ED-0C7F-2CF7-CFDE23016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6642" y="53671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5BA4D1-1395-871F-083F-CCC3ADAA7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8183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6479E40-CA8C-9DEB-E10E-9B0E9423E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087100" cy="4723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94842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A4210A-8AD6-DB76-6435-6F1565CF23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67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6E3D24-6BCE-48F4-B6DB-AB007E8B5F8E}" type="datetimeFigureOut">
              <a:rPr lang="en-GB" smtClean="0"/>
              <a:pPr/>
              <a:t>31/10/2023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5DFFE2-973C-8808-2027-0A0826D06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6642" y="53671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27C7D8-7501-4918-C3A4-210FC2D1A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8183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53C41D6-330E-7D22-3BA7-5AD129D23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087100" cy="4723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241083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882BAE-96E7-8067-F384-6C81451D56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365125"/>
            <a:ext cx="5825382" cy="481428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E5DF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to edit Master text styles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Fifth level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67676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17ED95-2655-DA64-A0CC-0DB50CEC6D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6700" y="1418324"/>
            <a:ext cx="5588000" cy="37610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BF7D06-9178-0519-324E-D3FAE1553A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67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6E3D24-6BCE-48F4-B6DB-AB007E8B5F8E}" type="datetimeFigureOut">
              <a:rPr lang="en-GB" smtClean="0"/>
              <a:pPr/>
              <a:t>31/10/2023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ED0C21-14CC-0A4D-09D2-207115B3D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6642" y="53671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4D343D-82C5-3AAA-AADD-2197F991E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8183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7006FAE-DBD1-BA77-7F74-11A8DCE9D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5588000" cy="86546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77873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03EE30-E243-DD16-09E0-8B68AEC324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7" y="365125"/>
            <a:ext cx="6738195" cy="4788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7748DA-A10C-6B03-FEDA-D99AE6E85A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67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6E3D24-6BCE-48F4-B6DB-AB007E8B5F8E}" type="datetimeFigureOut">
              <a:rPr lang="en-GB" smtClean="0"/>
              <a:pPr/>
              <a:t>31/10/2023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09BA5F-3B12-9A62-2D70-80CF77B99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6642" y="53671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1A75CB-A493-E2D5-0C56-6C9F25C86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8183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EDEF678-90EE-1594-AB80-39E97C15D7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6700" y="1418324"/>
            <a:ext cx="4638586" cy="37610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BA06E30-B013-E2B6-FBD1-5AB600612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4638586" cy="86546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9427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351C6-2D17-C14E-8DC1-418227C69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F791E-6CBD-2747-86C9-A91E120F50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6279C1-F68E-7E4B-B565-93EC951F8A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D866C6-99FF-2F4A-936E-613FC9DB3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D0DB7C-BDCE-D146-9584-809FFC25D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FD1283-F062-2E4B-8DD8-A11DB5311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67291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804978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text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BCE196B2-446B-C638-E24B-42F7A659B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" y="365125"/>
            <a:ext cx="58293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9E2D15B4-3C1F-6E32-114C-0E3C063437E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88100" y="1304922"/>
            <a:ext cx="4025900" cy="4351339"/>
          </a:xfrm>
        </p:spPr>
        <p:txBody>
          <a:bodyPr/>
          <a:lstStyle/>
          <a:p>
            <a:endParaRPr lang="en-GB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6D58FB62-6305-D775-94D1-00380F2AC3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304925"/>
            <a:ext cx="58293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18125307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text, 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BCE196B2-446B-C638-E24B-42F7A659B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" y="365125"/>
            <a:ext cx="58293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9E2D15B4-3C1F-6E32-114C-0E3C063437E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89801" y="2286000"/>
            <a:ext cx="3201066" cy="3213102"/>
          </a:xfrm>
        </p:spPr>
        <p:txBody>
          <a:bodyPr/>
          <a:lstStyle/>
          <a:p>
            <a:endParaRPr lang="en-GB"/>
          </a:p>
        </p:txBody>
      </p:sp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39A72C94-07DD-E2CA-345A-A35125CE44A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66701" y="2286000"/>
            <a:ext cx="3201066" cy="3213102"/>
          </a:xfrm>
        </p:spPr>
        <p:txBody>
          <a:bodyPr/>
          <a:lstStyle/>
          <a:p>
            <a:endParaRPr lang="en-GB"/>
          </a:p>
        </p:txBody>
      </p:sp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1BFA7CDF-E186-FDDF-CF2E-0B3F10DB84D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778251" y="2286000"/>
            <a:ext cx="3201066" cy="3213102"/>
          </a:xfrm>
        </p:spPr>
        <p:txBody>
          <a:bodyPr/>
          <a:lstStyle/>
          <a:p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A93167B-5805-9EBB-6E54-360D545AFA1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6700" y="1117600"/>
            <a:ext cx="10223500" cy="838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194667751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8">
            <a:extLst>
              <a:ext uri="{FF2B5EF4-FFF2-40B4-BE49-F238E27FC236}">
                <a16:creationId xmlns:a16="http://schemas.microsoft.com/office/drawing/2014/main" id="{3BF16C2F-A1C7-9D4A-331C-5D46DAAB20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" y="365125"/>
            <a:ext cx="63246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/>
            </a:lvl1pPr>
          </a:lstStyle>
          <a:p>
            <a:r>
              <a:rPr lang="en-US"/>
              <a:t>Click to edit title</a:t>
            </a:r>
            <a:endParaRPr lang="en-GB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D3A8A21F-2C7D-3EED-D3DE-935B34DCFB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304925"/>
            <a:ext cx="10261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261022047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5D46A-4F53-F706-E005-3B7F94B067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200" y="2557461"/>
            <a:ext cx="9144000" cy="1138240"/>
          </a:xfrm>
        </p:spPr>
        <p:txBody>
          <a:bodyPr anchor="t" anchorCtr="0">
            <a:normAutofit/>
          </a:bodyPr>
          <a:lstStyle>
            <a:lvl1pPr algn="l">
              <a:defRPr sz="3600" b="0">
                <a:latin typeface="+mj-lt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C7060A-4567-A74A-3AF0-E66CB6AC334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3200" y="3929062"/>
            <a:ext cx="9144000" cy="43134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speaker name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7C9208F-2B17-BF13-15F3-C2942141E5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3200" y="4610100"/>
            <a:ext cx="8648700" cy="26397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Click to edit location 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633D74CF-0634-649D-508B-5F74DC1A060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3200" y="4930325"/>
            <a:ext cx="8648700" cy="26397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Click to edit date </a:t>
            </a:r>
          </a:p>
        </p:txBody>
      </p:sp>
    </p:spTree>
    <p:extLst>
      <p:ext uri="{BB962C8B-B14F-4D97-AF65-F5344CB8AC3E}">
        <p14:creationId xmlns:p14="http://schemas.microsoft.com/office/powerpoint/2010/main" val="324701892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B4CB8-F44D-BEE4-6DCA-1B2662AB00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699" y="1122363"/>
            <a:ext cx="11654683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BCF0F3-44B5-9EF2-3A88-E4424DDC89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700" y="3602038"/>
            <a:ext cx="11654682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783C9B-D14B-899C-B084-D233E5CF9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31/10/2023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2C38EF-93AE-9214-FDFE-009AE71CD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881CBA-3EB3-43A7-D2FA-2410CF2BA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673053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4E776-F347-2357-03E5-35C58A736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654682" cy="4723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132FCD-286F-104A-BCF2-B9138BD0B6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699" y="1304925"/>
            <a:ext cx="11654683" cy="386559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11ECD2-7228-FC6F-D057-E1D381721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31/10/2023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501347-B148-1746-115D-B3672939A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74C7FE-56F7-317A-6A29-7F808D2B3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981713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41C41-E6F8-8CDB-15CB-AFE023C13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1709738"/>
            <a:ext cx="11654682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9976CA-B5E0-87F5-9BB8-567EA6D050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699" y="4700187"/>
            <a:ext cx="11654683" cy="448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61FB1F-7BDA-DC86-9EF3-DB36350C8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31/10/2023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7E4339-5CB2-7EDB-C9AA-C007FA14F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47BCC8-EC59-1A12-7C24-DEA423BC7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005614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73409-495B-2752-6BF2-B1848FDE6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087100" cy="4723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F4D184-1DF7-03BD-F6A8-1290E291CF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6700" y="1304925"/>
            <a:ext cx="5580000" cy="385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F207A8-6978-C1D1-B0D6-FDA0CC1F42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1383" y="1304925"/>
            <a:ext cx="5580000" cy="385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00EE24-2BFB-8E46-2E66-3BA36D59A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31/10/2023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F2556D-B5E1-EF44-908B-500C8837B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B4910F-1642-C042-4D26-BC4F3A55A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8183" y="5367135"/>
            <a:ext cx="2743200" cy="365125"/>
          </a:xfrm>
        </p:spPr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639304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38E961-1532-85E1-EF19-CD6FD29F8D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701" y="1304925"/>
            <a:ext cx="5580000" cy="74572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52AB67-467B-B4C7-6EEB-C8D144E364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66700" y="2330075"/>
            <a:ext cx="5580000" cy="28467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F16626-4911-CA49-90C2-CE3262F728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1380" y="1304925"/>
            <a:ext cx="5580001" cy="74572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FF839-783C-36FF-2F59-B33FD00F2E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1379" y="2330075"/>
            <a:ext cx="5580003" cy="28467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70523E-13BC-6AF4-F44B-1E81F5078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31/10/2023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ACC21D-81ED-0C7F-2CF7-CFDE23016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5BA4D1-1395-871F-083F-CCC3ADAA7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6479E40-CA8C-9DEB-E10E-9B0E9423E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087100" cy="4723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104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DCD01-DE9B-A849-A35D-9F761E7A2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13394-3DB5-5A4C-965B-35CC3D1F29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0C87B7-015A-EE48-9BA2-392DACDC00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A97E02-FB0B-A048-9274-06CF174361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DCF4DD-E248-C543-910E-BAFFB18831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573B90-35AD-3E43-B0CA-8BA2F2BBB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6E709E-0F2B-524A-BB14-376202A26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8CED43-5180-C24B-8196-24914383E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7078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A4210A-8AD6-DB76-6435-6F1565CF2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31/10/2023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5DFFE2-973C-8808-2027-0A0826D06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27C7D8-7501-4918-C3A4-210FC2D1A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53C41D6-330E-7D22-3BA7-5AD129D23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087100" cy="4723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425388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882BAE-96E7-8067-F384-6C81451D56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365125"/>
            <a:ext cx="5825382" cy="481428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E5DF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to edit Master text styles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Fifth level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67676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17ED95-2655-DA64-A0CC-0DB50CEC6D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6700" y="1418324"/>
            <a:ext cx="5588000" cy="37610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BF7D06-9178-0519-324E-D3FAE1553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31/10/2023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ED0C21-14CC-0A4D-09D2-207115B3D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4D343D-82C5-3AAA-AADD-2197F991E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7006FAE-DBD1-BA77-7F74-11A8DCE9D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5588000" cy="86546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105434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03EE30-E243-DD16-09E0-8B68AEC324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7" y="365125"/>
            <a:ext cx="6738195" cy="4788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7748DA-A10C-6B03-FEDA-D99AE6E85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31/10/2023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09BA5F-3B12-9A62-2D70-80CF77B99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1A75CB-A493-E2D5-0C56-6C9F25C86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EDEF678-90EE-1594-AB80-39E97C15D7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6700" y="1418324"/>
            <a:ext cx="4638586" cy="37610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BA06E30-B013-E2B6-FBD1-5AB600612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4638586" cy="86546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506398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424163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text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BCE196B2-446B-C638-E24B-42F7A659B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" y="365125"/>
            <a:ext cx="58293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9E2D15B4-3C1F-6E32-114C-0E3C063437E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88100" y="1304922"/>
            <a:ext cx="4025900" cy="4351339"/>
          </a:xfrm>
        </p:spPr>
        <p:txBody>
          <a:bodyPr/>
          <a:lstStyle/>
          <a:p>
            <a:endParaRPr lang="en-GB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6D58FB62-6305-D775-94D1-00380F2AC3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304925"/>
            <a:ext cx="58293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373938180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text, 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BCE196B2-446B-C638-E24B-42F7A659B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" y="365125"/>
            <a:ext cx="58293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9E2D15B4-3C1F-6E32-114C-0E3C063437E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89801" y="2286000"/>
            <a:ext cx="3201066" cy="3213102"/>
          </a:xfrm>
        </p:spPr>
        <p:txBody>
          <a:bodyPr/>
          <a:lstStyle/>
          <a:p>
            <a:endParaRPr lang="en-GB"/>
          </a:p>
        </p:txBody>
      </p:sp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39A72C94-07DD-E2CA-345A-A35125CE44A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66701" y="2286000"/>
            <a:ext cx="3201066" cy="3213102"/>
          </a:xfrm>
        </p:spPr>
        <p:txBody>
          <a:bodyPr/>
          <a:lstStyle/>
          <a:p>
            <a:endParaRPr lang="en-GB"/>
          </a:p>
        </p:txBody>
      </p:sp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1BFA7CDF-E186-FDDF-CF2E-0B3F10DB84D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778251" y="2286000"/>
            <a:ext cx="3201066" cy="3213102"/>
          </a:xfrm>
        </p:spPr>
        <p:txBody>
          <a:bodyPr/>
          <a:lstStyle/>
          <a:p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A93167B-5805-9EBB-6E54-360D545AFA1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6700" y="1117600"/>
            <a:ext cx="10223500" cy="838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228174952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8">
            <a:extLst>
              <a:ext uri="{FF2B5EF4-FFF2-40B4-BE49-F238E27FC236}">
                <a16:creationId xmlns:a16="http://schemas.microsoft.com/office/drawing/2014/main" id="{3BF16C2F-A1C7-9D4A-331C-5D46DAAB20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" y="365125"/>
            <a:ext cx="63246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/>
            </a:lvl1pPr>
          </a:lstStyle>
          <a:p>
            <a:r>
              <a:rPr lang="en-US"/>
              <a:t>Click to edit title</a:t>
            </a:r>
            <a:endParaRPr lang="en-GB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D3A8A21F-2C7D-3EED-D3DE-935B34DCFB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304925"/>
            <a:ext cx="10261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384054821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5D46A-4F53-F706-E005-3B7F94B067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200" y="2557461"/>
            <a:ext cx="9144000" cy="1138240"/>
          </a:xfrm>
        </p:spPr>
        <p:txBody>
          <a:bodyPr anchor="t" anchorCtr="0">
            <a:normAutofit/>
          </a:bodyPr>
          <a:lstStyle>
            <a:lvl1pPr algn="l">
              <a:defRPr sz="3600" b="0">
                <a:latin typeface="+mj-lt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C7060A-4567-A74A-3AF0-E66CB6AC334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3200" y="3929062"/>
            <a:ext cx="9144000" cy="43134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speaker name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7C9208F-2B17-BF13-15F3-C2942141E5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3200" y="4610100"/>
            <a:ext cx="8648700" cy="26397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Click to edit location 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633D74CF-0634-649D-508B-5F74DC1A060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3200" y="4930325"/>
            <a:ext cx="8648700" cy="26397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Click to edit date </a:t>
            </a:r>
          </a:p>
        </p:txBody>
      </p:sp>
    </p:spTree>
    <p:extLst>
      <p:ext uri="{BB962C8B-B14F-4D97-AF65-F5344CB8AC3E}">
        <p14:creationId xmlns:p14="http://schemas.microsoft.com/office/powerpoint/2010/main" val="298318622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B4CB8-F44D-BEE4-6DCA-1B2662AB00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699" y="1122363"/>
            <a:ext cx="11654683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BCF0F3-44B5-9EF2-3A88-E4424DDC89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700" y="3602038"/>
            <a:ext cx="11654682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783C9B-D14B-899C-B084-D233E5CF9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31/10/2023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2C38EF-93AE-9214-FDFE-009AE71CD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881CBA-3EB3-43A7-D2FA-2410CF2BA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921407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4E776-F347-2357-03E5-35C58A736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654682" cy="4723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132FCD-286F-104A-BCF2-B9138BD0B6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699" y="1304925"/>
            <a:ext cx="11654683" cy="386559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11ECD2-7228-FC6F-D057-E1D381721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31/10/2023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501347-B148-1746-115D-B3672939A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74C7FE-56F7-317A-6A29-7F808D2B3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3378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E4D60-AC0C-044F-8925-BE12978C5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80422E-D871-AC4C-A0FF-BA911179F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A61A44-CE7E-2E47-A2C7-EFD19C4D4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A8DBD8-7206-5A45-8701-1C5BFDD64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96184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41C41-E6F8-8CDB-15CB-AFE023C13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1709738"/>
            <a:ext cx="11654682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9976CA-B5E0-87F5-9BB8-567EA6D050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699" y="4700187"/>
            <a:ext cx="11654683" cy="448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61FB1F-7BDA-DC86-9EF3-DB36350C8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31/10/2023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7E4339-5CB2-7EDB-C9AA-C007FA14F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47BCC8-EC59-1A12-7C24-DEA423BC7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945337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73409-495B-2752-6BF2-B1848FDE6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087100" cy="4723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F4D184-1DF7-03BD-F6A8-1290E291CF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6700" y="1304925"/>
            <a:ext cx="5580000" cy="385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F207A8-6978-C1D1-B0D6-FDA0CC1F42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1383" y="1304925"/>
            <a:ext cx="5580000" cy="385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00EE24-2BFB-8E46-2E66-3BA36D59A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31/10/2023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F2556D-B5E1-EF44-908B-500C8837B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B4910F-1642-C042-4D26-BC4F3A55A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8183" y="5367135"/>
            <a:ext cx="2743200" cy="365125"/>
          </a:xfrm>
        </p:spPr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480706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38E961-1532-85E1-EF19-CD6FD29F8D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701" y="1304925"/>
            <a:ext cx="5580000" cy="74572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52AB67-467B-B4C7-6EEB-C8D144E364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66700" y="2330075"/>
            <a:ext cx="5580000" cy="28467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F16626-4911-CA49-90C2-CE3262F728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1380" y="1304925"/>
            <a:ext cx="5580001" cy="74572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FF839-783C-36FF-2F59-B33FD00F2E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1379" y="2330075"/>
            <a:ext cx="5580003" cy="28467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70523E-13BC-6AF4-F44B-1E81F5078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31/10/2023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ACC21D-81ED-0C7F-2CF7-CFDE23016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5BA4D1-1395-871F-083F-CCC3ADAA7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6479E40-CA8C-9DEB-E10E-9B0E9423E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087100" cy="4723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521667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A4210A-8AD6-DB76-6435-6F1565CF2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31/10/2023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5DFFE2-973C-8808-2027-0A0826D06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27C7D8-7501-4918-C3A4-210FC2D1A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53C41D6-330E-7D22-3BA7-5AD129D23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087100" cy="4723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726039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882BAE-96E7-8067-F384-6C81451D56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365125"/>
            <a:ext cx="5825382" cy="481428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E5DF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to edit Master text styles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Fifth level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67676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17ED95-2655-DA64-A0CC-0DB50CEC6D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6700" y="1418324"/>
            <a:ext cx="5588000" cy="37610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BF7D06-9178-0519-324E-D3FAE1553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31/10/2023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ED0C21-14CC-0A4D-09D2-207115B3D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4D343D-82C5-3AAA-AADD-2197F991E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7006FAE-DBD1-BA77-7F74-11A8DCE9D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5588000" cy="86546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903256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03EE30-E243-DD16-09E0-8B68AEC324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7" y="365125"/>
            <a:ext cx="6738195" cy="4788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7748DA-A10C-6B03-FEDA-D99AE6E85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31/10/2023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09BA5F-3B12-9A62-2D70-80CF77B99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1A75CB-A493-E2D5-0C56-6C9F25C86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EDEF678-90EE-1594-AB80-39E97C15D7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6700" y="1418324"/>
            <a:ext cx="4638586" cy="37610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BA06E30-B013-E2B6-FBD1-5AB600612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4638586" cy="86546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731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A31B14-AAAA-D746-8A4F-C3E1BB0AC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54D6A3-2EE2-B640-B0F3-7408BA955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3CF3B5-8136-464C-B9CE-C289E9FE8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455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BD96A-43E5-A645-B273-977F074EA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B250C-BB32-7348-BE3C-383B51A8F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78973E-998F-6D41-9801-A30991298D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45CC00-44DF-1E48-95F7-E532F4C69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84893D-3FFC-6749-AD92-18B78F33A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03AAAD-3463-B142-AEB9-CFB5F3DCA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596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9AEEA-03B0-C845-83C2-A99DE7CF4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D0810E-8148-AB45-8D0B-5492633BCB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CE66B3-4F01-3148-9B21-03E05C5998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80305A-EC70-204D-A203-97127CF60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CDF6F2-688B-AC47-8BE3-B3918FD0B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DCE4F3-8FAC-C647-B187-2C7658470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277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944EB6-27EE-0E47-84EB-753C79CA3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1CE029-EB58-6B41-8EAC-704F548C31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34E693-13CD-E14F-A36D-9E3FC3ABCD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BD68BC-1AD8-B640-8B1E-602BF3073AFD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C84B2D-1B08-DB46-ACAA-271FBB7351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DCA95-5F3D-D940-BE0E-5DFB110309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733AA2-E8FC-2540-AA49-4AA124C76F24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40" y="5802305"/>
            <a:ext cx="2111379" cy="539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685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Wingdings" pitchFamily="2" charset="2"/>
        <a:buChar char="§"/>
        <a:defRPr sz="2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4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0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944EB6-27EE-0E47-84EB-753C79CA3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1CE029-EB58-6B41-8EAC-704F548C31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34E693-13CD-E14F-A36D-9E3FC3ABCD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BD68BC-1AD8-B640-8B1E-602BF3073AFD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C84B2D-1B08-DB46-ACAA-271FBB7351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DCA95-5F3D-D940-BE0E-5DFB110309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380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Wingdings" pitchFamily="2" charset="2"/>
        <a:buChar char="§"/>
        <a:defRPr sz="2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4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0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5EE97D3-004E-241C-1F4D-DA2001CE04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4" y="0"/>
            <a:ext cx="12190811" cy="6857998"/>
          </a:xfrm>
          <a:prstGeom prst="rect">
            <a:avLst/>
          </a:prstGeom>
        </p:spPr>
      </p:pic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D0781EEC-C938-86FA-B882-0B112DC0D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70866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6BCFD7A-BAD1-80E9-241B-1E0D4B057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8659" y="1304925"/>
            <a:ext cx="1165468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261983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>
          <a:solidFill>
            <a:schemeClr val="accent3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600" kern="1200">
          <a:solidFill>
            <a:schemeClr val="tx2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5EE97D3-004E-241C-1F4D-DA2001CE0425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3" y="0"/>
            <a:ext cx="12190813" cy="6857999"/>
          </a:xfrm>
          <a:prstGeom prst="rect">
            <a:avLst/>
          </a:prstGeom>
        </p:spPr>
      </p:pic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D0781EEC-C938-86FA-B882-0B112DC0D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70866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6BCFD7A-BAD1-80E9-241B-1E0D4B057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8659" y="1304925"/>
            <a:ext cx="1165468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2582685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>
          <a:solidFill>
            <a:schemeClr val="accent3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600" kern="1200">
          <a:solidFill>
            <a:schemeClr val="tx2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2AB5F44-508E-D5E3-9686-E5DB5331D657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55" y="0"/>
            <a:ext cx="12189289" cy="6857999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592D61-4A60-6946-D1E3-5AC93DE86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654682" cy="4723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1C4AB4-12A7-2444-B999-E190C2D007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667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46E3D24-6BCE-48F4-B6DB-AB007E8B5F8E}" type="datetimeFigureOut">
              <a:rPr lang="en-GB" smtClean="0"/>
              <a:pPr/>
              <a:t>31/10/2023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C43241-55FA-000D-E911-88A86A203D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6642" y="53671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F6D9DA-6B18-0AEA-604C-ADB3F8C641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78183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E71A0C6-6FDD-31C0-2DA4-598F590530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700" y="1304925"/>
            <a:ext cx="11654683" cy="3865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7395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rgbClr val="00308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67676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67676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67676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67676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2AB5F44-508E-D5E3-9686-E5DB5331D657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3" y="0"/>
            <a:ext cx="12190813" cy="6857999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592D61-4A60-6946-D1E3-5AC93DE86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654682" cy="4723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1C4AB4-12A7-2444-B999-E190C2D007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667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46E3D24-6BCE-48F4-B6DB-AB007E8B5F8E}" type="datetimeFigureOut">
              <a:rPr lang="en-GB" smtClean="0"/>
              <a:pPr/>
              <a:t>31/10/2023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C43241-55FA-000D-E911-88A86A203D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6642" y="53671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F6D9DA-6B18-0AEA-604C-ADB3F8C641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78183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E71A0C6-6FDD-31C0-2DA4-598F590530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700" y="1304925"/>
            <a:ext cx="11654683" cy="3865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4507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rgbClr val="00308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67676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67676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67676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67676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3.xml"/><Relationship Id="rId5" Type="http://schemas.openxmlformats.org/officeDocument/2006/relationships/image" Target="../media/image28.jp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3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53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g"/><Relationship Id="rId3" Type="http://schemas.openxmlformats.org/officeDocument/2006/relationships/image" Target="../media/image46.jpg"/><Relationship Id="rId7" Type="http://schemas.openxmlformats.org/officeDocument/2006/relationships/image" Target="../media/image50.jp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49.jpg"/><Relationship Id="rId5" Type="http://schemas.openxmlformats.org/officeDocument/2006/relationships/image" Target="../media/image48.jpg"/><Relationship Id="rId4" Type="http://schemas.openxmlformats.org/officeDocument/2006/relationships/image" Target="../media/image47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JPG"/><Relationship Id="rId4" Type="http://schemas.openxmlformats.org/officeDocument/2006/relationships/image" Target="../media/image5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5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7" Type="http://schemas.openxmlformats.org/officeDocument/2006/relationships/image" Target="../media/image62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7" Type="http://schemas.openxmlformats.org/officeDocument/2006/relationships/image" Target="../media/image68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3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F91F1-5A9E-2F10-37DC-EDB00DE8D44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spc="-150" dirty="0">
                <a:solidFill>
                  <a:srgbClr val="002060"/>
                </a:solidFill>
                <a:latin typeface="Arial"/>
                <a:cs typeface="Arial"/>
              </a:rPr>
              <a:t>ISIS Target Station 2</a:t>
            </a:r>
            <a:br>
              <a:rPr lang="en-US" sz="3600" b="1" spc="-150" dirty="0">
                <a:solidFill>
                  <a:srgbClr val="002060"/>
                </a:solidFill>
                <a:latin typeface="Arial"/>
                <a:cs typeface="Arial"/>
              </a:rPr>
            </a:br>
            <a:r>
              <a:rPr lang="en-US" sz="3600" b="1" spc="-150" dirty="0">
                <a:solidFill>
                  <a:srgbClr val="002060"/>
                </a:solidFill>
                <a:latin typeface="Arial"/>
                <a:cs typeface="Arial"/>
              </a:rPr>
              <a:t>Update on Target Evolution</a:t>
            </a:r>
            <a:br>
              <a:rPr lang="en-US" sz="3600" b="1" spc="-1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78E41C-762D-4A6E-5103-D12DBA6216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Leslie Jones – ISIS Target Design Group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71920A-EBCD-27B3-6C0C-BE89C8AB690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HPTW2023 – RIKEN, Japan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D44884-C327-7FD9-604A-83AC3CA1809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November 2023</a:t>
            </a:r>
          </a:p>
        </p:txBody>
      </p:sp>
    </p:spTree>
    <p:extLst>
      <p:ext uri="{BB962C8B-B14F-4D97-AF65-F5344CB8AC3E}">
        <p14:creationId xmlns:p14="http://schemas.microsoft.com/office/powerpoint/2010/main" val="14528651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A15B202-C9D3-2FD0-8F78-EFF12EA9BD68}"/>
              </a:ext>
            </a:extLst>
          </p:cNvPr>
          <p:cNvSpPr/>
          <p:nvPr/>
        </p:nvSpPr>
        <p:spPr>
          <a:xfrm>
            <a:off x="2276856" y="5824728"/>
            <a:ext cx="3621024" cy="10332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E69A108-AB95-F657-A71F-499400E7D3EB}"/>
              </a:ext>
            </a:extLst>
          </p:cNvPr>
          <p:cNvGrpSpPr/>
          <p:nvPr/>
        </p:nvGrpSpPr>
        <p:grpSpPr>
          <a:xfrm>
            <a:off x="403341" y="345182"/>
            <a:ext cx="11664852" cy="6079430"/>
            <a:chOff x="403341" y="345182"/>
            <a:chExt cx="11664852" cy="607943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5AFB73E4-6A53-B30C-F26A-272025A6B557}"/>
                </a:ext>
              </a:extLst>
            </p:cNvPr>
            <p:cNvGrpSpPr/>
            <p:nvPr/>
          </p:nvGrpSpPr>
          <p:grpSpPr>
            <a:xfrm>
              <a:off x="6961179" y="650655"/>
              <a:ext cx="5107014" cy="5464859"/>
              <a:chOff x="6961179" y="650655"/>
              <a:chExt cx="5107014" cy="5464859"/>
            </a:xfrm>
          </p:grpSpPr>
          <p:pic>
            <p:nvPicPr>
              <p:cNvPr id="10" name="Picture 9" descr="A black and white drawing of a rectangular object&#10;&#10;Description automatically generated">
                <a:extLst>
                  <a:ext uri="{FF2B5EF4-FFF2-40B4-BE49-F238E27FC236}">
                    <a16:creationId xmlns:a16="http://schemas.microsoft.com/office/drawing/2014/main" id="{EEC8E069-CE01-DE75-DD22-E09DC583624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961179" y="4266853"/>
                <a:ext cx="5107014" cy="1848661"/>
              </a:xfrm>
              <a:prstGeom prst="rect">
                <a:avLst/>
              </a:prstGeom>
            </p:spPr>
          </p:pic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677E415E-AF5C-76ED-75BD-D6E818B640B3}"/>
                  </a:ext>
                </a:extLst>
              </p:cNvPr>
              <p:cNvGrpSpPr/>
              <p:nvPr/>
            </p:nvGrpSpPr>
            <p:grpSpPr>
              <a:xfrm>
                <a:off x="7216874" y="650655"/>
                <a:ext cx="4679206" cy="3168621"/>
                <a:chOff x="7216874" y="650655"/>
                <a:chExt cx="4679206" cy="3168621"/>
              </a:xfrm>
            </p:grpSpPr>
            <p:grpSp>
              <p:nvGrpSpPr>
                <p:cNvPr id="12" name="Group 11">
                  <a:extLst>
                    <a:ext uri="{FF2B5EF4-FFF2-40B4-BE49-F238E27FC236}">
                      <a16:creationId xmlns:a16="http://schemas.microsoft.com/office/drawing/2014/main" id="{68AF4E55-79EA-643F-31C2-A147D4570226}"/>
                    </a:ext>
                  </a:extLst>
                </p:cNvPr>
                <p:cNvGrpSpPr/>
                <p:nvPr/>
              </p:nvGrpSpPr>
              <p:grpSpPr>
                <a:xfrm>
                  <a:off x="7216874" y="650655"/>
                  <a:ext cx="4679206" cy="2837640"/>
                  <a:chOff x="7216874" y="1387511"/>
                  <a:chExt cx="4679206" cy="2837640"/>
                </a:xfrm>
              </p:grpSpPr>
              <p:pic>
                <p:nvPicPr>
                  <p:cNvPr id="15" name="Picture 14" descr="A diagram of a weld&#10;&#10;Description automatically generated">
                    <a:extLst>
                      <a:ext uri="{FF2B5EF4-FFF2-40B4-BE49-F238E27FC236}">
                        <a16:creationId xmlns:a16="http://schemas.microsoft.com/office/drawing/2014/main" id="{363336BC-0BE6-8A4B-436E-53712E9B610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9614519" y="1387511"/>
                    <a:ext cx="2281561" cy="2837640"/>
                  </a:xfrm>
                  <a:prstGeom prst="rect">
                    <a:avLst/>
                  </a:prstGeom>
                </p:spPr>
              </p:pic>
              <p:pic>
                <p:nvPicPr>
                  <p:cNvPr id="16" name="Picture 15" descr="A drawing of a curved metal&#10;&#10;Description automatically generated">
                    <a:extLst>
                      <a:ext uri="{FF2B5EF4-FFF2-40B4-BE49-F238E27FC236}">
                        <a16:creationId xmlns:a16="http://schemas.microsoft.com/office/drawing/2014/main" id="{E708935A-B6EA-FAF2-AF7A-C4093EB6C52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7216874" y="1491450"/>
                    <a:ext cx="2123769" cy="2407972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3B5938D8-E9B2-7200-F4AE-71376B5AE0AB}"/>
                    </a:ext>
                  </a:extLst>
                </p:cNvPr>
                <p:cNvSpPr txBox="1"/>
                <p:nvPr/>
              </p:nvSpPr>
              <p:spPr>
                <a:xfrm>
                  <a:off x="7223844" y="3285704"/>
                  <a:ext cx="1164100" cy="523220"/>
                </a:xfrm>
                <a:prstGeom prst="rect">
                  <a:avLst/>
                </a:prstGeom>
                <a:noFill/>
                <a:ln>
                  <a:solidFill>
                    <a:schemeClr val="accent6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GB" sz="1400"/>
                    <a:t>EB WELD/HIP</a:t>
                  </a:r>
                </a:p>
                <a:p>
                  <a:pPr algn="ctr"/>
                  <a:r>
                    <a:rPr lang="en-GB" sz="1400"/>
                    <a:t>STAGE</a:t>
                  </a:r>
                </a:p>
              </p:txBody>
            </p:sp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9CE3F71A-E70D-ED25-445D-43EB4EF67777}"/>
                    </a:ext>
                  </a:extLst>
                </p:cNvPr>
                <p:cNvSpPr txBox="1"/>
                <p:nvPr/>
              </p:nvSpPr>
              <p:spPr>
                <a:xfrm>
                  <a:off x="9662245" y="3296056"/>
                  <a:ext cx="1084208" cy="523220"/>
                </a:xfrm>
                <a:prstGeom prst="rect">
                  <a:avLst/>
                </a:prstGeom>
                <a:noFill/>
                <a:ln>
                  <a:solidFill>
                    <a:schemeClr val="accent6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GB" sz="1400"/>
                    <a:t>POST WELD</a:t>
                  </a:r>
                </a:p>
                <a:p>
                  <a:pPr algn="ctr"/>
                  <a:r>
                    <a:rPr lang="en-GB" sz="1400"/>
                    <a:t>MACHINING</a:t>
                  </a:r>
                </a:p>
              </p:txBody>
            </p:sp>
          </p:grpSp>
        </p:grp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48CF259-C2AA-5C65-543A-37CF98015DB0}"/>
                </a:ext>
              </a:extLst>
            </p:cNvPr>
            <p:cNvSpPr/>
            <p:nvPr/>
          </p:nvSpPr>
          <p:spPr>
            <a:xfrm>
              <a:off x="420794" y="1145375"/>
              <a:ext cx="6796080" cy="2735877"/>
            </a:xfrm>
            <a:prstGeom prst="rect">
              <a:avLst/>
            </a:prstGeom>
          </p:spPr>
          <p:txBody>
            <a:bodyPr wrap="square" lIns="91440" tIns="45720" rIns="91440" bIns="45720" anchor="t">
              <a:spAutoFit/>
            </a:bodyPr>
            <a:lstStyle/>
            <a:p>
              <a:pPr marL="285750" indent="-285750">
                <a:lnSpc>
                  <a:spcPts val="3000"/>
                </a:lnSpc>
                <a:buFont typeface="Arial" panose="020B0604020202020204" pitchFamily="34" charset="0"/>
                <a:buChar char="•"/>
              </a:pPr>
              <a:r>
                <a:rPr lang="en-GB" alt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Now manufacturing targets in-house.</a:t>
              </a:r>
            </a:p>
            <a:p>
              <a:pPr marL="285750" indent="-285750">
                <a:lnSpc>
                  <a:spcPts val="3000"/>
                </a:lnSpc>
                <a:buFont typeface="Arial" panose="020B0604020202020204" pitchFamily="34" charset="0"/>
                <a:buChar char="•"/>
              </a:pPr>
              <a:r>
                <a:rPr lang="en-GB" alt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EB Weld trials concluded insufficient weld penetration.</a:t>
              </a:r>
            </a:p>
            <a:p>
              <a:pPr marL="285750" indent="-285750">
                <a:lnSpc>
                  <a:spcPts val="3000"/>
                </a:lnSpc>
                <a:buFont typeface="Arial" panose="020B0604020202020204" pitchFamily="34" charset="0"/>
                <a:buChar char="•"/>
              </a:pPr>
              <a:r>
                <a:rPr lang="en-GB" alt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Tantalum has extremely high density and melting point (3000°C ).</a:t>
              </a:r>
            </a:p>
            <a:p>
              <a:pPr marL="285750" indent="-285750">
                <a:lnSpc>
                  <a:spcPts val="3000"/>
                </a:lnSpc>
                <a:buFont typeface="Arial" panose="020B0604020202020204" pitchFamily="34" charset="0"/>
                <a:buChar char="•"/>
              </a:pPr>
              <a:r>
                <a:rPr lang="en-GB" alt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Post HIP machining operation reduces cladding thickness to 0.8 mm, likely removing most/all the weld.</a:t>
              </a:r>
            </a:p>
            <a:p>
              <a:pPr marL="285750" indent="-285750">
                <a:lnSpc>
                  <a:spcPts val="3000"/>
                </a:lnSpc>
                <a:buFont typeface="Arial" panose="020B0604020202020204" pitchFamily="34" charset="0"/>
                <a:buChar char="•"/>
              </a:pPr>
              <a:endParaRPr lang="en-GB" alt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>
                <a:lnSpc>
                  <a:spcPts val="3000"/>
                </a:lnSpc>
                <a:buFont typeface="Arial" panose="020B0604020202020204" pitchFamily="34" charset="0"/>
                <a:buChar char="•"/>
              </a:pPr>
              <a:r>
                <a:rPr lang="en-GB" alt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Target no. 7 was rewelded after HIP/Machining and lasted longer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21AC59C-5738-E54D-E110-F3CCE87B4D10}"/>
                </a:ext>
              </a:extLst>
            </p:cNvPr>
            <p:cNvSpPr txBox="1"/>
            <p:nvPr/>
          </p:nvSpPr>
          <p:spPr>
            <a:xfrm>
              <a:off x="403341" y="345182"/>
              <a:ext cx="5331634" cy="769441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sz="4400" b="1" spc="-150">
                  <a:solidFill>
                    <a:srgbClr val="2E2D6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TS2 Target MK2</a:t>
              </a:r>
            </a:p>
          </p:txBody>
        </p:sp>
        <p:pic>
          <p:nvPicPr>
            <p:cNvPr id="7" name="Picture 6" descr="Close-up of a round metal object&#10;&#10;Description automatically generated">
              <a:extLst>
                <a:ext uri="{FF2B5EF4-FFF2-40B4-BE49-F238E27FC236}">
                  <a16:creationId xmlns:a16="http://schemas.microsoft.com/office/drawing/2014/main" id="{C9E250AD-8E52-ECD8-DD52-E03B384F08A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737746" y="4167187"/>
              <a:ext cx="2162175" cy="2257425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5E4A2BF-9C0C-1103-E07D-C6D996F0E895}"/>
                </a:ext>
              </a:extLst>
            </p:cNvPr>
            <p:cNvSpPr txBox="1"/>
            <p:nvPr/>
          </p:nvSpPr>
          <p:spPr>
            <a:xfrm>
              <a:off x="1220504" y="4758076"/>
              <a:ext cx="1170458" cy="307777"/>
            </a:xfrm>
            <a:prstGeom prst="rect">
              <a:avLst/>
            </a:prstGeom>
            <a:noFill/>
            <a:ln>
              <a:solidFill>
                <a:schemeClr val="accent6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/>
                <a:t>Rewelded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5CB7E11A-5A1D-544F-1385-D8FDCE0C59C9}"/>
                </a:ext>
              </a:extLst>
            </p:cNvPr>
            <p:cNvCxnSpPr>
              <a:cxnSpLocks/>
              <a:stCxn id="8" idx="3"/>
            </p:cNvCxnSpPr>
            <p:nvPr/>
          </p:nvCxnSpPr>
          <p:spPr>
            <a:xfrm>
              <a:off x="2390962" y="4911965"/>
              <a:ext cx="991717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508217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43A8974-B35D-19F3-DD3E-8A28591691DC}"/>
              </a:ext>
            </a:extLst>
          </p:cNvPr>
          <p:cNvGrpSpPr/>
          <p:nvPr/>
        </p:nvGrpSpPr>
        <p:grpSpPr>
          <a:xfrm>
            <a:off x="403341" y="345182"/>
            <a:ext cx="11408364" cy="6455668"/>
            <a:chOff x="403341" y="345182"/>
            <a:chExt cx="11408364" cy="6455668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155569B1-5677-ED13-922E-557EFAD704EE}"/>
                </a:ext>
              </a:extLst>
            </p:cNvPr>
            <p:cNvSpPr txBox="1"/>
            <p:nvPr/>
          </p:nvSpPr>
          <p:spPr>
            <a:xfrm>
              <a:off x="403341" y="345182"/>
              <a:ext cx="5331634" cy="769441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sz="4400" b="1" spc="-150">
                  <a:solidFill>
                    <a:srgbClr val="2E2D6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TS2 Target MK2</a:t>
              </a: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6BD50B6-127C-F1B3-EA47-99D0E819B93A}"/>
                </a:ext>
              </a:extLst>
            </p:cNvPr>
            <p:cNvSpPr/>
            <p:nvPr/>
          </p:nvSpPr>
          <p:spPr>
            <a:xfrm>
              <a:off x="420796" y="1145375"/>
              <a:ext cx="6456254" cy="4821833"/>
            </a:xfrm>
            <a:prstGeom prst="rect">
              <a:avLst/>
            </a:prstGeom>
          </p:spPr>
          <p:txBody>
            <a:bodyPr wrap="square" lIns="91440" tIns="45720" rIns="91440" bIns="45720" anchor="t">
              <a:spAutoFit/>
            </a:bodyPr>
            <a:lstStyle/>
            <a:p>
              <a:pPr marL="285750" indent="-285750">
                <a:lnSpc>
                  <a:spcPts val="2800"/>
                </a:lnSpc>
                <a:buFont typeface="Arial" panose="020B0604020202020204" pitchFamily="34" charset="0"/>
                <a:buChar char="•"/>
              </a:pPr>
              <a:r>
                <a:rPr lang="en-GB" altLang="en-US" dirty="0">
                  <a:solidFill>
                    <a:schemeClr val="accent3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 cladding tube is now </a:t>
              </a:r>
              <a:r>
                <a:rPr lang="en-GB" altLang="en-US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pre-machined </a:t>
              </a:r>
              <a:r>
                <a:rPr lang="en-GB" altLang="en-US" dirty="0">
                  <a:solidFill>
                    <a:schemeClr val="accent3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before welding.</a:t>
              </a:r>
            </a:p>
            <a:p>
              <a:pPr marL="285750" indent="-285750">
                <a:lnSpc>
                  <a:spcPts val="2800"/>
                </a:lnSpc>
                <a:buFont typeface="Arial" panose="020B0604020202020204" pitchFamily="34" charset="0"/>
                <a:buChar char="•"/>
              </a:pPr>
              <a:r>
                <a:rPr lang="en-GB" altLang="en-US" dirty="0">
                  <a:solidFill>
                    <a:schemeClr val="accent3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Service life has increased but eventually </a:t>
              </a:r>
              <a:r>
                <a:rPr lang="en-GB" altLang="en-US" sz="1800" dirty="0">
                  <a:solidFill>
                    <a:schemeClr val="accent3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 182 &amp; W 187 levels increase in the cooling water</a:t>
              </a:r>
              <a:r>
                <a:rPr lang="en-GB" altLang="en-US" dirty="0">
                  <a:solidFill>
                    <a:schemeClr val="accent3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suggesting that other forces are at work.</a:t>
              </a:r>
            </a:p>
            <a:p>
              <a:pPr marL="285750" indent="-285750">
                <a:lnSpc>
                  <a:spcPts val="2800"/>
                </a:lnSpc>
                <a:buFont typeface="Arial" panose="020B0604020202020204" pitchFamily="34" charset="0"/>
                <a:buChar char="•"/>
              </a:pPr>
              <a:r>
                <a:rPr lang="en-GB" altLang="en-US" dirty="0">
                  <a:solidFill>
                    <a:schemeClr val="accent3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Other factors to consider are:-</a:t>
              </a:r>
            </a:p>
            <a:p>
              <a:pPr marL="742950" lvl="1" indent="-285750">
                <a:lnSpc>
                  <a:spcPts val="2800"/>
                </a:lnSpc>
                <a:buFont typeface="Arial" panose="020B0604020202020204" pitchFamily="34" charset="0"/>
                <a:buChar char="•"/>
              </a:pPr>
              <a:r>
                <a:rPr lang="en-GB" altLang="en-US" dirty="0">
                  <a:solidFill>
                    <a:schemeClr val="accent3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 high velocity of the cooling water over the surface that may be causing </a:t>
              </a:r>
              <a:r>
                <a:rPr lang="en-GB" altLang="en-US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erosion</a:t>
              </a:r>
              <a:r>
                <a:rPr lang="en-GB" altLang="en-US" dirty="0">
                  <a:solidFill>
                    <a:schemeClr val="accent3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of the cladding (9 M/sec).</a:t>
              </a:r>
            </a:p>
            <a:p>
              <a:pPr marL="742950" lvl="1" indent="-285750">
                <a:lnSpc>
                  <a:spcPts val="2800"/>
                </a:lnSpc>
                <a:buFont typeface="Arial" panose="020B0604020202020204" pitchFamily="34" charset="0"/>
                <a:buChar char="•"/>
              </a:pPr>
              <a:r>
                <a:rPr lang="en-GB" altLang="en-US" dirty="0">
                  <a:solidFill>
                    <a:schemeClr val="accent3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 corrosive nature of the water as it has become acidic over time (3.2 Ph) causing </a:t>
              </a:r>
              <a:r>
                <a:rPr lang="en-GB" altLang="en-US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corrosion</a:t>
              </a:r>
              <a:r>
                <a:rPr lang="en-GB" altLang="en-US" dirty="0">
                  <a:solidFill>
                    <a:schemeClr val="accent3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pPr marL="285750" indent="-285750">
                <a:lnSpc>
                  <a:spcPts val="2800"/>
                </a:lnSpc>
                <a:buFont typeface="Arial" panose="020B0604020202020204" pitchFamily="34" charset="0"/>
                <a:buChar char="•"/>
              </a:pPr>
              <a:r>
                <a:rPr lang="en-GB" altLang="en-US" dirty="0">
                  <a:solidFill>
                    <a:schemeClr val="accent3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Sheffield Hallam University has conducted a PhD study to help us understand these effects on Tantalum.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endParaRPr lang="en-GB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endParaRPr lang="en-GB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" name="Picture 4" descr="A black and white drawing of a rectangular object&#10;&#10;Description automatically generated">
              <a:extLst>
                <a:ext uri="{FF2B5EF4-FFF2-40B4-BE49-F238E27FC236}">
                  <a16:creationId xmlns:a16="http://schemas.microsoft.com/office/drawing/2014/main" id="{E1187927-F697-4639-EE92-D441134AF81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733913" y="3129355"/>
              <a:ext cx="4934858" cy="1804595"/>
            </a:xfrm>
            <a:prstGeom prst="rect">
              <a:avLst/>
            </a:prstGeom>
          </p:spPr>
        </p:pic>
        <p:pic>
          <p:nvPicPr>
            <p:cNvPr id="6" name="Picture 5" descr="A black and white drawing of a rectangular object&#10;&#10;Description automatically generated">
              <a:extLst>
                <a:ext uri="{FF2B5EF4-FFF2-40B4-BE49-F238E27FC236}">
                  <a16:creationId xmlns:a16="http://schemas.microsoft.com/office/drawing/2014/main" id="{689C5604-B0F7-D584-FA77-552F87D435D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04691" y="4952189"/>
              <a:ext cx="5107014" cy="1848661"/>
            </a:xfrm>
            <a:prstGeom prst="rect">
              <a:avLst/>
            </a:prstGeom>
          </p:spPr>
        </p:pic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B5B26DCB-B40C-D650-B0D8-03495D26F210}"/>
                </a:ext>
              </a:extLst>
            </p:cNvPr>
            <p:cNvCxnSpPr>
              <a:cxnSpLocks/>
            </p:cNvCxnSpPr>
            <p:nvPr/>
          </p:nvCxnSpPr>
          <p:spPr>
            <a:xfrm>
              <a:off x="6704691" y="2071273"/>
              <a:ext cx="1286784" cy="0"/>
            </a:xfrm>
            <a:prstGeom prst="straightConnector1">
              <a:avLst/>
            </a:prstGeom>
            <a:ln w="254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Picture 7" descr="A drawing of a curved object&#10;&#10;Description automatically generated">
            <a:extLst>
              <a:ext uri="{FF2B5EF4-FFF2-40B4-BE49-F238E27FC236}">
                <a16:creationId xmlns:a16="http://schemas.microsoft.com/office/drawing/2014/main" id="{19CFF83E-A586-02D1-B6AD-9DF466F9F2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9471" y="125510"/>
            <a:ext cx="2309812" cy="2923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4499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5E13848-A4C9-5E2C-10C8-F3BF26F7EA20}"/>
              </a:ext>
            </a:extLst>
          </p:cNvPr>
          <p:cNvSpPr txBox="1"/>
          <p:nvPr/>
        </p:nvSpPr>
        <p:spPr>
          <a:xfrm>
            <a:off x="403341" y="345182"/>
            <a:ext cx="5331634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spc="-15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TS2 Target MK3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C2B5422-AD56-A2E6-B936-92983D0B4CB4}"/>
              </a:ext>
            </a:extLst>
          </p:cNvPr>
          <p:cNvSpPr/>
          <p:nvPr/>
        </p:nvSpPr>
        <p:spPr>
          <a:xfrm>
            <a:off x="420796" y="1145375"/>
            <a:ext cx="6027629" cy="253402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MK 3 Target has a reprofiled front on the W Core.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Cladding thickness has been increased from 0.8 mm to 1.5 mm.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erosion and/or corrosion are a big factor this should help prolong the service life of the target.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A drawing of a curved object&#10;&#10;Description automatically generated">
            <a:extLst>
              <a:ext uri="{FF2B5EF4-FFF2-40B4-BE49-F238E27FC236}">
                <a16:creationId xmlns:a16="http://schemas.microsoft.com/office/drawing/2014/main" id="{47795F7A-326F-4742-5960-D7E7107BF8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1212" y="345182"/>
            <a:ext cx="2138363" cy="2394195"/>
          </a:xfrm>
          <a:prstGeom prst="rect">
            <a:avLst/>
          </a:prstGeom>
        </p:spPr>
      </p:pic>
      <p:pic>
        <p:nvPicPr>
          <p:cNvPr id="8" name="Picture 7" descr="A drawing of a curved object&#10;&#10;Description automatically generated">
            <a:extLst>
              <a:ext uri="{FF2B5EF4-FFF2-40B4-BE49-F238E27FC236}">
                <a16:creationId xmlns:a16="http://schemas.microsoft.com/office/drawing/2014/main" id="{E86A7943-5E86-60F3-0821-4433BC4FD4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5175" y="471636"/>
            <a:ext cx="2295987" cy="226774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26FAD7E-D2A2-DABD-3B6A-3AD7D418A49D}"/>
              </a:ext>
            </a:extLst>
          </p:cNvPr>
          <p:cNvSpPr txBox="1"/>
          <p:nvPr/>
        </p:nvSpPr>
        <p:spPr>
          <a:xfrm>
            <a:off x="7448814" y="2815680"/>
            <a:ext cx="1252009" cy="2975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GB"/>
              <a:t>MK2 Target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6EC0F0-3798-B71A-29EA-6465B2B7843C}"/>
              </a:ext>
            </a:extLst>
          </p:cNvPr>
          <p:cNvSpPr txBox="1"/>
          <p:nvPr/>
        </p:nvSpPr>
        <p:spPr>
          <a:xfrm>
            <a:off x="9925314" y="2815680"/>
            <a:ext cx="1252009" cy="2975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GB"/>
              <a:t>MK3 Target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4CAE8D3-EC7D-F306-F4E9-921D45A39648}"/>
              </a:ext>
            </a:extLst>
          </p:cNvPr>
          <p:cNvGrpSpPr/>
          <p:nvPr/>
        </p:nvGrpSpPr>
        <p:grpSpPr>
          <a:xfrm>
            <a:off x="669725" y="3489716"/>
            <a:ext cx="5293115" cy="1885950"/>
            <a:chOff x="6553199" y="2964439"/>
            <a:chExt cx="5293115" cy="1885950"/>
          </a:xfrm>
        </p:grpSpPr>
        <p:pic>
          <p:nvPicPr>
            <p:cNvPr id="5" name="Picture 4" descr="A black and white rectangular object&#10;&#10;Description automatically generated">
              <a:extLst>
                <a:ext uri="{FF2B5EF4-FFF2-40B4-BE49-F238E27FC236}">
                  <a16:creationId xmlns:a16="http://schemas.microsoft.com/office/drawing/2014/main" id="{A12F629C-4F87-D816-3EEB-EBDB0B8DD9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53199" y="2964439"/>
              <a:ext cx="5293115" cy="188595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1DD83EC-1EA6-8DAE-3FE0-EDFA1CC9F128}"/>
                </a:ext>
              </a:extLst>
            </p:cNvPr>
            <p:cNvSpPr txBox="1"/>
            <p:nvPr/>
          </p:nvSpPr>
          <p:spPr>
            <a:xfrm>
              <a:off x="8015286" y="4466026"/>
              <a:ext cx="2855012" cy="2975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500"/>
                </a:lnSpc>
              </a:pPr>
              <a:r>
                <a:rPr lang="en-GB"/>
                <a:t>MK3 Target – fully machined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7352CF9-7E9F-21D6-5928-53FA734F800F}"/>
              </a:ext>
            </a:extLst>
          </p:cNvPr>
          <p:cNvGrpSpPr/>
          <p:nvPr/>
        </p:nvGrpSpPr>
        <p:grpSpPr>
          <a:xfrm>
            <a:off x="6756083" y="3489716"/>
            <a:ext cx="5310158" cy="1885949"/>
            <a:chOff x="6553199" y="4859914"/>
            <a:chExt cx="5310158" cy="1885949"/>
          </a:xfrm>
        </p:grpSpPr>
        <p:pic>
          <p:nvPicPr>
            <p:cNvPr id="7" name="Picture 6" descr="A black and white drawing of a rectangular object&#10;&#10;Description automatically generated">
              <a:extLst>
                <a:ext uri="{FF2B5EF4-FFF2-40B4-BE49-F238E27FC236}">
                  <a16:creationId xmlns:a16="http://schemas.microsoft.com/office/drawing/2014/main" id="{D0FECD46-AFC9-7793-DF50-F548DEA70F1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553199" y="4859914"/>
              <a:ext cx="5310158" cy="1885949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E091727-97AA-E250-F5E6-453D1DFAD0D2}"/>
                </a:ext>
              </a:extLst>
            </p:cNvPr>
            <p:cNvSpPr txBox="1"/>
            <p:nvPr/>
          </p:nvSpPr>
          <p:spPr>
            <a:xfrm>
              <a:off x="8015286" y="6409126"/>
              <a:ext cx="2533963" cy="2975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500"/>
                </a:lnSpc>
              </a:pPr>
              <a:r>
                <a:rPr lang="en-GB"/>
                <a:t>MK3 Target – EB Welding</a:t>
              </a:r>
            </a:p>
          </p:txBody>
        </p:sp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id="{AEDDB3D4-E476-8AE0-4F51-90E83FB0FCED}"/>
              </a:ext>
            </a:extLst>
          </p:cNvPr>
          <p:cNvSpPr/>
          <p:nvPr/>
        </p:nvSpPr>
        <p:spPr>
          <a:xfrm>
            <a:off x="8077199" y="933450"/>
            <a:ext cx="428625" cy="438150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C0992FD-0C45-BB53-8D0A-37B167D20B5A}"/>
              </a:ext>
            </a:extLst>
          </p:cNvPr>
          <p:cNvSpPr/>
          <p:nvPr/>
        </p:nvSpPr>
        <p:spPr>
          <a:xfrm>
            <a:off x="10306049" y="923925"/>
            <a:ext cx="428625" cy="438150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68459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2503C93-0ACE-76C8-17A5-CE822F1903BE}"/>
              </a:ext>
            </a:extLst>
          </p:cNvPr>
          <p:cNvSpPr/>
          <p:nvPr/>
        </p:nvSpPr>
        <p:spPr>
          <a:xfrm>
            <a:off x="420797" y="1145375"/>
            <a:ext cx="6114570" cy="368818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A MK4 Target is in development.</a:t>
            </a:r>
          </a:p>
          <a:p>
            <a:pPr marL="285750" indent="-28575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Analysis shows that changing to a flat face relocates the position of the EB weld and reduces stress in the cladding.</a:t>
            </a:r>
          </a:p>
          <a:p>
            <a:pPr marL="285750" indent="-28575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Designs for single plate and multi-plate are being developed for different reasons.</a:t>
            </a:r>
          </a:p>
          <a:p>
            <a:pPr marL="285750" indent="-28575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Single plate is simpler to manufacture than MK3 </a:t>
            </a:r>
          </a:p>
          <a:p>
            <a:pPr marL="742950" lvl="1" indent="-28575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Significantly reduces stress in the weld area</a:t>
            </a:r>
          </a:p>
          <a:p>
            <a:pPr marL="742950" lvl="1" indent="-28575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Core temp remains the same 250°C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B823D76-6A1A-3F0B-1A3E-24A2B2ADE352}"/>
              </a:ext>
            </a:extLst>
          </p:cNvPr>
          <p:cNvGrpSpPr/>
          <p:nvPr/>
        </p:nvGrpSpPr>
        <p:grpSpPr>
          <a:xfrm>
            <a:off x="9039226" y="80718"/>
            <a:ext cx="3067049" cy="6701081"/>
            <a:chOff x="7419976" y="52143"/>
            <a:chExt cx="3067049" cy="6701081"/>
          </a:xfrm>
        </p:grpSpPr>
        <p:pic>
          <p:nvPicPr>
            <p:cNvPr id="5" name="Picture 4" descr="A metal tube with a blue light&#10;&#10;Description automatically generated">
              <a:extLst>
                <a:ext uri="{FF2B5EF4-FFF2-40B4-BE49-F238E27FC236}">
                  <a16:creationId xmlns:a16="http://schemas.microsoft.com/office/drawing/2014/main" id="{EE75DA4C-BD37-06A0-E8FF-B910EC9E7CF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419976" y="52143"/>
              <a:ext cx="3067049" cy="2320258"/>
            </a:xfrm>
            <a:prstGeom prst="rect">
              <a:avLst/>
            </a:prstGeom>
          </p:spPr>
        </p:pic>
        <p:pic>
          <p:nvPicPr>
            <p:cNvPr id="7" name="Picture 6" descr="A diagram of a cylindrical object&#10;&#10;Description automatically generated">
              <a:extLst>
                <a:ext uri="{FF2B5EF4-FFF2-40B4-BE49-F238E27FC236}">
                  <a16:creationId xmlns:a16="http://schemas.microsoft.com/office/drawing/2014/main" id="{D8BDAE46-782B-CEB7-8D39-5DFE7D28CC7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19976" y="4632392"/>
              <a:ext cx="3067049" cy="2120832"/>
            </a:xfrm>
            <a:prstGeom prst="rect">
              <a:avLst/>
            </a:prstGeom>
          </p:spPr>
        </p:pic>
        <p:pic>
          <p:nvPicPr>
            <p:cNvPr id="9" name="Picture 8" descr="A metal pipe with a blue top&#10;&#10;Description automatically generated">
              <a:extLst>
                <a:ext uri="{FF2B5EF4-FFF2-40B4-BE49-F238E27FC236}">
                  <a16:creationId xmlns:a16="http://schemas.microsoft.com/office/drawing/2014/main" id="{D4A9329D-F066-8DC2-2E89-17482D19B94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419976" y="2306980"/>
              <a:ext cx="3067049" cy="2325412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32559F2F-4FC3-8798-429D-2BA33B00EBF6}"/>
              </a:ext>
            </a:extLst>
          </p:cNvPr>
          <p:cNvGrpSpPr/>
          <p:nvPr/>
        </p:nvGrpSpPr>
        <p:grpSpPr>
          <a:xfrm>
            <a:off x="6537712" y="3862511"/>
            <a:ext cx="2243137" cy="2866256"/>
            <a:chOff x="6665728" y="844991"/>
            <a:chExt cx="2243137" cy="2866256"/>
          </a:xfrm>
        </p:grpSpPr>
        <p:pic>
          <p:nvPicPr>
            <p:cNvPr id="12" name="Picture 11" descr="A drawing of a rectangular object&#10;&#10;Description automatically generated">
              <a:extLst>
                <a:ext uri="{FF2B5EF4-FFF2-40B4-BE49-F238E27FC236}">
                  <a16:creationId xmlns:a16="http://schemas.microsoft.com/office/drawing/2014/main" id="{15B97434-BE58-D8E4-4A9D-7DC6DBC98EC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665728" y="844991"/>
              <a:ext cx="2243137" cy="2433637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B936849-BC96-C7E0-E15B-6668F7F70D62}"/>
                </a:ext>
              </a:extLst>
            </p:cNvPr>
            <p:cNvSpPr txBox="1"/>
            <p:nvPr/>
          </p:nvSpPr>
          <p:spPr>
            <a:xfrm>
              <a:off x="7073369" y="3434248"/>
              <a:ext cx="1133644" cy="276999"/>
            </a:xfrm>
            <a:prstGeom prst="rect">
              <a:avLst/>
            </a:prstGeom>
            <a:noFill/>
            <a:ln>
              <a:solidFill>
                <a:schemeClr val="accent6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GB" sz="1200" dirty="0"/>
                <a:t>Fully Machined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6FD806D-33D6-810D-3615-31187DCB1AC0}"/>
              </a:ext>
            </a:extLst>
          </p:cNvPr>
          <p:cNvGrpSpPr/>
          <p:nvPr/>
        </p:nvGrpSpPr>
        <p:grpSpPr>
          <a:xfrm>
            <a:off x="6563838" y="952813"/>
            <a:ext cx="2351903" cy="2880544"/>
            <a:chOff x="6691854" y="3833173"/>
            <a:chExt cx="2351903" cy="2880544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BB1E77D-AD2B-7778-1E3D-482766E28BB4}"/>
                </a:ext>
              </a:extLst>
            </p:cNvPr>
            <p:cNvSpPr txBox="1"/>
            <p:nvPr/>
          </p:nvSpPr>
          <p:spPr>
            <a:xfrm>
              <a:off x="7073369" y="6436718"/>
              <a:ext cx="1140377" cy="276999"/>
            </a:xfrm>
            <a:prstGeom prst="rect">
              <a:avLst/>
            </a:prstGeom>
            <a:noFill/>
            <a:ln>
              <a:solidFill>
                <a:schemeClr val="accent6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GB" sz="1200"/>
                <a:t>Pre-weld Detail</a:t>
              </a:r>
            </a:p>
          </p:txBody>
        </p:sp>
        <p:pic>
          <p:nvPicPr>
            <p:cNvPr id="21" name="Picture 20" descr="A diagram of a rectangular object&#10;&#10;Description automatically generated">
              <a:extLst>
                <a:ext uri="{FF2B5EF4-FFF2-40B4-BE49-F238E27FC236}">
                  <a16:creationId xmlns:a16="http://schemas.microsoft.com/office/drawing/2014/main" id="{0DC8BF13-16E6-F8A0-5786-ECD7208EFAD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691854" y="3833173"/>
              <a:ext cx="2351903" cy="2425729"/>
            </a:xfrm>
            <a:prstGeom prst="rect">
              <a:avLst/>
            </a:prstGeom>
          </p:spPr>
        </p:pic>
      </p:grpSp>
      <p:pic>
        <p:nvPicPr>
          <p:cNvPr id="23" name="Picture 22" descr="A rectangular white sign with a black border&#10;&#10;Description automatically generated">
            <a:extLst>
              <a:ext uri="{FF2B5EF4-FFF2-40B4-BE49-F238E27FC236}">
                <a16:creationId xmlns:a16="http://schemas.microsoft.com/office/drawing/2014/main" id="{E09496E1-11D2-2390-71F2-766670A9B51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0163" y="4541086"/>
            <a:ext cx="5379821" cy="195725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F64ACC2-0894-4D6B-4FDA-6232216CAFFB}"/>
              </a:ext>
            </a:extLst>
          </p:cNvPr>
          <p:cNvSpPr txBox="1"/>
          <p:nvPr/>
        </p:nvSpPr>
        <p:spPr>
          <a:xfrm>
            <a:off x="412576" y="345182"/>
            <a:ext cx="8833023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spc="-15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TS2 Target MK4 – single plate</a:t>
            </a:r>
          </a:p>
        </p:txBody>
      </p:sp>
    </p:spTree>
    <p:extLst>
      <p:ext uri="{BB962C8B-B14F-4D97-AF65-F5344CB8AC3E}">
        <p14:creationId xmlns:p14="http://schemas.microsoft.com/office/powerpoint/2010/main" val="6399924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5BBACB6-AAA6-CDBA-1EC6-521709C22AF9}"/>
              </a:ext>
            </a:extLst>
          </p:cNvPr>
          <p:cNvSpPr txBox="1"/>
          <p:nvPr/>
        </p:nvSpPr>
        <p:spPr>
          <a:xfrm>
            <a:off x="375908" y="280535"/>
            <a:ext cx="7068613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spc="-15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TS2 Target MK4 - Multiplate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48EBD33-1EB4-E8D8-586B-EC58D8948910}"/>
              </a:ext>
            </a:extLst>
          </p:cNvPr>
          <p:cNvSpPr/>
          <p:nvPr/>
        </p:nvSpPr>
        <p:spPr>
          <a:xfrm>
            <a:off x="393364" y="1080728"/>
            <a:ext cx="7068613" cy="292772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GB" altLang="en-US" dirty="0">
                <a:latin typeface="Calibri" panose="020F0502020204030204" pitchFamily="34" charset="0"/>
                <a:cs typeface="Times New Roman" panose="02020603050405020304" pitchFamily="18" charset="0"/>
              </a:rPr>
              <a:t>Multiplate target is more complicated and costly to manufacture but would pave the way for increase in beam power</a:t>
            </a:r>
          </a:p>
          <a:p>
            <a:pPr marL="285750" indent="-28575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GB" altLang="en-US" dirty="0">
                <a:latin typeface="Calibri" panose="020F0502020204030204" pitchFamily="34" charset="0"/>
                <a:cs typeface="Times New Roman" panose="02020603050405020304" pitchFamily="18" charset="0"/>
              </a:rPr>
              <a:t>Investigating feasibility of increase to </a:t>
            </a:r>
            <a:r>
              <a:rPr lang="en-GB" altLang="en-US" dirty="0">
                <a:latin typeface="Calibri" panose="020F0502020204030204" pitchFamily="34" charset="0"/>
                <a:ea typeface="+mn-lt"/>
                <a:cs typeface="+mn-lt"/>
              </a:rPr>
              <a:t>50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µ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and eventually </a:t>
            </a:r>
            <a:r>
              <a:rPr lang="en-GB" sz="1800" dirty="0">
                <a:effectLst/>
                <a:latin typeface="Calibri" panose="020F0502020204030204" pitchFamily="34" charset="0"/>
                <a:ea typeface="+mn-lt"/>
                <a:cs typeface="+mn-lt"/>
              </a:rPr>
              <a:t>6</a:t>
            </a:r>
            <a:r>
              <a:rPr lang="en-GB" dirty="0">
                <a:effectLst/>
                <a:latin typeface="Calibri" panose="020F0502020204030204" pitchFamily="34" charset="0"/>
                <a:ea typeface="+mn-lt"/>
                <a:cs typeface="+mn-lt"/>
              </a:rPr>
              <a:t>0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µ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</a:t>
            </a:r>
          </a:p>
          <a:p>
            <a:pPr marL="285750" indent="-28575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GB" altLang="en-US" dirty="0">
                <a:latin typeface="Calibri" panose="020F0502020204030204" pitchFamily="34" charset="0"/>
                <a:cs typeface="Times New Roman" panose="02020603050405020304" pitchFamily="18" charset="0"/>
              </a:rPr>
              <a:t>Multiplate design needed to dissipate additional heat load</a:t>
            </a:r>
          </a:p>
          <a:p>
            <a:pPr marL="285750" indent="-28575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GB" altLang="en-US" dirty="0">
                <a:latin typeface="Calibri" panose="020F0502020204030204" pitchFamily="34" charset="0"/>
                <a:cs typeface="Times New Roman" panose="02020603050405020304" pitchFamily="18" charset="0"/>
              </a:rPr>
              <a:t>Will be designed for </a:t>
            </a:r>
            <a:r>
              <a:rPr lang="en-GB" sz="1800" dirty="0">
                <a:effectLst/>
                <a:latin typeface="Calibri" panose="020F0502020204030204" pitchFamily="34" charset="0"/>
                <a:ea typeface="+mn-lt"/>
                <a:cs typeface="+mn-lt"/>
              </a:rPr>
              <a:t>6</a:t>
            </a:r>
            <a:r>
              <a:rPr lang="en-GB" dirty="0">
                <a:effectLst/>
                <a:latin typeface="Calibri" panose="020F0502020204030204" pitchFamily="34" charset="0"/>
                <a:ea typeface="+mn-lt"/>
                <a:cs typeface="+mn-lt"/>
              </a:rPr>
              <a:t>0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µ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but could be operated </a:t>
            </a:r>
            <a:r>
              <a:rPr lang="en-GB" dirty="0">
                <a:effectLst/>
                <a:latin typeface="Calibri" panose="020F0502020204030204" pitchFamily="34" charset="0"/>
                <a:ea typeface="+mn-lt"/>
                <a:cs typeface="+mn-lt"/>
              </a:rPr>
              <a:t>40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µ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with possible benefit of extended service life.</a:t>
            </a:r>
          </a:p>
          <a:p>
            <a:pPr marL="285750" indent="-285750">
              <a:lnSpc>
                <a:spcPts val="2800"/>
              </a:lnSpc>
              <a:buFont typeface="Arial" panose="020B0604020202020204" pitchFamily="34" charset="0"/>
              <a:buChar char="•"/>
            </a:pPr>
            <a:endParaRPr lang="en-GB" altLang="en-US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ts val="2800"/>
              </a:lnSpc>
              <a:buFont typeface="Arial" panose="020B0604020202020204" pitchFamily="34" charset="0"/>
              <a:buChar char="•"/>
            </a:pPr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204DC10-D63A-9F6C-6724-61A80599EFDA}"/>
              </a:ext>
            </a:extLst>
          </p:cNvPr>
          <p:cNvGrpSpPr/>
          <p:nvPr/>
        </p:nvGrpSpPr>
        <p:grpSpPr>
          <a:xfrm>
            <a:off x="9024437" y="0"/>
            <a:ext cx="3061762" cy="6746124"/>
            <a:chOff x="9043160" y="55938"/>
            <a:chExt cx="3061762" cy="6746124"/>
          </a:xfrm>
        </p:grpSpPr>
        <p:pic>
          <p:nvPicPr>
            <p:cNvPr id="7" name="Picture 6" descr="A silver cylindrical object with a round base&#10;&#10;Description automatically generated with medium confidence">
              <a:extLst>
                <a:ext uri="{FF2B5EF4-FFF2-40B4-BE49-F238E27FC236}">
                  <a16:creationId xmlns:a16="http://schemas.microsoft.com/office/drawing/2014/main" id="{C1692F02-B3D7-FAA9-3CFA-0A66E88B80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44318" y="55938"/>
              <a:ext cx="3060604" cy="2276350"/>
            </a:xfrm>
            <a:prstGeom prst="rect">
              <a:avLst/>
            </a:prstGeom>
          </p:spPr>
        </p:pic>
        <p:pic>
          <p:nvPicPr>
            <p:cNvPr id="8" name="Picture 7" descr="A metal cylinder with a gold strip&#10;&#10;Description automatically generated">
              <a:extLst>
                <a:ext uri="{FF2B5EF4-FFF2-40B4-BE49-F238E27FC236}">
                  <a16:creationId xmlns:a16="http://schemas.microsoft.com/office/drawing/2014/main" id="{3B77B278-23CA-DB3D-8CE7-3049ECB734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43161" y="2239522"/>
              <a:ext cx="3061760" cy="2361079"/>
            </a:xfrm>
            <a:prstGeom prst="rect">
              <a:avLst/>
            </a:prstGeom>
          </p:spPr>
        </p:pic>
        <p:pic>
          <p:nvPicPr>
            <p:cNvPr id="9" name="Picture 8" descr="A diagram of a cylindrical object&#10;&#10;Description automatically generated">
              <a:extLst>
                <a:ext uri="{FF2B5EF4-FFF2-40B4-BE49-F238E27FC236}">
                  <a16:creationId xmlns:a16="http://schemas.microsoft.com/office/drawing/2014/main" id="{FD09FF1D-8AC7-13EF-41C1-587E6FC93B0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043160" y="4507709"/>
              <a:ext cx="3061761" cy="2294353"/>
            </a:xfrm>
            <a:prstGeom prst="rect">
              <a:avLst/>
            </a:prstGeom>
          </p:spPr>
        </p:pic>
      </p:grpSp>
      <p:pic>
        <p:nvPicPr>
          <p:cNvPr id="6" name="Picture 5" descr="A rectangular sign on a white background&#10;&#10;Description automatically generated">
            <a:extLst>
              <a:ext uri="{FF2B5EF4-FFF2-40B4-BE49-F238E27FC236}">
                <a16:creationId xmlns:a16="http://schemas.microsoft.com/office/drawing/2014/main" id="{F87CE8A0-2775-6010-02E0-07CDA4A1D2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6600" y="3497029"/>
            <a:ext cx="5922854" cy="2200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2868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>
            <a:extLst>
              <a:ext uri="{FF2B5EF4-FFF2-40B4-BE49-F238E27FC236}">
                <a16:creationId xmlns:a16="http://schemas.microsoft.com/office/drawing/2014/main" id="{BC360E64-9F0E-0870-70C1-1E241C297179}"/>
              </a:ext>
            </a:extLst>
          </p:cNvPr>
          <p:cNvGrpSpPr/>
          <p:nvPr/>
        </p:nvGrpSpPr>
        <p:grpSpPr>
          <a:xfrm>
            <a:off x="403340" y="345182"/>
            <a:ext cx="11670320" cy="6430522"/>
            <a:chOff x="403340" y="345182"/>
            <a:chExt cx="11670320" cy="6430522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0996D2A4-A5FF-6BC1-AF59-E16D0B03F1CC}"/>
                </a:ext>
              </a:extLst>
            </p:cNvPr>
            <p:cNvSpPr/>
            <p:nvPr/>
          </p:nvSpPr>
          <p:spPr>
            <a:xfrm>
              <a:off x="2194560" y="5806440"/>
              <a:ext cx="3901440" cy="9692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5DC9A90-CAD7-302F-F78A-B59CCCD3C47E}"/>
                </a:ext>
              </a:extLst>
            </p:cNvPr>
            <p:cNvSpPr txBox="1"/>
            <p:nvPr/>
          </p:nvSpPr>
          <p:spPr>
            <a:xfrm>
              <a:off x="403340" y="345182"/>
              <a:ext cx="7068613" cy="769441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sz="4400" b="1" spc="-150" dirty="0">
                  <a:solidFill>
                    <a:srgbClr val="2E2D6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Summary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6370E6BC-1FCB-E3EC-33C0-807BA8DF5B7E}"/>
                </a:ext>
              </a:extLst>
            </p:cNvPr>
            <p:cNvSpPr/>
            <p:nvPr/>
          </p:nvSpPr>
          <p:spPr>
            <a:xfrm>
              <a:off x="420796" y="1145375"/>
              <a:ext cx="7309308" cy="5441233"/>
            </a:xfrm>
            <a:prstGeom prst="rect">
              <a:avLst/>
            </a:prstGeom>
          </p:spPr>
          <p:txBody>
            <a:bodyPr wrap="square" lIns="91440" tIns="45720" rIns="91440" bIns="45720" anchor="t">
              <a:spAutoFit/>
            </a:bodyPr>
            <a:lstStyle/>
            <a:p>
              <a:pPr marL="285750" indent="-285750">
                <a:lnSpc>
                  <a:spcPts val="2800"/>
                </a:lnSpc>
                <a:buFont typeface="Arial" panose="020B0604020202020204" pitchFamily="34" charset="0"/>
                <a:buChar char="•"/>
              </a:pPr>
              <a:r>
                <a:rPr lang="en-GB" altLang="en-US" sz="1600" dirty="0">
                  <a:solidFill>
                    <a:schemeClr val="accent3">
                      <a:lumMod val="75000"/>
                    </a:schemeClr>
                  </a:solidFill>
                  <a:cs typeface="Arial" panose="020B0604020202020204" pitchFamily="34" charset="0"/>
                </a:rPr>
                <a:t>MK1 Target uncooled front face, MK2 &amp; MK3 cooled front face.</a:t>
              </a:r>
            </a:p>
            <a:p>
              <a:pPr marL="285750" indent="-285750">
                <a:lnSpc>
                  <a:spcPts val="2800"/>
                </a:lnSpc>
                <a:buFont typeface="Arial" panose="020B0604020202020204" pitchFamily="34" charset="0"/>
                <a:buChar char="•"/>
              </a:pPr>
              <a:r>
                <a:rPr lang="en-GB" altLang="en-US" sz="1600" dirty="0">
                  <a:solidFill>
                    <a:schemeClr val="accent3">
                      <a:lumMod val="75000"/>
                    </a:schemeClr>
                  </a:solidFill>
                  <a:cs typeface="Arial" panose="020B0604020202020204" pitchFamily="34" charset="0"/>
                </a:rPr>
                <a:t>MK4 single and multiplate designs in development</a:t>
              </a:r>
            </a:p>
            <a:p>
              <a:pPr marL="285750" indent="-285750">
                <a:lnSpc>
                  <a:spcPts val="2800"/>
                </a:lnSpc>
                <a:buFont typeface="Arial" panose="020B0604020202020204" pitchFamily="34" charset="0"/>
                <a:buChar char="•"/>
              </a:pPr>
              <a:r>
                <a:rPr lang="en-GB" altLang="en-US" sz="1600" dirty="0">
                  <a:solidFill>
                    <a:schemeClr val="accent3">
                      <a:lumMod val="75000"/>
                    </a:schemeClr>
                  </a:solidFill>
                  <a:cs typeface="Times New Roman" panose="02020603050405020304" pitchFamily="18" charset="0"/>
                </a:rPr>
                <a:t>Changes to design and manufacturing techniques have solved some issues and extended service life (aim to reach 5 years) some way to go!</a:t>
              </a:r>
            </a:p>
            <a:p>
              <a:pPr marL="285750" indent="-285750">
                <a:lnSpc>
                  <a:spcPts val="2800"/>
                </a:lnSpc>
                <a:buFont typeface="Arial" panose="020B0604020202020204" pitchFamily="34" charset="0"/>
                <a:buChar char="•"/>
              </a:pPr>
              <a:r>
                <a:rPr lang="en-GB" altLang="en-US" sz="1600" dirty="0">
                  <a:solidFill>
                    <a:schemeClr val="accent3">
                      <a:lumMod val="75000"/>
                    </a:schemeClr>
                  </a:solidFill>
                  <a:cs typeface="Times New Roman" panose="02020603050405020304" pitchFamily="18" charset="0"/>
                </a:rPr>
                <a:t>Studies into erosion and corrosion of tantalum – Sheffield Hallam Uni</a:t>
              </a:r>
            </a:p>
            <a:p>
              <a:pPr marL="285750" indent="-285750">
                <a:lnSpc>
                  <a:spcPts val="2800"/>
                </a:lnSpc>
                <a:buFont typeface="Arial" panose="020B0604020202020204" pitchFamily="34" charset="0"/>
                <a:buChar char="•"/>
              </a:pPr>
              <a:r>
                <a:rPr lang="en-GB" altLang="en-US" sz="1600" dirty="0">
                  <a:solidFill>
                    <a:schemeClr val="accent3">
                      <a:lumMod val="75000"/>
                    </a:schemeClr>
                  </a:solidFill>
                  <a:cs typeface="Times New Roman" panose="02020603050405020304" pitchFamily="18" charset="0"/>
                </a:rPr>
                <a:t>D</a:t>
              </a:r>
              <a:r>
                <a:rPr lang="en-GB" altLang="en-US" sz="1600" dirty="0">
                  <a:solidFill>
                    <a:schemeClr val="accent3">
                      <a:lumMod val="75000"/>
                    </a:schemeClr>
                  </a:solidFill>
                  <a:cs typeface="Arial" panose="020B0604020202020204" pitchFamily="34" charset="0"/>
                </a:rPr>
                <a:t>etailed analysis of water flow in the target to understand possible cavitation and generation of Hydrogen in the water circuit - Daresbury Scientific Computing (Greg Cartland Glover)</a:t>
              </a:r>
            </a:p>
            <a:p>
              <a:pPr marL="285750" indent="-285750">
                <a:lnSpc>
                  <a:spcPts val="2800"/>
                </a:lnSpc>
                <a:buFont typeface="Arial" panose="020B0604020202020204" pitchFamily="34" charset="0"/>
                <a:buChar char="•"/>
              </a:pPr>
              <a:r>
                <a:rPr lang="en-GB" altLang="en-US" sz="1600" dirty="0">
                  <a:solidFill>
                    <a:schemeClr val="accent3">
                      <a:lumMod val="75000"/>
                    </a:schemeClr>
                  </a:solidFill>
                  <a:cs typeface="Arial" panose="020B0604020202020204" pitchFamily="34" charset="0"/>
                </a:rPr>
                <a:t>PIE planned for Jan ‘24 to remove front cap from target and carry out visual examination</a:t>
              </a:r>
            </a:p>
            <a:p>
              <a:pPr marL="285750" indent="-285750">
                <a:lnSpc>
                  <a:spcPts val="2800"/>
                </a:lnSpc>
                <a:buFont typeface="Arial" panose="020B0604020202020204" pitchFamily="34" charset="0"/>
                <a:buChar char="•"/>
              </a:pPr>
              <a:endParaRPr lang="en-GB" altLang="en-US" dirty="0">
                <a:latin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285750" indent="-285750">
                <a:lnSpc>
                  <a:spcPts val="2800"/>
                </a:lnSpc>
                <a:buFont typeface="Arial" panose="020B0604020202020204" pitchFamily="34" charset="0"/>
                <a:buChar char="•"/>
              </a:pPr>
              <a:endParaRPr lang="en-GB" altLang="en-US" dirty="0">
                <a:latin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285750" indent="-285750">
                <a:lnSpc>
                  <a:spcPts val="2800"/>
                </a:lnSpc>
                <a:buFont typeface="Arial" panose="020B0604020202020204" pitchFamily="34" charset="0"/>
                <a:buChar char="•"/>
              </a:pPr>
              <a:endParaRPr lang="en-GB" altLang="en-US" dirty="0">
                <a:latin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285750" indent="-285750">
                <a:lnSpc>
                  <a:spcPts val="2800"/>
                </a:lnSpc>
                <a:buFont typeface="Arial" panose="020B0604020202020204" pitchFamily="34" charset="0"/>
                <a:buChar char="•"/>
              </a:pPr>
              <a:endParaRPr lang="en-GB" altLang="en-US" dirty="0">
                <a:latin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285750" indent="-285750">
                <a:lnSpc>
                  <a:spcPts val="2800"/>
                </a:lnSpc>
                <a:buFont typeface="Arial" panose="020B0604020202020204" pitchFamily="34" charset="0"/>
                <a:buChar char="•"/>
              </a:pPr>
              <a:endParaRPr lang="en-GB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9" name="Picture 28" descr="A machine on a table&#10;&#10;Description automatically generated">
              <a:extLst>
                <a:ext uri="{FF2B5EF4-FFF2-40B4-BE49-F238E27FC236}">
                  <a16:creationId xmlns:a16="http://schemas.microsoft.com/office/drawing/2014/main" id="{03180C74-8F56-8295-0CD1-6E77D0FD5D2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25387" y="4498111"/>
              <a:ext cx="3975463" cy="2153376"/>
            </a:xfrm>
            <a:prstGeom prst="rect">
              <a:avLst/>
            </a:prstGeom>
          </p:spPr>
        </p:pic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E5C02949-CFFF-CE17-1477-700C7AE4F4A3}"/>
                </a:ext>
              </a:extLst>
            </p:cNvPr>
            <p:cNvGrpSpPr/>
            <p:nvPr/>
          </p:nvGrpSpPr>
          <p:grpSpPr>
            <a:xfrm>
              <a:off x="7653344" y="1349562"/>
              <a:ext cx="4420316" cy="4805135"/>
              <a:chOff x="7662580" y="345182"/>
              <a:chExt cx="4420316" cy="4805135"/>
            </a:xfrm>
          </p:grpSpPr>
          <p:pic>
            <p:nvPicPr>
              <p:cNvPr id="34" name="Picture 33" descr="A white tube with a cap&#10;&#10;Description automatically generated with medium confidence">
                <a:extLst>
                  <a:ext uri="{FF2B5EF4-FFF2-40B4-BE49-F238E27FC236}">
                    <a16:creationId xmlns:a16="http://schemas.microsoft.com/office/drawing/2014/main" id="{4810FE97-B777-6A2F-C070-987F1EDA74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667540" y="1907833"/>
                <a:ext cx="2223961" cy="1591380"/>
              </a:xfrm>
              <a:prstGeom prst="rect">
                <a:avLst/>
              </a:prstGeom>
            </p:spPr>
          </p:pic>
          <p:pic>
            <p:nvPicPr>
              <p:cNvPr id="35" name="Picture 34" descr="A long cylindrical object with a blue background&#10;&#10;Description automatically generated">
                <a:extLst>
                  <a:ext uri="{FF2B5EF4-FFF2-40B4-BE49-F238E27FC236}">
                    <a16:creationId xmlns:a16="http://schemas.microsoft.com/office/drawing/2014/main" id="{8D6BCF94-33B2-B68E-04E7-DA195F9320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663893" y="3509383"/>
                <a:ext cx="2231253" cy="1566021"/>
              </a:xfrm>
              <a:prstGeom prst="rect">
                <a:avLst/>
              </a:prstGeom>
            </p:spPr>
          </p:pic>
          <p:pic>
            <p:nvPicPr>
              <p:cNvPr id="36" name="Picture 35" descr="A 3d model of a cylindrical object&#10;&#10;Description automatically generated">
                <a:extLst>
                  <a:ext uri="{FF2B5EF4-FFF2-40B4-BE49-F238E27FC236}">
                    <a16:creationId xmlns:a16="http://schemas.microsoft.com/office/drawing/2014/main" id="{60B53D6F-DE93-2D26-F3E0-ADBB345F5B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837019" y="3499212"/>
                <a:ext cx="2245877" cy="1651105"/>
              </a:xfrm>
              <a:prstGeom prst="rect">
                <a:avLst/>
              </a:prstGeom>
            </p:spPr>
          </p:pic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B17DAAD0-5C49-FA48-0543-6416671DDADD}"/>
                  </a:ext>
                </a:extLst>
              </p:cNvPr>
              <p:cNvGrpSpPr/>
              <p:nvPr/>
            </p:nvGrpSpPr>
            <p:grpSpPr>
              <a:xfrm>
                <a:off x="7662580" y="345182"/>
                <a:ext cx="4408689" cy="1569423"/>
                <a:chOff x="2795017" y="3195816"/>
                <a:chExt cx="4408689" cy="1569423"/>
              </a:xfrm>
            </p:grpSpPr>
            <p:pic>
              <p:nvPicPr>
                <p:cNvPr id="44" name="Picture 43" descr="A long white cylindrical object&#10;&#10;Description automatically generated">
                  <a:extLst>
                    <a:ext uri="{FF2B5EF4-FFF2-40B4-BE49-F238E27FC236}">
                      <a16:creationId xmlns:a16="http://schemas.microsoft.com/office/drawing/2014/main" id="{926B0E33-F4EB-9F2F-90B4-8649FE12056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795017" y="3199218"/>
                  <a:ext cx="2184727" cy="1566021"/>
                </a:xfrm>
                <a:prstGeom prst="rect">
                  <a:avLst/>
                </a:prstGeom>
              </p:spPr>
            </p:pic>
            <p:pic>
              <p:nvPicPr>
                <p:cNvPr id="45" name="Picture 44" descr="A blue and white tube&#10;&#10;Description automatically generated with medium confidence">
                  <a:extLst>
                    <a:ext uri="{FF2B5EF4-FFF2-40B4-BE49-F238E27FC236}">
                      <a16:creationId xmlns:a16="http://schemas.microsoft.com/office/drawing/2014/main" id="{1485D564-983F-C669-3980-C20CF53D158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969457" y="3195816"/>
                  <a:ext cx="2234249" cy="1569423"/>
                </a:xfrm>
                <a:prstGeom prst="rect">
                  <a:avLst/>
                </a:prstGeom>
              </p:spPr>
            </p:pic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F817ED83-5142-B7B0-BB43-90E40EA9D741}"/>
                    </a:ext>
                  </a:extLst>
                </p:cNvPr>
                <p:cNvSpPr txBox="1"/>
                <p:nvPr/>
              </p:nvSpPr>
              <p:spPr>
                <a:xfrm>
                  <a:off x="4034591" y="4394675"/>
                  <a:ext cx="798011" cy="265198"/>
                </a:xfrm>
                <a:prstGeom prst="rect">
                  <a:avLst/>
                </a:prstGeom>
                <a:noFill/>
                <a:ln>
                  <a:solidFill>
                    <a:schemeClr val="accent6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000" dirty="0"/>
                    <a:t>MK1 CORE</a:t>
                  </a:r>
                </a:p>
              </p:txBody>
            </p:sp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BBC2849F-3FBD-7EDF-F55F-CB702DB94800}"/>
                    </a:ext>
                  </a:extLst>
                </p:cNvPr>
                <p:cNvSpPr txBox="1"/>
                <p:nvPr/>
              </p:nvSpPr>
              <p:spPr>
                <a:xfrm>
                  <a:off x="6254279" y="4394674"/>
                  <a:ext cx="798011" cy="265198"/>
                </a:xfrm>
                <a:prstGeom prst="rect">
                  <a:avLst/>
                </a:prstGeom>
                <a:noFill/>
                <a:ln>
                  <a:solidFill>
                    <a:schemeClr val="accent6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000" dirty="0"/>
                    <a:t>MK2 CORE</a:t>
                  </a:r>
                </a:p>
              </p:txBody>
            </p:sp>
          </p:grp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DA304B23-54A1-6513-CECB-FE5928388A9C}"/>
                  </a:ext>
                </a:extLst>
              </p:cNvPr>
              <p:cNvSpPr txBox="1"/>
              <p:nvPr/>
            </p:nvSpPr>
            <p:spPr>
              <a:xfrm>
                <a:off x="8836545" y="3071863"/>
                <a:ext cx="863620" cy="265198"/>
              </a:xfrm>
              <a:prstGeom prst="rect">
                <a:avLst/>
              </a:prstGeom>
              <a:noFill/>
              <a:ln>
                <a:solidFill>
                  <a:schemeClr val="accent6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sz="1000" dirty="0"/>
                  <a:t>MK2a CORE</a:t>
                </a:r>
              </a:p>
            </p:txBody>
          </p:sp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35357292-845F-A55E-F2EE-DC9567B3A564}"/>
                  </a:ext>
                </a:extLst>
              </p:cNvPr>
              <p:cNvGrpSpPr/>
              <p:nvPr/>
            </p:nvGrpSpPr>
            <p:grpSpPr>
              <a:xfrm>
                <a:off x="9847307" y="1914603"/>
                <a:ext cx="2223962" cy="1591380"/>
                <a:chOff x="3239379" y="3490197"/>
                <a:chExt cx="2209199" cy="1587932"/>
              </a:xfrm>
            </p:grpSpPr>
            <p:pic>
              <p:nvPicPr>
                <p:cNvPr id="42" name="Picture 41" descr="A close-up of a silver bullet&#10;&#10;Description automatically generated">
                  <a:extLst>
                    <a:ext uri="{FF2B5EF4-FFF2-40B4-BE49-F238E27FC236}">
                      <a16:creationId xmlns:a16="http://schemas.microsoft.com/office/drawing/2014/main" id="{864734F2-49C7-4652-E992-BDAA46A22F8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239379" y="3490197"/>
                  <a:ext cx="2209199" cy="1587932"/>
                </a:xfrm>
                <a:prstGeom prst="rect">
                  <a:avLst/>
                </a:prstGeom>
              </p:spPr>
            </p:pic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C659B10D-CCC2-2C74-6544-D3E3E1EAF106}"/>
                    </a:ext>
                  </a:extLst>
                </p:cNvPr>
                <p:cNvSpPr txBox="1"/>
                <p:nvPr/>
              </p:nvSpPr>
              <p:spPr>
                <a:xfrm>
                  <a:off x="4500156" y="4644374"/>
                  <a:ext cx="798011" cy="265198"/>
                </a:xfrm>
                <a:prstGeom prst="rect">
                  <a:avLst/>
                </a:prstGeom>
                <a:noFill/>
                <a:ln>
                  <a:solidFill>
                    <a:schemeClr val="accent6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000" dirty="0"/>
                    <a:t>MK3 CORE</a:t>
                  </a:r>
                </a:p>
              </p:txBody>
            </p:sp>
          </p:grp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E1CD7C69-6574-3410-AB05-21227138BEAB}"/>
                  </a:ext>
                </a:extLst>
              </p:cNvPr>
              <p:cNvSpPr txBox="1"/>
              <p:nvPr/>
            </p:nvSpPr>
            <p:spPr>
              <a:xfrm>
                <a:off x="8902154" y="4665427"/>
                <a:ext cx="861893" cy="265198"/>
              </a:xfrm>
              <a:prstGeom prst="rect">
                <a:avLst/>
              </a:prstGeom>
              <a:noFill/>
              <a:ln>
                <a:solidFill>
                  <a:schemeClr val="accent6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sz="1000" dirty="0"/>
                  <a:t>MK4 CORE?</a:t>
                </a: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53057348-FFF7-088E-FAA1-B260652D6D2E}"/>
                  </a:ext>
                </a:extLst>
              </p:cNvPr>
              <p:cNvSpPr txBox="1"/>
              <p:nvPr/>
            </p:nvSpPr>
            <p:spPr>
              <a:xfrm>
                <a:off x="11057960" y="4665427"/>
                <a:ext cx="861893" cy="265198"/>
              </a:xfrm>
              <a:prstGeom prst="rect">
                <a:avLst/>
              </a:prstGeom>
              <a:noFill/>
              <a:ln>
                <a:solidFill>
                  <a:schemeClr val="accent6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sz="1000" dirty="0"/>
                  <a:t>MK4 CORE?</a:t>
                </a:r>
              </a:p>
            </p:txBody>
          </p:sp>
        </p:grp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BE0273F8-1F5D-C6C8-A890-BC86B7406FA3}"/>
                </a:ext>
              </a:extLst>
            </p:cNvPr>
            <p:cNvSpPr/>
            <p:nvPr/>
          </p:nvSpPr>
          <p:spPr>
            <a:xfrm>
              <a:off x="7641717" y="4510363"/>
              <a:ext cx="4420316" cy="1644334"/>
            </a:xfrm>
            <a:prstGeom prst="rect">
              <a:avLst/>
            </a:prstGeom>
            <a:noFill/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2A9CEEB-AABF-3DF3-6B0D-36ED4E272AD3}"/>
                </a:ext>
              </a:extLst>
            </p:cNvPr>
            <p:cNvSpPr txBox="1"/>
            <p:nvPr/>
          </p:nvSpPr>
          <p:spPr>
            <a:xfrm>
              <a:off x="8734150" y="836550"/>
              <a:ext cx="2156039" cy="338554"/>
            </a:xfrm>
            <a:prstGeom prst="rect">
              <a:avLst/>
            </a:prstGeom>
            <a:noFill/>
            <a:ln>
              <a:solidFill>
                <a:schemeClr val="accent3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GB" sz="1600" dirty="0">
                  <a:solidFill>
                    <a:schemeClr val="accent3">
                      <a:lumMod val="75000"/>
                    </a:schemeClr>
                  </a:solidFill>
                </a:rPr>
                <a:t>Target Core Evolution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986761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11348-00F9-DE46-46BA-FD4E9D6697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4992" y="2703765"/>
            <a:ext cx="5191760" cy="1138240"/>
          </a:xfrm>
        </p:spPr>
        <p:txBody>
          <a:bodyPr>
            <a:noAutofit/>
          </a:bodyPr>
          <a:lstStyle/>
          <a:p>
            <a:r>
              <a:rPr lang="en-GB" sz="7200" dirty="0">
                <a:solidFill>
                  <a:schemeClr val="accent2">
                    <a:lumMod val="75000"/>
                  </a:schemeClr>
                </a:solidFill>
              </a:rPr>
              <a:t>Questions ?</a:t>
            </a:r>
          </a:p>
        </p:txBody>
      </p:sp>
    </p:spTree>
    <p:extLst>
      <p:ext uri="{BB962C8B-B14F-4D97-AF65-F5344CB8AC3E}">
        <p14:creationId xmlns:p14="http://schemas.microsoft.com/office/powerpoint/2010/main" val="14567525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"/>
          <p:cNvSpPr>
            <a:spLocks noGrp="1" noChangeArrowheads="1"/>
          </p:cNvSpPr>
          <p:nvPr>
            <p:ph type="sldNum" sz="quarter" idx="12"/>
          </p:nvPr>
        </p:nvSpPr>
        <p:spPr/>
        <p:txBody>
          <a:bodyPr vert="horz" wrap="square" lIns="91440" tIns="45720" rIns="91440" bIns="45720" numCol="1" spcCol="215900" anchor="ctr"/>
          <a:lstStyle/>
          <a:p>
            <a:pPr>
              <a:lnSpc>
                <a:spcPct val="80000"/>
              </a:lnSpc>
              <a:defRPr lang="en-US" sz="1190" cap="none"/>
            </a:pPr>
            <a:fld id="{C91F1C01-4F24-4AEA-6AA7-B9BF52E99CEC}" type="slidenum">
              <a:rPr/>
              <a:t>17</a:t>
            </a:fld>
            <a:endParaRPr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3BABDB2-B086-C48D-14BB-95813041B542}"/>
              </a:ext>
            </a:extLst>
          </p:cNvPr>
          <p:cNvSpPr/>
          <p:nvPr/>
        </p:nvSpPr>
        <p:spPr>
          <a:xfrm>
            <a:off x="6903806" y="4551755"/>
            <a:ext cx="4471584" cy="32321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en-US"/>
            </a:pPr>
            <a:r>
              <a:rPr lang="en-IN" altLang="en-US" sz="1500" b="1" cap="none" dirty="0"/>
              <a:t>Weld line Stress Value Comparison for </a:t>
            </a:r>
            <a:r>
              <a:rPr lang="en-IN" altLang="en-US" sz="1500" b="1" cap="none" dirty="0" err="1"/>
              <a:t>MKIIIa</a:t>
            </a:r>
            <a:r>
              <a:rPr lang="en-IN" altLang="en-US" sz="1500" b="1" cap="none" dirty="0"/>
              <a:t> &amp; MKIV design concepts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BD389A70-08A9-9408-D8B7-E52E7A2525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16610" y="228600"/>
            <a:ext cx="10871200" cy="990600"/>
          </a:xfrm>
        </p:spPr>
        <p:txBody>
          <a:bodyPr vert="horz" wrap="square" lIns="91440" tIns="45720" rIns="91440" bIns="45720" numCol="1" spcCol="215900" anchor="ctr">
            <a:normAutofit fontScale="90000"/>
          </a:bodyPr>
          <a:lstStyle/>
          <a:p>
            <a:pPr>
              <a:defRPr lang="en-US"/>
            </a:pPr>
            <a:br>
              <a:rPr lang="en-IN" altLang="en-US" sz="4000" i="1" dirty="0"/>
            </a:br>
            <a:r>
              <a:rPr lang="en-IN" altLang="en-US" sz="4000" i="1" dirty="0"/>
              <a:t>Steady-State Analysis</a:t>
            </a:r>
            <a:br>
              <a:rPr lang="en-IN" altLang="en-US" sz="4000" i="1" dirty="0"/>
            </a:br>
            <a:endParaRPr lang="en-IN" altLang="en-US" sz="4000" i="1" cap="none" dirty="0"/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D602A8C3-C321-B9E9-59B6-8BFED49E6413}"/>
              </a:ext>
            </a:extLst>
          </p:cNvPr>
          <p:cNvSpPr txBox="1">
            <a:spLocks noChangeArrowheads="1"/>
          </p:cNvSpPr>
          <p:nvPr/>
        </p:nvSpPr>
        <p:spPr>
          <a:xfrm>
            <a:off x="816610" y="1575435"/>
            <a:ext cx="5279390" cy="5222240"/>
          </a:xfrm>
          <a:prstGeom prst="rect">
            <a:avLst/>
          </a:prstGeom>
        </p:spPr>
        <p:txBody>
          <a:bodyPr vert="horz" wrap="square" lIns="91440" tIns="45720" rIns="91440" bIns="45720" numCol="1" spcCol="215900" anchor="t"/>
          <a:lstStyle>
            <a:lvl1pPr marL="320040" marR="0" indent="-320040" algn="l" defTabSz="91440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"/>
              <a:defRPr lang="en-US" sz="2900" b="0" i="0" u="none" strike="noStrike" kern="1" cap="none" spc="0" baseline="0">
                <a:solidFill>
                  <a:schemeClr val="tx1"/>
                </a:solidFill>
                <a:effectLst/>
                <a:latin typeface="Tw Cen MT" panose="020B0602020104020603" pitchFamily="2" charset="0"/>
                <a:ea typeface="Tw Cen MT" panose="020B0602020104020603" pitchFamily="2" charset="0"/>
                <a:cs typeface="Tw Cen MT" panose="020B0602020104020603" pitchFamily="2" charset="0"/>
              </a:defRPr>
            </a:lvl1pPr>
            <a:lvl2pPr marL="640080" marR="0" indent="-274320" algn="l" defTabSz="91440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 2" panose="05020102010507070707" pitchFamily="1" charset="2"/>
              <a:buChar char=""/>
              <a:defRPr lang="en-US" sz="2600" b="0" i="0" u="none" strike="noStrike" kern="1" cap="none" spc="0" baseline="0">
                <a:solidFill>
                  <a:schemeClr val="tx1"/>
                </a:solidFill>
                <a:effectLst/>
                <a:latin typeface="Tw Cen MT" panose="020B0602020104020603" pitchFamily="2" charset="0"/>
                <a:ea typeface="Tw Cen MT" panose="020B0602020104020603" pitchFamily="2" charset="0"/>
                <a:cs typeface="Tw Cen MT" panose="020B0602020104020603" pitchFamily="2" charset="0"/>
              </a:defRPr>
            </a:lvl2pPr>
            <a:lvl3pPr marL="914400" marR="0" indent="-228600" algn="l" defTabSz="9144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"/>
              <a:defRPr lang="en-US" sz="2300" b="0" i="0" u="none" strike="noStrike" kern="1" cap="none" spc="0" baseline="0">
                <a:solidFill>
                  <a:schemeClr val="tx1"/>
                </a:solidFill>
                <a:effectLst/>
                <a:latin typeface="Tw Cen MT" panose="020B0602020104020603" pitchFamily="2" charset="0"/>
                <a:ea typeface="Tw Cen MT" panose="020B0602020104020603" pitchFamily="2" charset="0"/>
                <a:cs typeface="Tw Cen MT" panose="020B0602020104020603" pitchFamily="2" charset="0"/>
              </a:defRPr>
            </a:lvl3pPr>
            <a:lvl4pPr marL="1371600" marR="0" indent="-228600" algn="l" defTabSz="9144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Tx/>
              <a:buFont typeface="Wingdings" panose="05000000000000000000" pitchFamily="2" charset="2"/>
              <a:buChar char=""/>
              <a:defRPr lang="en-US" sz="2000" b="0" i="0" u="none" strike="noStrike" kern="1" cap="none" spc="0" baseline="0">
                <a:solidFill>
                  <a:schemeClr val="tx1"/>
                </a:solidFill>
                <a:effectLst/>
                <a:latin typeface="Tw Cen MT" panose="020B0602020104020603" pitchFamily="2" charset="0"/>
                <a:ea typeface="Tw Cen MT" panose="020B0602020104020603" pitchFamily="2" charset="0"/>
                <a:cs typeface="Tw Cen MT" panose="020B0602020104020603" pitchFamily="2" charset="0"/>
              </a:defRPr>
            </a:lvl4pPr>
            <a:lvl5pPr marL="1828800" marR="0" indent="-228600" algn="l" defTabSz="9144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Tx/>
              <a:buFont typeface="Wingdings" panose="05000000000000000000" pitchFamily="2" charset="2"/>
              <a:buChar char=""/>
              <a:defRPr lang="en-US" sz="2000" b="0" i="0" u="none" strike="noStrike" kern="1" cap="none" spc="0" baseline="0">
                <a:solidFill>
                  <a:schemeClr val="tx1"/>
                </a:solidFill>
                <a:effectLst/>
                <a:latin typeface="Tw Cen MT" panose="020B0602020104020603" pitchFamily="2" charset="0"/>
                <a:ea typeface="Tw Cen MT" panose="020B0602020104020603" pitchFamily="2" charset="0"/>
                <a:cs typeface="Tw Cen MT" panose="020B0602020104020603" pitchFamily="2" charset="0"/>
              </a:defRPr>
            </a:lvl5pPr>
            <a:lvl6pPr marL="210312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§"/>
              <a:defRPr lang="en-US" sz="1800" b="0" i="0" u="none" strike="noStrike" kern="1" cap="none" spc="0" baseline="0">
                <a:solidFill>
                  <a:schemeClr val="tx1"/>
                </a:solidFill>
                <a:effectLst/>
                <a:latin typeface="Tw Cen MT" panose="020B0602020104020603" pitchFamily="2" charset="0"/>
                <a:ea typeface="Tw Cen MT" panose="020B0602020104020603" pitchFamily="2" charset="0"/>
                <a:cs typeface="Tw Cen MT" panose="020B0602020104020603" pitchFamily="2" charset="0"/>
              </a:defRPr>
            </a:lvl6pPr>
            <a:lvl7pPr marL="237744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§"/>
              <a:defRPr lang="en-US" sz="1800" b="0" i="0" u="none" strike="noStrike" kern="1" cap="none" spc="0" baseline="0">
                <a:solidFill>
                  <a:schemeClr val="tx1"/>
                </a:solidFill>
                <a:effectLst/>
                <a:latin typeface="Tw Cen MT" panose="020B0602020104020603" pitchFamily="2" charset="0"/>
                <a:ea typeface="Tw Cen MT" panose="020B0602020104020603" pitchFamily="2" charset="0"/>
                <a:cs typeface="Tw Cen MT" panose="020B0602020104020603" pitchFamily="2" charset="0"/>
              </a:defRPr>
            </a:lvl7pPr>
            <a:lvl8pPr marL="265176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Tx/>
              <a:buFont typeface="Wingdings" panose="05000000000000000000" pitchFamily="2" charset="2"/>
              <a:buChar char="§"/>
              <a:defRPr lang="en-US" sz="1800" b="0" i="0" u="none" strike="noStrike" kern="1" cap="none" spc="0" baseline="0">
                <a:solidFill>
                  <a:schemeClr val="tx1"/>
                </a:solidFill>
                <a:effectLst/>
                <a:latin typeface="Tw Cen MT" panose="020B0602020104020603" pitchFamily="2" charset="0"/>
                <a:ea typeface="Tw Cen MT" panose="020B0602020104020603" pitchFamily="2" charset="0"/>
                <a:cs typeface="Tw Cen MT" panose="020B0602020104020603" pitchFamily="2" charset="0"/>
              </a:defRPr>
            </a:lvl8pPr>
            <a:lvl9pPr marL="292608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 typeface="Wingdings" panose="05000000000000000000" pitchFamily="2" charset="2"/>
              <a:buChar char="§"/>
              <a:defRPr lang="en-US" sz="1800" b="0" i="0" u="none" strike="noStrike" kern="1" cap="none" spc="0" baseline="0">
                <a:solidFill>
                  <a:schemeClr val="tx1"/>
                </a:solidFill>
                <a:effectLst/>
                <a:latin typeface="Tw Cen MT" panose="020B0602020104020603" pitchFamily="2" charset="0"/>
                <a:ea typeface="Tw Cen MT" panose="020B0602020104020603" pitchFamily="2" charset="0"/>
                <a:cs typeface="Tw Cen MT" panose="020B0602020104020603" pitchFamily="2" charset="0"/>
              </a:defRPr>
            </a:lvl9pPr>
          </a:lstStyle>
          <a:p>
            <a:pPr marL="0" indent="0" algn="just">
              <a:buFont typeface="Wingdings" panose="05000000000000000000" pitchFamily="2" charset="2"/>
              <a:buNone/>
              <a:defRPr lang="en-US"/>
            </a:pPr>
            <a:r>
              <a:rPr lang="en-IN" sz="2200" u="sng" dirty="0">
                <a:solidFill>
                  <a:srgbClr val="7030A0"/>
                </a:solidFill>
                <a:sym typeface="+mn-ea"/>
              </a:rPr>
              <a:t>Results &amp; Verification:</a:t>
            </a:r>
            <a:endParaRPr lang="en-IN" sz="2200" u="sng" dirty="0">
              <a:solidFill>
                <a:srgbClr val="7030A0"/>
              </a:solidFill>
            </a:endParaRPr>
          </a:p>
          <a:p>
            <a:pPr algn="just">
              <a:buFont typeface="Wingdings" panose="05000000000000000000" pitchFamily="2" charset="2"/>
              <a:buChar char="q"/>
              <a:defRPr lang="en-US"/>
            </a:pPr>
            <a:r>
              <a:rPr lang="en-IN" sz="1700" dirty="0">
                <a:sym typeface="+mn-ea"/>
              </a:rPr>
              <a:t>Similar Analysis is carried out for the MKIV concept.</a:t>
            </a:r>
            <a:endParaRPr lang="en-IN" sz="1700" dirty="0"/>
          </a:p>
          <a:p>
            <a:pPr algn="just">
              <a:buFont typeface="Wingdings" panose="05000000000000000000" pitchFamily="2" charset="2"/>
              <a:buChar char="q"/>
              <a:defRPr lang="en-US"/>
            </a:pPr>
            <a:r>
              <a:rPr lang="en-GB" sz="1700" dirty="0">
                <a:sym typeface="+mn-ea"/>
              </a:rPr>
              <a:t>In MKIV, Weld line stresses are reduced because of the change in the location.</a:t>
            </a:r>
            <a:endParaRPr lang="en-IN" sz="1700" dirty="0"/>
          </a:p>
          <a:p>
            <a:pPr marL="0" indent="0" algn="just">
              <a:buFont typeface="Wingdings" panose="05000000000000000000" pitchFamily="2" charset="2"/>
              <a:buNone/>
            </a:pPr>
            <a:endParaRPr lang="en-IN" altLang="en-US" sz="1700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33BBA8A-0FF7-C4C4-D5DB-E40D3A4DD1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" y="3270335"/>
            <a:ext cx="3131690" cy="2908934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1673062D-2DF9-3A06-432F-2B88ED42634D}"/>
              </a:ext>
            </a:extLst>
          </p:cNvPr>
          <p:cNvSpPr/>
          <p:nvPr/>
        </p:nvSpPr>
        <p:spPr>
          <a:xfrm>
            <a:off x="941936" y="6373177"/>
            <a:ext cx="4471584" cy="32321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en-US"/>
            </a:pPr>
            <a:r>
              <a:rPr lang="en-IN" altLang="en-US" sz="1500" b="1" cap="none" dirty="0"/>
              <a:t>Stress Singularities at the sleeve rib area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5644873C-31C5-9CB2-4EAD-F7157CEC2C47}"/>
              </a:ext>
            </a:extLst>
          </p:cNvPr>
          <p:cNvCxnSpPr>
            <a:cxnSpLocks/>
          </p:cNvCxnSpPr>
          <p:nvPr/>
        </p:nvCxnSpPr>
        <p:spPr>
          <a:xfrm flipH="1" flipV="1">
            <a:off x="1748901" y="6056058"/>
            <a:ext cx="1198485" cy="3708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29" name="Table 29">
            <a:extLst>
              <a:ext uri="{FF2B5EF4-FFF2-40B4-BE49-F238E27FC236}">
                <a16:creationId xmlns:a16="http://schemas.microsoft.com/office/drawing/2014/main" id="{2340EA89-D542-156C-A160-3649C40F6E68}"/>
              </a:ext>
            </a:extLst>
          </p:cNvPr>
          <p:cNvGraphicFramePr>
            <a:graphicFrameLocks noGrp="1"/>
          </p:cNvGraphicFramePr>
          <p:nvPr/>
        </p:nvGraphicFramePr>
        <p:xfrm>
          <a:off x="6648748" y="5368306"/>
          <a:ext cx="4981700" cy="111252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877153">
                  <a:extLst>
                    <a:ext uri="{9D8B030D-6E8A-4147-A177-3AD203B41FA5}">
                      <a16:colId xmlns:a16="http://schemas.microsoft.com/office/drawing/2014/main" val="310200773"/>
                    </a:ext>
                  </a:extLst>
                </a:gridCol>
                <a:gridCol w="1434845">
                  <a:extLst>
                    <a:ext uri="{9D8B030D-6E8A-4147-A177-3AD203B41FA5}">
                      <a16:colId xmlns:a16="http://schemas.microsoft.com/office/drawing/2014/main" val="2323241574"/>
                    </a:ext>
                  </a:extLst>
                </a:gridCol>
                <a:gridCol w="1669702">
                  <a:extLst>
                    <a:ext uri="{9D8B030D-6E8A-4147-A177-3AD203B41FA5}">
                      <a16:colId xmlns:a16="http://schemas.microsoft.com/office/drawing/2014/main" val="1571586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Weld line stress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V. Godhani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/>
                        <a:t>D.B.Lopez</a:t>
                      </a:r>
                      <a:r>
                        <a:rPr lang="en-GB" dirty="0"/>
                        <a:t> [2]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83004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err="1"/>
                        <a:t>MKIIIa</a:t>
                      </a:r>
                      <a:r>
                        <a:rPr lang="en-GB" dirty="0"/>
                        <a:t> (MPa)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68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9876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MKIV (MPa)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3616685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6F557247-AAFF-6805-E15A-4A418AC6CA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1240" y="1532774"/>
            <a:ext cx="4245987" cy="31003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CAC0A1D-1052-C4CE-65BC-53E7272846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6601" y="3429000"/>
            <a:ext cx="2726976" cy="2780056"/>
          </a:xfrm>
          <a:prstGeom prst="rect">
            <a:avLst/>
          </a:prstGeom>
        </p:spPr>
      </p:pic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151594A-00CF-2E0A-98E1-F377794ACEEC}"/>
              </a:ext>
            </a:extLst>
          </p:cNvPr>
          <p:cNvCxnSpPr>
            <a:cxnSpLocks/>
          </p:cNvCxnSpPr>
          <p:nvPr/>
        </p:nvCxnSpPr>
        <p:spPr>
          <a:xfrm flipV="1">
            <a:off x="3054956" y="5368306"/>
            <a:ext cx="2094093" cy="10585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9339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392"/>
    </mc:Choice>
    <mc:Fallback xmlns="">
      <p:transition spd="slow" advTm="80392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812460-627D-6D2D-B345-5E624D07244C}"/>
              </a:ext>
            </a:extLst>
          </p:cNvPr>
          <p:cNvSpPr txBox="1"/>
          <p:nvPr/>
        </p:nvSpPr>
        <p:spPr>
          <a:xfrm>
            <a:off x="403341" y="345182"/>
            <a:ext cx="5331634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spc="-15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TS2 Target MK2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81B70C3-6BF3-F2E5-8763-D1796517895F}"/>
              </a:ext>
            </a:extLst>
          </p:cNvPr>
          <p:cNvSpPr/>
          <p:nvPr/>
        </p:nvSpPr>
        <p:spPr>
          <a:xfrm>
            <a:off x="420796" y="1145375"/>
            <a:ext cx="7600075" cy="87203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>
                <a:latin typeface="Arial" panose="020B0604020202020204" pitchFamily="34" charset="0"/>
                <a:cs typeface="Arial" panose="020B0604020202020204" pitchFamily="34" charset="0"/>
              </a:rPr>
              <a:t>Target Assembly component breakdown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A blue and red object with a silver tube&#10;&#10;Description automatically generated with medium confidence">
            <a:extLst>
              <a:ext uri="{FF2B5EF4-FFF2-40B4-BE49-F238E27FC236}">
                <a16:creationId xmlns:a16="http://schemas.microsoft.com/office/drawing/2014/main" id="{19A08336-E45F-D9A5-34AC-B4B6C9CA7B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197" y="2848405"/>
            <a:ext cx="3617800" cy="2557624"/>
          </a:xfrm>
          <a:prstGeom prst="rect">
            <a:avLst/>
          </a:prstGeom>
        </p:spPr>
      </p:pic>
      <p:pic>
        <p:nvPicPr>
          <p:cNvPr id="7" name="Picture 6" descr="A long cylindrical object with a red cap&#10;&#10;Description automatically generated">
            <a:extLst>
              <a:ext uri="{FF2B5EF4-FFF2-40B4-BE49-F238E27FC236}">
                <a16:creationId xmlns:a16="http://schemas.microsoft.com/office/drawing/2014/main" id="{8985A65D-3F6D-6C84-7C62-A53C7F00CE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1775" y="2848405"/>
            <a:ext cx="3399527" cy="2563075"/>
          </a:xfrm>
          <a:prstGeom prst="rect">
            <a:avLst/>
          </a:prstGeom>
        </p:spPr>
      </p:pic>
      <p:pic>
        <p:nvPicPr>
          <p:cNvPr id="9" name="Picture 8" descr="A long cylindrical object with a red light&#10;&#10;Description automatically generated">
            <a:extLst>
              <a:ext uri="{FF2B5EF4-FFF2-40B4-BE49-F238E27FC236}">
                <a16:creationId xmlns:a16="http://schemas.microsoft.com/office/drawing/2014/main" id="{3A9648E2-B885-ADCB-E557-537EC0FF7B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9080" y="2848405"/>
            <a:ext cx="3364494" cy="255762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7F40FD0-73E8-CBFD-6B6E-D4333F3B7D2F}"/>
              </a:ext>
            </a:extLst>
          </p:cNvPr>
          <p:cNvSpPr txBox="1"/>
          <p:nvPr/>
        </p:nvSpPr>
        <p:spPr>
          <a:xfrm>
            <a:off x="3089052" y="4017569"/>
            <a:ext cx="9092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>
                <a:latin typeface="Arial" panose="020B0604020202020204" pitchFamily="34" charset="0"/>
                <a:cs typeface="Arial" panose="020B0604020202020204" pitchFamily="34" charset="0"/>
              </a:rPr>
              <a:t>Target</a:t>
            </a:r>
          </a:p>
          <a:p>
            <a:pPr algn="ctr"/>
            <a:r>
              <a:rPr lang="en-GB" sz="1200">
                <a:latin typeface="Arial" panose="020B0604020202020204" pitchFamily="34" charset="0"/>
                <a:cs typeface="Arial" panose="020B0604020202020204" pitchFamily="34" charset="0"/>
              </a:rPr>
              <a:t>(HIP Assy)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EED566D-FDF3-237C-760A-DC8F07BBB281}"/>
              </a:ext>
            </a:extLst>
          </p:cNvPr>
          <p:cNvSpPr txBox="1"/>
          <p:nvPr/>
        </p:nvSpPr>
        <p:spPr>
          <a:xfrm>
            <a:off x="1947886" y="4566571"/>
            <a:ext cx="9525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>
                <a:latin typeface="Arial" panose="020B0604020202020204" pitchFamily="34" charset="0"/>
                <a:cs typeface="Arial" panose="020B0604020202020204" pitchFamily="34" charset="0"/>
              </a:rPr>
              <a:t>Cross Flow</a:t>
            </a:r>
          </a:p>
          <a:p>
            <a:pPr algn="ctr"/>
            <a:r>
              <a:rPr lang="en-GB" sz="1200">
                <a:latin typeface="Arial" panose="020B0604020202020204" pitchFamily="34" charset="0"/>
                <a:cs typeface="Arial" panose="020B0604020202020204" pitchFamily="34" charset="0"/>
              </a:rPr>
              <a:t>Guide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595420-7D0B-F551-3B3B-3D008939FE0F}"/>
              </a:ext>
            </a:extLst>
          </p:cNvPr>
          <p:cNvSpPr txBox="1"/>
          <p:nvPr/>
        </p:nvSpPr>
        <p:spPr>
          <a:xfrm>
            <a:off x="1369051" y="4949815"/>
            <a:ext cx="7296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>
                <a:latin typeface="Arial" panose="020B0604020202020204" pitchFamily="34" charset="0"/>
                <a:cs typeface="Arial" panose="020B0604020202020204" pitchFamily="34" charset="0"/>
              </a:rPr>
              <a:t>Window</a:t>
            </a:r>
          </a:p>
          <a:p>
            <a:pPr algn="ctr"/>
            <a:r>
              <a:rPr lang="en-GB" sz="1200">
                <a:latin typeface="Arial" panose="020B0604020202020204" pitchFamily="34" charset="0"/>
                <a:cs typeface="Arial" panose="020B0604020202020204" pitchFamily="34" charset="0"/>
              </a:rPr>
              <a:t>Cap</a:t>
            </a:r>
          </a:p>
        </p:txBody>
      </p:sp>
      <p:pic>
        <p:nvPicPr>
          <p:cNvPr id="16" name="Picture 15" descr="A blue and green tube&#10;&#10;Description automatically generated">
            <a:extLst>
              <a:ext uri="{FF2B5EF4-FFF2-40B4-BE49-F238E27FC236}">
                <a16:creationId xmlns:a16="http://schemas.microsoft.com/office/drawing/2014/main" id="{DADEBAF3-001E-E4E7-D462-E1D78E9D5D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1538" y="210204"/>
            <a:ext cx="3456153" cy="2472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9910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8416E4C-C807-2C1E-7BDF-5A1B371BFEAD}"/>
              </a:ext>
            </a:extLst>
          </p:cNvPr>
          <p:cNvSpPr txBox="1"/>
          <p:nvPr/>
        </p:nvSpPr>
        <p:spPr>
          <a:xfrm>
            <a:off x="403341" y="345182"/>
            <a:ext cx="8626360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spc="-15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TS2 Target MK2 – Manufacturing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BBE7D9F1-9F28-86AC-83E3-278E71F7E6D1}"/>
              </a:ext>
            </a:extLst>
          </p:cNvPr>
          <p:cNvGrpSpPr/>
          <p:nvPr/>
        </p:nvGrpSpPr>
        <p:grpSpPr>
          <a:xfrm>
            <a:off x="310385" y="429696"/>
            <a:ext cx="11412494" cy="6216323"/>
            <a:chOff x="310385" y="429696"/>
            <a:chExt cx="11412494" cy="6216323"/>
          </a:xfrm>
        </p:grpSpPr>
        <p:pic>
          <p:nvPicPr>
            <p:cNvPr id="20" name="Picture 19" descr="A close-up of a metal object&#10;&#10;Description automatically generated">
              <a:extLst>
                <a:ext uri="{FF2B5EF4-FFF2-40B4-BE49-F238E27FC236}">
                  <a16:creationId xmlns:a16="http://schemas.microsoft.com/office/drawing/2014/main" id="{373D5FF7-F9D8-8CCE-AFA1-87829DB816B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24784" y="4124325"/>
              <a:ext cx="1879771" cy="1010285"/>
            </a:xfrm>
            <a:prstGeom prst="rect">
              <a:avLst/>
            </a:prstGeom>
          </p:spPr>
        </p:pic>
        <p:pic>
          <p:nvPicPr>
            <p:cNvPr id="22" name="Picture 21" descr="Long cylindrical metal rods on a table&#10;&#10;Description automatically generated">
              <a:extLst>
                <a:ext uri="{FF2B5EF4-FFF2-40B4-BE49-F238E27FC236}">
                  <a16:creationId xmlns:a16="http://schemas.microsoft.com/office/drawing/2014/main" id="{7E708D3B-CC81-7409-31AB-443DEEDD98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0385" y="2362200"/>
              <a:ext cx="2105152" cy="2772410"/>
            </a:xfrm>
            <a:prstGeom prst="rect">
              <a:avLst/>
            </a:prstGeom>
          </p:spPr>
        </p:pic>
        <p:pic>
          <p:nvPicPr>
            <p:cNvPr id="24" name="Picture 23" descr="A silver cylinder with a black cap&#10;&#10;Description automatically generated">
              <a:extLst>
                <a:ext uri="{FF2B5EF4-FFF2-40B4-BE49-F238E27FC236}">
                  <a16:creationId xmlns:a16="http://schemas.microsoft.com/office/drawing/2014/main" id="{75244066-9889-E85C-8A15-751D9E0BD4A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05102" y="1305560"/>
              <a:ext cx="1444925" cy="3829050"/>
            </a:xfrm>
            <a:prstGeom prst="rect">
              <a:avLst/>
            </a:prstGeom>
          </p:spPr>
        </p:pic>
        <p:pic>
          <p:nvPicPr>
            <p:cNvPr id="27" name="Picture 26" descr="A grey can with a black lid&#10;&#10;Description automatically generated">
              <a:extLst>
                <a:ext uri="{FF2B5EF4-FFF2-40B4-BE49-F238E27FC236}">
                  <a16:creationId xmlns:a16="http://schemas.microsoft.com/office/drawing/2014/main" id="{C588B6E2-4880-B72B-B25C-17F43FBA3CC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16802" y="1305560"/>
              <a:ext cx="1444925" cy="3829050"/>
            </a:xfrm>
            <a:prstGeom prst="rect">
              <a:avLst/>
            </a:prstGeom>
          </p:spPr>
        </p:pic>
        <p:pic>
          <p:nvPicPr>
            <p:cNvPr id="29" name="Picture 28" descr="A grey can with a white cap&#10;&#10;Description automatically generated">
              <a:extLst>
                <a:ext uri="{FF2B5EF4-FFF2-40B4-BE49-F238E27FC236}">
                  <a16:creationId xmlns:a16="http://schemas.microsoft.com/office/drawing/2014/main" id="{7D904841-61F0-F702-D3D7-956E7D9C2C9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507485" y="1305561"/>
              <a:ext cx="1444925" cy="3829050"/>
            </a:xfrm>
            <a:prstGeom prst="rect">
              <a:avLst/>
            </a:prstGeom>
          </p:spPr>
        </p:pic>
        <p:pic>
          <p:nvPicPr>
            <p:cNvPr id="31" name="Picture 30" descr="A close-up of a cylinder&#10;&#10;Description automatically generated">
              <a:extLst>
                <a:ext uri="{FF2B5EF4-FFF2-40B4-BE49-F238E27FC236}">
                  <a16:creationId xmlns:a16="http://schemas.microsoft.com/office/drawing/2014/main" id="{EEFCC4B2-1366-185E-7F80-52AB8EC62FD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277474" y="1304289"/>
              <a:ext cx="1445405" cy="3830322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D30126F-6E92-A1E3-2B89-59B37BEAABA5}"/>
                </a:ext>
              </a:extLst>
            </p:cNvPr>
            <p:cNvSpPr txBox="1"/>
            <p:nvPr/>
          </p:nvSpPr>
          <p:spPr>
            <a:xfrm>
              <a:off x="686542" y="1977509"/>
              <a:ext cx="15185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/>
                <a:t>Raw Materials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2D97F71-97C0-C051-45BC-80EF22F45243}"/>
                </a:ext>
              </a:extLst>
            </p:cNvPr>
            <p:cNvSpPr txBox="1"/>
            <p:nvPr/>
          </p:nvSpPr>
          <p:spPr>
            <a:xfrm>
              <a:off x="3132322" y="5169020"/>
              <a:ext cx="1055995" cy="2975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500"/>
                </a:lnSpc>
              </a:pPr>
              <a:r>
                <a:rPr lang="en-GB"/>
                <a:t>Ta Flange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43BE9DE-DF00-09ED-C0B8-9F340104BA2A}"/>
                </a:ext>
              </a:extLst>
            </p:cNvPr>
            <p:cNvSpPr txBox="1"/>
            <p:nvPr/>
          </p:nvSpPr>
          <p:spPr>
            <a:xfrm>
              <a:off x="5099566" y="5194340"/>
              <a:ext cx="1055995" cy="6822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500"/>
                </a:lnSpc>
              </a:pPr>
              <a:r>
                <a:rPr lang="en-GB"/>
                <a:t>Ta Flange</a:t>
              </a:r>
            </a:p>
            <a:p>
              <a:pPr algn="ctr">
                <a:lnSpc>
                  <a:spcPts val="1500"/>
                </a:lnSpc>
              </a:pPr>
              <a:r>
                <a:rPr lang="en-GB"/>
                <a:t>+</a:t>
              </a:r>
            </a:p>
            <a:p>
              <a:pPr algn="ctr">
                <a:lnSpc>
                  <a:spcPts val="1500"/>
                </a:lnSpc>
              </a:pPr>
              <a:r>
                <a:rPr lang="en-GB"/>
                <a:t>W Core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1908E13-63EA-8C75-6AB5-82621827DABE}"/>
                </a:ext>
              </a:extLst>
            </p:cNvPr>
            <p:cNvSpPr txBox="1"/>
            <p:nvPr/>
          </p:nvSpPr>
          <p:spPr>
            <a:xfrm>
              <a:off x="6918841" y="5194340"/>
              <a:ext cx="1055995" cy="10669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500"/>
                </a:lnSpc>
              </a:pPr>
              <a:r>
                <a:rPr lang="en-GB"/>
                <a:t>Ta Flange</a:t>
              </a:r>
            </a:p>
            <a:p>
              <a:pPr algn="ctr">
                <a:lnSpc>
                  <a:spcPts val="1500"/>
                </a:lnSpc>
              </a:pPr>
              <a:r>
                <a:rPr lang="en-GB"/>
                <a:t>+</a:t>
              </a:r>
            </a:p>
            <a:p>
              <a:pPr algn="ctr">
                <a:lnSpc>
                  <a:spcPts val="1500"/>
                </a:lnSpc>
              </a:pPr>
              <a:r>
                <a:rPr lang="en-GB"/>
                <a:t>W Core</a:t>
              </a:r>
            </a:p>
            <a:p>
              <a:pPr algn="ctr">
                <a:lnSpc>
                  <a:spcPts val="1500"/>
                </a:lnSpc>
              </a:pPr>
              <a:r>
                <a:rPr lang="en-GB"/>
                <a:t>+</a:t>
              </a:r>
            </a:p>
            <a:p>
              <a:pPr algn="ctr">
                <a:lnSpc>
                  <a:spcPts val="1500"/>
                </a:lnSpc>
              </a:pPr>
              <a:r>
                <a:rPr lang="en-GB"/>
                <a:t>Ta Tube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40CC9A3E-36C1-C2A3-EC18-966DE1FBFF17}"/>
                </a:ext>
              </a:extLst>
            </p:cNvPr>
            <p:cNvSpPr txBox="1"/>
            <p:nvPr/>
          </p:nvSpPr>
          <p:spPr>
            <a:xfrm>
              <a:off x="8709541" y="5194340"/>
              <a:ext cx="1055995" cy="14516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500"/>
                </a:lnSpc>
              </a:pPr>
              <a:r>
                <a:rPr lang="en-GB"/>
                <a:t>Ta Flange</a:t>
              </a:r>
            </a:p>
            <a:p>
              <a:pPr algn="ctr">
                <a:lnSpc>
                  <a:spcPts val="1500"/>
                </a:lnSpc>
              </a:pPr>
              <a:r>
                <a:rPr lang="en-GB"/>
                <a:t>+</a:t>
              </a:r>
            </a:p>
            <a:p>
              <a:pPr algn="ctr">
                <a:lnSpc>
                  <a:spcPts val="1500"/>
                </a:lnSpc>
              </a:pPr>
              <a:r>
                <a:rPr lang="en-GB"/>
                <a:t>W Core</a:t>
              </a:r>
            </a:p>
            <a:p>
              <a:pPr algn="ctr">
                <a:lnSpc>
                  <a:spcPts val="1500"/>
                </a:lnSpc>
              </a:pPr>
              <a:r>
                <a:rPr lang="en-GB"/>
                <a:t>+</a:t>
              </a:r>
            </a:p>
            <a:p>
              <a:pPr algn="ctr">
                <a:lnSpc>
                  <a:spcPts val="1500"/>
                </a:lnSpc>
              </a:pPr>
              <a:r>
                <a:rPr lang="en-GB"/>
                <a:t>Ta Tube</a:t>
              </a:r>
            </a:p>
            <a:p>
              <a:pPr algn="ctr">
                <a:lnSpc>
                  <a:spcPts val="1500"/>
                </a:lnSpc>
              </a:pPr>
              <a:r>
                <a:rPr lang="en-GB"/>
                <a:t>+</a:t>
              </a:r>
            </a:p>
            <a:p>
              <a:pPr algn="ctr">
                <a:lnSpc>
                  <a:spcPts val="1500"/>
                </a:lnSpc>
              </a:pPr>
              <a:r>
                <a:rPr lang="en-GB"/>
                <a:t>Ta Cap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C8F6C26D-1CB3-F1A6-05D9-E8575F796A95}"/>
                </a:ext>
              </a:extLst>
            </p:cNvPr>
            <p:cNvSpPr txBox="1"/>
            <p:nvPr/>
          </p:nvSpPr>
          <p:spPr>
            <a:xfrm>
              <a:off x="10381155" y="5194340"/>
              <a:ext cx="1198918" cy="14285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500"/>
                </a:lnSpc>
              </a:pPr>
              <a:r>
                <a:rPr lang="en-GB"/>
                <a:t>EB Welded</a:t>
              </a:r>
            </a:p>
            <a:p>
              <a:pPr algn="ctr">
                <a:lnSpc>
                  <a:spcPts val="1500"/>
                </a:lnSpc>
              </a:pPr>
              <a:r>
                <a:rPr lang="en-GB"/>
                <a:t>+</a:t>
              </a:r>
            </a:p>
            <a:p>
              <a:pPr algn="ctr">
                <a:lnSpc>
                  <a:spcPts val="1500"/>
                </a:lnSpc>
              </a:pPr>
              <a:r>
                <a:rPr lang="en-GB"/>
                <a:t>HIP</a:t>
              </a:r>
            </a:p>
            <a:p>
              <a:pPr algn="ctr"/>
              <a:r>
                <a:rPr lang="en-GB"/>
                <a:t>1250 °C</a:t>
              </a:r>
            </a:p>
            <a:p>
              <a:pPr algn="ctr"/>
              <a:r>
                <a:rPr lang="en-GB"/>
                <a:t>1400 MPa</a:t>
              </a:r>
            </a:p>
            <a:p>
              <a:pPr algn="ctr">
                <a:lnSpc>
                  <a:spcPts val="1500"/>
                </a:lnSpc>
              </a:pPr>
              <a:endParaRPr lang="en-GB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CD25A247-DA74-0317-8A5C-37EFACC7E2F3}"/>
                </a:ext>
              </a:extLst>
            </p:cNvPr>
            <p:cNvSpPr txBox="1"/>
            <p:nvPr/>
          </p:nvSpPr>
          <p:spPr>
            <a:xfrm>
              <a:off x="10365578" y="429696"/>
              <a:ext cx="1269194" cy="738664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/>
                <a:t>*Requires final</a:t>
              </a:r>
            </a:p>
            <a:p>
              <a:pPr algn="ctr"/>
              <a:r>
                <a:rPr lang="en-GB" sz="1400"/>
                <a:t>Machining</a:t>
              </a:r>
            </a:p>
            <a:p>
              <a:pPr algn="ctr"/>
              <a:r>
                <a:rPr lang="en-GB" sz="1400"/>
                <a:t>After HIP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54C41CEB-533E-0CAA-D938-87234A989639}"/>
                </a:ext>
              </a:extLst>
            </p:cNvPr>
            <p:cNvSpPr txBox="1"/>
            <p:nvPr/>
          </p:nvSpPr>
          <p:spPr>
            <a:xfrm>
              <a:off x="408172" y="5169020"/>
              <a:ext cx="1816459" cy="2975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500"/>
                </a:lnSpc>
              </a:pPr>
              <a:r>
                <a:rPr lang="en-GB"/>
                <a:t>Ta Tube + W Core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30434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4221157-06EE-40E2-2F32-4D9088B6F65C}"/>
              </a:ext>
            </a:extLst>
          </p:cNvPr>
          <p:cNvSpPr txBox="1"/>
          <p:nvPr/>
        </p:nvSpPr>
        <p:spPr>
          <a:xfrm>
            <a:off x="423748" y="1380700"/>
            <a:ext cx="5668666" cy="79508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spcAft>
                <a:spcPts val="200"/>
              </a:spcAft>
            </a:pPr>
            <a:r>
              <a:rPr lang="en-US" sz="2400" b="1" spc="-100">
                <a:solidFill>
                  <a:srgbClr val="1E5D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400" b="1" spc="-10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ISIS Overview – TS1 &amp; TS2</a:t>
            </a:r>
            <a:endParaRPr lang="en-US"/>
          </a:p>
          <a:p>
            <a:pPr marL="228600" lvl="1"/>
            <a:r>
              <a:rPr lang="en-GB" sz="2000">
                <a:solidFill>
                  <a:srgbClr val="626262"/>
                </a:solidFill>
                <a:latin typeface="Arial"/>
                <a:cs typeface="Arial"/>
              </a:rPr>
              <a:t>General description, basic statistics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C07C1E-0429-E8D0-EA52-201262BD515C}"/>
              </a:ext>
            </a:extLst>
          </p:cNvPr>
          <p:cNvSpPr txBox="1"/>
          <p:nvPr/>
        </p:nvSpPr>
        <p:spPr>
          <a:xfrm>
            <a:off x="423748" y="2275777"/>
            <a:ext cx="5497658" cy="85664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200"/>
              </a:spcAft>
            </a:pPr>
            <a:r>
              <a:rPr lang="en-US" sz="2400" b="1" spc="-100">
                <a:solidFill>
                  <a:srgbClr val="1E5D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b="1" spc="-10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TS2 Target MK1 </a:t>
            </a:r>
          </a:p>
          <a:p>
            <a:pPr>
              <a:spcAft>
                <a:spcPts val="200"/>
              </a:spcAft>
            </a:pPr>
            <a:r>
              <a:rPr lang="en-US" sz="2400" b="1" spc="-10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GB" sz="2000">
                <a:solidFill>
                  <a:srgbClr val="626262"/>
                </a:solidFill>
                <a:latin typeface="Arial"/>
                <a:cs typeface="Arial"/>
              </a:rPr>
              <a:t>1</a:t>
            </a:r>
            <a:r>
              <a:rPr lang="en-GB" sz="2000" baseline="30000">
                <a:solidFill>
                  <a:srgbClr val="626262"/>
                </a:solidFill>
                <a:latin typeface="Arial"/>
                <a:cs typeface="Arial"/>
              </a:rPr>
              <a:t>st</a:t>
            </a:r>
            <a:r>
              <a:rPr lang="en-GB" sz="2000">
                <a:solidFill>
                  <a:srgbClr val="626262"/>
                </a:solidFill>
                <a:latin typeface="Arial"/>
                <a:cs typeface="Arial"/>
              </a:rPr>
              <a:t> generation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01DB28-CB5B-D5FC-4360-136FAAC68A92}"/>
              </a:ext>
            </a:extLst>
          </p:cNvPr>
          <p:cNvSpPr txBox="1"/>
          <p:nvPr/>
        </p:nvSpPr>
        <p:spPr>
          <a:xfrm>
            <a:off x="423748" y="3170854"/>
            <a:ext cx="5497658" cy="79508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200"/>
              </a:spcAft>
            </a:pPr>
            <a:r>
              <a:rPr lang="en-US" sz="2400" b="1" spc="-100">
                <a:solidFill>
                  <a:srgbClr val="1E5D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400" b="1" spc="-10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TS2 Target MK2 &amp; 3</a:t>
            </a:r>
          </a:p>
          <a:p>
            <a:pPr marL="228600" lvl="1"/>
            <a:r>
              <a:rPr lang="en-GB" sz="2000">
                <a:solidFill>
                  <a:srgbClr val="626262"/>
                </a:solidFill>
                <a:latin typeface="Arial"/>
                <a:cs typeface="Arial"/>
              </a:rPr>
              <a:t>2</a:t>
            </a:r>
            <a:r>
              <a:rPr lang="en-GB" sz="2000" baseline="30000">
                <a:solidFill>
                  <a:srgbClr val="626262"/>
                </a:solidFill>
                <a:latin typeface="Arial"/>
                <a:cs typeface="Arial"/>
              </a:rPr>
              <a:t>nd</a:t>
            </a:r>
            <a:r>
              <a:rPr lang="en-GB" sz="2000">
                <a:solidFill>
                  <a:srgbClr val="626262"/>
                </a:solidFill>
                <a:latin typeface="Arial"/>
                <a:cs typeface="Arial"/>
              </a:rPr>
              <a:t> generation (up to present day)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80E075-C9B6-B0FF-4F6F-100D7E9869A4}"/>
              </a:ext>
            </a:extLst>
          </p:cNvPr>
          <p:cNvSpPr txBox="1"/>
          <p:nvPr/>
        </p:nvSpPr>
        <p:spPr>
          <a:xfrm>
            <a:off x="423748" y="4065932"/>
            <a:ext cx="5497658" cy="79508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200"/>
              </a:spcAft>
            </a:pPr>
            <a:r>
              <a:rPr lang="en-US" sz="2400" b="1" spc="-100">
                <a:solidFill>
                  <a:srgbClr val="1E5D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400" b="1" spc="-10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TS2 Target MK4 &amp; Future</a:t>
            </a:r>
          </a:p>
          <a:p>
            <a:pPr marL="228600" lvl="1"/>
            <a:r>
              <a:rPr lang="en-GB" sz="2000">
                <a:solidFill>
                  <a:srgbClr val="626262"/>
                </a:solidFill>
                <a:latin typeface="Arial"/>
                <a:cs typeface="Arial"/>
              </a:rPr>
              <a:t>Proposed design changes – looking forward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7323CD-3D6B-615E-7404-BC7B9503EF08}"/>
              </a:ext>
            </a:extLst>
          </p:cNvPr>
          <p:cNvSpPr txBox="1"/>
          <p:nvPr/>
        </p:nvSpPr>
        <p:spPr>
          <a:xfrm>
            <a:off x="403341" y="345182"/>
            <a:ext cx="6356456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spc="-15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3383BA-8534-08C5-7B69-5071EE1B13EF}"/>
              </a:ext>
            </a:extLst>
          </p:cNvPr>
          <p:cNvSpPr txBox="1"/>
          <p:nvPr/>
        </p:nvSpPr>
        <p:spPr>
          <a:xfrm>
            <a:off x="416344" y="4901912"/>
            <a:ext cx="5497658" cy="112851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200"/>
              </a:spcAft>
            </a:pPr>
            <a:r>
              <a:rPr lang="en-US" sz="2400" b="1" spc="-100">
                <a:solidFill>
                  <a:srgbClr val="1E5D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2400" b="1" spc="-10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spc="-10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</a:p>
          <a:p>
            <a:pPr>
              <a:spcAft>
                <a:spcPts val="200"/>
              </a:spcAft>
            </a:pPr>
            <a:r>
              <a:rPr lang="en-GB" sz="2000">
                <a:solidFill>
                  <a:srgbClr val="626262"/>
                </a:solidFill>
                <a:latin typeface="Arial"/>
                <a:cs typeface="Arial"/>
              </a:rPr>
              <a:t>   Recap of main points - Questions?</a:t>
            </a:r>
          </a:p>
          <a:p>
            <a:pPr>
              <a:spcAft>
                <a:spcPts val="200"/>
              </a:spcAft>
            </a:pPr>
            <a:endParaRPr lang="en-GB" sz="2000">
              <a:solidFill>
                <a:srgbClr val="626262"/>
              </a:solidFill>
              <a:latin typeface="Arial"/>
              <a:cs typeface="Arial"/>
            </a:endParaRPr>
          </a:p>
        </p:txBody>
      </p:sp>
      <p:pic>
        <p:nvPicPr>
          <p:cNvPr id="8" name="Picture 2" descr="P:\animations &amp; models\models\foyer model\Site Drawings\schematics\ISIS Plan5 - with text.jpg">
            <a:extLst>
              <a:ext uri="{FF2B5EF4-FFF2-40B4-BE49-F238E27FC236}">
                <a16:creationId xmlns:a16="http://schemas.microsoft.com/office/drawing/2014/main" id="{DE0A43C9-53CA-A870-A96C-A014BE9490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96164" y="-4430"/>
            <a:ext cx="5395727" cy="76318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741664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1D9C533-BE63-63B3-CB14-CE54D61602D4}"/>
              </a:ext>
            </a:extLst>
          </p:cNvPr>
          <p:cNvSpPr txBox="1"/>
          <p:nvPr/>
        </p:nvSpPr>
        <p:spPr>
          <a:xfrm>
            <a:off x="403341" y="345182"/>
            <a:ext cx="8626360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spc="-15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TS2 Target MK2 – Assembly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D134B3E-7252-A215-4303-4209A3AAC4B9}"/>
              </a:ext>
            </a:extLst>
          </p:cNvPr>
          <p:cNvGrpSpPr/>
          <p:nvPr/>
        </p:nvGrpSpPr>
        <p:grpSpPr>
          <a:xfrm>
            <a:off x="908539" y="1077023"/>
            <a:ext cx="11267852" cy="5776804"/>
            <a:chOff x="908539" y="972248"/>
            <a:chExt cx="11267852" cy="5776804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631C0BD-D8AE-3B5A-FF74-F50434B2AC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8539" y="1334502"/>
              <a:ext cx="2599314" cy="3914505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8E93FF2-BFF6-B42C-4C96-6BECB16B428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4917" y="1334503"/>
              <a:ext cx="2599314" cy="3914504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83CE824-B819-532C-478D-76054F7761D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6878" y="972248"/>
              <a:ext cx="1927137" cy="127966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6206242-A1A2-9638-F390-DF91310D861D}"/>
                </a:ext>
              </a:extLst>
            </p:cNvPr>
            <p:cNvSpPr txBox="1"/>
            <p:nvPr/>
          </p:nvSpPr>
          <p:spPr>
            <a:xfrm>
              <a:off x="1167013" y="5297373"/>
              <a:ext cx="2263120" cy="4898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500"/>
                </a:lnSpc>
              </a:pPr>
              <a:r>
                <a:rPr lang="en-GB"/>
                <a:t>Target HIP Assembly</a:t>
              </a:r>
            </a:p>
            <a:p>
              <a:pPr algn="ctr">
                <a:lnSpc>
                  <a:spcPts val="1500"/>
                </a:lnSpc>
              </a:pPr>
              <a:r>
                <a:rPr lang="en-GB"/>
                <a:t>(after final machining)</a:t>
              </a: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08689E06-A0E2-28B7-8F0B-EBD2C87121B9}"/>
                </a:ext>
              </a:extLst>
            </p:cNvPr>
            <p:cNvGrpSpPr/>
            <p:nvPr/>
          </p:nvGrpSpPr>
          <p:grpSpPr>
            <a:xfrm>
              <a:off x="6821849" y="2261088"/>
              <a:ext cx="2317655" cy="3006969"/>
              <a:chOff x="6821849" y="2242038"/>
              <a:chExt cx="2317655" cy="3006969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AF730399-B14B-8920-9847-CC95C888C1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21849" y="2242038"/>
                <a:ext cx="2317655" cy="1538972"/>
              </a:xfrm>
              <a:prstGeom prst="rect">
                <a:avLst/>
              </a:prstGeom>
            </p:spPr>
          </p:pic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5F68CFEF-3518-1AC4-C492-EC86C06A90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21849" y="3710035"/>
                <a:ext cx="2317655" cy="1538972"/>
              </a:xfrm>
              <a:prstGeom prst="rect">
                <a:avLst/>
              </a:prstGeom>
            </p:spPr>
          </p:pic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467E302-909D-6F6D-E630-8407FC7738C4}"/>
                  </a:ext>
                </a:extLst>
              </p:cNvPr>
              <p:cNvSpPr txBox="1"/>
              <p:nvPr/>
            </p:nvSpPr>
            <p:spPr>
              <a:xfrm>
                <a:off x="7180228" y="4826929"/>
                <a:ext cx="76976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000"/>
                  <a:t>Cross Flow </a:t>
                </a:r>
              </a:p>
              <a:p>
                <a:pPr algn="ctr"/>
                <a:r>
                  <a:rPr lang="en-GB" sz="1000"/>
                  <a:t>Guide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09A3A1A-60EB-0B9E-DA62-23BF2DE86BF3}"/>
                  </a:ext>
                </a:extLst>
              </p:cNvPr>
              <p:cNvSpPr txBox="1"/>
              <p:nvPr/>
            </p:nvSpPr>
            <p:spPr>
              <a:xfrm>
                <a:off x="8113569" y="4837198"/>
                <a:ext cx="846707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000"/>
                  <a:t>Window Cap</a:t>
                </a:r>
              </a:p>
            </p:txBody>
          </p:sp>
        </p:grpSp>
        <p:pic>
          <p:nvPicPr>
            <p:cNvPr id="13" name="Picture 3" descr="C:\Documents and Settings\lgj75\Desktop\Target photos\Target Presentaion Photos\012 - TS2 Target - Finished.JPG">
              <a:extLst>
                <a:ext uri="{FF2B5EF4-FFF2-40B4-BE49-F238E27FC236}">
                  <a16:creationId xmlns:a16="http://schemas.microsoft.com/office/drawing/2014/main" id="{1E3BBA97-6869-8736-4D8F-C69A0D5359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63419" y="1330840"/>
              <a:ext cx="2643617" cy="3914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A5F2E5B-8643-952A-FF9F-E1B68113BF1A}"/>
                </a:ext>
              </a:extLst>
            </p:cNvPr>
            <p:cNvSpPr txBox="1"/>
            <p:nvPr/>
          </p:nvSpPr>
          <p:spPr>
            <a:xfrm>
              <a:off x="9357557" y="5268798"/>
              <a:ext cx="2818834" cy="692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/>
                <a:t>Final Assembly</a:t>
              </a:r>
            </a:p>
            <a:p>
              <a:pPr algn="ctr"/>
              <a:r>
                <a:rPr lang="en-GB" sz="1050"/>
                <a:t>(ALL COMPONENTS FITTED AND</a:t>
              </a:r>
            </a:p>
            <a:p>
              <a:pPr algn="ctr"/>
              <a:r>
                <a:rPr lang="en-GB" sz="1050"/>
                <a:t>THERMOCOUPLE GROVES MACHINED)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2701105-C471-A43D-8876-0F4A8310A8F2}"/>
                </a:ext>
              </a:extLst>
            </p:cNvPr>
            <p:cNvSpPr txBox="1"/>
            <p:nvPr/>
          </p:nvSpPr>
          <p:spPr>
            <a:xfrm>
              <a:off x="4234063" y="5297373"/>
              <a:ext cx="2082365" cy="14516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500"/>
                </a:lnSpc>
              </a:pPr>
              <a:r>
                <a:rPr lang="en-GB"/>
                <a:t>Target HIP Assembly</a:t>
              </a:r>
            </a:p>
            <a:p>
              <a:pPr algn="ctr">
                <a:lnSpc>
                  <a:spcPts val="1500"/>
                </a:lnSpc>
              </a:pPr>
              <a:r>
                <a:rPr lang="en-GB"/>
                <a:t>+</a:t>
              </a:r>
            </a:p>
            <a:p>
              <a:pPr algn="ctr">
                <a:lnSpc>
                  <a:spcPts val="1500"/>
                </a:lnSpc>
              </a:pPr>
              <a:r>
                <a:rPr lang="en-GB"/>
                <a:t>Cooling Sleeve</a:t>
              </a:r>
            </a:p>
            <a:p>
              <a:pPr algn="ctr">
                <a:lnSpc>
                  <a:spcPts val="1500"/>
                </a:lnSpc>
              </a:pPr>
              <a:r>
                <a:rPr lang="en-GB"/>
                <a:t>+</a:t>
              </a:r>
            </a:p>
            <a:p>
              <a:pPr algn="ctr">
                <a:lnSpc>
                  <a:spcPts val="1500"/>
                </a:lnSpc>
              </a:pPr>
              <a:r>
                <a:rPr lang="en-GB"/>
                <a:t>Cross Flow Guide</a:t>
              </a:r>
            </a:p>
            <a:p>
              <a:pPr algn="ctr">
                <a:lnSpc>
                  <a:spcPts val="1500"/>
                </a:lnSpc>
              </a:pPr>
              <a:r>
                <a:rPr lang="en-GB"/>
                <a:t>+</a:t>
              </a:r>
            </a:p>
            <a:p>
              <a:pPr algn="ctr">
                <a:lnSpc>
                  <a:spcPts val="1500"/>
                </a:lnSpc>
              </a:pPr>
              <a:r>
                <a:rPr lang="en-GB"/>
                <a:t>Window Cap</a:t>
              </a:r>
            </a:p>
          </p:txBody>
        </p:sp>
      </p:grp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9CC63FC-1B98-6E8E-A396-54A2AD31DA3F}"/>
              </a:ext>
            </a:extLst>
          </p:cNvPr>
          <p:cNvCxnSpPr/>
          <p:nvPr/>
        </p:nvCxnSpPr>
        <p:spPr>
          <a:xfrm flipV="1">
            <a:off x="6316428" y="3981450"/>
            <a:ext cx="730450" cy="333375"/>
          </a:xfrm>
          <a:prstGeom prst="straightConnector1">
            <a:avLst/>
          </a:prstGeom>
          <a:ln w="254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2D55F95-5174-1E27-9936-873532DF037C}"/>
              </a:ext>
            </a:extLst>
          </p:cNvPr>
          <p:cNvCxnSpPr>
            <a:cxnSpLocks/>
          </p:cNvCxnSpPr>
          <p:nvPr/>
        </p:nvCxnSpPr>
        <p:spPr>
          <a:xfrm flipV="1">
            <a:off x="6143625" y="1874792"/>
            <a:ext cx="1291322" cy="538696"/>
          </a:xfrm>
          <a:prstGeom prst="straightConnector1">
            <a:avLst/>
          </a:prstGeom>
          <a:ln w="254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825866AB-2AD5-3ECB-D36C-21AEA300A8B5}"/>
              </a:ext>
            </a:extLst>
          </p:cNvPr>
          <p:cNvSpPr txBox="1"/>
          <p:nvPr/>
        </p:nvSpPr>
        <p:spPr>
          <a:xfrm>
            <a:off x="7177288" y="5402148"/>
            <a:ext cx="1682961" cy="489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GB"/>
              <a:t>Machined from </a:t>
            </a:r>
          </a:p>
          <a:p>
            <a:pPr algn="ctr">
              <a:lnSpc>
                <a:spcPts val="1500"/>
              </a:lnSpc>
            </a:pPr>
            <a:r>
              <a:rPr lang="en-GB"/>
              <a:t>solid Ta rod</a:t>
            </a:r>
          </a:p>
        </p:txBody>
      </p:sp>
    </p:spTree>
    <p:extLst>
      <p:ext uri="{BB962C8B-B14F-4D97-AF65-F5344CB8AC3E}">
        <p14:creationId xmlns:p14="http://schemas.microsoft.com/office/powerpoint/2010/main" val="2977934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7F5D847-51B7-BDA6-C4BF-00E25EF6E16B}"/>
              </a:ext>
            </a:extLst>
          </p:cNvPr>
          <p:cNvGrpSpPr/>
          <p:nvPr/>
        </p:nvGrpSpPr>
        <p:grpSpPr>
          <a:xfrm>
            <a:off x="451160" y="0"/>
            <a:ext cx="11289680" cy="7631871"/>
            <a:chOff x="402211" y="-4430"/>
            <a:chExt cx="11289680" cy="7631871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50B50003-D2FA-7951-CF9D-6EA22DA50F5A}"/>
                </a:ext>
              </a:extLst>
            </p:cNvPr>
            <p:cNvSpPr/>
            <p:nvPr/>
          </p:nvSpPr>
          <p:spPr>
            <a:xfrm>
              <a:off x="402211" y="1393952"/>
              <a:ext cx="6327063" cy="4413068"/>
            </a:xfrm>
            <a:prstGeom prst="rect">
              <a:avLst/>
            </a:prstGeom>
          </p:spPr>
          <p:txBody>
            <a:bodyPr wrap="square" lIns="91440" tIns="45720" rIns="91440" bIns="45720" anchor="t">
              <a:spAutoFit/>
            </a:bodyPr>
            <a:lstStyle/>
            <a:p>
              <a:pPr>
                <a:lnSpc>
                  <a:spcPct val="110000"/>
                </a:lnSpc>
                <a:spcAft>
                  <a:spcPts val="1200"/>
                </a:spcAft>
              </a:pPr>
              <a:r>
                <a:rPr lang="en-GB" sz="2000" kern="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The ISIS TS1 Target was designed to provide tight-pulse shapes and high-flux of epi-thermal</a:t>
              </a:r>
              <a:r>
                <a:rPr lang="en-GB" sz="2000" kern="100" dirty="0"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2000" kern="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neutrons to complement existing reactor sources. </a:t>
              </a:r>
            </a:p>
            <a:p>
              <a:pPr>
                <a:lnSpc>
                  <a:spcPct val="110000"/>
                </a:lnSpc>
                <a:spcAft>
                  <a:spcPts val="1200"/>
                </a:spcAft>
              </a:pPr>
              <a:r>
                <a:rPr lang="en-GB" sz="2000" kern="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Built </a:t>
              </a:r>
              <a:r>
                <a:rPr lang="en-GB" sz="2000" kern="0" dirty="0">
                  <a:effectLst/>
                  <a:ea typeface="Calibri" panose="020F0502020204030204" pitchFamily="34" charset="0"/>
                </a:rPr>
                <a:t>to service a broad user programme. </a:t>
              </a:r>
            </a:p>
            <a:p>
              <a:pPr>
                <a:lnSpc>
                  <a:spcPct val="110000"/>
                </a:lnSpc>
                <a:spcAft>
                  <a:spcPts val="1200"/>
                </a:spcAft>
              </a:pPr>
              <a:r>
                <a:rPr lang="en-GB" sz="2000" kern="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Instruments</a:t>
              </a:r>
              <a:r>
                <a:rPr lang="en-GB" sz="2000" kern="100" dirty="0"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2000" kern="0" dirty="0">
                  <a:effectLst/>
                  <a:ea typeface="Calibri" panose="020F0502020204030204" pitchFamily="34" charset="0"/>
                </a:rPr>
                <a:t>requiring long wavelengths were the most compromised.</a:t>
              </a:r>
            </a:p>
            <a:p>
              <a:pPr marL="342900" indent="-342900">
                <a:lnSpc>
                  <a:spcPct val="110000"/>
                </a:lnSpc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en-GB" sz="2000" dirty="0">
                  <a:ea typeface="+mn-lt"/>
                  <a:cs typeface="+mn-lt"/>
                </a:rPr>
                <a:t>TS1 operational since 1985 through                                    4 generations of target design                                           U/Zr Alloy, Ta, W/Ta (2 generations)</a:t>
              </a:r>
            </a:p>
            <a:p>
              <a:pPr marL="342900" indent="-342900">
                <a:lnSpc>
                  <a:spcPct val="110000"/>
                </a:lnSpc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en-GB" sz="2000" dirty="0">
                  <a:ea typeface="+mn-lt"/>
                  <a:cs typeface="+mn-lt"/>
                </a:rPr>
                <a:t>Operates @160</a:t>
              </a:r>
              <a:r>
                <a:rPr lang="en-GB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µ</a:t>
              </a:r>
              <a:r>
                <a:rPr lang="en-GB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A, 800 MeV, 50 Hz (now 40 Hz)                                                    &gt;5-year service life (latest design just installed)</a:t>
              </a:r>
              <a:endParaRPr lang="en-GB" sz="2000" dirty="0">
                <a:ea typeface="+mn-lt"/>
                <a:cs typeface="+mn-lt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4F1C273-4E3B-A997-0A49-33D997EDE999}"/>
                </a:ext>
              </a:extLst>
            </p:cNvPr>
            <p:cNvSpPr txBox="1"/>
            <p:nvPr/>
          </p:nvSpPr>
          <p:spPr>
            <a:xfrm>
              <a:off x="403341" y="354326"/>
              <a:ext cx="8456574" cy="769441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sz="4400" b="1" spc="-150">
                  <a:solidFill>
                    <a:srgbClr val="2E2D6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ISIS Overview – Target Station 1</a:t>
              </a:r>
            </a:p>
          </p:txBody>
        </p:sp>
        <p:pic>
          <p:nvPicPr>
            <p:cNvPr id="5" name="Picture 2" descr="P:\animations &amp; models\models\foyer model\Site Drawings\schematics\ISIS Plan5 - with text.jpg">
              <a:extLst>
                <a:ext uri="{FF2B5EF4-FFF2-40B4-BE49-F238E27FC236}">
                  <a16:creationId xmlns:a16="http://schemas.microsoft.com/office/drawing/2014/main" id="{B432EA77-A569-C105-FA29-1F13DDFDFA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296164" y="-4430"/>
              <a:ext cx="5395727" cy="763187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CE3A1171-E35C-7EE3-AE60-F77224FA36DA}"/>
                </a:ext>
              </a:extLst>
            </p:cNvPr>
            <p:cNvSpPr/>
            <p:nvPr/>
          </p:nvSpPr>
          <p:spPr>
            <a:xfrm>
              <a:off x="6525087" y="1114623"/>
              <a:ext cx="1056443" cy="359070"/>
            </a:xfrm>
            <a:prstGeom prst="ellipse">
              <a:avLst/>
            </a:prstGeom>
            <a:noFill/>
            <a:ln w="2222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B3BF177B-937C-A3A4-DAB5-9424BDF05E21}"/>
              </a:ext>
            </a:extLst>
          </p:cNvPr>
          <p:cNvSpPr/>
          <p:nvPr/>
        </p:nvSpPr>
        <p:spPr>
          <a:xfrm>
            <a:off x="9801292" y="2601157"/>
            <a:ext cx="1890600" cy="40837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D113323-AACA-74CB-A9A9-B4712CD45FAF}"/>
              </a:ext>
            </a:extLst>
          </p:cNvPr>
          <p:cNvSpPr/>
          <p:nvPr/>
        </p:nvSpPr>
        <p:spPr>
          <a:xfrm>
            <a:off x="7501631" y="4421080"/>
            <a:ext cx="2423604" cy="22638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EC907E1-D30E-72F1-9E95-A364368154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396" y="4158926"/>
            <a:ext cx="2303911" cy="1853790"/>
          </a:xfrm>
          <a:prstGeom prst="rect">
            <a:avLst/>
          </a:prstGeom>
        </p:spPr>
      </p:pic>
      <p:pic>
        <p:nvPicPr>
          <p:cNvPr id="15" name="Picture 14" descr="A mechanical device with a cylinder&#10;&#10;Description automatically generated with medium confidence">
            <a:extLst>
              <a:ext uri="{FF2B5EF4-FFF2-40B4-BE49-F238E27FC236}">
                <a16:creationId xmlns:a16="http://schemas.microsoft.com/office/drawing/2014/main" id="{CA2CD136-371D-7FDD-BB39-3A76E3C862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6900" y="4128340"/>
            <a:ext cx="2566269" cy="203519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5AE4F29-FEFA-50BE-5ADF-0F6ED89EF84A}"/>
              </a:ext>
            </a:extLst>
          </p:cNvPr>
          <p:cNvSpPr txBox="1"/>
          <p:nvPr/>
        </p:nvSpPr>
        <p:spPr>
          <a:xfrm>
            <a:off x="6432921" y="6264122"/>
            <a:ext cx="1553630" cy="3385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sz="1600" dirty="0"/>
              <a:t>Generation 1-3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7003D77-32D6-AC47-679A-77366C5AEE14}"/>
              </a:ext>
            </a:extLst>
          </p:cNvPr>
          <p:cNvSpPr txBox="1"/>
          <p:nvPr/>
        </p:nvSpPr>
        <p:spPr>
          <a:xfrm>
            <a:off x="9191361" y="6270218"/>
            <a:ext cx="1370888" cy="3385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sz="1600" dirty="0"/>
              <a:t>Generation 4</a:t>
            </a:r>
          </a:p>
        </p:txBody>
      </p:sp>
    </p:spTree>
    <p:extLst>
      <p:ext uri="{BB962C8B-B14F-4D97-AF65-F5344CB8AC3E}">
        <p14:creationId xmlns:p14="http://schemas.microsoft.com/office/powerpoint/2010/main" val="34150190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79D4E5C-E80B-8672-781B-928243BEA031}"/>
              </a:ext>
            </a:extLst>
          </p:cNvPr>
          <p:cNvGrpSpPr/>
          <p:nvPr/>
        </p:nvGrpSpPr>
        <p:grpSpPr>
          <a:xfrm>
            <a:off x="403340" y="5095"/>
            <a:ext cx="11288551" cy="7631871"/>
            <a:chOff x="403340" y="5095"/>
            <a:chExt cx="11288551" cy="7631871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32F19EEA-A1BE-3347-26E3-E3D5EE536688}"/>
                </a:ext>
              </a:extLst>
            </p:cNvPr>
            <p:cNvSpPr txBox="1"/>
            <p:nvPr/>
          </p:nvSpPr>
          <p:spPr>
            <a:xfrm>
              <a:off x="403340" y="345182"/>
              <a:ext cx="8465451" cy="769441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sz="4400" b="1" spc="-150">
                  <a:solidFill>
                    <a:srgbClr val="2E2D6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ISIS Overview – Target Station 2</a:t>
              </a:r>
            </a:p>
          </p:txBody>
        </p:sp>
        <p:pic>
          <p:nvPicPr>
            <p:cNvPr id="4" name="Picture 3" descr="P:\animations &amp; models\models\foyer model\Site Drawings\schematics\ISIS Plan5 - with text.jpg">
              <a:extLst>
                <a:ext uri="{FF2B5EF4-FFF2-40B4-BE49-F238E27FC236}">
                  <a16:creationId xmlns:a16="http://schemas.microsoft.com/office/drawing/2014/main" id="{7A1A169E-E813-68CA-1B08-D05D931D57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296164" y="5095"/>
              <a:ext cx="5395727" cy="763187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76A864CA-A984-2858-086C-89B0B261C5EA}"/>
                </a:ext>
              </a:extLst>
            </p:cNvPr>
            <p:cNvSpPr/>
            <p:nvPr/>
          </p:nvSpPr>
          <p:spPr>
            <a:xfrm>
              <a:off x="7492754" y="5731012"/>
              <a:ext cx="1056443" cy="359070"/>
            </a:xfrm>
            <a:prstGeom prst="ellipse">
              <a:avLst/>
            </a:prstGeom>
            <a:noFill/>
            <a:ln w="2222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51A4ACC-A15A-6377-871C-03587719D620}"/>
                </a:ext>
              </a:extLst>
            </p:cNvPr>
            <p:cNvSpPr txBox="1"/>
            <p:nvPr/>
          </p:nvSpPr>
          <p:spPr>
            <a:xfrm>
              <a:off x="500109" y="1127461"/>
              <a:ext cx="6229165" cy="39395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000"/>
                </a:lnSpc>
                <a:spcAft>
                  <a:spcPts val="800"/>
                </a:spcAft>
              </a:pPr>
              <a:r>
                <a:rPr lang="en-GB" sz="1800" kern="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The </a:t>
              </a:r>
              <a:r>
                <a:rPr lang="en-GB" b="1" i="1" kern="0" dirty="0">
                  <a:ea typeface="Calibri" panose="020F0502020204030204" pitchFamily="34" charset="0"/>
                  <a:cs typeface="Times New Roman" panose="02020603050405020304" pitchFamily="18" charset="0"/>
                </a:rPr>
                <a:t>S</a:t>
              </a:r>
              <a:r>
                <a:rPr lang="en-GB" sz="1800" b="1" i="1" kern="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cience </a:t>
              </a:r>
              <a:r>
                <a:rPr lang="en-GB" b="1" i="1" kern="0" dirty="0">
                  <a:ea typeface="Calibri" panose="020F0502020204030204" pitchFamily="34" charset="0"/>
                  <a:cs typeface="Times New Roman" panose="02020603050405020304" pitchFamily="18" charset="0"/>
                </a:rPr>
                <a:t>C</a:t>
              </a:r>
              <a:r>
                <a:rPr lang="en-GB" sz="1800" b="1" i="1" kern="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ase </a:t>
              </a:r>
              <a:r>
                <a:rPr lang="en-GB" sz="1800" kern="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for the second target station was focused on overcoming that compromise. </a:t>
              </a:r>
            </a:p>
            <a:p>
              <a:pPr>
                <a:lnSpc>
                  <a:spcPts val="2000"/>
                </a:lnSpc>
                <a:spcAft>
                  <a:spcPts val="800"/>
                </a:spcAft>
              </a:pPr>
              <a:r>
                <a:rPr lang="en-GB" sz="1800" kern="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A low repetition rate, low-power target station optimised to produce long</a:t>
              </a:r>
              <a:r>
                <a:rPr lang="en-GB" sz="1800" kern="100" dirty="0"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800" kern="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wavelength neutrons.</a:t>
              </a:r>
            </a:p>
            <a:p>
              <a:pPr>
                <a:lnSpc>
                  <a:spcPts val="2000"/>
                </a:lnSpc>
                <a:spcAft>
                  <a:spcPts val="800"/>
                </a:spcAft>
              </a:pPr>
              <a:r>
                <a:rPr lang="en-GB" kern="0" dirty="0">
                  <a:ea typeface="Calibri" panose="020F0502020204030204" pitchFamily="34" charset="0"/>
                  <a:cs typeface="Times New Roman" panose="02020603050405020304" pitchFamily="18" charset="0"/>
                </a:rPr>
                <a:t>E</a:t>
              </a:r>
              <a:r>
                <a:rPr lang="en-GB" sz="1800" kern="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xtending the facilities capabilities in</a:t>
              </a:r>
              <a:r>
                <a:rPr lang="en-GB" sz="1800" kern="100" dirty="0"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800" kern="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the fields of biology, soft matter, and advanced materials.</a:t>
              </a:r>
            </a:p>
            <a:p>
              <a:pPr>
                <a:lnSpc>
                  <a:spcPts val="2000"/>
                </a:lnSpc>
                <a:spcAft>
                  <a:spcPts val="800"/>
                </a:spcAft>
              </a:pPr>
              <a:r>
                <a:rPr lang="en-GB" sz="1800" kern="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The neutron techniques that can make the</a:t>
              </a:r>
              <a:r>
                <a:rPr lang="en-GB" sz="1800" kern="100" dirty="0"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800" kern="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largest impact in these fields: small-angle scattering, reflectometry, long wavelength, and low energy</a:t>
              </a:r>
              <a:r>
                <a:rPr lang="en-GB" sz="1800" kern="100" dirty="0"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800" kern="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spectrometry.</a:t>
              </a:r>
            </a:p>
            <a:p>
              <a:pPr marL="342900" indent="-342900">
                <a:lnSpc>
                  <a:spcPts val="1900"/>
                </a:lnSpc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en-GB" sz="1800" dirty="0">
                  <a:ea typeface="+mn-lt"/>
                  <a:cs typeface="+mn-lt"/>
                </a:rPr>
                <a:t>TS2 operational since 2009 through                                             </a:t>
              </a:r>
              <a:r>
                <a:rPr lang="en-GB" sz="1800" dirty="0">
                  <a:latin typeface="Calibri" panose="020F0502020204030204" pitchFamily="34" charset="0"/>
                  <a:ea typeface="+mn-lt"/>
                  <a:cs typeface="Times New Roman" panose="02020603050405020304" pitchFamily="18" charset="0"/>
                </a:rPr>
                <a:t>2 generations of target design </a:t>
              </a:r>
            </a:p>
            <a:p>
              <a:pPr marL="342900" indent="-342900">
                <a:lnSpc>
                  <a:spcPts val="1900"/>
                </a:lnSpc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en-GB" sz="1800" dirty="0">
                  <a:latin typeface="Calibri" panose="020F0502020204030204" pitchFamily="34" charset="0"/>
                  <a:ea typeface="+mn-lt"/>
                  <a:cs typeface="Times New Roman" panose="02020603050405020304" pitchFamily="18" charset="0"/>
                </a:rPr>
                <a:t>Operates @</a:t>
              </a:r>
              <a:r>
                <a:rPr lang="en-GB" sz="1800" dirty="0">
                  <a:ea typeface="+mn-lt"/>
                  <a:cs typeface="+mn-lt"/>
                </a:rPr>
                <a:t>40</a:t>
              </a:r>
              <a:r>
                <a:rPr lang="en-GB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µ</a:t>
              </a:r>
              <a:r>
                <a:rPr lang="en-GB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A, 800 Mev, 10Hz                                                2-year service life (Avg. 250 MA hrs)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DFFBE46-3827-FF4C-A2B3-A94B0F264B60}"/>
                </a:ext>
              </a:extLst>
            </p:cNvPr>
            <p:cNvPicPr preferRelativeResize="0"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45364" y="3649244"/>
              <a:ext cx="2567087" cy="1925316"/>
            </a:xfrm>
            <a:prstGeom prst="rect">
              <a:avLst/>
            </a:prstGeom>
          </p:spPr>
        </p:pic>
        <p:pic>
          <p:nvPicPr>
            <p:cNvPr id="8" name="Picture 7" descr="A close up of a metal bar&#10;&#10;Description automatically generated">
              <a:extLst>
                <a:ext uri="{FF2B5EF4-FFF2-40B4-BE49-F238E27FC236}">
                  <a16:creationId xmlns:a16="http://schemas.microsoft.com/office/drawing/2014/main" id="{31AABC08-212B-D09F-428C-7F0517D4DAD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13255" y="5687721"/>
              <a:ext cx="1373583" cy="543118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0A116D5-EB21-53EB-6C1A-9799A70371F5}"/>
                </a:ext>
              </a:extLst>
            </p:cNvPr>
            <p:cNvSpPr txBox="1"/>
            <p:nvPr/>
          </p:nvSpPr>
          <p:spPr>
            <a:xfrm>
              <a:off x="6374481" y="5172394"/>
              <a:ext cx="737702" cy="246221"/>
            </a:xfrm>
            <a:prstGeom prst="rect">
              <a:avLst/>
            </a:prstGeom>
            <a:solidFill>
              <a:schemeClr val="accent6"/>
            </a:solidFill>
          </p:spPr>
          <p:txBody>
            <a:bodyPr wrap="none" rtlCol="0">
              <a:spAutoFit/>
            </a:bodyPr>
            <a:lstStyle/>
            <a:p>
              <a:r>
                <a:rPr lang="en-GB" sz="1000"/>
                <a:t>TS2 Target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46712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7DF6C437-516B-33F0-647C-FE9ACCA598E7}"/>
              </a:ext>
            </a:extLst>
          </p:cNvPr>
          <p:cNvGrpSpPr/>
          <p:nvPr/>
        </p:nvGrpSpPr>
        <p:grpSpPr>
          <a:xfrm>
            <a:off x="296506" y="345182"/>
            <a:ext cx="11380454" cy="6120372"/>
            <a:chOff x="296506" y="345182"/>
            <a:chExt cx="11380454" cy="6120372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7F84875-0BFB-F999-8F1A-900EE61D8DDF}"/>
                </a:ext>
              </a:extLst>
            </p:cNvPr>
            <p:cNvSpPr/>
            <p:nvPr/>
          </p:nvSpPr>
          <p:spPr>
            <a:xfrm>
              <a:off x="296506" y="1393952"/>
              <a:ext cx="4619722" cy="3041858"/>
            </a:xfrm>
            <a:prstGeom prst="rect">
              <a:avLst/>
            </a:prstGeom>
          </p:spPr>
          <p:txBody>
            <a:bodyPr wrap="square" lIns="91440" tIns="45720" rIns="91440" bIns="45720" anchor="t">
              <a:spAutoFit/>
            </a:bodyPr>
            <a:lstStyle/>
            <a:p>
              <a:pPr marL="342900" indent="-342900">
                <a:lnSpc>
                  <a:spcPct val="110000"/>
                </a:lnSpc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GB" dirty="0">
                  <a:solidFill>
                    <a:schemeClr val="accent3">
                      <a:lumMod val="75000"/>
                    </a:schemeClr>
                  </a:solidFill>
                  <a:latin typeface="Arial"/>
                  <a:cs typeface="Arial"/>
                </a:rPr>
                <a:t>Single solid rod of Tungsten clad in tantalum with flat front face.</a:t>
              </a:r>
            </a:p>
            <a:p>
              <a:pPr marL="342900" indent="-342900">
                <a:lnSpc>
                  <a:spcPct val="110000"/>
                </a:lnSpc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GB" dirty="0">
                  <a:solidFill>
                    <a:schemeClr val="accent3">
                      <a:lumMod val="75000"/>
                    </a:schemeClr>
                  </a:solidFill>
                  <a:latin typeface="Arial"/>
                  <a:cs typeface="Arial"/>
                </a:rPr>
                <a:t>Tantalum cooling sleeve with aerofoil cooling channels on both sides along the length of the target.</a:t>
              </a:r>
            </a:p>
            <a:p>
              <a:pPr marL="342900" indent="-342900">
                <a:lnSpc>
                  <a:spcPct val="110000"/>
                </a:lnSpc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GB" dirty="0">
                  <a:solidFill>
                    <a:schemeClr val="accent2">
                      <a:lumMod val="75000"/>
                    </a:schemeClr>
                  </a:solidFill>
                  <a:latin typeface="Arial"/>
                  <a:cs typeface="Arial"/>
                </a:rPr>
                <a:t>Front face uncooled</a:t>
              </a:r>
            </a:p>
            <a:p>
              <a:pPr marL="342900" indent="-342900">
                <a:lnSpc>
                  <a:spcPct val="110000"/>
                </a:lnSpc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GB" dirty="0">
                  <a:solidFill>
                    <a:schemeClr val="accent3">
                      <a:lumMod val="75000"/>
                    </a:schemeClr>
                  </a:solidFill>
                  <a:latin typeface="Arial"/>
                  <a:cs typeface="Arial"/>
                </a:rPr>
                <a:t>Thermocouples in the outer surface of the cooling sleeve only, terminating close to the front edge.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BD04C89-6618-2144-1B80-728B57F9B55A}"/>
                </a:ext>
              </a:extLst>
            </p:cNvPr>
            <p:cNvSpPr txBox="1"/>
            <p:nvPr/>
          </p:nvSpPr>
          <p:spPr>
            <a:xfrm>
              <a:off x="403340" y="345182"/>
              <a:ext cx="8331083" cy="769441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sz="4400" b="1" spc="-150" dirty="0">
                  <a:solidFill>
                    <a:srgbClr val="2E2D6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TS2 Target MK1 </a:t>
              </a:r>
              <a:r>
                <a:rPr lang="en-US" sz="2000" spc="-150" dirty="0">
                  <a:solidFill>
                    <a:srgbClr val="2E2D6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(1</a:t>
              </a:r>
              <a:r>
                <a:rPr lang="en-US" sz="2000" spc="-150" baseline="30000" dirty="0">
                  <a:solidFill>
                    <a:srgbClr val="2E2D6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</a:t>
              </a:r>
              <a:r>
                <a:rPr lang="en-US" sz="2000" spc="-150" dirty="0">
                  <a:solidFill>
                    <a:srgbClr val="2E2D6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generation)</a:t>
              </a:r>
            </a:p>
          </p:txBody>
        </p:sp>
        <p:pic>
          <p:nvPicPr>
            <p:cNvPr id="27" name="Picture 26" descr="C:\Documents and Settings\lgj75\Desktop\Target photos\MKI Target Module.jpg">
              <a:extLst>
                <a:ext uri="{FF2B5EF4-FFF2-40B4-BE49-F238E27FC236}">
                  <a16:creationId xmlns:a16="http://schemas.microsoft.com/office/drawing/2014/main" id="{CE4922F9-5E28-7BB3-18AC-F19D18386A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7270" y="1675367"/>
              <a:ext cx="2437459" cy="3001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5060D926-B663-5BEF-C222-C9B04D6D999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521818" y="724027"/>
              <a:ext cx="4054664" cy="5741527"/>
              <a:chOff x="7362019" y="703253"/>
              <a:chExt cx="3743325" cy="5300662"/>
            </a:xfrm>
          </p:grpSpPr>
          <p:pic>
            <p:nvPicPr>
              <p:cNvPr id="33" name="Content Placeholder 3" descr="Right_press.png">
                <a:extLst>
                  <a:ext uri="{FF2B5EF4-FFF2-40B4-BE49-F238E27FC236}">
                    <a16:creationId xmlns:a16="http://schemas.microsoft.com/office/drawing/2014/main" id="{714F971C-7A09-F666-0BCB-C3BE4F4261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7362019" y="2967028"/>
                <a:ext cx="3743325" cy="3036887"/>
              </a:xfrm>
              <a:prstGeom prst="rect">
                <a:avLst/>
              </a:prstGeom>
            </p:spPr>
          </p:pic>
          <p:pic>
            <p:nvPicPr>
              <p:cNvPr id="34" name="Picture 2">
                <a:extLst>
                  <a:ext uri="{FF2B5EF4-FFF2-40B4-BE49-F238E27FC236}">
                    <a16:creationId xmlns:a16="http://schemas.microsoft.com/office/drawing/2014/main" id="{02C099F3-1D73-A351-1AA3-3D16D90F63B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62019" y="703253"/>
                <a:ext cx="3644900" cy="20875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39C8BB4-B1E3-5494-3129-F097EDA886E8}"/>
                </a:ext>
              </a:extLst>
            </p:cNvPr>
            <p:cNvSpPr txBox="1"/>
            <p:nvPr/>
          </p:nvSpPr>
          <p:spPr>
            <a:xfrm>
              <a:off x="7553718" y="5246703"/>
              <a:ext cx="2616807" cy="646331"/>
            </a:xfrm>
            <a:prstGeom prst="rect">
              <a:avLst/>
            </a:prstGeom>
            <a:noFill/>
            <a:ln>
              <a:solidFill>
                <a:schemeClr val="accent5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GB"/>
                <a:t>Aerofoil cooling channel</a:t>
              </a:r>
            </a:p>
            <a:p>
              <a:pPr algn="ctr"/>
              <a:r>
                <a:rPr lang="en-GB"/>
                <a:t>mirrored on opposite side</a:t>
              </a:r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B1177601-077D-38A9-DB87-6F282CED7572}"/>
                </a:ext>
              </a:extLst>
            </p:cNvPr>
            <p:cNvCxnSpPr/>
            <p:nvPr/>
          </p:nvCxnSpPr>
          <p:spPr>
            <a:xfrm flipV="1">
              <a:off x="8868792" y="4740676"/>
              <a:ext cx="337352" cy="50602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5E3B167-EBAE-D4C5-0EC9-DD79F7C56FC3}"/>
                </a:ext>
              </a:extLst>
            </p:cNvPr>
            <p:cNvSpPr txBox="1"/>
            <p:nvPr/>
          </p:nvSpPr>
          <p:spPr>
            <a:xfrm>
              <a:off x="9984189" y="791457"/>
              <a:ext cx="1692771" cy="646331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GB"/>
                <a:t>Thermocouples </a:t>
              </a:r>
            </a:p>
            <a:p>
              <a:pPr algn="ctr"/>
              <a:r>
                <a:rPr lang="en-GB"/>
                <a:t>laid in grooves</a:t>
              </a:r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D0907E76-CF74-CE00-F203-B5F6ED184E2A}"/>
                </a:ext>
              </a:extLst>
            </p:cNvPr>
            <p:cNvCxnSpPr/>
            <p:nvPr/>
          </p:nvCxnSpPr>
          <p:spPr>
            <a:xfrm>
              <a:off x="10821953" y="1437788"/>
              <a:ext cx="0" cy="73597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87477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2D56346-5AB7-09CF-2AD6-446C3CCEB817}"/>
              </a:ext>
            </a:extLst>
          </p:cNvPr>
          <p:cNvGrpSpPr/>
          <p:nvPr/>
        </p:nvGrpSpPr>
        <p:grpSpPr>
          <a:xfrm>
            <a:off x="296506" y="345182"/>
            <a:ext cx="11199986" cy="6085855"/>
            <a:chOff x="296506" y="345182"/>
            <a:chExt cx="11199986" cy="6085855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F8556FC3-D199-6654-BA0C-4404A0A0A323}"/>
                </a:ext>
              </a:extLst>
            </p:cNvPr>
            <p:cNvSpPr txBox="1"/>
            <p:nvPr/>
          </p:nvSpPr>
          <p:spPr>
            <a:xfrm>
              <a:off x="403341" y="345182"/>
              <a:ext cx="5331634" cy="769441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sz="4400" b="1" spc="-150">
                  <a:solidFill>
                    <a:srgbClr val="2E2D6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TS2 Target MK1</a:t>
              </a: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E7DF98F-B1FD-2986-0E14-D15D3CB3A292}"/>
                </a:ext>
              </a:extLst>
            </p:cNvPr>
            <p:cNvSpPr/>
            <p:nvPr/>
          </p:nvSpPr>
          <p:spPr>
            <a:xfrm>
              <a:off x="296506" y="1393952"/>
              <a:ext cx="5113694" cy="5037085"/>
            </a:xfrm>
            <a:prstGeom prst="rect">
              <a:avLst/>
            </a:prstGeom>
          </p:spPr>
          <p:txBody>
            <a:bodyPr wrap="square" lIns="91440" tIns="45720" rIns="91440" bIns="45720" anchor="t">
              <a:spAutoFit/>
            </a:bodyPr>
            <a:lstStyle/>
            <a:p>
              <a:pPr marL="342900" indent="-342900">
                <a:lnSpc>
                  <a:spcPct val="110000"/>
                </a:lnSpc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GB" alt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Operational from Sept 2009 at typically 40µA, beam 6mm sigma</a:t>
              </a:r>
            </a:p>
            <a:p>
              <a:pPr marL="342900" indent="-342900">
                <a:lnSpc>
                  <a:spcPct val="110000"/>
                </a:lnSpc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GB" alt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Neutronic performance as predicted</a:t>
              </a:r>
            </a:p>
            <a:p>
              <a:pPr marL="342900" indent="-342900">
                <a:lnSpc>
                  <a:spcPct val="110000"/>
                </a:lnSpc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GB" alt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Bulk cooling water heat extraction and pressure drop as predicted</a:t>
              </a:r>
            </a:p>
            <a:p>
              <a:pPr marL="342900" indent="-342900">
                <a:lnSpc>
                  <a:spcPct val="110000"/>
                </a:lnSpc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GB" alt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But - thermocouples at front face edge of Cooling Sleeve temperature higher than predicted (200</a:t>
              </a:r>
              <a:r>
                <a:rPr lang="en-GB" altLang="en-US" sz="2000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  <a:r>
                <a:rPr lang="en-GB" alt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C v 100</a:t>
              </a:r>
              <a:r>
                <a:rPr lang="en-GB" altLang="en-US" sz="2000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  <a:r>
                <a:rPr lang="en-GB" alt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C).</a:t>
              </a:r>
            </a:p>
            <a:p>
              <a:pPr marL="342900" indent="-342900">
                <a:lnSpc>
                  <a:spcPct val="110000"/>
                </a:lnSpc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GB" alt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Later analysis confirmed the front face temperature to be around 480</a:t>
              </a:r>
              <a:r>
                <a:rPr lang="en-GB" altLang="en-US" sz="2000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  <a:r>
                <a:rPr lang="en-GB" alt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C </a:t>
              </a:r>
            </a:p>
            <a:p>
              <a:pPr marL="342900" indent="-342900">
                <a:lnSpc>
                  <a:spcPct val="110000"/>
                </a:lnSpc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GB" alt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Significant because………..</a:t>
              </a:r>
            </a:p>
            <a:p>
              <a:pPr marL="342900" indent="-342900">
                <a:lnSpc>
                  <a:spcPct val="110000"/>
                </a:lnSpc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endParaRPr lang="en-GB" alt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342900" indent="-342900">
                <a:lnSpc>
                  <a:spcPct val="110000"/>
                </a:lnSpc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endParaRPr lang="en-GB" sz="2200" dirty="0">
                <a:solidFill>
                  <a:srgbClr val="626262"/>
                </a:solidFill>
                <a:latin typeface="Arial"/>
                <a:cs typeface="Arial"/>
              </a:endParaRP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B93B616-4C2F-9B08-5489-419C64E7EAB2}"/>
                </a:ext>
              </a:extLst>
            </p:cNvPr>
            <p:cNvGrpSpPr/>
            <p:nvPr/>
          </p:nvGrpSpPr>
          <p:grpSpPr>
            <a:xfrm>
              <a:off x="5986597" y="1837175"/>
              <a:ext cx="5509895" cy="3912514"/>
              <a:chOff x="5986597" y="1020429"/>
              <a:chExt cx="5509895" cy="3912514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38BFD945-D02E-4B27-2F33-F94E6D9AF5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86597" y="1020429"/>
                <a:ext cx="5509895" cy="3467735"/>
              </a:xfrm>
              <a:prstGeom prst="rect">
                <a:avLst/>
              </a:prstGeom>
              <a:noFill/>
            </p:spPr>
          </p:pic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C1854B3-EE9F-8E39-97C4-2CCD74A0A841}"/>
                  </a:ext>
                </a:extLst>
              </p:cNvPr>
              <p:cNvSpPr txBox="1"/>
              <p:nvPr/>
            </p:nvSpPr>
            <p:spPr>
              <a:xfrm>
                <a:off x="7317329" y="4471278"/>
                <a:ext cx="378854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sz="120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Temperature of the window at nominal conditions (1.507kg/s flow rate, 40uA beam, Beam 6mm sigma).</a:t>
                </a:r>
                <a:endParaRPr lang="en-GB" sz="1200"/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4C682FC-3CA1-4D25-4247-F08D1F95183D}"/>
                </a:ext>
              </a:extLst>
            </p:cNvPr>
            <p:cNvSpPr txBox="1"/>
            <p:nvPr/>
          </p:nvSpPr>
          <p:spPr>
            <a:xfrm>
              <a:off x="7210887" y="345182"/>
              <a:ext cx="3468950" cy="146706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1400">
                  <a:solidFill>
                    <a:srgbClr val="000000"/>
                  </a:solidFill>
                  <a:effectLst/>
                  <a:latin typeface="Calibri Light" panose="020F03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ISIS Target Station 2</a:t>
              </a:r>
            </a:p>
            <a:p>
              <a:pPr algn="ctr"/>
              <a:r>
                <a:rPr lang="en-GB" sz="1400">
                  <a:solidFill>
                    <a:srgbClr val="000000"/>
                  </a:solidFill>
                  <a:effectLst/>
                  <a:latin typeface="Calibri Light" panose="020F03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Target Mark 1 Front End Failure</a:t>
              </a:r>
            </a:p>
            <a:p>
              <a:pPr algn="ctr"/>
              <a:endParaRPr lang="en-GB" sz="140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spcAft>
                  <a:spcPts val="800"/>
                </a:spcAft>
              </a:pPr>
              <a:r>
                <a:rPr lang="en-GB" sz="1000" spc="50">
                  <a:solidFill>
                    <a:srgbClr val="5A5A5A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Mike Parkin – High Power Targets Group</a:t>
              </a:r>
            </a:p>
            <a:p>
              <a:pPr algn="ctr">
                <a:spcAft>
                  <a:spcPts val="800"/>
                </a:spcAft>
              </a:pPr>
              <a:r>
                <a:rPr lang="en-GB" sz="1000" spc="50">
                  <a:solidFill>
                    <a:srgbClr val="5A5A5A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August 2019</a:t>
              </a:r>
            </a:p>
            <a:p>
              <a:pPr algn="ctr"/>
              <a:endParaRPr lang="en-GB" sz="140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93822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56F93A7-F166-DD68-868D-8675B56ADB7F}"/>
              </a:ext>
            </a:extLst>
          </p:cNvPr>
          <p:cNvSpPr txBox="1"/>
          <p:nvPr/>
        </p:nvSpPr>
        <p:spPr>
          <a:xfrm>
            <a:off x="403341" y="345182"/>
            <a:ext cx="5331634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spc="-15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TS2 Target MK1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61AA89A-1A7D-25D7-EE9C-2A8319282778}"/>
              </a:ext>
            </a:extLst>
          </p:cNvPr>
          <p:cNvSpPr/>
          <p:nvPr/>
        </p:nvSpPr>
        <p:spPr>
          <a:xfrm>
            <a:off x="420796" y="1145375"/>
            <a:ext cx="7000935" cy="378052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Hole in the Tantalum Cladding exposed the Tungsten core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Like some other high melting point materials, it reacts with oxygen and other gasses at high temperatures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According to information from </a:t>
            </a:r>
            <a:r>
              <a:rPr lang="en-GB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Plansee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 Metals Ltd “at temperatures &gt;200°C the presence of water vapour can bring about rapid oxidation of the material”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Front face temperature well above this - </a:t>
            </a:r>
            <a:r>
              <a:rPr lang="en-GB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around 480</a:t>
            </a:r>
            <a:r>
              <a:rPr lang="en-GB" altLang="en-US" sz="1800" baseline="30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GB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 </a:t>
            </a:r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Void Vessel atmosphere compromised by water leaks from pre-moderator.</a:t>
            </a:r>
          </a:p>
        </p:txBody>
      </p:sp>
      <p:pic>
        <p:nvPicPr>
          <p:cNvPr id="5" name="Picture 2" descr="C:\Documents and Settings\lgj75\My Documents\Downloads\IGC.jpg">
            <a:extLst>
              <a:ext uri="{FF2B5EF4-FFF2-40B4-BE49-F238E27FC236}">
                <a16:creationId xmlns:a16="http://schemas.microsoft.com/office/drawing/2014/main" id="{EB43D065-F5EA-581E-AE5A-50CE17C658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0832" y="3737499"/>
            <a:ext cx="3383967" cy="2550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965D072-A0DF-B654-6695-1A69A69C5523}"/>
              </a:ext>
            </a:extLst>
          </p:cNvPr>
          <p:cNvCxnSpPr>
            <a:cxnSpLocks/>
            <a:stCxn id="7" idx="3"/>
          </p:cNvCxnSpPr>
          <p:nvPr/>
        </p:nvCxnSpPr>
        <p:spPr>
          <a:xfrm>
            <a:off x="7279629" y="5276464"/>
            <a:ext cx="1654059" cy="0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3" descr="snapshot20100114125355.jpg">
            <a:extLst>
              <a:ext uri="{FF2B5EF4-FFF2-40B4-BE49-F238E27FC236}">
                <a16:creationId xmlns:a16="http://schemas.microsoft.com/office/drawing/2014/main" id="{9307D980-FD72-E0DB-F332-D2E122F5F5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706" y="431927"/>
            <a:ext cx="4007898" cy="3041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9">
            <a:extLst>
              <a:ext uri="{FF2B5EF4-FFF2-40B4-BE49-F238E27FC236}">
                <a16:creationId xmlns:a16="http://schemas.microsoft.com/office/drawing/2014/main" id="{E6E46DF2-1670-E9AF-F34D-C3D5C37063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9179" y="4860965"/>
            <a:ext cx="3600450" cy="83099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Sans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Sans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Sans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GB" altLang="en-US" sz="1600" dirty="0">
                <a:latin typeface="Arial" panose="020B0604020202020204" pitchFamily="34" charset="0"/>
              </a:rPr>
              <a:t> INTERGRANULAR CORROSION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1600" dirty="0">
                <a:latin typeface="Arial" panose="020B0604020202020204" pitchFamily="34" charset="0"/>
              </a:rPr>
              <a:t> Oxides form at the grain boundaries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1600" dirty="0">
                <a:latin typeface="Arial" panose="020B0604020202020204" pitchFamily="34" charset="0"/>
              </a:rPr>
              <a:t> Grains drop out</a:t>
            </a:r>
            <a:endParaRPr lang="en-US" altLang="en-US" sz="16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6037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E332096-3869-508E-E910-73B94A721B03}"/>
              </a:ext>
            </a:extLst>
          </p:cNvPr>
          <p:cNvSpPr/>
          <p:nvPr/>
        </p:nvSpPr>
        <p:spPr>
          <a:xfrm>
            <a:off x="2203704" y="5769864"/>
            <a:ext cx="3892296" cy="10149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0A287C-02B8-0701-1622-082987D77BFE}"/>
              </a:ext>
            </a:extLst>
          </p:cNvPr>
          <p:cNvSpPr txBox="1"/>
          <p:nvPr/>
        </p:nvSpPr>
        <p:spPr>
          <a:xfrm>
            <a:off x="390332" y="397950"/>
            <a:ext cx="8188209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spc="-15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TS2 Target MK2</a:t>
            </a:r>
            <a:r>
              <a:rPr lang="en-US" sz="4400" spc="-15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-15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(2nd generation)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CD9E265-5E5D-231C-99BE-C2DB40CB76EC}"/>
              </a:ext>
            </a:extLst>
          </p:cNvPr>
          <p:cNvSpPr/>
          <p:nvPr/>
        </p:nvSpPr>
        <p:spPr>
          <a:xfrm>
            <a:off x="407788" y="1198143"/>
            <a:ext cx="7600075" cy="12875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Only 8 months to re-design, manufacture and install (long shutdown).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Cross Flow Guide and Window Cap direct water across the front face.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2965729-B2F7-94AA-1C67-B4EFDBFD638B}"/>
              </a:ext>
            </a:extLst>
          </p:cNvPr>
          <p:cNvGrpSpPr/>
          <p:nvPr/>
        </p:nvGrpSpPr>
        <p:grpSpPr>
          <a:xfrm>
            <a:off x="499969" y="2736912"/>
            <a:ext cx="8204893" cy="3540444"/>
            <a:chOff x="2181979" y="2941596"/>
            <a:chExt cx="8204893" cy="3540444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9D593C20-FAF3-B583-5106-1E045A71952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181979" y="2941596"/>
              <a:ext cx="8204893" cy="2912228"/>
              <a:chOff x="2110960" y="2879157"/>
              <a:chExt cx="9031116" cy="3205486"/>
            </a:xfrm>
          </p:grpSpPr>
          <p:pic>
            <p:nvPicPr>
              <p:cNvPr id="16" name="Picture 15" descr="A yellow and red tube&#10;&#10;Description automatically generated">
                <a:extLst>
                  <a:ext uri="{FF2B5EF4-FFF2-40B4-BE49-F238E27FC236}">
                    <a16:creationId xmlns:a16="http://schemas.microsoft.com/office/drawing/2014/main" id="{02B394A4-1D09-D2CD-8FF2-CEAF43EC19B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110960" y="2879157"/>
                <a:ext cx="4357533" cy="3205486"/>
              </a:xfrm>
              <a:prstGeom prst="rect">
                <a:avLst/>
              </a:prstGeom>
            </p:spPr>
          </p:pic>
          <p:pic>
            <p:nvPicPr>
              <p:cNvPr id="17" name="Picture 16" descr="A blue and green tube&#10;&#10;Description automatically generated">
                <a:extLst>
                  <a:ext uri="{FF2B5EF4-FFF2-40B4-BE49-F238E27FC236}">
                    <a16:creationId xmlns:a16="http://schemas.microsoft.com/office/drawing/2014/main" id="{F91AA334-EC3A-FF2E-BCFA-20D0F15CDE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661564" y="2879157"/>
                <a:ext cx="4480512" cy="3205486"/>
              </a:xfrm>
              <a:prstGeom prst="rect">
                <a:avLst/>
              </a:prstGeom>
            </p:spPr>
          </p:pic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1AFBCEC-3DFA-3158-980A-DA50FD374531}"/>
                </a:ext>
              </a:extLst>
            </p:cNvPr>
            <p:cNvSpPr txBox="1"/>
            <p:nvPr/>
          </p:nvSpPr>
          <p:spPr>
            <a:xfrm>
              <a:off x="3915053" y="5326602"/>
              <a:ext cx="16916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/>
                <a:t>TS2 Target MK 1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0577D1D-AEB2-259B-BF0B-231EB79B732C}"/>
                </a:ext>
              </a:extLst>
            </p:cNvPr>
            <p:cNvSpPr txBox="1"/>
            <p:nvPr/>
          </p:nvSpPr>
          <p:spPr>
            <a:xfrm>
              <a:off x="8114190" y="5326602"/>
              <a:ext cx="16916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/>
                <a:t>TS2 Target MK 2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349AE38-D1B8-6887-67FA-12D7830741DA}"/>
                </a:ext>
              </a:extLst>
            </p:cNvPr>
            <p:cNvSpPr txBox="1"/>
            <p:nvPr/>
          </p:nvSpPr>
          <p:spPr>
            <a:xfrm>
              <a:off x="4545368" y="6143486"/>
              <a:ext cx="3409908" cy="338554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GB" sz="1600" dirty="0"/>
                <a:t>Cooling Sleeves removed for clarity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C623C93-BEEE-E6B2-A069-5B743AFFB2B2}"/>
              </a:ext>
            </a:extLst>
          </p:cNvPr>
          <p:cNvGrpSpPr/>
          <p:nvPr/>
        </p:nvGrpSpPr>
        <p:grpSpPr>
          <a:xfrm>
            <a:off x="8941419" y="2406274"/>
            <a:ext cx="2829785" cy="4165821"/>
            <a:chOff x="8941419" y="2049658"/>
            <a:chExt cx="2829785" cy="4165821"/>
          </a:xfrm>
        </p:grpSpPr>
        <p:pic>
          <p:nvPicPr>
            <p:cNvPr id="7" name="Picture 6" descr="Several metal pipes with a couple of holes&#10;&#10;Description automatically generated with medium confidence">
              <a:extLst>
                <a:ext uri="{FF2B5EF4-FFF2-40B4-BE49-F238E27FC236}">
                  <a16:creationId xmlns:a16="http://schemas.microsoft.com/office/drawing/2014/main" id="{00D1D297-5C07-A7EC-53D3-A2CDA8098A1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992003" y="2049658"/>
              <a:ext cx="2766193" cy="4165821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217A630-9001-FBEF-E3CB-777B457341C4}"/>
                </a:ext>
              </a:extLst>
            </p:cNvPr>
            <p:cNvSpPr txBox="1"/>
            <p:nvPr/>
          </p:nvSpPr>
          <p:spPr>
            <a:xfrm>
              <a:off x="9152433" y="3827151"/>
              <a:ext cx="61164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>
                  <a:latin typeface="Arial" panose="020B0604020202020204" pitchFamily="34" charset="0"/>
                  <a:cs typeface="Arial" panose="020B0604020202020204" pitchFamily="34" charset="0"/>
                </a:rPr>
                <a:t>Target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4EBF593-A7D3-FDB9-DD07-3A36EB5C5300}"/>
                </a:ext>
              </a:extLst>
            </p:cNvPr>
            <p:cNvSpPr txBox="1"/>
            <p:nvPr/>
          </p:nvSpPr>
          <p:spPr>
            <a:xfrm>
              <a:off x="11068768" y="3731361"/>
              <a:ext cx="7024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>
                  <a:latin typeface="Arial" panose="020B0604020202020204" pitchFamily="34" charset="0"/>
                  <a:cs typeface="Arial" panose="020B0604020202020204" pitchFamily="34" charset="0"/>
                </a:rPr>
                <a:t>Cooling</a:t>
              </a:r>
            </a:p>
            <a:p>
              <a:pPr algn="ctr"/>
              <a:r>
                <a:rPr lang="en-GB" sz="1200">
                  <a:latin typeface="Arial" panose="020B0604020202020204" pitchFamily="34" charset="0"/>
                  <a:cs typeface="Arial" panose="020B0604020202020204" pitchFamily="34" charset="0"/>
                </a:rPr>
                <a:t>Sleeve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A9297F8-DA60-8199-9AB7-2758A72CA670}"/>
                </a:ext>
              </a:extLst>
            </p:cNvPr>
            <p:cNvSpPr txBox="1"/>
            <p:nvPr/>
          </p:nvSpPr>
          <p:spPr>
            <a:xfrm>
              <a:off x="11028509" y="5418307"/>
              <a:ext cx="72968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>
                  <a:latin typeface="Arial" panose="020B0604020202020204" pitchFamily="34" charset="0"/>
                  <a:cs typeface="Arial" panose="020B0604020202020204" pitchFamily="34" charset="0"/>
                </a:rPr>
                <a:t>Window</a:t>
              </a:r>
            </a:p>
            <a:p>
              <a:pPr algn="ctr"/>
              <a:r>
                <a:rPr lang="en-GB" sz="1200">
                  <a:latin typeface="Arial" panose="020B0604020202020204" pitchFamily="34" charset="0"/>
                  <a:cs typeface="Arial" panose="020B0604020202020204" pitchFamily="34" charset="0"/>
                </a:rPr>
                <a:t>Cap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EDC70C1-3D9A-983C-D70C-5B08BCA82F97}"/>
                </a:ext>
              </a:extLst>
            </p:cNvPr>
            <p:cNvSpPr txBox="1"/>
            <p:nvPr/>
          </p:nvSpPr>
          <p:spPr>
            <a:xfrm>
              <a:off x="8941419" y="5418307"/>
              <a:ext cx="95250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>
                  <a:latin typeface="Arial" panose="020B0604020202020204" pitchFamily="34" charset="0"/>
                  <a:cs typeface="Arial" panose="020B0604020202020204" pitchFamily="34" charset="0"/>
                </a:rPr>
                <a:t>Cross Flow</a:t>
              </a:r>
            </a:p>
            <a:p>
              <a:pPr algn="ctr"/>
              <a:r>
                <a:rPr lang="en-GB" sz="1200">
                  <a:latin typeface="Arial" panose="020B0604020202020204" pitchFamily="34" charset="0"/>
                  <a:cs typeface="Arial" panose="020B0604020202020204" pitchFamily="34" charset="0"/>
                </a:rPr>
                <a:t>Guide</a:t>
              </a:r>
            </a:p>
          </p:txBody>
        </p:sp>
      </p:grpSp>
      <p:pic>
        <p:nvPicPr>
          <p:cNvPr id="18" name="Picture 17" descr="A blue and red object with a silver tube&#10;&#10;Description automatically generated with medium confidence">
            <a:extLst>
              <a:ext uri="{FF2B5EF4-FFF2-40B4-BE49-F238E27FC236}">
                <a16:creationId xmlns:a16="http://schemas.microsoft.com/office/drawing/2014/main" id="{4E1145BA-0D04-29C6-7D83-79CA90CD6D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05011" y="271643"/>
            <a:ext cx="2766193" cy="195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5919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4889AAF1-6B8C-4026-6B28-A0D55687A3A2}"/>
              </a:ext>
            </a:extLst>
          </p:cNvPr>
          <p:cNvGrpSpPr>
            <a:grpSpLocks noChangeAspect="1"/>
          </p:cNvGrpSpPr>
          <p:nvPr/>
        </p:nvGrpSpPr>
        <p:grpSpPr>
          <a:xfrm>
            <a:off x="3420429" y="4579775"/>
            <a:ext cx="3591870" cy="2068449"/>
            <a:chOff x="-344825" y="1889185"/>
            <a:chExt cx="6391107" cy="3968841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13EA863B-CD61-0D83-4730-78128488EEE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344825" y="1981547"/>
              <a:ext cx="6391107" cy="3723306"/>
              <a:chOff x="1397123" y="2048878"/>
              <a:chExt cx="8016936" cy="2504153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6D6DC073-2E46-2526-C809-43BC14C572A7}"/>
                  </a:ext>
                </a:extLst>
              </p:cNvPr>
              <p:cNvGrpSpPr/>
              <p:nvPr/>
            </p:nvGrpSpPr>
            <p:grpSpPr>
              <a:xfrm>
                <a:off x="1397123" y="2048878"/>
                <a:ext cx="8016936" cy="2504153"/>
                <a:chOff x="1428445" y="2100688"/>
                <a:chExt cx="8016939" cy="2504150"/>
              </a:xfrm>
            </p:grpSpPr>
            <p:pic>
              <p:nvPicPr>
                <p:cNvPr id="29" name="Picture 3">
                  <a:extLst>
                    <a:ext uri="{FF2B5EF4-FFF2-40B4-BE49-F238E27FC236}">
                      <a16:creationId xmlns:a16="http://schemas.microsoft.com/office/drawing/2014/main" id="{BC05A719-65E4-704C-382C-61DB6607425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043696" y="2284557"/>
                  <a:ext cx="2477134" cy="21336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0" name="Freeform 13">
                  <a:extLst>
                    <a:ext uri="{FF2B5EF4-FFF2-40B4-BE49-F238E27FC236}">
                      <a16:creationId xmlns:a16="http://schemas.microsoft.com/office/drawing/2014/main" id="{25045B25-E9BB-069E-ACA1-5A130F1AB769}"/>
                    </a:ext>
                  </a:extLst>
                </p:cNvPr>
                <p:cNvSpPr/>
                <p:nvPr/>
              </p:nvSpPr>
              <p:spPr bwMode="auto">
                <a:xfrm>
                  <a:off x="3326462" y="2295578"/>
                  <a:ext cx="363271" cy="149946"/>
                </a:xfrm>
                <a:custGeom>
                  <a:avLst/>
                  <a:gdLst>
                    <a:gd name="connsiteX0" fmla="*/ 290512 w 290512"/>
                    <a:gd name="connsiteY0" fmla="*/ 295275 h 302607"/>
                    <a:gd name="connsiteX1" fmla="*/ 138112 w 290512"/>
                    <a:gd name="connsiteY1" fmla="*/ 295275 h 302607"/>
                    <a:gd name="connsiteX2" fmla="*/ 33337 w 290512"/>
                    <a:gd name="connsiteY2" fmla="*/ 219075 h 302607"/>
                    <a:gd name="connsiteX3" fmla="*/ 0 w 290512"/>
                    <a:gd name="connsiteY3" fmla="*/ 0 h 3026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0512" h="302607">
                      <a:moveTo>
                        <a:pt x="290512" y="295275"/>
                      </a:moveTo>
                      <a:cubicBezTo>
                        <a:pt x="235743" y="301625"/>
                        <a:pt x="180974" y="307975"/>
                        <a:pt x="138112" y="295275"/>
                      </a:cubicBezTo>
                      <a:cubicBezTo>
                        <a:pt x="95249" y="282575"/>
                        <a:pt x="56356" y="268287"/>
                        <a:pt x="33337" y="219075"/>
                      </a:cubicBezTo>
                      <a:cubicBezTo>
                        <a:pt x="10318" y="169863"/>
                        <a:pt x="5159" y="84931"/>
                        <a:pt x="0" y="0"/>
                      </a:cubicBez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2400">
                    <a:latin typeface="Lucida Grande" pitchFamily="84" charset="0"/>
                    <a:ea typeface="ヒラギノ角ゴ Pro W3" pitchFamily="84" charset="-128"/>
                  </a:endParaRPr>
                </a:p>
              </p:txBody>
            </p:sp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EA18D08D-9163-FD23-751B-34A0B744272F}"/>
                    </a:ext>
                  </a:extLst>
                </p:cNvPr>
                <p:cNvCxnSpPr/>
                <p:nvPr/>
              </p:nvCxnSpPr>
              <p:spPr bwMode="auto">
                <a:xfrm flipH="1" flipV="1">
                  <a:off x="3024570" y="2293374"/>
                  <a:ext cx="504000" cy="2205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id="{E7F7A778-49A0-3150-FCE7-7EED118AFE29}"/>
                    </a:ext>
                  </a:extLst>
                </p:cNvPr>
                <p:cNvCxnSpPr/>
                <p:nvPr/>
              </p:nvCxnSpPr>
              <p:spPr bwMode="auto">
                <a:xfrm flipV="1">
                  <a:off x="3527148" y="2211653"/>
                  <a:ext cx="0" cy="8172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3" name="Straight Connector 32">
                  <a:extLst>
                    <a:ext uri="{FF2B5EF4-FFF2-40B4-BE49-F238E27FC236}">
                      <a16:creationId xmlns:a16="http://schemas.microsoft.com/office/drawing/2014/main" id="{DB6577B3-AEBB-83C9-5A57-535B352D2172}"/>
                    </a:ext>
                  </a:extLst>
                </p:cNvPr>
                <p:cNvCxnSpPr/>
                <p:nvPr/>
              </p:nvCxnSpPr>
              <p:spPr bwMode="auto">
                <a:xfrm flipH="1" flipV="1">
                  <a:off x="3019861" y="2207719"/>
                  <a:ext cx="504000" cy="2205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34" name="Freeform 17">
                  <a:extLst>
                    <a:ext uri="{FF2B5EF4-FFF2-40B4-BE49-F238E27FC236}">
                      <a16:creationId xmlns:a16="http://schemas.microsoft.com/office/drawing/2014/main" id="{876D90F6-C431-4A6F-567E-66CF87F8449C}"/>
                    </a:ext>
                  </a:extLst>
                </p:cNvPr>
                <p:cNvSpPr/>
                <p:nvPr/>
              </p:nvSpPr>
              <p:spPr bwMode="auto">
                <a:xfrm rot="10563333" flipH="1">
                  <a:off x="3337803" y="4244200"/>
                  <a:ext cx="366502" cy="168323"/>
                </a:xfrm>
                <a:custGeom>
                  <a:avLst/>
                  <a:gdLst>
                    <a:gd name="connsiteX0" fmla="*/ 290512 w 290512"/>
                    <a:gd name="connsiteY0" fmla="*/ 295275 h 302607"/>
                    <a:gd name="connsiteX1" fmla="*/ 138112 w 290512"/>
                    <a:gd name="connsiteY1" fmla="*/ 295275 h 302607"/>
                    <a:gd name="connsiteX2" fmla="*/ 33337 w 290512"/>
                    <a:gd name="connsiteY2" fmla="*/ 219075 h 302607"/>
                    <a:gd name="connsiteX3" fmla="*/ 0 w 290512"/>
                    <a:gd name="connsiteY3" fmla="*/ 0 h 3026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0512" h="302607">
                      <a:moveTo>
                        <a:pt x="290512" y="295275"/>
                      </a:moveTo>
                      <a:cubicBezTo>
                        <a:pt x="235743" y="301625"/>
                        <a:pt x="180974" y="307975"/>
                        <a:pt x="138112" y="295275"/>
                      </a:cubicBezTo>
                      <a:cubicBezTo>
                        <a:pt x="95249" y="282575"/>
                        <a:pt x="56356" y="268287"/>
                        <a:pt x="33337" y="219075"/>
                      </a:cubicBezTo>
                      <a:cubicBezTo>
                        <a:pt x="10318" y="169863"/>
                        <a:pt x="5159" y="84931"/>
                        <a:pt x="0" y="0"/>
                      </a:cubicBez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2400">
                    <a:latin typeface="Lucida Grande" pitchFamily="84" charset="0"/>
                    <a:ea typeface="ヒラギノ角ゴ Pro W3" pitchFamily="84" charset="-128"/>
                  </a:endParaRPr>
                </a:p>
              </p:txBody>
            </p:sp>
            <p:cxnSp>
              <p:nvCxnSpPr>
                <p:cNvPr id="35" name="Straight Connector 34">
                  <a:extLst>
                    <a:ext uri="{FF2B5EF4-FFF2-40B4-BE49-F238E27FC236}">
                      <a16:creationId xmlns:a16="http://schemas.microsoft.com/office/drawing/2014/main" id="{2E761700-AD07-EA1E-891E-6CB3F4D492B6}"/>
                    </a:ext>
                  </a:extLst>
                </p:cNvPr>
                <p:cNvCxnSpPr/>
                <p:nvPr/>
              </p:nvCxnSpPr>
              <p:spPr bwMode="auto">
                <a:xfrm flipH="1" flipV="1">
                  <a:off x="3032190" y="4477754"/>
                  <a:ext cx="504000" cy="2205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6" name="Straight Connector 35">
                  <a:extLst>
                    <a:ext uri="{FF2B5EF4-FFF2-40B4-BE49-F238E27FC236}">
                      <a16:creationId xmlns:a16="http://schemas.microsoft.com/office/drawing/2014/main" id="{85A42AB5-F2A4-E673-BC7A-4E6202D2AD4E}"/>
                    </a:ext>
                  </a:extLst>
                </p:cNvPr>
                <p:cNvCxnSpPr/>
                <p:nvPr/>
              </p:nvCxnSpPr>
              <p:spPr bwMode="auto">
                <a:xfrm flipV="1">
                  <a:off x="3534768" y="4396033"/>
                  <a:ext cx="0" cy="8172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id="{18409D4F-9B5E-850B-5D45-08BB84A6DFD1}"/>
                    </a:ext>
                  </a:extLst>
                </p:cNvPr>
                <p:cNvCxnSpPr/>
                <p:nvPr/>
              </p:nvCxnSpPr>
              <p:spPr bwMode="auto">
                <a:xfrm flipH="1" flipV="1">
                  <a:off x="3027481" y="4392099"/>
                  <a:ext cx="504000" cy="2205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id="{C99C0786-8EB8-40F3-541A-98DE84AA678E}"/>
                    </a:ext>
                  </a:extLst>
                </p:cNvPr>
                <p:cNvCxnSpPr/>
                <p:nvPr/>
              </p:nvCxnSpPr>
              <p:spPr bwMode="auto">
                <a:xfrm flipH="1">
                  <a:off x="3032190" y="4553026"/>
                  <a:ext cx="656400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9" name="Straight Connector 38">
                  <a:extLst>
                    <a:ext uri="{FF2B5EF4-FFF2-40B4-BE49-F238E27FC236}">
                      <a16:creationId xmlns:a16="http://schemas.microsoft.com/office/drawing/2014/main" id="{CB575B74-933E-0EB4-F137-88BFB7A3BB9F}"/>
                    </a:ext>
                  </a:extLst>
                </p:cNvPr>
                <p:cNvCxnSpPr/>
                <p:nvPr/>
              </p:nvCxnSpPr>
              <p:spPr bwMode="auto">
                <a:xfrm flipH="1">
                  <a:off x="3019725" y="2149133"/>
                  <a:ext cx="656400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0" name="Straight Connector 39">
                  <a:extLst>
                    <a:ext uri="{FF2B5EF4-FFF2-40B4-BE49-F238E27FC236}">
                      <a16:creationId xmlns:a16="http://schemas.microsoft.com/office/drawing/2014/main" id="{35FEFFAF-527D-8809-32F8-01D0C47628C7}"/>
                    </a:ext>
                  </a:extLst>
                </p:cNvPr>
                <p:cNvCxnSpPr/>
                <p:nvPr/>
              </p:nvCxnSpPr>
              <p:spPr bwMode="auto">
                <a:xfrm flipH="1">
                  <a:off x="3015043" y="2100688"/>
                  <a:ext cx="813483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1" name="Straight Connector 40">
                  <a:extLst>
                    <a:ext uri="{FF2B5EF4-FFF2-40B4-BE49-F238E27FC236}">
                      <a16:creationId xmlns:a16="http://schemas.microsoft.com/office/drawing/2014/main" id="{0C0FBE86-DCF9-1389-BD6C-CA771AA73A68}"/>
                    </a:ext>
                  </a:extLst>
                </p:cNvPr>
                <p:cNvCxnSpPr/>
                <p:nvPr/>
              </p:nvCxnSpPr>
              <p:spPr bwMode="auto">
                <a:xfrm flipH="1">
                  <a:off x="3031481" y="4600063"/>
                  <a:ext cx="813483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2834E2B6-3239-33FF-49F0-A4126E5B0430}"/>
                    </a:ext>
                  </a:extLst>
                </p:cNvPr>
                <p:cNvSpPr/>
                <p:nvPr/>
              </p:nvSpPr>
              <p:spPr bwMode="auto">
                <a:xfrm>
                  <a:off x="9337255" y="3159904"/>
                  <a:ext cx="108129" cy="96547"/>
                </a:xfrm>
                <a:prstGeom prst="ellipse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2400">
                    <a:latin typeface="Lucida Grande" pitchFamily="84" charset="0"/>
                    <a:ea typeface="ヒラギノ角ゴ Pro W3" pitchFamily="84" charset="-128"/>
                  </a:endParaRPr>
                </a:p>
              </p:txBody>
            </p:sp>
            <p:sp>
              <p:nvSpPr>
                <p:cNvPr id="43" name="Oval 42">
                  <a:extLst>
                    <a:ext uri="{FF2B5EF4-FFF2-40B4-BE49-F238E27FC236}">
                      <a16:creationId xmlns:a16="http://schemas.microsoft.com/office/drawing/2014/main" id="{2E4881BC-D229-D3D0-26B3-018CF4698A84}"/>
                    </a:ext>
                  </a:extLst>
                </p:cNvPr>
                <p:cNvSpPr/>
                <p:nvPr/>
              </p:nvSpPr>
              <p:spPr bwMode="auto">
                <a:xfrm>
                  <a:off x="4080670" y="3254771"/>
                  <a:ext cx="108000" cy="108000"/>
                </a:xfrm>
                <a:prstGeom prst="ellipse">
                  <a:avLst/>
                </a:prstGeom>
                <a:blipFill>
                  <a:blip r:embed="rId3"/>
                  <a:tile tx="0" ty="0" sx="100000" sy="100000" flip="none" algn="tl"/>
                </a:blip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2400">
                    <a:latin typeface="Lucida Grande" pitchFamily="84" charset="0"/>
                    <a:ea typeface="ヒラギノ角ゴ Pro W3" pitchFamily="84" charset="-128"/>
                  </a:endParaRPr>
                </a:p>
              </p:txBody>
            </p:sp>
            <p:sp>
              <p:nvSpPr>
                <p:cNvPr id="44" name="Oval 43">
                  <a:extLst>
                    <a:ext uri="{FF2B5EF4-FFF2-40B4-BE49-F238E27FC236}">
                      <a16:creationId xmlns:a16="http://schemas.microsoft.com/office/drawing/2014/main" id="{D8F47C34-E746-DEA5-5586-B971F4773BD0}"/>
                    </a:ext>
                  </a:extLst>
                </p:cNvPr>
                <p:cNvSpPr/>
                <p:nvPr/>
              </p:nvSpPr>
              <p:spPr bwMode="auto">
                <a:xfrm>
                  <a:off x="4078586" y="3254771"/>
                  <a:ext cx="108000" cy="108000"/>
                </a:xfrm>
                <a:prstGeom prst="ellipse">
                  <a:avLst/>
                </a:prstGeom>
                <a:solidFill>
                  <a:srgbClr val="7030A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2400">
                    <a:latin typeface="Lucida Grande" pitchFamily="84" charset="0"/>
                    <a:ea typeface="ヒラギノ角ゴ Pro W3" pitchFamily="84" charset="-128"/>
                  </a:endParaRPr>
                </a:p>
              </p:txBody>
            </p:sp>
            <p:sp>
              <p:nvSpPr>
                <p:cNvPr id="45" name="Oval 44">
                  <a:extLst>
                    <a:ext uri="{FF2B5EF4-FFF2-40B4-BE49-F238E27FC236}">
                      <a16:creationId xmlns:a16="http://schemas.microsoft.com/office/drawing/2014/main" id="{A08DC993-4490-5604-8046-9672F4788DFF}"/>
                    </a:ext>
                  </a:extLst>
                </p:cNvPr>
                <p:cNvSpPr/>
                <p:nvPr/>
              </p:nvSpPr>
              <p:spPr bwMode="auto">
                <a:xfrm>
                  <a:off x="4088870" y="3247151"/>
                  <a:ext cx="108000" cy="108000"/>
                </a:xfrm>
                <a:prstGeom prst="ellipse">
                  <a:avLst/>
                </a:prstGeom>
                <a:solidFill>
                  <a:srgbClr val="7030A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2400">
                    <a:latin typeface="Lucida Grande" pitchFamily="84" charset="0"/>
                    <a:ea typeface="ヒラギノ角ゴ Pro W3" pitchFamily="84" charset="-128"/>
                  </a:endParaRPr>
                </a:p>
              </p:txBody>
            </p:sp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7B7ECEB8-E980-0066-8E15-9A3CACF37AC1}"/>
                    </a:ext>
                  </a:extLst>
                </p:cNvPr>
                <p:cNvSpPr/>
                <p:nvPr/>
              </p:nvSpPr>
              <p:spPr bwMode="auto">
                <a:xfrm>
                  <a:off x="4116686" y="3231911"/>
                  <a:ext cx="108000" cy="108000"/>
                </a:xfrm>
                <a:prstGeom prst="ellipse">
                  <a:avLst/>
                </a:prstGeom>
                <a:solidFill>
                  <a:srgbClr val="7030A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2400">
                    <a:latin typeface="Lucida Grande" pitchFamily="84" charset="0"/>
                    <a:ea typeface="ヒラギノ角ゴ Pro W3" pitchFamily="84" charset="-128"/>
                  </a:endParaRPr>
                </a:p>
              </p:txBody>
            </p:sp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82195DED-265A-E4F2-6B3D-9A7E6AD5B033}"/>
                    </a:ext>
                  </a:extLst>
                </p:cNvPr>
                <p:cNvSpPr/>
                <p:nvPr/>
              </p:nvSpPr>
              <p:spPr bwMode="auto">
                <a:xfrm>
                  <a:off x="4124306" y="3247151"/>
                  <a:ext cx="108000" cy="108000"/>
                </a:xfrm>
                <a:prstGeom prst="ellipse">
                  <a:avLst/>
                </a:prstGeom>
                <a:solidFill>
                  <a:srgbClr val="7030A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2400">
                    <a:latin typeface="Lucida Grande" pitchFamily="84" charset="0"/>
                    <a:ea typeface="ヒラギノ角ゴ Pro W3" pitchFamily="84" charset="-128"/>
                  </a:endParaRPr>
                </a:p>
              </p:txBody>
            </p:sp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id="{1FBC6A19-4D4A-E012-6AE4-850AD76E383B}"/>
                    </a:ext>
                  </a:extLst>
                </p:cNvPr>
                <p:cNvSpPr/>
                <p:nvPr/>
              </p:nvSpPr>
              <p:spPr bwMode="auto">
                <a:xfrm>
                  <a:off x="4114578" y="3262391"/>
                  <a:ext cx="108000" cy="108000"/>
                </a:xfrm>
                <a:prstGeom prst="ellipse">
                  <a:avLst/>
                </a:prstGeom>
                <a:solidFill>
                  <a:srgbClr val="7030A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2400">
                    <a:latin typeface="Lucida Grande" pitchFamily="84" charset="0"/>
                    <a:ea typeface="ヒラギノ角ゴ Pro W3" pitchFamily="84" charset="-128"/>
                  </a:endParaRPr>
                </a:p>
              </p:txBody>
            </p:sp>
            <p:sp>
              <p:nvSpPr>
                <p:cNvPr id="49" name="Oval 48">
                  <a:extLst>
                    <a:ext uri="{FF2B5EF4-FFF2-40B4-BE49-F238E27FC236}">
                      <a16:creationId xmlns:a16="http://schemas.microsoft.com/office/drawing/2014/main" id="{B8ADDB05-5FB9-40DE-0787-1E852D83AFE3}"/>
                    </a:ext>
                  </a:extLst>
                </p:cNvPr>
                <p:cNvSpPr/>
                <p:nvPr/>
              </p:nvSpPr>
              <p:spPr bwMode="auto">
                <a:xfrm>
                  <a:off x="4139546" y="3254771"/>
                  <a:ext cx="108000" cy="108000"/>
                </a:xfrm>
                <a:prstGeom prst="ellipse">
                  <a:avLst/>
                </a:prstGeom>
                <a:solidFill>
                  <a:srgbClr val="7030A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2400">
                    <a:latin typeface="Lucida Grande" pitchFamily="84" charset="0"/>
                    <a:ea typeface="ヒラギノ角ゴ Pro W3" pitchFamily="84" charset="-128"/>
                  </a:endParaRPr>
                </a:p>
              </p:txBody>
            </p:sp>
            <p:sp>
              <p:nvSpPr>
                <p:cNvPr id="51" name="Oval 50">
                  <a:extLst>
                    <a:ext uri="{FF2B5EF4-FFF2-40B4-BE49-F238E27FC236}">
                      <a16:creationId xmlns:a16="http://schemas.microsoft.com/office/drawing/2014/main" id="{5617B27E-5F84-2910-F62B-3CD3ED6A08D8}"/>
                    </a:ext>
                  </a:extLst>
                </p:cNvPr>
                <p:cNvSpPr/>
                <p:nvPr/>
              </p:nvSpPr>
              <p:spPr bwMode="auto">
                <a:xfrm>
                  <a:off x="4095910" y="3254771"/>
                  <a:ext cx="108000" cy="108000"/>
                </a:xfrm>
                <a:prstGeom prst="ellipse">
                  <a:avLst/>
                </a:prstGeom>
                <a:solidFill>
                  <a:srgbClr val="7030A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2400">
                    <a:latin typeface="Lucida Grande" pitchFamily="84" charset="0"/>
                    <a:ea typeface="ヒラギノ角ゴ Pro W3" pitchFamily="84" charset="-128"/>
                  </a:endParaRPr>
                </a:p>
              </p:txBody>
            </p:sp>
            <p:sp>
              <p:nvSpPr>
                <p:cNvPr id="53" name="Oval 52">
                  <a:extLst>
                    <a:ext uri="{FF2B5EF4-FFF2-40B4-BE49-F238E27FC236}">
                      <a16:creationId xmlns:a16="http://schemas.microsoft.com/office/drawing/2014/main" id="{7FC6788E-1544-4B6F-BC47-11349E152F5E}"/>
                    </a:ext>
                  </a:extLst>
                </p:cNvPr>
                <p:cNvSpPr/>
                <p:nvPr/>
              </p:nvSpPr>
              <p:spPr bwMode="auto">
                <a:xfrm>
                  <a:off x="4092417" y="3256450"/>
                  <a:ext cx="108000" cy="108000"/>
                </a:xfrm>
                <a:prstGeom prst="ellipse">
                  <a:avLst/>
                </a:prstGeom>
                <a:solidFill>
                  <a:srgbClr val="7030A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2400">
                    <a:latin typeface="Lucida Grande" pitchFamily="84" charset="0"/>
                    <a:ea typeface="ヒラギノ角ゴ Pro W3" pitchFamily="84" charset="-128"/>
                  </a:endParaRPr>
                </a:p>
              </p:txBody>
            </p:sp>
            <p:sp>
              <p:nvSpPr>
                <p:cNvPr id="54" name="Oval 53">
                  <a:extLst>
                    <a:ext uri="{FF2B5EF4-FFF2-40B4-BE49-F238E27FC236}">
                      <a16:creationId xmlns:a16="http://schemas.microsoft.com/office/drawing/2014/main" id="{D682BA8F-FC78-50D8-E2F3-A4608783783C}"/>
                    </a:ext>
                  </a:extLst>
                </p:cNvPr>
                <p:cNvSpPr/>
                <p:nvPr/>
              </p:nvSpPr>
              <p:spPr bwMode="auto">
                <a:xfrm>
                  <a:off x="4100377" y="3262391"/>
                  <a:ext cx="108000" cy="108000"/>
                </a:xfrm>
                <a:prstGeom prst="ellipse">
                  <a:avLst/>
                </a:prstGeom>
                <a:solidFill>
                  <a:srgbClr val="7030A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2400">
                    <a:latin typeface="Lucida Grande" pitchFamily="84" charset="0"/>
                    <a:ea typeface="ヒラギノ角ゴ Pro W3" pitchFamily="84" charset="-128"/>
                  </a:endParaRPr>
                </a:p>
              </p:txBody>
            </p:sp>
            <p:grpSp>
              <p:nvGrpSpPr>
                <p:cNvPr id="55" name="Group 54">
                  <a:extLst>
                    <a:ext uri="{FF2B5EF4-FFF2-40B4-BE49-F238E27FC236}">
                      <a16:creationId xmlns:a16="http://schemas.microsoft.com/office/drawing/2014/main" id="{DA76AA9B-1169-60B3-AD1F-3DE311CBFF44}"/>
                    </a:ext>
                  </a:extLst>
                </p:cNvPr>
                <p:cNvGrpSpPr/>
                <p:nvPr/>
              </p:nvGrpSpPr>
              <p:grpSpPr>
                <a:xfrm>
                  <a:off x="1428445" y="2105463"/>
                  <a:ext cx="4449256" cy="2499375"/>
                  <a:chOff x="1718752" y="425570"/>
                  <a:chExt cx="4449256" cy="2499375"/>
                </a:xfrm>
              </p:grpSpPr>
              <p:sp>
                <p:nvSpPr>
                  <p:cNvPr id="56" name="Arc 55">
                    <a:extLst>
                      <a:ext uri="{FF2B5EF4-FFF2-40B4-BE49-F238E27FC236}">
                        <a16:creationId xmlns:a16="http://schemas.microsoft.com/office/drawing/2014/main" id="{30C57E61-1EE1-195C-6749-53685A41ED71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212535" y="765873"/>
                    <a:ext cx="3566779" cy="1793511"/>
                  </a:xfrm>
                  <a:prstGeom prst="arc">
                    <a:avLst>
                      <a:gd name="adj1" fmla="val 16100527"/>
                      <a:gd name="adj2" fmla="val 5480978"/>
                    </a:avLst>
                  </a:prstGeom>
                  <a:noFill/>
                  <a:ln w="1905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GB" sz="2400">
                      <a:latin typeface="Lucida Grande" pitchFamily="84" charset="0"/>
                      <a:ea typeface="ヒラギノ角ゴ Pro W3" pitchFamily="84" charset="-128"/>
                    </a:endParaRPr>
                  </a:p>
                </p:txBody>
              </p:sp>
              <p:sp>
                <p:nvSpPr>
                  <p:cNvPr id="57" name="Arc 56">
                    <a:extLst>
                      <a:ext uri="{FF2B5EF4-FFF2-40B4-BE49-F238E27FC236}">
                        <a16:creationId xmlns:a16="http://schemas.microsoft.com/office/drawing/2014/main" id="{79138C1B-8FE6-A681-FDAC-9BA2437430A1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718752" y="536534"/>
                    <a:ext cx="4184972" cy="2266100"/>
                  </a:xfrm>
                  <a:prstGeom prst="arc">
                    <a:avLst>
                      <a:gd name="adj1" fmla="val 16100527"/>
                      <a:gd name="adj2" fmla="val 5480978"/>
                    </a:avLst>
                  </a:prstGeom>
                  <a:noFill/>
                  <a:ln w="1905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GB" sz="2400">
                      <a:latin typeface="Lucida Grande" pitchFamily="84" charset="0"/>
                      <a:ea typeface="ヒラギノ角ゴ Pro W3" pitchFamily="84" charset="-128"/>
                    </a:endParaRPr>
                  </a:p>
                </p:txBody>
              </p:sp>
              <p:sp>
                <p:nvSpPr>
                  <p:cNvPr id="58" name="Arc 57">
                    <a:extLst>
                      <a:ext uri="{FF2B5EF4-FFF2-40B4-BE49-F238E27FC236}">
                        <a16:creationId xmlns:a16="http://schemas.microsoft.com/office/drawing/2014/main" id="{81993DE2-8566-A7DF-F83E-C00F606FAEAF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904312" y="474014"/>
                    <a:ext cx="4119680" cy="2399400"/>
                  </a:xfrm>
                  <a:prstGeom prst="arc">
                    <a:avLst>
                      <a:gd name="adj1" fmla="val 16100527"/>
                      <a:gd name="adj2" fmla="val 5480978"/>
                    </a:avLst>
                  </a:prstGeom>
                  <a:noFill/>
                  <a:ln w="1905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GB" sz="2400">
                      <a:latin typeface="Lucida Grande" pitchFamily="84" charset="0"/>
                      <a:ea typeface="ヒラギノ角ゴ Pro W3" pitchFamily="84" charset="-128"/>
                    </a:endParaRPr>
                  </a:p>
                </p:txBody>
              </p:sp>
              <p:sp>
                <p:nvSpPr>
                  <p:cNvPr id="59" name="Arc 58">
                    <a:extLst>
                      <a:ext uri="{FF2B5EF4-FFF2-40B4-BE49-F238E27FC236}">
                        <a16:creationId xmlns:a16="http://schemas.microsoft.com/office/drawing/2014/main" id="{C0C5F2B0-6893-5A3C-5730-B7B14A73540D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056712" y="425570"/>
                    <a:ext cx="4111296" cy="2499375"/>
                  </a:xfrm>
                  <a:prstGeom prst="arc">
                    <a:avLst>
                      <a:gd name="adj1" fmla="val 16082057"/>
                      <a:gd name="adj2" fmla="val 5480978"/>
                    </a:avLst>
                  </a:prstGeom>
                  <a:noFill/>
                  <a:ln w="1905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GB" sz="2400">
                      <a:latin typeface="Lucida Grande" pitchFamily="84" charset="0"/>
                      <a:ea typeface="ヒラギノ角ゴ Pro W3" pitchFamily="84" charset="-128"/>
                    </a:endParaRPr>
                  </a:p>
                </p:txBody>
              </p:sp>
            </p:grpSp>
          </p:grpSp>
          <p:sp>
            <p:nvSpPr>
              <p:cNvPr id="21" name="Right Arrow 4">
                <a:extLst>
                  <a:ext uri="{FF2B5EF4-FFF2-40B4-BE49-F238E27FC236}">
                    <a16:creationId xmlns:a16="http://schemas.microsoft.com/office/drawing/2014/main" id="{E493729D-1872-410B-5DC9-C991294A868F}"/>
                  </a:ext>
                </a:extLst>
              </p:cNvPr>
              <p:cNvSpPr/>
              <p:nvPr/>
            </p:nvSpPr>
            <p:spPr>
              <a:xfrm>
                <a:off x="4425338" y="3162498"/>
                <a:ext cx="785004" cy="192601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" name="Right Arrow 5">
                <a:extLst>
                  <a:ext uri="{FF2B5EF4-FFF2-40B4-BE49-F238E27FC236}">
                    <a16:creationId xmlns:a16="http://schemas.microsoft.com/office/drawing/2014/main" id="{CD9021EF-169F-8974-8597-61D56E1C24F8}"/>
                  </a:ext>
                </a:extLst>
              </p:cNvPr>
              <p:cNvSpPr/>
              <p:nvPr/>
            </p:nvSpPr>
            <p:spPr>
              <a:xfrm rot="10800000">
                <a:off x="3057884" y="3160839"/>
                <a:ext cx="785004" cy="192601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" name="Right Arrow 6">
                <a:extLst>
                  <a:ext uri="{FF2B5EF4-FFF2-40B4-BE49-F238E27FC236}">
                    <a16:creationId xmlns:a16="http://schemas.microsoft.com/office/drawing/2014/main" id="{9C5F00DC-8BCD-9344-32B9-6D4273262CE9}"/>
                  </a:ext>
                </a:extLst>
              </p:cNvPr>
              <p:cNvSpPr/>
              <p:nvPr/>
            </p:nvSpPr>
            <p:spPr>
              <a:xfrm rot="16200000">
                <a:off x="3857368" y="2682934"/>
                <a:ext cx="572396" cy="192603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" name="Right Arrow 7">
                <a:extLst>
                  <a:ext uri="{FF2B5EF4-FFF2-40B4-BE49-F238E27FC236}">
                    <a16:creationId xmlns:a16="http://schemas.microsoft.com/office/drawing/2014/main" id="{6EBB959E-811B-88A8-0511-A89EBE189FBC}"/>
                  </a:ext>
                </a:extLst>
              </p:cNvPr>
              <p:cNvSpPr/>
              <p:nvPr/>
            </p:nvSpPr>
            <p:spPr>
              <a:xfrm rot="5400000">
                <a:off x="3851056" y="3679627"/>
                <a:ext cx="572396" cy="192603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" name="Right Arrow 8">
                <a:extLst>
                  <a:ext uri="{FF2B5EF4-FFF2-40B4-BE49-F238E27FC236}">
                    <a16:creationId xmlns:a16="http://schemas.microsoft.com/office/drawing/2014/main" id="{72D5F69B-806F-EAA7-AC41-0770E093E3AC}"/>
                  </a:ext>
                </a:extLst>
              </p:cNvPr>
              <p:cNvSpPr/>
              <p:nvPr/>
            </p:nvSpPr>
            <p:spPr>
              <a:xfrm rot="2570604">
                <a:off x="4283683" y="3610904"/>
                <a:ext cx="652349" cy="174745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" name="Right Arrow 9">
                <a:extLst>
                  <a:ext uri="{FF2B5EF4-FFF2-40B4-BE49-F238E27FC236}">
                    <a16:creationId xmlns:a16="http://schemas.microsoft.com/office/drawing/2014/main" id="{6AED4686-05E1-9312-2A3B-9339F01D526B}"/>
                  </a:ext>
                </a:extLst>
              </p:cNvPr>
              <p:cNvSpPr/>
              <p:nvPr/>
            </p:nvSpPr>
            <p:spPr>
              <a:xfrm rot="19256996">
                <a:off x="4293466" y="2800123"/>
                <a:ext cx="652349" cy="174745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" name="Right Arrow 10">
                <a:extLst>
                  <a:ext uri="{FF2B5EF4-FFF2-40B4-BE49-F238E27FC236}">
                    <a16:creationId xmlns:a16="http://schemas.microsoft.com/office/drawing/2014/main" id="{CBF4ECEC-ECCA-DD89-B6D3-7E3CA6AC2A99}"/>
                  </a:ext>
                </a:extLst>
              </p:cNvPr>
              <p:cNvSpPr/>
              <p:nvPr/>
            </p:nvSpPr>
            <p:spPr>
              <a:xfrm rot="13330463">
                <a:off x="3378217" y="2763312"/>
                <a:ext cx="652349" cy="174745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" name="Right Arrow 11">
                <a:extLst>
                  <a:ext uri="{FF2B5EF4-FFF2-40B4-BE49-F238E27FC236}">
                    <a16:creationId xmlns:a16="http://schemas.microsoft.com/office/drawing/2014/main" id="{619541DD-3991-4B59-87FD-D419D479F221}"/>
                  </a:ext>
                </a:extLst>
              </p:cNvPr>
              <p:cNvSpPr/>
              <p:nvPr/>
            </p:nvSpPr>
            <p:spPr>
              <a:xfrm rot="8455567">
                <a:off x="3294996" y="3631620"/>
                <a:ext cx="652349" cy="174745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CA478C1-2F65-8EA0-06F4-402C52F66BB6}"/>
                </a:ext>
              </a:extLst>
            </p:cNvPr>
            <p:cNvCxnSpPr>
              <a:cxnSpLocks noChangeAspect="1"/>
            </p:cNvCxnSpPr>
            <p:nvPr/>
          </p:nvCxnSpPr>
          <p:spPr>
            <a:xfrm>
              <a:off x="1335949" y="1889185"/>
              <a:ext cx="15933" cy="3968841"/>
            </a:xfrm>
            <a:prstGeom prst="line">
              <a:avLst/>
            </a:pr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75F06FFB-D699-DB93-E7BB-D68304611C8D}"/>
              </a:ext>
            </a:extLst>
          </p:cNvPr>
          <p:cNvSpPr txBox="1"/>
          <p:nvPr/>
        </p:nvSpPr>
        <p:spPr>
          <a:xfrm>
            <a:off x="403341" y="345182"/>
            <a:ext cx="5331634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spc="-15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TS2 Target MK2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C24145C-987B-5FB5-056E-C1097081EEA3}"/>
              </a:ext>
            </a:extLst>
          </p:cNvPr>
          <p:cNvSpPr/>
          <p:nvPr/>
        </p:nvSpPr>
        <p:spPr>
          <a:xfrm>
            <a:off x="420795" y="1145375"/>
            <a:ext cx="6540384" cy="228062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GB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 MK 2 Target solved the original problem of the front face oxidising and extended the service life of the target - </a:t>
            </a:r>
            <a:r>
              <a:rPr lang="en-GB" altLang="en-US" sz="16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then presented a new problem!</a:t>
            </a:r>
          </a:p>
          <a:p>
            <a:pPr marL="285750" indent="-28575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GB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Short lived isotopes Ta 182 &amp; W 187 detected in the cooling water. </a:t>
            </a:r>
          </a:p>
          <a:p>
            <a:pPr marL="285750" indent="-28575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GB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Early analysis suggested a breach in the Ta cladding in the location of an EB Welded joint in the Target HIP Assembly.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5B919F9-DB4D-7EFF-5EE1-439681990D68}"/>
              </a:ext>
            </a:extLst>
          </p:cNvPr>
          <p:cNvGrpSpPr/>
          <p:nvPr/>
        </p:nvGrpSpPr>
        <p:grpSpPr>
          <a:xfrm>
            <a:off x="7025815" y="152030"/>
            <a:ext cx="4993292" cy="4240769"/>
            <a:chOff x="6539259" y="2556479"/>
            <a:chExt cx="4993292" cy="4240769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CA54AB6-33D5-D3BA-56F8-8ACB92FBF16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39259" y="2556479"/>
              <a:ext cx="4993292" cy="3825271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3D38A6B-B6AF-0B46-6270-D0E37ECD2603}"/>
                </a:ext>
              </a:extLst>
            </p:cNvPr>
            <p:cNvSpPr txBox="1"/>
            <p:nvPr/>
          </p:nvSpPr>
          <p:spPr>
            <a:xfrm>
              <a:off x="6819850" y="6381750"/>
              <a:ext cx="4432109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1050" i="1">
                  <a:solidFill>
                    <a:srgbClr val="000000"/>
                  </a:solidFill>
                  <a:effectLst/>
                  <a:latin typeface="AdvOT863180fb"/>
                  <a:ea typeface="Calibri" panose="020F0502020204030204" pitchFamily="34" charset="0"/>
                  <a:cs typeface="AdvOT863180fb"/>
                </a:rPr>
                <a:t>Arghya Dey, Leslie Jones. (2018). Strategies to improve ISIS TS2 target life. 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1050" i="1">
                  <a:solidFill>
                    <a:srgbClr val="000000"/>
                  </a:solidFill>
                  <a:effectLst/>
                  <a:latin typeface="AdvOT863180fb"/>
                  <a:ea typeface="Calibri" panose="020F0502020204030204" pitchFamily="34" charset="0"/>
                  <a:cs typeface="AdvOT863180fb"/>
                </a:rPr>
                <a:t>Journal of Nuclear Materials</a:t>
              </a:r>
              <a:endParaRPr lang="en-GB" sz="1050">
                <a:effectLst/>
                <a:latin typeface="CMU Serif" panose="02000603000000000000" pitchFamily="2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0" name="Rectangle 59">
            <a:extLst>
              <a:ext uri="{FF2B5EF4-FFF2-40B4-BE49-F238E27FC236}">
                <a16:creationId xmlns:a16="http://schemas.microsoft.com/office/drawing/2014/main" id="{F8E0D1C8-E856-648D-5AFA-AC2271B5A9CA}"/>
              </a:ext>
            </a:extLst>
          </p:cNvPr>
          <p:cNvSpPr/>
          <p:nvPr/>
        </p:nvSpPr>
        <p:spPr>
          <a:xfrm>
            <a:off x="237529" y="5712625"/>
            <a:ext cx="2612203" cy="6794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D4B1B6B0-C39A-D542-62A8-B4AAAB01B7C8}"/>
              </a:ext>
            </a:extLst>
          </p:cNvPr>
          <p:cNvSpPr txBox="1"/>
          <p:nvPr/>
        </p:nvSpPr>
        <p:spPr>
          <a:xfrm>
            <a:off x="3008646" y="5315149"/>
            <a:ext cx="802658" cy="52322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/>
              <a:t>EB Weld Line</a:t>
            </a:r>
          </a:p>
        </p:txBody>
      </p:sp>
      <p:pic>
        <p:nvPicPr>
          <p:cNvPr id="63" name="Picture 62" descr="A close-up of a metal object&#10;&#10;Description automatically generated">
            <a:extLst>
              <a:ext uri="{FF2B5EF4-FFF2-40B4-BE49-F238E27FC236}">
                <a16:creationId xmlns:a16="http://schemas.microsoft.com/office/drawing/2014/main" id="{093EAA48-531E-DE15-A2C9-34A184B542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3255" y="4481653"/>
            <a:ext cx="1838696" cy="2175074"/>
          </a:xfrm>
          <a:prstGeom prst="rect">
            <a:avLst/>
          </a:prstGeom>
        </p:spPr>
      </p:pic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6B5909DC-0061-C370-AA7E-2FAE2CCC8C69}"/>
              </a:ext>
            </a:extLst>
          </p:cNvPr>
          <p:cNvCxnSpPr>
            <a:cxnSpLocks/>
          </p:cNvCxnSpPr>
          <p:nvPr/>
        </p:nvCxnSpPr>
        <p:spPr>
          <a:xfrm flipH="1">
            <a:off x="2474216" y="5569190"/>
            <a:ext cx="528067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67">
            <a:extLst>
              <a:ext uri="{FF2B5EF4-FFF2-40B4-BE49-F238E27FC236}">
                <a16:creationId xmlns:a16="http://schemas.microsoft.com/office/drawing/2014/main" id="{52563CFC-7549-704A-AD99-127B5E9A1D8D}"/>
              </a:ext>
            </a:extLst>
          </p:cNvPr>
          <p:cNvSpPr/>
          <p:nvPr/>
        </p:nvSpPr>
        <p:spPr>
          <a:xfrm>
            <a:off x="6471133" y="4998796"/>
            <a:ext cx="2612203" cy="6794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F6704A74-607A-2085-2654-9E617E8658F8}"/>
              </a:ext>
            </a:extLst>
          </p:cNvPr>
          <p:cNvSpPr txBox="1"/>
          <p:nvPr/>
        </p:nvSpPr>
        <p:spPr>
          <a:xfrm>
            <a:off x="5657140" y="4358427"/>
            <a:ext cx="6701245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GB" sz="1600" dirty="0"/>
              <a:t>32 KW Energy deposited causes the core to expand in all directions</a:t>
            </a:r>
          </a:p>
          <a:p>
            <a:pPr marL="285750" indent="-28575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GB" sz="1600" dirty="0"/>
              <a:t>Electron Beam welding creates large grains in HAZ</a:t>
            </a:r>
          </a:p>
          <a:p>
            <a:pPr marL="285750" indent="-28575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GB" sz="1600" dirty="0"/>
              <a:t>The weld joint is in a vulnerable position </a:t>
            </a:r>
          </a:p>
          <a:p>
            <a:pPr marL="285750" indent="-28575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GB" sz="1600" dirty="0"/>
              <a:t>Tantalum and Tungsten have different material expansion rates. </a:t>
            </a:r>
          </a:p>
          <a:p>
            <a:pPr marL="285750" indent="-28575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GB" sz="1600" dirty="0"/>
              <a:t>In the cooldown after HIP Tantalum shrinks more and is in tension.</a:t>
            </a:r>
          </a:p>
          <a:p>
            <a:pPr marL="285750" indent="-28575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accent3">
                    <a:lumMod val="75000"/>
                  </a:schemeClr>
                </a:solidFill>
              </a:rPr>
              <a:t>Potential for stress crack at the weld joint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7EABE9DF-F42D-C78B-8CDD-CE3672D23789}"/>
              </a:ext>
            </a:extLst>
          </p:cNvPr>
          <p:cNvSpPr txBox="1"/>
          <p:nvPr/>
        </p:nvSpPr>
        <p:spPr>
          <a:xfrm>
            <a:off x="6035921" y="4023467"/>
            <a:ext cx="1148841" cy="369332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none" rtlCol="0">
            <a:spAutoFit/>
          </a:bodyPr>
          <a:lstStyle/>
          <a:p>
            <a:r>
              <a:rPr lang="en-GB"/>
              <a:t>Reasoning</a:t>
            </a:r>
          </a:p>
        </p:txBody>
      </p:sp>
    </p:spTree>
    <p:extLst>
      <p:ext uri="{BB962C8B-B14F-4D97-AF65-F5344CB8AC3E}">
        <p14:creationId xmlns:p14="http://schemas.microsoft.com/office/powerpoint/2010/main" val="3602755354"/>
      </p:ext>
    </p:extLst>
  </p:cSld>
  <p:clrMapOvr>
    <a:masterClrMapping/>
  </p:clrMapOvr>
</p:sld>
</file>

<file path=ppt/theme/theme1.xml><?xml version="1.0" encoding="utf-8"?>
<a:theme xmlns:a="http://schemas.openxmlformats.org/drawingml/2006/main" name="Font and logo master">
  <a:themeElements>
    <a:clrScheme name="STFC theme">
      <a:dk1>
        <a:srgbClr val="2E2C61"/>
      </a:dk1>
      <a:lt1>
        <a:srgbClr val="FFFFFF"/>
      </a:lt1>
      <a:dk2>
        <a:srgbClr val="2E2C61"/>
      </a:dk2>
      <a:lt2>
        <a:srgbClr val="FFFFFF"/>
      </a:lt2>
      <a:accent1>
        <a:srgbClr val="1E5DF8"/>
      </a:accent1>
      <a:accent2>
        <a:srgbClr val="003088"/>
      </a:accent2>
      <a:accent3>
        <a:srgbClr val="F08900"/>
      </a:accent3>
      <a:accent4>
        <a:srgbClr val="616161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ont WITHOUT logo master">
  <a:themeElements>
    <a:clrScheme name="STFC theme">
      <a:dk1>
        <a:srgbClr val="2E2C61"/>
      </a:dk1>
      <a:lt1>
        <a:srgbClr val="FFFFFF"/>
      </a:lt1>
      <a:dk2>
        <a:srgbClr val="2E2C61"/>
      </a:dk2>
      <a:lt2>
        <a:srgbClr val="FFFFFF"/>
      </a:lt2>
      <a:accent1>
        <a:srgbClr val="1E5DF8"/>
      </a:accent1>
      <a:accent2>
        <a:srgbClr val="003088"/>
      </a:accent2>
      <a:accent3>
        <a:srgbClr val="F08900"/>
      </a:accent3>
      <a:accent4>
        <a:srgbClr val="616161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itle slide">
  <a:themeElements>
    <a:clrScheme name="STFC Colou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E5DF8"/>
      </a:accent1>
      <a:accent2>
        <a:srgbClr val="FF9D1B"/>
      </a:accent2>
      <a:accent3>
        <a:srgbClr val="003088"/>
      </a:accent3>
      <a:accent4>
        <a:srgbClr val="D77900"/>
      </a:accent4>
      <a:accent5>
        <a:srgbClr val="008AAD"/>
      </a:accent5>
      <a:accent6>
        <a:srgbClr val="3E863E"/>
      </a:accent6>
      <a:hlink>
        <a:srgbClr val="1E5DF8"/>
      </a:hlink>
      <a:folHlink>
        <a:srgbClr val="923D9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Triangles">
  <a:themeElements>
    <a:clrScheme name="STFC Colou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E5DF8"/>
      </a:accent1>
      <a:accent2>
        <a:srgbClr val="FF9D1B"/>
      </a:accent2>
      <a:accent3>
        <a:srgbClr val="003088"/>
      </a:accent3>
      <a:accent4>
        <a:srgbClr val="D77900"/>
      </a:accent4>
      <a:accent5>
        <a:srgbClr val="008AAD"/>
      </a:accent5>
      <a:accent6>
        <a:srgbClr val="3E863E"/>
      </a:accent6>
      <a:hlink>
        <a:srgbClr val="1E5DF8"/>
      </a:hlink>
      <a:folHlink>
        <a:srgbClr val="923D9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Pattern">
  <a:themeElements>
    <a:clrScheme name="STFC Colou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E5DF8"/>
      </a:accent1>
      <a:accent2>
        <a:srgbClr val="FF9D1B"/>
      </a:accent2>
      <a:accent3>
        <a:srgbClr val="003088"/>
      </a:accent3>
      <a:accent4>
        <a:srgbClr val="D77900"/>
      </a:accent4>
      <a:accent5>
        <a:srgbClr val="008AAD"/>
      </a:accent5>
      <a:accent6>
        <a:srgbClr val="3E863E"/>
      </a:accent6>
      <a:hlink>
        <a:srgbClr val="1E5DF8"/>
      </a:hlink>
      <a:folHlink>
        <a:srgbClr val="923D9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Blank Layouts">
  <a:themeElements>
    <a:clrScheme name="STFC Colou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E5DF8"/>
      </a:accent1>
      <a:accent2>
        <a:srgbClr val="FF9D1B"/>
      </a:accent2>
      <a:accent3>
        <a:srgbClr val="003088"/>
      </a:accent3>
      <a:accent4>
        <a:srgbClr val="D77900"/>
      </a:accent4>
      <a:accent5>
        <a:srgbClr val="008AAD"/>
      </a:accent5>
      <a:accent6>
        <a:srgbClr val="3E863E"/>
      </a:accent6>
      <a:hlink>
        <a:srgbClr val="1E5DF8"/>
      </a:hlink>
      <a:folHlink>
        <a:srgbClr val="923D9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5CDD6A94A459459C297F10E8F74457" ma:contentTypeVersion="15" ma:contentTypeDescription="Create a new document." ma:contentTypeScope="" ma:versionID="2e696916cb5eb299c606c488704fba07">
  <xsd:schema xmlns:xsd="http://www.w3.org/2001/XMLSchema" xmlns:xs="http://www.w3.org/2001/XMLSchema" xmlns:p="http://schemas.microsoft.com/office/2006/metadata/properties" xmlns:ns2="1e0c0f35-d0b2-43fb-b8b8-147d937ebf45" xmlns:ns3="2e24dfb7-a69e-40eb-b94f-44b9ca9c25ed" targetNamespace="http://schemas.microsoft.com/office/2006/metadata/properties" ma:root="true" ma:fieldsID="7c5a0c85d3b3ca82c6f0644b3efe9d0b" ns2:_="" ns3:_="">
    <xsd:import namespace="1e0c0f35-d0b2-43fb-b8b8-147d937ebf45"/>
    <xsd:import namespace="2e24dfb7-a69e-40eb-b94f-44b9ca9c25e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Year" minOccurs="0"/>
                <xsd:element ref="ns2:MediaServiceAutoTags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_Flow_Signoff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0c0f35-d0b2-43fb-b8b8-147d937ebf4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Year" ma:index="12" nillable="true" ma:displayName="Year" ma:default="2023" ma:format="Dropdown" ma:internalName="Year">
      <xsd:simpleType>
        <xsd:restriction base="dms:Choice">
          <xsd:enumeration value="2007"/>
          <xsd:enumeration value="2008"/>
          <xsd:enumeration value="2009"/>
          <xsd:enumeration value="2010"/>
          <xsd:enumeration value="2011"/>
          <xsd:enumeration value="2012"/>
          <xsd:enumeration value="2013"/>
          <xsd:enumeration value="2014"/>
          <xsd:enumeration value="2015"/>
          <xsd:enumeration value="2016"/>
          <xsd:enumeration value="2017"/>
          <xsd:enumeration value="2018"/>
          <xsd:enumeration value="2019"/>
          <xsd:enumeration value="2020"/>
          <xsd:enumeration value="2021"/>
          <xsd:enumeration value="2022"/>
          <xsd:enumeration value="2023"/>
          <xsd:enumeration value="2024"/>
          <xsd:enumeration value="2025"/>
          <xsd:enumeration value="2026"/>
          <xsd:enumeration value="N/A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2f5dd817-92c5-4985-aefa-795407915ae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_Flow_SignoffStatus" ma:index="22" nillable="true" ma:displayName="Sign-off status" ma:internalName="Sign_x002d_off_x0020_status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24dfb7-a69e-40eb-b94f-44b9ca9c25ed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b5ce2244-f3a2-4f8c-9fdd-a2abf5b0a3d3}" ma:internalName="TaxCatchAll" ma:showField="CatchAllData" ma:web="834c96a2-eb0c-4033-b35f-0261faddef2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Year xmlns="1e0c0f35-d0b2-43fb-b8b8-147d937ebf45">2022</Year>
    <TaxCatchAll xmlns="2e24dfb7-a69e-40eb-b94f-44b9ca9c25ed" xsi:nil="true"/>
    <lcf76f155ced4ddcb4097134ff3c332f xmlns="1e0c0f35-d0b2-43fb-b8b8-147d937ebf45">
      <Terms xmlns="http://schemas.microsoft.com/office/infopath/2007/PartnerControls"/>
    </lcf76f155ced4ddcb4097134ff3c332f>
    <_Flow_SignoffStatus xmlns="1e0c0f35-d0b2-43fb-b8b8-147d937ebf45" xsi:nil="true"/>
  </documentManagement>
</p:properties>
</file>

<file path=customXml/itemProps1.xml><?xml version="1.0" encoding="utf-8"?>
<ds:datastoreItem xmlns:ds="http://schemas.openxmlformats.org/officeDocument/2006/customXml" ds:itemID="{91FB7503-F68D-4FD0-8C02-94694D24A4DC}">
  <ds:schemaRefs>
    <ds:schemaRef ds:uri="1e0c0f35-d0b2-43fb-b8b8-147d937ebf45"/>
    <ds:schemaRef ds:uri="2e24dfb7-a69e-40eb-b94f-44b9ca9c25e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DCE5AA5E-D351-4BE0-99D5-D5BC6D00E92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06D3F8C-4209-47FF-A37A-E21247ADC2DB}">
  <ds:schemaRefs>
    <ds:schemaRef ds:uri="1e0c0f35-d0b2-43fb-b8b8-147d937ebf45"/>
    <ds:schemaRef ds:uri="2e24dfb7-a69e-40eb-b94f-44b9ca9c25ed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548</TotalTime>
  <Words>1443</Words>
  <Application>Microsoft Office PowerPoint</Application>
  <PresentationFormat>Widescreen</PresentationFormat>
  <Paragraphs>217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20</vt:i4>
      </vt:variant>
    </vt:vector>
  </HeadingPairs>
  <TitlesOfParts>
    <vt:vector size="35" baseType="lpstr">
      <vt:lpstr>AdvOT863180fb</vt:lpstr>
      <vt:lpstr>Arial</vt:lpstr>
      <vt:lpstr>Arial Regular</vt:lpstr>
      <vt:lpstr>Calibri</vt:lpstr>
      <vt:lpstr>Calibri Light</vt:lpstr>
      <vt:lpstr>CMU Serif</vt:lpstr>
      <vt:lpstr>Lucida Grande</vt:lpstr>
      <vt:lpstr>Tw Cen MT</vt:lpstr>
      <vt:lpstr>Wingdings</vt:lpstr>
      <vt:lpstr>Font and logo master</vt:lpstr>
      <vt:lpstr>Font WITHOUT logo master</vt:lpstr>
      <vt:lpstr>1_Title slide</vt:lpstr>
      <vt:lpstr>2_Triangles</vt:lpstr>
      <vt:lpstr>3_Pattern</vt:lpstr>
      <vt:lpstr>4_Blank Layouts</vt:lpstr>
      <vt:lpstr>ISIS Target Station 2 Update on Target Evolution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 ?</vt:lpstr>
      <vt:lpstr> Steady-State Analysis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STFC PowerPoint template - detailed</dc:title>
  <dc:creator>Philip Millard</dc:creator>
  <cp:lastModifiedBy>Jones, Leslie (STFC,RAL,ISIS)</cp:lastModifiedBy>
  <cp:revision>14</cp:revision>
  <cp:lastPrinted>2019-10-02T08:27:37Z</cp:lastPrinted>
  <dcterms:created xsi:type="dcterms:W3CDTF">2019-09-17T08:04:08Z</dcterms:created>
  <dcterms:modified xsi:type="dcterms:W3CDTF">2023-10-31T10:00:42Z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0x0101000D5CDD6A94A459459C297F10E8F74457</vt:lpwstr>
  </property>
  <property fmtid="{D5CDD505-2E9C-101B-9397-08002B2CF9AE}" pid="3" name="MediaServiceImageTags">
    <vt:lpwstr/>
  </property>
</Properties>
</file>