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</p:sldMasterIdLst>
  <p:notesMasterIdLst>
    <p:notesMasterId r:id="rId21"/>
  </p:notesMasterIdLst>
  <p:handoutMasterIdLst>
    <p:handoutMasterId r:id="rId22"/>
  </p:handoutMasterIdLst>
  <p:sldIdLst>
    <p:sldId id="257" r:id="rId5"/>
    <p:sldId id="265" r:id="rId6"/>
    <p:sldId id="298" r:id="rId7"/>
    <p:sldId id="260" r:id="rId8"/>
    <p:sldId id="261" r:id="rId9"/>
    <p:sldId id="300" r:id="rId10"/>
    <p:sldId id="293" r:id="rId11"/>
    <p:sldId id="302" r:id="rId12"/>
    <p:sldId id="306" r:id="rId13"/>
    <p:sldId id="294" r:id="rId14"/>
    <p:sldId id="305" r:id="rId15"/>
    <p:sldId id="295" r:id="rId16"/>
    <p:sldId id="299" r:id="rId17"/>
    <p:sldId id="296" r:id="rId18"/>
    <p:sldId id="303" r:id="rId19"/>
    <p:sldId id="304" r:id="rId20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00"/>
    <a:srgbClr val="A50021"/>
    <a:srgbClr val="064308"/>
    <a:srgbClr val="0F0C8F"/>
    <a:srgbClr val="FFA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1" autoAdjust="0"/>
    <p:restoredTop sz="96395" autoAdjust="0"/>
  </p:normalViewPr>
  <p:slideViewPr>
    <p:cSldViewPr snapToObjects="1">
      <p:cViewPr varScale="1">
        <p:scale>
          <a:sx n="123" d="100"/>
          <a:sy n="123" d="100"/>
        </p:scale>
        <p:origin x="200" y="2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ongj\AppData\Local\Microsoft\Windows\INetCache\Content.Outlook\I1OIC57B\Static%20Beam%20Dump%206deg%2023605%20cas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Target</a:t>
            </a:r>
            <a:r>
              <a:rPr lang="en-US" baseline="0"/>
              <a:t> temperature</a:t>
            </a:r>
            <a:endParaRPr lang="en-US"/>
          </a:p>
        </c:rich>
      </c:tx>
      <c:layout>
        <c:manualLayout>
          <c:xMode val="edge"/>
          <c:yMode val="edge"/>
          <c:x val="0.33024300087489061"/>
          <c:y val="1.81991834354039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64722222222222"/>
          <c:y val="0.15504629629629632"/>
          <c:w val="0.81863888888888892"/>
          <c:h val="0.62277741324001168"/>
        </c:manualLayout>
      </c:layout>
      <c:scatterChart>
        <c:scatterStyle val="smoothMarker"/>
        <c:varyColors val="0"/>
        <c:ser>
          <c:idx val="0"/>
          <c:order val="0"/>
          <c:spPr>
            <a:ln w="0" cap="sq">
              <a:solidFill>
                <a:schemeClr val="tx1">
                  <a:alpha val="83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>
                    <a:alpha val="83000"/>
                  </a:schemeClr>
                </a:solidFill>
              </a:ln>
              <a:effectLst/>
            </c:spPr>
          </c:marker>
          <c:xVal>
            <c:numRef>
              <c:f>Sheet1!$O$6:$O$559</c:f>
              <c:numCache>
                <c:formatCode>General</c:formatCode>
                <c:ptCount val="554"/>
                <c:pt idx="0">
                  <c:v>0</c:v>
                </c:pt>
                <c:pt idx="1">
                  <c:v>4.0322580645161289E-2</c:v>
                </c:pt>
                <c:pt idx="2">
                  <c:v>8.0645161290322578E-2</c:v>
                </c:pt>
                <c:pt idx="3">
                  <c:v>0.12096774193548387</c:v>
                </c:pt>
                <c:pt idx="4">
                  <c:v>0.16129032258064516</c:v>
                </c:pt>
                <c:pt idx="5">
                  <c:v>0.20161290322580644</c:v>
                </c:pt>
                <c:pt idx="6">
                  <c:v>0.24193548387096775</c:v>
                </c:pt>
                <c:pt idx="7">
                  <c:v>0.282258064516129</c:v>
                </c:pt>
                <c:pt idx="8">
                  <c:v>0.32258064516129031</c:v>
                </c:pt>
                <c:pt idx="9">
                  <c:v>0.36290322580645162</c:v>
                </c:pt>
                <c:pt idx="10">
                  <c:v>0.40322580645161288</c:v>
                </c:pt>
                <c:pt idx="11">
                  <c:v>0.44354838709677419</c:v>
                </c:pt>
                <c:pt idx="12">
                  <c:v>0.4838709677419355</c:v>
                </c:pt>
                <c:pt idx="13">
                  <c:v>0.52419354838709675</c:v>
                </c:pt>
                <c:pt idx="14">
                  <c:v>0.56451612903225801</c:v>
                </c:pt>
                <c:pt idx="15">
                  <c:v>0.60483870967741937</c:v>
                </c:pt>
                <c:pt idx="16">
                  <c:v>0.64516129032258063</c:v>
                </c:pt>
                <c:pt idx="17">
                  <c:v>0.68548387096774188</c:v>
                </c:pt>
                <c:pt idx="18">
                  <c:v>0.72580645161290325</c:v>
                </c:pt>
                <c:pt idx="19">
                  <c:v>0.7661290322580645</c:v>
                </c:pt>
                <c:pt idx="20">
                  <c:v>0.80645161290322576</c:v>
                </c:pt>
                <c:pt idx="21">
                  <c:v>0.84677419354838712</c:v>
                </c:pt>
                <c:pt idx="22">
                  <c:v>0.88709677419354838</c:v>
                </c:pt>
                <c:pt idx="23">
                  <c:v>0.92741935483870963</c:v>
                </c:pt>
                <c:pt idx="24">
                  <c:v>0.967741935483871</c:v>
                </c:pt>
                <c:pt idx="25">
                  <c:v>1.0080645161290323</c:v>
                </c:pt>
                <c:pt idx="26">
                  <c:v>1.0483870967741935</c:v>
                </c:pt>
                <c:pt idx="27">
                  <c:v>1.0887096774193548</c:v>
                </c:pt>
                <c:pt idx="28">
                  <c:v>1.129032258064516</c:v>
                </c:pt>
                <c:pt idx="29">
                  <c:v>1.1693548387096775</c:v>
                </c:pt>
                <c:pt idx="30">
                  <c:v>1.2096774193548387</c:v>
                </c:pt>
                <c:pt idx="31">
                  <c:v>1.25</c:v>
                </c:pt>
                <c:pt idx="32">
                  <c:v>1.2903225806451613</c:v>
                </c:pt>
                <c:pt idx="33">
                  <c:v>1.3306451612903225</c:v>
                </c:pt>
                <c:pt idx="34">
                  <c:v>1.3709677419354838</c:v>
                </c:pt>
                <c:pt idx="35">
                  <c:v>1.411290322580645</c:v>
                </c:pt>
                <c:pt idx="36">
                  <c:v>1.4516129032258065</c:v>
                </c:pt>
                <c:pt idx="37">
                  <c:v>1.4919354838709677</c:v>
                </c:pt>
                <c:pt idx="38">
                  <c:v>1.532258064516129</c:v>
                </c:pt>
                <c:pt idx="39">
                  <c:v>1.5725806451612903</c:v>
                </c:pt>
                <c:pt idx="40">
                  <c:v>1.6129032258064515</c:v>
                </c:pt>
                <c:pt idx="41">
                  <c:v>1.6532258064516128</c:v>
                </c:pt>
                <c:pt idx="42">
                  <c:v>1.6935483870967742</c:v>
                </c:pt>
                <c:pt idx="43">
                  <c:v>1.7338709677419355</c:v>
                </c:pt>
                <c:pt idx="44">
                  <c:v>1.7741935483870968</c:v>
                </c:pt>
                <c:pt idx="45">
                  <c:v>1.814516129032258</c:v>
                </c:pt>
                <c:pt idx="46">
                  <c:v>1.8548387096774193</c:v>
                </c:pt>
                <c:pt idx="47">
                  <c:v>1.8951612903225805</c:v>
                </c:pt>
                <c:pt idx="48">
                  <c:v>1.935483870967742</c:v>
                </c:pt>
                <c:pt idx="49">
                  <c:v>1.9758064516129032</c:v>
                </c:pt>
                <c:pt idx="50">
                  <c:v>2.0161290322580645</c:v>
                </c:pt>
                <c:pt idx="51">
                  <c:v>2.0564516129032255</c:v>
                </c:pt>
                <c:pt idx="52">
                  <c:v>2.096774193548387</c:v>
                </c:pt>
                <c:pt idx="53">
                  <c:v>2.1370967741935485</c:v>
                </c:pt>
                <c:pt idx="54">
                  <c:v>2.1774193548387095</c:v>
                </c:pt>
                <c:pt idx="55">
                  <c:v>2.217741935483871</c:v>
                </c:pt>
                <c:pt idx="56">
                  <c:v>2.258064516129032</c:v>
                </c:pt>
                <c:pt idx="57">
                  <c:v>2.2983870967741935</c:v>
                </c:pt>
                <c:pt idx="58">
                  <c:v>2.338709677419355</c:v>
                </c:pt>
                <c:pt idx="59">
                  <c:v>2.379032258064516</c:v>
                </c:pt>
                <c:pt idx="60">
                  <c:v>2.4193548387096775</c:v>
                </c:pt>
                <c:pt idx="61">
                  <c:v>2.4596774193548385</c:v>
                </c:pt>
                <c:pt idx="62">
                  <c:v>2.5</c:v>
                </c:pt>
                <c:pt idx="63">
                  <c:v>2.540322580645161</c:v>
                </c:pt>
                <c:pt idx="64">
                  <c:v>2.5806451612903225</c:v>
                </c:pt>
                <c:pt idx="65">
                  <c:v>2.620967741935484</c:v>
                </c:pt>
                <c:pt idx="66">
                  <c:v>2.661290322580645</c:v>
                </c:pt>
                <c:pt idx="67">
                  <c:v>2.7016129032258065</c:v>
                </c:pt>
                <c:pt idx="68">
                  <c:v>2.7419354838709675</c:v>
                </c:pt>
                <c:pt idx="69">
                  <c:v>2.782258064516129</c:v>
                </c:pt>
                <c:pt idx="70">
                  <c:v>2.82258064516129</c:v>
                </c:pt>
                <c:pt idx="71">
                  <c:v>2.8629032258064515</c:v>
                </c:pt>
                <c:pt idx="72">
                  <c:v>2.903225806451613</c:v>
                </c:pt>
                <c:pt idx="73">
                  <c:v>2.943548387096774</c:v>
                </c:pt>
                <c:pt idx="74">
                  <c:v>2.9838709677419355</c:v>
                </c:pt>
                <c:pt idx="75">
                  <c:v>3.0241935483870965</c:v>
                </c:pt>
                <c:pt idx="76">
                  <c:v>3.064516129032258</c:v>
                </c:pt>
                <c:pt idx="77">
                  <c:v>3.1048387096774195</c:v>
                </c:pt>
                <c:pt idx="78">
                  <c:v>3.1451612903225805</c:v>
                </c:pt>
                <c:pt idx="79">
                  <c:v>3.185483870967742</c:v>
                </c:pt>
                <c:pt idx="80">
                  <c:v>3.225806451612903</c:v>
                </c:pt>
                <c:pt idx="81">
                  <c:v>3.2661290322580645</c:v>
                </c:pt>
                <c:pt idx="82">
                  <c:v>3.3064516129032255</c:v>
                </c:pt>
                <c:pt idx="83">
                  <c:v>3.346774193548387</c:v>
                </c:pt>
                <c:pt idx="84">
                  <c:v>3.3870967741935485</c:v>
                </c:pt>
                <c:pt idx="85">
                  <c:v>3.4274193548387095</c:v>
                </c:pt>
                <c:pt idx="86">
                  <c:v>3.467741935483871</c:v>
                </c:pt>
                <c:pt idx="87">
                  <c:v>3.508064516129032</c:v>
                </c:pt>
                <c:pt idx="88">
                  <c:v>3.5483870967741935</c:v>
                </c:pt>
                <c:pt idx="89">
                  <c:v>3.5887096774193545</c:v>
                </c:pt>
                <c:pt idx="90">
                  <c:v>3.629032258064516</c:v>
                </c:pt>
                <c:pt idx="91">
                  <c:v>3.6693548387096775</c:v>
                </c:pt>
                <c:pt idx="92">
                  <c:v>3.7096774193548385</c:v>
                </c:pt>
                <c:pt idx="93">
                  <c:v>3.75</c:v>
                </c:pt>
                <c:pt idx="94">
                  <c:v>3.790322580645161</c:v>
                </c:pt>
                <c:pt idx="95">
                  <c:v>3.8306451612903225</c:v>
                </c:pt>
                <c:pt idx="96">
                  <c:v>3.870967741935484</c:v>
                </c:pt>
                <c:pt idx="97">
                  <c:v>3.911290322580645</c:v>
                </c:pt>
                <c:pt idx="98">
                  <c:v>3.9516129032258065</c:v>
                </c:pt>
                <c:pt idx="99">
                  <c:v>3.9919354838709675</c:v>
                </c:pt>
                <c:pt idx="100">
                  <c:v>4.032258064516129</c:v>
                </c:pt>
                <c:pt idx="101">
                  <c:v>4.07258064516129</c:v>
                </c:pt>
                <c:pt idx="102">
                  <c:v>4.1129032258064511</c:v>
                </c:pt>
                <c:pt idx="103">
                  <c:v>4.153225806451613</c:v>
                </c:pt>
                <c:pt idx="104">
                  <c:v>4.193548387096774</c:v>
                </c:pt>
                <c:pt idx="105">
                  <c:v>4.2338709677419351</c:v>
                </c:pt>
                <c:pt idx="106">
                  <c:v>4.274193548387097</c:v>
                </c:pt>
                <c:pt idx="107">
                  <c:v>4.314516129032258</c:v>
                </c:pt>
                <c:pt idx="108">
                  <c:v>4.354838709677419</c:v>
                </c:pt>
                <c:pt idx="109">
                  <c:v>4.395161290322581</c:v>
                </c:pt>
                <c:pt idx="110">
                  <c:v>4.435483870967742</c:v>
                </c:pt>
                <c:pt idx="111">
                  <c:v>4.475806451612903</c:v>
                </c:pt>
                <c:pt idx="112">
                  <c:v>4.5161290322580641</c:v>
                </c:pt>
                <c:pt idx="113">
                  <c:v>4.556451612903226</c:v>
                </c:pt>
                <c:pt idx="114">
                  <c:v>4.596774193548387</c:v>
                </c:pt>
                <c:pt idx="115">
                  <c:v>4.637096774193548</c:v>
                </c:pt>
                <c:pt idx="116">
                  <c:v>4.67741935483871</c:v>
                </c:pt>
                <c:pt idx="117">
                  <c:v>4.717741935483871</c:v>
                </c:pt>
                <c:pt idx="118">
                  <c:v>4.758064516129032</c:v>
                </c:pt>
                <c:pt idx="119">
                  <c:v>4.7983870967741931</c:v>
                </c:pt>
                <c:pt idx="120">
                  <c:v>4.838709677419355</c:v>
                </c:pt>
                <c:pt idx="121">
                  <c:v>4.879032258064516</c:v>
                </c:pt>
                <c:pt idx="122">
                  <c:v>4.919354838709677</c:v>
                </c:pt>
                <c:pt idx="123">
                  <c:v>4.959677419354839</c:v>
                </c:pt>
                <c:pt idx="124">
                  <c:v>5</c:v>
                </c:pt>
                <c:pt idx="125">
                  <c:v>5.040322580645161</c:v>
                </c:pt>
                <c:pt idx="126">
                  <c:v>5.0806451612903221</c:v>
                </c:pt>
                <c:pt idx="127">
                  <c:v>5.120967741935484</c:v>
                </c:pt>
                <c:pt idx="128">
                  <c:v>5.161290322580645</c:v>
                </c:pt>
                <c:pt idx="129">
                  <c:v>5.2016129032258061</c:v>
                </c:pt>
                <c:pt idx="130">
                  <c:v>5.241935483870968</c:v>
                </c:pt>
                <c:pt idx="131">
                  <c:v>5.282258064516129</c:v>
                </c:pt>
                <c:pt idx="132">
                  <c:v>5.32258064516129</c:v>
                </c:pt>
                <c:pt idx="133">
                  <c:v>5.3629032258064511</c:v>
                </c:pt>
                <c:pt idx="134">
                  <c:v>5.403225806451613</c:v>
                </c:pt>
                <c:pt idx="135">
                  <c:v>5.443548387096774</c:v>
                </c:pt>
                <c:pt idx="136">
                  <c:v>5.4838709677419351</c:v>
                </c:pt>
                <c:pt idx="137">
                  <c:v>5.524193548387097</c:v>
                </c:pt>
                <c:pt idx="138">
                  <c:v>5.564516129032258</c:v>
                </c:pt>
                <c:pt idx="139">
                  <c:v>5.604838709677419</c:v>
                </c:pt>
                <c:pt idx="140">
                  <c:v>5.6451612903225801</c:v>
                </c:pt>
                <c:pt idx="141">
                  <c:v>5.685483870967742</c:v>
                </c:pt>
                <c:pt idx="142">
                  <c:v>5.725806451612903</c:v>
                </c:pt>
                <c:pt idx="143">
                  <c:v>5.7661290322580641</c:v>
                </c:pt>
                <c:pt idx="144">
                  <c:v>5.806451612903226</c:v>
                </c:pt>
                <c:pt idx="145">
                  <c:v>5.846774193548387</c:v>
                </c:pt>
                <c:pt idx="146">
                  <c:v>5.887096774193548</c:v>
                </c:pt>
                <c:pt idx="147">
                  <c:v>5.9274193548387091</c:v>
                </c:pt>
                <c:pt idx="148">
                  <c:v>5.967741935483871</c:v>
                </c:pt>
                <c:pt idx="149">
                  <c:v>6.008064516129032</c:v>
                </c:pt>
                <c:pt idx="150">
                  <c:v>6.0483870967741931</c:v>
                </c:pt>
                <c:pt idx="151">
                  <c:v>6.088709677419355</c:v>
                </c:pt>
                <c:pt idx="152">
                  <c:v>6.129032258064516</c:v>
                </c:pt>
                <c:pt idx="153">
                  <c:v>6.169354838709677</c:v>
                </c:pt>
                <c:pt idx="154">
                  <c:v>6.209677419354839</c:v>
                </c:pt>
                <c:pt idx="155">
                  <c:v>6.25</c:v>
                </c:pt>
                <c:pt idx="156">
                  <c:v>6.290322580645161</c:v>
                </c:pt>
                <c:pt idx="157">
                  <c:v>6.3306451612903221</c:v>
                </c:pt>
                <c:pt idx="158">
                  <c:v>6.370967741935484</c:v>
                </c:pt>
                <c:pt idx="159">
                  <c:v>6.411290322580645</c:v>
                </c:pt>
                <c:pt idx="160">
                  <c:v>6.4516129032258061</c:v>
                </c:pt>
                <c:pt idx="161">
                  <c:v>6.491935483870968</c:v>
                </c:pt>
                <c:pt idx="162">
                  <c:v>6.532258064516129</c:v>
                </c:pt>
                <c:pt idx="163">
                  <c:v>6.57258064516129</c:v>
                </c:pt>
                <c:pt idx="164">
                  <c:v>6.6129032258064511</c:v>
                </c:pt>
                <c:pt idx="165">
                  <c:v>6.653225806451613</c:v>
                </c:pt>
                <c:pt idx="166">
                  <c:v>6.693548387096774</c:v>
                </c:pt>
                <c:pt idx="167">
                  <c:v>6.7338709677419351</c:v>
                </c:pt>
                <c:pt idx="168">
                  <c:v>6.774193548387097</c:v>
                </c:pt>
                <c:pt idx="169">
                  <c:v>6.814516129032258</c:v>
                </c:pt>
                <c:pt idx="170">
                  <c:v>6.854838709677419</c:v>
                </c:pt>
                <c:pt idx="171">
                  <c:v>6.8951612903225801</c:v>
                </c:pt>
                <c:pt idx="172">
                  <c:v>6.935483870967742</c:v>
                </c:pt>
                <c:pt idx="173">
                  <c:v>6.975806451612903</c:v>
                </c:pt>
                <c:pt idx="174">
                  <c:v>7.0161290322580641</c:v>
                </c:pt>
                <c:pt idx="175">
                  <c:v>7.056451612903226</c:v>
                </c:pt>
                <c:pt idx="176">
                  <c:v>7.096774193548387</c:v>
                </c:pt>
                <c:pt idx="177">
                  <c:v>7.137096774193548</c:v>
                </c:pt>
                <c:pt idx="178">
                  <c:v>7.1774193548387091</c:v>
                </c:pt>
                <c:pt idx="179">
                  <c:v>7.217741935483871</c:v>
                </c:pt>
                <c:pt idx="180">
                  <c:v>7.258064516129032</c:v>
                </c:pt>
                <c:pt idx="181">
                  <c:v>7.2983870967741931</c:v>
                </c:pt>
                <c:pt idx="182">
                  <c:v>7.338709677419355</c:v>
                </c:pt>
                <c:pt idx="183">
                  <c:v>7.379032258064516</c:v>
                </c:pt>
                <c:pt idx="184">
                  <c:v>7.419354838709677</c:v>
                </c:pt>
                <c:pt idx="185">
                  <c:v>7.4596774193548381</c:v>
                </c:pt>
                <c:pt idx="186">
                  <c:v>7.5</c:v>
                </c:pt>
                <c:pt idx="187">
                  <c:v>7.540322580645161</c:v>
                </c:pt>
                <c:pt idx="188">
                  <c:v>7.5806451612903221</c:v>
                </c:pt>
                <c:pt idx="189">
                  <c:v>7.620967741935484</c:v>
                </c:pt>
                <c:pt idx="190">
                  <c:v>7.661290322580645</c:v>
                </c:pt>
                <c:pt idx="191">
                  <c:v>7.7016129032258061</c:v>
                </c:pt>
                <c:pt idx="192">
                  <c:v>7.741935483870968</c:v>
                </c:pt>
                <c:pt idx="193">
                  <c:v>7.782258064516129</c:v>
                </c:pt>
                <c:pt idx="194">
                  <c:v>7.82258064516129</c:v>
                </c:pt>
                <c:pt idx="195">
                  <c:v>7.8629032258064511</c:v>
                </c:pt>
                <c:pt idx="196">
                  <c:v>7.903225806451613</c:v>
                </c:pt>
                <c:pt idx="197">
                  <c:v>7.943548387096774</c:v>
                </c:pt>
                <c:pt idx="198">
                  <c:v>7.9838709677419351</c:v>
                </c:pt>
                <c:pt idx="199">
                  <c:v>8.0241935483870961</c:v>
                </c:pt>
                <c:pt idx="200">
                  <c:v>8.064516129032258</c:v>
                </c:pt>
                <c:pt idx="201">
                  <c:v>8.1048387096774199</c:v>
                </c:pt>
                <c:pt idx="202">
                  <c:v>8.1451612903225801</c:v>
                </c:pt>
                <c:pt idx="203">
                  <c:v>8.185483870967742</c:v>
                </c:pt>
                <c:pt idx="204">
                  <c:v>8.2258064516129021</c:v>
                </c:pt>
                <c:pt idx="205">
                  <c:v>8.2661290322580641</c:v>
                </c:pt>
                <c:pt idx="206">
                  <c:v>8.306451612903226</c:v>
                </c:pt>
                <c:pt idx="207">
                  <c:v>8.3467741935483861</c:v>
                </c:pt>
                <c:pt idx="208">
                  <c:v>8.387096774193548</c:v>
                </c:pt>
                <c:pt idx="209">
                  <c:v>8.42741935483871</c:v>
                </c:pt>
                <c:pt idx="210">
                  <c:v>8.4677419354838701</c:v>
                </c:pt>
                <c:pt idx="211">
                  <c:v>8.508064516129032</c:v>
                </c:pt>
                <c:pt idx="212">
                  <c:v>8.5483870967741939</c:v>
                </c:pt>
                <c:pt idx="213">
                  <c:v>8.5887096774193541</c:v>
                </c:pt>
                <c:pt idx="214">
                  <c:v>8.629032258064516</c:v>
                </c:pt>
                <c:pt idx="215">
                  <c:v>8.6693548387096779</c:v>
                </c:pt>
                <c:pt idx="216">
                  <c:v>8.7096774193548381</c:v>
                </c:pt>
                <c:pt idx="217">
                  <c:v>8.75</c:v>
                </c:pt>
                <c:pt idx="218">
                  <c:v>8.7903225806451619</c:v>
                </c:pt>
                <c:pt idx="219">
                  <c:v>8.8306451612903221</c:v>
                </c:pt>
                <c:pt idx="220">
                  <c:v>8.870967741935484</c:v>
                </c:pt>
                <c:pt idx="221">
                  <c:v>8.9112903225806441</c:v>
                </c:pt>
                <c:pt idx="222">
                  <c:v>8.9516129032258061</c:v>
                </c:pt>
                <c:pt idx="223">
                  <c:v>8.991935483870968</c:v>
                </c:pt>
                <c:pt idx="224">
                  <c:v>9.0322580645161281</c:v>
                </c:pt>
                <c:pt idx="225">
                  <c:v>9.07258064516129</c:v>
                </c:pt>
                <c:pt idx="226">
                  <c:v>9.112903225806452</c:v>
                </c:pt>
                <c:pt idx="227">
                  <c:v>9.1532258064516121</c:v>
                </c:pt>
                <c:pt idx="228">
                  <c:v>9.193548387096774</c:v>
                </c:pt>
                <c:pt idx="229">
                  <c:v>9.2338709677419359</c:v>
                </c:pt>
                <c:pt idx="230">
                  <c:v>9.2741935483870961</c:v>
                </c:pt>
                <c:pt idx="231">
                  <c:v>9.314516129032258</c:v>
                </c:pt>
                <c:pt idx="232">
                  <c:v>9.3548387096774199</c:v>
                </c:pt>
                <c:pt idx="233">
                  <c:v>9.3951612903225801</c:v>
                </c:pt>
                <c:pt idx="234">
                  <c:v>9.435483870967742</c:v>
                </c:pt>
                <c:pt idx="235">
                  <c:v>9.4758064516129021</c:v>
                </c:pt>
                <c:pt idx="236">
                  <c:v>9.5161290322580641</c:v>
                </c:pt>
                <c:pt idx="237">
                  <c:v>9.556451612903226</c:v>
                </c:pt>
                <c:pt idx="238">
                  <c:v>9.5967741935483861</c:v>
                </c:pt>
                <c:pt idx="239">
                  <c:v>9.637096774193548</c:v>
                </c:pt>
                <c:pt idx="240">
                  <c:v>9.67741935483871</c:v>
                </c:pt>
                <c:pt idx="241">
                  <c:v>9.7177419354838701</c:v>
                </c:pt>
                <c:pt idx="242">
                  <c:v>9.758064516129032</c:v>
                </c:pt>
                <c:pt idx="243">
                  <c:v>9.7983870967741939</c:v>
                </c:pt>
                <c:pt idx="244">
                  <c:v>9.8387096774193541</c:v>
                </c:pt>
                <c:pt idx="245">
                  <c:v>9.879032258064516</c:v>
                </c:pt>
                <c:pt idx="246">
                  <c:v>9.9193548387096779</c:v>
                </c:pt>
                <c:pt idx="247">
                  <c:v>9.9596774193548381</c:v>
                </c:pt>
                <c:pt idx="248">
                  <c:v>10</c:v>
                </c:pt>
                <c:pt idx="249">
                  <c:v>10.04032258064516</c:v>
                </c:pt>
                <c:pt idx="250">
                  <c:v>10.080645161290322</c:v>
                </c:pt>
                <c:pt idx="251">
                  <c:v>10.120967741935484</c:v>
                </c:pt>
                <c:pt idx="252">
                  <c:v>10.161290322580644</c:v>
                </c:pt>
                <c:pt idx="253">
                  <c:v>10.201612903225806</c:v>
                </c:pt>
                <c:pt idx="254">
                  <c:v>10.241935483870968</c:v>
                </c:pt>
                <c:pt idx="255">
                  <c:v>10.282258064516128</c:v>
                </c:pt>
                <c:pt idx="256">
                  <c:v>10.32258064516129</c:v>
                </c:pt>
                <c:pt idx="257">
                  <c:v>10.362903225806452</c:v>
                </c:pt>
                <c:pt idx="258">
                  <c:v>10.403225806451612</c:v>
                </c:pt>
                <c:pt idx="259">
                  <c:v>10.443548387096774</c:v>
                </c:pt>
                <c:pt idx="260">
                  <c:v>10.483870967741936</c:v>
                </c:pt>
                <c:pt idx="261">
                  <c:v>10.524193548387096</c:v>
                </c:pt>
                <c:pt idx="262">
                  <c:v>10.564516129032258</c:v>
                </c:pt>
                <c:pt idx="263">
                  <c:v>10.60483870967742</c:v>
                </c:pt>
                <c:pt idx="264">
                  <c:v>10.64516129032258</c:v>
                </c:pt>
                <c:pt idx="265">
                  <c:v>10.685483870967742</c:v>
                </c:pt>
                <c:pt idx="266">
                  <c:v>10.725806451612902</c:v>
                </c:pt>
                <c:pt idx="267">
                  <c:v>10.766129032258064</c:v>
                </c:pt>
                <c:pt idx="268">
                  <c:v>10.806451612903226</c:v>
                </c:pt>
                <c:pt idx="269">
                  <c:v>10.846774193548386</c:v>
                </c:pt>
                <c:pt idx="270">
                  <c:v>10.887096774193548</c:v>
                </c:pt>
                <c:pt idx="271">
                  <c:v>10.92741935483871</c:v>
                </c:pt>
                <c:pt idx="272">
                  <c:v>10.96774193548387</c:v>
                </c:pt>
                <c:pt idx="273">
                  <c:v>11.008064516129032</c:v>
                </c:pt>
                <c:pt idx="274">
                  <c:v>11.048387096774194</c:v>
                </c:pt>
                <c:pt idx="275">
                  <c:v>11.088709677419354</c:v>
                </c:pt>
                <c:pt idx="276">
                  <c:v>11.129032258064516</c:v>
                </c:pt>
                <c:pt idx="277">
                  <c:v>11.169354838709678</c:v>
                </c:pt>
                <c:pt idx="278">
                  <c:v>11.209677419354838</c:v>
                </c:pt>
                <c:pt idx="279">
                  <c:v>11.25</c:v>
                </c:pt>
                <c:pt idx="280">
                  <c:v>11.29032258064516</c:v>
                </c:pt>
                <c:pt idx="281">
                  <c:v>11.330645161290322</c:v>
                </c:pt>
                <c:pt idx="282">
                  <c:v>11.370967741935484</c:v>
                </c:pt>
                <c:pt idx="283">
                  <c:v>11.411290322580644</c:v>
                </c:pt>
                <c:pt idx="284">
                  <c:v>11.451612903225806</c:v>
                </c:pt>
                <c:pt idx="285">
                  <c:v>11.491935483870968</c:v>
                </c:pt>
                <c:pt idx="286">
                  <c:v>11.532258064516128</c:v>
                </c:pt>
                <c:pt idx="287">
                  <c:v>11.57258064516129</c:v>
                </c:pt>
                <c:pt idx="288">
                  <c:v>11.612903225806452</c:v>
                </c:pt>
                <c:pt idx="289">
                  <c:v>11.653225806451612</c:v>
                </c:pt>
                <c:pt idx="290">
                  <c:v>11.693548387096774</c:v>
                </c:pt>
                <c:pt idx="291">
                  <c:v>11.733870967741936</c:v>
                </c:pt>
                <c:pt idx="292">
                  <c:v>11.774193548387096</c:v>
                </c:pt>
                <c:pt idx="293">
                  <c:v>11.814516129032258</c:v>
                </c:pt>
                <c:pt idx="294">
                  <c:v>11.854838709677418</c:v>
                </c:pt>
                <c:pt idx="295">
                  <c:v>11.89516129032258</c:v>
                </c:pt>
                <c:pt idx="296">
                  <c:v>11.935483870967742</c:v>
                </c:pt>
                <c:pt idx="297">
                  <c:v>11.975806451612902</c:v>
                </c:pt>
                <c:pt idx="298">
                  <c:v>12.016129032258064</c:v>
                </c:pt>
                <c:pt idx="299">
                  <c:v>12.056451612903226</c:v>
                </c:pt>
                <c:pt idx="300">
                  <c:v>12.096774193548386</c:v>
                </c:pt>
                <c:pt idx="301">
                  <c:v>12.137096774193548</c:v>
                </c:pt>
                <c:pt idx="302">
                  <c:v>12.17741935483871</c:v>
                </c:pt>
                <c:pt idx="303">
                  <c:v>12.21774193548387</c:v>
                </c:pt>
                <c:pt idx="304">
                  <c:v>12.258064516129032</c:v>
                </c:pt>
                <c:pt idx="305">
                  <c:v>12.298387096774194</c:v>
                </c:pt>
                <c:pt idx="306">
                  <c:v>12.338709677419354</c:v>
                </c:pt>
                <c:pt idx="307">
                  <c:v>12.379032258064516</c:v>
                </c:pt>
                <c:pt idx="308">
                  <c:v>12.419354838709678</c:v>
                </c:pt>
                <c:pt idx="309">
                  <c:v>12.459677419354838</c:v>
                </c:pt>
                <c:pt idx="310">
                  <c:v>12.5</c:v>
                </c:pt>
                <c:pt idx="311">
                  <c:v>12.54032258064516</c:v>
                </c:pt>
                <c:pt idx="312">
                  <c:v>12.580645161290322</c:v>
                </c:pt>
                <c:pt idx="313">
                  <c:v>12.620967741935484</c:v>
                </c:pt>
                <c:pt idx="314">
                  <c:v>12.661290322580644</c:v>
                </c:pt>
                <c:pt idx="315">
                  <c:v>12.701612903225806</c:v>
                </c:pt>
                <c:pt idx="316">
                  <c:v>12.741935483870968</c:v>
                </c:pt>
                <c:pt idx="317">
                  <c:v>12.782258064516128</c:v>
                </c:pt>
                <c:pt idx="318">
                  <c:v>12.82258064516129</c:v>
                </c:pt>
                <c:pt idx="319">
                  <c:v>12.862903225806452</c:v>
                </c:pt>
                <c:pt idx="320">
                  <c:v>12.903225806451612</c:v>
                </c:pt>
                <c:pt idx="321">
                  <c:v>12.943548387096774</c:v>
                </c:pt>
                <c:pt idx="322">
                  <c:v>12.983870967741936</c:v>
                </c:pt>
                <c:pt idx="323">
                  <c:v>13.024193548387096</c:v>
                </c:pt>
                <c:pt idx="324">
                  <c:v>13.064516129032258</c:v>
                </c:pt>
                <c:pt idx="325">
                  <c:v>13.104838709677418</c:v>
                </c:pt>
                <c:pt idx="326">
                  <c:v>13.14516129032258</c:v>
                </c:pt>
                <c:pt idx="327">
                  <c:v>13.185483870967742</c:v>
                </c:pt>
                <c:pt idx="328">
                  <c:v>13.225806451612902</c:v>
                </c:pt>
                <c:pt idx="329">
                  <c:v>13.266129032258064</c:v>
                </c:pt>
                <c:pt idx="330">
                  <c:v>13.306451612903226</c:v>
                </c:pt>
                <c:pt idx="331">
                  <c:v>13.346774193548386</c:v>
                </c:pt>
                <c:pt idx="332">
                  <c:v>13.387096774193548</c:v>
                </c:pt>
                <c:pt idx="333">
                  <c:v>13.42741935483871</c:v>
                </c:pt>
                <c:pt idx="334">
                  <c:v>13.46774193548387</c:v>
                </c:pt>
                <c:pt idx="335">
                  <c:v>13.508064516129032</c:v>
                </c:pt>
                <c:pt idx="336">
                  <c:v>13.548387096774194</c:v>
                </c:pt>
                <c:pt idx="337">
                  <c:v>13.588709677419354</c:v>
                </c:pt>
                <c:pt idx="338">
                  <c:v>13.629032258064516</c:v>
                </c:pt>
                <c:pt idx="339">
                  <c:v>13.669354838709676</c:v>
                </c:pt>
                <c:pt idx="340">
                  <c:v>13.709677419354838</c:v>
                </c:pt>
                <c:pt idx="341">
                  <c:v>13.75</c:v>
                </c:pt>
                <c:pt idx="342">
                  <c:v>13.79032258064516</c:v>
                </c:pt>
                <c:pt idx="343">
                  <c:v>13.830645161290322</c:v>
                </c:pt>
                <c:pt idx="344">
                  <c:v>13.870967741935484</c:v>
                </c:pt>
                <c:pt idx="345">
                  <c:v>13.911290322580644</c:v>
                </c:pt>
                <c:pt idx="346">
                  <c:v>13.951612903225806</c:v>
                </c:pt>
                <c:pt idx="347">
                  <c:v>13.991935483870968</c:v>
                </c:pt>
                <c:pt idx="348">
                  <c:v>14.032258064516128</c:v>
                </c:pt>
                <c:pt idx="349">
                  <c:v>14.07258064516129</c:v>
                </c:pt>
                <c:pt idx="350">
                  <c:v>14.112903225806452</c:v>
                </c:pt>
                <c:pt idx="351">
                  <c:v>14.153225806451612</c:v>
                </c:pt>
                <c:pt idx="352">
                  <c:v>14.193548387096774</c:v>
                </c:pt>
                <c:pt idx="353">
                  <c:v>14.233870967741936</c:v>
                </c:pt>
                <c:pt idx="354">
                  <c:v>14.274193548387096</c:v>
                </c:pt>
                <c:pt idx="355">
                  <c:v>14.314516129032258</c:v>
                </c:pt>
                <c:pt idx="356">
                  <c:v>14.354838709677418</c:v>
                </c:pt>
                <c:pt idx="357">
                  <c:v>14.39516129032258</c:v>
                </c:pt>
                <c:pt idx="358">
                  <c:v>14.435483870967742</c:v>
                </c:pt>
                <c:pt idx="359">
                  <c:v>14.475806451612902</c:v>
                </c:pt>
                <c:pt idx="360">
                  <c:v>14.516129032258064</c:v>
                </c:pt>
                <c:pt idx="361">
                  <c:v>14.556451612903226</c:v>
                </c:pt>
                <c:pt idx="362">
                  <c:v>14.596774193548386</c:v>
                </c:pt>
                <c:pt idx="363">
                  <c:v>14.637096774193548</c:v>
                </c:pt>
                <c:pt idx="364">
                  <c:v>14.67741935483871</c:v>
                </c:pt>
                <c:pt idx="365">
                  <c:v>14.71774193548387</c:v>
                </c:pt>
                <c:pt idx="366">
                  <c:v>14.758064516129032</c:v>
                </c:pt>
                <c:pt idx="367">
                  <c:v>14.798387096774194</c:v>
                </c:pt>
                <c:pt idx="368">
                  <c:v>14.838709677419354</c:v>
                </c:pt>
                <c:pt idx="369">
                  <c:v>14.879032258064516</c:v>
                </c:pt>
                <c:pt idx="370">
                  <c:v>14.919354838709676</c:v>
                </c:pt>
                <c:pt idx="371">
                  <c:v>14.959677419354838</c:v>
                </c:pt>
                <c:pt idx="372">
                  <c:v>15</c:v>
                </c:pt>
                <c:pt idx="373">
                  <c:v>15.04032258064516</c:v>
                </c:pt>
                <c:pt idx="374">
                  <c:v>15.080645161290322</c:v>
                </c:pt>
                <c:pt idx="375">
                  <c:v>15.120967741935484</c:v>
                </c:pt>
                <c:pt idx="376">
                  <c:v>15.161290322580644</c:v>
                </c:pt>
                <c:pt idx="377">
                  <c:v>15.201612903225806</c:v>
                </c:pt>
                <c:pt idx="378">
                  <c:v>15.241935483870968</c:v>
                </c:pt>
                <c:pt idx="379">
                  <c:v>15.282258064516128</c:v>
                </c:pt>
                <c:pt idx="380">
                  <c:v>15.32258064516129</c:v>
                </c:pt>
                <c:pt idx="381">
                  <c:v>15.362903225806452</c:v>
                </c:pt>
                <c:pt idx="382">
                  <c:v>15.403225806451612</c:v>
                </c:pt>
                <c:pt idx="383">
                  <c:v>15.443548387096774</c:v>
                </c:pt>
                <c:pt idx="384">
                  <c:v>15.483870967741936</c:v>
                </c:pt>
                <c:pt idx="385">
                  <c:v>15.524193548387096</c:v>
                </c:pt>
                <c:pt idx="386">
                  <c:v>15.564516129032258</c:v>
                </c:pt>
                <c:pt idx="387">
                  <c:v>15.604838709677418</c:v>
                </c:pt>
                <c:pt idx="388">
                  <c:v>15.64516129032258</c:v>
                </c:pt>
                <c:pt idx="389">
                  <c:v>15.685483870967742</c:v>
                </c:pt>
                <c:pt idx="390">
                  <c:v>15.725806451612902</c:v>
                </c:pt>
                <c:pt idx="391">
                  <c:v>15.766129032258064</c:v>
                </c:pt>
                <c:pt idx="392">
                  <c:v>15.806451612903226</c:v>
                </c:pt>
                <c:pt idx="393">
                  <c:v>15.846774193548386</c:v>
                </c:pt>
                <c:pt idx="394">
                  <c:v>15.887096774193548</c:v>
                </c:pt>
                <c:pt idx="395">
                  <c:v>15.92741935483871</c:v>
                </c:pt>
                <c:pt idx="396">
                  <c:v>15.96774193548387</c:v>
                </c:pt>
                <c:pt idx="397">
                  <c:v>16.008064516129032</c:v>
                </c:pt>
                <c:pt idx="398">
                  <c:v>16.048387096774192</c:v>
                </c:pt>
                <c:pt idx="399">
                  <c:v>16.088709677419356</c:v>
                </c:pt>
                <c:pt idx="400">
                  <c:v>16.129032258064516</c:v>
                </c:pt>
                <c:pt idx="401">
                  <c:v>16.169354838709676</c:v>
                </c:pt>
                <c:pt idx="402">
                  <c:v>16.20967741935484</c:v>
                </c:pt>
                <c:pt idx="403">
                  <c:v>16.25</c:v>
                </c:pt>
                <c:pt idx="404">
                  <c:v>16.29032258064516</c:v>
                </c:pt>
                <c:pt idx="405">
                  <c:v>16.330645161290324</c:v>
                </c:pt>
                <c:pt idx="406">
                  <c:v>16.370967741935484</c:v>
                </c:pt>
                <c:pt idx="407">
                  <c:v>16.411290322580644</c:v>
                </c:pt>
                <c:pt idx="408">
                  <c:v>16.451612903225804</c:v>
                </c:pt>
                <c:pt idx="409">
                  <c:v>16.491935483870968</c:v>
                </c:pt>
                <c:pt idx="410">
                  <c:v>16.532258064516128</c:v>
                </c:pt>
                <c:pt idx="411">
                  <c:v>16.572580645161288</c:v>
                </c:pt>
                <c:pt idx="412">
                  <c:v>16.612903225806452</c:v>
                </c:pt>
                <c:pt idx="413">
                  <c:v>16.653225806451612</c:v>
                </c:pt>
                <c:pt idx="414">
                  <c:v>16.693548387096772</c:v>
                </c:pt>
                <c:pt idx="415">
                  <c:v>16.733870967741936</c:v>
                </c:pt>
                <c:pt idx="416">
                  <c:v>16.774193548387096</c:v>
                </c:pt>
                <c:pt idx="417">
                  <c:v>16.814516129032256</c:v>
                </c:pt>
                <c:pt idx="418">
                  <c:v>16.85483870967742</c:v>
                </c:pt>
                <c:pt idx="419">
                  <c:v>16.89516129032258</c:v>
                </c:pt>
                <c:pt idx="420">
                  <c:v>16.93548387096774</c:v>
                </c:pt>
                <c:pt idx="421">
                  <c:v>16.975806451612904</c:v>
                </c:pt>
                <c:pt idx="422">
                  <c:v>17.016129032258064</c:v>
                </c:pt>
                <c:pt idx="423">
                  <c:v>17.056451612903224</c:v>
                </c:pt>
                <c:pt idx="424">
                  <c:v>17.096774193548388</c:v>
                </c:pt>
                <c:pt idx="425">
                  <c:v>17.137096774193548</c:v>
                </c:pt>
                <c:pt idx="426">
                  <c:v>17.177419354838708</c:v>
                </c:pt>
                <c:pt idx="427">
                  <c:v>17.217741935483872</c:v>
                </c:pt>
                <c:pt idx="428">
                  <c:v>17.258064516129032</c:v>
                </c:pt>
                <c:pt idx="429">
                  <c:v>17.298387096774192</c:v>
                </c:pt>
                <c:pt idx="430">
                  <c:v>17.338709677419356</c:v>
                </c:pt>
                <c:pt idx="431">
                  <c:v>17.379032258064516</c:v>
                </c:pt>
                <c:pt idx="432">
                  <c:v>17.419354838709676</c:v>
                </c:pt>
                <c:pt idx="433">
                  <c:v>17.45967741935484</c:v>
                </c:pt>
                <c:pt idx="434">
                  <c:v>17.5</c:v>
                </c:pt>
                <c:pt idx="435">
                  <c:v>17.54032258064516</c:v>
                </c:pt>
                <c:pt idx="436">
                  <c:v>17.580645161290324</c:v>
                </c:pt>
                <c:pt idx="437">
                  <c:v>17.620967741935484</c:v>
                </c:pt>
                <c:pt idx="438">
                  <c:v>17.661290322580644</c:v>
                </c:pt>
                <c:pt idx="439">
                  <c:v>17.701612903225804</c:v>
                </c:pt>
                <c:pt idx="440">
                  <c:v>17.741935483870968</c:v>
                </c:pt>
                <c:pt idx="441">
                  <c:v>17.782258064516128</c:v>
                </c:pt>
                <c:pt idx="442">
                  <c:v>17.822580645161288</c:v>
                </c:pt>
                <c:pt idx="443">
                  <c:v>17.862903225806452</c:v>
                </c:pt>
                <c:pt idx="444">
                  <c:v>17.903225806451612</c:v>
                </c:pt>
                <c:pt idx="445">
                  <c:v>17.943548387096772</c:v>
                </c:pt>
                <c:pt idx="446">
                  <c:v>17.983870967741936</c:v>
                </c:pt>
                <c:pt idx="447">
                  <c:v>18.024193548387096</c:v>
                </c:pt>
                <c:pt idx="448">
                  <c:v>18.064516129032256</c:v>
                </c:pt>
                <c:pt idx="449">
                  <c:v>18.10483870967742</c:v>
                </c:pt>
                <c:pt idx="450">
                  <c:v>18.14516129032258</c:v>
                </c:pt>
                <c:pt idx="451">
                  <c:v>18.18548387096774</c:v>
                </c:pt>
                <c:pt idx="452">
                  <c:v>18.225806451612904</c:v>
                </c:pt>
                <c:pt idx="453">
                  <c:v>18.266129032258064</c:v>
                </c:pt>
                <c:pt idx="454">
                  <c:v>18.306451612903224</c:v>
                </c:pt>
                <c:pt idx="455">
                  <c:v>18.346774193548388</c:v>
                </c:pt>
                <c:pt idx="456">
                  <c:v>18.387096774193548</c:v>
                </c:pt>
                <c:pt idx="457">
                  <c:v>18.427419354838708</c:v>
                </c:pt>
                <c:pt idx="458">
                  <c:v>18.467741935483872</c:v>
                </c:pt>
                <c:pt idx="459">
                  <c:v>18.508064516129032</c:v>
                </c:pt>
                <c:pt idx="460">
                  <c:v>18.548387096774192</c:v>
                </c:pt>
                <c:pt idx="461">
                  <c:v>18.588709677419356</c:v>
                </c:pt>
                <c:pt idx="462">
                  <c:v>18.629032258064516</c:v>
                </c:pt>
                <c:pt idx="463">
                  <c:v>18.669354838709676</c:v>
                </c:pt>
                <c:pt idx="464">
                  <c:v>18.70967741935484</c:v>
                </c:pt>
                <c:pt idx="465">
                  <c:v>18.75</c:v>
                </c:pt>
                <c:pt idx="466">
                  <c:v>18.79032258064516</c:v>
                </c:pt>
                <c:pt idx="467">
                  <c:v>18.83064516129032</c:v>
                </c:pt>
                <c:pt idx="468">
                  <c:v>18.870967741935484</c:v>
                </c:pt>
                <c:pt idx="469">
                  <c:v>18.911290322580644</c:v>
                </c:pt>
                <c:pt idx="470">
                  <c:v>18.951612903225804</c:v>
                </c:pt>
                <c:pt idx="471">
                  <c:v>18.991935483870968</c:v>
                </c:pt>
                <c:pt idx="472">
                  <c:v>19.032258064516128</c:v>
                </c:pt>
                <c:pt idx="473">
                  <c:v>19.072580645161288</c:v>
                </c:pt>
                <c:pt idx="474">
                  <c:v>19.112903225806452</c:v>
                </c:pt>
                <c:pt idx="475">
                  <c:v>19.153225806451612</c:v>
                </c:pt>
                <c:pt idx="476">
                  <c:v>19.193548387096772</c:v>
                </c:pt>
                <c:pt idx="477">
                  <c:v>19.233870967741936</c:v>
                </c:pt>
                <c:pt idx="478">
                  <c:v>19.274193548387096</c:v>
                </c:pt>
                <c:pt idx="479">
                  <c:v>19.314516129032256</c:v>
                </c:pt>
                <c:pt idx="480">
                  <c:v>19.35483870967742</c:v>
                </c:pt>
                <c:pt idx="481">
                  <c:v>19.39516129032258</c:v>
                </c:pt>
                <c:pt idx="482">
                  <c:v>19.43548387096774</c:v>
                </c:pt>
                <c:pt idx="483">
                  <c:v>19.475806451612904</c:v>
                </c:pt>
                <c:pt idx="484">
                  <c:v>19.516129032258064</c:v>
                </c:pt>
                <c:pt idx="485">
                  <c:v>19.556451612903224</c:v>
                </c:pt>
                <c:pt idx="486">
                  <c:v>19.596774193548388</c:v>
                </c:pt>
                <c:pt idx="487">
                  <c:v>19.637096774193548</c:v>
                </c:pt>
                <c:pt idx="488">
                  <c:v>19.677419354838708</c:v>
                </c:pt>
                <c:pt idx="489">
                  <c:v>19.717741935483872</c:v>
                </c:pt>
                <c:pt idx="490">
                  <c:v>19.758064516129032</c:v>
                </c:pt>
                <c:pt idx="491">
                  <c:v>19.798387096774192</c:v>
                </c:pt>
                <c:pt idx="492">
                  <c:v>19.838709677419356</c:v>
                </c:pt>
                <c:pt idx="493">
                  <c:v>19.879032258064516</c:v>
                </c:pt>
                <c:pt idx="494">
                  <c:v>19.919354838709676</c:v>
                </c:pt>
                <c:pt idx="495">
                  <c:v>19.95967741935484</c:v>
                </c:pt>
                <c:pt idx="496">
                  <c:v>20</c:v>
                </c:pt>
                <c:pt idx="497">
                  <c:v>20.04032258064516</c:v>
                </c:pt>
                <c:pt idx="498">
                  <c:v>20.08064516129032</c:v>
                </c:pt>
                <c:pt idx="499">
                  <c:v>20.120967741935484</c:v>
                </c:pt>
                <c:pt idx="500">
                  <c:v>20.161290322580644</c:v>
                </c:pt>
                <c:pt idx="501">
                  <c:v>20.201612903225804</c:v>
                </c:pt>
                <c:pt idx="502">
                  <c:v>20.241935483870968</c:v>
                </c:pt>
                <c:pt idx="503">
                  <c:v>20.282258064516128</c:v>
                </c:pt>
                <c:pt idx="504">
                  <c:v>20.322580645161288</c:v>
                </c:pt>
                <c:pt idx="505">
                  <c:v>20.362903225806452</c:v>
                </c:pt>
                <c:pt idx="506">
                  <c:v>20.403225806451612</c:v>
                </c:pt>
                <c:pt idx="507">
                  <c:v>20.443548387096772</c:v>
                </c:pt>
                <c:pt idx="508">
                  <c:v>20.483870967741936</c:v>
                </c:pt>
                <c:pt idx="509">
                  <c:v>20.524193548387096</c:v>
                </c:pt>
                <c:pt idx="510">
                  <c:v>20.564516129032256</c:v>
                </c:pt>
                <c:pt idx="511">
                  <c:v>20.60483870967742</c:v>
                </c:pt>
                <c:pt idx="512">
                  <c:v>20.64516129032258</c:v>
                </c:pt>
                <c:pt idx="513">
                  <c:v>20.68548387096774</c:v>
                </c:pt>
                <c:pt idx="514">
                  <c:v>20.725806451612904</c:v>
                </c:pt>
                <c:pt idx="515">
                  <c:v>20.766129032258064</c:v>
                </c:pt>
                <c:pt idx="516">
                  <c:v>20.806451612903224</c:v>
                </c:pt>
                <c:pt idx="517">
                  <c:v>20.846774193548388</c:v>
                </c:pt>
                <c:pt idx="518">
                  <c:v>20.887096774193548</c:v>
                </c:pt>
                <c:pt idx="519">
                  <c:v>20.927419354838708</c:v>
                </c:pt>
                <c:pt idx="520">
                  <c:v>20.967741935483872</c:v>
                </c:pt>
                <c:pt idx="521">
                  <c:v>21.008064516129032</c:v>
                </c:pt>
                <c:pt idx="522">
                  <c:v>21.048387096774192</c:v>
                </c:pt>
                <c:pt idx="523">
                  <c:v>21.088709677419356</c:v>
                </c:pt>
                <c:pt idx="524">
                  <c:v>21.129032258064516</c:v>
                </c:pt>
                <c:pt idx="525">
                  <c:v>21.169354838709676</c:v>
                </c:pt>
                <c:pt idx="526">
                  <c:v>21.20967741935484</c:v>
                </c:pt>
                <c:pt idx="527">
                  <c:v>21.25</c:v>
                </c:pt>
                <c:pt idx="528">
                  <c:v>21.29032258064516</c:v>
                </c:pt>
                <c:pt idx="529">
                  <c:v>21.33064516129032</c:v>
                </c:pt>
                <c:pt idx="530">
                  <c:v>21.370967741935484</c:v>
                </c:pt>
                <c:pt idx="531">
                  <c:v>21.411290322580644</c:v>
                </c:pt>
                <c:pt idx="532">
                  <c:v>21.451612903225804</c:v>
                </c:pt>
                <c:pt idx="533">
                  <c:v>21.491935483870968</c:v>
                </c:pt>
                <c:pt idx="534">
                  <c:v>21.532258064516128</c:v>
                </c:pt>
                <c:pt idx="535">
                  <c:v>21.572580645161288</c:v>
                </c:pt>
                <c:pt idx="536">
                  <c:v>21.612903225806452</c:v>
                </c:pt>
                <c:pt idx="537">
                  <c:v>21.653225806451612</c:v>
                </c:pt>
                <c:pt idx="538">
                  <c:v>21.693548387096772</c:v>
                </c:pt>
                <c:pt idx="539">
                  <c:v>21.733870967741936</c:v>
                </c:pt>
                <c:pt idx="540">
                  <c:v>21.774193548387096</c:v>
                </c:pt>
                <c:pt idx="541">
                  <c:v>21.814516129032256</c:v>
                </c:pt>
                <c:pt idx="542">
                  <c:v>21.85483870967742</c:v>
                </c:pt>
                <c:pt idx="543">
                  <c:v>21.89516129032258</c:v>
                </c:pt>
                <c:pt idx="544">
                  <c:v>21.93548387096774</c:v>
                </c:pt>
                <c:pt idx="545">
                  <c:v>21.975806451612904</c:v>
                </c:pt>
                <c:pt idx="546">
                  <c:v>22.016129032258064</c:v>
                </c:pt>
                <c:pt idx="547">
                  <c:v>22.056451612903224</c:v>
                </c:pt>
                <c:pt idx="548">
                  <c:v>22.096774193548388</c:v>
                </c:pt>
                <c:pt idx="549">
                  <c:v>22.137096774193548</c:v>
                </c:pt>
                <c:pt idx="550">
                  <c:v>22.177419354838708</c:v>
                </c:pt>
                <c:pt idx="551">
                  <c:v>22.217741935483872</c:v>
                </c:pt>
                <c:pt idx="552">
                  <c:v>22.258064516129032</c:v>
                </c:pt>
                <c:pt idx="553">
                  <c:v>22.298387096774192</c:v>
                </c:pt>
              </c:numCache>
            </c:numRef>
          </c:xVal>
          <c:yVal>
            <c:numRef>
              <c:f>Sheet1!$P$6:$P$559</c:f>
              <c:numCache>
                <c:formatCode>General</c:formatCode>
                <c:ptCount val="554"/>
                <c:pt idx="0">
                  <c:v>753.11694999999997</c:v>
                </c:pt>
                <c:pt idx="1">
                  <c:v>753.11694999999997</c:v>
                </c:pt>
                <c:pt idx="2">
                  <c:v>753.11694999999997</c:v>
                </c:pt>
                <c:pt idx="3">
                  <c:v>753.11694999999997</c:v>
                </c:pt>
                <c:pt idx="4">
                  <c:v>753.11694999999997</c:v>
                </c:pt>
                <c:pt idx="5">
                  <c:v>753.11694999999997</c:v>
                </c:pt>
                <c:pt idx="6">
                  <c:v>753.11694999999997</c:v>
                </c:pt>
                <c:pt idx="7">
                  <c:v>753.11694999999997</c:v>
                </c:pt>
                <c:pt idx="8">
                  <c:v>753.11694999999997</c:v>
                </c:pt>
                <c:pt idx="9">
                  <c:v>753.11694999999997</c:v>
                </c:pt>
                <c:pt idx="10">
                  <c:v>753.11694999999997</c:v>
                </c:pt>
                <c:pt idx="11">
                  <c:v>753.11694999999997</c:v>
                </c:pt>
                <c:pt idx="12">
                  <c:v>753.11694999999997</c:v>
                </c:pt>
                <c:pt idx="13">
                  <c:v>753.11694999999997</c:v>
                </c:pt>
                <c:pt idx="14">
                  <c:v>753.11694999999997</c:v>
                </c:pt>
                <c:pt idx="15">
                  <c:v>753.11694999999997</c:v>
                </c:pt>
                <c:pt idx="16">
                  <c:v>753.11694999999997</c:v>
                </c:pt>
                <c:pt idx="17">
                  <c:v>753.11694999999997</c:v>
                </c:pt>
                <c:pt idx="18">
                  <c:v>753.11694999999997</c:v>
                </c:pt>
                <c:pt idx="19">
                  <c:v>753.11694999999997</c:v>
                </c:pt>
                <c:pt idx="20">
                  <c:v>753.11694999999997</c:v>
                </c:pt>
                <c:pt idx="21">
                  <c:v>753.11694999999997</c:v>
                </c:pt>
                <c:pt idx="22">
                  <c:v>753.11694999999997</c:v>
                </c:pt>
                <c:pt idx="23">
                  <c:v>753.11694999999997</c:v>
                </c:pt>
                <c:pt idx="24">
                  <c:v>753.11694999999997</c:v>
                </c:pt>
                <c:pt idx="25">
                  <c:v>753.11694999999997</c:v>
                </c:pt>
                <c:pt idx="26">
                  <c:v>753.11694999999997</c:v>
                </c:pt>
                <c:pt idx="27">
                  <c:v>753.11694999999997</c:v>
                </c:pt>
                <c:pt idx="28">
                  <c:v>753.11694999999997</c:v>
                </c:pt>
                <c:pt idx="29">
                  <c:v>753.11694999999997</c:v>
                </c:pt>
                <c:pt idx="30">
                  <c:v>753.11694999999997</c:v>
                </c:pt>
                <c:pt idx="31">
                  <c:v>753.11694999999997</c:v>
                </c:pt>
                <c:pt idx="32">
                  <c:v>753.11694999999997</c:v>
                </c:pt>
                <c:pt idx="33">
                  <c:v>753.11694999999997</c:v>
                </c:pt>
                <c:pt idx="34">
                  <c:v>753.11694999999997</c:v>
                </c:pt>
                <c:pt idx="35">
                  <c:v>753.11694999999997</c:v>
                </c:pt>
                <c:pt idx="36">
                  <c:v>753.11694999999997</c:v>
                </c:pt>
                <c:pt idx="37">
                  <c:v>753.11694999999997</c:v>
                </c:pt>
                <c:pt idx="38">
                  <c:v>753.11694999999997</c:v>
                </c:pt>
                <c:pt idx="39">
                  <c:v>753.11694999999997</c:v>
                </c:pt>
                <c:pt idx="40">
                  <c:v>753.11694999999997</c:v>
                </c:pt>
                <c:pt idx="41">
                  <c:v>753.11694999999997</c:v>
                </c:pt>
                <c:pt idx="42">
                  <c:v>753.11694999999997</c:v>
                </c:pt>
                <c:pt idx="43">
                  <c:v>753.23509999999999</c:v>
                </c:pt>
                <c:pt idx="44">
                  <c:v>753.78250000000003</c:v>
                </c:pt>
                <c:pt idx="45">
                  <c:v>754.07745</c:v>
                </c:pt>
                <c:pt idx="46">
                  <c:v>753.10419999999999</c:v>
                </c:pt>
                <c:pt idx="47">
                  <c:v>752.57380000000001</c:v>
                </c:pt>
                <c:pt idx="48">
                  <c:v>752.63499999999999</c:v>
                </c:pt>
                <c:pt idx="49">
                  <c:v>752.84410000000003</c:v>
                </c:pt>
                <c:pt idx="50">
                  <c:v>752.86789999999996</c:v>
                </c:pt>
                <c:pt idx="51">
                  <c:v>753.99585000000002</c:v>
                </c:pt>
                <c:pt idx="52">
                  <c:v>753.94314999999995</c:v>
                </c:pt>
                <c:pt idx="53">
                  <c:v>754.21005000000002</c:v>
                </c:pt>
                <c:pt idx="54">
                  <c:v>757.57944999999995</c:v>
                </c:pt>
                <c:pt idx="55">
                  <c:v>769.38170000000002</c:v>
                </c:pt>
                <c:pt idx="56">
                  <c:v>786.98434999999995</c:v>
                </c:pt>
                <c:pt idx="57">
                  <c:v>796.22810000000004</c:v>
                </c:pt>
                <c:pt idx="58">
                  <c:v>804.95420000000001</c:v>
                </c:pt>
                <c:pt idx="59">
                  <c:v>808.96450000000004</c:v>
                </c:pt>
                <c:pt idx="60">
                  <c:v>811.49324999999999</c:v>
                </c:pt>
                <c:pt idx="61">
                  <c:v>813.8741</c:v>
                </c:pt>
                <c:pt idx="62">
                  <c:v>815.03605000000005</c:v>
                </c:pt>
                <c:pt idx="63">
                  <c:v>816.65615000000003</c:v>
                </c:pt>
                <c:pt idx="64">
                  <c:v>817.27240000000006</c:v>
                </c:pt>
                <c:pt idx="65">
                  <c:v>817.84784999999999</c:v>
                </c:pt>
                <c:pt idx="66">
                  <c:v>818.85765000000004</c:v>
                </c:pt>
                <c:pt idx="67">
                  <c:v>819.87509999999997</c:v>
                </c:pt>
                <c:pt idx="68">
                  <c:v>820.52959999999996</c:v>
                </c:pt>
                <c:pt idx="69">
                  <c:v>821.43910000000005</c:v>
                </c:pt>
                <c:pt idx="70">
                  <c:v>822.85434999999995</c:v>
                </c:pt>
                <c:pt idx="71">
                  <c:v>823.64909999999998</c:v>
                </c:pt>
                <c:pt idx="72">
                  <c:v>823.63720000000001</c:v>
                </c:pt>
                <c:pt idx="73">
                  <c:v>823.50715000000002</c:v>
                </c:pt>
                <c:pt idx="74">
                  <c:v>824.13869999999997</c:v>
                </c:pt>
                <c:pt idx="75">
                  <c:v>824.61384999999996</c:v>
                </c:pt>
                <c:pt idx="76">
                  <c:v>825.32614999999998</c:v>
                </c:pt>
                <c:pt idx="77">
                  <c:v>826.25350000000003</c:v>
                </c:pt>
                <c:pt idx="78">
                  <c:v>827.0729</c:v>
                </c:pt>
                <c:pt idx="79">
                  <c:v>827.67385000000002</c:v>
                </c:pt>
                <c:pt idx="80">
                  <c:v>828.32749999999999</c:v>
                </c:pt>
                <c:pt idx="81">
                  <c:v>828.39380000000006</c:v>
                </c:pt>
                <c:pt idx="82">
                  <c:v>827.94245000000001</c:v>
                </c:pt>
                <c:pt idx="83">
                  <c:v>827.99260000000004</c:v>
                </c:pt>
                <c:pt idx="84">
                  <c:v>828.78139999999996</c:v>
                </c:pt>
                <c:pt idx="85">
                  <c:v>829.82010000000002</c:v>
                </c:pt>
                <c:pt idx="86">
                  <c:v>830.93529999999998</c:v>
                </c:pt>
                <c:pt idx="87">
                  <c:v>831.10104999999999</c:v>
                </c:pt>
                <c:pt idx="88">
                  <c:v>831.6</c:v>
                </c:pt>
                <c:pt idx="89">
                  <c:v>831.78530000000001</c:v>
                </c:pt>
                <c:pt idx="90">
                  <c:v>831.5915</c:v>
                </c:pt>
                <c:pt idx="91">
                  <c:v>831.60934999999995</c:v>
                </c:pt>
                <c:pt idx="92">
                  <c:v>831.6</c:v>
                </c:pt>
                <c:pt idx="93">
                  <c:v>832.48824999999999</c:v>
                </c:pt>
                <c:pt idx="94">
                  <c:v>833.75305000000003</c:v>
                </c:pt>
                <c:pt idx="95">
                  <c:v>834.1925</c:v>
                </c:pt>
                <c:pt idx="96">
                  <c:v>833.69270000000006</c:v>
                </c:pt>
                <c:pt idx="97">
                  <c:v>833.89755000000002</c:v>
                </c:pt>
                <c:pt idx="98">
                  <c:v>834.60985000000005</c:v>
                </c:pt>
                <c:pt idx="99">
                  <c:v>834.79089999999997</c:v>
                </c:pt>
                <c:pt idx="100">
                  <c:v>834.92605000000003</c:v>
                </c:pt>
                <c:pt idx="101">
                  <c:v>834.95325000000003</c:v>
                </c:pt>
                <c:pt idx="102">
                  <c:v>835.36210000000005</c:v>
                </c:pt>
                <c:pt idx="103">
                  <c:v>835.9588</c:v>
                </c:pt>
                <c:pt idx="104">
                  <c:v>836.57505000000003</c:v>
                </c:pt>
                <c:pt idx="105">
                  <c:v>837.12414999999999</c:v>
                </c:pt>
                <c:pt idx="106">
                  <c:v>837.41994999999997</c:v>
                </c:pt>
                <c:pt idx="107">
                  <c:v>837.64689999999996</c:v>
                </c:pt>
                <c:pt idx="108">
                  <c:v>838.22320000000002</c:v>
                </c:pt>
                <c:pt idx="109">
                  <c:v>838.11865</c:v>
                </c:pt>
                <c:pt idx="110">
                  <c:v>838.30735000000004</c:v>
                </c:pt>
                <c:pt idx="111">
                  <c:v>839.17859999999996</c:v>
                </c:pt>
                <c:pt idx="112">
                  <c:v>839.02390000000003</c:v>
                </c:pt>
                <c:pt idx="113">
                  <c:v>838.69494999999995</c:v>
                </c:pt>
                <c:pt idx="114">
                  <c:v>839.50585000000001</c:v>
                </c:pt>
                <c:pt idx="115">
                  <c:v>839.32735000000002</c:v>
                </c:pt>
                <c:pt idx="116">
                  <c:v>839.32140000000004</c:v>
                </c:pt>
                <c:pt idx="117">
                  <c:v>839.84839999999997</c:v>
                </c:pt>
                <c:pt idx="118">
                  <c:v>840.62104999999997</c:v>
                </c:pt>
                <c:pt idx="119">
                  <c:v>841.2577</c:v>
                </c:pt>
                <c:pt idx="120">
                  <c:v>841.77874999999995</c:v>
                </c:pt>
                <c:pt idx="121">
                  <c:v>841.94704999999999</c:v>
                </c:pt>
                <c:pt idx="122">
                  <c:v>842.38139999999999</c:v>
                </c:pt>
                <c:pt idx="123">
                  <c:v>842.55054999999993</c:v>
                </c:pt>
                <c:pt idx="124">
                  <c:v>842.48254999999995</c:v>
                </c:pt>
                <c:pt idx="125">
                  <c:v>842.74860000000001</c:v>
                </c:pt>
                <c:pt idx="126">
                  <c:v>843.15319999999997</c:v>
                </c:pt>
                <c:pt idx="127">
                  <c:v>843.21695</c:v>
                </c:pt>
                <c:pt idx="128">
                  <c:v>843.26199999999994</c:v>
                </c:pt>
                <c:pt idx="129">
                  <c:v>843.21609999999998</c:v>
                </c:pt>
                <c:pt idx="130">
                  <c:v>842.85739999999998</c:v>
                </c:pt>
                <c:pt idx="131">
                  <c:v>843.31640000000004</c:v>
                </c:pt>
                <c:pt idx="132">
                  <c:v>844.08225000000004</c:v>
                </c:pt>
                <c:pt idx="133">
                  <c:v>844.48940000000005</c:v>
                </c:pt>
                <c:pt idx="134">
                  <c:v>844.61860000000001</c:v>
                </c:pt>
                <c:pt idx="135">
                  <c:v>844.49620000000004</c:v>
                </c:pt>
                <c:pt idx="136">
                  <c:v>844.64580000000001</c:v>
                </c:pt>
                <c:pt idx="137">
                  <c:v>845.44140000000004</c:v>
                </c:pt>
                <c:pt idx="138">
                  <c:v>845.96754999999996</c:v>
                </c:pt>
                <c:pt idx="139">
                  <c:v>846.05</c:v>
                </c:pt>
                <c:pt idx="140">
                  <c:v>846.05679999999995</c:v>
                </c:pt>
                <c:pt idx="141">
                  <c:v>846.40615000000003</c:v>
                </c:pt>
                <c:pt idx="142">
                  <c:v>846.73509999999999</c:v>
                </c:pt>
                <c:pt idx="143">
                  <c:v>847.54939999999999</c:v>
                </c:pt>
                <c:pt idx="144">
                  <c:v>847.61059999999998</c:v>
                </c:pt>
                <c:pt idx="145">
                  <c:v>847.38110000000006</c:v>
                </c:pt>
                <c:pt idx="146">
                  <c:v>847.6327</c:v>
                </c:pt>
                <c:pt idx="147">
                  <c:v>848.01435000000004</c:v>
                </c:pt>
                <c:pt idx="148">
                  <c:v>848.25490000000002</c:v>
                </c:pt>
                <c:pt idx="149">
                  <c:v>848.68669999999997</c:v>
                </c:pt>
                <c:pt idx="150">
                  <c:v>848.54729999999995</c:v>
                </c:pt>
                <c:pt idx="151">
                  <c:v>848.62975000000006</c:v>
                </c:pt>
                <c:pt idx="152">
                  <c:v>849.38369999999998</c:v>
                </c:pt>
                <c:pt idx="153">
                  <c:v>849.64380000000006</c:v>
                </c:pt>
                <c:pt idx="154">
                  <c:v>850.03054999999995</c:v>
                </c:pt>
                <c:pt idx="155">
                  <c:v>850.36204999999995</c:v>
                </c:pt>
                <c:pt idx="156">
                  <c:v>850.55499999999995</c:v>
                </c:pt>
                <c:pt idx="157">
                  <c:v>850.30594999999994</c:v>
                </c:pt>
                <c:pt idx="158">
                  <c:v>850.31700000000001</c:v>
                </c:pt>
                <c:pt idx="159">
                  <c:v>850.48869999999999</c:v>
                </c:pt>
                <c:pt idx="160">
                  <c:v>850.75644999999997</c:v>
                </c:pt>
                <c:pt idx="161">
                  <c:v>850.94174999999996</c:v>
                </c:pt>
                <c:pt idx="162">
                  <c:v>851.25710000000004</c:v>
                </c:pt>
                <c:pt idx="163">
                  <c:v>851.64300000000003</c:v>
                </c:pt>
                <c:pt idx="164">
                  <c:v>851.39904999999999</c:v>
                </c:pt>
                <c:pt idx="165">
                  <c:v>851.80449999999996</c:v>
                </c:pt>
                <c:pt idx="166">
                  <c:v>852</c:v>
                </c:pt>
                <c:pt idx="167">
                  <c:v>852.11900000000003</c:v>
                </c:pt>
                <c:pt idx="168">
                  <c:v>852.60945000000004</c:v>
                </c:pt>
                <c:pt idx="169">
                  <c:v>853.05230000000006</c:v>
                </c:pt>
                <c:pt idx="170">
                  <c:v>853.41695000000004</c:v>
                </c:pt>
                <c:pt idx="171">
                  <c:v>853.27840000000003</c:v>
                </c:pt>
                <c:pt idx="172">
                  <c:v>853.14324999999997</c:v>
                </c:pt>
                <c:pt idx="173">
                  <c:v>853.46709999999996</c:v>
                </c:pt>
                <c:pt idx="174">
                  <c:v>853.71699999999998</c:v>
                </c:pt>
                <c:pt idx="175">
                  <c:v>854.06039999999996</c:v>
                </c:pt>
                <c:pt idx="176">
                  <c:v>853.98305000000005</c:v>
                </c:pt>
                <c:pt idx="177">
                  <c:v>853.98305000000005</c:v>
                </c:pt>
                <c:pt idx="178">
                  <c:v>853.62009999999998</c:v>
                </c:pt>
                <c:pt idx="179">
                  <c:v>853.77649999999994</c:v>
                </c:pt>
                <c:pt idx="180">
                  <c:v>854.51430000000005</c:v>
                </c:pt>
                <c:pt idx="181">
                  <c:v>854.72595000000001</c:v>
                </c:pt>
                <c:pt idx="182">
                  <c:v>854.82029999999997</c:v>
                </c:pt>
                <c:pt idx="183">
                  <c:v>855.08550000000002</c:v>
                </c:pt>
                <c:pt idx="184">
                  <c:v>855.31669999999997</c:v>
                </c:pt>
                <c:pt idx="185">
                  <c:v>855.4</c:v>
                </c:pt>
                <c:pt idx="186">
                  <c:v>855.4</c:v>
                </c:pt>
                <c:pt idx="187">
                  <c:v>855.66520000000003</c:v>
                </c:pt>
                <c:pt idx="188">
                  <c:v>856.03750000000002</c:v>
                </c:pt>
                <c:pt idx="189">
                  <c:v>855.98649999999998</c:v>
                </c:pt>
                <c:pt idx="190">
                  <c:v>856.55430000000001</c:v>
                </c:pt>
                <c:pt idx="191">
                  <c:v>856.23469999999998</c:v>
                </c:pt>
                <c:pt idx="192">
                  <c:v>856.52795000000003</c:v>
                </c:pt>
                <c:pt idx="193">
                  <c:v>856.84074999999996</c:v>
                </c:pt>
                <c:pt idx="194">
                  <c:v>857.21730000000002</c:v>
                </c:pt>
                <c:pt idx="195">
                  <c:v>857.64059999999995</c:v>
                </c:pt>
                <c:pt idx="196">
                  <c:v>857.50545</c:v>
                </c:pt>
                <c:pt idx="197">
                  <c:v>857.37114999999994</c:v>
                </c:pt>
                <c:pt idx="198">
                  <c:v>857.25215000000003</c:v>
                </c:pt>
                <c:pt idx="199">
                  <c:v>857.88795000000005</c:v>
                </c:pt>
                <c:pt idx="200">
                  <c:v>857.74090000000001</c:v>
                </c:pt>
                <c:pt idx="201">
                  <c:v>857.39239999999995</c:v>
                </c:pt>
                <c:pt idx="202">
                  <c:v>857.51310000000001</c:v>
                </c:pt>
                <c:pt idx="203">
                  <c:v>858.02480000000003</c:v>
                </c:pt>
                <c:pt idx="204">
                  <c:v>858.61469999999997</c:v>
                </c:pt>
                <c:pt idx="205">
                  <c:v>859.30320000000006</c:v>
                </c:pt>
                <c:pt idx="206">
                  <c:v>859.15954999999997</c:v>
                </c:pt>
                <c:pt idx="207">
                  <c:v>858.25940000000003</c:v>
                </c:pt>
                <c:pt idx="208">
                  <c:v>858.43705</c:v>
                </c:pt>
                <c:pt idx="209">
                  <c:v>858.51694999999995</c:v>
                </c:pt>
                <c:pt idx="210">
                  <c:v>859.20545000000004</c:v>
                </c:pt>
                <c:pt idx="211">
                  <c:v>859.98744999999997</c:v>
                </c:pt>
                <c:pt idx="212">
                  <c:v>859.94579999999996</c:v>
                </c:pt>
                <c:pt idx="213">
                  <c:v>859.75540000000001</c:v>
                </c:pt>
                <c:pt idx="214">
                  <c:v>859.97469999999998</c:v>
                </c:pt>
                <c:pt idx="215">
                  <c:v>860.47194999999999</c:v>
                </c:pt>
                <c:pt idx="216">
                  <c:v>860.5</c:v>
                </c:pt>
                <c:pt idx="217">
                  <c:v>860.5</c:v>
                </c:pt>
                <c:pt idx="218">
                  <c:v>860.5</c:v>
                </c:pt>
                <c:pt idx="219">
                  <c:v>860.5</c:v>
                </c:pt>
                <c:pt idx="220">
                  <c:v>860.5</c:v>
                </c:pt>
                <c:pt idx="221">
                  <c:v>860.5</c:v>
                </c:pt>
                <c:pt idx="222">
                  <c:v>860.5</c:v>
                </c:pt>
                <c:pt idx="223">
                  <c:v>860.5</c:v>
                </c:pt>
                <c:pt idx="224">
                  <c:v>860.72865000000002</c:v>
                </c:pt>
                <c:pt idx="225">
                  <c:v>860.95730000000003</c:v>
                </c:pt>
                <c:pt idx="226">
                  <c:v>861.3075</c:v>
                </c:pt>
                <c:pt idx="227">
                  <c:v>861.34915000000001</c:v>
                </c:pt>
                <c:pt idx="228">
                  <c:v>861.60585000000003</c:v>
                </c:pt>
                <c:pt idx="229">
                  <c:v>861.6798</c:v>
                </c:pt>
                <c:pt idx="230">
                  <c:v>862.08015</c:v>
                </c:pt>
                <c:pt idx="231">
                  <c:v>862.04444999999998</c:v>
                </c:pt>
                <c:pt idx="232">
                  <c:v>862.15324999999996</c:v>
                </c:pt>
                <c:pt idx="233">
                  <c:v>862.32240000000002</c:v>
                </c:pt>
                <c:pt idx="234">
                  <c:v>862.80435</c:v>
                </c:pt>
                <c:pt idx="235">
                  <c:v>863.19365000000005</c:v>
                </c:pt>
                <c:pt idx="236">
                  <c:v>862.87914999999998</c:v>
                </c:pt>
                <c:pt idx="237">
                  <c:v>862.77800000000002</c:v>
                </c:pt>
                <c:pt idx="238">
                  <c:v>863.05340000000001</c:v>
                </c:pt>
                <c:pt idx="239">
                  <c:v>863.70619999999997</c:v>
                </c:pt>
                <c:pt idx="240">
                  <c:v>864.42615000000001</c:v>
                </c:pt>
                <c:pt idx="241">
                  <c:v>864.45164999999997</c:v>
                </c:pt>
                <c:pt idx="242">
                  <c:v>864.03345000000002</c:v>
                </c:pt>
                <c:pt idx="243">
                  <c:v>863.91020000000003</c:v>
                </c:pt>
                <c:pt idx="244">
                  <c:v>864.40660000000003</c:v>
                </c:pt>
                <c:pt idx="245">
                  <c:v>864.45164999999997</c:v>
                </c:pt>
                <c:pt idx="246">
                  <c:v>864.21789999999999</c:v>
                </c:pt>
                <c:pt idx="247">
                  <c:v>863.94675000000007</c:v>
                </c:pt>
                <c:pt idx="248">
                  <c:v>864.45844999999997</c:v>
                </c:pt>
                <c:pt idx="249">
                  <c:v>864.72365000000002</c:v>
                </c:pt>
                <c:pt idx="250">
                  <c:v>864.35645</c:v>
                </c:pt>
                <c:pt idx="251">
                  <c:v>864.46439999999996</c:v>
                </c:pt>
                <c:pt idx="252">
                  <c:v>864.46695</c:v>
                </c:pt>
                <c:pt idx="253">
                  <c:v>864.61995000000002</c:v>
                </c:pt>
                <c:pt idx="254">
                  <c:v>865.30079999999998</c:v>
                </c:pt>
                <c:pt idx="255">
                  <c:v>865.74959999999999</c:v>
                </c:pt>
                <c:pt idx="256">
                  <c:v>866.00459999999998</c:v>
                </c:pt>
                <c:pt idx="257">
                  <c:v>865.93745000000001</c:v>
                </c:pt>
                <c:pt idx="258">
                  <c:v>866.10915</c:v>
                </c:pt>
                <c:pt idx="259">
                  <c:v>866.92259999999999</c:v>
                </c:pt>
                <c:pt idx="260">
                  <c:v>867.66975000000002</c:v>
                </c:pt>
                <c:pt idx="261">
                  <c:v>868.50530000000003</c:v>
                </c:pt>
                <c:pt idx="262">
                  <c:v>868.31999999999994</c:v>
                </c:pt>
                <c:pt idx="263">
                  <c:v>867.39859999999999</c:v>
                </c:pt>
                <c:pt idx="264">
                  <c:v>868.15425000000005</c:v>
                </c:pt>
                <c:pt idx="265">
                  <c:v>868.40329999999994</c:v>
                </c:pt>
                <c:pt idx="266">
                  <c:v>868.43899999999996</c:v>
                </c:pt>
                <c:pt idx="267">
                  <c:v>868.88779999999997</c:v>
                </c:pt>
                <c:pt idx="268">
                  <c:v>869.28390000000002</c:v>
                </c:pt>
                <c:pt idx="269">
                  <c:v>869.52105000000006</c:v>
                </c:pt>
                <c:pt idx="270">
                  <c:v>869.64514999999994</c:v>
                </c:pt>
                <c:pt idx="271">
                  <c:v>869.81344999999999</c:v>
                </c:pt>
                <c:pt idx="272">
                  <c:v>870.49005</c:v>
                </c:pt>
                <c:pt idx="273">
                  <c:v>870.97284999999999</c:v>
                </c:pt>
                <c:pt idx="274">
                  <c:v>871.75229999999999</c:v>
                </c:pt>
                <c:pt idx="275">
                  <c:v>872.00389999999993</c:v>
                </c:pt>
                <c:pt idx="276">
                  <c:v>872.04894999999999</c:v>
                </c:pt>
                <c:pt idx="277">
                  <c:v>872.50115000000005</c:v>
                </c:pt>
                <c:pt idx="278">
                  <c:v>873.04430000000002</c:v>
                </c:pt>
                <c:pt idx="279">
                  <c:v>873.67415000000005</c:v>
                </c:pt>
                <c:pt idx="280">
                  <c:v>874.34735000000001</c:v>
                </c:pt>
                <c:pt idx="281">
                  <c:v>874.22239999999999</c:v>
                </c:pt>
                <c:pt idx="282">
                  <c:v>874.77914999999996</c:v>
                </c:pt>
                <c:pt idx="283">
                  <c:v>875.03755000000001</c:v>
                </c:pt>
                <c:pt idx="284">
                  <c:v>875.51355000000001</c:v>
                </c:pt>
                <c:pt idx="285">
                  <c:v>875.72349999999994</c:v>
                </c:pt>
                <c:pt idx="286">
                  <c:v>876.17655000000002</c:v>
                </c:pt>
                <c:pt idx="287">
                  <c:v>876.75199999999995</c:v>
                </c:pt>
                <c:pt idx="288">
                  <c:v>876.77750000000003</c:v>
                </c:pt>
                <c:pt idx="289">
                  <c:v>877.45410000000004</c:v>
                </c:pt>
                <c:pt idx="290">
                  <c:v>878.53784999999993</c:v>
                </c:pt>
                <c:pt idx="291">
                  <c:v>878.46815000000004</c:v>
                </c:pt>
                <c:pt idx="292">
                  <c:v>878.5761</c:v>
                </c:pt>
                <c:pt idx="293">
                  <c:v>879.11329999999998</c:v>
                </c:pt>
                <c:pt idx="294">
                  <c:v>879.62159999999994</c:v>
                </c:pt>
                <c:pt idx="295">
                  <c:v>879.95479999999998</c:v>
                </c:pt>
                <c:pt idx="296">
                  <c:v>880.05</c:v>
                </c:pt>
                <c:pt idx="297">
                  <c:v>880.04829999999993</c:v>
                </c:pt>
                <c:pt idx="298">
                  <c:v>880.27440000000001</c:v>
                </c:pt>
                <c:pt idx="299">
                  <c:v>880.67984999999999</c:v>
                </c:pt>
                <c:pt idx="300">
                  <c:v>881.25189999999998</c:v>
                </c:pt>
                <c:pt idx="301">
                  <c:v>881.33605</c:v>
                </c:pt>
                <c:pt idx="302">
                  <c:v>881.80864999999994</c:v>
                </c:pt>
                <c:pt idx="303">
                  <c:v>882.48779999999999</c:v>
                </c:pt>
                <c:pt idx="304">
                  <c:v>882.76405</c:v>
                </c:pt>
                <c:pt idx="305">
                  <c:v>882.48865000000001</c:v>
                </c:pt>
                <c:pt idx="306">
                  <c:v>882.67055000000005</c:v>
                </c:pt>
                <c:pt idx="307">
                  <c:v>883.07685000000004</c:v>
                </c:pt>
                <c:pt idx="308">
                  <c:v>883.26724999999999</c:v>
                </c:pt>
                <c:pt idx="309">
                  <c:v>882.99440000000004</c:v>
                </c:pt>
                <c:pt idx="310">
                  <c:v>882.63315</c:v>
                </c:pt>
                <c:pt idx="311">
                  <c:v>882.58299999999997</c:v>
                </c:pt>
                <c:pt idx="312">
                  <c:v>882.96039999999994</c:v>
                </c:pt>
                <c:pt idx="313">
                  <c:v>883.45</c:v>
                </c:pt>
                <c:pt idx="314">
                  <c:v>883.45</c:v>
                </c:pt>
                <c:pt idx="315">
                  <c:v>883.32079999999996</c:v>
                </c:pt>
                <c:pt idx="316">
                  <c:v>883.38030000000003</c:v>
                </c:pt>
                <c:pt idx="317">
                  <c:v>883.54520000000002</c:v>
                </c:pt>
                <c:pt idx="318">
                  <c:v>883.62935000000004</c:v>
                </c:pt>
                <c:pt idx="319">
                  <c:v>883.75599999999997</c:v>
                </c:pt>
                <c:pt idx="320">
                  <c:v>883.93619999999999</c:v>
                </c:pt>
                <c:pt idx="321">
                  <c:v>883.67949999999996</c:v>
                </c:pt>
                <c:pt idx="322">
                  <c:v>883.37604999999996</c:v>
                </c:pt>
                <c:pt idx="323">
                  <c:v>883.40834999999993</c:v>
                </c:pt>
                <c:pt idx="324">
                  <c:v>883.54349999999999</c:v>
                </c:pt>
                <c:pt idx="325">
                  <c:v>884.11979999999994</c:v>
                </c:pt>
                <c:pt idx="326">
                  <c:v>884.28469999999993</c:v>
                </c:pt>
                <c:pt idx="327">
                  <c:v>884.23964999999998</c:v>
                </c:pt>
                <c:pt idx="328">
                  <c:v>883.73305000000005</c:v>
                </c:pt>
                <c:pt idx="329">
                  <c:v>883.91579999999999</c:v>
                </c:pt>
                <c:pt idx="330">
                  <c:v>884.73095000000001</c:v>
                </c:pt>
                <c:pt idx="331">
                  <c:v>884.36289999999997</c:v>
                </c:pt>
                <c:pt idx="332">
                  <c:v>884.33145000000002</c:v>
                </c:pt>
                <c:pt idx="333">
                  <c:v>884.28980000000001</c:v>
                </c:pt>
                <c:pt idx="334">
                  <c:v>884.26175000000001</c:v>
                </c:pt>
                <c:pt idx="335">
                  <c:v>884.41305</c:v>
                </c:pt>
                <c:pt idx="336">
                  <c:v>884.28300000000002</c:v>
                </c:pt>
                <c:pt idx="337">
                  <c:v>884.27620000000002</c:v>
                </c:pt>
                <c:pt idx="338">
                  <c:v>884.46235000000001</c:v>
                </c:pt>
                <c:pt idx="339">
                  <c:v>883.86310000000003</c:v>
                </c:pt>
                <c:pt idx="340">
                  <c:v>883.73305000000005</c:v>
                </c:pt>
                <c:pt idx="341">
                  <c:v>884.04075</c:v>
                </c:pt>
                <c:pt idx="342">
                  <c:v>884.56944999999996</c:v>
                </c:pt>
                <c:pt idx="343">
                  <c:v>884.79469999999992</c:v>
                </c:pt>
                <c:pt idx="344">
                  <c:v>884.91200000000003</c:v>
                </c:pt>
                <c:pt idx="345">
                  <c:v>884.43515000000002</c:v>
                </c:pt>
                <c:pt idx="346">
                  <c:v>884.50315000000001</c:v>
                </c:pt>
                <c:pt idx="347">
                  <c:v>885.04375000000005</c:v>
                </c:pt>
                <c:pt idx="348">
                  <c:v>885.42115000000001</c:v>
                </c:pt>
                <c:pt idx="349">
                  <c:v>885.35484999999994</c:v>
                </c:pt>
                <c:pt idx="350">
                  <c:v>885.12620000000004</c:v>
                </c:pt>
                <c:pt idx="351">
                  <c:v>884.91880000000003</c:v>
                </c:pt>
                <c:pt idx="352">
                  <c:v>884.67570000000001</c:v>
                </c:pt>
                <c:pt idx="353">
                  <c:v>884.59495000000004</c:v>
                </c:pt>
                <c:pt idx="354">
                  <c:v>884.86525000000006</c:v>
                </c:pt>
                <c:pt idx="355">
                  <c:v>885.13639999999998</c:v>
                </c:pt>
                <c:pt idx="356">
                  <c:v>885.16104999999993</c:v>
                </c:pt>
                <c:pt idx="357">
                  <c:v>885.15</c:v>
                </c:pt>
                <c:pt idx="358">
                  <c:v>884.79555000000005</c:v>
                </c:pt>
                <c:pt idx="359">
                  <c:v>884.80150000000003</c:v>
                </c:pt>
                <c:pt idx="360">
                  <c:v>884.96384999999998</c:v>
                </c:pt>
                <c:pt idx="361">
                  <c:v>885.20185000000004</c:v>
                </c:pt>
                <c:pt idx="362">
                  <c:v>885.20270000000005</c:v>
                </c:pt>
                <c:pt idx="363">
                  <c:v>884.91200000000003</c:v>
                </c:pt>
                <c:pt idx="364">
                  <c:v>884.86865</c:v>
                </c:pt>
                <c:pt idx="365">
                  <c:v>884.58304999999996</c:v>
                </c:pt>
                <c:pt idx="366">
                  <c:v>884.71225000000004</c:v>
                </c:pt>
                <c:pt idx="367">
                  <c:v>885.07095000000004</c:v>
                </c:pt>
                <c:pt idx="368">
                  <c:v>885.63959999999997</c:v>
                </c:pt>
                <c:pt idx="369">
                  <c:v>886</c:v>
                </c:pt>
                <c:pt idx="370">
                  <c:v>885.96429999999998</c:v>
                </c:pt>
                <c:pt idx="371">
                  <c:v>885.95835</c:v>
                </c:pt>
                <c:pt idx="372">
                  <c:v>885.36590000000001</c:v>
                </c:pt>
                <c:pt idx="373">
                  <c:v>885.01400000000001</c:v>
                </c:pt>
                <c:pt idx="374">
                  <c:v>884.78705000000002</c:v>
                </c:pt>
                <c:pt idx="375">
                  <c:v>884.57285000000002</c:v>
                </c:pt>
                <c:pt idx="376">
                  <c:v>884.74115000000006</c:v>
                </c:pt>
                <c:pt idx="377">
                  <c:v>884.85419999999999</c:v>
                </c:pt>
                <c:pt idx="378">
                  <c:v>885.00974999999994</c:v>
                </c:pt>
                <c:pt idx="379">
                  <c:v>884.82870000000003</c:v>
                </c:pt>
                <c:pt idx="380">
                  <c:v>885.09899999999993</c:v>
                </c:pt>
                <c:pt idx="381">
                  <c:v>885.79174999999998</c:v>
                </c:pt>
                <c:pt idx="382">
                  <c:v>885.46450000000004</c:v>
                </c:pt>
                <c:pt idx="383">
                  <c:v>885.07690000000002</c:v>
                </c:pt>
                <c:pt idx="384">
                  <c:v>884.96214999999995</c:v>
                </c:pt>
                <c:pt idx="385">
                  <c:v>884.82614999999998</c:v>
                </c:pt>
                <c:pt idx="386">
                  <c:v>885.02250000000004</c:v>
                </c:pt>
                <c:pt idx="387">
                  <c:v>885.26900000000001</c:v>
                </c:pt>
                <c:pt idx="388">
                  <c:v>885.34635000000003</c:v>
                </c:pt>
                <c:pt idx="389">
                  <c:v>885.75094999999999</c:v>
                </c:pt>
                <c:pt idx="390">
                  <c:v>885.57584999999995</c:v>
                </c:pt>
                <c:pt idx="391">
                  <c:v>885.37355000000002</c:v>
                </c:pt>
                <c:pt idx="392">
                  <c:v>885.38885000000005</c:v>
                </c:pt>
                <c:pt idx="393">
                  <c:v>885.53930000000003</c:v>
                </c:pt>
                <c:pt idx="394">
                  <c:v>885.28345000000002</c:v>
                </c:pt>
                <c:pt idx="395">
                  <c:v>884.86694999999997</c:v>
                </c:pt>
                <c:pt idx="396">
                  <c:v>884.93325000000004</c:v>
                </c:pt>
                <c:pt idx="397">
                  <c:v>885.43644999999992</c:v>
                </c:pt>
                <c:pt idx="398">
                  <c:v>885.43389999999999</c:v>
                </c:pt>
                <c:pt idx="399">
                  <c:v>885.04629999999997</c:v>
                </c:pt>
                <c:pt idx="400">
                  <c:v>885.38630000000001</c:v>
                </c:pt>
                <c:pt idx="401">
                  <c:v>885.68039999999996</c:v>
                </c:pt>
                <c:pt idx="402">
                  <c:v>885.95069999999998</c:v>
                </c:pt>
                <c:pt idx="403">
                  <c:v>885.71865000000003</c:v>
                </c:pt>
                <c:pt idx="404">
                  <c:v>885.40329999999994</c:v>
                </c:pt>
                <c:pt idx="405">
                  <c:v>884.90519999999992</c:v>
                </c:pt>
                <c:pt idx="406">
                  <c:v>884.40795000000003</c:v>
                </c:pt>
                <c:pt idx="407">
                  <c:v>884.47</c:v>
                </c:pt>
                <c:pt idx="408">
                  <c:v>884.97320000000002</c:v>
                </c:pt>
                <c:pt idx="409">
                  <c:v>884.93664999999999</c:v>
                </c:pt>
                <c:pt idx="410">
                  <c:v>884.30680000000007</c:v>
                </c:pt>
                <c:pt idx="411">
                  <c:v>883.73305000000005</c:v>
                </c:pt>
                <c:pt idx="412">
                  <c:v>883.78150000000005</c:v>
                </c:pt>
                <c:pt idx="413">
                  <c:v>884.50995</c:v>
                </c:pt>
                <c:pt idx="414">
                  <c:v>884.40115000000003</c:v>
                </c:pt>
                <c:pt idx="415">
                  <c:v>884.31870000000004</c:v>
                </c:pt>
                <c:pt idx="416">
                  <c:v>884.3</c:v>
                </c:pt>
                <c:pt idx="417">
                  <c:v>884.3</c:v>
                </c:pt>
                <c:pt idx="418">
                  <c:v>884.3</c:v>
                </c:pt>
                <c:pt idx="419">
                  <c:v>884.3</c:v>
                </c:pt>
                <c:pt idx="420">
                  <c:v>884.31614999999999</c:v>
                </c:pt>
                <c:pt idx="421">
                  <c:v>884.57709999999997</c:v>
                </c:pt>
                <c:pt idx="422">
                  <c:v>884.46744999999999</c:v>
                </c:pt>
                <c:pt idx="423">
                  <c:v>884.36630000000002</c:v>
                </c:pt>
                <c:pt idx="424">
                  <c:v>883.94299999999998</c:v>
                </c:pt>
                <c:pt idx="425">
                  <c:v>883.71775000000002</c:v>
                </c:pt>
                <c:pt idx="426">
                  <c:v>883.86225000000002</c:v>
                </c:pt>
                <c:pt idx="427">
                  <c:v>883.72199999999998</c:v>
                </c:pt>
                <c:pt idx="428">
                  <c:v>883.65144999999995</c:v>
                </c:pt>
                <c:pt idx="429">
                  <c:v>883.16695000000004</c:v>
                </c:pt>
                <c:pt idx="430">
                  <c:v>883.56389999999999</c:v>
                </c:pt>
                <c:pt idx="431">
                  <c:v>883.84439999999995</c:v>
                </c:pt>
                <c:pt idx="432">
                  <c:v>883.73305000000005</c:v>
                </c:pt>
                <c:pt idx="433">
                  <c:v>883.73305000000005</c:v>
                </c:pt>
                <c:pt idx="434">
                  <c:v>883.67949999999996</c:v>
                </c:pt>
                <c:pt idx="435">
                  <c:v>883.54435000000001</c:v>
                </c:pt>
                <c:pt idx="436">
                  <c:v>883.69055000000003</c:v>
                </c:pt>
                <c:pt idx="437">
                  <c:v>883.60469999999998</c:v>
                </c:pt>
                <c:pt idx="438">
                  <c:v>883.46870000000001</c:v>
                </c:pt>
                <c:pt idx="439">
                  <c:v>882.99014999999997</c:v>
                </c:pt>
                <c:pt idx="440">
                  <c:v>882.89324999999997</c:v>
                </c:pt>
                <c:pt idx="441">
                  <c:v>882.88305000000003</c:v>
                </c:pt>
                <c:pt idx="442">
                  <c:v>882.63144999999997</c:v>
                </c:pt>
                <c:pt idx="443">
                  <c:v>882.59235000000001</c:v>
                </c:pt>
                <c:pt idx="444">
                  <c:v>882.86519999999996</c:v>
                </c:pt>
                <c:pt idx="445">
                  <c:v>883.16014999999993</c:v>
                </c:pt>
                <c:pt idx="446">
                  <c:v>883.44830000000002</c:v>
                </c:pt>
                <c:pt idx="447">
                  <c:v>883.26130000000001</c:v>
                </c:pt>
                <c:pt idx="448">
                  <c:v>882.49459999999999</c:v>
                </c:pt>
                <c:pt idx="449">
                  <c:v>882.48694999999998</c:v>
                </c:pt>
                <c:pt idx="450">
                  <c:v>882.64675</c:v>
                </c:pt>
                <c:pt idx="451">
                  <c:v>882.6</c:v>
                </c:pt>
                <c:pt idx="452">
                  <c:v>882.33140000000003</c:v>
                </c:pt>
                <c:pt idx="453">
                  <c:v>881.59784999999999</c:v>
                </c:pt>
                <c:pt idx="454">
                  <c:v>882.59404999999992</c:v>
                </c:pt>
                <c:pt idx="455">
                  <c:v>882.53880000000004</c:v>
                </c:pt>
                <c:pt idx="456">
                  <c:v>882.33820000000003</c:v>
                </c:pt>
                <c:pt idx="457">
                  <c:v>882.31695000000002</c:v>
                </c:pt>
                <c:pt idx="458">
                  <c:v>882.31695000000002</c:v>
                </c:pt>
                <c:pt idx="459">
                  <c:v>882.09595000000002</c:v>
                </c:pt>
                <c:pt idx="460">
                  <c:v>881.5222</c:v>
                </c:pt>
                <c:pt idx="461">
                  <c:v>880.96800000000007</c:v>
                </c:pt>
                <c:pt idx="462">
                  <c:v>881.36154999999997</c:v>
                </c:pt>
                <c:pt idx="463">
                  <c:v>881.01644999999996</c:v>
                </c:pt>
                <c:pt idx="464">
                  <c:v>881.36664999999994</c:v>
                </c:pt>
                <c:pt idx="465">
                  <c:v>881.18389999999999</c:v>
                </c:pt>
                <c:pt idx="466">
                  <c:v>880.59400000000005</c:v>
                </c:pt>
                <c:pt idx="467">
                  <c:v>880.21405000000004</c:v>
                </c:pt>
                <c:pt idx="468">
                  <c:v>880.05</c:v>
                </c:pt>
                <c:pt idx="469">
                  <c:v>880.05</c:v>
                </c:pt>
                <c:pt idx="470">
                  <c:v>880.06020000000001</c:v>
                </c:pt>
                <c:pt idx="471">
                  <c:v>880.08910000000003</c:v>
                </c:pt>
                <c:pt idx="472">
                  <c:v>880.12649999999996</c:v>
                </c:pt>
                <c:pt idx="473">
                  <c:v>880.27864999999997</c:v>
                </c:pt>
                <c:pt idx="474">
                  <c:v>880.42570000000001</c:v>
                </c:pt>
                <c:pt idx="475">
                  <c:v>880.76570000000004</c:v>
                </c:pt>
                <c:pt idx="476">
                  <c:v>880.76400000000001</c:v>
                </c:pt>
                <c:pt idx="477">
                  <c:v>880.33304999999996</c:v>
                </c:pt>
                <c:pt idx="478">
                  <c:v>879.37255000000005</c:v>
                </c:pt>
                <c:pt idx="479">
                  <c:v>879.10225000000003</c:v>
                </c:pt>
                <c:pt idx="480">
                  <c:v>878.91695000000004</c:v>
                </c:pt>
                <c:pt idx="481">
                  <c:v>878.73590000000002</c:v>
                </c:pt>
                <c:pt idx="482">
                  <c:v>878.86170000000004</c:v>
                </c:pt>
                <c:pt idx="483">
                  <c:v>879.2</c:v>
                </c:pt>
                <c:pt idx="484">
                  <c:v>878.70274999999992</c:v>
                </c:pt>
                <c:pt idx="485">
                  <c:v>878.11879999999996</c:v>
                </c:pt>
                <c:pt idx="486">
                  <c:v>878.41544999999996</c:v>
                </c:pt>
                <c:pt idx="487">
                  <c:v>878.63729999999998</c:v>
                </c:pt>
                <c:pt idx="488">
                  <c:v>878.84810000000004</c:v>
                </c:pt>
                <c:pt idx="489">
                  <c:v>878.7903</c:v>
                </c:pt>
                <c:pt idx="490">
                  <c:v>878.44859999999994</c:v>
                </c:pt>
                <c:pt idx="491">
                  <c:v>878.06015000000002</c:v>
                </c:pt>
                <c:pt idx="492">
                  <c:v>877.45155</c:v>
                </c:pt>
                <c:pt idx="493">
                  <c:v>876.93304999999998</c:v>
                </c:pt>
                <c:pt idx="494">
                  <c:v>876.93304999999998</c:v>
                </c:pt>
                <c:pt idx="495">
                  <c:v>876.84550000000002</c:v>
                </c:pt>
                <c:pt idx="496">
                  <c:v>876.71034999999995</c:v>
                </c:pt>
                <c:pt idx="497">
                  <c:v>876.81320000000005</c:v>
                </c:pt>
                <c:pt idx="498">
                  <c:v>876.86249999999995</c:v>
                </c:pt>
                <c:pt idx="499">
                  <c:v>876.98490000000004</c:v>
                </c:pt>
                <c:pt idx="500">
                  <c:v>876.62365</c:v>
                </c:pt>
                <c:pt idx="501">
                  <c:v>876.35249999999996</c:v>
                </c:pt>
                <c:pt idx="502">
                  <c:v>876.21394999999995</c:v>
                </c:pt>
                <c:pt idx="503">
                  <c:v>875.52120000000002</c:v>
                </c:pt>
                <c:pt idx="504">
                  <c:v>875.83910000000003</c:v>
                </c:pt>
                <c:pt idx="505">
                  <c:v>876.05925000000002</c:v>
                </c:pt>
                <c:pt idx="506">
                  <c:v>876.42814999999996</c:v>
                </c:pt>
                <c:pt idx="507">
                  <c:v>876.63045</c:v>
                </c:pt>
                <c:pt idx="508">
                  <c:v>876.02525000000003</c:v>
                </c:pt>
                <c:pt idx="509">
                  <c:v>875.61384999999996</c:v>
                </c:pt>
                <c:pt idx="510">
                  <c:v>874.90324999999996</c:v>
                </c:pt>
                <c:pt idx="511">
                  <c:v>874.66949999999997</c:v>
                </c:pt>
                <c:pt idx="512">
                  <c:v>874.65845000000002</c:v>
                </c:pt>
                <c:pt idx="513">
                  <c:v>874.90665000000001</c:v>
                </c:pt>
                <c:pt idx="514">
                  <c:v>875.09619999999995</c:v>
                </c:pt>
                <c:pt idx="515">
                  <c:v>874.63975000000005</c:v>
                </c:pt>
                <c:pt idx="516">
                  <c:v>874.38305000000003</c:v>
                </c:pt>
                <c:pt idx="517">
                  <c:v>874.28105000000005</c:v>
                </c:pt>
                <c:pt idx="518">
                  <c:v>874.1</c:v>
                </c:pt>
                <c:pt idx="519">
                  <c:v>874.1</c:v>
                </c:pt>
                <c:pt idx="520">
                  <c:v>874.1</c:v>
                </c:pt>
                <c:pt idx="521">
                  <c:v>874.1</c:v>
                </c:pt>
                <c:pt idx="522">
                  <c:v>874.02945</c:v>
                </c:pt>
                <c:pt idx="523">
                  <c:v>873.90790000000004</c:v>
                </c:pt>
                <c:pt idx="524">
                  <c:v>874.01925000000006</c:v>
                </c:pt>
                <c:pt idx="525">
                  <c:v>874.24704999999994</c:v>
                </c:pt>
                <c:pt idx="526">
                  <c:v>874.19860000000006</c:v>
                </c:pt>
                <c:pt idx="527">
                  <c:v>873.76679999999999</c:v>
                </c:pt>
                <c:pt idx="528">
                  <c:v>873.45740000000001</c:v>
                </c:pt>
                <c:pt idx="529">
                  <c:v>873.27890000000002</c:v>
                </c:pt>
                <c:pt idx="530">
                  <c:v>872.23509999999999</c:v>
                </c:pt>
                <c:pt idx="531">
                  <c:v>872.11694999999997</c:v>
                </c:pt>
                <c:pt idx="532">
                  <c:v>872.12459999999999</c:v>
                </c:pt>
                <c:pt idx="533">
                  <c:v>872.17049999999995</c:v>
                </c:pt>
                <c:pt idx="534">
                  <c:v>872.37959999999998</c:v>
                </c:pt>
                <c:pt idx="535">
                  <c:v>871.97244999999998</c:v>
                </c:pt>
                <c:pt idx="536">
                  <c:v>871.34685000000002</c:v>
                </c:pt>
                <c:pt idx="537">
                  <c:v>871.42420000000004</c:v>
                </c:pt>
                <c:pt idx="538">
                  <c:v>871.34940000000006</c:v>
                </c:pt>
                <c:pt idx="539">
                  <c:v>871.54404999999997</c:v>
                </c:pt>
                <c:pt idx="540">
                  <c:v>871.60865000000001</c:v>
                </c:pt>
                <c:pt idx="541">
                  <c:v>871.31965000000002</c:v>
                </c:pt>
                <c:pt idx="542">
                  <c:v>870.91335000000004</c:v>
                </c:pt>
                <c:pt idx="543">
                  <c:v>870.7</c:v>
                </c:pt>
                <c:pt idx="544">
                  <c:v>870.66430000000003</c:v>
                </c:pt>
                <c:pt idx="545">
                  <c:v>870.2002</c:v>
                </c:pt>
                <c:pt idx="546">
                  <c:v>870.16194999999993</c:v>
                </c:pt>
                <c:pt idx="547">
                  <c:v>870.5385</c:v>
                </c:pt>
                <c:pt idx="548">
                  <c:v>870.52660000000003</c:v>
                </c:pt>
                <c:pt idx="549">
                  <c:v>870.51554999999996</c:v>
                </c:pt>
                <c:pt idx="550">
                  <c:v>870.28944999999999</c:v>
                </c:pt>
                <c:pt idx="551">
                  <c:v>870.12030000000004</c:v>
                </c:pt>
                <c:pt idx="552">
                  <c:v>869.98514999999998</c:v>
                </c:pt>
                <c:pt idx="553">
                  <c:v>869.85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515-9540-9919-00A213C207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4471759"/>
        <c:axId val="1444843583"/>
      </c:scatterChart>
      <c:valAx>
        <c:axId val="14444717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</a:t>
                </a:r>
                <a:r>
                  <a:rPr lang="en-US" baseline="0"/>
                  <a:t> (mm)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4843583"/>
        <c:crosses val="autoZero"/>
        <c:crossBetween val="midCat"/>
      </c:valAx>
      <c:valAx>
        <c:axId val="144484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 in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44717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All2219-T851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03937007874016"/>
          <c:y val="0.18422629706098095"/>
          <c:w val="0.81229396325459313"/>
          <c:h val="0.6874680792642343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Sheet3!$D$5</c:f>
              <c:strCache>
                <c:ptCount val="1"/>
                <c:pt idx="0">
                  <c:v>Yield strength (Mpa)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70C0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rgbClr val="002060"/>
                </a:solidFill>
                <a:ln w="9525">
                  <a:solidFill>
                    <a:srgbClr val="0070C0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0070C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75-F244-85C6-37D01A6E694F}"/>
              </c:ext>
            </c:extLst>
          </c:dPt>
          <c:xVal>
            <c:numRef>
              <c:f>Sheet3!$C$6:$C$12</c:f>
              <c:numCache>
                <c:formatCode>General</c:formatCode>
                <c:ptCount val="7"/>
                <c:pt idx="0">
                  <c:v>24</c:v>
                </c:pt>
                <c:pt idx="1">
                  <c:v>100</c:v>
                </c:pt>
                <c:pt idx="2">
                  <c:v>150</c:v>
                </c:pt>
                <c:pt idx="3">
                  <c:v>205</c:v>
                </c:pt>
                <c:pt idx="4">
                  <c:v>260</c:v>
                </c:pt>
                <c:pt idx="5">
                  <c:v>315</c:v>
                </c:pt>
                <c:pt idx="6">
                  <c:v>370</c:v>
                </c:pt>
              </c:numCache>
            </c:numRef>
          </c:xVal>
          <c:yVal>
            <c:numRef>
              <c:f>Sheet3!$D$6:$D$12</c:f>
              <c:numCache>
                <c:formatCode>General</c:formatCode>
                <c:ptCount val="7"/>
                <c:pt idx="0">
                  <c:v>345</c:v>
                </c:pt>
                <c:pt idx="1">
                  <c:v>324</c:v>
                </c:pt>
                <c:pt idx="2">
                  <c:v>276</c:v>
                </c:pt>
                <c:pt idx="3">
                  <c:v>200</c:v>
                </c:pt>
                <c:pt idx="4">
                  <c:v>159</c:v>
                </c:pt>
                <c:pt idx="5">
                  <c:v>41</c:v>
                </c:pt>
                <c:pt idx="6">
                  <c:v>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175-F244-85C6-37D01A6E694F}"/>
            </c:ext>
          </c:extLst>
        </c:ser>
        <c:ser>
          <c:idx val="1"/>
          <c:order val="1"/>
          <c:tx>
            <c:strRef>
              <c:f>Sheet3!$E$5</c:f>
              <c:strCache>
                <c:ptCount val="1"/>
                <c:pt idx="0">
                  <c:v>Tensile strength (Mpa)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Sheet3!$C$6:$C$12</c:f>
              <c:numCache>
                <c:formatCode>General</c:formatCode>
                <c:ptCount val="7"/>
                <c:pt idx="0">
                  <c:v>24</c:v>
                </c:pt>
                <c:pt idx="1">
                  <c:v>100</c:v>
                </c:pt>
                <c:pt idx="2">
                  <c:v>150</c:v>
                </c:pt>
                <c:pt idx="3">
                  <c:v>205</c:v>
                </c:pt>
                <c:pt idx="4">
                  <c:v>260</c:v>
                </c:pt>
                <c:pt idx="5">
                  <c:v>315</c:v>
                </c:pt>
                <c:pt idx="6">
                  <c:v>370</c:v>
                </c:pt>
              </c:numCache>
            </c:numRef>
          </c:xVal>
          <c:yVal>
            <c:numRef>
              <c:f>Sheet3!$E$6:$E$12</c:f>
              <c:numCache>
                <c:formatCode>General</c:formatCode>
                <c:ptCount val="7"/>
                <c:pt idx="0">
                  <c:v>455</c:v>
                </c:pt>
                <c:pt idx="1">
                  <c:v>414</c:v>
                </c:pt>
                <c:pt idx="2">
                  <c:v>338</c:v>
                </c:pt>
                <c:pt idx="3">
                  <c:v>248</c:v>
                </c:pt>
                <c:pt idx="4">
                  <c:v>200</c:v>
                </c:pt>
                <c:pt idx="5">
                  <c:v>48</c:v>
                </c:pt>
                <c:pt idx="6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75-F244-85C6-37D01A6E6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6987008"/>
        <c:axId val="696983680"/>
      </c:scatterChart>
      <c:valAx>
        <c:axId val="696987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(C)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983680"/>
        <c:crosses val="autoZero"/>
        <c:crossBetween val="midCat"/>
      </c:valAx>
      <c:valAx>
        <c:axId val="69698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Yield</a:t>
                </a:r>
                <a:r>
                  <a:rPr lang="en-US" baseline="0"/>
                  <a:t> (Tensile) Strength (MPa)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9870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325984251968507"/>
          <c:y val="0.20375747091418758"/>
          <c:w val="0.34125787401574803"/>
          <c:h val="0.152004371887531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741"/>
          </a:xfrm>
          <a:prstGeom prst="rect">
            <a:avLst/>
          </a:prstGeom>
        </p:spPr>
        <p:txBody>
          <a:bodyPr vert="horz" wrap="square" lIns="92613" tIns="46306" rIns="92613" bIns="4630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741"/>
          </a:xfrm>
          <a:prstGeom prst="rect">
            <a:avLst/>
          </a:prstGeom>
        </p:spPr>
        <p:txBody>
          <a:bodyPr vert="horz" wrap="square" lIns="92613" tIns="46306" rIns="92613" bIns="46306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11/4/23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613" tIns="46306" rIns="92613" bIns="4630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831"/>
            <a:ext cx="5608320" cy="4182661"/>
          </a:xfrm>
          <a:prstGeom prst="rect">
            <a:avLst/>
          </a:prstGeom>
        </p:spPr>
        <p:txBody>
          <a:bodyPr vert="horz" wrap="square" lIns="92613" tIns="46306" rIns="92613" bIns="4630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063"/>
            <a:ext cx="3037840" cy="464740"/>
          </a:xfrm>
          <a:prstGeom prst="rect">
            <a:avLst/>
          </a:prstGeom>
        </p:spPr>
        <p:txBody>
          <a:bodyPr vert="horz" wrap="square" lIns="92613" tIns="46306" rIns="92613" bIns="4630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063"/>
            <a:ext cx="3037840" cy="464740"/>
          </a:xfrm>
          <a:prstGeom prst="rect">
            <a:avLst/>
          </a:prstGeom>
        </p:spPr>
        <p:txBody>
          <a:bodyPr vert="horz" wrap="square" lIns="92613" tIns="46306" rIns="92613" bIns="4630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94750" y="0"/>
            <a:ext cx="12002508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699" y="1238250"/>
            <a:ext cx="9986635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1" y="3143254"/>
            <a:ext cx="12001499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203200" y="6387149"/>
            <a:ext cx="125984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39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71295"/>
            <a:ext cx="2133600" cy="20438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12089496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5" y="1071569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0" y="3581401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28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4" y="1067100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09" y="3581401"/>
            <a:ext cx="58927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4" y="3581401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2576"/>
            <a:ext cx="12183897" cy="725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5" y="75904"/>
            <a:ext cx="11990413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5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07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</p:sldLayoutIdLst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u="sng" dirty="0"/>
              <a:t>J. Song</a:t>
            </a:r>
            <a:r>
              <a:rPr lang="en-US" dirty="0"/>
              <a:t>, M. Reaume, N. Bultman, M. Patil, </a:t>
            </a:r>
          </a:p>
          <a:p>
            <a:r>
              <a:rPr lang="en-US" dirty="0"/>
              <a:t>R. Quispe-Abad and J. Wei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930622"/>
            <a:ext cx="11430000" cy="911935"/>
          </a:xfrm>
        </p:spPr>
        <p:txBody>
          <a:bodyPr/>
          <a:lstStyle/>
          <a:p>
            <a:r>
              <a:rPr lang="en-US" dirty="0"/>
              <a:t>Status and R&amp;D of the target and beam dump at FRIB</a:t>
            </a:r>
          </a:p>
        </p:txBody>
      </p:sp>
    </p:spTree>
    <p:extLst>
      <p:ext uri="{BB962C8B-B14F-4D97-AF65-F5344CB8AC3E}">
        <p14:creationId xmlns:p14="http://schemas.microsoft.com/office/powerpoint/2010/main" val="53039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b="1" dirty="0"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Current Beam dump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1"/>
              <p:cNvSpPr txBox="1">
                <a:spLocks/>
              </p:cNvSpPr>
              <p:nvPr/>
            </p:nvSpPr>
            <p:spPr bwMode="auto">
              <a:xfrm>
                <a:off x="101600" y="1067100"/>
                <a:ext cx="6223000" cy="2433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rmAutofit lnSpcReduction="10000"/>
              </a:bodyPr>
              <a:lstStyle>
                <a:lvl1pPr marL="180178" indent="-180178" algn="l" defTabSz="803293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59" indent="-151650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584" indent="-16065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19" indent="-133632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2991" indent="-18017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294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333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372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407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r>
                  <a:rPr lang="en-US" sz="2000" kern="0" dirty="0"/>
                  <a:t>Criteria for determining the maximum beam power</a:t>
                </a:r>
              </a:p>
              <a:p>
                <a:pPr lvl="1"/>
                <a:r>
                  <a:rPr lang="en-US" sz="1600" kern="0" dirty="0">
                    <a:solidFill>
                      <a:srgbClr val="064308"/>
                    </a:solidFill>
                  </a:rPr>
                  <a:t>Al plate temperature &lt; 200 C</a:t>
                </a:r>
              </a:p>
              <a:p>
                <a:pPr lvl="2"/>
                <a:r>
                  <a:rPr lang="en-US" sz="1400" kern="0" dirty="0">
                    <a:solidFill>
                      <a:srgbClr val="064308"/>
                    </a:solidFill>
                  </a:rPr>
                  <a:t>The max stress reaches 185 MPa at 194 C and a criterion has been conservatively set not to exceed a yield strength of 200 MPa at 205 C</a:t>
                </a:r>
              </a:p>
              <a:p>
                <a:pPr lvl="1"/>
                <a:r>
                  <a:rPr lang="en-US" sz="1600" kern="0" dirty="0">
                    <a:solidFill>
                      <a:srgbClr val="064308"/>
                    </a:solidFill>
                  </a:rPr>
                  <a:t>Water temperature &lt; 130 C</a:t>
                </a:r>
              </a:p>
              <a:p>
                <a:pPr lvl="2"/>
                <a:r>
                  <a:rPr lang="en-US" sz="1200" kern="0" dirty="0">
                    <a:solidFill>
                      <a:srgbClr val="064308"/>
                    </a:solidFill>
                  </a:rPr>
                  <a:t>Set not to exceed the boiling point of water at 3 bar.</a:t>
                </a:r>
              </a:p>
              <a:p>
                <a:r>
                  <a:rPr lang="en-US" sz="1600" kern="0" dirty="0"/>
                  <a:t>Conditions</a:t>
                </a:r>
              </a:p>
              <a:p>
                <a:pPr lvl="1"/>
                <a:r>
                  <a:rPr lang="en-US" sz="1400" dirty="0"/>
                  <a:t>Flow rate: 60 </a:t>
                </a:r>
                <a:r>
                  <a:rPr lang="en-US" sz="1400" dirty="0" err="1"/>
                  <a:t>gpm</a:t>
                </a:r>
                <a:endParaRPr lang="en-US" sz="1400" dirty="0"/>
              </a:p>
              <a:p>
                <a:pPr lvl="1"/>
                <a:r>
                  <a:rPr lang="en-US" sz="1400" dirty="0"/>
                  <a:t>Pressure drop: 0.63 psi</a:t>
                </a:r>
              </a:p>
              <a:p>
                <a:pPr lvl="1"/>
                <a:r>
                  <a:rPr lang="en-US" sz="1400" dirty="0"/>
                  <a:t>Average speed: 2.4 m/s</a:t>
                </a:r>
              </a:p>
              <a:p>
                <a:pPr lvl="1"/>
                <a:r>
                  <a:rPr lang="en-US" sz="1400" dirty="0"/>
                  <a:t>Average Heat transfer coefficient: </a:t>
                </a:r>
                <a:r>
                  <a:rPr lang="en-US" sz="1400" dirty="0">
                    <a:solidFill>
                      <a:srgbClr val="FF0000"/>
                    </a:solidFill>
                  </a:rPr>
                  <a:t>8800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400" dirty="0"/>
              </a:p>
              <a:p>
                <a:pPr lvl="1"/>
                <a:endParaRPr lang="en-US" sz="1400" kern="0" dirty="0">
                  <a:solidFill>
                    <a:srgbClr val="064308"/>
                  </a:solidFill>
                </a:endParaRPr>
              </a:p>
            </p:txBody>
          </p:sp>
        </mc:Choice>
        <mc:Fallback>
          <p:sp>
            <p:nvSpPr>
              <p:cNvPr id="7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600" y="1067100"/>
                <a:ext cx="6223000" cy="2433339"/>
              </a:xfrm>
              <a:prstGeom prst="rect">
                <a:avLst/>
              </a:prstGeom>
              <a:blipFill>
                <a:blip r:embed="rId2"/>
                <a:stretch>
                  <a:fillRect l="-2444" t="-5729" b="-10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close-up of a metal object&#10;&#10;Description automatically generated">
            <a:extLst>
              <a:ext uri="{FF2B5EF4-FFF2-40B4-BE49-F238E27FC236}">
                <a16:creationId xmlns:a16="http://schemas.microsoft.com/office/drawing/2014/main" id="{5FB02F1A-2307-F1E6-E980-9706BE127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4294"/>
            <a:ext cx="2905479" cy="2433339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5520907" y="6356450"/>
            <a:ext cx="5655095" cy="364628"/>
          </a:xfrm>
        </p:spPr>
        <p:txBody>
          <a:bodyPr lIns="0" tIns="45712" rIns="0" bIns="45712"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 dirty="0">
                <a:latin typeface="Arial"/>
                <a:ea typeface="+mn-ea"/>
                <a:cs typeface="Arial"/>
              </a:rPr>
              <a:t>J. Song, HPTW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CEBC44-F40C-5452-6E9F-F16DF4303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799" y="3514294"/>
            <a:ext cx="5223846" cy="2667626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FA3D7B6-E369-6FAF-9781-F7C5C00ACB41}"/>
              </a:ext>
            </a:extLst>
          </p:cNvPr>
          <p:cNvSpPr txBox="1">
            <a:spLocks/>
          </p:cNvSpPr>
          <p:nvPr/>
        </p:nvSpPr>
        <p:spPr bwMode="auto">
          <a:xfrm>
            <a:off x="6705600" y="1063301"/>
            <a:ext cx="5181600" cy="243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DPA</a:t>
            </a:r>
          </a:p>
          <a:p>
            <a:pPr lvl="1"/>
            <a:r>
              <a:rPr lang="en-US" sz="1800" kern="0" dirty="0"/>
              <a:t>~ few </a:t>
            </a:r>
            <a:r>
              <a:rPr lang="en-US" sz="1800" kern="0" dirty="0" err="1"/>
              <a:t>dpa</a:t>
            </a:r>
            <a:r>
              <a:rPr lang="en-US" sz="1800" kern="0" dirty="0"/>
              <a:t> per a week</a:t>
            </a:r>
          </a:p>
        </p:txBody>
      </p:sp>
      <p:pic>
        <p:nvPicPr>
          <p:cNvPr id="20" name="Picture 19" descr="A diagram of a heat exchanger&#10;&#10;Description automatically generated">
            <a:extLst>
              <a:ext uri="{FF2B5EF4-FFF2-40B4-BE49-F238E27FC236}">
                <a16:creationId xmlns:a16="http://schemas.microsoft.com/office/drawing/2014/main" id="{8505B606-1C11-A872-45F0-8EAF6F851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247" y="1849048"/>
            <a:ext cx="3894152" cy="39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69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F08C8A-528B-263D-1029-BBA88ECD5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067100"/>
            <a:ext cx="7670800" cy="5027414"/>
          </a:xfrm>
        </p:spPr>
        <p:txBody>
          <a:bodyPr/>
          <a:lstStyle/>
          <a:p>
            <a:r>
              <a:rPr lang="en-US" dirty="0"/>
              <a:t>Thermal image of the beam dump	</a:t>
            </a:r>
          </a:p>
          <a:p>
            <a:pPr lvl="1"/>
            <a:r>
              <a:rPr lang="en-US" dirty="0"/>
              <a:t>A thermal camera is installed last spring</a:t>
            </a:r>
          </a:p>
          <a:p>
            <a:pPr lvl="1"/>
            <a:r>
              <a:rPr lang="en-US" dirty="0"/>
              <a:t>Thermal image of the beam dump during the 10kW run</a:t>
            </a:r>
          </a:p>
          <a:p>
            <a:pPr lvl="1"/>
            <a:r>
              <a:rPr lang="en-US" dirty="0"/>
              <a:t>The IR camera Temperature will be calibrated 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008930-B23F-CAE0-AB6F-487C157F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dump thermal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23FF1-CC4B-D7A1-D128-4182AC16D6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J. Song, HPTW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AD92B-2D20-CAB6-D2C9-00EF504D2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CED935A-A3FB-E45F-6023-AE5D70BC2968}"/>
              </a:ext>
            </a:extLst>
          </p:cNvPr>
          <p:cNvSpPr txBox="1">
            <a:spLocks/>
          </p:cNvSpPr>
          <p:nvPr/>
        </p:nvSpPr>
        <p:spPr bwMode="auto">
          <a:xfrm>
            <a:off x="7765473" y="1087882"/>
            <a:ext cx="4324927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Beam dump after 1 year of 3-5 kW beam operation</a:t>
            </a:r>
          </a:p>
        </p:txBody>
      </p:sp>
      <p:pic>
        <p:nvPicPr>
          <p:cNvPr id="7" name="Beam_on_off_on_BD.mov">
            <a:hlinkClick r:id="" action="ppaction://media"/>
            <a:extLst>
              <a:ext uri="{FF2B5EF4-FFF2-40B4-BE49-F238E27FC236}">
                <a16:creationId xmlns:a16="http://schemas.microsoft.com/office/drawing/2014/main" id="{B4009B28-92D3-F9C1-FB91-D8CAAD7181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23" y="2514600"/>
            <a:ext cx="3403600" cy="2946013"/>
          </a:xfrm>
          <a:prstGeom prst="rect">
            <a:avLst/>
          </a:prstGeom>
        </p:spPr>
      </p:pic>
      <p:pic>
        <p:nvPicPr>
          <p:cNvPr id="9" name="Picture 8" descr="A blue and red diagram of a rainbow&#10;&#10;Description automatically generated with medium confidence">
            <a:extLst>
              <a:ext uri="{FF2B5EF4-FFF2-40B4-BE49-F238E27FC236}">
                <a16:creationId xmlns:a16="http://schemas.microsoft.com/office/drawing/2014/main" id="{9947CEA1-F0E3-E05E-7B86-A7A6A08DA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123" y="2588135"/>
            <a:ext cx="4656283" cy="29460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0B740A-9F19-B84B-9F36-DD5A0C7B5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070" y="1732494"/>
            <a:ext cx="4130547" cy="32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0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289331"/>
            <a:ext cx="8991600" cy="478624"/>
          </a:xfrm>
        </p:spPr>
        <p:txBody>
          <a:bodyPr/>
          <a:lstStyle/>
          <a:p>
            <a:r>
              <a:rPr lang="en-US" dirty="0"/>
              <a:t>Mini-channel Beam dump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4C1D88-E720-1AA0-7245-F6181E5E7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052" y="4427531"/>
            <a:ext cx="4166210" cy="131609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2ED08A-955C-44FC-465C-BA7A1AB12F17}"/>
              </a:ext>
            </a:extLst>
          </p:cNvPr>
          <p:cNvGrpSpPr/>
          <p:nvPr/>
        </p:nvGrpSpPr>
        <p:grpSpPr>
          <a:xfrm>
            <a:off x="3195972" y="1476676"/>
            <a:ext cx="3581062" cy="3080519"/>
            <a:chOff x="2328101" y="1488642"/>
            <a:chExt cx="3501426" cy="3471483"/>
          </a:xfrm>
        </p:grpSpPr>
        <p:pic>
          <p:nvPicPr>
            <p:cNvPr id="10" name="Picture 9" descr="A close-up of a machine&#10;&#10;Description automatically generated">
              <a:extLst>
                <a:ext uri="{FF2B5EF4-FFF2-40B4-BE49-F238E27FC236}">
                  <a16:creationId xmlns:a16="http://schemas.microsoft.com/office/drawing/2014/main" id="{336682BE-BEE7-8D16-D1BC-6D660DDF4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97206">
              <a:off x="2328101" y="1592111"/>
              <a:ext cx="2997200" cy="275590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68190C9-61BC-8324-1B6A-AEA9A36FD4DB}"/>
                </a:ext>
              </a:extLst>
            </p:cNvPr>
            <p:cNvGrpSpPr/>
            <p:nvPr/>
          </p:nvGrpSpPr>
          <p:grpSpPr>
            <a:xfrm>
              <a:off x="2749959" y="1488642"/>
              <a:ext cx="3079568" cy="3471483"/>
              <a:chOff x="2749959" y="1488642"/>
              <a:chExt cx="3079568" cy="3471483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CFE0348-15BA-D863-C6F8-0A41C81847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0725" y="2813994"/>
                <a:ext cx="745977" cy="99806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4ACA13D7-9B61-5BDA-46EA-455DE2E2B439}"/>
                  </a:ext>
                </a:extLst>
              </p:cNvPr>
              <p:cNvSpPr/>
              <p:nvPr/>
            </p:nvSpPr>
            <p:spPr>
              <a:xfrm rot="12128138" flipH="1">
                <a:off x="3411135" y="3343109"/>
                <a:ext cx="208723" cy="250717"/>
              </a:xfrm>
              <a:prstGeom prst="arc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286ECE-8959-1239-826E-0253F9234C9E}"/>
                  </a:ext>
                </a:extLst>
              </p:cNvPr>
              <p:cNvSpPr txBox="1"/>
              <p:nvPr/>
            </p:nvSpPr>
            <p:spPr>
              <a:xfrm>
                <a:off x="3080725" y="4613287"/>
                <a:ext cx="2208205" cy="346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Primary beam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72B5E19-6867-5C8C-468A-D254C98DC5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73396" y="3262186"/>
                <a:ext cx="314535" cy="1371600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0FDCC21F-6ACF-0AE5-68F4-AE6AA4CD4A4B}"/>
                      </a:ext>
                    </a:extLst>
                  </p:cNvPr>
                  <p:cNvSpPr txBox="1"/>
                  <p:nvPr/>
                </p:nvSpPr>
                <p:spPr>
                  <a:xfrm>
                    <a:off x="2749959" y="3709111"/>
                    <a:ext cx="190065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B2DE09A-A060-CE08-B077-143E96906B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49959" y="3709111"/>
                    <a:ext cx="1900656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Bent Arrow 16">
                <a:extLst>
                  <a:ext uri="{FF2B5EF4-FFF2-40B4-BE49-F238E27FC236}">
                    <a16:creationId xmlns:a16="http://schemas.microsoft.com/office/drawing/2014/main" id="{E57C88FA-67E8-4E91-4BB4-D715D229F483}"/>
                  </a:ext>
                </a:extLst>
              </p:cNvPr>
              <p:cNvSpPr/>
              <p:nvPr/>
            </p:nvSpPr>
            <p:spPr>
              <a:xfrm rot="3781202" flipH="1" flipV="1">
                <a:off x="4085818" y="3357557"/>
                <a:ext cx="466708" cy="717495"/>
              </a:xfrm>
              <a:prstGeom prst="bentArrow">
                <a:avLst>
                  <a:gd name="adj1" fmla="val 14532"/>
                  <a:gd name="adj2" fmla="val 17771"/>
                  <a:gd name="adj3" fmla="val 25000"/>
                  <a:gd name="adj4" fmla="val 7500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Bent Arrow 17">
                <a:extLst>
                  <a:ext uri="{FF2B5EF4-FFF2-40B4-BE49-F238E27FC236}">
                    <a16:creationId xmlns:a16="http://schemas.microsoft.com/office/drawing/2014/main" id="{E2576540-E818-0240-06A7-4F086D1DEBAF}"/>
                  </a:ext>
                </a:extLst>
              </p:cNvPr>
              <p:cNvSpPr/>
              <p:nvPr/>
            </p:nvSpPr>
            <p:spPr>
              <a:xfrm rot="8354627" flipH="1" flipV="1">
                <a:off x="3092353" y="1943742"/>
                <a:ext cx="403146" cy="684599"/>
              </a:xfrm>
              <a:prstGeom prst="bentArrow">
                <a:avLst>
                  <a:gd name="adj1" fmla="val 14532"/>
                  <a:gd name="adj2" fmla="val 15805"/>
                  <a:gd name="adj3" fmla="val 25000"/>
                  <a:gd name="adj4" fmla="val 48862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65AFFA0-F78B-2CE7-5225-26CDFDDAADA7}"/>
                  </a:ext>
                </a:extLst>
              </p:cNvPr>
              <p:cNvSpPr txBox="1"/>
              <p:nvPr/>
            </p:nvSpPr>
            <p:spPr>
              <a:xfrm>
                <a:off x="3155383" y="1488642"/>
                <a:ext cx="2674144" cy="346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Minichannel Water cooling</a:t>
                </a:r>
              </a:p>
            </p:txBody>
          </p:sp>
        </p:grpSp>
      </p:grp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24B61F73-BC28-FA56-DD98-7EC7438BC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24719"/>
            <a:ext cx="4024128" cy="5027414"/>
          </a:xfrm>
        </p:spPr>
        <p:txBody>
          <a:bodyPr/>
          <a:lstStyle/>
          <a:p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MCBD</a:t>
            </a:r>
          </a:p>
          <a:p>
            <a:pPr lvl="1"/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The primary beam stops at the minichannel beam dump </a:t>
            </a:r>
          </a:p>
          <a:p>
            <a:pPr lvl="2"/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Penetration depth &lt; 1mm</a:t>
            </a:r>
          </a:p>
          <a:p>
            <a:pPr lvl="1"/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Beam intercepting plate</a:t>
            </a:r>
          </a:p>
          <a:p>
            <a:pPr lvl="2"/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CuCrZr/Al2219 (bimetal)</a:t>
            </a:r>
          </a:p>
          <a:p>
            <a:pPr lvl="3"/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Thickness: Cu (15 mm), Al (5 mm)</a:t>
            </a:r>
          </a:p>
          <a:p>
            <a:pPr lvl="2"/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Minichannel</a:t>
            </a:r>
          </a:p>
          <a:p>
            <a:pPr lvl="3"/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water channel (2mm) wall (2mm)</a:t>
            </a:r>
          </a:p>
          <a:p>
            <a:pPr lvl="1"/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Why CuCrZr?</a:t>
            </a:r>
          </a:p>
          <a:p>
            <a:pPr lvl="2"/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High thermal conductivity (320 W/m*K)</a:t>
            </a:r>
          </a:p>
          <a:p>
            <a:pPr lvl="2"/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High yield strength (380 - 550 MPa @RT)</a:t>
            </a:r>
          </a:p>
          <a:p>
            <a:pPr lvl="2"/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High radiation resistance</a:t>
            </a:r>
          </a:p>
          <a:p>
            <a:pPr lvl="2"/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Reference</a:t>
            </a:r>
          </a:p>
          <a:p>
            <a:pPr lvl="3"/>
            <a:r>
              <a:rPr lang="en-US" sz="1000" dirty="0"/>
              <a:t>K. Yoshida et al., </a:t>
            </a:r>
            <a:r>
              <a:rPr lang="en-US" sz="1000" i="1" dirty="0"/>
              <a:t>High-power beam dump system for the </a:t>
            </a:r>
            <a:r>
              <a:rPr lang="en-US" sz="1000" i="1" dirty="0" err="1"/>
              <a:t>BigRIPS</a:t>
            </a:r>
            <a:r>
              <a:rPr lang="en-US" sz="1000" i="1" dirty="0"/>
              <a:t> fragment separator at RIKEN RI Beam Factory </a:t>
            </a:r>
            <a:r>
              <a:rPr lang="en-US" sz="1000" dirty="0"/>
              <a:t>NIMB 317 (2013)</a:t>
            </a:r>
          </a:p>
          <a:p>
            <a:pPr lvl="3"/>
            <a:r>
              <a:rPr lang="en-US" sz="1000" dirty="0"/>
              <a:t>A. </a:t>
            </a:r>
            <a:r>
              <a:rPr lang="en-US" sz="1000" dirty="0" err="1"/>
              <a:t>Cackett</a:t>
            </a:r>
            <a:r>
              <a:rPr lang="en-US" sz="1000" dirty="0"/>
              <a:t> et al., </a:t>
            </a:r>
            <a:r>
              <a:rPr lang="en-US" sz="1000" i="1" dirty="0"/>
              <a:t>Effects of radiation damage and precipitate distribution on micro-pillar compression testing of irradiated CuCrZr </a:t>
            </a:r>
            <a:r>
              <a:rPr lang="en-US" sz="1000" dirty="0"/>
              <a:t>Journal of Nuclear Materials 553 (2021)</a:t>
            </a:r>
          </a:p>
          <a:p>
            <a:pPr marL="594587" lvl="3" indent="0">
              <a:buNone/>
            </a:pPr>
            <a:endParaRPr lang="en-US" sz="1200" dirty="0"/>
          </a:p>
          <a:p>
            <a:pPr lvl="3"/>
            <a:endParaRPr lang="en-US" sz="1200" dirty="0"/>
          </a:p>
          <a:p>
            <a:pPr lvl="3"/>
            <a:endParaRPr lang="en-US" sz="1200" dirty="0"/>
          </a:p>
          <a:p>
            <a:pPr lvl="3"/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pPr lvl="2"/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  <a:p>
            <a:pPr lvl="2"/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  <a:p>
            <a:pPr lvl="2"/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DFD0E5-46CE-0FA1-A20C-0A8878B4706A}"/>
              </a:ext>
            </a:extLst>
          </p:cNvPr>
          <p:cNvSpPr txBox="1"/>
          <p:nvPr/>
        </p:nvSpPr>
        <p:spPr>
          <a:xfrm>
            <a:off x="6204778" y="3269365"/>
            <a:ext cx="2644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2mm width minichannel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3AAF93-2A63-D40F-CB80-9F9456996511}"/>
              </a:ext>
            </a:extLst>
          </p:cNvPr>
          <p:cNvSpPr txBox="1"/>
          <p:nvPr/>
        </p:nvSpPr>
        <p:spPr>
          <a:xfrm>
            <a:off x="7570780" y="2655986"/>
            <a:ext cx="103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Al2219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3E09CA-9F37-CD50-1E57-FFAF3B8129C4}"/>
              </a:ext>
            </a:extLst>
          </p:cNvPr>
          <p:cNvSpPr txBox="1"/>
          <p:nvPr/>
        </p:nvSpPr>
        <p:spPr>
          <a:xfrm>
            <a:off x="4703239" y="5868573"/>
            <a:ext cx="1520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Water Supply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CAEC4AE1-5A5C-0DF6-8EDC-8E43D34F4EB8}"/>
              </a:ext>
            </a:extLst>
          </p:cNvPr>
          <p:cNvSpPr/>
          <p:nvPr/>
        </p:nvSpPr>
        <p:spPr>
          <a:xfrm rot="10800000">
            <a:off x="4563627" y="5743625"/>
            <a:ext cx="165030" cy="297065"/>
          </a:xfrm>
          <a:prstGeom prst="downArrow">
            <a:avLst>
              <a:gd name="adj1" fmla="val 58751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F2E82C97-644A-5D32-0728-0B713A82EEA1}"/>
              </a:ext>
            </a:extLst>
          </p:cNvPr>
          <p:cNvSpPr/>
          <p:nvPr/>
        </p:nvSpPr>
        <p:spPr>
          <a:xfrm rot="464561">
            <a:off x="8153068" y="5366147"/>
            <a:ext cx="239437" cy="363004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646421-3606-4739-9105-0E3E058B76FD}"/>
              </a:ext>
            </a:extLst>
          </p:cNvPr>
          <p:cNvSpPr txBox="1"/>
          <p:nvPr/>
        </p:nvSpPr>
        <p:spPr>
          <a:xfrm>
            <a:off x="7543800" y="5769837"/>
            <a:ext cx="1860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Water Return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2E9071-649F-B681-1DE5-985E00405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862" y="1771782"/>
            <a:ext cx="1378143" cy="145440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B769A6D-E8B5-A96A-4C67-9D574E836CF8}"/>
              </a:ext>
            </a:extLst>
          </p:cNvPr>
          <p:cNvCxnSpPr>
            <a:cxnSpLocks/>
          </p:cNvCxnSpPr>
          <p:nvPr/>
        </p:nvCxnSpPr>
        <p:spPr>
          <a:xfrm flipV="1">
            <a:off x="4832921" y="2805396"/>
            <a:ext cx="1514330" cy="5416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F8EA44D-2230-9D4A-CEBF-BCEBA5C0F4D4}"/>
              </a:ext>
            </a:extLst>
          </p:cNvPr>
          <p:cNvSpPr txBox="1"/>
          <p:nvPr/>
        </p:nvSpPr>
        <p:spPr>
          <a:xfrm>
            <a:off x="6683133" y="2058838"/>
            <a:ext cx="158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CuCrZr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ontent Placeholder 6">
                <a:extLst>
                  <a:ext uri="{FF2B5EF4-FFF2-40B4-BE49-F238E27FC236}">
                    <a16:creationId xmlns:a16="http://schemas.microsoft.com/office/drawing/2014/main" id="{FB451BA2-A681-C42B-0DC9-4412A786F9A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51046" y="1137499"/>
                <a:ext cx="3688554" cy="4187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78" indent="-180178" algn="l" defTabSz="803293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59" indent="-151650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584" indent="-16065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19" indent="-133632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2991" indent="-18017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294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333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372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407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800" kern="0" dirty="0">
                    <a:solidFill>
                      <a:schemeClr val="accent4">
                        <a:lumMod val="50000"/>
                      </a:schemeClr>
                    </a:solidFill>
                  </a:rPr>
                  <a:t>MCBD</a:t>
                </a:r>
              </a:p>
              <a:p>
                <a:pPr lvl="1"/>
                <a:r>
                  <a:rPr lang="en-US" sz="1600" kern="0" dirty="0">
                    <a:solidFill>
                      <a:schemeClr val="accent4">
                        <a:lumMod val="50000"/>
                      </a:schemeClr>
                    </a:solidFill>
                  </a:rPr>
                  <a:t>Criteria</a:t>
                </a:r>
              </a:p>
              <a:p>
                <a:pPr lvl="2"/>
                <a:r>
                  <a:rPr lang="en-US" sz="1400" kern="0" dirty="0" err="1">
                    <a:solidFill>
                      <a:schemeClr val="accent4">
                        <a:lumMod val="50000"/>
                      </a:schemeClr>
                    </a:solidFill>
                  </a:rPr>
                  <a:t>CuCuZr</a:t>
                </a:r>
                <a:r>
                  <a:rPr lang="en-US" sz="1400" kern="0" dirty="0">
                    <a:solidFill>
                      <a:schemeClr val="accent4">
                        <a:lumMod val="50000"/>
                      </a:schemeClr>
                    </a:solidFill>
                  </a:rPr>
                  <a:t> &lt; 300 C, Al2219 &lt; 200, Water &lt; 130 C </a:t>
                </a:r>
              </a:p>
              <a:p>
                <a:pPr lvl="1"/>
                <a:r>
                  <a:rPr lang="en-US" sz="1600" dirty="0"/>
                  <a:t>Flow rate: 60 </a:t>
                </a:r>
                <a:r>
                  <a:rPr lang="en-US" sz="1600" dirty="0" err="1"/>
                  <a:t>gpm</a:t>
                </a:r>
                <a:endParaRPr lang="en-US" sz="1600" dirty="0"/>
              </a:p>
              <a:p>
                <a:pPr lvl="1"/>
                <a:r>
                  <a:rPr lang="en-US" sz="1600" dirty="0"/>
                  <a:t>Pressure drop: 29.1 psi</a:t>
                </a:r>
              </a:p>
              <a:p>
                <a:pPr lvl="1"/>
                <a:r>
                  <a:rPr lang="en-US" sz="1600" dirty="0"/>
                  <a:t>Average speed in the mini-channel: 8 m/s</a:t>
                </a:r>
              </a:p>
              <a:p>
                <a:pPr lvl="1"/>
                <a:r>
                  <a:rPr lang="en-US" sz="1600" dirty="0"/>
                  <a:t>Average Heat transfer coefficient: </a:t>
                </a:r>
                <a:r>
                  <a:rPr lang="en-US" sz="1600" dirty="0">
                    <a:solidFill>
                      <a:srgbClr val="FF0000"/>
                    </a:solidFill>
                  </a:rPr>
                  <a:t>30,000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600" dirty="0"/>
              </a:p>
              <a:p>
                <a:r>
                  <a:rPr lang="en-US" sz="1800" kern="0" dirty="0"/>
                  <a:t>Radiation damage</a:t>
                </a:r>
              </a:p>
              <a:p>
                <a:pPr lvl="1"/>
                <a:r>
                  <a:rPr lang="en-US" sz="1600" kern="0" dirty="0"/>
                  <a:t>For 238U, peak DPA per a week for a 10kW operation, &lt; 10 </a:t>
                </a:r>
                <a:r>
                  <a:rPr lang="en-US" sz="1600" kern="0" dirty="0" err="1"/>
                  <a:t>dpa</a:t>
                </a:r>
                <a:endParaRPr lang="en-US" sz="1600" kern="0" dirty="0"/>
              </a:p>
              <a:p>
                <a:pPr marL="430926" lvl="2" indent="0">
                  <a:buNone/>
                </a:pPr>
                <a:endParaRPr lang="en-US" sz="1400" kern="0" dirty="0">
                  <a:highlight>
                    <a:srgbClr val="FFFF00"/>
                  </a:highlight>
                </a:endParaRPr>
              </a:p>
              <a:p>
                <a:pPr lvl="3"/>
                <a:endParaRPr lang="en-US" sz="1200" kern="0" dirty="0"/>
              </a:p>
              <a:p>
                <a:pPr lvl="3"/>
                <a:endParaRPr lang="en-US" sz="1200" kern="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lvl="2"/>
                <a:endParaRPr lang="en-US" sz="1400" kern="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lvl="2"/>
                <a:endParaRPr lang="en-US" sz="1400" kern="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lvl="2"/>
                <a:endParaRPr lang="en-US" sz="1400" kern="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lvl="1"/>
                <a:endParaRPr lang="en-US" sz="1600" kern="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lvl="1"/>
                <a:endParaRPr lang="en-US" kern="0" dirty="0"/>
              </a:p>
            </p:txBody>
          </p:sp>
        </mc:Choice>
        <mc:Fallback>
          <p:sp>
            <p:nvSpPr>
              <p:cNvPr id="31" name="Content Placeholder 6">
                <a:extLst>
                  <a:ext uri="{FF2B5EF4-FFF2-40B4-BE49-F238E27FC236}">
                    <a16:creationId xmlns:a16="http://schemas.microsoft.com/office/drawing/2014/main" id="{FB451BA2-A681-C42B-0DC9-4412A786F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1046" y="1137499"/>
                <a:ext cx="3688554" cy="4187962"/>
              </a:xfrm>
              <a:prstGeom prst="rect">
                <a:avLst/>
              </a:prstGeom>
              <a:blipFill>
                <a:blip r:embed="rId7"/>
                <a:stretch>
                  <a:fillRect l="-3425" t="-2719" r="-20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3C011AD6-A7EC-DF94-C98B-2A645A7864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4971" y="1000748"/>
            <a:ext cx="6832120" cy="512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0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289331"/>
            <a:ext cx="8991600" cy="478624"/>
          </a:xfrm>
        </p:spPr>
        <p:txBody>
          <a:bodyPr/>
          <a:lstStyle/>
          <a:p>
            <a:r>
              <a:rPr lang="en-US" dirty="0"/>
              <a:t>Rotating Beam dump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F95535-4888-162D-0973-99519DB6F480}"/>
              </a:ext>
            </a:extLst>
          </p:cNvPr>
          <p:cNvSpPr txBox="1">
            <a:spLocks/>
          </p:cNvSpPr>
          <p:nvPr/>
        </p:nvSpPr>
        <p:spPr bwMode="auto">
          <a:xfrm>
            <a:off x="300565" y="1067100"/>
            <a:ext cx="6024035" cy="46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dirty="0"/>
              <a:t>Concept</a:t>
            </a:r>
          </a:p>
          <a:p>
            <a:pPr lvl="1"/>
            <a:r>
              <a:rPr lang="en-US" dirty="0"/>
              <a:t>Beam stops in the water</a:t>
            </a:r>
          </a:p>
          <a:p>
            <a:pPr lvl="2"/>
            <a:r>
              <a:rPr lang="en-US" dirty="0"/>
              <a:t>Easy to remove the heat</a:t>
            </a:r>
          </a:p>
          <a:p>
            <a:pPr lvl="2"/>
            <a:r>
              <a:rPr lang="en-US" dirty="0"/>
              <a:t>Reduce the radiation damage</a:t>
            </a:r>
          </a:p>
          <a:p>
            <a:r>
              <a:rPr lang="en-US" dirty="0"/>
              <a:t>Current issues</a:t>
            </a:r>
          </a:p>
          <a:p>
            <a:pPr lvl="1"/>
            <a:r>
              <a:rPr lang="en-US" sz="1800" dirty="0"/>
              <a:t>Water seal development</a:t>
            </a:r>
          </a:p>
          <a:p>
            <a:pPr lvl="2"/>
            <a:r>
              <a:rPr lang="en-US" sz="1600" dirty="0"/>
              <a:t>Lip seal</a:t>
            </a:r>
          </a:p>
          <a:p>
            <a:pPr lvl="2"/>
            <a:r>
              <a:rPr lang="en-US" sz="1600" dirty="0"/>
              <a:t>Ferrofluid seal</a:t>
            </a:r>
          </a:p>
          <a:p>
            <a:pPr lvl="1"/>
            <a:r>
              <a:rPr lang="en-US" sz="1800" dirty="0"/>
              <a:t>Increasing a beam dump head height to cover multiple charge states of </a:t>
            </a:r>
            <a:r>
              <a:rPr lang="en-US" sz="1800" baseline="30000" dirty="0"/>
              <a:t>238</a:t>
            </a:r>
            <a:r>
              <a:rPr lang="en-US" sz="1800" dirty="0"/>
              <a:t>U beam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556709-C1CE-2365-4E89-82BA784EC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485" y="1024027"/>
            <a:ext cx="5655095" cy="35369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AD053-A551-0127-10BD-906B906D8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016" y="4163210"/>
            <a:ext cx="1661713" cy="18509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F02D3A-B00D-231B-99B9-CCC30A5FD7B8}"/>
              </a:ext>
            </a:extLst>
          </p:cNvPr>
          <p:cNvSpPr txBox="1"/>
          <p:nvPr/>
        </p:nvSpPr>
        <p:spPr>
          <a:xfrm>
            <a:off x="7420811" y="4814802"/>
            <a:ext cx="2653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leak after couple of hour operation</a:t>
            </a:r>
          </a:p>
        </p:txBody>
      </p:sp>
      <p:pic>
        <p:nvPicPr>
          <p:cNvPr id="18" name="Picture 17" descr="A close up of a metal ring&#10;&#10;Description automatically generated">
            <a:extLst>
              <a:ext uri="{FF2B5EF4-FFF2-40B4-BE49-F238E27FC236}">
                <a16:creationId xmlns:a16="http://schemas.microsoft.com/office/drawing/2014/main" id="{1837DC1E-B194-578B-BA0E-2AEF2A628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4032688"/>
            <a:ext cx="2133600" cy="2091351"/>
          </a:xfrm>
          <a:prstGeom prst="rect">
            <a:avLst/>
          </a:prstGeom>
        </p:spPr>
      </p:pic>
      <p:pic>
        <p:nvPicPr>
          <p:cNvPr id="20" name="Picture 19" descr="A metal circular object with a blue ring&#10;&#10;Description automatically generated">
            <a:extLst>
              <a:ext uri="{FF2B5EF4-FFF2-40B4-BE49-F238E27FC236}">
                <a16:creationId xmlns:a16="http://schemas.microsoft.com/office/drawing/2014/main" id="{BB949A39-5100-F953-9B3E-9DADA6994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703" y="4032688"/>
            <a:ext cx="1864757" cy="20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5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289331"/>
            <a:ext cx="8991600" cy="478624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09B781-E46F-629E-9675-180300346B66}"/>
              </a:ext>
            </a:extLst>
          </p:cNvPr>
          <p:cNvSpPr txBox="1">
            <a:spLocks/>
          </p:cNvSpPr>
          <p:nvPr/>
        </p:nvSpPr>
        <p:spPr bwMode="auto">
          <a:xfrm>
            <a:off x="300565" y="1067100"/>
            <a:ext cx="5655095" cy="47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dirty="0"/>
              <a:t>Target</a:t>
            </a:r>
          </a:p>
          <a:p>
            <a:pPr lvl="1"/>
            <a:r>
              <a:rPr lang="en-US" dirty="0"/>
              <a:t>Single-slice</a:t>
            </a:r>
          </a:p>
          <a:p>
            <a:pPr lvl="1"/>
            <a:r>
              <a:rPr lang="en-US" dirty="0"/>
              <a:t>Multiple-slice</a:t>
            </a:r>
          </a:p>
          <a:p>
            <a:r>
              <a:rPr lang="en-US" dirty="0"/>
              <a:t>Beam dump</a:t>
            </a:r>
          </a:p>
          <a:p>
            <a:pPr lvl="1"/>
            <a:r>
              <a:rPr lang="en-US" sz="1800" dirty="0"/>
              <a:t>6 deg Beam dump</a:t>
            </a:r>
          </a:p>
          <a:p>
            <a:pPr lvl="1"/>
            <a:r>
              <a:rPr lang="en-US" sz="1800" dirty="0"/>
              <a:t>Mini-channel beam dump</a:t>
            </a:r>
          </a:p>
          <a:p>
            <a:pPr lvl="1"/>
            <a:r>
              <a:rPr lang="en-US" sz="1800" dirty="0"/>
              <a:t>Rotating beam dump</a:t>
            </a:r>
          </a:p>
          <a:p>
            <a:r>
              <a:rPr lang="en-US" sz="2000" dirty="0"/>
              <a:t>10 kW beam power available at FRIB now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C793C-FBA4-E81D-18A2-4227BC37108A}"/>
              </a:ext>
            </a:extLst>
          </p:cNvPr>
          <p:cNvSpPr txBox="1"/>
          <p:nvPr/>
        </p:nvSpPr>
        <p:spPr>
          <a:xfrm>
            <a:off x="3657600" y="47244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4266121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38FCDF-CCB9-B68F-D90B-F2904F8B7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1F373-1969-5973-38AE-62968DB567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F3CC0-095B-B15A-1F41-2648A34CF7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DB362AC-272D-AD02-13BF-583DCA4E0575}"/>
              </a:ext>
            </a:extLst>
          </p:cNvPr>
          <p:cNvSpPr txBox="1">
            <a:spLocks/>
          </p:cNvSpPr>
          <p:nvPr/>
        </p:nvSpPr>
        <p:spPr bwMode="auto">
          <a:xfrm>
            <a:off x="76200" y="1067100"/>
            <a:ext cx="8990922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/>
              <a:t>Thermal analysis results</a:t>
            </a:r>
            <a:endParaRPr lang="en-US" kern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0383C2-69F3-7833-F7F8-D58F2E6D729A}"/>
              </a:ext>
            </a:extLst>
          </p:cNvPr>
          <p:cNvGrpSpPr/>
          <p:nvPr/>
        </p:nvGrpSpPr>
        <p:grpSpPr>
          <a:xfrm>
            <a:off x="762000" y="1414013"/>
            <a:ext cx="2887909" cy="4680501"/>
            <a:chOff x="6179891" y="1174606"/>
            <a:chExt cx="2887909" cy="48774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BAD5AD-32EC-04F5-1F42-60EC6387F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0949" y="1174606"/>
              <a:ext cx="2866174" cy="16940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B270AD6-3BF9-B61A-CAC5-D6AB1CA48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6511" y="2704053"/>
              <a:ext cx="2588279" cy="152314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80A98B7-07D3-9964-7C19-FAE4E8DF4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9891" y="4235661"/>
              <a:ext cx="2887909" cy="181644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4E4D2C-B77B-F084-7546-7A69C60B16B9}"/>
              </a:ext>
            </a:extLst>
          </p:cNvPr>
          <p:cNvSpPr txBox="1"/>
          <p:nvPr/>
        </p:nvSpPr>
        <p:spPr>
          <a:xfrm>
            <a:off x="3876578" y="2031730"/>
            <a:ext cx="3429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CuCrZr</a:t>
            </a:r>
            <a:r>
              <a:rPr lang="en-US" sz="1600" dirty="0"/>
              <a:t>, max stress is 304 MPa at 327 C, which is close to the yield strength of Cu alloy at 327 C, ~ 330 MPa.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E363B9-7982-E02E-DD26-B087F992C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1283397"/>
            <a:ext cx="4695825" cy="2209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18C7F7-A445-C502-30AC-D29B651EF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1" y="3631656"/>
            <a:ext cx="4695824" cy="22198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3FF5F8-F881-1F6E-9A50-B8DF487284CA}"/>
              </a:ext>
            </a:extLst>
          </p:cNvPr>
          <p:cNvSpPr txBox="1"/>
          <p:nvPr/>
        </p:nvSpPr>
        <p:spPr>
          <a:xfrm>
            <a:off x="3820391" y="4097823"/>
            <a:ext cx="3429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Al2219, max stress is 161 MPa at 160 C, which is lower than the yield strength of Al alloy at 160 C, ~ 230 MPa. 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1E441570-86BE-8FE7-82A8-998302D9D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2206" y="1076567"/>
            <a:ext cx="7042433" cy="5027414"/>
          </a:xfrm>
        </p:spPr>
        <p:txBody>
          <a:bodyPr/>
          <a:lstStyle/>
          <a:p>
            <a:r>
              <a:rPr lang="en-US" dirty="0"/>
              <a:t>Stress analysis results</a:t>
            </a:r>
          </a:p>
        </p:txBody>
      </p:sp>
    </p:spTree>
    <p:extLst>
      <p:ext uri="{BB962C8B-B14F-4D97-AF65-F5344CB8AC3E}">
        <p14:creationId xmlns:p14="http://schemas.microsoft.com/office/powerpoint/2010/main" val="2486494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6E7BF0-062F-5D58-6B01-1FE923D8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Acceptance Criteria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9813C-9C97-8DF1-692A-52CC17E398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350557-28DC-A43A-797C-8E24253FD6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E7605763-BD6B-2369-1A03-B93CB9C21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50283"/>
            <a:ext cx="11353800" cy="5027414"/>
          </a:xfrm>
        </p:spPr>
        <p:txBody>
          <a:bodyPr/>
          <a:lstStyle/>
          <a:p>
            <a:r>
              <a:rPr lang="en-US" dirty="0"/>
              <a:t>Maximum allowable temperature in  Cu and Al plates, are 300 and 200 C, respectively.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270F03-9185-B058-F055-D536EC439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56136"/>
            <a:ext cx="4794412" cy="3554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145D0A-F5D9-5DB4-7143-5F62C77F3082}"/>
              </a:ext>
            </a:extLst>
          </p:cNvPr>
          <p:cNvSpPr/>
          <p:nvPr/>
        </p:nvSpPr>
        <p:spPr>
          <a:xfrm>
            <a:off x="1355064" y="2029652"/>
            <a:ext cx="1280549" cy="2540946"/>
          </a:xfrm>
          <a:prstGeom prst="rect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A048C8-E09A-551A-A738-AF296E4C7AA8}"/>
              </a:ext>
            </a:extLst>
          </p:cNvPr>
          <p:cNvGrpSpPr/>
          <p:nvPr/>
        </p:nvGrpSpPr>
        <p:grpSpPr>
          <a:xfrm>
            <a:off x="1324428" y="2092279"/>
            <a:ext cx="3731555" cy="3366071"/>
            <a:chOff x="2286000" y="1646500"/>
            <a:chExt cx="5108360" cy="469801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51B436-9C17-ECE9-F0AD-2B22FB46C5F4}"/>
                </a:ext>
              </a:extLst>
            </p:cNvPr>
            <p:cNvCxnSpPr/>
            <p:nvPr/>
          </p:nvCxnSpPr>
          <p:spPr>
            <a:xfrm>
              <a:off x="2286000" y="4088029"/>
              <a:ext cx="397534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2057E3D-3C07-01E8-F781-2189268E0940}"/>
                </a:ext>
              </a:extLst>
            </p:cNvPr>
            <p:cNvCxnSpPr/>
            <p:nvPr/>
          </p:nvCxnSpPr>
          <p:spPr>
            <a:xfrm flipV="1">
              <a:off x="4067538" y="1646500"/>
              <a:ext cx="0" cy="3523810"/>
            </a:xfrm>
            <a:prstGeom prst="line">
              <a:avLst/>
            </a:prstGeom>
            <a:ln w="19050">
              <a:solidFill>
                <a:schemeClr val="tx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0B11FC-A9F3-24CD-71FF-95001DBABE14}"/>
                </a:ext>
              </a:extLst>
            </p:cNvPr>
            <p:cNvSpPr txBox="1"/>
            <p:nvPr/>
          </p:nvSpPr>
          <p:spPr>
            <a:xfrm>
              <a:off x="4144894" y="5829037"/>
              <a:ext cx="3249466" cy="51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CuCrZr</a:t>
              </a:r>
              <a:r>
                <a:rPr lang="en-US" dirty="0"/>
                <a:t> &lt; 300 C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4C20F6-6748-4796-31E0-46EFCF590460}"/>
                </a:ext>
              </a:extLst>
            </p:cNvPr>
            <p:cNvCxnSpPr/>
            <p:nvPr/>
          </p:nvCxnSpPr>
          <p:spPr>
            <a:xfrm flipV="1">
              <a:off x="3939304" y="1657790"/>
              <a:ext cx="0" cy="3523810"/>
            </a:xfrm>
            <a:prstGeom prst="line">
              <a:avLst/>
            </a:prstGeom>
            <a:ln w="3175">
              <a:solidFill>
                <a:schemeClr val="tx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E67622-5E84-9647-5788-F27BFA721A13}"/>
              </a:ext>
            </a:extLst>
          </p:cNvPr>
          <p:cNvCxnSpPr>
            <a:cxnSpLocks/>
          </p:cNvCxnSpPr>
          <p:nvPr/>
        </p:nvCxnSpPr>
        <p:spPr>
          <a:xfrm>
            <a:off x="2658778" y="4089969"/>
            <a:ext cx="510615" cy="9930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C4EBCC-675A-3598-7119-043EA464A99A}"/>
              </a:ext>
            </a:extLst>
          </p:cNvPr>
          <p:cNvGrpSpPr/>
          <p:nvPr/>
        </p:nvGrpSpPr>
        <p:grpSpPr>
          <a:xfrm>
            <a:off x="5171425" y="1660331"/>
            <a:ext cx="5583105" cy="3366548"/>
            <a:chOff x="1357421" y="2170096"/>
            <a:chExt cx="4351470" cy="3590926"/>
          </a:xfrm>
        </p:grpSpPr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C75292EC-75A4-A23E-7F61-EE35D69C83B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27403520"/>
                </p:ext>
              </p:extLst>
            </p:nvPr>
          </p:nvGraphicFramePr>
          <p:xfrm>
            <a:off x="1357421" y="2170096"/>
            <a:ext cx="4351470" cy="35909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0065A0-0450-D286-7059-A94F3B159CA3}"/>
                </a:ext>
              </a:extLst>
            </p:cNvPr>
            <p:cNvSpPr/>
            <p:nvPr/>
          </p:nvSpPr>
          <p:spPr>
            <a:xfrm>
              <a:off x="1752918" y="2823586"/>
              <a:ext cx="1828800" cy="2438400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3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6222B4-1A0A-2D6A-D9CD-E74F0B053407}"/>
              </a:ext>
            </a:extLst>
          </p:cNvPr>
          <p:cNvCxnSpPr>
            <a:cxnSpLocks/>
          </p:cNvCxnSpPr>
          <p:nvPr/>
        </p:nvCxnSpPr>
        <p:spPr>
          <a:xfrm>
            <a:off x="8091509" y="3747401"/>
            <a:ext cx="732491" cy="13002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0B9E5E4-53C3-BB13-8E85-00E9A166CFD0}"/>
              </a:ext>
            </a:extLst>
          </p:cNvPr>
          <p:cNvSpPr txBox="1"/>
          <p:nvPr/>
        </p:nvSpPr>
        <p:spPr>
          <a:xfrm>
            <a:off x="8025284" y="5108193"/>
            <a:ext cx="2373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Al2219 &lt; 200 C</a:t>
            </a:r>
          </a:p>
        </p:txBody>
      </p:sp>
    </p:spTree>
    <p:extLst>
      <p:ext uri="{BB962C8B-B14F-4D97-AF65-F5344CB8AC3E}">
        <p14:creationId xmlns:p14="http://schemas.microsoft.com/office/powerpoint/2010/main" val="4228105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Targetry</a:t>
            </a:r>
            <a:r>
              <a:rPr lang="en-US" dirty="0"/>
              <a:t> Systems Overview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J. Song, HPTW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26930" y="1144588"/>
            <a:ext cx="11590867" cy="5027612"/>
          </a:xfrm>
        </p:spPr>
        <p:txBody>
          <a:bodyPr/>
          <a:lstStyle/>
          <a:p>
            <a:r>
              <a:rPr lang="en-US" sz="2000" dirty="0"/>
              <a:t>Target and beam dump for the experiments of PAC01 and PAC02</a:t>
            </a:r>
            <a:endParaRPr lang="en-US" sz="1800" dirty="0"/>
          </a:p>
          <a:p>
            <a:pPr lvl="1"/>
            <a:r>
              <a:rPr lang="en-US" sz="1800" dirty="0"/>
              <a:t>Single-slice rotating graphite target</a:t>
            </a:r>
          </a:p>
          <a:p>
            <a:pPr lvl="1"/>
            <a:r>
              <a:rPr lang="en-US" sz="1800" dirty="0"/>
              <a:t>6⁰ S-shape static beam dump</a:t>
            </a:r>
          </a:p>
          <a:p>
            <a:pPr lvl="1"/>
            <a:r>
              <a:rPr lang="en-US" sz="1800" dirty="0"/>
              <a:t>In FY2023, the primary beam power was operated a 5 kW</a:t>
            </a:r>
          </a:p>
          <a:p>
            <a:pPr lvl="1"/>
            <a:r>
              <a:rPr lang="en-US" sz="1800" dirty="0"/>
              <a:t>The 10kW operation has just started with a 28Si beam to produce the 25Al beam</a:t>
            </a:r>
          </a:p>
          <a:p>
            <a:pPr lvl="2"/>
            <a:r>
              <a:rPr lang="en-US" sz="1600" dirty="0"/>
              <a:t>Primary beams: </a:t>
            </a:r>
            <a:r>
              <a:rPr lang="en-US" sz="1600" baseline="30000" dirty="0"/>
              <a:t>18</a:t>
            </a:r>
            <a:r>
              <a:rPr lang="en-US" sz="1600" dirty="0"/>
              <a:t>O, </a:t>
            </a:r>
            <a:r>
              <a:rPr lang="en-US" sz="1600" baseline="30000" dirty="0"/>
              <a:t>28</a:t>
            </a:r>
            <a:r>
              <a:rPr lang="en-US" sz="1600" dirty="0"/>
              <a:t>Si, </a:t>
            </a:r>
            <a:r>
              <a:rPr lang="en-US" sz="1600" baseline="30000" dirty="0"/>
              <a:t>36,40</a:t>
            </a:r>
            <a:r>
              <a:rPr lang="en-US" sz="1600" dirty="0"/>
              <a:t>Ar, </a:t>
            </a:r>
            <a:r>
              <a:rPr lang="en-US" sz="1600" baseline="30000" dirty="0"/>
              <a:t>64</a:t>
            </a:r>
            <a:r>
              <a:rPr lang="en-US" sz="1600" dirty="0"/>
              <a:t>Zn,</a:t>
            </a:r>
            <a:r>
              <a:rPr lang="en-US" sz="1600" baseline="30000" dirty="0"/>
              <a:t>124</a:t>
            </a:r>
            <a:r>
              <a:rPr lang="en-US" sz="1600" dirty="0"/>
              <a:t>Xe,</a:t>
            </a:r>
            <a:r>
              <a:rPr lang="en-US" sz="1600" baseline="30000" dirty="0"/>
              <a:t>198</a:t>
            </a:r>
            <a:r>
              <a:rPr lang="en-US" sz="1600" dirty="0"/>
              <a:t>Pt and  </a:t>
            </a:r>
            <a:r>
              <a:rPr lang="en-US" sz="1600" baseline="30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238</a:t>
            </a:r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54" y="3209920"/>
            <a:ext cx="4793703" cy="24441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22417" y="3706358"/>
            <a:ext cx="1312640" cy="1268320"/>
          </a:xfrm>
          <a:prstGeom prst="rect">
            <a:avLst/>
          </a:prstGeom>
          <a:noFill/>
          <a:ln w="28575">
            <a:solidFill>
              <a:srgbClr val="064308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64308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1259" y="4604443"/>
            <a:ext cx="1463040" cy="0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078837" y="3764075"/>
            <a:ext cx="1741415" cy="1854589"/>
          </a:xfrm>
          <a:prstGeom prst="rect">
            <a:avLst/>
          </a:prstGeom>
          <a:noFill/>
          <a:ln w="28575">
            <a:solidFill>
              <a:srgbClr val="064308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30" y="5261164"/>
            <a:ext cx="3042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Single-slice Target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37975" y="5877654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Static Beam Dump</a:t>
            </a:r>
          </a:p>
        </p:txBody>
      </p:sp>
      <p:sp>
        <p:nvSpPr>
          <p:cNvPr id="13" name="Right Arrow 12"/>
          <p:cNvSpPr/>
          <p:nvPr/>
        </p:nvSpPr>
        <p:spPr>
          <a:xfrm rot="16200000">
            <a:off x="1883853" y="3276277"/>
            <a:ext cx="560249" cy="2272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27446" y="2743579"/>
            <a:ext cx="2448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Target Vacuum Vessel</a:t>
            </a:r>
          </a:p>
        </p:txBody>
      </p:sp>
      <p:sp>
        <p:nvSpPr>
          <p:cNvPr id="15" name="Right Arrow 14"/>
          <p:cNvSpPr/>
          <p:nvPr/>
        </p:nvSpPr>
        <p:spPr>
          <a:xfrm rot="16200000">
            <a:off x="4272253" y="3248013"/>
            <a:ext cx="464682" cy="2330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64078" y="2703335"/>
            <a:ext cx="3255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Beam dump Vacuum Vessel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529438" y="4707417"/>
            <a:ext cx="342180" cy="517433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670579" y="5093700"/>
            <a:ext cx="1093498" cy="76081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2079" y="3742210"/>
            <a:ext cx="14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 200MeV/u </a:t>
            </a:r>
          </a:p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829900" y="2368490"/>
            <a:ext cx="7733551" cy="3924400"/>
            <a:chOff x="4829900" y="2368490"/>
            <a:chExt cx="7733551" cy="39244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2502" y="2961828"/>
              <a:ext cx="5423298" cy="333106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20331765">
              <a:off x="4829900" y="2368490"/>
              <a:ext cx="773355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More than 210 Rare Isotope Beams Delivered to FRIB User Experiments for Year 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B6290A1-6793-A00C-AD4F-F8CA43D2E5D8}"/>
              </a:ext>
            </a:extLst>
          </p:cNvPr>
          <p:cNvGrpSpPr/>
          <p:nvPr/>
        </p:nvGrpSpPr>
        <p:grpSpPr>
          <a:xfrm>
            <a:off x="776600" y="4081536"/>
            <a:ext cx="6007705" cy="2334800"/>
            <a:chOff x="776600" y="4081536"/>
            <a:chExt cx="6007705" cy="2334800"/>
          </a:xfrm>
        </p:grpSpPr>
        <p:grpSp>
          <p:nvGrpSpPr>
            <p:cNvPr id="6" name="Group 5"/>
            <p:cNvGrpSpPr/>
            <p:nvPr/>
          </p:nvGrpSpPr>
          <p:grpSpPr>
            <a:xfrm>
              <a:off x="776600" y="4081536"/>
              <a:ext cx="5763871" cy="2334800"/>
              <a:chOff x="3121106" y="4191000"/>
              <a:chExt cx="5763871" cy="2334800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4146656" y="4191000"/>
                <a:ext cx="4738321" cy="1560043"/>
                <a:chOff x="4146656" y="4231157"/>
                <a:chExt cx="4738321" cy="1560043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4182257" y="4231157"/>
                  <a:ext cx="4702720" cy="1500777"/>
                  <a:chOff x="4216125" y="4227350"/>
                  <a:chExt cx="4702720" cy="1500777"/>
                </a:xfrm>
              </p:grpSpPr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4216125" y="4713907"/>
                    <a:ext cx="1297998" cy="0"/>
                  </a:xfrm>
                  <a:prstGeom prst="line">
                    <a:avLst/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Arc 30"/>
                  <p:cNvSpPr/>
                  <p:nvPr/>
                </p:nvSpPr>
                <p:spPr>
                  <a:xfrm>
                    <a:off x="4565870" y="4703999"/>
                    <a:ext cx="1576582" cy="1024128"/>
                  </a:xfrm>
                  <a:prstGeom prst="arc">
                    <a:avLst>
                      <a:gd name="adj1" fmla="val 16200000"/>
                      <a:gd name="adj2" fmla="val 20686187"/>
                    </a:avLst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Arc 36"/>
                  <p:cNvSpPr/>
                  <p:nvPr/>
                </p:nvSpPr>
                <p:spPr>
                  <a:xfrm rot="10800000">
                    <a:off x="5963339" y="4227350"/>
                    <a:ext cx="1576582" cy="1024128"/>
                  </a:xfrm>
                  <a:prstGeom prst="arc">
                    <a:avLst>
                      <a:gd name="adj1" fmla="val 16200000"/>
                      <a:gd name="adj2" fmla="val 20686187"/>
                    </a:avLst>
                  </a:prstGeom>
                  <a:ln w="28575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9" name="Straight Arrow Connector 38"/>
                  <p:cNvCxnSpPr/>
                  <p:nvPr/>
                </p:nvCxnSpPr>
                <p:spPr>
                  <a:xfrm flipV="1">
                    <a:off x="6746360" y="5227635"/>
                    <a:ext cx="2172485" cy="23844"/>
                  </a:xfrm>
                  <a:prstGeom prst="straightConnector1">
                    <a:avLst/>
                  </a:prstGeom>
                  <a:ln w="28575">
                    <a:solidFill>
                      <a:srgbClr val="008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4146656" y="4776980"/>
                  <a:ext cx="1796944" cy="1014220"/>
                  <a:chOff x="4182257" y="5484829"/>
                  <a:chExt cx="1796944" cy="1014220"/>
                </a:xfrm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>
                    <a:off x="4182257" y="5484829"/>
                    <a:ext cx="1297998" cy="0"/>
                  </a:xfrm>
                  <a:prstGeom prst="line">
                    <a:avLst/>
                  </a:prstGeom>
                  <a:ln w="60325">
                    <a:solidFill>
                      <a:srgbClr val="CC0000"/>
                    </a:solidFill>
                    <a:prstDash val="sys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Arc 47"/>
                  <p:cNvSpPr/>
                  <p:nvPr/>
                </p:nvSpPr>
                <p:spPr>
                  <a:xfrm>
                    <a:off x="4532002" y="5484829"/>
                    <a:ext cx="1447199" cy="1014220"/>
                  </a:xfrm>
                  <a:prstGeom prst="arc">
                    <a:avLst>
                      <a:gd name="adj1" fmla="val 16200000"/>
                      <a:gd name="adj2" fmla="val 21384951"/>
                    </a:avLst>
                  </a:prstGeom>
                  <a:ln w="60325">
                    <a:solidFill>
                      <a:srgbClr val="CC0000"/>
                    </a:solidFill>
                    <a:prstDash val="sysDash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57" name="TextBox 56"/>
              <p:cNvSpPr txBox="1"/>
              <p:nvPr/>
            </p:nvSpPr>
            <p:spPr>
              <a:xfrm>
                <a:off x="3121106" y="5621665"/>
                <a:ext cx="18793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~25% heat deposit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915790" y="6187246"/>
                <a:ext cx="18793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~75% heat deposit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115DCA-0262-BC81-6FFD-A686CFCC6D1A}"/>
                </a:ext>
              </a:extLst>
            </p:cNvPr>
            <p:cNvSpPr txBox="1"/>
            <p:nvPr/>
          </p:nvSpPr>
          <p:spPr>
            <a:xfrm>
              <a:off x="4837690" y="5567128"/>
              <a:ext cx="1946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~ 150MeV/u FOI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44C5BED-25C6-FDD7-93AD-BB24094D24CE}"/>
              </a:ext>
            </a:extLst>
          </p:cNvPr>
          <p:cNvGrpSpPr/>
          <p:nvPr/>
        </p:nvGrpSpPr>
        <p:grpSpPr>
          <a:xfrm>
            <a:off x="28734" y="0"/>
            <a:ext cx="9691272" cy="6858000"/>
            <a:chOff x="-5791" y="0"/>
            <a:chExt cx="9691272" cy="6858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0810F88-B8CF-A9FD-9A98-586FDD738AF9}"/>
                </a:ext>
              </a:extLst>
            </p:cNvPr>
            <p:cNvGrpSpPr/>
            <p:nvPr/>
          </p:nvGrpSpPr>
          <p:grpSpPr>
            <a:xfrm>
              <a:off x="0" y="0"/>
              <a:ext cx="9685481" cy="6858000"/>
              <a:chOff x="-278108" y="-382916"/>
              <a:chExt cx="9685481" cy="685800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AC3FA27-83E1-3A75-28C6-53772A330D8A}"/>
                  </a:ext>
                </a:extLst>
              </p:cNvPr>
              <p:cNvGrpSpPr/>
              <p:nvPr/>
            </p:nvGrpSpPr>
            <p:grpSpPr>
              <a:xfrm>
                <a:off x="-278108" y="-382916"/>
                <a:ext cx="9685481" cy="6858000"/>
                <a:chOff x="-134985" y="-225112"/>
                <a:chExt cx="9394491" cy="6483996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70B79F45-3E6A-8473-6EE5-AB16A30D2A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134985" y="-225112"/>
                  <a:ext cx="9394491" cy="6483996"/>
                </a:xfrm>
                <a:prstGeom prst="rect">
                  <a:avLst/>
                </a:prstGeom>
              </p:spPr>
            </p:pic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94FDF01-2A87-DF6D-7606-22E4F2E0B32B}"/>
                    </a:ext>
                  </a:extLst>
                </p:cNvPr>
                <p:cNvSpPr/>
                <p:nvPr/>
              </p:nvSpPr>
              <p:spPr>
                <a:xfrm>
                  <a:off x="1142930" y="3706358"/>
                  <a:ext cx="907441" cy="794139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C26D7E3-0671-4A59-CE71-0152468F3F2F}"/>
                  </a:ext>
                </a:extLst>
              </p:cNvPr>
              <p:cNvSpPr txBox="1"/>
              <p:nvPr/>
            </p:nvSpPr>
            <p:spPr>
              <a:xfrm>
                <a:off x="418774" y="192391"/>
                <a:ext cx="39159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B050"/>
                    </a:solidFill>
                  </a:rPr>
                  <a:t>FRIB Accelerator System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1110AA-F03C-1C90-47FC-3FDA781D6994}"/>
                </a:ext>
              </a:extLst>
            </p:cNvPr>
            <p:cNvSpPr txBox="1"/>
            <p:nvPr/>
          </p:nvSpPr>
          <p:spPr>
            <a:xfrm rot="20485493">
              <a:off x="3283316" y="4678089"/>
              <a:ext cx="3915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</a:rPr>
                <a:t>Primary beam acceleration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99D41C-8CE7-16F5-C587-619DFD2D7DBD}"/>
                </a:ext>
              </a:extLst>
            </p:cNvPr>
            <p:cNvSpPr txBox="1"/>
            <p:nvPr/>
          </p:nvSpPr>
          <p:spPr>
            <a:xfrm rot="20485493">
              <a:off x="-5791" y="3664767"/>
              <a:ext cx="3915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</a:rPr>
                <a:t>Fragments of Interest Production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806715-5292-8A27-F8F1-7924A3BC3E3F}"/>
                </a:ext>
              </a:extLst>
            </p:cNvPr>
            <p:cNvSpPr txBox="1"/>
            <p:nvPr/>
          </p:nvSpPr>
          <p:spPr>
            <a:xfrm rot="20485493">
              <a:off x="1988273" y="1740324"/>
              <a:ext cx="3915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</a:rPr>
                <a:t>User experiments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645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285756"/>
            <a:ext cx="8991600" cy="478624"/>
          </a:xfrm>
        </p:spPr>
        <p:txBody>
          <a:bodyPr/>
          <a:lstStyle/>
          <a:p>
            <a:r>
              <a:rPr lang="en-US" dirty="0"/>
              <a:t>Power ramp up plan: Target System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Song, May 2023 TSAC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91" y="3321266"/>
            <a:ext cx="1579650" cy="321749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 rot="21154919">
            <a:off x="673049" y="1073702"/>
            <a:ext cx="11049000" cy="1108485"/>
            <a:chOff x="1066800" y="1838613"/>
            <a:chExt cx="8105346" cy="904587"/>
          </a:xfrm>
        </p:grpSpPr>
        <p:grpSp>
          <p:nvGrpSpPr>
            <p:cNvPr id="12" name="Group 11"/>
            <p:cNvGrpSpPr/>
            <p:nvPr/>
          </p:nvGrpSpPr>
          <p:grpSpPr>
            <a:xfrm>
              <a:off x="1066800" y="2286000"/>
              <a:ext cx="7467600" cy="457200"/>
              <a:chOff x="1295400" y="2895600"/>
              <a:chExt cx="7467600" cy="457200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295400" y="2895600"/>
                <a:ext cx="0" cy="457200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295400" y="3124200"/>
                <a:ext cx="7467600" cy="76200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8763000" y="2971800"/>
                <a:ext cx="0" cy="381000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 rot="19115288">
              <a:off x="1746615" y="1897877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 kW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9115288">
              <a:off x="4825871" y="1902102"/>
              <a:ext cx="1066800" cy="301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40 kW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9115288">
              <a:off x="8105346" y="1838613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400 kW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066800" y="2617547"/>
              <a:ext cx="914400" cy="0"/>
            </a:xfrm>
            <a:prstGeom prst="straightConnector1">
              <a:avLst/>
            </a:prstGeom>
            <a:ln>
              <a:solidFill>
                <a:srgbClr val="A5002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994895" y="2438400"/>
              <a:ext cx="0" cy="179147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2050795" y="2617547"/>
              <a:ext cx="3119230" cy="3191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/>
          <p:cNvCxnSpPr>
            <a:cxnSpLocks/>
          </p:cNvCxnSpPr>
          <p:nvPr/>
        </p:nvCxnSpPr>
        <p:spPr>
          <a:xfrm rot="21154919">
            <a:off x="6340109" y="1838723"/>
            <a:ext cx="0" cy="2286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/>
          </p:cNvCxnSpPr>
          <p:nvPr/>
        </p:nvCxnSpPr>
        <p:spPr>
          <a:xfrm rot="21154919">
            <a:off x="6425321" y="1756256"/>
            <a:ext cx="4436379" cy="0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26147" y="284153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Static target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212477" y="245686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Single-slice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750628" y="229401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Multi-slice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914" y="2876733"/>
            <a:ext cx="3074098" cy="32244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1819" y="2301426"/>
            <a:ext cx="1970269" cy="1309276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8001000" y="3081705"/>
            <a:ext cx="1560819" cy="7001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C99DDE-4C0A-870A-7DCA-84791E0ACF50}"/>
              </a:ext>
            </a:extLst>
          </p:cNvPr>
          <p:cNvGrpSpPr/>
          <p:nvPr/>
        </p:nvGrpSpPr>
        <p:grpSpPr>
          <a:xfrm>
            <a:off x="3064606" y="915646"/>
            <a:ext cx="2253462" cy="2073274"/>
            <a:chOff x="3064606" y="915646"/>
            <a:chExt cx="2253462" cy="2073274"/>
          </a:xfrm>
        </p:grpSpPr>
        <p:sp>
          <p:nvSpPr>
            <p:cNvPr id="22" name="TextBox 21"/>
            <p:cNvSpPr txBox="1"/>
            <p:nvPr/>
          </p:nvSpPr>
          <p:spPr>
            <a:xfrm rot="19183491">
              <a:off x="3064606" y="915646"/>
              <a:ext cx="22534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10 kW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 we are here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A1F3528-FD93-87CC-2CAE-21B689AAC546}"/>
                </a:ext>
              </a:extLst>
            </p:cNvPr>
            <p:cNvCxnSpPr>
              <a:cxnSpLocks/>
            </p:cNvCxnSpPr>
            <p:nvPr/>
          </p:nvCxnSpPr>
          <p:spPr>
            <a:xfrm>
              <a:off x="3609784" y="2349692"/>
              <a:ext cx="621206" cy="63922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20220922_094121">
            <a:hlinkClick r:id="" action="ppaction://media"/>
            <a:extLst>
              <a:ext uri="{FF2B5EF4-FFF2-40B4-BE49-F238E27FC236}">
                <a16:creationId xmlns:a16="http://schemas.microsoft.com/office/drawing/2014/main" id="{45697A64-34DD-18F9-FD3E-CE526A455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4831" y="2999870"/>
            <a:ext cx="2541972" cy="37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0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191" y="1582357"/>
            <a:ext cx="5257800" cy="45296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289331"/>
            <a:ext cx="8991600" cy="478624"/>
          </a:xfrm>
        </p:spPr>
        <p:txBody>
          <a:bodyPr/>
          <a:lstStyle/>
          <a:p>
            <a:r>
              <a:rPr lang="en-US" dirty="0"/>
              <a:t>Current Production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Content Placeholder 1"/>
          <p:cNvSpPr>
            <a:spLocks noGrp="1"/>
          </p:cNvSpPr>
          <p:nvPr>
            <p:ph idx="4294967295"/>
          </p:nvPr>
        </p:nvSpPr>
        <p:spPr>
          <a:xfrm>
            <a:off x="300566" y="1066800"/>
            <a:ext cx="11739034" cy="4475248"/>
          </a:xfrm>
        </p:spPr>
        <p:txBody>
          <a:bodyPr/>
          <a:lstStyle/>
          <a:p>
            <a:r>
              <a:rPr lang="en-US" sz="1800" dirty="0"/>
              <a:t>Single slice target</a:t>
            </a:r>
          </a:p>
          <a:p>
            <a:pPr marL="211709" lvl="1" indent="0">
              <a:buNone/>
            </a:pP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9" y="1366659"/>
            <a:ext cx="2759761" cy="29659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Content Placeholder 1"/>
              <p:cNvSpPr>
                <a:spLocks noGrp="1"/>
              </p:cNvSpPr>
              <p:nvPr>
                <p:ph idx="4294967295"/>
              </p:nvPr>
            </p:nvSpPr>
            <p:spPr>
              <a:xfrm>
                <a:off x="3790224" y="1185490"/>
                <a:ext cx="4515576" cy="4605709"/>
              </a:xfrm>
            </p:spPr>
            <p:txBody>
              <a:bodyPr/>
              <a:lstStyle/>
              <a:p>
                <a:r>
                  <a:rPr lang="en-US" sz="1400" dirty="0"/>
                  <a:t>Criteria for determining the maximum beam power</a:t>
                </a:r>
              </a:p>
              <a:p>
                <a:pPr lvl="1"/>
                <a:r>
                  <a:rPr lang="en-US" sz="1200" dirty="0"/>
                  <a:t>Graphite disc temp. &lt; 1900 </a:t>
                </a:r>
                <a:r>
                  <a:rPr lang="en-US" sz="1200" baseline="30000" dirty="0"/>
                  <a:t>0</a:t>
                </a:r>
                <a:r>
                  <a:rPr lang="en-US" sz="1200" dirty="0"/>
                  <a:t>C</a:t>
                </a:r>
              </a:p>
              <a:p>
                <a:pPr lvl="1"/>
                <a:r>
                  <a:rPr lang="en-US" sz="1200" dirty="0"/>
                  <a:t>Bearing temp. &lt; 150 </a:t>
                </a:r>
                <a:r>
                  <a:rPr lang="en-US" sz="1200" baseline="30000" dirty="0"/>
                  <a:t>0</a:t>
                </a:r>
                <a:r>
                  <a:rPr lang="en-US" sz="1200" dirty="0"/>
                  <a:t>C, New(NSK) bearing &lt; 230 </a:t>
                </a:r>
                <a:r>
                  <a:rPr lang="en-US" sz="1200" baseline="30000" dirty="0"/>
                  <a:t>0</a:t>
                </a:r>
                <a:r>
                  <a:rPr lang="en-US" sz="1200" dirty="0"/>
                  <a:t>C</a:t>
                </a:r>
              </a:p>
              <a:p>
                <a:pPr lvl="1"/>
                <a:r>
                  <a:rPr lang="en-US" sz="1200" dirty="0" err="1"/>
                  <a:t>Moresco</a:t>
                </a:r>
                <a:r>
                  <a:rPr lang="en-US" sz="1200" dirty="0"/>
                  <a:t> Lubricant temp. &lt; 250 </a:t>
                </a:r>
                <a:r>
                  <a:rPr lang="en-US" sz="1200" baseline="30000" dirty="0"/>
                  <a:t>0</a:t>
                </a:r>
                <a:r>
                  <a:rPr lang="en-US" sz="1200" dirty="0"/>
                  <a:t>C </a:t>
                </a:r>
              </a:p>
              <a:p>
                <a:r>
                  <a:rPr lang="en-US" sz="1400" dirty="0"/>
                  <a:t>Radiation cooling</a:t>
                </a:r>
              </a:p>
              <a:p>
                <a:r>
                  <a:rPr lang="en-US" sz="1400" dirty="0"/>
                  <a:t>Primary beam size: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400" dirty="0"/>
                  <a:t> = 0.25 mm</a:t>
                </a:r>
              </a:p>
              <a:p>
                <a:r>
                  <a:rPr lang="en-US" sz="1400" dirty="0"/>
                  <a:t>Rotating speed: currently operating at 500 rpm</a:t>
                </a:r>
              </a:p>
              <a:p>
                <a:r>
                  <a:rPr lang="en-US" sz="1400" dirty="0"/>
                  <a:t>Disc</a:t>
                </a:r>
              </a:p>
              <a:p>
                <a:pPr lvl="1"/>
                <a:r>
                  <a:rPr lang="en-US" sz="1200" dirty="0"/>
                  <a:t>Single slice</a:t>
                </a:r>
              </a:p>
              <a:p>
                <a:pPr lvl="1"/>
                <a:r>
                  <a:rPr lang="en-US" sz="1200" dirty="0"/>
                  <a:t>Mersen Graphite, grade 2160</a:t>
                </a:r>
              </a:p>
              <a:p>
                <a:pPr lvl="1"/>
                <a:r>
                  <a:rPr lang="en-US" sz="1200" dirty="0"/>
                  <a:t>grain size: 5 </a:t>
                </a:r>
                <a:r>
                  <a:rPr lang="el-GR" sz="1200" dirty="0"/>
                  <a:t>μ</a:t>
                </a:r>
                <a:r>
                  <a:rPr lang="en-US" sz="1200" dirty="0"/>
                  <a:t>m, density: 1.86 g/cm</a:t>
                </a:r>
                <a:r>
                  <a:rPr lang="en-US" sz="1200" baseline="30000" dirty="0"/>
                  <a:t>3</a:t>
                </a:r>
              </a:p>
              <a:p>
                <a:pPr lvl="1"/>
                <a:r>
                  <a:rPr lang="en-US" sz="1200" dirty="0"/>
                  <a:t>Assumed ε=0.85 </a:t>
                </a:r>
              </a:p>
              <a:p>
                <a:pPr lvl="1"/>
                <a:r>
                  <a:rPr lang="en-US" sz="1200" dirty="0"/>
                  <a:t>thickness: 1.2, 2.1, 3.5, 5, 8, 10, 15 and 18 mm</a:t>
                </a:r>
              </a:p>
              <a:p>
                <a:r>
                  <a:rPr lang="en-US" sz="1400" dirty="0"/>
                  <a:t>HX</a:t>
                </a:r>
                <a:endParaRPr lang="en-US" sz="1200" dirty="0"/>
              </a:p>
              <a:p>
                <a:pPr lvl="1"/>
                <a:r>
                  <a:rPr lang="en-US" sz="1200" dirty="0"/>
                  <a:t>Cu</a:t>
                </a:r>
              </a:p>
              <a:p>
                <a:pPr lvl="1"/>
                <a:r>
                  <a:rPr lang="en-US" sz="1200" dirty="0"/>
                  <a:t>Emissivity coating done, </a:t>
                </a:r>
                <a:r>
                  <a:rPr lang="en-US" sz="1200" dirty="0" err="1"/>
                  <a:t>ε</a:t>
                </a:r>
                <a:r>
                  <a:rPr lang="en-US" sz="1200" dirty="0"/>
                  <a:t>&gt;0.6</a:t>
                </a:r>
              </a:p>
              <a:p>
                <a:r>
                  <a:rPr lang="en-US" sz="1400" dirty="0"/>
                  <a:t>Water cooling</a:t>
                </a:r>
              </a:p>
              <a:p>
                <a:pPr lvl="1"/>
                <a:r>
                  <a:rPr lang="en-US" sz="1200" dirty="0"/>
                  <a:t>Inside, Front and Rear Doors</a:t>
                </a:r>
                <a:endParaRPr lang="en-US" sz="1200" dirty="0">
                  <a:highlight>
                    <a:srgbClr val="FFFF00"/>
                  </a:highlight>
                </a:endParaRPr>
              </a:p>
              <a:p>
                <a:pPr lvl="1"/>
                <a:endParaRPr lang="en-US" sz="1200" dirty="0"/>
              </a:p>
              <a:p>
                <a:pPr lvl="1"/>
                <a:endParaRPr lang="en-US" sz="1200" dirty="0"/>
              </a:p>
              <a:p>
                <a:endParaRPr lang="en-US" sz="1400" baseline="30000" dirty="0"/>
              </a:p>
              <a:p>
                <a:endParaRPr lang="en-US" sz="1800" dirty="0"/>
              </a:p>
              <a:p>
                <a:pPr marL="211709" lvl="1" indent="0"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35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790224" y="1185490"/>
                <a:ext cx="4515576" cy="4605709"/>
              </a:xfrm>
              <a:blipFill>
                <a:blip r:embed="rId4"/>
                <a:stretch>
                  <a:fillRect l="-2241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719" y="4424541"/>
            <a:ext cx="1828800" cy="130740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143000" y="579536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 emissivity coating, Jul. 2023</a:t>
            </a:r>
          </a:p>
        </p:txBody>
      </p:sp>
      <p:sp>
        <p:nvSpPr>
          <p:cNvPr id="8" name="Curved Left Arrow 7">
            <a:extLst>
              <a:ext uri="{FF2B5EF4-FFF2-40B4-BE49-F238E27FC236}">
                <a16:creationId xmlns:a16="http://schemas.microsoft.com/office/drawing/2014/main" id="{277C678F-988F-439C-1C36-E4CFF69979EF}"/>
              </a:ext>
            </a:extLst>
          </p:cNvPr>
          <p:cNvSpPr/>
          <p:nvPr/>
        </p:nvSpPr>
        <p:spPr>
          <a:xfrm>
            <a:off x="1694724" y="2362200"/>
            <a:ext cx="515076" cy="1066800"/>
          </a:xfrm>
          <a:prstGeom prst="curvedLeftArrow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  <a:highlight>
                <a:srgbClr val="FFFF00"/>
              </a:highlight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9A3B4D1-A58B-1056-E10D-CC00864CC1E8}"/>
              </a:ext>
            </a:extLst>
          </p:cNvPr>
          <p:cNvSpPr/>
          <p:nvPr/>
        </p:nvSpPr>
        <p:spPr>
          <a:xfrm>
            <a:off x="1600200" y="1568255"/>
            <a:ext cx="143584" cy="766360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rved Left Arrow 11">
            <a:extLst>
              <a:ext uri="{FF2B5EF4-FFF2-40B4-BE49-F238E27FC236}">
                <a16:creationId xmlns:a16="http://schemas.microsoft.com/office/drawing/2014/main" id="{D5635345-1638-444B-C249-9529C0F7F06C}"/>
              </a:ext>
            </a:extLst>
          </p:cNvPr>
          <p:cNvSpPr/>
          <p:nvPr/>
        </p:nvSpPr>
        <p:spPr>
          <a:xfrm rot="10484585">
            <a:off x="1160016" y="2341889"/>
            <a:ext cx="515076" cy="1066800"/>
          </a:xfrm>
          <a:prstGeom prst="curvedLeftArrow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  <a:highlight>
                <a:srgbClr val="FFFF00"/>
              </a:highlight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2067D2A7-2D45-D519-6D5F-6322B1EFF08E}"/>
              </a:ext>
            </a:extLst>
          </p:cNvPr>
          <p:cNvSpPr/>
          <p:nvPr/>
        </p:nvSpPr>
        <p:spPr>
          <a:xfrm rot="10800000">
            <a:off x="1514796" y="1544234"/>
            <a:ext cx="143584" cy="766360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1F375D03-1393-B9B8-0014-C34F764B8248}"/>
              </a:ext>
            </a:extLst>
          </p:cNvPr>
          <p:cNvSpPr txBox="1">
            <a:spLocks/>
          </p:cNvSpPr>
          <p:nvPr/>
        </p:nvSpPr>
        <p:spPr bwMode="auto">
          <a:xfrm>
            <a:off x="8229600" y="1189651"/>
            <a:ext cx="3864769" cy="246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400" kern="0" dirty="0"/>
              <a:t>DPA &lt; 0.05 after 10 kW a week operation</a:t>
            </a:r>
          </a:p>
          <a:p>
            <a:pPr lvl="1"/>
            <a:r>
              <a:rPr lang="en-US" sz="1200" kern="0" dirty="0"/>
              <a:t>Max temp ~ 800-900 C</a:t>
            </a:r>
          </a:p>
          <a:p>
            <a:pPr lvl="1"/>
            <a:r>
              <a:rPr lang="en-US" sz="1200" kern="0" dirty="0"/>
              <a:t>Can be used multiple times</a:t>
            </a:r>
          </a:p>
          <a:p>
            <a:pPr lvl="1"/>
            <a:endParaRPr lang="en-US" sz="1200" kern="0" dirty="0"/>
          </a:p>
          <a:p>
            <a:endParaRPr lang="en-US" sz="1400" kern="0" baseline="30000" dirty="0"/>
          </a:p>
          <a:p>
            <a:endParaRPr lang="en-US" sz="1800" kern="0" dirty="0"/>
          </a:p>
          <a:p>
            <a:pPr marL="211709" lvl="1" indent="0">
              <a:buFont typeface="Arial" pitchFamily="34" charset="0"/>
              <a:buNone/>
            </a:pPr>
            <a:endParaRPr lang="en-US" sz="1800" kern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44F572-E2EA-BEAC-8574-56785DC6A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92" y="4450366"/>
            <a:ext cx="1724951" cy="13074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BA63CA-503E-D50F-4759-11D2B297B6C4}"/>
              </a:ext>
            </a:extLst>
          </p:cNvPr>
          <p:cNvSpPr txBox="1"/>
          <p:nvPr/>
        </p:nvSpPr>
        <p:spPr>
          <a:xfrm>
            <a:off x="7464142" y="3080914"/>
            <a:ext cx="2013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No temp 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3650149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89331"/>
            <a:ext cx="10591800" cy="478624"/>
          </a:xfrm>
        </p:spPr>
        <p:txBody>
          <a:bodyPr/>
          <a:lstStyle/>
          <a:p>
            <a:r>
              <a:rPr lang="en-US" dirty="0"/>
              <a:t>Target defect, emissivity and offline test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1"/>
              <p:cNvSpPr txBox="1">
                <a:spLocks/>
              </p:cNvSpPr>
              <p:nvPr/>
            </p:nvSpPr>
            <p:spPr bwMode="auto">
              <a:xfrm>
                <a:off x="300565" y="1067100"/>
                <a:ext cx="11586635" cy="4800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78" indent="-180178" algn="l" defTabSz="803293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59" indent="-151650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584" indent="-16065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19" indent="-133632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2991" indent="-18017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294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333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372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407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Target defect</a:t>
                </a:r>
              </a:p>
              <a:p>
                <a:pPr lvl="1"/>
                <a:r>
                  <a:rPr lang="en-US" sz="1600" dirty="0"/>
                  <a:t>Arising from machining tolerances, inhomogeneities, deformations, and etc.</a:t>
                </a:r>
              </a:p>
              <a:p>
                <a:pPr lvl="1"/>
                <a:r>
                  <a:rPr lang="en-US" sz="1600" dirty="0"/>
                  <a:t>Requirement: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600" dirty="0"/>
                  <a:t>2%</a:t>
                </a:r>
              </a:p>
              <a:p>
                <a:pPr lvl="1"/>
                <a:r>
                  <a:rPr lang="en-US" sz="1600" dirty="0"/>
                  <a:t>Current measurement (with beam) using a wedge viewer revealed that the target defect: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600" dirty="0"/>
                  <a:t>1.6 %</a:t>
                </a:r>
              </a:p>
              <a:p>
                <a:r>
                  <a:rPr lang="en-US" dirty="0"/>
                  <a:t>Thickness measurement</a:t>
                </a:r>
              </a:p>
              <a:p>
                <a:pPr lvl="1"/>
                <a:r>
                  <a:rPr lang="en-US" sz="1400" dirty="0"/>
                  <a:t>Currently 5 points measurement with a micrometer</a:t>
                </a:r>
              </a:p>
              <a:p>
                <a:pPr lvl="1"/>
                <a:r>
                  <a:rPr lang="en-US" sz="1400" dirty="0"/>
                  <a:t>Developing a device for continuous non-contact thickness measurement</a:t>
                </a:r>
              </a:p>
              <a:p>
                <a:r>
                  <a:rPr lang="en-US" dirty="0"/>
                  <a:t>Emissivity measurement</a:t>
                </a:r>
              </a:p>
              <a:p>
                <a:pPr lvl="1"/>
                <a:r>
                  <a:rPr lang="en-US" sz="1600" dirty="0"/>
                  <a:t>Developing a device</a:t>
                </a:r>
              </a:p>
              <a:p>
                <a:pPr lvl="1"/>
                <a:r>
                  <a:rPr lang="en-US" sz="1600" dirty="0"/>
                  <a:t>IR camera: RT – 1200 C</a:t>
                </a:r>
              </a:p>
              <a:p>
                <a:pPr lvl="1"/>
                <a:r>
                  <a:rPr lang="en-US" sz="1600" dirty="0"/>
                  <a:t>Heater temperature: RT to 580 C</a:t>
                </a:r>
              </a:p>
              <a:p>
                <a:r>
                  <a:rPr lang="en-US" dirty="0"/>
                  <a:t>Offline target system test</a:t>
                </a:r>
              </a:p>
              <a:p>
                <a:pPr lvl="1"/>
                <a:r>
                  <a:rPr lang="en-US" sz="1600" dirty="0"/>
                  <a:t>Developing a test system to perform </a:t>
                </a:r>
              </a:p>
              <a:p>
                <a:pPr marL="211709" lvl="1" indent="0">
                  <a:buNone/>
                </a:pPr>
                <a:r>
                  <a:rPr lang="en-US" sz="1600" dirty="0"/>
                  <a:t>   offline thermal test on the target system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7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565" y="1067100"/>
                <a:ext cx="11586635" cy="4800300"/>
              </a:xfrm>
              <a:prstGeom prst="rect">
                <a:avLst/>
              </a:prstGeom>
              <a:blipFill>
                <a:blip r:embed="rId2"/>
                <a:stretch>
                  <a:fillRect l="-1313" t="-23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machine on a table&#10;&#10;Description automatically generated">
            <a:extLst>
              <a:ext uri="{FF2B5EF4-FFF2-40B4-BE49-F238E27FC236}">
                <a16:creationId xmlns:a16="http://schemas.microsoft.com/office/drawing/2014/main" id="{7B41CA25-DC88-B25B-70DA-353FCBDF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920" y="2773403"/>
            <a:ext cx="2314609" cy="3017497"/>
          </a:xfrm>
          <a:prstGeom prst="rect">
            <a:avLst/>
          </a:prstGeom>
        </p:spPr>
      </p:pic>
      <p:pic>
        <p:nvPicPr>
          <p:cNvPr id="9" name="Picture 8" descr="A plastic bag with a slide and a piece of metal in it&#10;&#10;Description automatically generated">
            <a:extLst>
              <a:ext uri="{FF2B5EF4-FFF2-40B4-BE49-F238E27FC236}">
                <a16:creationId xmlns:a16="http://schemas.microsoft.com/office/drawing/2014/main" id="{20BD3198-BF4D-23E3-AEE2-1BB5C6E65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896" y="4132581"/>
            <a:ext cx="1893978" cy="1677860"/>
          </a:xfrm>
          <a:prstGeom prst="rect">
            <a:avLst/>
          </a:prstGeom>
        </p:spPr>
      </p:pic>
      <p:pic>
        <p:nvPicPr>
          <p:cNvPr id="12" name="Picture 11" descr="A green machine with black wheels&#10;&#10;Description automatically generated">
            <a:extLst>
              <a:ext uri="{FF2B5EF4-FFF2-40B4-BE49-F238E27FC236}">
                <a16:creationId xmlns:a16="http://schemas.microsoft.com/office/drawing/2014/main" id="{656D44D9-A914-9D0F-6DCC-1822DBC53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3674" y="2189762"/>
            <a:ext cx="3347244" cy="30876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F4F1EF-1125-C55E-465D-270D3DC3AD27}"/>
              </a:ext>
            </a:extLst>
          </p:cNvPr>
          <p:cNvSpPr txBox="1"/>
          <p:nvPr/>
        </p:nvSpPr>
        <p:spPr>
          <a:xfrm>
            <a:off x="6130827" y="5766435"/>
            <a:ext cx="5930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Referred to C. Zhu et al., </a:t>
            </a:r>
            <a:r>
              <a:rPr lang="en-US" sz="1000" i="1" dirty="0"/>
              <a:t>“An accurate instrument for emissivity measurements by direct and indirect methods</a:t>
            </a:r>
            <a:r>
              <a:rPr lang="en-US" sz="1000" dirty="0"/>
              <a:t>”</a:t>
            </a:r>
          </a:p>
        </p:txBody>
      </p:sp>
      <p:pic>
        <p:nvPicPr>
          <p:cNvPr id="16" name="Picture 15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34B4B9C9-A8BB-9ACF-751B-B86658195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867" y="3014558"/>
            <a:ext cx="2781908" cy="167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02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89331"/>
            <a:ext cx="11963400" cy="478624"/>
          </a:xfrm>
        </p:spPr>
        <p:txBody>
          <a:bodyPr/>
          <a:lstStyle/>
          <a:p>
            <a:r>
              <a:rPr lang="en-US" dirty="0"/>
              <a:t>Target temperature measurements and power limit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J. Song, HPTW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1"/>
              <p:cNvSpPr txBox="1">
                <a:spLocks/>
              </p:cNvSpPr>
              <p:nvPr/>
            </p:nvSpPr>
            <p:spPr bwMode="auto">
              <a:xfrm>
                <a:off x="300566" y="1067100"/>
                <a:ext cx="4845558" cy="4800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78" indent="-180178" algn="l" defTabSz="803293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59" indent="-151650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584" indent="-16065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19" indent="-133632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2991" indent="-18017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294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333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372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407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Latest experiment (11/2/2023) </a:t>
                </a:r>
              </a:p>
              <a:p>
                <a:pPr lvl="1"/>
                <a:r>
                  <a:rPr lang="en-US" dirty="0"/>
                  <a:t>~10 kW 28Si beam with 155 MeV/u on an 8 mm thick graphite target 	</a:t>
                </a:r>
              </a:p>
              <a:p>
                <a:pPr lvl="1"/>
                <a:r>
                  <a:rPr lang="en-US" dirty="0"/>
                  <a:t>Temp distribution measured using a thermal imaging system</a:t>
                </a:r>
              </a:p>
              <a:p>
                <a:pPr lvl="1"/>
                <a:r>
                  <a:rPr lang="en-US" dirty="0"/>
                  <a:t>Max temp on graphite disc</a:t>
                </a:r>
              </a:p>
              <a:p>
                <a:pPr lvl="2"/>
                <a:r>
                  <a:rPr lang="en-US" dirty="0"/>
                  <a:t>887 </a:t>
                </a:r>
                <a:r>
                  <a:rPr lang="en-US" baseline="30000" dirty="0"/>
                  <a:t>0</a:t>
                </a:r>
                <a:r>
                  <a:rPr lang="en-US" dirty="0"/>
                  <a:t>C </a:t>
                </a:r>
                <a:r>
                  <a:rPr lang="en-US" sz="1400" dirty="0"/>
                  <a:t>(measured), </a:t>
                </a:r>
                <a:r>
                  <a:rPr lang="en-US" dirty="0"/>
                  <a:t>885</a:t>
                </a:r>
                <a:r>
                  <a:rPr lang="en-US" sz="1400" dirty="0"/>
                  <a:t>-</a:t>
                </a:r>
                <a:r>
                  <a:rPr lang="en-US" dirty="0"/>
                  <a:t>854 </a:t>
                </a:r>
                <a:r>
                  <a:rPr lang="en-US" baseline="30000" dirty="0"/>
                  <a:t>0</a:t>
                </a:r>
                <a:r>
                  <a:rPr lang="en-US" dirty="0"/>
                  <a:t>C </a:t>
                </a:r>
                <a:r>
                  <a:rPr lang="en-US" sz="1400" dirty="0"/>
                  <a:t>(simulation, HX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=0.6−0.8</m:t>
                    </m:r>
                  </m:oMath>
                </a14:m>
                <a:r>
                  <a:rPr lang="en-US" sz="1400" dirty="0"/>
                  <a:t>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&gt;0.6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△T ~ 60 </a:t>
                </a:r>
                <a:r>
                  <a:rPr lang="en-US" baseline="30000" dirty="0"/>
                  <a:t>0</a:t>
                </a:r>
                <a:r>
                  <a:rPr lang="en-US" dirty="0"/>
                  <a:t>C</a:t>
                </a:r>
              </a:p>
              <a:p>
                <a:r>
                  <a:rPr lang="en-US" dirty="0"/>
                  <a:t>Power limit	</a:t>
                </a:r>
              </a:p>
              <a:p>
                <a:pPr lvl="1"/>
                <a:r>
                  <a:rPr lang="ko-KR" altLang="en-US" sz="1800" dirty="0"/>
                  <a:t> </a:t>
                </a:r>
                <a:r>
                  <a:rPr lang="en-US" altLang="ko-KR" sz="1800" dirty="0"/>
                  <a:t>With assumptions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HX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800" dirty="0"/>
                  <a:t>=0.6 and utilizing low temp. bearing.</a:t>
                </a:r>
              </a:p>
              <a:p>
                <a:pPr lvl="1"/>
                <a:r>
                  <a:rPr lang="en-US" sz="1800" dirty="0"/>
                  <a:t>The bearing operates within the operational temp limit, even for the extreme case of primary beam power of ~ 20 kW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8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566" y="1067100"/>
                <a:ext cx="4845558" cy="4800300"/>
              </a:xfrm>
              <a:prstGeom prst="rect">
                <a:avLst/>
              </a:prstGeom>
              <a:blipFill>
                <a:blip r:embed="rId2"/>
                <a:stretch>
                  <a:fillRect l="-3133" t="-2375" r="-23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B3FFCB9-8BDE-E8A6-99AC-05EB7CF4A6EA}"/>
              </a:ext>
            </a:extLst>
          </p:cNvPr>
          <p:cNvGrpSpPr/>
          <p:nvPr/>
        </p:nvGrpSpPr>
        <p:grpSpPr>
          <a:xfrm>
            <a:off x="8569866" y="990600"/>
            <a:ext cx="3451451" cy="2392680"/>
            <a:chOff x="8569866" y="990600"/>
            <a:chExt cx="3451451" cy="2392680"/>
          </a:xfrm>
        </p:grpSpPr>
        <p:pic>
          <p:nvPicPr>
            <p:cNvPr id="11" name="Picture 10" descr="A red and yellow circle with a ruler&#10;&#10;Description automatically generated">
              <a:extLst>
                <a:ext uri="{FF2B5EF4-FFF2-40B4-BE49-F238E27FC236}">
                  <a16:creationId xmlns:a16="http://schemas.microsoft.com/office/drawing/2014/main" id="{240E19A2-E7B7-34AB-E104-2B3352F6A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0414" y="1371600"/>
              <a:ext cx="3420903" cy="20116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6C4238-489D-7475-9ED7-554DA593427A}"/>
                </a:ext>
              </a:extLst>
            </p:cNvPr>
            <p:cNvSpPr txBox="1"/>
            <p:nvPr/>
          </p:nvSpPr>
          <p:spPr>
            <a:xfrm>
              <a:off x="8569866" y="990600"/>
              <a:ext cx="3321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500 W 28Si beam on stationary target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D64230-80EB-11DA-85A8-73E4695DE221}"/>
              </a:ext>
            </a:extLst>
          </p:cNvPr>
          <p:cNvGrpSpPr/>
          <p:nvPr/>
        </p:nvGrpSpPr>
        <p:grpSpPr>
          <a:xfrm>
            <a:off x="5165931" y="3767304"/>
            <a:ext cx="3431089" cy="2357707"/>
            <a:chOff x="8569866" y="3755688"/>
            <a:chExt cx="3431089" cy="2357707"/>
          </a:xfrm>
        </p:grpSpPr>
        <p:pic>
          <p:nvPicPr>
            <p:cNvPr id="6" name="Picture 5" descr="A close-up of a red and yellow object&#10;&#10;Description automatically generated">
              <a:extLst>
                <a:ext uri="{FF2B5EF4-FFF2-40B4-BE49-F238E27FC236}">
                  <a16:creationId xmlns:a16="http://schemas.microsoft.com/office/drawing/2014/main" id="{3019E4BB-609C-58A8-96ED-B5B699461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9866" y="4101715"/>
              <a:ext cx="3431089" cy="20116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41E688-1B15-E77B-276D-76C6E0E9BC70}"/>
                </a:ext>
              </a:extLst>
            </p:cNvPr>
            <p:cNvSpPr txBox="1"/>
            <p:nvPr/>
          </p:nvSpPr>
          <p:spPr>
            <a:xfrm>
              <a:off x="8569866" y="3755688"/>
              <a:ext cx="3321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9.6 kW 28Si beam on rotating target 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6D1DF77-4341-EBB3-E0C7-608271C77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083" y="1367404"/>
            <a:ext cx="3236158" cy="223871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C7B6367-9E73-F6C2-82AA-33C18802CC76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3299898"/>
            <a:ext cx="1109454" cy="532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5423663-257C-EA73-EB77-05345F8DE861}"/>
              </a:ext>
            </a:extLst>
          </p:cNvPr>
          <p:cNvSpPr txBox="1"/>
          <p:nvPr/>
        </p:nvSpPr>
        <p:spPr>
          <a:xfrm>
            <a:off x="8312896" y="3686341"/>
            <a:ext cx="5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TIS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2FD6A3E-F780-814D-4538-27D6B8A49C02}"/>
              </a:ext>
            </a:extLst>
          </p:cNvPr>
          <p:cNvCxnSpPr/>
          <p:nvPr/>
        </p:nvCxnSpPr>
        <p:spPr>
          <a:xfrm flipH="1">
            <a:off x="9296400" y="2133600"/>
            <a:ext cx="304800" cy="35316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B8A9FF6-B1E2-470E-5CAF-36193FDADCD9}"/>
              </a:ext>
            </a:extLst>
          </p:cNvPr>
          <p:cNvSpPr txBox="1"/>
          <p:nvPr/>
        </p:nvSpPr>
        <p:spPr>
          <a:xfrm rot="1935841">
            <a:off x="9370788" y="239081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mm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5A2AA1B-4F54-59F3-38B6-FAA3D179CC42}"/>
              </a:ext>
            </a:extLst>
          </p:cNvPr>
          <p:cNvGrpSpPr/>
          <p:nvPr/>
        </p:nvGrpSpPr>
        <p:grpSpPr>
          <a:xfrm>
            <a:off x="5947547" y="3680735"/>
            <a:ext cx="6073769" cy="2227456"/>
            <a:chOff x="5947547" y="3680735"/>
            <a:chExt cx="6073769" cy="222745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FCC9B-04FE-E8E8-8652-3799E00911F4}"/>
                </a:ext>
              </a:extLst>
            </p:cNvPr>
            <p:cNvGrpSpPr/>
            <p:nvPr/>
          </p:nvGrpSpPr>
          <p:grpSpPr>
            <a:xfrm>
              <a:off x="5947547" y="4429975"/>
              <a:ext cx="3692360" cy="915869"/>
              <a:chOff x="5823630" y="4371234"/>
              <a:chExt cx="3692360" cy="915869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6E8AC37-7DDF-C13D-7102-0A63913DFE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29400" y="4371234"/>
                <a:ext cx="2886590" cy="6579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A3DEFA2-0702-2C1C-B17C-AA7788971C09}"/>
                  </a:ext>
                </a:extLst>
              </p:cNvPr>
              <p:cNvCxnSpPr/>
              <p:nvPr/>
            </p:nvCxnSpPr>
            <p:spPr>
              <a:xfrm>
                <a:off x="5823630" y="4616969"/>
                <a:ext cx="1252218" cy="6701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8" name="Chart 37">
              <a:extLst>
                <a:ext uri="{FF2B5EF4-FFF2-40B4-BE49-F238E27FC236}">
                  <a16:creationId xmlns:a16="http://schemas.microsoft.com/office/drawing/2014/main" id="{CF9A1E4E-88A0-003F-E8A3-3195C4D216A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09182828"/>
                </p:ext>
              </p:extLst>
            </p:nvPr>
          </p:nvGraphicFramePr>
          <p:xfrm>
            <a:off x="8787151" y="3680735"/>
            <a:ext cx="3234165" cy="22274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8541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289331"/>
            <a:ext cx="8991600" cy="478624"/>
          </a:xfrm>
        </p:spPr>
        <p:txBody>
          <a:bodyPr/>
          <a:lstStyle/>
          <a:p>
            <a:r>
              <a:rPr lang="en-US" dirty="0"/>
              <a:t>Multi-slice disc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300565" y="1067100"/>
            <a:ext cx="7167035" cy="47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dirty="0"/>
              <a:t>Multi-slice target</a:t>
            </a:r>
          </a:p>
          <a:p>
            <a:pPr lvl="1"/>
            <a:r>
              <a:rPr lang="en-US" dirty="0"/>
              <a:t>A prototype graphite discs have been fabricated for the </a:t>
            </a:r>
            <a:r>
              <a:rPr lang="en-US" baseline="30000" dirty="0"/>
              <a:t>238</a:t>
            </a:r>
            <a:r>
              <a:rPr lang="en-US" dirty="0"/>
              <a:t>U </a:t>
            </a:r>
          </a:p>
          <a:p>
            <a:pPr lvl="1"/>
            <a:r>
              <a:rPr lang="en-US" dirty="0"/>
              <a:t>will require the total disc thickness to be ~ 1.2 – 2.1 mm</a:t>
            </a:r>
          </a:p>
          <a:p>
            <a:pPr lvl="1"/>
            <a:r>
              <a:rPr lang="en-US" dirty="0"/>
              <a:t>The disc comes in two thickness: 0.6 and 0.4 mm (~3 slice discs)</a:t>
            </a:r>
          </a:p>
          <a:p>
            <a:pPr lvl="2"/>
            <a:r>
              <a:rPr lang="en-US" dirty="0"/>
              <a:t>Mechanical tolerance ranges from 8 to 12 um</a:t>
            </a:r>
          </a:p>
          <a:p>
            <a:pPr lvl="2"/>
            <a:endParaRPr lang="en-US" b="0" i="0" dirty="0">
              <a:solidFill>
                <a:srgbClr val="D1D5DB"/>
              </a:solidFill>
              <a:effectLst/>
              <a:latin typeface="Söhne"/>
            </a:endParaRPr>
          </a:p>
          <a:p>
            <a:pPr lvl="2"/>
            <a:endParaRPr lang="en-US" dirty="0">
              <a:solidFill>
                <a:srgbClr val="D1D5DB"/>
              </a:solidFill>
              <a:latin typeface="Söhne"/>
            </a:endParaRPr>
          </a:p>
          <a:p>
            <a:pPr lvl="2"/>
            <a:endParaRPr lang="en-US" b="0" i="0" dirty="0">
              <a:solidFill>
                <a:srgbClr val="D1D5DB"/>
              </a:solidFill>
              <a:effectLst/>
              <a:latin typeface="Söhne"/>
            </a:endParaRPr>
          </a:p>
          <a:p>
            <a:pPr lvl="2"/>
            <a:endParaRPr lang="en-US" dirty="0">
              <a:solidFill>
                <a:srgbClr val="D1D5DB"/>
              </a:solidFill>
              <a:latin typeface="Söhne"/>
            </a:endParaRPr>
          </a:p>
          <a:p>
            <a:pPr lvl="2"/>
            <a:endParaRPr lang="en-US" b="0" i="0" dirty="0">
              <a:solidFill>
                <a:srgbClr val="D1D5DB"/>
              </a:solidFill>
              <a:effectLst/>
              <a:latin typeface="Söhne"/>
            </a:endParaRPr>
          </a:p>
          <a:p>
            <a:pPr lvl="2"/>
            <a:endParaRPr lang="en-US" dirty="0">
              <a:solidFill>
                <a:srgbClr val="D1D5DB"/>
              </a:solidFill>
              <a:latin typeface="Söhne"/>
            </a:endParaRPr>
          </a:p>
          <a:p>
            <a:pPr lvl="2"/>
            <a:endParaRPr lang="en-US" b="0" i="0" dirty="0">
              <a:solidFill>
                <a:srgbClr val="D1D5DB"/>
              </a:solidFill>
              <a:effectLst/>
              <a:latin typeface="Söhne"/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black round object on a white surface&#10;&#10;Description automatically generated">
            <a:extLst>
              <a:ext uri="{FF2B5EF4-FFF2-40B4-BE49-F238E27FC236}">
                <a16:creationId xmlns:a16="http://schemas.microsoft.com/office/drawing/2014/main" id="{08E38B87-8FD4-2253-F998-5396C6A76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49593" y="1437209"/>
            <a:ext cx="2963258" cy="2222444"/>
          </a:xfrm>
          <a:prstGeom prst="rect">
            <a:avLst/>
          </a:prstGeom>
        </p:spPr>
      </p:pic>
      <p:pic>
        <p:nvPicPr>
          <p:cNvPr id="8" name="Picture 7" descr="A close up of a stack of foam&#10;&#10;Description automatically generated">
            <a:extLst>
              <a:ext uri="{FF2B5EF4-FFF2-40B4-BE49-F238E27FC236}">
                <a16:creationId xmlns:a16="http://schemas.microsoft.com/office/drawing/2014/main" id="{78DB3CAF-F40F-EF56-0EE3-61944A3AF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35592" y="1437208"/>
            <a:ext cx="2963259" cy="2222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E793F2-093C-687E-2C21-966C1497A230}"/>
              </a:ext>
            </a:extLst>
          </p:cNvPr>
          <p:cNvSpPr txBox="1"/>
          <p:nvPr/>
        </p:nvSpPr>
        <p:spPr>
          <a:xfrm>
            <a:off x="8049683" y="4175869"/>
            <a:ext cx="384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 poco graphite (AXF-5Q) discs</a:t>
            </a:r>
          </a:p>
        </p:txBody>
      </p:sp>
    </p:spTree>
    <p:extLst>
      <p:ext uri="{BB962C8B-B14F-4D97-AF65-F5344CB8AC3E}">
        <p14:creationId xmlns:p14="http://schemas.microsoft.com/office/powerpoint/2010/main" val="3235509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954F2A-8F56-9787-E192-43E254821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ramp up plan: Beam dump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C387F-32D2-9E1A-81E4-7E8304519C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896DD-2FF5-1295-7B1D-FCAEC9880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477212-33CA-D6DE-2BDC-374A21A84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9864">
            <a:off x="311635" y="4352843"/>
            <a:ext cx="1986294" cy="16497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D981E85-B5F6-2F0F-6094-85B794D3D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8484">
            <a:off x="2610000" y="4196366"/>
            <a:ext cx="2238636" cy="185368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BAED115-02DB-4E15-3B66-21C02F7F5B55}"/>
              </a:ext>
            </a:extLst>
          </p:cNvPr>
          <p:cNvGrpSpPr/>
          <p:nvPr/>
        </p:nvGrpSpPr>
        <p:grpSpPr>
          <a:xfrm rot="21006505">
            <a:off x="4775800" y="2445487"/>
            <a:ext cx="7293056" cy="3101457"/>
            <a:chOff x="1388799" y="1221042"/>
            <a:chExt cx="8518077" cy="40820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840238E-9BDC-E289-2D36-11604490B5A6}"/>
                </a:ext>
              </a:extLst>
            </p:cNvPr>
            <p:cNvGrpSpPr/>
            <p:nvPr/>
          </p:nvGrpSpPr>
          <p:grpSpPr>
            <a:xfrm>
              <a:off x="1388799" y="1246167"/>
              <a:ext cx="3630821" cy="3915081"/>
              <a:chOff x="1388799" y="1246167"/>
              <a:chExt cx="3630821" cy="3915081"/>
            </a:xfrm>
          </p:grpSpPr>
          <p:pic>
            <p:nvPicPr>
              <p:cNvPr id="60" name="Picture 59" descr="A close-up of a machine&#10;&#10;Description automatically generated">
                <a:extLst>
                  <a:ext uri="{FF2B5EF4-FFF2-40B4-BE49-F238E27FC236}">
                    <a16:creationId xmlns:a16="http://schemas.microsoft.com/office/drawing/2014/main" id="{9DD44C73-865D-D483-C427-51D6E9D11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997206">
                <a:off x="1388799" y="1676602"/>
                <a:ext cx="2997200" cy="2755900"/>
              </a:xfrm>
              <a:prstGeom prst="rect">
                <a:avLst/>
              </a:prstGeom>
            </p:spPr>
          </p:pic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BF2CBA9-5476-8C26-C39E-9503670961F4}"/>
                  </a:ext>
                </a:extLst>
              </p:cNvPr>
              <p:cNvGrpSpPr/>
              <p:nvPr/>
            </p:nvGrpSpPr>
            <p:grpSpPr>
              <a:xfrm>
                <a:off x="1909371" y="1246167"/>
                <a:ext cx="3110249" cy="3915081"/>
                <a:chOff x="1909371" y="1246167"/>
                <a:chExt cx="3110249" cy="3915081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EA862E01-EDF2-B7E0-F11D-35570548E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82305" y="2950880"/>
                  <a:ext cx="745977" cy="99806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3" name="Arc 62">
                  <a:extLst>
                    <a:ext uri="{FF2B5EF4-FFF2-40B4-BE49-F238E27FC236}">
                      <a16:creationId xmlns:a16="http://schemas.microsoft.com/office/drawing/2014/main" id="{489F1D8D-2B6F-42A1-2353-EDB549DAB7B1}"/>
                    </a:ext>
                  </a:extLst>
                </p:cNvPr>
                <p:cNvSpPr/>
                <p:nvPr/>
              </p:nvSpPr>
              <p:spPr>
                <a:xfrm rot="12128138" flipH="1">
                  <a:off x="3411135" y="3343109"/>
                  <a:ext cx="208723" cy="250717"/>
                </a:xfrm>
                <a:prstGeom prst="arc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5DADEAD-A00D-E6F3-910F-43B7F5F7E18E}"/>
                    </a:ext>
                  </a:extLst>
                </p:cNvPr>
                <p:cNvSpPr txBox="1"/>
                <p:nvPr/>
              </p:nvSpPr>
              <p:spPr>
                <a:xfrm>
                  <a:off x="2885528" y="4741687"/>
                  <a:ext cx="2134092" cy="4195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Primary beam</a:t>
                  </a:r>
                </a:p>
              </p:txBody>
            </p: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31A028E9-E344-1AE6-EC40-20B2F2F745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511950" y="3486357"/>
                  <a:ext cx="314535" cy="1371600"/>
                </a:xfrm>
                <a:prstGeom prst="straightConnector1">
                  <a:avLst/>
                </a:prstGeom>
                <a:ln w="349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A270FADF-8631-47C5-83CA-4A68588DC8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09371" y="3827739"/>
                      <a:ext cx="190065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A270FADF-8631-47C5-83CA-4A68588DC8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09371" y="3827739"/>
                      <a:ext cx="1900656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7" name="Bent Arrow 66">
                  <a:extLst>
                    <a:ext uri="{FF2B5EF4-FFF2-40B4-BE49-F238E27FC236}">
                      <a16:creationId xmlns:a16="http://schemas.microsoft.com/office/drawing/2014/main" id="{E2BDC741-7CBD-AE2A-09E1-CBB095D722B8}"/>
                    </a:ext>
                  </a:extLst>
                </p:cNvPr>
                <p:cNvSpPr/>
                <p:nvPr/>
              </p:nvSpPr>
              <p:spPr>
                <a:xfrm rot="3781202" flipH="1" flipV="1">
                  <a:off x="3163021" y="3440092"/>
                  <a:ext cx="466708" cy="717495"/>
                </a:xfrm>
                <a:prstGeom prst="bentArrow">
                  <a:avLst>
                    <a:gd name="adj1" fmla="val 14532"/>
                    <a:gd name="adj2" fmla="val 17771"/>
                    <a:gd name="adj3" fmla="val 25000"/>
                    <a:gd name="adj4" fmla="val 7500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Bent Arrow 67">
                  <a:extLst>
                    <a:ext uri="{FF2B5EF4-FFF2-40B4-BE49-F238E27FC236}">
                      <a16:creationId xmlns:a16="http://schemas.microsoft.com/office/drawing/2014/main" id="{0FE976DB-4EDA-AC43-97B6-9FBEB583CD08}"/>
                    </a:ext>
                  </a:extLst>
                </p:cNvPr>
                <p:cNvSpPr/>
                <p:nvPr/>
              </p:nvSpPr>
              <p:spPr>
                <a:xfrm rot="8354627" flipH="1" flipV="1">
                  <a:off x="2357744" y="2137538"/>
                  <a:ext cx="403146" cy="684599"/>
                </a:xfrm>
                <a:prstGeom prst="bentArrow">
                  <a:avLst>
                    <a:gd name="adj1" fmla="val 14532"/>
                    <a:gd name="adj2" fmla="val 15805"/>
                    <a:gd name="adj3" fmla="val 25000"/>
                    <a:gd name="adj4" fmla="val 48862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46A205BE-BE6A-9B17-2084-C2A176CF86F7}"/>
                    </a:ext>
                  </a:extLst>
                </p:cNvPr>
                <p:cNvSpPr txBox="1"/>
                <p:nvPr/>
              </p:nvSpPr>
              <p:spPr>
                <a:xfrm>
                  <a:off x="2542776" y="1246167"/>
                  <a:ext cx="1945439" cy="7132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Mini-channel</a:t>
                  </a:r>
                </a:p>
                <a:p>
                  <a:r>
                    <a:rPr lang="en-US" sz="1400" dirty="0"/>
                    <a:t>Water cooling</a:t>
                  </a: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8DA9720-4F44-A4FA-7336-5627502A4AE8}"/>
                </a:ext>
              </a:extLst>
            </p:cNvPr>
            <p:cNvGrpSpPr/>
            <p:nvPr/>
          </p:nvGrpSpPr>
          <p:grpSpPr>
            <a:xfrm>
              <a:off x="5617482" y="1221042"/>
              <a:ext cx="4289394" cy="4082020"/>
              <a:chOff x="5646592" y="717379"/>
              <a:chExt cx="4289394" cy="4082020"/>
            </a:xfrm>
          </p:grpSpPr>
          <p:pic>
            <p:nvPicPr>
              <p:cNvPr id="51" name="Picture 50" descr="A machine with many parts&#10;&#10;Description automatically generated with medium confidence">
                <a:extLst>
                  <a:ext uri="{FF2B5EF4-FFF2-40B4-BE49-F238E27FC236}">
                    <a16:creationId xmlns:a16="http://schemas.microsoft.com/office/drawing/2014/main" id="{92F5A4A0-378E-D91C-703B-CE9691841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46592" y="717379"/>
                <a:ext cx="2449211" cy="4082020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C0E9AF8-D7D4-D6C8-AE86-FE5E3BDD917A}"/>
                  </a:ext>
                </a:extLst>
              </p:cNvPr>
              <p:cNvSpPr txBox="1"/>
              <p:nvPr/>
            </p:nvSpPr>
            <p:spPr>
              <a:xfrm>
                <a:off x="7871897" y="1993804"/>
                <a:ext cx="2064089" cy="419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Rotating drum 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A067BB00-1C87-7B4D-3CAC-8F352496A7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86776" y="2397381"/>
                <a:ext cx="854036" cy="196276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C60906A-BEB8-DF7C-EFA8-C423B0BB0E0C}"/>
                  </a:ext>
                </a:extLst>
              </p:cNvPr>
              <p:cNvSpPr txBox="1"/>
              <p:nvPr/>
            </p:nvSpPr>
            <p:spPr>
              <a:xfrm>
                <a:off x="7913794" y="2612032"/>
                <a:ext cx="1903784" cy="419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Primary beam</a:t>
                </a:r>
              </a:p>
            </p:txBody>
          </p:sp>
          <p:sp>
            <p:nvSpPr>
              <p:cNvPr id="55" name="Left Arrow 54">
                <a:extLst>
                  <a:ext uri="{FF2B5EF4-FFF2-40B4-BE49-F238E27FC236}">
                    <a16:creationId xmlns:a16="http://schemas.microsoft.com/office/drawing/2014/main" id="{4C76B2F5-C81E-45C5-187E-A9F15B73E457}"/>
                  </a:ext>
                </a:extLst>
              </p:cNvPr>
              <p:cNvSpPr/>
              <p:nvPr/>
            </p:nvSpPr>
            <p:spPr>
              <a:xfrm rot="5627294">
                <a:off x="6780403" y="3104281"/>
                <a:ext cx="883037" cy="269597"/>
              </a:xfrm>
              <a:prstGeom prst="leftArrow">
                <a:avLst>
                  <a:gd name="adj1" fmla="val 23472"/>
                  <a:gd name="adj2" fmla="val 43367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6C9EE0F1-17F8-7F25-7748-8F39EA646702}"/>
                  </a:ext>
                </a:extLst>
              </p:cNvPr>
              <p:cNvGrpSpPr/>
              <p:nvPr/>
            </p:nvGrpSpPr>
            <p:grpSpPr>
              <a:xfrm>
                <a:off x="6857301" y="1993103"/>
                <a:ext cx="804694" cy="369332"/>
                <a:chOff x="8983979" y="3922071"/>
                <a:chExt cx="1988787" cy="705626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58" name="Curved Right Arrow 57">
                  <a:extLst>
                    <a:ext uri="{FF2B5EF4-FFF2-40B4-BE49-F238E27FC236}">
                      <a16:creationId xmlns:a16="http://schemas.microsoft.com/office/drawing/2014/main" id="{BFFB8C9C-CC94-FEC8-7A0C-3566987E188B}"/>
                    </a:ext>
                  </a:extLst>
                </p:cNvPr>
                <p:cNvSpPr/>
                <p:nvPr/>
              </p:nvSpPr>
              <p:spPr>
                <a:xfrm>
                  <a:off x="8983979" y="4003155"/>
                  <a:ext cx="991369" cy="624542"/>
                </a:xfrm>
                <a:prstGeom prst="curvedRightArrow">
                  <a:avLst>
                    <a:gd name="adj1" fmla="val 9072"/>
                    <a:gd name="adj2" fmla="val 50000"/>
                    <a:gd name="adj3" fmla="val 25000"/>
                  </a:avLst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Curved Right Arrow 58">
                  <a:extLst>
                    <a:ext uri="{FF2B5EF4-FFF2-40B4-BE49-F238E27FC236}">
                      <a16:creationId xmlns:a16="http://schemas.microsoft.com/office/drawing/2014/main" id="{2CFEA2F4-6BB8-7F9D-2FDE-E3FC89E1415E}"/>
                    </a:ext>
                  </a:extLst>
                </p:cNvPr>
                <p:cNvSpPr/>
                <p:nvPr/>
              </p:nvSpPr>
              <p:spPr>
                <a:xfrm rot="10800000">
                  <a:off x="9981398" y="3922071"/>
                  <a:ext cx="991368" cy="624542"/>
                </a:xfrm>
                <a:prstGeom prst="curvedRightArrow">
                  <a:avLst>
                    <a:gd name="adj1" fmla="val 9072"/>
                    <a:gd name="adj2" fmla="val 50000"/>
                    <a:gd name="adj3" fmla="val 25000"/>
                  </a:avLst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1B44449-F9BE-3319-0D97-DE7A7B3B9AA2}"/>
                  </a:ext>
                </a:extLst>
              </p:cNvPr>
              <p:cNvSpPr txBox="1"/>
              <p:nvPr/>
            </p:nvSpPr>
            <p:spPr>
              <a:xfrm>
                <a:off x="7563547" y="3364998"/>
                <a:ext cx="1849170" cy="419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Water cooling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40F78C-FC3E-26D1-B67A-13FB1F13B70A}"/>
              </a:ext>
            </a:extLst>
          </p:cNvPr>
          <p:cNvGrpSpPr/>
          <p:nvPr/>
        </p:nvGrpSpPr>
        <p:grpSpPr>
          <a:xfrm rot="20673106">
            <a:off x="947819" y="1288846"/>
            <a:ext cx="10185399" cy="974399"/>
            <a:chOff x="1066800" y="1768801"/>
            <a:chExt cx="8105346" cy="9743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9E4A3EB-0947-918E-67AF-2B6B789CB9E8}"/>
                </a:ext>
              </a:extLst>
            </p:cNvPr>
            <p:cNvGrpSpPr/>
            <p:nvPr/>
          </p:nvGrpSpPr>
          <p:grpSpPr>
            <a:xfrm>
              <a:off x="1066800" y="2286000"/>
              <a:ext cx="7467600" cy="457200"/>
              <a:chOff x="1295400" y="2895600"/>
              <a:chExt cx="7467600" cy="45720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85944C5-E7C0-289D-77C6-3D06AE2CC815}"/>
                  </a:ext>
                </a:extLst>
              </p:cNvPr>
              <p:cNvCxnSpPr/>
              <p:nvPr/>
            </p:nvCxnSpPr>
            <p:spPr>
              <a:xfrm>
                <a:off x="1295400" y="2895600"/>
                <a:ext cx="0" cy="457200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FA93221-9CAE-BCE5-7EE8-84C1B21B882C}"/>
                  </a:ext>
                </a:extLst>
              </p:cNvPr>
              <p:cNvCxnSpPr/>
              <p:nvPr/>
            </p:nvCxnSpPr>
            <p:spPr>
              <a:xfrm>
                <a:off x="1295400" y="3124200"/>
                <a:ext cx="7467600" cy="76200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BDB4325-30CE-06F4-D7A0-9CC6919E4D5B}"/>
                  </a:ext>
                </a:extLst>
              </p:cNvPr>
              <p:cNvCxnSpPr/>
              <p:nvPr/>
            </p:nvCxnSpPr>
            <p:spPr>
              <a:xfrm>
                <a:off x="8763000" y="2971800"/>
                <a:ext cx="0" cy="381000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055735-BD9E-D20B-80BD-C0144A41F755}"/>
                </a:ext>
              </a:extLst>
            </p:cNvPr>
            <p:cNvSpPr txBox="1"/>
            <p:nvPr/>
          </p:nvSpPr>
          <p:spPr>
            <a:xfrm rot="19115288">
              <a:off x="1697664" y="1768801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 kW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4EEA49-E53C-7CBF-6387-04D3EEC1A966}"/>
                </a:ext>
              </a:extLst>
            </p:cNvPr>
            <p:cNvSpPr txBox="1"/>
            <p:nvPr/>
          </p:nvSpPr>
          <p:spPr>
            <a:xfrm rot="19115288">
              <a:off x="4826056" y="1845919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30 kW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A7A9B-1857-6AE4-021C-5A6821B19228}"/>
                </a:ext>
              </a:extLst>
            </p:cNvPr>
            <p:cNvSpPr txBox="1"/>
            <p:nvPr/>
          </p:nvSpPr>
          <p:spPr>
            <a:xfrm rot="19115288">
              <a:off x="8105346" y="1838613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400 kW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01785EA-F5DA-E421-1F18-24AC7DFD0EDE}"/>
                </a:ext>
              </a:extLst>
            </p:cNvPr>
            <p:cNvCxnSpPr/>
            <p:nvPr/>
          </p:nvCxnSpPr>
          <p:spPr>
            <a:xfrm>
              <a:off x="1066800" y="2617547"/>
              <a:ext cx="9144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FD72AE-062E-4A1E-F149-CE9274998B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1200" y="2401666"/>
              <a:ext cx="0" cy="20362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B8E63E1-B29B-497E-EF93-B94A17DBC099}"/>
                </a:ext>
              </a:extLst>
            </p:cNvPr>
            <p:cNvCxnSpPr>
              <a:cxnSpLocks/>
            </p:cNvCxnSpPr>
            <p:nvPr/>
          </p:nvCxnSpPr>
          <p:spPr>
            <a:xfrm>
              <a:off x="3112074" y="2625680"/>
              <a:ext cx="2117356" cy="13336"/>
            </a:xfrm>
            <a:prstGeom prst="straightConnector1">
              <a:avLst/>
            </a:prstGeom>
            <a:ln cmpd="sng">
              <a:solidFill>
                <a:srgbClr val="FF0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6CF41A-71FA-C3A8-75EB-F5FB0C5FB4AE}"/>
              </a:ext>
            </a:extLst>
          </p:cNvPr>
          <p:cNvCxnSpPr>
            <a:cxnSpLocks/>
          </p:cNvCxnSpPr>
          <p:nvPr/>
        </p:nvCxnSpPr>
        <p:spPr>
          <a:xfrm rot="20673106">
            <a:off x="6280530" y="1918569"/>
            <a:ext cx="0" cy="2286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E488AF3-45F9-8A17-DC78-6D53CC84E5AE}"/>
              </a:ext>
            </a:extLst>
          </p:cNvPr>
          <p:cNvCxnSpPr>
            <a:cxnSpLocks/>
          </p:cNvCxnSpPr>
          <p:nvPr/>
        </p:nvCxnSpPr>
        <p:spPr>
          <a:xfrm rot="20673106">
            <a:off x="6244493" y="1555709"/>
            <a:ext cx="4050022" cy="49827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E1ACE5F-F9C7-1F97-0EA5-7FE3F154EFC5}"/>
              </a:ext>
            </a:extLst>
          </p:cNvPr>
          <p:cNvSpPr txBox="1"/>
          <p:nvPr/>
        </p:nvSpPr>
        <p:spPr>
          <a:xfrm rot="20673106">
            <a:off x="664222" y="3714114"/>
            <a:ext cx="220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 </a:t>
            </a:r>
            <a:r>
              <a:rPr lang="en-US" dirty="0" err="1"/>
              <a:t>deg</a:t>
            </a:r>
            <a:r>
              <a:rPr lang="en-US" dirty="0"/>
              <a:t> static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62A3EA-7888-7A11-D5A2-7EF771EF934A}"/>
              </a:ext>
            </a:extLst>
          </p:cNvPr>
          <p:cNvSpPr txBox="1"/>
          <p:nvPr/>
        </p:nvSpPr>
        <p:spPr>
          <a:xfrm rot="20673106">
            <a:off x="2983671" y="376602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</a:t>
            </a:r>
            <a:r>
              <a:rPr lang="en-US" dirty="0" err="1"/>
              <a:t>deg</a:t>
            </a:r>
            <a:r>
              <a:rPr lang="en-US" dirty="0"/>
              <a:t> static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9AF701-469E-9ACE-8EDA-8BE08154BF52}"/>
              </a:ext>
            </a:extLst>
          </p:cNvPr>
          <p:cNvSpPr txBox="1"/>
          <p:nvPr/>
        </p:nvSpPr>
        <p:spPr>
          <a:xfrm rot="20673106">
            <a:off x="7610484" y="1601869"/>
            <a:ext cx="181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Rotatable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452890-7EA1-1F77-CC1F-67907902624A}"/>
              </a:ext>
            </a:extLst>
          </p:cNvPr>
          <p:cNvCxnSpPr>
            <a:cxnSpLocks/>
          </p:cNvCxnSpPr>
          <p:nvPr/>
        </p:nvCxnSpPr>
        <p:spPr>
          <a:xfrm rot="20673106">
            <a:off x="2381903" y="2994995"/>
            <a:ext cx="1262079" cy="91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992CF6-701E-DE93-1D44-70CA90D022DA}"/>
              </a:ext>
            </a:extLst>
          </p:cNvPr>
          <p:cNvCxnSpPr>
            <a:cxnSpLocks/>
          </p:cNvCxnSpPr>
          <p:nvPr/>
        </p:nvCxnSpPr>
        <p:spPr>
          <a:xfrm rot="20673106">
            <a:off x="3650833" y="2620595"/>
            <a:ext cx="0" cy="20362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A9FB7-FF8F-D797-99E5-3CFB3784090D}"/>
              </a:ext>
            </a:extLst>
          </p:cNvPr>
          <p:cNvSpPr txBox="1"/>
          <p:nvPr/>
        </p:nvSpPr>
        <p:spPr>
          <a:xfrm rot="18188394">
            <a:off x="3084687" y="1979689"/>
            <a:ext cx="134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kW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AC1A89-0DA2-3929-AF9F-A637B97094CB}"/>
              </a:ext>
            </a:extLst>
          </p:cNvPr>
          <p:cNvSpPr txBox="1"/>
          <p:nvPr/>
        </p:nvSpPr>
        <p:spPr>
          <a:xfrm rot="20673106">
            <a:off x="4666702" y="2544262"/>
            <a:ext cx="211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Mini-channel static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0FBFAC6-2CF2-64C2-F8D8-C03E64FB67E3}"/>
              </a:ext>
            </a:extLst>
          </p:cNvPr>
          <p:cNvGrpSpPr/>
          <p:nvPr/>
        </p:nvGrpSpPr>
        <p:grpSpPr>
          <a:xfrm rot="20673106">
            <a:off x="3267788" y="298022"/>
            <a:ext cx="852059" cy="3372080"/>
            <a:chOff x="3692569" y="8698"/>
            <a:chExt cx="852059" cy="337208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6C3DF22-B07C-A526-BE30-A785AD48A4EE}"/>
                </a:ext>
              </a:extLst>
            </p:cNvPr>
            <p:cNvSpPr txBox="1"/>
            <p:nvPr/>
          </p:nvSpPr>
          <p:spPr>
            <a:xfrm rot="18754099">
              <a:off x="3002399" y="719930"/>
              <a:ext cx="225346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10 kW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 we are here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AB772492-CE92-737D-1312-030741AB07B6}"/>
                </a:ext>
              </a:extLst>
            </p:cNvPr>
            <p:cNvCxnSpPr/>
            <p:nvPr/>
          </p:nvCxnSpPr>
          <p:spPr>
            <a:xfrm flipH="1">
              <a:off x="3692569" y="2559718"/>
              <a:ext cx="130295" cy="8210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Oval 75">
            <a:extLst>
              <a:ext uri="{FF2B5EF4-FFF2-40B4-BE49-F238E27FC236}">
                <a16:creationId xmlns:a16="http://schemas.microsoft.com/office/drawing/2014/main" id="{19A21105-7CFE-8EA5-D1FC-E132873C25DD}"/>
              </a:ext>
            </a:extLst>
          </p:cNvPr>
          <p:cNvSpPr/>
          <p:nvPr/>
        </p:nvSpPr>
        <p:spPr>
          <a:xfrm rot="20673106">
            <a:off x="7278400" y="3406889"/>
            <a:ext cx="158333" cy="15167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476F8B0-DE05-859D-43F7-BA06079FEAF2}"/>
              </a:ext>
            </a:extLst>
          </p:cNvPr>
          <p:cNvSpPr/>
          <p:nvPr/>
        </p:nvSpPr>
        <p:spPr>
          <a:xfrm rot="20673106">
            <a:off x="7636941" y="3307054"/>
            <a:ext cx="158333" cy="15167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F7C0A8-4008-CF6C-0B76-000B6D5788B8}"/>
              </a:ext>
            </a:extLst>
          </p:cNvPr>
          <p:cNvSpPr/>
          <p:nvPr/>
        </p:nvSpPr>
        <p:spPr>
          <a:xfrm rot="20673106">
            <a:off x="7998458" y="3207148"/>
            <a:ext cx="158333" cy="15167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5671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289331"/>
            <a:ext cx="8991600" cy="478624"/>
          </a:xfrm>
        </p:spPr>
        <p:txBody>
          <a:bodyPr/>
          <a:lstStyle/>
          <a:p>
            <a:r>
              <a:rPr lang="en-US" dirty="0"/>
              <a:t>Beam sizes on beam dump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Song, HPTW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09B781-E46F-629E-9675-180300346B66}"/>
              </a:ext>
            </a:extLst>
          </p:cNvPr>
          <p:cNvSpPr txBox="1">
            <a:spLocks/>
          </p:cNvSpPr>
          <p:nvPr/>
        </p:nvSpPr>
        <p:spPr bwMode="auto">
          <a:xfrm>
            <a:off x="225136" y="1033060"/>
            <a:ext cx="6251864" cy="437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dirty="0"/>
              <a:t>The varying beam sizes on the beam dump, depending on experiments or optics, make it challenging…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12" descr="A graph with numbers and symbols&#10;&#10;Description automatically generated">
            <a:extLst>
              <a:ext uri="{FF2B5EF4-FFF2-40B4-BE49-F238E27FC236}">
                <a16:creationId xmlns:a16="http://schemas.microsoft.com/office/drawing/2014/main" id="{04F4CFA8-5C7A-DEFA-AA3C-6F19D068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106" y="1257768"/>
            <a:ext cx="5083567" cy="4926930"/>
          </a:xfrm>
          <a:prstGeom prst="rect">
            <a:avLst/>
          </a:prstGeom>
        </p:spPr>
      </p:pic>
      <p:pic>
        <p:nvPicPr>
          <p:cNvPr id="11" name="Picture 10" descr="A graph of a graph with numbers and a red line&#10;&#10;Description automatically generated">
            <a:extLst>
              <a:ext uri="{FF2B5EF4-FFF2-40B4-BE49-F238E27FC236}">
                <a16:creationId xmlns:a16="http://schemas.microsoft.com/office/drawing/2014/main" id="{64308AA7-D68A-F0BB-E1B0-F05801BCC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106" y="859598"/>
            <a:ext cx="5104349" cy="5238672"/>
          </a:xfrm>
          <a:prstGeom prst="rect">
            <a:avLst/>
          </a:prstGeom>
        </p:spPr>
      </p:pic>
      <p:pic>
        <p:nvPicPr>
          <p:cNvPr id="15" name="Picture 14" descr="A graph with orange dots&#10;&#10;Description automatically generated">
            <a:extLst>
              <a:ext uri="{FF2B5EF4-FFF2-40B4-BE49-F238E27FC236}">
                <a16:creationId xmlns:a16="http://schemas.microsoft.com/office/drawing/2014/main" id="{DF3D7BF2-66E8-4D2A-1694-9BD17A306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33662"/>
            <a:ext cx="5434446" cy="3774471"/>
          </a:xfrm>
          <a:prstGeom prst="rect">
            <a:avLst/>
          </a:prstGeom>
        </p:spPr>
      </p:pic>
      <p:pic>
        <p:nvPicPr>
          <p:cNvPr id="18" name="Picture 17" descr="A graph with numbers and dots&#10;&#10;Description automatically generated">
            <a:extLst>
              <a:ext uri="{FF2B5EF4-FFF2-40B4-BE49-F238E27FC236}">
                <a16:creationId xmlns:a16="http://schemas.microsoft.com/office/drawing/2014/main" id="{B2AD4EE7-B163-63FC-4113-86B285F84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39" y="2057817"/>
            <a:ext cx="5651394" cy="377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5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10A54B79-FBB0-4E76-BEE6-7DEE86FE171C}" vid="{220A57FF-FE86-4C2F-849F-E7AF64E7C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34DF16FCCCF749A492E2DE668CBA73" ma:contentTypeVersion="0" ma:contentTypeDescription="Create a new document." ma:contentTypeScope="" ma:versionID="f11b005dc8872c88b00b1ad0ffe935cc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77eef069fec2dffc09ef7e510e0025d1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BA702D-F6E6-4314-8945-369A109C75F9}">
  <ds:schemaRefs>
    <ds:schemaRef ds:uri="http://purl.org/dc/dcmitype/"/>
    <ds:schemaRef ds:uri="http://www.w3.org/XML/1998/namespace"/>
    <ds:schemaRef ds:uri="http://schemas.microsoft.com/office/2006/documentManagement/types"/>
    <ds:schemaRef ds:uri="31ac3772-10db-466f-87b2-5ca6a813de61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AF447C-2E41-40F3-A887-A3CB67B282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FRIB PowerPoint Template</Template>
  <TotalTime>26316</TotalTime>
  <Words>1381</Words>
  <Application>Microsoft Macintosh PowerPoint</Application>
  <PresentationFormat>Widescreen</PresentationFormat>
  <Paragraphs>265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Söhne</vt:lpstr>
      <vt:lpstr>Arial</vt:lpstr>
      <vt:lpstr>Calibri</vt:lpstr>
      <vt:lpstr>Cambria Math</vt:lpstr>
      <vt:lpstr>Helvetica</vt:lpstr>
      <vt:lpstr>Lucida Grande</vt:lpstr>
      <vt:lpstr>Wingdings</vt:lpstr>
      <vt:lpstr>FRIB3</vt:lpstr>
      <vt:lpstr>Status and R&amp;D of the target and beam dump at FRIB</vt:lpstr>
      <vt:lpstr>Targetry Systems Overview</vt:lpstr>
      <vt:lpstr>Power ramp up plan: Target System</vt:lpstr>
      <vt:lpstr>Current Production Target</vt:lpstr>
      <vt:lpstr>Target defect, emissivity and offline test</vt:lpstr>
      <vt:lpstr>Target temperature measurements and power limit </vt:lpstr>
      <vt:lpstr>Multi-slice disc</vt:lpstr>
      <vt:lpstr>Power ramp up plan: Beam dump</vt:lpstr>
      <vt:lpstr>Beam sizes on beam dump</vt:lpstr>
      <vt:lpstr>Current Beam dump</vt:lpstr>
      <vt:lpstr>Beam dump thermal image</vt:lpstr>
      <vt:lpstr>Mini-channel Beam dump</vt:lpstr>
      <vt:lpstr>Rotating Beam dump</vt:lpstr>
      <vt:lpstr>Summary</vt:lpstr>
      <vt:lpstr>Backup slide</vt:lpstr>
      <vt:lpstr>Acceptance Criteria</vt:lpstr>
    </vt:vector>
  </TitlesOfParts>
  <Company>MSU 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Device Operational Review [3/4] Control Screens Ready for Testing, Device States Identified</dc:title>
  <dc:creator>Ao, Hiroyuki</dc:creator>
  <cp:lastModifiedBy>Song, Jeongseog</cp:lastModifiedBy>
  <cp:revision>318</cp:revision>
  <cp:lastPrinted>2023-09-28T21:44:23Z</cp:lastPrinted>
  <dcterms:created xsi:type="dcterms:W3CDTF">2022-06-13T20:43:50Z</dcterms:created>
  <dcterms:modified xsi:type="dcterms:W3CDTF">2023-11-09T04:59:37Z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0x0101005034DF16FCCCF749A492E2DE668CBA73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