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152" r:id="rId2"/>
    <p:sldId id="1176" r:id="rId3"/>
    <p:sldId id="1154" r:id="rId4"/>
    <p:sldId id="1177" r:id="rId5"/>
    <p:sldId id="1192" r:id="rId6"/>
    <p:sldId id="1155" r:id="rId7"/>
    <p:sldId id="1178" r:id="rId8"/>
    <p:sldId id="1188" r:id="rId9"/>
    <p:sldId id="1182" r:id="rId10"/>
    <p:sldId id="1170" r:id="rId11"/>
    <p:sldId id="1171" r:id="rId12"/>
    <p:sldId id="1166" r:id="rId13"/>
    <p:sldId id="1169" r:id="rId14"/>
    <p:sldId id="1191" r:id="rId15"/>
    <p:sldId id="1174" r:id="rId16"/>
    <p:sldId id="1173" r:id="rId17"/>
    <p:sldId id="1189" r:id="rId18"/>
    <p:sldId id="288" r:id="rId19"/>
    <p:sldId id="296" r:id="rId20"/>
    <p:sldId id="1151" r:id="rId21"/>
    <p:sldId id="1196" r:id="rId22"/>
    <p:sldId id="1168" r:id="rId23"/>
    <p:sldId id="1156" r:id="rId24"/>
    <p:sldId id="1160" r:id="rId25"/>
    <p:sldId id="1163" r:id="rId26"/>
    <p:sldId id="1164" r:id="rId27"/>
    <p:sldId id="1193" r:id="rId28"/>
    <p:sldId id="1194" r:id="rId29"/>
    <p:sldId id="1195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53863"/>
    <a:srgbClr val="FF9999"/>
    <a:srgbClr val="FFFF00"/>
    <a:srgbClr val="1E2C6B"/>
    <a:srgbClr val="DEC23C"/>
    <a:srgbClr val="0033A0"/>
    <a:srgbClr val="4949E7"/>
    <a:srgbClr val="2E75B6"/>
    <a:srgbClr val="BDD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1" autoAdjust="0"/>
    <p:restoredTop sz="87838" autoAdjust="0"/>
  </p:normalViewPr>
  <p:slideViewPr>
    <p:cSldViewPr snapToObjects="1">
      <p:cViewPr varScale="1">
        <p:scale>
          <a:sx n="97" d="100"/>
          <a:sy n="97" d="100"/>
        </p:scale>
        <p:origin x="138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4" d="100"/>
          <a:sy n="94" d="100"/>
        </p:scale>
        <p:origin x="36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801DE-4F69-4B27-8F7B-ACFBA0E9C981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8CE6922-452D-48EB-9C28-DE94676BE9C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/>
            <a:t>HiRadMat facility</a:t>
          </a:r>
          <a:endParaRPr lang="en-GB" noProof="0" dirty="0"/>
        </a:p>
      </dgm:t>
    </dgm:pt>
    <dgm:pt modelId="{AF860C28-5489-424C-9016-A6A21CBBD2D0}" type="parTrans" cxnId="{97BD0D1C-5B54-499B-9763-0E6A1457EBF8}">
      <dgm:prSet/>
      <dgm:spPr/>
      <dgm:t>
        <a:bodyPr/>
        <a:lstStyle/>
        <a:p>
          <a:endParaRPr lang="en-GB" sz="2400" noProof="0" dirty="0"/>
        </a:p>
      </dgm:t>
    </dgm:pt>
    <dgm:pt modelId="{7E7A8BA5-7A20-4687-9C33-2DCAF90F8FD7}" type="sibTrans" cxnId="{97BD0D1C-5B54-499B-9763-0E6A1457EBF8}">
      <dgm:prSet/>
      <dgm:spPr/>
      <dgm:t>
        <a:bodyPr/>
        <a:lstStyle/>
        <a:p>
          <a:endParaRPr lang="en-GB" noProof="0" dirty="0"/>
        </a:p>
      </dgm:t>
    </dgm:pt>
    <dgm:pt modelId="{8ECC89DA-4D2F-4F39-B367-12F42A2E293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/>
            <a:t>Expertise provided to users</a:t>
          </a:r>
          <a:endParaRPr lang="en-GB" noProof="0" dirty="0"/>
        </a:p>
      </dgm:t>
    </dgm:pt>
    <dgm:pt modelId="{E4823FA3-DA03-449D-AC3A-FCB1E6E8AE32}" type="parTrans" cxnId="{E0D272DE-22CD-4699-800B-7DAE5CFE9740}">
      <dgm:prSet/>
      <dgm:spPr/>
      <dgm:t>
        <a:bodyPr/>
        <a:lstStyle/>
        <a:p>
          <a:endParaRPr lang="en-GB" sz="2400" noProof="0" dirty="0"/>
        </a:p>
      </dgm:t>
    </dgm:pt>
    <dgm:pt modelId="{58D9B84F-5AAE-49DF-8B04-C698DA86DB07}" type="sibTrans" cxnId="{E0D272DE-22CD-4699-800B-7DAE5CFE9740}">
      <dgm:prSet/>
      <dgm:spPr/>
      <dgm:t>
        <a:bodyPr/>
        <a:lstStyle/>
        <a:p>
          <a:endParaRPr lang="en-GB" noProof="0" dirty="0"/>
        </a:p>
      </dgm:t>
    </dgm:pt>
    <dgm:pt modelId="{CBF0BF1B-F43F-4AD2-BE00-C0D7E5E0909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/>
            <a:t>Highlight of experiments</a:t>
          </a:r>
          <a:endParaRPr lang="en-GB" noProof="0" dirty="0"/>
        </a:p>
      </dgm:t>
    </dgm:pt>
    <dgm:pt modelId="{D0C1835F-D5F1-4993-8239-990D2AB48851}" type="parTrans" cxnId="{D977A802-01F2-4D65-939B-6846713D7329}">
      <dgm:prSet/>
      <dgm:spPr/>
      <dgm:t>
        <a:bodyPr/>
        <a:lstStyle/>
        <a:p>
          <a:endParaRPr lang="en-GB" sz="2400" noProof="0" dirty="0"/>
        </a:p>
      </dgm:t>
    </dgm:pt>
    <dgm:pt modelId="{559A3D9D-673F-4AD0-A7E4-FC827B4A9BCE}" type="sibTrans" cxnId="{D977A802-01F2-4D65-939B-6846713D7329}">
      <dgm:prSet/>
      <dgm:spPr/>
      <dgm:t>
        <a:bodyPr/>
        <a:lstStyle/>
        <a:p>
          <a:endParaRPr lang="en-GB" noProof="0" dirty="0"/>
        </a:p>
      </dgm:t>
    </dgm:pt>
    <dgm:pt modelId="{5A8DC40A-3D67-4A4B-89A9-4A7BA2089F6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/>
            <a:t>Upgrade works</a:t>
          </a:r>
          <a:endParaRPr lang="en-GB" noProof="0" dirty="0"/>
        </a:p>
      </dgm:t>
    </dgm:pt>
    <dgm:pt modelId="{EC1BD736-4A36-4AA4-B1CF-BC379D2CB56F}" type="parTrans" cxnId="{549B83EF-9DEB-4436-AD4D-8C9A88C8E21C}">
      <dgm:prSet/>
      <dgm:spPr/>
      <dgm:t>
        <a:bodyPr/>
        <a:lstStyle/>
        <a:p>
          <a:endParaRPr lang="en-GB" sz="2400" noProof="0" dirty="0"/>
        </a:p>
      </dgm:t>
    </dgm:pt>
    <dgm:pt modelId="{4FEE9840-2B3E-4768-93EE-E84F90A0D7A5}" type="sibTrans" cxnId="{549B83EF-9DEB-4436-AD4D-8C9A88C8E21C}">
      <dgm:prSet/>
      <dgm:spPr/>
      <dgm:t>
        <a:bodyPr/>
        <a:lstStyle/>
        <a:p>
          <a:endParaRPr lang="en-GB" noProof="0" dirty="0"/>
        </a:p>
      </dgm:t>
    </dgm:pt>
    <dgm:pt modelId="{1FAD8D38-6658-490A-9762-688BFF72C58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/>
            <a:t>Transnational access</a:t>
          </a:r>
          <a:endParaRPr lang="en-GB" noProof="0" dirty="0"/>
        </a:p>
      </dgm:t>
    </dgm:pt>
    <dgm:pt modelId="{2EDD3519-7C85-4046-9A2D-B0A44936D733}" type="parTrans" cxnId="{8FDEAC09-7975-40D8-B5DE-05BA6CA91D2C}">
      <dgm:prSet/>
      <dgm:spPr/>
      <dgm:t>
        <a:bodyPr/>
        <a:lstStyle/>
        <a:p>
          <a:endParaRPr lang="en-GB" sz="2400" noProof="0" dirty="0"/>
        </a:p>
      </dgm:t>
    </dgm:pt>
    <dgm:pt modelId="{A9F60F77-E828-4F25-BBFD-7B079A69A1CE}" type="sibTrans" cxnId="{8FDEAC09-7975-40D8-B5DE-05BA6CA91D2C}">
      <dgm:prSet/>
      <dgm:spPr/>
      <dgm:t>
        <a:bodyPr/>
        <a:lstStyle/>
        <a:p>
          <a:endParaRPr lang="en-GB" noProof="0" dirty="0"/>
        </a:p>
      </dgm:t>
    </dgm:pt>
    <dgm:pt modelId="{E4F9DFB6-FB55-4D00-B3E0-24CD307DE1F2}" type="pres">
      <dgm:prSet presAssocID="{161801DE-4F69-4B27-8F7B-ACFBA0E9C981}" presName="root" presStyleCnt="0">
        <dgm:presLayoutVars>
          <dgm:dir/>
          <dgm:resizeHandles val="exact"/>
        </dgm:presLayoutVars>
      </dgm:prSet>
      <dgm:spPr/>
    </dgm:pt>
    <dgm:pt modelId="{938BA58E-3A60-4AC8-8BDC-A833D18C7239}" type="pres">
      <dgm:prSet presAssocID="{C8CE6922-452D-48EB-9C28-DE94676BE9C4}" presName="compNode" presStyleCnt="0"/>
      <dgm:spPr/>
    </dgm:pt>
    <dgm:pt modelId="{E78BECD4-A9B6-42E9-A2B9-42375A099D99}" type="pres">
      <dgm:prSet presAssocID="{C8CE6922-452D-48EB-9C28-DE94676BE9C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2DD33E6-E960-4122-A902-4938D4114285}" type="pres">
      <dgm:prSet presAssocID="{C8CE6922-452D-48EB-9C28-DE94676BE9C4}" presName="spaceRect" presStyleCnt="0"/>
      <dgm:spPr/>
    </dgm:pt>
    <dgm:pt modelId="{27A40F0E-EA2A-4394-B843-83F3CECEDF7D}" type="pres">
      <dgm:prSet presAssocID="{C8CE6922-452D-48EB-9C28-DE94676BE9C4}" presName="textRect" presStyleLbl="revTx" presStyleIdx="0" presStyleCnt="5">
        <dgm:presLayoutVars>
          <dgm:chMax val="1"/>
          <dgm:chPref val="1"/>
        </dgm:presLayoutVars>
      </dgm:prSet>
      <dgm:spPr/>
    </dgm:pt>
    <dgm:pt modelId="{5FBC3A5D-6C23-4581-B74C-D4C990662AA8}" type="pres">
      <dgm:prSet presAssocID="{7E7A8BA5-7A20-4687-9C33-2DCAF90F8FD7}" presName="sibTrans" presStyleCnt="0"/>
      <dgm:spPr/>
    </dgm:pt>
    <dgm:pt modelId="{97C69EF2-FC7F-4506-8164-FF1BC7B3FD67}" type="pres">
      <dgm:prSet presAssocID="{8ECC89DA-4D2F-4F39-B367-12F42A2E2932}" presName="compNode" presStyleCnt="0"/>
      <dgm:spPr/>
    </dgm:pt>
    <dgm:pt modelId="{22CAB241-112C-4929-B29E-21177A833A9B}" type="pres">
      <dgm:prSet presAssocID="{8ECC89DA-4D2F-4F39-B367-12F42A2E293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BF4BAB8-0344-42FC-B080-452538AD112E}" type="pres">
      <dgm:prSet presAssocID="{8ECC89DA-4D2F-4F39-B367-12F42A2E2932}" presName="spaceRect" presStyleCnt="0"/>
      <dgm:spPr/>
    </dgm:pt>
    <dgm:pt modelId="{4EF435C2-E655-4B8C-AECB-35E8B1C628AD}" type="pres">
      <dgm:prSet presAssocID="{8ECC89DA-4D2F-4F39-B367-12F42A2E2932}" presName="textRect" presStyleLbl="revTx" presStyleIdx="1" presStyleCnt="5">
        <dgm:presLayoutVars>
          <dgm:chMax val="1"/>
          <dgm:chPref val="1"/>
        </dgm:presLayoutVars>
      </dgm:prSet>
      <dgm:spPr/>
    </dgm:pt>
    <dgm:pt modelId="{17723EDD-4451-43C4-8ED9-062386D0B14B}" type="pres">
      <dgm:prSet presAssocID="{58D9B84F-5AAE-49DF-8B04-C698DA86DB07}" presName="sibTrans" presStyleCnt="0"/>
      <dgm:spPr/>
    </dgm:pt>
    <dgm:pt modelId="{E45E1F1B-9F56-4EEE-8F30-4B9768614352}" type="pres">
      <dgm:prSet presAssocID="{CBF0BF1B-F43F-4AD2-BE00-C0D7E5E09092}" presName="compNode" presStyleCnt="0"/>
      <dgm:spPr/>
    </dgm:pt>
    <dgm:pt modelId="{6E992F5E-FB0C-4611-9CA8-0E32518F994E}" type="pres">
      <dgm:prSet presAssocID="{CBF0BF1B-F43F-4AD2-BE00-C0D7E5E090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llision with solid fill"/>
        </a:ext>
      </dgm:extLst>
    </dgm:pt>
    <dgm:pt modelId="{BA0FBC7D-0336-4C54-9DC4-008B0E00A68A}" type="pres">
      <dgm:prSet presAssocID="{CBF0BF1B-F43F-4AD2-BE00-C0D7E5E09092}" presName="spaceRect" presStyleCnt="0"/>
      <dgm:spPr/>
    </dgm:pt>
    <dgm:pt modelId="{0FEAD0CE-DA35-4131-BCC1-2B942286537C}" type="pres">
      <dgm:prSet presAssocID="{CBF0BF1B-F43F-4AD2-BE00-C0D7E5E09092}" presName="textRect" presStyleLbl="revTx" presStyleIdx="2" presStyleCnt="5">
        <dgm:presLayoutVars>
          <dgm:chMax val="1"/>
          <dgm:chPref val="1"/>
        </dgm:presLayoutVars>
      </dgm:prSet>
      <dgm:spPr/>
    </dgm:pt>
    <dgm:pt modelId="{C3A75051-9E27-46D1-8C5E-4832269B05BE}" type="pres">
      <dgm:prSet presAssocID="{559A3D9D-673F-4AD0-A7E4-FC827B4A9BCE}" presName="sibTrans" presStyleCnt="0"/>
      <dgm:spPr/>
    </dgm:pt>
    <dgm:pt modelId="{96F3F8DA-C3AC-4DA3-8298-41930059B63B}" type="pres">
      <dgm:prSet presAssocID="{5A8DC40A-3D67-4A4B-89A9-4A7BA2089F65}" presName="compNode" presStyleCnt="0"/>
      <dgm:spPr/>
    </dgm:pt>
    <dgm:pt modelId="{2BAD9BA8-62BA-4106-AA4F-F580BA055CAF}" type="pres">
      <dgm:prSet presAssocID="{5A8DC40A-3D67-4A4B-89A9-4A7BA2089F6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05010883-3B03-4132-8723-0DA1A41AD2B5}" type="pres">
      <dgm:prSet presAssocID="{5A8DC40A-3D67-4A4B-89A9-4A7BA2089F65}" presName="spaceRect" presStyleCnt="0"/>
      <dgm:spPr/>
    </dgm:pt>
    <dgm:pt modelId="{1144FA44-657F-46BF-B766-0355E0CBBE88}" type="pres">
      <dgm:prSet presAssocID="{5A8DC40A-3D67-4A4B-89A9-4A7BA2089F65}" presName="textRect" presStyleLbl="revTx" presStyleIdx="3" presStyleCnt="5">
        <dgm:presLayoutVars>
          <dgm:chMax val="1"/>
          <dgm:chPref val="1"/>
        </dgm:presLayoutVars>
      </dgm:prSet>
      <dgm:spPr/>
    </dgm:pt>
    <dgm:pt modelId="{F68DD2CF-87BF-45AE-8064-5B699D9757C5}" type="pres">
      <dgm:prSet presAssocID="{4FEE9840-2B3E-4768-93EE-E84F90A0D7A5}" presName="sibTrans" presStyleCnt="0"/>
      <dgm:spPr/>
    </dgm:pt>
    <dgm:pt modelId="{4A0D4EB7-3FDF-4CDE-9CBA-D03DB0FD38E4}" type="pres">
      <dgm:prSet presAssocID="{1FAD8D38-6658-490A-9762-688BFF72C58C}" presName="compNode" presStyleCnt="0"/>
      <dgm:spPr/>
    </dgm:pt>
    <dgm:pt modelId="{C420B937-C149-4CD5-8191-8C5575684523}" type="pres">
      <dgm:prSet presAssocID="{1FAD8D38-6658-490A-9762-688BFF72C58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7C745BC-651C-473B-8825-5AE694F64B9F}" type="pres">
      <dgm:prSet presAssocID="{1FAD8D38-6658-490A-9762-688BFF72C58C}" presName="spaceRect" presStyleCnt="0"/>
      <dgm:spPr/>
    </dgm:pt>
    <dgm:pt modelId="{D1EFAB46-F00D-4E41-A12C-BFBAD1B0B6B7}" type="pres">
      <dgm:prSet presAssocID="{1FAD8D38-6658-490A-9762-688BFF72C58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977A802-01F2-4D65-939B-6846713D7329}" srcId="{161801DE-4F69-4B27-8F7B-ACFBA0E9C981}" destId="{CBF0BF1B-F43F-4AD2-BE00-C0D7E5E09092}" srcOrd="2" destOrd="0" parTransId="{D0C1835F-D5F1-4993-8239-990D2AB48851}" sibTransId="{559A3D9D-673F-4AD0-A7E4-FC827B4A9BCE}"/>
    <dgm:cxn modelId="{8FDEAC09-7975-40D8-B5DE-05BA6CA91D2C}" srcId="{161801DE-4F69-4B27-8F7B-ACFBA0E9C981}" destId="{1FAD8D38-6658-490A-9762-688BFF72C58C}" srcOrd="4" destOrd="0" parTransId="{2EDD3519-7C85-4046-9A2D-B0A44936D733}" sibTransId="{A9F60F77-E828-4F25-BBFD-7B079A69A1CE}"/>
    <dgm:cxn modelId="{97BD0D1C-5B54-499B-9763-0E6A1457EBF8}" srcId="{161801DE-4F69-4B27-8F7B-ACFBA0E9C981}" destId="{C8CE6922-452D-48EB-9C28-DE94676BE9C4}" srcOrd="0" destOrd="0" parTransId="{AF860C28-5489-424C-9016-A6A21CBBD2D0}" sibTransId="{7E7A8BA5-7A20-4687-9C33-2DCAF90F8FD7}"/>
    <dgm:cxn modelId="{0542876B-5588-48F6-9ADF-B9F4D62E8B7F}" type="presOf" srcId="{5A8DC40A-3D67-4A4B-89A9-4A7BA2089F65}" destId="{1144FA44-657F-46BF-B766-0355E0CBBE88}" srcOrd="0" destOrd="0" presId="urn:microsoft.com/office/officeart/2018/2/layout/IconLabelList"/>
    <dgm:cxn modelId="{00221A92-478F-4270-9175-5C5F8407CB96}" type="presOf" srcId="{1FAD8D38-6658-490A-9762-688BFF72C58C}" destId="{D1EFAB46-F00D-4E41-A12C-BFBAD1B0B6B7}" srcOrd="0" destOrd="0" presId="urn:microsoft.com/office/officeart/2018/2/layout/IconLabelList"/>
    <dgm:cxn modelId="{BD0852A6-347C-4938-AE51-B5CED86F0C58}" type="presOf" srcId="{8ECC89DA-4D2F-4F39-B367-12F42A2E2932}" destId="{4EF435C2-E655-4B8C-AECB-35E8B1C628AD}" srcOrd="0" destOrd="0" presId="urn:microsoft.com/office/officeart/2018/2/layout/IconLabelList"/>
    <dgm:cxn modelId="{4CF3FBAD-76CB-4ADB-AD9F-E3BC4A3BA5D5}" type="presOf" srcId="{CBF0BF1B-F43F-4AD2-BE00-C0D7E5E09092}" destId="{0FEAD0CE-DA35-4131-BCC1-2B942286537C}" srcOrd="0" destOrd="0" presId="urn:microsoft.com/office/officeart/2018/2/layout/IconLabelList"/>
    <dgm:cxn modelId="{680442C0-A825-4047-B36C-309FD5FAB895}" type="presOf" srcId="{C8CE6922-452D-48EB-9C28-DE94676BE9C4}" destId="{27A40F0E-EA2A-4394-B843-83F3CECEDF7D}" srcOrd="0" destOrd="0" presId="urn:microsoft.com/office/officeart/2018/2/layout/IconLabelList"/>
    <dgm:cxn modelId="{E0D272DE-22CD-4699-800B-7DAE5CFE9740}" srcId="{161801DE-4F69-4B27-8F7B-ACFBA0E9C981}" destId="{8ECC89DA-4D2F-4F39-B367-12F42A2E2932}" srcOrd="1" destOrd="0" parTransId="{E4823FA3-DA03-449D-AC3A-FCB1E6E8AE32}" sibTransId="{58D9B84F-5AAE-49DF-8B04-C698DA86DB07}"/>
    <dgm:cxn modelId="{549B83EF-9DEB-4436-AD4D-8C9A88C8E21C}" srcId="{161801DE-4F69-4B27-8F7B-ACFBA0E9C981}" destId="{5A8DC40A-3D67-4A4B-89A9-4A7BA2089F65}" srcOrd="3" destOrd="0" parTransId="{EC1BD736-4A36-4AA4-B1CF-BC379D2CB56F}" sibTransId="{4FEE9840-2B3E-4768-93EE-E84F90A0D7A5}"/>
    <dgm:cxn modelId="{C2D5F5F4-A016-4A2F-BC70-670312862554}" type="presOf" srcId="{161801DE-4F69-4B27-8F7B-ACFBA0E9C981}" destId="{E4F9DFB6-FB55-4D00-B3E0-24CD307DE1F2}" srcOrd="0" destOrd="0" presId="urn:microsoft.com/office/officeart/2018/2/layout/IconLabelList"/>
    <dgm:cxn modelId="{E4822F87-63B5-4D91-8459-B6EF56A70ADF}" type="presParOf" srcId="{E4F9DFB6-FB55-4D00-B3E0-24CD307DE1F2}" destId="{938BA58E-3A60-4AC8-8BDC-A833D18C7239}" srcOrd="0" destOrd="0" presId="urn:microsoft.com/office/officeart/2018/2/layout/IconLabelList"/>
    <dgm:cxn modelId="{62872F48-576E-4DE3-AD8C-E65CA5803E45}" type="presParOf" srcId="{938BA58E-3A60-4AC8-8BDC-A833D18C7239}" destId="{E78BECD4-A9B6-42E9-A2B9-42375A099D99}" srcOrd="0" destOrd="0" presId="urn:microsoft.com/office/officeart/2018/2/layout/IconLabelList"/>
    <dgm:cxn modelId="{FF1E55A4-4726-4B64-8BD9-CFEF84449C74}" type="presParOf" srcId="{938BA58E-3A60-4AC8-8BDC-A833D18C7239}" destId="{42DD33E6-E960-4122-A902-4938D4114285}" srcOrd="1" destOrd="0" presId="urn:microsoft.com/office/officeart/2018/2/layout/IconLabelList"/>
    <dgm:cxn modelId="{A3C3A341-C302-40B0-BBA3-D9D5F1FEE301}" type="presParOf" srcId="{938BA58E-3A60-4AC8-8BDC-A833D18C7239}" destId="{27A40F0E-EA2A-4394-B843-83F3CECEDF7D}" srcOrd="2" destOrd="0" presId="urn:microsoft.com/office/officeart/2018/2/layout/IconLabelList"/>
    <dgm:cxn modelId="{295DE032-1510-4255-BB05-1C87E8B1DFFD}" type="presParOf" srcId="{E4F9DFB6-FB55-4D00-B3E0-24CD307DE1F2}" destId="{5FBC3A5D-6C23-4581-B74C-D4C990662AA8}" srcOrd="1" destOrd="0" presId="urn:microsoft.com/office/officeart/2018/2/layout/IconLabelList"/>
    <dgm:cxn modelId="{DFC21136-3116-4CE9-B7A2-B38ED5B05FE4}" type="presParOf" srcId="{E4F9DFB6-FB55-4D00-B3E0-24CD307DE1F2}" destId="{97C69EF2-FC7F-4506-8164-FF1BC7B3FD67}" srcOrd="2" destOrd="0" presId="urn:microsoft.com/office/officeart/2018/2/layout/IconLabelList"/>
    <dgm:cxn modelId="{BF3E6B26-8499-47F2-9378-EF49AD9057FF}" type="presParOf" srcId="{97C69EF2-FC7F-4506-8164-FF1BC7B3FD67}" destId="{22CAB241-112C-4929-B29E-21177A833A9B}" srcOrd="0" destOrd="0" presId="urn:microsoft.com/office/officeart/2018/2/layout/IconLabelList"/>
    <dgm:cxn modelId="{1134EF50-E94A-4FD1-840D-5121FC2C7E75}" type="presParOf" srcId="{97C69EF2-FC7F-4506-8164-FF1BC7B3FD67}" destId="{DBF4BAB8-0344-42FC-B080-452538AD112E}" srcOrd="1" destOrd="0" presId="urn:microsoft.com/office/officeart/2018/2/layout/IconLabelList"/>
    <dgm:cxn modelId="{E0C1ED33-6C36-4B67-84CD-3CB60182B8D0}" type="presParOf" srcId="{97C69EF2-FC7F-4506-8164-FF1BC7B3FD67}" destId="{4EF435C2-E655-4B8C-AECB-35E8B1C628AD}" srcOrd="2" destOrd="0" presId="urn:microsoft.com/office/officeart/2018/2/layout/IconLabelList"/>
    <dgm:cxn modelId="{661E582F-B0C9-4655-A3E4-517862765F57}" type="presParOf" srcId="{E4F9DFB6-FB55-4D00-B3E0-24CD307DE1F2}" destId="{17723EDD-4451-43C4-8ED9-062386D0B14B}" srcOrd="3" destOrd="0" presId="urn:microsoft.com/office/officeart/2018/2/layout/IconLabelList"/>
    <dgm:cxn modelId="{CAB8C3A7-5D95-4C0E-932A-4194DD138AE9}" type="presParOf" srcId="{E4F9DFB6-FB55-4D00-B3E0-24CD307DE1F2}" destId="{E45E1F1B-9F56-4EEE-8F30-4B9768614352}" srcOrd="4" destOrd="0" presId="urn:microsoft.com/office/officeart/2018/2/layout/IconLabelList"/>
    <dgm:cxn modelId="{07998E77-E7EC-4388-9CF9-D2D2F5E8C83A}" type="presParOf" srcId="{E45E1F1B-9F56-4EEE-8F30-4B9768614352}" destId="{6E992F5E-FB0C-4611-9CA8-0E32518F994E}" srcOrd="0" destOrd="0" presId="urn:microsoft.com/office/officeart/2018/2/layout/IconLabelList"/>
    <dgm:cxn modelId="{EB12714A-88DE-4287-9BF5-9354F30EEBD0}" type="presParOf" srcId="{E45E1F1B-9F56-4EEE-8F30-4B9768614352}" destId="{BA0FBC7D-0336-4C54-9DC4-008B0E00A68A}" srcOrd="1" destOrd="0" presId="urn:microsoft.com/office/officeart/2018/2/layout/IconLabelList"/>
    <dgm:cxn modelId="{85AAD1CE-86FC-4D4B-A160-52B0D1DDBD52}" type="presParOf" srcId="{E45E1F1B-9F56-4EEE-8F30-4B9768614352}" destId="{0FEAD0CE-DA35-4131-BCC1-2B942286537C}" srcOrd="2" destOrd="0" presId="urn:microsoft.com/office/officeart/2018/2/layout/IconLabelList"/>
    <dgm:cxn modelId="{689F2D2C-4C9F-4A63-A405-FB56FBBAFF4D}" type="presParOf" srcId="{E4F9DFB6-FB55-4D00-B3E0-24CD307DE1F2}" destId="{C3A75051-9E27-46D1-8C5E-4832269B05BE}" srcOrd="5" destOrd="0" presId="urn:microsoft.com/office/officeart/2018/2/layout/IconLabelList"/>
    <dgm:cxn modelId="{8A516328-3AEF-45FB-BB72-406998A5D8EE}" type="presParOf" srcId="{E4F9DFB6-FB55-4D00-B3E0-24CD307DE1F2}" destId="{96F3F8DA-C3AC-4DA3-8298-41930059B63B}" srcOrd="6" destOrd="0" presId="urn:microsoft.com/office/officeart/2018/2/layout/IconLabelList"/>
    <dgm:cxn modelId="{7AAFC163-AF68-4353-88CA-6879D27AA43E}" type="presParOf" srcId="{96F3F8DA-C3AC-4DA3-8298-41930059B63B}" destId="{2BAD9BA8-62BA-4106-AA4F-F580BA055CAF}" srcOrd="0" destOrd="0" presId="urn:microsoft.com/office/officeart/2018/2/layout/IconLabelList"/>
    <dgm:cxn modelId="{A4835998-B72D-423A-AA16-A37508B14AF7}" type="presParOf" srcId="{96F3F8DA-C3AC-4DA3-8298-41930059B63B}" destId="{05010883-3B03-4132-8723-0DA1A41AD2B5}" srcOrd="1" destOrd="0" presId="urn:microsoft.com/office/officeart/2018/2/layout/IconLabelList"/>
    <dgm:cxn modelId="{A0D81FB1-8489-457D-9E10-D7B6F8671138}" type="presParOf" srcId="{96F3F8DA-C3AC-4DA3-8298-41930059B63B}" destId="{1144FA44-657F-46BF-B766-0355E0CBBE88}" srcOrd="2" destOrd="0" presId="urn:microsoft.com/office/officeart/2018/2/layout/IconLabelList"/>
    <dgm:cxn modelId="{6A43768E-DC30-48B9-B24E-7D54BE2665BF}" type="presParOf" srcId="{E4F9DFB6-FB55-4D00-B3E0-24CD307DE1F2}" destId="{F68DD2CF-87BF-45AE-8064-5B699D9757C5}" srcOrd="7" destOrd="0" presId="urn:microsoft.com/office/officeart/2018/2/layout/IconLabelList"/>
    <dgm:cxn modelId="{B1141FBA-7AB3-48EF-A960-CD4E695C84A8}" type="presParOf" srcId="{E4F9DFB6-FB55-4D00-B3E0-24CD307DE1F2}" destId="{4A0D4EB7-3FDF-4CDE-9CBA-D03DB0FD38E4}" srcOrd="8" destOrd="0" presId="urn:microsoft.com/office/officeart/2018/2/layout/IconLabelList"/>
    <dgm:cxn modelId="{E9211178-D240-4A66-BE9A-63F01A62809E}" type="presParOf" srcId="{4A0D4EB7-3FDF-4CDE-9CBA-D03DB0FD38E4}" destId="{C420B937-C149-4CD5-8191-8C5575684523}" srcOrd="0" destOrd="0" presId="urn:microsoft.com/office/officeart/2018/2/layout/IconLabelList"/>
    <dgm:cxn modelId="{A8620378-592B-4C5E-A444-3CD658F88500}" type="presParOf" srcId="{4A0D4EB7-3FDF-4CDE-9CBA-D03DB0FD38E4}" destId="{D7C745BC-651C-473B-8825-5AE694F64B9F}" srcOrd="1" destOrd="0" presId="urn:microsoft.com/office/officeart/2018/2/layout/IconLabelList"/>
    <dgm:cxn modelId="{9EFA5BA8-9E96-47E9-A81B-4B9DDEDA22A7}" type="presParOf" srcId="{4A0D4EB7-3FDF-4CDE-9CBA-D03DB0FD38E4}" destId="{D1EFAB46-F00D-4E41-A12C-BFBAD1B0B6B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1C20F-A570-43C8-977C-3200BFA837C6}" type="doc">
      <dgm:prSet loTypeId="urn:microsoft.com/office/officeart/2005/8/layout/hProcess7" loCatId="process" qsTypeId="urn:microsoft.com/office/officeart/2005/8/quickstyle/simple1" qsCatId="simple" csTypeId="urn:microsoft.com/office/officeart/2005/8/colors/colorful5" csCatId="colorful" phldr="1"/>
      <dgm:spPr/>
    </dgm:pt>
    <dgm:pt modelId="{5996DE59-E694-4280-A0F1-ECFC6C9CE559}">
      <dgm:prSet phldrT="[Text]"/>
      <dgm:spPr/>
      <dgm:t>
        <a:bodyPr/>
        <a:lstStyle/>
        <a:p>
          <a:r>
            <a:rPr lang="en-GB" noProof="0" dirty="0"/>
            <a:t>HiRadMat commissioned</a:t>
          </a:r>
        </a:p>
      </dgm:t>
    </dgm:pt>
    <dgm:pt modelId="{92ABA53B-AFDD-42FB-89FB-3B6C680BF40C}" type="parTrans" cxnId="{FC37C17C-DE46-45F3-839B-58C3401A59E5}">
      <dgm:prSet/>
      <dgm:spPr/>
      <dgm:t>
        <a:bodyPr/>
        <a:lstStyle/>
        <a:p>
          <a:endParaRPr lang="en-GB" noProof="0" dirty="0"/>
        </a:p>
      </dgm:t>
    </dgm:pt>
    <dgm:pt modelId="{04B576D2-F360-4BC6-A141-53E97280DD46}" type="sibTrans" cxnId="{FC37C17C-DE46-45F3-839B-58C3401A59E5}">
      <dgm:prSet/>
      <dgm:spPr/>
      <dgm:t>
        <a:bodyPr/>
        <a:lstStyle/>
        <a:p>
          <a:endParaRPr lang="en-GB" noProof="0" dirty="0"/>
        </a:p>
      </dgm:t>
    </dgm:pt>
    <dgm:pt modelId="{617E09B7-C9B7-44E8-B39F-3670F4D198D4}">
      <dgm:prSet phldrT="[Text]"/>
      <dgm:spPr/>
      <dgm:t>
        <a:bodyPr/>
        <a:lstStyle/>
        <a:p>
          <a:r>
            <a:rPr lang="en-GB" noProof="0" dirty="0"/>
            <a:t>2021 - 2025</a:t>
          </a:r>
        </a:p>
      </dgm:t>
    </dgm:pt>
    <dgm:pt modelId="{3023F7A7-72D6-452A-97A0-8B4EC2EB91E6}" type="parTrans" cxnId="{1F89286D-28EA-4E81-8512-BF6687A9B223}">
      <dgm:prSet/>
      <dgm:spPr/>
      <dgm:t>
        <a:bodyPr/>
        <a:lstStyle/>
        <a:p>
          <a:endParaRPr lang="en-GB" noProof="0" dirty="0"/>
        </a:p>
      </dgm:t>
    </dgm:pt>
    <dgm:pt modelId="{FF7FE634-ECBC-4732-B34F-FF0D320626B1}" type="sibTrans" cxnId="{1F89286D-28EA-4E81-8512-BF6687A9B223}">
      <dgm:prSet/>
      <dgm:spPr/>
      <dgm:t>
        <a:bodyPr/>
        <a:lstStyle/>
        <a:p>
          <a:endParaRPr lang="en-GB" noProof="0" dirty="0"/>
        </a:p>
      </dgm:t>
    </dgm:pt>
    <dgm:pt modelId="{F0898591-1C6C-410C-9597-452FCD586659}">
      <dgm:prSet phldrT="[Text]"/>
      <dgm:spPr/>
      <dgm:t>
        <a:bodyPr/>
        <a:lstStyle/>
        <a:p>
          <a:r>
            <a:rPr lang="en-GB" noProof="0" dirty="0"/>
            <a:t>2011 - 2012</a:t>
          </a:r>
        </a:p>
      </dgm:t>
    </dgm:pt>
    <dgm:pt modelId="{4A908361-D4FB-43C9-AFC6-5D408F0F9493}" type="parTrans" cxnId="{AB227F5A-2859-4B19-B308-7F1F3699CFE0}">
      <dgm:prSet/>
      <dgm:spPr/>
      <dgm:t>
        <a:bodyPr/>
        <a:lstStyle/>
        <a:p>
          <a:endParaRPr lang="en-GB" noProof="0" dirty="0"/>
        </a:p>
      </dgm:t>
    </dgm:pt>
    <dgm:pt modelId="{3D6E7290-E66B-41F2-BBB3-16D3F5C4D7D9}" type="sibTrans" cxnId="{AB227F5A-2859-4B19-B308-7F1F3699CFE0}">
      <dgm:prSet/>
      <dgm:spPr/>
      <dgm:t>
        <a:bodyPr/>
        <a:lstStyle/>
        <a:p>
          <a:endParaRPr lang="en-GB" noProof="0" dirty="0"/>
        </a:p>
      </dgm:t>
    </dgm:pt>
    <dgm:pt modelId="{435011EB-8030-47AE-97DF-1B0B6FACD5D8}">
      <dgm:prSet phldrT="[Text]"/>
      <dgm:spPr/>
      <dgm:t>
        <a:bodyPr/>
        <a:lstStyle/>
        <a:p>
          <a:r>
            <a:rPr lang="en-GB" noProof="0" dirty="0"/>
            <a:t>Operation</a:t>
          </a:r>
        </a:p>
      </dgm:t>
    </dgm:pt>
    <dgm:pt modelId="{E48DE075-566D-460D-B7CE-91F08C4B37DD}" type="parTrans" cxnId="{71AD69B8-A668-4A27-A2DC-CF79A22B66CC}">
      <dgm:prSet/>
      <dgm:spPr/>
      <dgm:t>
        <a:bodyPr/>
        <a:lstStyle/>
        <a:p>
          <a:endParaRPr lang="en-GB" noProof="0" dirty="0"/>
        </a:p>
      </dgm:t>
    </dgm:pt>
    <dgm:pt modelId="{752066A7-95C4-4911-9307-78646E96AC0E}" type="sibTrans" cxnId="{71AD69B8-A668-4A27-A2DC-CF79A22B66CC}">
      <dgm:prSet/>
      <dgm:spPr/>
      <dgm:t>
        <a:bodyPr/>
        <a:lstStyle/>
        <a:p>
          <a:endParaRPr lang="en-GB" noProof="0" dirty="0"/>
        </a:p>
      </dgm:t>
    </dgm:pt>
    <dgm:pt modelId="{2967F085-8CA1-4E0A-ACB4-104790514D2A}">
      <dgm:prSet phldrT="[Text]"/>
      <dgm:spPr/>
      <dgm:t>
        <a:bodyPr/>
        <a:lstStyle/>
        <a:p>
          <a:r>
            <a:rPr lang="en-GB" noProof="0" dirty="0"/>
            <a:t>2013 - 2014</a:t>
          </a:r>
        </a:p>
      </dgm:t>
    </dgm:pt>
    <dgm:pt modelId="{0FBDAAE9-F86B-4D0E-BDC2-8F59443406F5}" type="parTrans" cxnId="{D7B18D54-34B7-4C39-9A71-930B60736B56}">
      <dgm:prSet/>
      <dgm:spPr/>
      <dgm:t>
        <a:bodyPr/>
        <a:lstStyle/>
        <a:p>
          <a:endParaRPr lang="en-GB" noProof="0" dirty="0"/>
        </a:p>
      </dgm:t>
    </dgm:pt>
    <dgm:pt modelId="{DD90E7B0-E58F-4449-86B6-3B0A845F43D7}" type="sibTrans" cxnId="{D7B18D54-34B7-4C39-9A71-930B60736B56}">
      <dgm:prSet/>
      <dgm:spPr/>
      <dgm:t>
        <a:bodyPr/>
        <a:lstStyle/>
        <a:p>
          <a:endParaRPr lang="en-GB" noProof="0" dirty="0"/>
        </a:p>
      </dgm:t>
    </dgm:pt>
    <dgm:pt modelId="{F11F02AD-D2B4-487E-8F79-A1249D363BD5}">
      <dgm:prSet phldrT="[Text]"/>
      <dgm:spPr/>
      <dgm:t>
        <a:bodyPr/>
        <a:lstStyle/>
        <a:p>
          <a:r>
            <a:rPr lang="en-GB" noProof="0" dirty="0"/>
            <a:t>2015 - 2018</a:t>
          </a:r>
        </a:p>
      </dgm:t>
    </dgm:pt>
    <dgm:pt modelId="{C647FFF5-A015-44E2-A8DB-856DE266290B}" type="parTrans" cxnId="{79B69CA7-8CAC-4197-94B6-3DB00FD036EC}">
      <dgm:prSet/>
      <dgm:spPr/>
      <dgm:t>
        <a:bodyPr/>
        <a:lstStyle/>
        <a:p>
          <a:endParaRPr lang="en-GB" noProof="0" dirty="0"/>
        </a:p>
      </dgm:t>
    </dgm:pt>
    <dgm:pt modelId="{90D20C3C-5D41-43E9-889A-CFF683A97180}" type="sibTrans" cxnId="{79B69CA7-8CAC-4197-94B6-3DB00FD036EC}">
      <dgm:prSet/>
      <dgm:spPr/>
      <dgm:t>
        <a:bodyPr/>
        <a:lstStyle/>
        <a:p>
          <a:endParaRPr lang="en-GB" noProof="0" dirty="0"/>
        </a:p>
      </dgm:t>
    </dgm:pt>
    <dgm:pt modelId="{5DB611E8-F020-43AB-8E2A-5AF0806C6AB4}">
      <dgm:prSet phldrT="[Text]"/>
      <dgm:spPr/>
      <dgm:t>
        <a:bodyPr/>
        <a:lstStyle/>
        <a:p>
          <a:r>
            <a:rPr lang="en-GB" noProof="0" dirty="0"/>
            <a:t>Long Shutdown 1</a:t>
          </a:r>
        </a:p>
      </dgm:t>
    </dgm:pt>
    <dgm:pt modelId="{06D45957-F3F2-4B1B-8F79-AC32F1C76C7E}" type="parTrans" cxnId="{2E524B16-FE11-494A-B480-9FBE609ED28B}">
      <dgm:prSet/>
      <dgm:spPr/>
      <dgm:t>
        <a:bodyPr/>
        <a:lstStyle/>
        <a:p>
          <a:endParaRPr lang="en-GB" noProof="0" dirty="0"/>
        </a:p>
      </dgm:t>
    </dgm:pt>
    <dgm:pt modelId="{16898262-E6CF-47B3-B1B0-62DFE9CA9497}" type="sibTrans" cxnId="{2E524B16-FE11-494A-B480-9FBE609ED28B}">
      <dgm:prSet/>
      <dgm:spPr/>
      <dgm:t>
        <a:bodyPr/>
        <a:lstStyle/>
        <a:p>
          <a:endParaRPr lang="en-GB" noProof="0" dirty="0"/>
        </a:p>
      </dgm:t>
    </dgm:pt>
    <dgm:pt modelId="{90344060-A466-49A2-B760-50DB6BFB9DC2}">
      <dgm:prSet phldrT="[Text]"/>
      <dgm:spPr/>
      <dgm:t>
        <a:bodyPr/>
        <a:lstStyle/>
        <a:p>
          <a:r>
            <a:rPr lang="en-GB" noProof="0" dirty="0"/>
            <a:t>Operation</a:t>
          </a:r>
        </a:p>
      </dgm:t>
    </dgm:pt>
    <dgm:pt modelId="{FC42C5B0-7688-4B3F-A9EC-E4609CC00ADC}" type="parTrans" cxnId="{F1DA14D9-EFBD-4018-8BA4-A9A9B37A5E8C}">
      <dgm:prSet/>
      <dgm:spPr/>
      <dgm:t>
        <a:bodyPr/>
        <a:lstStyle/>
        <a:p>
          <a:endParaRPr lang="en-GB" noProof="0" dirty="0"/>
        </a:p>
      </dgm:t>
    </dgm:pt>
    <dgm:pt modelId="{283E43C1-B806-4C2A-BA23-4C04B5F0295A}" type="sibTrans" cxnId="{F1DA14D9-EFBD-4018-8BA4-A9A9B37A5E8C}">
      <dgm:prSet/>
      <dgm:spPr/>
      <dgm:t>
        <a:bodyPr/>
        <a:lstStyle/>
        <a:p>
          <a:endParaRPr lang="en-GB" noProof="0" dirty="0"/>
        </a:p>
      </dgm:t>
    </dgm:pt>
    <dgm:pt modelId="{B624ABBC-EAB5-4757-BFE7-EFB039972B79}">
      <dgm:prSet phldrT="[Text]"/>
      <dgm:spPr/>
      <dgm:t>
        <a:bodyPr/>
        <a:lstStyle/>
        <a:p>
          <a:r>
            <a:rPr lang="en-GB" noProof="0" dirty="0"/>
            <a:t>2019 - 2020</a:t>
          </a:r>
        </a:p>
      </dgm:t>
    </dgm:pt>
    <dgm:pt modelId="{706D9240-18E4-49FB-B35C-BB6D26093B48}" type="parTrans" cxnId="{9FDB03F2-147F-4426-BB87-AB5648B12D66}">
      <dgm:prSet/>
      <dgm:spPr/>
      <dgm:t>
        <a:bodyPr/>
        <a:lstStyle/>
        <a:p>
          <a:endParaRPr lang="en-GB" noProof="0" dirty="0"/>
        </a:p>
      </dgm:t>
    </dgm:pt>
    <dgm:pt modelId="{38CE07A9-65A4-4154-AC15-443B4352EA03}" type="sibTrans" cxnId="{9FDB03F2-147F-4426-BB87-AB5648B12D66}">
      <dgm:prSet/>
      <dgm:spPr/>
      <dgm:t>
        <a:bodyPr/>
        <a:lstStyle/>
        <a:p>
          <a:endParaRPr lang="en-GB" noProof="0" dirty="0"/>
        </a:p>
      </dgm:t>
    </dgm:pt>
    <dgm:pt modelId="{AD9889A0-576B-482C-A688-41782C4A41EF}">
      <dgm:prSet phldrT="[Text]"/>
      <dgm:spPr/>
      <dgm:t>
        <a:bodyPr/>
        <a:lstStyle/>
        <a:p>
          <a:r>
            <a:rPr lang="en-GB" noProof="0" dirty="0"/>
            <a:t>Long Shutdown 2</a:t>
          </a:r>
        </a:p>
      </dgm:t>
    </dgm:pt>
    <dgm:pt modelId="{7AC39571-B9C4-4D24-9FA4-93C764993607}" type="parTrans" cxnId="{8F04DABE-E9BE-45AD-82C2-5A39345685B1}">
      <dgm:prSet/>
      <dgm:spPr/>
      <dgm:t>
        <a:bodyPr/>
        <a:lstStyle/>
        <a:p>
          <a:endParaRPr lang="en-GB" noProof="0" dirty="0"/>
        </a:p>
      </dgm:t>
    </dgm:pt>
    <dgm:pt modelId="{70A4CFCF-99DC-499E-B45B-03E4167B4AFA}" type="sibTrans" cxnId="{8F04DABE-E9BE-45AD-82C2-5A39345685B1}">
      <dgm:prSet/>
      <dgm:spPr/>
      <dgm:t>
        <a:bodyPr/>
        <a:lstStyle/>
        <a:p>
          <a:endParaRPr lang="en-GB" noProof="0" dirty="0"/>
        </a:p>
      </dgm:t>
    </dgm:pt>
    <dgm:pt modelId="{B0A14847-16A9-4497-BE33-23B7AC09CB6A}">
      <dgm:prSet phldrT="[Text]"/>
      <dgm:spPr/>
      <dgm:t>
        <a:bodyPr/>
        <a:lstStyle/>
        <a:p>
          <a:r>
            <a:rPr lang="en-GB" noProof="0" dirty="0"/>
            <a:t>Long Shutdown 3</a:t>
          </a:r>
        </a:p>
      </dgm:t>
    </dgm:pt>
    <dgm:pt modelId="{130EEAD1-0848-4359-B461-BE40BADC5749}" type="parTrans" cxnId="{C63E9036-D444-4799-9A7B-E464274F81E7}">
      <dgm:prSet/>
      <dgm:spPr/>
      <dgm:t>
        <a:bodyPr/>
        <a:lstStyle/>
        <a:p>
          <a:endParaRPr lang="en-GB" noProof="0" dirty="0"/>
        </a:p>
      </dgm:t>
    </dgm:pt>
    <dgm:pt modelId="{8ED67D99-1D31-4EE0-AEA4-FD9204F06FA9}" type="sibTrans" cxnId="{C63E9036-D444-4799-9A7B-E464274F81E7}">
      <dgm:prSet/>
      <dgm:spPr/>
      <dgm:t>
        <a:bodyPr/>
        <a:lstStyle/>
        <a:p>
          <a:endParaRPr lang="en-GB" noProof="0" dirty="0"/>
        </a:p>
      </dgm:t>
    </dgm:pt>
    <dgm:pt modelId="{1E1C2E1B-5680-4D27-90E9-9E7A242E05AB}">
      <dgm:prSet phldrT="[Text]"/>
      <dgm:spPr/>
      <dgm:t>
        <a:bodyPr/>
        <a:lstStyle/>
        <a:p>
          <a:r>
            <a:rPr lang="en-GB" noProof="0" dirty="0"/>
            <a:t>2026 - 2028</a:t>
          </a:r>
        </a:p>
      </dgm:t>
    </dgm:pt>
    <dgm:pt modelId="{2EAD52D7-EDD5-4EC1-8428-88E34326DD85}" type="parTrans" cxnId="{402A3437-4C5F-4B5A-8CA1-166CB0D7545F}">
      <dgm:prSet/>
      <dgm:spPr/>
      <dgm:t>
        <a:bodyPr/>
        <a:lstStyle/>
        <a:p>
          <a:endParaRPr lang="en-GB" noProof="0" dirty="0"/>
        </a:p>
      </dgm:t>
    </dgm:pt>
    <dgm:pt modelId="{CE98ED1B-B66B-4478-9569-B4DFB0E47ED2}" type="sibTrans" cxnId="{402A3437-4C5F-4B5A-8CA1-166CB0D7545F}">
      <dgm:prSet/>
      <dgm:spPr/>
      <dgm:t>
        <a:bodyPr/>
        <a:lstStyle/>
        <a:p>
          <a:endParaRPr lang="en-GB" noProof="0" dirty="0"/>
        </a:p>
      </dgm:t>
    </dgm:pt>
    <dgm:pt modelId="{6FDE2138-A433-4B29-9A11-65E121D978D3}" type="pres">
      <dgm:prSet presAssocID="{9AA1C20F-A570-43C8-977C-3200BFA837C6}" presName="Name0" presStyleCnt="0">
        <dgm:presLayoutVars>
          <dgm:dir/>
          <dgm:animLvl val="lvl"/>
          <dgm:resizeHandles val="exact"/>
        </dgm:presLayoutVars>
      </dgm:prSet>
      <dgm:spPr/>
    </dgm:pt>
    <dgm:pt modelId="{7D1D1718-6860-47B8-949D-AEA09C870B19}" type="pres">
      <dgm:prSet presAssocID="{F0898591-1C6C-410C-9597-452FCD586659}" presName="compositeNode" presStyleCnt="0">
        <dgm:presLayoutVars>
          <dgm:bulletEnabled val="1"/>
        </dgm:presLayoutVars>
      </dgm:prSet>
      <dgm:spPr/>
    </dgm:pt>
    <dgm:pt modelId="{11E3EDA8-DB7F-4732-9739-499FD0B98E38}" type="pres">
      <dgm:prSet presAssocID="{F0898591-1C6C-410C-9597-452FCD586659}" presName="bgRect" presStyleLbl="node1" presStyleIdx="0" presStyleCnt="6"/>
      <dgm:spPr/>
    </dgm:pt>
    <dgm:pt modelId="{0C6035E6-70E1-43AD-B111-91DD68C4053F}" type="pres">
      <dgm:prSet presAssocID="{F0898591-1C6C-410C-9597-452FCD586659}" presName="parentNode" presStyleLbl="node1" presStyleIdx="0" presStyleCnt="6">
        <dgm:presLayoutVars>
          <dgm:chMax val="0"/>
          <dgm:bulletEnabled val="1"/>
        </dgm:presLayoutVars>
      </dgm:prSet>
      <dgm:spPr/>
    </dgm:pt>
    <dgm:pt modelId="{ED87CE55-CCFE-4CA2-A6B3-8FD65F047D3A}" type="pres">
      <dgm:prSet presAssocID="{F0898591-1C6C-410C-9597-452FCD586659}" presName="childNode" presStyleLbl="node1" presStyleIdx="0" presStyleCnt="6">
        <dgm:presLayoutVars>
          <dgm:bulletEnabled val="1"/>
        </dgm:presLayoutVars>
      </dgm:prSet>
      <dgm:spPr/>
    </dgm:pt>
    <dgm:pt modelId="{75F3ED57-8F47-4B52-A382-F538C8187689}" type="pres">
      <dgm:prSet presAssocID="{3D6E7290-E66B-41F2-BBB3-16D3F5C4D7D9}" presName="hSp" presStyleCnt="0"/>
      <dgm:spPr/>
    </dgm:pt>
    <dgm:pt modelId="{16A39F6D-1366-43E7-ACCC-E04EF56398F0}" type="pres">
      <dgm:prSet presAssocID="{3D6E7290-E66B-41F2-BBB3-16D3F5C4D7D9}" presName="vProcSp" presStyleCnt="0"/>
      <dgm:spPr/>
    </dgm:pt>
    <dgm:pt modelId="{D278AFFF-3938-45AA-AF74-CBECF2E39123}" type="pres">
      <dgm:prSet presAssocID="{3D6E7290-E66B-41F2-BBB3-16D3F5C4D7D9}" presName="vSp1" presStyleCnt="0"/>
      <dgm:spPr/>
    </dgm:pt>
    <dgm:pt modelId="{29BD2872-2603-40C2-8694-FC76AADFE193}" type="pres">
      <dgm:prSet presAssocID="{3D6E7290-E66B-41F2-BBB3-16D3F5C4D7D9}" presName="simulatedConn" presStyleLbl="solidFgAcc1" presStyleIdx="0" presStyleCnt="5"/>
      <dgm:spPr/>
    </dgm:pt>
    <dgm:pt modelId="{8523A9DD-E5E2-4A5A-AB99-A0044F012BD2}" type="pres">
      <dgm:prSet presAssocID="{3D6E7290-E66B-41F2-BBB3-16D3F5C4D7D9}" presName="vSp2" presStyleCnt="0"/>
      <dgm:spPr/>
    </dgm:pt>
    <dgm:pt modelId="{24B05C38-6EDD-4D03-AB95-B093CABEF038}" type="pres">
      <dgm:prSet presAssocID="{3D6E7290-E66B-41F2-BBB3-16D3F5C4D7D9}" presName="sibTrans" presStyleCnt="0"/>
      <dgm:spPr/>
    </dgm:pt>
    <dgm:pt modelId="{2F26D274-DC04-4522-A48B-B99D207A199D}" type="pres">
      <dgm:prSet presAssocID="{2967F085-8CA1-4E0A-ACB4-104790514D2A}" presName="compositeNode" presStyleCnt="0">
        <dgm:presLayoutVars>
          <dgm:bulletEnabled val="1"/>
        </dgm:presLayoutVars>
      </dgm:prSet>
      <dgm:spPr/>
    </dgm:pt>
    <dgm:pt modelId="{CFC06B43-7003-4655-92D5-DAA400CD1198}" type="pres">
      <dgm:prSet presAssocID="{2967F085-8CA1-4E0A-ACB4-104790514D2A}" presName="bgRect" presStyleLbl="node1" presStyleIdx="1" presStyleCnt="6"/>
      <dgm:spPr/>
    </dgm:pt>
    <dgm:pt modelId="{70B0CE87-3DA6-4B2F-80A9-0223255604D2}" type="pres">
      <dgm:prSet presAssocID="{2967F085-8CA1-4E0A-ACB4-104790514D2A}" presName="parentNode" presStyleLbl="node1" presStyleIdx="1" presStyleCnt="6">
        <dgm:presLayoutVars>
          <dgm:chMax val="0"/>
          <dgm:bulletEnabled val="1"/>
        </dgm:presLayoutVars>
      </dgm:prSet>
      <dgm:spPr/>
    </dgm:pt>
    <dgm:pt modelId="{412540A2-6F85-4C3C-A2EA-4A803D945F9A}" type="pres">
      <dgm:prSet presAssocID="{2967F085-8CA1-4E0A-ACB4-104790514D2A}" presName="childNode" presStyleLbl="node1" presStyleIdx="1" presStyleCnt="6">
        <dgm:presLayoutVars>
          <dgm:bulletEnabled val="1"/>
        </dgm:presLayoutVars>
      </dgm:prSet>
      <dgm:spPr/>
    </dgm:pt>
    <dgm:pt modelId="{3E6A9181-5381-447E-B048-0B1F77915029}" type="pres">
      <dgm:prSet presAssocID="{DD90E7B0-E58F-4449-86B6-3B0A845F43D7}" presName="hSp" presStyleCnt="0"/>
      <dgm:spPr/>
    </dgm:pt>
    <dgm:pt modelId="{BE833E07-88E3-4E00-B6AB-5BE18090126A}" type="pres">
      <dgm:prSet presAssocID="{DD90E7B0-E58F-4449-86B6-3B0A845F43D7}" presName="vProcSp" presStyleCnt="0"/>
      <dgm:spPr/>
    </dgm:pt>
    <dgm:pt modelId="{C85B4757-B58B-4901-9D5A-F0BEE5A572AE}" type="pres">
      <dgm:prSet presAssocID="{DD90E7B0-E58F-4449-86B6-3B0A845F43D7}" presName="vSp1" presStyleCnt="0"/>
      <dgm:spPr/>
    </dgm:pt>
    <dgm:pt modelId="{AC88441D-A121-4F7C-AB5A-175F009B6102}" type="pres">
      <dgm:prSet presAssocID="{DD90E7B0-E58F-4449-86B6-3B0A845F43D7}" presName="simulatedConn" presStyleLbl="solidFgAcc1" presStyleIdx="1" presStyleCnt="5"/>
      <dgm:spPr/>
    </dgm:pt>
    <dgm:pt modelId="{8265FCF4-01D9-4061-A04D-F707F6D3643E}" type="pres">
      <dgm:prSet presAssocID="{DD90E7B0-E58F-4449-86B6-3B0A845F43D7}" presName="vSp2" presStyleCnt="0"/>
      <dgm:spPr/>
    </dgm:pt>
    <dgm:pt modelId="{2A67573D-D5D1-4D05-AC2E-2A559D336C0A}" type="pres">
      <dgm:prSet presAssocID="{DD90E7B0-E58F-4449-86B6-3B0A845F43D7}" presName="sibTrans" presStyleCnt="0"/>
      <dgm:spPr/>
    </dgm:pt>
    <dgm:pt modelId="{FC3D7B6D-9568-48DF-9E84-51955F5C8F4A}" type="pres">
      <dgm:prSet presAssocID="{F11F02AD-D2B4-487E-8F79-A1249D363BD5}" presName="compositeNode" presStyleCnt="0">
        <dgm:presLayoutVars>
          <dgm:bulletEnabled val="1"/>
        </dgm:presLayoutVars>
      </dgm:prSet>
      <dgm:spPr/>
    </dgm:pt>
    <dgm:pt modelId="{B334CDF4-76AE-425D-A298-11E4F1FEBCEC}" type="pres">
      <dgm:prSet presAssocID="{F11F02AD-D2B4-487E-8F79-A1249D363BD5}" presName="bgRect" presStyleLbl="node1" presStyleIdx="2" presStyleCnt="6"/>
      <dgm:spPr/>
    </dgm:pt>
    <dgm:pt modelId="{9465DDD8-BDF4-4C92-AF00-0C4E9DDCC664}" type="pres">
      <dgm:prSet presAssocID="{F11F02AD-D2B4-487E-8F79-A1249D363BD5}" presName="parentNode" presStyleLbl="node1" presStyleIdx="2" presStyleCnt="6">
        <dgm:presLayoutVars>
          <dgm:chMax val="0"/>
          <dgm:bulletEnabled val="1"/>
        </dgm:presLayoutVars>
      </dgm:prSet>
      <dgm:spPr/>
    </dgm:pt>
    <dgm:pt modelId="{63A53197-1D92-46A5-BDC6-338E9CE7EE87}" type="pres">
      <dgm:prSet presAssocID="{F11F02AD-D2B4-487E-8F79-A1249D363BD5}" presName="childNode" presStyleLbl="node1" presStyleIdx="2" presStyleCnt="6">
        <dgm:presLayoutVars>
          <dgm:bulletEnabled val="1"/>
        </dgm:presLayoutVars>
      </dgm:prSet>
      <dgm:spPr/>
    </dgm:pt>
    <dgm:pt modelId="{3ECDAED6-113B-461D-81AD-964C226915EF}" type="pres">
      <dgm:prSet presAssocID="{90D20C3C-5D41-43E9-889A-CFF683A97180}" presName="hSp" presStyleCnt="0"/>
      <dgm:spPr/>
    </dgm:pt>
    <dgm:pt modelId="{1D76DB35-0E0B-4ED0-9BE5-0AD0481E4EB7}" type="pres">
      <dgm:prSet presAssocID="{90D20C3C-5D41-43E9-889A-CFF683A97180}" presName="vProcSp" presStyleCnt="0"/>
      <dgm:spPr/>
    </dgm:pt>
    <dgm:pt modelId="{8C60AB0F-8293-4F97-9BD4-A6CF2DFABF41}" type="pres">
      <dgm:prSet presAssocID="{90D20C3C-5D41-43E9-889A-CFF683A97180}" presName="vSp1" presStyleCnt="0"/>
      <dgm:spPr/>
    </dgm:pt>
    <dgm:pt modelId="{3168ECA3-9B3B-42CF-9735-02AD81B9D4F3}" type="pres">
      <dgm:prSet presAssocID="{90D20C3C-5D41-43E9-889A-CFF683A97180}" presName="simulatedConn" presStyleLbl="solidFgAcc1" presStyleIdx="2" presStyleCnt="5"/>
      <dgm:spPr/>
    </dgm:pt>
    <dgm:pt modelId="{7DB7F6F3-BA96-4C03-98E3-10F8D4FCAF19}" type="pres">
      <dgm:prSet presAssocID="{90D20C3C-5D41-43E9-889A-CFF683A97180}" presName="vSp2" presStyleCnt="0"/>
      <dgm:spPr/>
    </dgm:pt>
    <dgm:pt modelId="{90236C7A-F900-407F-B5EF-DDF32BA87FA4}" type="pres">
      <dgm:prSet presAssocID="{90D20C3C-5D41-43E9-889A-CFF683A97180}" presName="sibTrans" presStyleCnt="0"/>
      <dgm:spPr/>
    </dgm:pt>
    <dgm:pt modelId="{65CE0CBE-928D-42AF-9E2A-E5F538DCC612}" type="pres">
      <dgm:prSet presAssocID="{B624ABBC-EAB5-4757-BFE7-EFB039972B79}" presName="compositeNode" presStyleCnt="0">
        <dgm:presLayoutVars>
          <dgm:bulletEnabled val="1"/>
        </dgm:presLayoutVars>
      </dgm:prSet>
      <dgm:spPr/>
    </dgm:pt>
    <dgm:pt modelId="{2362A719-7051-4C8E-8C83-3E7707BAAE53}" type="pres">
      <dgm:prSet presAssocID="{B624ABBC-EAB5-4757-BFE7-EFB039972B79}" presName="bgRect" presStyleLbl="node1" presStyleIdx="3" presStyleCnt="6"/>
      <dgm:spPr/>
    </dgm:pt>
    <dgm:pt modelId="{88193167-27EA-4FD3-A3E8-427C1820E74E}" type="pres">
      <dgm:prSet presAssocID="{B624ABBC-EAB5-4757-BFE7-EFB039972B79}" presName="parentNode" presStyleLbl="node1" presStyleIdx="3" presStyleCnt="6">
        <dgm:presLayoutVars>
          <dgm:chMax val="0"/>
          <dgm:bulletEnabled val="1"/>
        </dgm:presLayoutVars>
      </dgm:prSet>
      <dgm:spPr/>
    </dgm:pt>
    <dgm:pt modelId="{2E0D2DA5-61FD-49A4-A348-02970696AEB5}" type="pres">
      <dgm:prSet presAssocID="{B624ABBC-EAB5-4757-BFE7-EFB039972B79}" presName="childNode" presStyleLbl="node1" presStyleIdx="3" presStyleCnt="6">
        <dgm:presLayoutVars>
          <dgm:bulletEnabled val="1"/>
        </dgm:presLayoutVars>
      </dgm:prSet>
      <dgm:spPr/>
    </dgm:pt>
    <dgm:pt modelId="{7B9529FB-B052-4C5D-90EF-94013E5B47BA}" type="pres">
      <dgm:prSet presAssocID="{38CE07A9-65A4-4154-AC15-443B4352EA03}" presName="hSp" presStyleCnt="0"/>
      <dgm:spPr/>
    </dgm:pt>
    <dgm:pt modelId="{DAD4BF59-355D-4171-9FD7-A16BF253B8CE}" type="pres">
      <dgm:prSet presAssocID="{38CE07A9-65A4-4154-AC15-443B4352EA03}" presName="vProcSp" presStyleCnt="0"/>
      <dgm:spPr/>
    </dgm:pt>
    <dgm:pt modelId="{3977325C-9ADD-4AAD-9DCF-9ACC4A3DA219}" type="pres">
      <dgm:prSet presAssocID="{38CE07A9-65A4-4154-AC15-443B4352EA03}" presName="vSp1" presStyleCnt="0"/>
      <dgm:spPr/>
    </dgm:pt>
    <dgm:pt modelId="{9499E4D6-A3E9-49DD-A46F-74BC0CC0C302}" type="pres">
      <dgm:prSet presAssocID="{38CE07A9-65A4-4154-AC15-443B4352EA03}" presName="simulatedConn" presStyleLbl="solidFgAcc1" presStyleIdx="3" presStyleCnt="5"/>
      <dgm:spPr/>
    </dgm:pt>
    <dgm:pt modelId="{AB68BB35-D2BF-47A8-91F1-736E12CB2E50}" type="pres">
      <dgm:prSet presAssocID="{38CE07A9-65A4-4154-AC15-443B4352EA03}" presName="vSp2" presStyleCnt="0"/>
      <dgm:spPr/>
    </dgm:pt>
    <dgm:pt modelId="{C539C522-4CC0-4E31-B8B3-1B2F2A118233}" type="pres">
      <dgm:prSet presAssocID="{38CE07A9-65A4-4154-AC15-443B4352EA03}" presName="sibTrans" presStyleCnt="0"/>
      <dgm:spPr/>
    </dgm:pt>
    <dgm:pt modelId="{95A0B39F-BA20-46C7-A57B-71C189F2007B}" type="pres">
      <dgm:prSet presAssocID="{617E09B7-C9B7-44E8-B39F-3670F4D198D4}" presName="compositeNode" presStyleCnt="0">
        <dgm:presLayoutVars>
          <dgm:bulletEnabled val="1"/>
        </dgm:presLayoutVars>
      </dgm:prSet>
      <dgm:spPr/>
    </dgm:pt>
    <dgm:pt modelId="{6A295E9E-B414-4858-A49E-7F13FB8DC7C4}" type="pres">
      <dgm:prSet presAssocID="{617E09B7-C9B7-44E8-B39F-3670F4D198D4}" presName="bgRect" presStyleLbl="node1" presStyleIdx="4" presStyleCnt="6"/>
      <dgm:spPr/>
    </dgm:pt>
    <dgm:pt modelId="{A79A9213-AC46-492B-AD75-28C0EADE4708}" type="pres">
      <dgm:prSet presAssocID="{617E09B7-C9B7-44E8-B39F-3670F4D198D4}" presName="parentNode" presStyleLbl="node1" presStyleIdx="4" presStyleCnt="6">
        <dgm:presLayoutVars>
          <dgm:chMax val="0"/>
          <dgm:bulletEnabled val="1"/>
        </dgm:presLayoutVars>
      </dgm:prSet>
      <dgm:spPr/>
    </dgm:pt>
    <dgm:pt modelId="{5D42E435-DC0D-4D4D-94F5-EE1FE29A8A91}" type="pres">
      <dgm:prSet presAssocID="{617E09B7-C9B7-44E8-B39F-3670F4D198D4}" presName="childNode" presStyleLbl="node1" presStyleIdx="4" presStyleCnt="6">
        <dgm:presLayoutVars>
          <dgm:bulletEnabled val="1"/>
        </dgm:presLayoutVars>
      </dgm:prSet>
      <dgm:spPr/>
    </dgm:pt>
    <dgm:pt modelId="{FC424643-6B60-432C-A750-853A78DD7AAC}" type="pres">
      <dgm:prSet presAssocID="{FF7FE634-ECBC-4732-B34F-FF0D320626B1}" presName="hSp" presStyleCnt="0"/>
      <dgm:spPr/>
    </dgm:pt>
    <dgm:pt modelId="{A721B5DA-B6F8-4CB5-8A65-219C84324574}" type="pres">
      <dgm:prSet presAssocID="{FF7FE634-ECBC-4732-B34F-FF0D320626B1}" presName="vProcSp" presStyleCnt="0"/>
      <dgm:spPr/>
    </dgm:pt>
    <dgm:pt modelId="{3858C86F-745C-4D8C-ACA1-51F83039D017}" type="pres">
      <dgm:prSet presAssocID="{FF7FE634-ECBC-4732-B34F-FF0D320626B1}" presName="vSp1" presStyleCnt="0"/>
      <dgm:spPr/>
    </dgm:pt>
    <dgm:pt modelId="{572E7250-CAB2-4C80-BAEA-211675419123}" type="pres">
      <dgm:prSet presAssocID="{FF7FE634-ECBC-4732-B34F-FF0D320626B1}" presName="simulatedConn" presStyleLbl="solidFgAcc1" presStyleIdx="4" presStyleCnt="5"/>
      <dgm:spPr/>
    </dgm:pt>
    <dgm:pt modelId="{C27DD75D-A2D2-406F-BC72-6388856298D0}" type="pres">
      <dgm:prSet presAssocID="{FF7FE634-ECBC-4732-B34F-FF0D320626B1}" presName="vSp2" presStyleCnt="0"/>
      <dgm:spPr/>
    </dgm:pt>
    <dgm:pt modelId="{BCAE2D9E-947D-4DB6-889D-714AC433B6EC}" type="pres">
      <dgm:prSet presAssocID="{FF7FE634-ECBC-4732-B34F-FF0D320626B1}" presName="sibTrans" presStyleCnt="0"/>
      <dgm:spPr/>
    </dgm:pt>
    <dgm:pt modelId="{0A33F66B-8F86-4C7D-97B0-4C241D2DF2F6}" type="pres">
      <dgm:prSet presAssocID="{1E1C2E1B-5680-4D27-90E9-9E7A242E05AB}" presName="compositeNode" presStyleCnt="0">
        <dgm:presLayoutVars>
          <dgm:bulletEnabled val="1"/>
        </dgm:presLayoutVars>
      </dgm:prSet>
      <dgm:spPr/>
    </dgm:pt>
    <dgm:pt modelId="{E1FD9C93-E54B-4E93-8719-E08C02C27411}" type="pres">
      <dgm:prSet presAssocID="{1E1C2E1B-5680-4D27-90E9-9E7A242E05AB}" presName="bgRect" presStyleLbl="node1" presStyleIdx="5" presStyleCnt="6"/>
      <dgm:spPr/>
    </dgm:pt>
    <dgm:pt modelId="{C748F6AE-B5ED-42DB-A33D-51F323DAE381}" type="pres">
      <dgm:prSet presAssocID="{1E1C2E1B-5680-4D27-90E9-9E7A242E05AB}" presName="parentNode" presStyleLbl="node1" presStyleIdx="5" presStyleCnt="6">
        <dgm:presLayoutVars>
          <dgm:chMax val="0"/>
          <dgm:bulletEnabled val="1"/>
        </dgm:presLayoutVars>
      </dgm:prSet>
      <dgm:spPr/>
    </dgm:pt>
    <dgm:pt modelId="{F1F1BE16-115D-4A29-93F1-60F19FBA9B33}" type="pres">
      <dgm:prSet presAssocID="{1E1C2E1B-5680-4D27-90E9-9E7A242E05AB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CEA59407-101E-4BA4-A0CA-B95C47284A8D}" type="presOf" srcId="{F0898591-1C6C-410C-9597-452FCD586659}" destId="{0C6035E6-70E1-43AD-B111-91DD68C4053F}" srcOrd="1" destOrd="0" presId="urn:microsoft.com/office/officeart/2005/8/layout/hProcess7"/>
    <dgm:cxn modelId="{2E524B16-FE11-494A-B480-9FBE609ED28B}" srcId="{2967F085-8CA1-4E0A-ACB4-104790514D2A}" destId="{5DB611E8-F020-43AB-8E2A-5AF0806C6AB4}" srcOrd="0" destOrd="0" parTransId="{06D45957-F3F2-4B1B-8F79-AC32F1C76C7E}" sibTransId="{16898262-E6CF-47B3-B1B0-62DFE9CA9497}"/>
    <dgm:cxn modelId="{723DF718-6803-43C8-A47C-CC2EE4C1C93C}" type="presOf" srcId="{1E1C2E1B-5680-4D27-90E9-9E7A242E05AB}" destId="{C748F6AE-B5ED-42DB-A33D-51F323DAE381}" srcOrd="1" destOrd="0" presId="urn:microsoft.com/office/officeart/2005/8/layout/hProcess7"/>
    <dgm:cxn modelId="{49934D2F-234C-4681-9CE0-F1379ECBFBC7}" type="presOf" srcId="{90344060-A466-49A2-B760-50DB6BFB9DC2}" destId="{63A53197-1D92-46A5-BDC6-338E9CE7EE87}" srcOrd="0" destOrd="0" presId="urn:microsoft.com/office/officeart/2005/8/layout/hProcess7"/>
    <dgm:cxn modelId="{C63E9036-D444-4799-9A7B-E464274F81E7}" srcId="{1E1C2E1B-5680-4D27-90E9-9E7A242E05AB}" destId="{B0A14847-16A9-4497-BE33-23B7AC09CB6A}" srcOrd="0" destOrd="0" parTransId="{130EEAD1-0848-4359-B461-BE40BADC5749}" sibTransId="{8ED67D99-1D31-4EE0-AEA4-FD9204F06FA9}"/>
    <dgm:cxn modelId="{402A3437-4C5F-4B5A-8CA1-166CB0D7545F}" srcId="{9AA1C20F-A570-43C8-977C-3200BFA837C6}" destId="{1E1C2E1B-5680-4D27-90E9-9E7A242E05AB}" srcOrd="5" destOrd="0" parTransId="{2EAD52D7-EDD5-4EC1-8428-88E34326DD85}" sibTransId="{CE98ED1B-B66B-4478-9569-B4DFB0E47ED2}"/>
    <dgm:cxn modelId="{C997393A-9753-4670-9CB6-D6CC617A4A9A}" type="presOf" srcId="{9AA1C20F-A570-43C8-977C-3200BFA837C6}" destId="{6FDE2138-A433-4B29-9A11-65E121D978D3}" srcOrd="0" destOrd="0" presId="urn:microsoft.com/office/officeart/2005/8/layout/hProcess7"/>
    <dgm:cxn modelId="{A873293B-1A62-439B-B9F2-531C8F96467E}" type="presOf" srcId="{1E1C2E1B-5680-4D27-90E9-9E7A242E05AB}" destId="{E1FD9C93-E54B-4E93-8719-E08C02C27411}" srcOrd="0" destOrd="0" presId="urn:microsoft.com/office/officeart/2005/8/layout/hProcess7"/>
    <dgm:cxn modelId="{1F89286D-28EA-4E81-8512-BF6687A9B223}" srcId="{9AA1C20F-A570-43C8-977C-3200BFA837C6}" destId="{617E09B7-C9B7-44E8-B39F-3670F4D198D4}" srcOrd="4" destOrd="0" parTransId="{3023F7A7-72D6-452A-97A0-8B4EC2EB91E6}" sibTransId="{FF7FE634-ECBC-4732-B34F-FF0D320626B1}"/>
    <dgm:cxn modelId="{86F1D953-FA5F-417D-9FB5-C59CFD044FD1}" type="presOf" srcId="{F11F02AD-D2B4-487E-8F79-A1249D363BD5}" destId="{9465DDD8-BDF4-4C92-AF00-0C4E9DDCC664}" srcOrd="1" destOrd="0" presId="urn:microsoft.com/office/officeart/2005/8/layout/hProcess7"/>
    <dgm:cxn modelId="{D7B18D54-34B7-4C39-9A71-930B60736B56}" srcId="{9AA1C20F-A570-43C8-977C-3200BFA837C6}" destId="{2967F085-8CA1-4E0A-ACB4-104790514D2A}" srcOrd="1" destOrd="0" parTransId="{0FBDAAE9-F86B-4D0E-BDC2-8F59443406F5}" sibTransId="{DD90E7B0-E58F-4449-86B6-3B0A845F43D7}"/>
    <dgm:cxn modelId="{DDDB1858-A925-4922-9705-FACC2E521501}" type="presOf" srcId="{5DB611E8-F020-43AB-8E2A-5AF0806C6AB4}" destId="{412540A2-6F85-4C3C-A2EA-4A803D945F9A}" srcOrd="0" destOrd="0" presId="urn:microsoft.com/office/officeart/2005/8/layout/hProcess7"/>
    <dgm:cxn modelId="{AB227F5A-2859-4B19-B308-7F1F3699CFE0}" srcId="{9AA1C20F-A570-43C8-977C-3200BFA837C6}" destId="{F0898591-1C6C-410C-9597-452FCD586659}" srcOrd="0" destOrd="0" parTransId="{4A908361-D4FB-43C9-AFC6-5D408F0F9493}" sibTransId="{3D6E7290-E66B-41F2-BBB3-16D3F5C4D7D9}"/>
    <dgm:cxn modelId="{FC37C17C-DE46-45F3-839B-58C3401A59E5}" srcId="{F0898591-1C6C-410C-9597-452FCD586659}" destId="{5996DE59-E694-4280-A0F1-ECFC6C9CE559}" srcOrd="0" destOrd="0" parTransId="{92ABA53B-AFDD-42FB-89FB-3B6C680BF40C}" sibTransId="{04B576D2-F360-4BC6-A141-53E97280DD46}"/>
    <dgm:cxn modelId="{202E8A8A-5469-45B6-85F4-BD631DD0F39B}" type="presOf" srcId="{F11F02AD-D2B4-487E-8F79-A1249D363BD5}" destId="{B334CDF4-76AE-425D-A298-11E4F1FEBCEC}" srcOrd="0" destOrd="0" presId="urn:microsoft.com/office/officeart/2005/8/layout/hProcess7"/>
    <dgm:cxn modelId="{B376C48A-2AED-4DC6-B852-66908CCEE6A8}" type="presOf" srcId="{435011EB-8030-47AE-97DF-1B0B6FACD5D8}" destId="{5D42E435-DC0D-4D4D-94F5-EE1FE29A8A91}" srcOrd="0" destOrd="0" presId="urn:microsoft.com/office/officeart/2005/8/layout/hProcess7"/>
    <dgm:cxn modelId="{2462A992-14D7-44A1-819B-59F707EC735D}" type="presOf" srcId="{2967F085-8CA1-4E0A-ACB4-104790514D2A}" destId="{CFC06B43-7003-4655-92D5-DAA400CD1198}" srcOrd="0" destOrd="0" presId="urn:microsoft.com/office/officeart/2005/8/layout/hProcess7"/>
    <dgm:cxn modelId="{AAD65696-E899-46E6-AA2D-CFA99451DA01}" type="presOf" srcId="{B624ABBC-EAB5-4757-BFE7-EFB039972B79}" destId="{2362A719-7051-4C8E-8C83-3E7707BAAE53}" srcOrd="0" destOrd="0" presId="urn:microsoft.com/office/officeart/2005/8/layout/hProcess7"/>
    <dgm:cxn modelId="{79B69CA7-8CAC-4197-94B6-3DB00FD036EC}" srcId="{9AA1C20F-A570-43C8-977C-3200BFA837C6}" destId="{F11F02AD-D2B4-487E-8F79-A1249D363BD5}" srcOrd="2" destOrd="0" parTransId="{C647FFF5-A015-44E2-A8DB-856DE266290B}" sibTransId="{90D20C3C-5D41-43E9-889A-CFF683A97180}"/>
    <dgm:cxn modelId="{AAAD40B3-2E2C-4D19-A60A-3D8A10EF383D}" type="presOf" srcId="{2967F085-8CA1-4E0A-ACB4-104790514D2A}" destId="{70B0CE87-3DA6-4B2F-80A9-0223255604D2}" srcOrd="1" destOrd="0" presId="urn:microsoft.com/office/officeart/2005/8/layout/hProcess7"/>
    <dgm:cxn modelId="{645966B8-5971-4D36-87DB-B0ED37798803}" type="presOf" srcId="{F0898591-1C6C-410C-9597-452FCD586659}" destId="{11E3EDA8-DB7F-4732-9739-499FD0B98E38}" srcOrd="0" destOrd="0" presId="urn:microsoft.com/office/officeart/2005/8/layout/hProcess7"/>
    <dgm:cxn modelId="{71AD69B8-A668-4A27-A2DC-CF79A22B66CC}" srcId="{617E09B7-C9B7-44E8-B39F-3670F4D198D4}" destId="{435011EB-8030-47AE-97DF-1B0B6FACD5D8}" srcOrd="0" destOrd="0" parTransId="{E48DE075-566D-460D-B7CE-91F08C4B37DD}" sibTransId="{752066A7-95C4-4911-9307-78646E96AC0E}"/>
    <dgm:cxn modelId="{157614B9-967B-43A3-954E-77FF0170E829}" type="presOf" srcId="{B624ABBC-EAB5-4757-BFE7-EFB039972B79}" destId="{88193167-27EA-4FD3-A3E8-427C1820E74E}" srcOrd="1" destOrd="0" presId="urn:microsoft.com/office/officeart/2005/8/layout/hProcess7"/>
    <dgm:cxn modelId="{75ECB3BB-1AD2-4A2D-A0FF-3C2516211729}" type="presOf" srcId="{5996DE59-E694-4280-A0F1-ECFC6C9CE559}" destId="{ED87CE55-CCFE-4CA2-A6B3-8FD65F047D3A}" srcOrd="0" destOrd="0" presId="urn:microsoft.com/office/officeart/2005/8/layout/hProcess7"/>
    <dgm:cxn modelId="{8F04DABE-E9BE-45AD-82C2-5A39345685B1}" srcId="{B624ABBC-EAB5-4757-BFE7-EFB039972B79}" destId="{AD9889A0-576B-482C-A688-41782C4A41EF}" srcOrd="0" destOrd="0" parTransId="{7AC39571-B9C4-4D24-9FA4-93C764993607}" sibTransId="{70A4CFCF-99DC-499E-B45B-03E4167B4AFA}"/>
    <dgm:cxn modelId="{94D420CD-3B65-47AF-A917-AAE6888DCE4D}" type="presOf" srcId="{617E09B7-C9B7-44E8-B39F-3670F4D198D4}" destId="{A79A9213-AC46-492B-AD75-28C0EADE4708}" srcOrd="1" destOrd="0" presId="urn:microsoft.com/office/officeart/2005/8/layout/hProcess7"/>
    <dgm:cxn modelId="{A9CC00D0-0847-46D4-BDA0-E04387EA5C17}" type="presOf" srcId="{AD9889A0-576B-482C-A688-41782C4A41EF}" destId="{2E0D2DA5-61FD-49A4-A348-02970696AEB5}" srcOrd="0" destOrd="0" presId="urn:microsoft.com/office/officeart/2005/8/layout/hProcess7"/>
    <dgm:cxn modelId="{F1DA14D9-EFBD-4018-8BA4-A9A9B37A5E8C}" srcId="{F11F02AD-D2B4-487E-8F79-A1249D363BD5}" destId="{90344060-A466-49A2-B760-50DB6BFB9DC2}" srcOrd="0" destOrd="0" parTransId="{FC42C5B0-7688-4B3F-A9EC-E4609CC00ADC}" sibTransId="{283E43C1-B806-4C2A-BA23-4C04B5F0295A}"/>
    <dgm:cxn modelId="{9A94E1D9-886C-4CF4-A37A-6DCD96C0560D}" type="presOf" srcId="{617E09B7-C9B7-44E8-B39F-3670F4D198D4}" destId="{6A295E9E-B414-4858-A49E-7F13FB8DC7C4}" srcOrd="0" destOrd="0" presId="urn:microsoft.com/office/officeart/2005/8/layout/hProcess7"/>
    <dgm:cxn modelId="{5BFE68DC-9ABC-4057-8653-632CE37BB1DE}" type="presOf" srcId="{B0A14847-16A9-4497-BE33-23B7AC09CB6A}" destId="{F1F1BE16-115D-4A29-93F1-60F19FBA9B33}" srcOrd="0" destOrd="0" presId="urn:microsoft.com/office/officeart/2005/8/layout/hProcess7"/>
    <dgm:cxn modelId="{9FDB03F2-147F-4426-BB87-AB5648B12D66}" srcId="{9AA1C20F-A570-43C8-977C-3200BFA837C6}" destId="{B624ABBC-EAB5-4757-BFE7-EFB039972B79}" srcOrd="3" destOrd="0" parTransId="{706D9240-18E4-49FB-B35C-BB6D26093B48}" sibTransId="{38CE07A9-65A4-4154-AC15-443B4352EA03}"/>
    <dgm:cxn modelId="{1E6E1423-4EA7-40E4-9389-BB3894C1C33F}" type="presParOf" srcId="{6FDE2138-A433-4B29-9A11-65E121D978D3}" destId="{7D1D1718-6860-47B8-949D-AEA09C870B19}" srcOrd="0" destOrd="0" presId="urn:microsoft.com/office/officeart/2005/8/layout/hProcess7"/>
    <dgm:cxn modelId="{71D0D0B7-2D4B-4EE6-B84B-9E3EEE8B3D67}" type="presParOf" srcId="{7D1D1718-6860-47B8-949D-AEA09C870B19}" destId="{11E3EDA8-DB7F-4732-9739-499FD0B98E38}" srcOrd="0" destOrd="0" presId="urn:microsoft.com/office/officeart/2005/8/layout/hProcess7"/>
    <dgm:cxn modelId="{3D9DB123-F407-4491-9F27-77F9D34E6553}" type="presParOf" srcId="{7D1D1718-6860-47B8-949D-AEA09C870B19}" destId="{0C6035E6-70E1-43AD-B111-91DD68C4053F}" srcOrd="1" destOrd="0" presId="urn:microsoft.com/office/officeart/2005/8/layout/hProcess7"/>
    <dgm:cxn modelId="{6A7077B1-C4F9-4419-B073-8FA9F175FE93}" type="presParOf" srcId="{7D1D1718-6860-47B8-949D-AEA09C870B19}" destId="{ED87CE55-CCFE-4CA2-A6B3-8FD65F047D3A}" srcOrd="2" destOrd="0" presId="urn:microsoft.com/office/officeart/2005/8/layout/hProcess7"/>
    <dgm:cxn modelId="{062FC298-EBBA-4101-AEC7-8F7DD4E48199}" type="presParOf" srcId="{6FDE2138-A433-4B29-9A11-65E121D978D3}" destId="{75F3ED57-8F47-4B52-A382-F538C8187689}" srcOrd="1" destOrd="0" presId="urn:microsoft.com/office/officeart/2005/8/layout/hProcess7"/>
    <dgm:cxn modelId="{FEFFE7F2-90A6-43A2-B3EC-0FD8C7F13B66}" type="presParOf" srcId="{6FDE2138-A433-4B29-9A11-65E121D978D3}" destId="{16A39F6D-1366-43E7-ACCC-E04EF56398F0}" srcOrd="2" destOrd="0" presId="urn:microsoft.com/office/officeart/2005/8/layout/hProcess7"/>
    <dgm:cxn modelId="{662F2DDE-36AF-47C7-96B9-CE4471D300D9}" type="presParOf" srcId="{16A39F6D-1366-43E7-ACCC-E04EF56398F0}" destId="{D278AFFF-3938-45AA-AF74-CBECF2E39123}" srcOrd="0" destOrd="0" presId="urn:microsoft.com/office/officeart/2005/8/layout/hProcess7"/>
    <dgm:cxn modelId="{F23BFBE3-B08F-4E28-A71A-354DB1DD1DD9}" type="presParOf" srcId="{16A39F6D-1366-43E7-ACCC-E04EF56398F0}" destId="{29BD2872-2603-40C2-8694-FC76AADFE193}" srcOrd="1" destOrd="0" presId="urn:microsoft.com/office/officeart/2005/8/layout/hProcess7"/>
    <dgm:cxn modelId="{0C1E5596-CC28-4336-A0DF-70C9A99E4214}" type="presParOf" srcId="{16A39F6D-1366-43E7-ACCC-E04EF56398F0}" destId="{8523A9DD-E5E2-4A5A-AB99-A0044F012BD2}" srcOrd="2" destOrd="0" presId="urn:microsoft.com/office/officeart/2005/8/layout/hProcess7"/>
    <dgm:cxn modelId="{BBB4A164-51FC-4C25-9AF2-10EBF3E5DF46}" type="presParOf" srcId="{6FDE2138-A433-4B29-9A11-65E121D978D3}" destId="{24B05C38-6EDD-4D03-AB95-B093CABEF038}" srcOrd="3" destOrd="0" presId="urn:microsoft.com/office/officeart/2005/8/layout/hProcess7"/>
    <dgm:cxn modelId="{6CED836E-1E93-4B45-A6C7-DDA384ADD33E}" type="presParOf" srcId="{6FDE2138-A433-4B29-9A11-65E121D978D3}" destId="{2F26D274-DC04-4522-A48B-B99D207A199D}" srcOrd="4" destOrd="0" presId="urn:microsoft.com/office/officeart/2005/8/layout/hProcess7"/>
    <dgm:cxn modelId="{022C4AB9-F90E-4958-8E22-1E2405BAA5D6}" type="presParOf" srcId="{2F26D274-DC04-4522-A48B-B99D207A199D}" destId="{CFC06B43-7003-4655-92D5-DAA400CD1198}" srcOrd="0" destOrd="0" presId="urn:microsoft.com/office/officeart/2005/8/layout/hProcess7"/>
    <dgm:cxn modelId="{C212519D-0016-45D0-B3E0-2616972ACFB0}" type="presParOf" srcId="{2F26D274-DC04-4522-A48B-B99D207A199D}" destId="{70B0CE87-3DA6-4B2F-80A9-0223255604D2}" srcOrd="1" destOrd="0" presId="urn:microsoft.com/office/officeart/2005/8/layout/hProcess7"/>
    <dgm:cxn modelId="{7E778746-F6AB-4368-8754-29235AF067D1}" type="presParOf" srcId="{2F26D274-DC04-4522-A48B-B99D207A199D}" destId="{412540A2-6F85-4C3C-A2EA-4A803D945F9A}" srcOrd="2" destOrd="0" presId="urn:microsoft.com/office/officeart/2005/8/layout/hProcess7"/>
    <dgm:cxn modelId="{0B72917A-440D-40DC-8D55-1A8DBB3435E4}" type="presParOf" srcId="{6FDE2138-A433-4B29-9A11-65E121D978D3}" destId="{3E6A9181-5381-447E-B048-0B1F77915029}" srcOrd="5" destOrd="0" presId="urn:microsoft.com/office/officeart/2005/8/layout/hProcess7"/>
    <dgm:cxn modelId="{1F8C07E6-AB8A-4F09-B344-9F4DF5856E16}" type="presParOf" srcId="{6FDE2138-A433-4B29-9A11-65E121D978D3}" destId="{BE833E07-88E3-4E00-B6AB-5BE18090126A}" srcOrd="6" destOrd="0" presId="urn:microsoft.com/office/officeart/2005/8/layout/hProcess7"/>
    <dgm:cxn modelId="{FBBD8A67-FCB1-494C-88C5-5AE7EEB7B019}" type="presParOf" srcId="{BE833E07-88E3-4E00-B6AB-5BE18090126A}" destId="{C85B4757-B58B-4901-9D5A-F0BEE5A572AE}" srcOrd="0" destOrd="0" presId="urn:microsoft.com/office/officeart/2005/8/layout/hProcess7"/>
    <dgm:cxn modelId="{FA4D4F15-0287-4730-8109-DE598C152051}" type="presParOf" srcId="{BE833E07-88E3-4E00-B6AB-5BE18090126A}" destId="{AC88441D-A121-4F7C-AB5A-175F009B6102}" srcOrd="1" destOrd="0" presId="urn:microsoft.com/office/officeart/2005/8/layout/hProcess7"/>
    <dgm:cxn modelId="{FDBAE3CD-0B28-43E4-8AFE-0572C123C9D7}" type="presParOf" srcId="{BE833E07-88E3-4E00-B6AB-5BE18090126A}" destId="{8265FCF4-01D9-4061-A04D-F707F6D3643E}" srcOrd="2" destOrd="0" presId="urn:microsoft.com/office/officeart/2005/8/layout/hProcess7"/>
    <dgm:cxn modelId="{F6010AEA-67FC-4704-B511-4FCD55742E7D}" type="presParOf" srcId="{6FDE2138-A433-4B29-9A11-65E121D978D3}" destId="{2A67573D-D5D1-4D05-AC2E-2A559D336C0A}" srcOrd="7" destOrd="0" presId="urn:microsoft.com/office/officeart/2005/8/layout/hProcess7"/>
    <dgm:cxn modelId="{157AF139-E538-4FC7-80B7-AE25164B4075}" type="presParOf" srcId="{6FDE2138-A433-4B29-9A11-65E121D978D3}" destId="{FC3D7B6D-9568-48DF-9E84-51955F5C8F4A}" srcOrd="8" destOrd="0" presId="urn:microsoft.com/office/officeart/2005/8/layout/hProcess7"/>
    <dgm:cxn modelId="{1C0AAFB3-2D07-4A4D-B056-5AFF48FCF75B}" type="presParOf" srcId="{FC3D7B6D-9568-48DF-9E84-51955F5C8F4A}" destId="{B334CDF4-76AE-425D-A298-11E4F1FEBCEC}" srcOrd="0" destOrd="0" presId="urn:microsoft.com/office/officeart/2005/8/layout/hProcess7"/>
    <dgm:cxn modelId="{12769C69-E9A9-4751-BA94-48DCE2EC0CEE}" type="presParOf" srcId="{FC3D7B6D-9568-48DF-9E84-51955F5C8F4A}" destId="{9465DDD8-BDF4-4C92-AF00-0C4E9DDCC664}" srcOrd="1" destOrd="0" presId="urn:microsoft.com/office/officeart/2005/8/layout/hProcess7"/>
    <dgm:cxn modelId="{DE5AC99D-BD67-4752-B8DC-403F436C9F76}" type="presParOf" srcId="{FC3D7B6D-9568-48DF-9E84-51955F5C8F4A}" destId="{63A53197-1D92-46A5-BDC6-338E9CE7EE87}" srcOrd="2" destOrd="0" presId="urn:microsoft.com/office/officeart/2005/8/layout/hProcess7"/>
    <dgm:cxn modelId="{0B2D9832-A1E8-4D1C-8B7F-B3EED2FB8DE2}" type="presParOf" srcId="{6FDE2138-A433-4B29-9A11-65E121D978D3}" destId="{3ECDAED6-113B-461D-81AD-964C226915EF}" srcOrd="9" destOrd="0" presId="urn:microsoft.com/office/officeart/2005/8/layout/hProcess7"/>
    <dgm:cxn modelId="{0264967F-7C6C-4760-B4BE-D6CE66E53C39}" type="presParOf" srcId="{6FDE2138-A433-4B29-9A11-65E121D978D3}" destId="{1D76DB35-0E0B-4ED0-9BE5-0AD0481E4EB7}" srcOrd="10" destOrd="0" presId="urn:microsoft.com/office/officeart/2005/8/layout/hProcess7"/>
    <dgm:cxn modelId="{30B04663-D239-4A6A-B3BC-C07B48BCBA76}" type="presParOf" srcId="{1D76DB35-0E0B-4ED0-9BE5-0AD0481E4EB7}" destId="{8C60AB0F-8293-4F97-9BD4-A6CF2DFABF41}" srcOrd="0" destOrd="0" presId="urn:microsoft.com/office/officeart/2005/8/layout/hProcess7"/>
    <dgm:cxn modelId="{7B029ABE-E7C3-46C0-B91E-12A675EED7B5}" type="presParOf" srcId="{1D76DB35-0E0B-4ED0-9BE5-0AD0481E4EB7}" destId="{3168ECA3-9B3B-42CF-9735-02AD81B9D4F3}" srcOrd="1" destOrd="0" presId="urn:microsoft.com/office/officeart/2005/8/layout/hProcess7"/>
    <dgm:cxn modelId="{D60B5856-D582-4457-93D8-BCF69B48D661}" type="presParOf" srcId="{1D76DB35-0E0B-4ED0-9BE5-0AD0481E4EB7}" destId="{7DB7F6F3-BA96-4C03-98E3-10F8D4FCAF19}" srcOrd="2" destOrd="0" presId="urn:microsoft.com/office/officeart/2005/8/layout/hProcess7"/>
    <dgm:cxn modelId="{DA31869A-CBE8-4717-BA89-3098785C7289}" type="presParOf" srcId="{6FDE2138-A433-4B29-9A11-65E121D978D3}" destId="{90236C7A-F900-407F-B5EF-DDF32BA87FA4}" srcOrd="11" destOrd="0" presId="urn:microsoft.com/office/officeart/2005/8/layout/hProcess7"/>
    <dgm:cxn modelId="{A32E6B1A-9506-45ED-BE5F-40439E4EA664}" type="presParOf" srcId="{6FDE2138-A433-4B29-9A11-65E121D978D3}" destId="{65CE0CBE-928D-42AF-9E2A-E5F538DCC612}" srcOrd="12" destOrd="0" presId="urn:microsoft.com/office/officeart/2005/8/layout/hProcess7"/>
    <dgm:cxn modelId="{84519969-60CE-4B3E-88A9-045B6399B7EF}" type="presParOf" srcId="{65CE0CBE-928D-42AF-9E2A-E5F538DCC612}" destId="{2362A719-7051-4C8E-8C83-3E7707BAAE53}" srcOrd="0" destOrd="0" presId="urn:microsoft.com/office/officeart/2005/8/layout/hProcess7"/>
    <dgm:cxn modelId="{BB5E260B-82A5-493B-B662-A233480AEACC}" type="presParOf" srcId="{65CE0CBE-928D-42AF-9E2A-E5F538DCC612}" destId="{88193167-27EA-4FD3-A3E8-427C1820E74E}" srcOrd="1" destOrd="0" presId="urn:microsoft.com/office/officeart/2005/8/layout/hProcess7"/>
    <dgm:cxn modelId="{9BDA7078-7206-46E4-9E41-33839367636D}" type="presParOf" srcId="{65CE0CBE-928D-42AF-9E2A-E5F538DCC612}" destId="{2E0D2DA5-61FD-49A4-A348-02970696AEB5}" srcOrd="2" destOrd="0" presId="urn:microsoft.com/office/officeart/2005/8/layout/hProcess7"/>
    <dgm:cxn modelId="{D1F12B5B-1E1F-40EE-B3CD-09B9AAA4527D}" type="presParOf" srcId="{6FDE2138-A433-4B29-9A11-65E121D978D3}" destId="{7B9529FB-B052-4C5D-90EF-94013E5B47BA}" srcOrd="13" destOrd="0" presId="urn:microsoft.com/office/officeart/2005/8/layout/hProcess7"/>
    <dgm:cxn modelId="{D3F2F2B2-1A62-4458-8A33-33C89A43B3DC}" type="presParOf" srcId="{6FDE2138-A433-4B29-9A11-65E121D978D3}" destId="{DAD4BF59-355D-4171-9FD7-A16BF253B8CE}" srcOrd="14" destOrd="0" presId="urn:microsoft.com/office/officeart/2005/8/layout/hProcess7"/>
    <dgm:cxn modelId="{7626094F-8770-47E9-BEEA-A91FFB1428D3}" type="presParOf" srcId="{DAD4BF59-355D-4171-9FD7-A16BF253B8CE}" destId="{3977325C-9ADD-4AAD-9DCF-9ACC4A3DA219}" srcOrd="0" destOrd="0" presId="urn:microsoft.com/office/officeart/2005/8/layout/hProcess7"/>
    <dgm:cxn modelId="{F66718AD-22D6-4F27-B110-ED5167B3FCCA}" type="presParOf" srcId="{DAD4BF59-355D-4171-9FD7-A16BF253B8CE}" destId="{9499E4D6-A3E9-49DD-A46F-74BC0CC0C302}" srcOrd="1" destOrd="0" presId="urn:microsoft.com/office/officeart/2005/8/layout/hProcess7"/>
    <dgm:cxn modelId="{45856591-A39C-4A4A-A6C1-DB4AB225EB58}" type="presParOf" srcId="{DAD4BF59-355D-4171-9FD7-A16BF253B8CE}" destId="{AB68BB35-D2BF-47A8-91F1-736E12CB2E50}" srcOrd="2" destOrd="0" presId="urn:microsoft.com/office/officeart/2005/8/layout/hProcess7"/>
    <dgm:cxn modelId="{BEC83E94-2B3D-46CF-9872-A04288105A82}" type="presParOf" srcId="{6FDE2138-A433-4B29-9A11-65E121D978D3}" destId="{C539C522-4CC0-4E31-B8B3-1B2F2A118233}" srcOrd="15" destOrd="0" presId="urn:microsoft.com/office/officeart/2005/8/layout/hProcess7"/>
    <dgm:cxn modelId="{C797031A-2A2F-4D5D-8E04-5C05B1AB2C85}" type="presParOf" srcId="{6FDE2138-A433-4B29-9A11-65E121D978D3}" destId="{95A0B39F-BA20-46C7-A57B-71C189F2007B}" srcOrd="16" destOrd="0" presId="urn:microsoft.com/office/officeart/2005/8/layout/hProcess7"/>
    <dgm:cxn modelId="{90E5F3EF-939E-4F25-B401-2BF40E98ADA5}" type="presParOf" srcId="{95A0B39F-BA20-46C7-A57B-71C189F2007B}" destId="{6A295E9E-B414-4858-A49E-7F13FB8DC7C4}" srcOrd="0" destOrd="0" presId="urn:microsoft.com/office/officeart/2005/8/layout/hProcess7"/>
    <dgm:cxn modelId="{292C9A0E-5D7B-42A6-B959-2D8EFFAFE67B}" type="presParOf" srcId="{95A0B39F-BA20-46C7-A57B-71C189F2007B}" destId="{A79A9213-AC46-492B-AD75-28C0EADE4708}" srcOrd="1" destOrd="0" presId="urn:microsoft.com/office/officeart/2005/8/layout/hProcess7"/>
    <dgm:cxn modelId="{1A29B8B1-8ECD-4202-95BC-5A97DA94CAE7}" type="presParOf" srcId="{95A0B39F-BA20-46C7-A57B-71C189F2007B}" destId="{5D42E435-DC0D-4D4D-94F5-EE1FE29A8A91}" srcOrd="2" destOrd="0" presId="urn:microsoft.com/office/officeart/2005/8/layout/hProcess7"/>
    <dgm:cxn modelId="{6EE7D749-A765-4025-800C-6D14A811BB2F}" type="presParOf" srcId="{6FDE2138-A433-4B29-9A11-65E121D978D3}" destId="{FC424643-6B60-432C-A750-853A78DD7AAC}" srcOrd="17" destOrd="0" presId="urn:microsoft.com/office/officeart/2005/8/layout/hProcess7"/>
    <dgm:cxn modelId="{D4793BA7-AEAE-40F0-B44B-F49087B21E73}" type="presParOf" srcId="{6FDE2138-A433-4B29-9A11-65E121D978D3}" destId="{A721B5DA-B6F8-4CB5-8A65-219C84324574}" srcOrd="18" destOrd="0" presId="urn:microsoft.com/office/officeart/2005/8/layout/hProcess7"/>
    <dgm:cxn modelId="{7279AA2E-C81D-4D13-9516-712BA685A456}" type="presParOf" srcId="{A721B5DA-B6F8-4CB5-8A65-219C84324574}" destId="{3858C86F-745C-4D8C-ACA1-51F83039D017}" srcOrd="0" destOrd="0" presId="urn:microsoft.com/office/officeart/2005/8/layout/hProcess7"/>
    <dgm:cxn modelId="{3B9678BF-CBF2-4316-81BB-CD8C110201EC}" type="presParOf" srcId="{A721B5DA-B6F8-4CB5-8A65-219C84324574}" destId="{572E7250-CAB2-4C80-BAEA-211675419123}" srcOrd="1" destOrd="0" presId="urn:microsoft.com/office/officeart/2005/8/layout/hProcess7"/>
    <dgm:cxn modelId="{BD836B11-9B94-4CF8-B213-E8A3EF021A80}" type="presParOf" srcId="{A721B5DA-B6F8-4CB5-8A65-219C84324574}" destId="{C27DD75D-A2D2-406F-BC72-6388856298D0}" srcOrd="2" destOrd="0" presId="urn:microsoft.com/office/officeart/2005/8/layout/hProcess7"/>
    <dgm:cxn modelId="{0D975CE3-6E33-44DA-AC72-F2A6F131E113}" type="presParOf" srcId="{6FDE2138-A433-4B29-9A11-65E121D978D3}" destId="{BCAE2D9E-947D-4DB6-889D-714AC433B6EC}" srcOrd="19" destOrd="0" presId="urn:microsoft.com/office/officeart/2005/8/layout/hProcess7"/>
    <dgm:cxn modelId="{49BC81A0-8B55-45E5-8685-77B5F0258EB7}" type="presParOf" srcId="{6FDE2138-A433-4B29-9A11-65E121D978D3}" destId="{0A33F66B-8F86-4C7D-97B0-4C241D2DF2F6}" srcOrd="20" destOrd="0" presId="urn:microsoft.com/office/officeart/2005/8/layout/hProcess7"/>
    <dgm:cxn modelId="{2185ABBD-7F14-4C28-9830-DA5611B8744B}" type="presParOf" srcId="{0A33F66B-8F86-4C7D-97B0-4C241D2DF2F6}" destId="{E1FD9C93-E54B-4E93-8719-E08C02C27411}" srcOrd="0" destOrd="0" presId="urn:microsoft.com/office/officeart/2005/8/layout/hProcess7"/>
    <dgm:cxn modelId="{C18CC0D5-D9A1-44E0-A3EA-A718EA0C8975}" type="presParOf" srcId="{0A33F66B-8F86-4C7D-97B0-4C241D2DF2F6}" destId="{C748F6AE-B5ED-42DB-A33D-51F323DAE381}" srcOrd="1" destOrd="0" presId="urn:microsoft.com/office/officeart/2005/8/layout/hProcess7"/>
    <dgm:cxn modelId="{E2765B24-EAFD-45FE-80E0-B6BDC56F76B7}" type="presParOf" srcId="{0A33F66B-8F86-4C7D-97B0-4C241D2DF2F6}" destId="{F1F1BE16-115D-4A29-93F1-60F19FBA9B3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1801DE-4F69-4B27-8F7B-ACFBA0E9C981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8CE6922-452D-48EB-9C28-DE94676BE9C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>
                  <a:lumMod val="85000"/>
                </a:schemeClr>
              </a:solidFill>
            </a:rPr>
            <a:t>HiRadMat facility</a:t>
          </a:r>
          <a:endParaRPr lang="en-GB" noProof="0" dirty="0">
            <a:solidFill>
              <a:schemeClr val="bg1">
                <a:lumMod val="85000"/>
              </a:schemeClr>
            </a:solidFill>
          </a:endParaRPr>
        </a:p>
      </dgm:t>
    </dgm:pt>
    <dgm:pt modelId="{AF860C28-5489-424C-9016-A6A21CBBD2D0}" type="parTrans" cxnId="{97BD0D1C-5B54-499B-9763-0E6A1457EBF8}">
      <dgm:prSet/>
      <dgm:spPr/>
      <dgm:t>
        <a:bodyPr/>
        <a:lstStyle/>
        <a:p>
          <a:endParaRPr lang="en-GB" sz="2400" noProof="0" dirty="0"/>
        </a:p>
      </dgm:t>
    </dgm:pt>
    <dgm:pt modelId="{7E7A8BA5-7A20-4687-9C33-2DCAF90F8FD7}" type="sibTrans" cxnId="{97BD0D1C-5B54-499B-9763-0E6A1457EBF8}">
      <dgm:prSet/>
      <dgm:spPr/>
      <dgm:t>
        <a:bodyPr/>
        <a:lstStyle/>
        <a:p>
          <a:endParaRPr lang="en-GB" noProof="0" dirty="0"/>
        </a:p>
      </dgm:t>
    </dgm:pt>
    <dgm:pt modelId="{8ECC89DA-4D2F-4F39-B367-12F42A2E293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>
                  <a:lumMod val="85000"/>
                </a:schemeClr>
              </a:solidFill>
            </a:rPr>
            <a:t>Expertise provided to users</a:t>
          </a:r>
          <a:endParaRPr lang="en-GB" noProof="0" dirty="0">
            <a:solidFill>
              <a:schemeClr val="bg1">
                <a:lumMod val="85000"/>
              </a:schemeClr>
            </a:solidFill>
          </a:endParaRPr>
        </a:p>
      </dgm:t>
    </dgm:pt>
    <dgm:pt modelId="{E4823FA3-DA03-449D-AC3A-FCB1E6E8AE32}" type="parTrans" cxnId="{E0D272DE-22CD-4699-800B-7DAE5CFE9740}">
      <dgm:prSet/>
      <dgm:spPr/>
      <dgm:t>
        <a:bodyPr/>
        <a:lstStyle/>
        <a:p>
          <a:endParaRPr lang="en-GB" sz="2400" noProof="0" dirty="0"/>
        </a:p>
      </dgm:t>
    </dgm:pt>
    <dgm:pt modelId="{58D9B84F-5AAE-49DF-8B04-C698DA86DB07}" type="sibTrans" cxnId="{E0D272DE-22CD-4699-800B-7DAE5CFE9740}">
      <dgm:prSet/>
      <dgm:spPr/>
      <dgm:t>
        <a:bodyPr/>
        <a:lstStyle/>
        <a:p>
          <a:endParaRPr lang="en-GB" noProof="0" dirty="0"/>
        </a:p>
      </dgm:t>
    </dgm:pt>
    <dgm:pt modelId="{CBF0BF1B-F43F-4AD2-BE00-C0D7E5E0909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/>
            <a:t>Highlight of experiments</a:t>
          </a:r>
          <a:endParaRPr lang="en-GB" noProof="0" dirty="0"/>
        </a:p>
      </dgm:t>
    </dgm:pt>
    <dgm:pt modelId="{D0C1835F-D5F1-4993-8239-990D2AB48851}" type="parTrans" cxnId="{D977A802-01F2-4D65-939B-6846713D7329}">
      <dgm:prSet/>
      <dgm:spPr/>
      <dgm:t>
        <a:bodyPr/>
        <a:lstStyle/>
        <a:p>
          <a:endParaRPr lang="en-GB" sz="2400" noProof="0" dirty="0"/>
        </a:p>
      </dgm:t>
    </dgm:pt>
    <dgm:pt modelId="{559A3D9D-673F-4AD0-A7E4-FC827B4A9BCE}" type="sibTrans" cxnId="{D977A802-01F2-4D65-939B-6846713D7329}">
      <dgm:prSet/>
      <dgm:spPr/>
      <dgm:t>
        <a:bodyPr/>
        <a:lstStyle/>
        <a:p>
          <a:endParaRPr lang="en-GB" noProof="0" dirty="0"/>
        </a:p>
      </dgm:t>
    </dgm:pt>
    <dgm:pt modelId="{5A8DC40A-3D67-4A4B-89A9-4A7BA2089F6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>
                  <a:lumMod val="85000"/>
                </a:schemeClr>
              </a:solidFill>
            </a:rPr>
            <a:t>Upgrade works</a:t>
          </a:r>
          <a:endParaRPr lang="en-GB" noProof="0" dirty="0">
            <a:solidFill>
              <a:schemeClr val="bg1">
                <a:lumMod val="85000"/>
              </a:schemeClr>
            </a:solidFill>
          </a:endParaRPr>
        </a:p>
      </dgm:t>
    </dgm:pt>
    <dgm:pt modelId="{EC1BD736-4A36-4AA4-B1CF-BC379D2CB56F}" type="parTrans" cxnId="{549B83EF-9DEB-4436-AD4D-8C9A88C8E21C}">
      <dgm:prSet/>
      <dgm:spPr/>
      <dgm:t>
        <a:bodyPr/>
        <a:lstStyle/>
        <a:p>
          <a:endParaRPr lang="en-GB" sz="2400" noProof="0" dirty="0"/>
        </a:p>
      </dgm:t>
    </dgm:pt>
    <dgm:pt modelId="{4FEE9840-2B3E-4768-93EE-E84F90A0D7A5}" type="sibTrans" cxnId="{549B83EF-9DEB-4436-AD4D-8C9A88C8E21C}">
      <dgm:prSet/>
      <dgm:spPr/>
      <dgm:t>
        <a:bodyPr/>
        <a:lstStyle/>
        <a:p>
          <a:endParaRPr lang="en-GB" noProof="0" dirty="0"/>
        </a:p>
      </dgm:t>
    </dgm:pt>
    <dgm:pt modelId="{1FAD8D38-6658-490A-9762-688BFF72C58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noProof="0" dirty="0">
              <a:solidFill>
                <a:schemeClr val="bg1">
                  <a:lumMod val="85000"/>
                </a:schemeClr>
              </a:solidFill>
            </a:rPr>
            <a:t>Transnational access</a:t>
          </a:r>
          <a:endParaRPr lang="en-GB" noProof="0" dirty="0">
            <a:solidFill>
              <a:schemeClr val="bg1">
                <a:lumMod val="85000"/>
              </a:schemeClr>
            </a:solidFill>
          </a:endParaRPr>
        </a:p>
      </dgm:t>
    </dgm:pt>
    <dgm:pt modelId="{2EDD3519-7C85-4046-9A2D-B0A44936D733}" type="parTrans" cxnId="{8FDEAC09-7975-40D8-B5DE-05BA6CA91D2C}">
      <dgm:prSet/>
      <dgm:spPr/>
      <dgm:t>
        <a:bodyPr/>
        <a:lstStyle/>
        <a:p>
          <a:endParaRPr lang="en-GB" sz="2400" noProof="0" dirty="0"/>
        </a:p>
      </dgm:t>
    </dgm:pt>
    <dgm:pt modelId="{A9F60F77-E828-4F25-BBFD-7B079A69A1CE}" type="sibTrans" cxnId="{8FDEAC09-7975-40D8-B5DE-05BA6CA91D2C}">
      <dgm:prSet/>
      <dgm:spPr/>
      <dgm:t>
        <a:bodyPr/>
        <a:lstStyle/>
        <a:p>
          <a:endParaRPr lang="en-GB" noProof="0" dirty="0"/>
        </a:p>
      </dgm:t>
    </dgm:pt>
    <dgm:pt modelId="{E4F9DFB6-FB55-4D00-B3E0-24CD307DE1F2}" type="pres">
      <dgm:prSet presAssocID="{161801DE-4F69-4B27-8F7B-ACFBA0E9C981}" presName="root" presStyleCnt="0">
        <dgm:presLayoutVars>
          <dgm:dir/>
          <dgm:resizeHandles val="exact"/>
        </dgm:presLayoutVars>
      </dgm:prSet>
      <dgm:spPr/>
    </dgm:pt>
    <dgm:pt modelId="{938BA58E-3A60-4AC8-8BDC-A833D18C7239}" type="pres">
      <dgm:prSet presAssocID="{C8CE6922-452D-48EB-9C28-DE94676BE9C4}" presName="compNode" presStyleCnt="0"/>
      <dgm:spPr/>
    </dgm:pt>
    <dgm:pt modelId="{E78BECD4-A9B6-42E9-A2B9-42375A099D99}" type="pres">
      <dgm:prSet presAssocID="{C8CE6922-452D-48EB-9C28-DE94676BE9C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2DD33E6-E960-4122-A902-4938D4114285}" type="pres">
      <dgm:prSet presAssocID="{C8CE6922-452D-48EB-9C28-DE94676BE9C4}" presName="spaceRect" presStyleCnt="0"/>
      <dgm:spPr/>
    </dgm:pt>
    <dgm:pt modelId="{27A40F0E-EA2A-4394-B843-83F3CECEDF7D}" type="pres">
      <dgm:prSet presAssocID="{C8CE6922-452D-48EB-9C28-DE94676BE9C4}" presName="textRect" presStyleLbl="revTx" presStyleIdx="0" presStyleCnt="5">
        <dgm:presLayoutVars>
          <dgm:chMax val="1"/>
          <dgm:chPref val="1"/>
        </dgm:presLayoutVars>
      </dgm:prSet>
      <dgm:spPr/>
    </dgm:pt>
    <dgm:pt modelId="{5FBC3A5D-6C23-4581-B74C-D4C990662AA8}" type="pres">
      <dgm:prSet presAssocID="{7E7A8BA5-7A20-4687-9C33-2DCAF90F8FD7}" presName="sibTrans" presStyleCnt="0"/>
      <dgm:spPr/>
    </dgm:pt>
    <dgm:pt modelId="{97C69EF2-FC7F-4506-8164-FF1BC7B3FD67}" type="pres">
      <dgm:prSet presAssocID="{8ECC89DA-4D2F-4F39-B367-12F42A2E2932}" presName="compNode" presStyleCnt="0"/>
      <dgm:spPr/>
    </dgm:pt>
    <dgm:pt modelId="{22CAB241-112C-4929-B29E-21177A833A9B}" type="pres">
      <dgm:prSet presAssocID="{8ECC89DA-4D2F-4F39-B367-12F42A2E293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BF4BAB8-0344-42FC-B080-452538AD112E}" type="pres">
      <dgm:prSet presAssocID="{8ECC89DA-4D2F-4F39-B367-12F42A2E2932}" presName="spaceRect" presStyleCnt="0"/>
      <dgm:spPr/>
    </dgm:pt>
    <dgm:pt modelId="{4EF435C2-E655-4B8C-AECB-35E8B1C628AD}" type="pres">
      <dgm:prSet presAssocID="{8ECC89DA-4D2F-4F39-B367-12F42A2E2932}" presName="textRect" presStyleLbl="revTx" presStyleIdx="1" presStyleCnt="5">
        <dgm:presLayoutVars>
          <dgm:chMax val="1"/>
          <dgm:chPref val="1"/>
        </dgm:presLayoutVars>
      </dgm:prSet>
      <dgm:spPr/>
    </dgm:pt>
    <dgm:pt modelId="{17723EDD-4451-43C4-8ED9-062386D0B14B}" type="pres">
      <dgm:prSet presAssocID="{58D9B84F-5AAE-49DF-8B04-C698DA86DB07}" presName="sibTrans" presStyleCnt="0"/>
      <dgm:spPr/>
    </dgm:pt>
    <dgm:pt modelId="{E45E1F1B-9F56-4EEE-8F30-4B9768614352}" type="pres">
      <dgm:prSet presAssocID="{CBF0BF1B-F43F-4AD2-BE00-C0D7E5E09092}" presName="compNode" presStyleCnt="0"/>
      <dgm:spPr/>
    </dgm:pt>
    <dgm:pt modelId="{6E992F5E-FB0C-4611-9CA8-0E32518F994E}" type="pres">
      <dgm:prSet presAssocID="{CBF0BF1B-F43F-4AD2-BE00-C0D7E5E090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BA0FBC7D-0336-4C54-9DC4-008B0E00A68A}" type="pres">
      <dgm:prSet presAssocID="{CBF0BF1B-F43F-4AD2-BE00-C0D7E5E09092}" presName="spaceRect" presStyleCnt="0"/>
      <dgm:spPr/>
    </dgm:pt>
    <dgm:pt modelId="{0FEAD0CE-DA35-4131-BCC1-2B942286537C}" type="pres">
      <dgm:prSet presAssocID="{CBF0BF1B-F43F-4AD2-BE00-C0D7E5E09092}" presName="textRect" presStyleLbl="revTx" presStyleIdx="2" presStyleCnt="5">
        <dgm:presLayoutVars>
          <dgm:chMax val="1"/>
          <dgm:chPref val="1"/>
        </dgm:presLayoutVars>
      </dgm:prSet>
      <dgm:spPr/>
    </dgm:pt>
    <dgm:pt modelId="{C3A75051-9E27-46D1-8C5E-4832269B05BE}" type="pres">
      <dgm:prSet presAssocID="{559A3D9D-673F-4AD0-A7E4-FC827B4A9BCE}" presName="sibTrans" presStyleCnt="0"/>
      <dgm:spPr/>
    </dgm:pt>
    <dgm:pt modelId="{96F3F8DA-C3AC-4DA3-8298-41930059B63B}" type="pres">
      <dgm:prSet presAssocID="{5A8DC40A-3D67-4A4B-89A9-4A7BA2089F65}" presName="compNode" presStyleCnt="0"/>
      <dgm:spPr/>
    </dgm:pt>
    <dgm:pt modelId="{2BAD9BA8-62BA-4106-AA4F-F580BA055CAF}" type="pres">
      <dgm:prSet presAssocID="{5A8DC40A-3D67-4A4B-89A9-4A7BA2089F6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05010883-3B03-4132-8723-0DA1A41AD2B5}" type="pres">
      <dgm:prSet presAssocID="{5A8DC40A-3D67-4A4B-89A9-4A7BA2089F65}" presName="spaceRect" presStyleCnt="0"/>
      <dgm:spPr/>
    </dgm:pt>
    <dgm:pt modelId="{1144FA44-657F-46BF-B766-0355E0CBBE88}" type="pres">
      <dgm:prSet presAssocID="{5A8DC40A-3D67-4A4B-89A9-4A7BA2089F65}" presName="textRect" presStyleLbl="revTx" presStyleIdx="3" presStyleCnt="5">
        <dgm:presLayoutVars>
          <dgm:chMax val="1"/>
          <dgm:chPref val="1"/>
        </dgm:presLayoutVars>
      </dgm:prSet>
      <dgm:spPr/>
    </dgm:pt>
    <dgm:pt modelId="{F68DD2CF-87BF-45AE-8064-5B699D9757C5}" type="pres">
      <dgm:prSet presAssocID="{4FEE9840-2B3E-4768-93EE-E84F90A0D7A5}" presName="sibTrans" presStyleCnt="0"/>
      <dgm:spPr/>
    </dgm:pt>
    <dgm:pt modelId="{4A0D4EB7-3FDF-4CDE-9CBA-D03DB0FD38E4}" type="pres">
      <dgm:prSet presAssocID="{1FAD8D38-6658-490A-9762-688BFF72C58C}" presName="compNode" presStyleCnt="0"/>
      <dgm:spPr/>
    </dgm:pt>
    <dgm:pt modelId="{C420B937-C149-4CD5-8191-8C5575684523}" type="pres">
      <dgm:prSet presAssocID="{1FAD8D38-6658-490A-9762-688BFF72C58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7C745BC-651C-473B-8825-5AE694F64B9F}" type="pres">
      <dgm:prSet presAssocID="{1FAD8D38-6658-490A-9762-688BFF72C58C}" presName="spaceRect" presStyleCnt="0"/>
      <dgm:spPr/>
    </dgm:pt>
    <dgm:pt modelId="{D1EFAB46-F00D-4E41-A12C-BFBAD1B0B6B7}" type="pres">
      <dgm:prSet presAssocID="{1FAD8D38-6658-490A-9762-688BFF72C58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977A802-01F2-4D65-939B-6846713D7329}" srcId="{161801DE-4F69-4B27-8F7B-ACFBA0E9C981}" destId="{CBF0BF1B-F43F-4AD2-BE00-C0D7E5E09092}" srcOrd="2" destOrd="0" parTransId="{D0C1835F-D5F1-4993-8239-990D2AB48851}" sibTransId="{559A3D9D-673F-4AD0-A7E4-FC827B4A9BCE}"/>
    <dgm:cxn modelId="{8FDEAC09-7975-40D8-B5DE-05BA6CA91D2C}" srcId="{161801DE-4F69-4B27-8F7B-ACFBA0E9C981}" destId="{1FAD8D38-6658-490A-9762-688BFF72C58C}" srcOrd="4" destOrd="0" parTransId="{2EDD3519-7C85-4046-9A2D-B0A44936D733}" sibTransId="{A9F60F77-E828-4F25-BBFD-7B079A69A1CE}"/>
    <dgm:cxn modelId="{97BD0D1C-5B54-499B-9763-0E6A1457EBF8}" srcId="{161801DE-4F69-4B27-8F7B-ACFBA0E9C981}" destId="{C8CE6922-452D-48EB-9C28-DE94676BE9C4}" srcOrd="0" destOrd="0" parTransId="{AF860C28-5489-424C-9016-A6A21CBBD2D0}" sibTransId="{7E7A8BA5-7A20-4687-9C33-2DCAF90F8FD7}"/>
    <dgm:cxn modelId="{0542876B-5588-48F6-9ADF-B9F4D62E8B7F}" type="presOf" srcId="{5A8DC40A-3D67-4A4B-89A9-4A7BA2089F65}" destId="{1144FA44-657F-46BF-B766-0355E0CBBE88}" srcOrd="0" destOrd="0" presId="urn:microsoft.com/office/officeart/2018/2/layout/IconLabelList"/>
    <dgm:cxn modelId="{00221A92-478F-4270-9175-5C5F8407CB96}" type="presOf" srcId="{1FAD8D38-6658-490A-9762-688BFF72C58C}" destId="{D1EFAB46-F00D-4E41-A12C-BFBAD1B0B6B7}" srcOrd="0" destOrd="0" presId="urn:microsoft.com/office/officeart/2018/2/layout/IconLabelList"/>
    <dgm:cxn modelId="{BD0852A6-347C-4938-AE51-B5CED86F0C58}" type="presOf" srcId="{8ECC89DA-4D2F-4F39-B367-12F42A2E2932}" destId="{4EF435C2-E655-4B8C-AECB-35E8B1C628AD}" srcOrd="0" destOrd="0" presId="urn:microsoft.com/office/officeart/2018/2/layout/IconLabelList"/>
    <dgm:cxn modelId="{4CF3FBAD-76CB-4ADB-AD9F-E3BC4A3BA5D5}" type="presOf" srcId="{CBF0BF1B-F43F-4AD2-BE00-C0D7E5E09092}" destId="{0FEAD0CE-DA35-4131-BCC1-2B942286537C}" srcOrd="0" destOrd="0" presId="urn:microsoft.com/office/officeart/2018/2/layout/IconLabelList"/>
    <dgm:cxn modelId="{680442C0-A825-4047-B36C-309FD5FAB895}" type="presOf" srcId="{C8CE6922-452D-48EB-9C28-DE94676BE9C4}" destId="{27A40F0E-EA2A-4394-B843-83F3CECEDF7D}" srcOrd="0" destOrd="0" presId="urn:microsoft.com/office/officeart/2018/2/layout/IconLabelList"/>
    <dgm:cxn modelId="{E0D272DE-22CD-4699-800B-7DAE5CFE9740}" srcId="{161801DE-4F69-4B27-8F7B-ACFBA0E9C981}" destId="{8ECC89DA-4D2F-4F39-B367-12F42A2E2932}" srcOrd="1" destOrd="0" parTransId="{E4823FA3-DA03-449D-AC3A-FCB1E6E8AE32}" sibTransId="{58D9B84F-5AAE-49DF-8B04-C698DA86DB07}"/>
    <dgm:cxn modelId="{549B83EF-9DEB-4436-AD4D-8C9A88C8E21C}" srcId="{161801DE-4F69-4B27-8F7B-ACFBA0E9C981}" destId="{5A8DC40A-3D67-4A4B-89A9-4A7BA2089F65}" srcOrd="3" destOrd="0" parTransId="{EC1BD736-4A36-4AA4-B1CF-BC379D2CB56F}" sibTransId="{4FEE9840-2B3E-4768-93EE-E84F90A0D7A5}"/>
    <dgm:cxn modelId="{C2D5F5F4-A016-4A2F-BC70-670312862554}" type="presOf" srcId="{161801DE-4F69-4B27-8F7B-ACFBA0E9C981}" destId="{E4F9DFB6-FB55-4D00-B3E0-24CD307DE1F2}" srcOrd="0" destOrd="0" presId="urn:microsoft.com/office/officeart/2018/2/layout/IconLabelList"/>
    <dgm:cxn modelId="{E4822F87-63B5-4D91-8459-B6EF56A70ADF}" type="presParOf" srcId="{E4F9DFB6-FB55-4D00-B3E0-24CD307DE1F2}" destId="{938BA58E-3A60-4AC8-8BDC-A833D18C7239}" srcOrd="0" destOrd="0" presId="urn:microsoft.com/office/officeart/2018/2/layout/IconLabelList"/>
    <dgm:cxn modelId="{62872F48-576E-4DE3-AD8C-E65CA5803E45}" type="presParOf" srcId="{938BA58E-3A60-4AC8-8BDC-A833D18C7239}" destId="{E78BECD4-A9B6-42E9-A2B9-42375A099D99}" srcOrd="0" destOrd="0" presId="urn:microsoft.com/office/officeart/2018/2/layout/IconLabelList"/>
    <dgm:cxn modelId="{FF1E55A4-4726-4B64-8BD9-CFEF84449C74}" type="presParOf" srcId="{938BA58E-3A60-4AC8-8BDC-A833D18C7239}" destId="{42DD33E6-E960-4122-A902-4938D4114285}" srcOrd="1" destOrd="0" presId="urn:microsoft.com/office/officeart/2018/2/layout/IconLabelList"/>
    <dgm:cxn modelId="{A3C3A341-C302-40B0-BBA3-D9D5F1FEE301}" type="presParOf" srcId="{938BA58E-3A60-4AC8-8BDC-A833D18C7239}" destId="{27A40F0E-EA2A-4394-B843-83F3CECEDF7D}" srcOrd="2" destOrd="0" presId="urn:microsoft.com/office/officeart/2018/2/layout/IconLabelList"/>
    <dgm:cxn modelId="{295DE032-1510-4255-BB05-1C87E8B1DFFD}" type="presParOf" srcId="{E4F9DFB6-FB55-4D00-B3E0-24CD307DE1F2}" destId="{5FBC3A5D-6C23-4581-B74C-D4C990662AA8}" srcOrd="1" destOrd="0" presId="urn:microsoft.com/office/officeart/2018/2/layout/IconLabelList"/>
    <dgm:cxn modelId="{DFC21136-3116-4CE9-B7A2-B38ED5B05FE4}" type="presParOf" srcId="{E4F9DFB6-FB55-4D00-B3E0-24CD307DE1F2}" destId="{97C69EF2-FC7F-4506-8164-FF1BC7B3FD67}" srcOrd="2" destOrd="0" presId="urn:microsoft.com/office/officeart/2018/2/layout/IconLabelList"/>
    <dgm:cxn modelId="{BF3E6B26-8499-47F2-9378-EF49AD9057FF}" type="presParOf" srcId="{97C69EF2-FC7F-4506-8164-FF1BC7B3FD67}" destId="{22CAB241-112C-4929-B29E-21177A833A9B}" srcOrd="0" destOrd="0" presId="urn:microsoft.com/office/officeart/2018/2/layout/IconLabelList"/>
    <dgm:cxn modelId="{1134EF50-E94A-4FD1-840D-5121FC2C7E75}" type="presParOf" srcId="{97C69EF2-FC7F-4506-8164-FF1BC7B3FD67}" destId="{DBF4BAB8-0344-42FC-B080-452538AD112E}" srcOrd="1" destOrd="0" presId="urn:microsoft.com/office/officeart/2018/2/layout/IconLabelList"/>
    <dgm:cxn modelId="{E0C1ED33-6C36-4B67-84CD-3CB60182B8D0}" type="presParOf" srcId="{97C69EF2-FC7F-4506-8164-FF1BC7B3FD67}" destId="{4EF435C2-E655-4B8C-AECB-35E8B1C628AD}" srcOrd="2" destOrd="0" presId="urn:microsoft.com/office/officeart/2018/2/layout/IconLabelList"/>
    <dgm:cxn modelId="{661E582F-B0C9-4655-A3E4-517862765F57}" type="presParOf" srcId="{E4F9DFB6-FB55-4D00-B3E0-24CD307DE1F2}" destId="{17723EDD-4451-43C4-8ED9-062386D0B14B}" srcOrd="3" destOrd="0" presId="urn:microsoft.com/office/officeart/2018/2/layout/IconLabelList"/>
    <dgm:cxn modelId="{CAB8C3A7-5D95-4C0E-932A-4194DD138AE9}" type="presParOf" srcId="{E4F9DFB6-FB55-4D00-B3E0-24CD307DE1F2}" destId="{E45E1F1B-9F56-4EEE-8F30-4B9768614352}" srcOrd="4" destOrd="0" presId="urn:microsoft.com/office/officeart/2018/2/layout/IconLabelList"/>
    <dgm:cxn modelId="{07998E77-E7EC-4388-9CF9-D2D2F5E8C83A}" type="presParOf" srcId="{E45E1F1B-9F56-4EEE-8F30-4B9768614352}" destId="{6E992F5E-FB0C-4611-9CA8-0E32518F994E}" srcOrd="0" destOrd="0" presId="urn:microsoft.com/office/officeart/2018/2/layout/IconLabelList"/>
    <dgm:cxn modelId="{EB12714A-88DE-4287-9BF5-9354F30EEBD0}" type="presParOf" srcId="{E45E1F1B-9F56-4EEE-8F30-4B9768614352}" destId="{BA0FBC7D-0336-4C54-9DC4-008B0E00A68A}" srcOrd="1" destOrd="0" presId="urn:microsoft.com/office/officeart/2018/2/layout/IconLabelList"/>
    <dgm:cxn modelId="{85AAD1CE-86FC-4D4B-A160-52B0D1DDBD52}" type="presParOf" srcId="{E45E1F1B-9F56-4EEE-8F30-4B9768614352}" destId="{0FEAD0CE-DA35-4131-BCC1-2B942286537C}" srcOrd="2" destOrd="0" presId="urn:microsoft.com/office/officeart/2018/2/layout/IconLabelList"/>
    <dgm:cxn modelId="{689F2D2C-4C9F-4A63-A405-FB56FBBAFF4D}" type="presParOf" srcId="{E4F9DFB6-FB55-4D00-B3E0-24CD307DE1F2}" destId="{C3A75051-9E27-46D1-8C5E-4832269B05BE}" srcOrd="5" destOrd="0" presId="urn:microsoft.com/office/officeart/2018/2/layout/IconLabelList"/>
    <dgm:cxn modelId="{8A516328-3AEF-45FB-BB72-406998A5D8EE}" type="presParOf" srcId="{E4F9DFB6-FB55-4D00-B3E0-24CD307DE1F2}" destId="{96F3F8DA-C3AC-4DA3-8298-41930059B63B}" srcOrd="6" destOrd="0" presId="urn:microsoft.com/office/officeart/2018/2/layout/IconLabelList"/>
    <dgm:cxn modelId="{7AAFC163-AF68-4353-88CA-6879D27AA43E}" type="presParOf" srcId="{96F3F8DA-C3AC-4DA3-8298-41930059B63B}" destId="{2BAD9BA8-62BA-4106-AA4F-F580BA055CAF}" srcOrd="0" destOrd="0" presId="urn:microsoft.com/office/officeart/2018/2/layout/IconLabelList"/>
    <dgm:cxn modelId="{A4835998-B72D-423A-AA16-A37508B14AF7}" type="presParOf" srcId="{96F3F8DA-C3AC-4DA3-8298-41930059B63B}" destId="{05010883-3B03-4132-8723-0DA1A41AD2B5}" srcOrd="1" destOrd="0" presId="urn:microsoft.com/office/officeart/2018/2/layout/IconLabelList"/>
    <dgm:cxn modelId="{A0D81FB1-8489-457D-9E10-D7B6F8671138}" type="presParOf" srcId="{96F3F8DA-C3AC-4DA3-8298-41930059B63B}" destId="{1144FA44-657F-46BF-B766-0355E0CBBE88}" srcOrd="2" destOrd="0" presId="urn:microsoft.com/office/officeart/2018/2/layout/IconLabelList"/>
    <dgm:cxn modelId="{6A43768E-DC30-48B9-B24E-7D54BE2665BF}" type="presParOf" srcId="{E4F9DFB6-FB55-4D00-B3E0-24CD307DE1F2}" destId="{F68DD2CF-87BF-45AE-8064-5B699D9757C5}" srcOrd="7" destOrd="0" presId="urn:microsoft.com/office/officeart/2018/2/layout/IconLabelList"/>
    <dgm:cxn modelId="{B1141FBA-7AB3-48EF-A960-CD4E695C84A8}" type="presParOf" srcId="{E4F9DFB6-FB55-4D00-B3E0-24CD307DE1F2}" destId="{4A0D4EB7-3FDF-4CDE-9CBA-D03DB0FD38E4}" srcOrd="8" destOrd="0" presId="urn:microsoft.com/office/officeart/2018/2/layout/IconLabelList"/>
    <dgm:cxn modelId="{E9211178-D240-4A66-BE9A-63F01A62809E}" type="presParOf" srcId="{4A0D4EB7-3FDF-4CDE-9CBA-D03DB0FD38E4}" destId="{C420B937-C149-4CD5-8191-8C5575684523}" srcOrd="0" destOrd="0" presId="urn:microsoft.com/office/officeart/2018/2/layout/IconLabelList"/>
    <dgm:cxn modelId="{A8620378-592B-4C5E-A444-3CD658F88500}" type="presParOf" srcId="{4A0D4EB7-3FDF-4CDE-9CBA-D03DB0FD38E4}" destId="{D7C745BC-651C-473B-8825-5AE694F64B9F}" srcOrd="1" destOrd="0" presId="urn:microsoft.com/office/officeart/2018/2/layout/IconLabelList"/>
    <dgm:cxn modelId="{9EFA5BA8-9E96-47E9-A81B-4B9DDEDA22A7}" type="presParOf" srcId="{4A0D4EB7-3FDF-4CDE-9CBA-D03DB0FD38E4}" destId="{D1EFAB46-F00D-4E41-A12C-BFBAD1B0B6B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BECD4-A9B6-42E9-A2B9-42375A099D99}">
      <dsp:nvSpPr>
        <dsp:cNvPr id="0" name=""/>
        <dsp:cNvSpPr/>
      </dsp:nvSpPr>
      <dsp:spPr>
        <a:xfrm>
          <a:off x="689952" y="568731"/>
          <a:ext cx="1074274" cy="1074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40F0E-EA2A-4394-B843-83F3CECEDF7D}">
      <dsp:nvSpPr>
        <dsp:cNvPr id="0" name=""/>
        <dsp:cNvSpPr/>
      </dsp:nvSpPr>
      <dsp:spPr>
        <a:xfrm>
          <a:off x="33451" y="2005926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/>
            <a:t>HiRadMat facility</a:t>
          </a:r>
          <a:endParaRPr lang="en-GB" sz="2200" kern="1200" noProof="0" dirty="0"/>
        </a:p>
      </dsp:txBody>
      <dsp:txXfrm>
        <a:off x="33451" y="2005926"/>
        <a:ext cx="2387275" cy="720000"/>
      </dsp:txXfrm>
    </dsp:sp>
    <dsp:sp modelId="{22CAB241-112C-4929-B29E-21177A833A9B}">
      <dsp:nvSpPr>
        <dsp:cNvPr id="0" name=""/>
        <dsp:cNvSpPr/>
      </dsp:nvSpPr>
      <dsp:spPr>
        <a:xfrm>
          <a:off x="3495001" y="568731"/>
          <a:ext cx="1074274" cy="1074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435C2-E655-4B8C-AECB-35E8B1C628AD}">
      <dsp:nvSpPr>
        <dsp:cNvPr id="0" name=""/>
        <dsp:cNvSpPr/>
      </dsp:nvSpPr>
      <dsp:spPr>
        <a:xfrm>
          <a:off x="2838500" y="2005926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/>
            <a:t>Expertise provided to users</a:t>
          </a:r>
          <a:endParaRPr lang="en-GB" sz="2200" kern="1200" noProof="0" dirty="0"/>
        </a:p>
      </dsp:txBody>
      <dsp:txXfrm>
        <a:off x="2838500" y="2005926"/>
        <a:ext cx="2387275" cy="720000"/>
      </dsp:txXfrm>
    </dsp:sp>
    <dsp:sp modelId="{6E992F5E-FB0C-4611-9CA8-0E32518F994E}">
      <dsp:nvSpPr>
        <dsp:cNvPr id="0" name=""/>
        <dsp:cNvSpPr/>
      </dsp:nvSpPr>
      <dsp:spPr>
        <a:xfrm>
          <a:off x="6300050" y="568731"/>
          <a:ext cx="1074274" cy="1074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AD0CE-DA35-4131-BCC1-2B942286537C}">
      <dsp:nvSpPr>
        <dsp:cNvPr id="0" name=""/>
        <dsp:cNvSpPr/>
      </dsp:nvSpPr>
      <dsp:spPr>
        <a:xfrm>
          <a:off x="5643549" y="2005926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/>
            <a:t>Highlight of experiments</a:t>
          </a:r>
          <a:endParaRPr lang="en-GB" sz="2200" kern="1200" noProof="0" dirty="0"/>
        </a:p>
      </dsp:txBody>
      <dsp:txXfrm>
        <a:off x="5643549" y="2005926"/>
        <a:ext cx="2387275" cy="720000"/>
      </dsp:txXfrm>
    </dsp:sp>
    <dsp:sp modelId="{2BAD9BA8-62BA-4106-AA4F-F580BA055CAF}">
      <dsp:nvSpPr>
        <dsp:cNvPr id="0" name=""/>
        <dsp:cNvSpPr/>
      </dsp:nvSpPr>
      <dsp:spPr>
        <a:xfrm>
          <a:off x="2092476" y="3322745"/>
          <a:ext cx="1074274" cy="10742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4FA44-657F-46BF-B766-0355E0CBBE88}">
      <dsp:nvSpPr>
        <dsp:cNvPr id="0" name=""/>
        <dsp:cNvSpPr/>
      </dsp:nvSpPr>
      <dsp:spPr>
        <a:xfrm>
          <a:off x="1435975" y="4759940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/>
            <a:t>Upgrade works</a:t>
          </a:r>
          <a:endParaRPr lang="en-GB" sz="2200" kern="1200" noProof="0" dirty="0"/>
        </a:p>
      </dsp:txBody>
      <dsp:txXfrm>
        <a:off x="1435975" y="4759940"/>
        <a:ext cx="2387275" cy="720000"/>
      </dsp:txXfrm>
    </dsp:sp>
    <dsp:sp modelId="{C420B937-C149-4CD5-8191-8C5575684523}">
      <dsp:nvSpPr>
        <dsp:cNvPr id="0" name=""/>
        <dsp:cNvSpPr/>
      </dsp:nvSpPr>
      <dsp:spPr>
        <a:xfrm>
          <a:off x="4897526" y="3322745"/>
          <a:ext cx="1074274" cy="10742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FAB46-F00D-4E41-A12C-BFBAD1B0B6B7}">
      <dsp:nvSpPr>
        <dsp:cNvPr id="0" name=""/>
        <dsp:cNvSpPr/>
      </dsp:nvSpPr>
      <dsp:spPr>
        <a:xfrm>
          <a:off x="4241025" y="4759940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/>
            <a:t>Transnational access</a:t>
          </a:r>
          <a:endParaRPr lang="en-GB" sz="2200" kern="1200" noProof="0" dirty="0"/>
        </a:p>
      </dsp:txBody>
      <dsp:txXfrm>
        <a:off x="4241025" y="4759940"/>
        <a:ext cx="238727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3EDA8-DB7F-4732-9739-499FD0B98E38}">
      <dsp:nvSpPr>
        <dsp:cNvPr id="0" name=""/>
        <dsp:cNvSpPr/>
      </dsp:nvSpPr>
      <dsp:spPr>
        <a:xfrm>
          <a:off x="2865" y="0"/>
          <a:ext cx="1924124" cy="125026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2011 - 2012</a:t>
          </a:r>
        </a:p>
      </dsp:txBody>
      <dsp:txXfrm rot="16200000">
        <a:off x="-317329" y="320194"/>
        <a:ext cx="1025214" cy="384824"/>
      </dsp:txXfrm>
    </dsp:sp>
    <dsp:sp modelId="{ED87CE55-CCFE-4CA2-A6B3-8FD65F047D3A}">
      <dsp:nvSpPr>
        <dsp:cNvPr id="0" name=""/>
        <dsp:cNvSpPr/>
      </dsp:nvSpPr>
      <dsp:spPr>
        <a:xfrm>
          <a:off x="387690" y="0"/>
          <a:ext cx="1433472" cy="12502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HiRadMat commissioned</a:t>
          </a:r>
        </a:p>
      </dsp:txBody>
      <dsp:txXfrm>
        <a:off x="387690" y="0"/>
        <a:ext cx="1433472" cy="1250262"/>
      </dsp:txXfrm>
    </dsp:sp>
    <dsp:sp modelId="{CFC06B43-7003-4655-92D5-DAA400CD1198}">
      <dsp:nvSpPr>
        <dsp:cNvPr id="0" name=""/>
        <dsp:cNvSpPr/>
      </dsp:nvSpPr>
      <dsp:spPr>
        <a:xfrm>
          <a:off x="1994334" y="0"/>
          <a:ext cx="1924124" cy="1250262"/>
        </a:xfrm>
        <a:prstGeom prst="roundRect">
          <a:avLst>
            <a:gd name="adj" fmla="val 5000"/>
          </a:avLst>
        </a:prstGeom>
        <a:solidFill>
          <a:schemeClr val="accent5">
            <a:hueOff val="-1167108"/>
            <a:satOff val="1505"/>
            <a:lumOff val="-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2013 - 2014</a:t>
          </a:r>
        </a:p>
      </dsp:txBody>
      <dsp:txXfrm rot="16200000">
        <a:off x="1674139" y="320194"/>
        <a:ext cx="1025214" cy="384824"/>
      </dsp:txXfrm>
    </dsp:sp>
    <dsp:sp modelId="{29BD2872-2603-40C2-8694-FC76AADFE193}">
      <dsp:nvSpPr>
        <dsp:cNvPr id="0" name=""/>
        <dsp:cNvSpPr/>
      </dsp:nvSpPr>
      <dsp:spPr>
        <a:xfrm rot="5400000">
          <a:off x="1912102" y="927308"/>
          <a:ext cx="183705" cy="288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540A2-6F85-4C3C-A2EA-4A803D945F9A}">
      <dsp:nvSpPr>
        <dsp:cNvPr id="0" name=""/>
        <dsp:cNvSpPr/>
      </dsp:nvSpPr>
      <dsp:spPr>
        <a:xfrm>
          <a:off x="2379159" y="0"/>
          <a:ext cx="1433472" cy="12502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Long Shutdown 1</a:t>
          </a:r>
        </a:p>
      </dsp:txBody>
      <dsp:txXfrm>
        <a:off x="2379159" y="0"/>
        <a:ext cx="1433472" cy="1250262"/>
      </dsp:txXfrm>
    </dsp:sp>
    <dsp:sp modelId="{B334CDF4-76AE-425D-A298-11E4F1FEBCEC}">
      <dsp:nvSpPr>
        <dsp:cNvPr id="0" name=""/>
        <dsp:cNvSpPr/>
      </dsp:nvSpPr>
      <dsp:spPr>
        <a:xfrm>
          <a:off x="3985803" y="0"/>
          <a:ext cx="1924124" cy="1250262"/>
        </a:xfrm>
        <a:prstGeom prst="roundRect">
          <a:avLst>
            <a:gd name="adj" fmla="val 5000"/>
          </a:avLst>
        </a:prstGeom>
        <a:solidFill>
          <a:schemeClr val="accent5">
            <a:hueOff val="-2334216"/>
            <a:satOff val="3010"/>
            <a:lumOff val="-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2015 - 2018</a:t>
          </a:r>
        </a:p>
      </dsp:txBody>
      <dsp:txXfrm rot="16200000">
        <a:off x="3665608" y="320194"/>
        <a:ext cx="1025214" cy="384824"/>
      </dsp:txXfrm>
    </dsp:sp>
    <dsp:sp modelId="{AC88441D-A121-4F7C-AB5A-175F009B6102}">
      <dsp:nvSpPr>
        <dsp:cNvPr id="0" name=""/>
        <dsp:cNvSpPr/>
      </dsp:nvSpPr>
      <dsp:spPr>
        <a:xfrm rot="5400000">
          <a:off x="3903571" y="927308"/>
          <a:ext cx="183705" cy="288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58885"/>
              <a:satOff val="1881"/>
              <a:lumOff val="-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53197-1D92-46A5-BDC6-338E9CE7EE87}">
      <dsp:nvSpPr>
        <dsp:cNvPr id="0" name=""/>
        <dsp:cNvSpPr/>
      </dsp:nvSpPr>
      <dsp:spPr>
        <a:xfrm>
          <a:off x="4370628" y="0"/>
          <a:ext cx="1433472" cy="12502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Operation</a:t>
          </a:r>
        </a:p>
      </dsp:txBody>
      <dsp:txXfrm>
        <a:off x="4370628" y="0"/>
        <a:ext cx="1433472" cy="1250262"/>
      </dsp:txXfrm>
    </dsp:sp>
    <dsp:sp modelId="{2362A719-7051-4C8E-8C83-3E7707BAAE53}">
      <dsp:nvSpPr>
        <dsp:cNvPr id="0" name=""/>
        <dsp:cNvSpPr/>
      </dsp:nvSpPr>
      <dsp:spPr>
        <a:xfrm>
          <a:off x="5977272" y="0"/>
          <a:ext cx="1924124" cy="1250262"/>
        </a:xfrm>
        <a:prstGeom prst="roundRect">
          <a:avLst>
            <a:gd name="adj" fmla="val 5000"/>
          </a:avLst>
        </a:prstGeom>
        <a:solidFill>
          <a:schemeClr val="accent5">
            <a:hueOff val="-3501324"/>
            <a:satOff val="4515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2019 - 2020</a:t>
          </a:r>
        </a:p>
      </dsp:txBody>
      <dsp:txXfrm rot="16200000">
        <a:off x="5657077" y="320194"/>
        <a:ext cx="1025214" cy="384824"/>
      </dsp:txXfrm>
    </dsp:sp>
    <dsp:sp modelId="{3168ECA3-9B3B-42CF-9735-02AD81B9D4F3}">
      <dsp:nvSpPr>
        <dsp:cNvPr id="0" name=""/>
        <dsp:cNvSpPr/>
      </dsp:nvSpPr>
      <dsp:spPr>
        <a:xfrm rot="5400000">
          <a:off x="5895039" y="927308"/>
          <a:ext cx="183705" cy="288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17770"/>
              <a:satOff val="3763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D2DA5-61FD-49A4-A348-02970696AEB5}">
      <dsp:nvSpPr>
        <dsp:cNvPr id="0" name=""/>
        <dsp:cNvSpPr/>
      </dsp:nvSpPr>
      <dsp:spPr>
        <a:xfrm>
          <a:off x="6362097" y="0"/>
          <a:ext cx="1433472" cy="12502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Long Shutdown 2</a:t>
          </a:r>
        </a:p>
      </dsp:txBody>
      <dsp:txXfrm>
        <a:off x="6362097" y="0"/>
        <a:ext cx="1433472" cy="1250262"/>
      </dsp:txXfrm>
    </dsp:sp>
    <dsp:sp modelId="{6A295E9E-B414-4858-A49E-7F13FB8DC7C4}">
      <dsp:nvSpPr>
        <dsp:cNvPr id="0" name=""/>
        <dsp:cNvSpPr/>
      </dsp:nvSpPr>
      <dsp:spPr>
        <a:xfrm>
          <a:off x="7968740" y="0"/>
          <a:ext cx="1924124" cy="1250262"/>
        </a:xfrm>
        <a:prstGeom prst="roundRect">
          <a:avLst>
            <a:gd name="adj" fmla="val 5000"/>
          </a:avLst>
        </a:prstGeom>
        <a:solidFill>
          <a:schemeClr val="accent5">
            <a:hueOff val="-4668432"/>
            <a:satOff val="6020"/>
            <a:lumOff val="-1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2021 - 2025</a:t>
          </a:r>
        </a:p>
      </dsp:txBody>
      <dsp:txXfrm rot="16200000">
        <a:off x="7648545" y="320194"/>
        <a:ext cx="1025214" cy="384824"/>
      </dsp:txXfrm>
    </dsp:sp>
    <dsp:sp modelId="{9499E4D6-A3E9-49DD-A46F-74BC0CC0C302}">
      <dsp:nvSpPr>
        <dsp:cNvPr id="0" name=""/>
        <dsp:cNvSpPr/>
      </dsp:nvSpPr>
      <dsp:spPr>
        <a:xfrm rot="5400000">
          <a:off x="7886508" y="927308"/>
          <a:ext cx="183705" cy="288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376655"/>
              <a:satOff val="5644"/>
              <a:lumOff val="-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2E435-DC0D-4D4D-94F5-EE1FE29A8A91}">
      <dsp:nvSpPr>
        <dsp:cNvPr id="0" name=""/>
        <dsp:cNvSpPr/>
      </dsp:nvSpPr>
      <dsp:spPr>
        <a:xfrm>
          <a:off x="8353565" y="0"/>
          <a:ext cx="1433472" cy="12502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Operation</a:t>
          </a:r>
        </a:p>
      </dsp:txBody>
      <dsp:txXfrm>
        <a:off x="8353565" y="0"/>
        <a:ext cx="1433472" cy="1250262"/>
      </dsp:txXfrm>
    </dsp:sp>
    <dsp:sp modelId="{E1FD9C93-E54B-4E93-8719-E08C02C27411}">
      <dsp:nvSpPr>
        <dsp:cNvPr id="0" name=""/>
        <dsp:cNvSpPr/>
      </dsp:nvSpPr>
      <dsp:spPr>
        <a:xfrm>
          <a:off x="9960209" y="0"/>
          <a:ext cx="1924124" cy="1250262"/>
        </a:xfrm>
        <a:prstGeom prst="roundRect">
          <a:avLst>
            <a:gd name="adj" fmla="val 5000"/>
          </a:avLst>
        </a:prstGeom>
        <a:solidFill>
          <a:schemeClr val="accent5">
            <a:hueOff val="-5835540"/>
            <a:satOff val="7525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2026 - 2028</a:t>
          </a:r>
        </a:p>
      </dsp:txBody>
      <dsp:txXfrm rot="16200000">
        <a:off x="9640014" y="320194"/>
        <a:ext cx="1025214" cy="384824"/>
      </dsp:txXfrm>
    </dsp:sp>
    <dsp:sp modelId="{572E7250-CAB2-4C80-BAEA-211675419123}">
      <dsp:nvSpPr>
        <dsp:cNvPr id="0" name=""/>
        <dsp:cNvSpPr/>
      </dsp:nvSpPr>
      <dsp:spPr>
        <a:xfrm rot="5400000">
          <a:off x="9877977" y="927308"/>
          <a:ext cx="183705" cy="28861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35540"/>
              <a:satOff val="7525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1BE16-115D-4A29-93F1-60F19FBA9B33}">
      <dsp:nvSpPr>
        <dsp:cNvPr id="0" name=""/>
        <dsp:cNvSpPr/>
      </dsp:nvSpPr>
      <dsp:spPr>
        <a:xfrm>
          <a:off x="10345034" y="0"/>
          <a:ext cx="1433472" cy="12502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Long Shutdown 3</a:t>
          </a:r>
        </a:p>
      </dsp:txBody>
      <dsp:txXfrm>
        <a:off x="10345034" y="0"/>
        <a:ext cx="1433472" cy="1250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BECD4-A9B6-42E9-A2B9-42375A099D99}">
      <dsp:nvSpPr>
        <dsp:cNvPr id="0" name=""/>
        <dsp:cNvSpPr/>
      </dsp:nvSpPr>
      <dsp:spPr>
        <a:xfrm>
          <a:off x="689952" y="568731"/>
          <a:ext cx="1074274" cy="1074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40F0E-EA2A-4394-B843-83F3CECEDF7D}">
      <dsp:nvSpPr>
        <dsp:cNvPr id="0" name=""/>
        <dsp:cNvSpPr/>
      </dsp:nvSpPr>
      <dsp:spPr>
        <a:xfrm>
          <a:off x="33451" y="2005926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>
              <a:solidFill>
                <a:schemeClr val="bg1">
                  <a:lumMod val="85000"/>
                </a:schemeClr>
              </a:solidFill>
            </a:rPr>
            <a:t>HiRadMat facility</a:t>
          </a:r>
          <a:endParaRPr lang="en-GB" sz="22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33451" y="2005926"/>
        <a:ext cx="2387275" cy="720000"/>
      </dsp:txXfrm>
    </dsp:sp>
    <dsp:sp modelId="{22CAB241-112C-4929-B29E-21177A833A9B}">
      <dsp:nvSpPr>
        <dsp:cNvPr id="0" name=""/>
        <dsp:cNvSpPr/>
      </dsp:nvSpPr>
      <dsp:spPr>
        <a:xfrm>
          <a:off x="3495001" y="568731"/>
          <a:ext cx="1074274" cy="1074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435C2-E655-4B8C-AECB-35E8B1C628AD}">
      <dsp:nvSpPr>
        <dsp:cNvPr id="0" name=""/>
        <dsp:cNvSpPr/>
      </dsp:nvSpPr>
      <dsp:spPr>
        <a:xfrm>
          <a:off x="2838500" y="2005926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>
              <a:solidFill>
                <a:schemeClr val="bg1">
                  <a:lumMod val="85000"/>
                </a:schemeClr>
              </a:solidFill>
            </a:rPr>
            <a:t>Expertise provided to users</a:t>
          </a:r>
          <a:endParaRPr lang="en-GB" sz="22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2838500" y="2005926"/>
        <a:ext cx="2387275" cy="720000"/>
      </dsp:txXfrm>
    </dsp:sp>
    <dsp:sp modelId="{6E992F5E-FB0C-4611-9CA8-0E32518F994E}">
      <dsp:nvSpPr>
        <dsp:cNvPr id="0" name=""/>
        <dsp:cNvSpPr/>
      </dsp:nvSpPr>
      <dsp:spPr>
        <a:xfrm>
          <a:off x="6300050" y="568731"/>
          <a:ext cx="1074274" cy="1074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AD0CE-DA35-4131-BCC1-2B942286537C}">
      <dsp:nvSpPr>
        <dsp:cNvPr id="0" name=""/>
        <dsp:cNvSpPr/>
      </dsp:nvSpPr>
      <dsp:spPr>
        <a:xfrm>
          <a:off x="5643549" y="2005926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/>
            <a:t>Highlight of experiments</a:t>
          </a:r>
          <a:endParaRPr lang="en-GB" sz="2200" kern="1200" noProof="0" dirty="0"/>
        </a:p>
      </dsp:txBody>
      <dsp:txXfrm>
        <a:off x="5643549" y="2005926"/>
        <a:ext cx="2387275" cy="720000"/>
      </dsp:txXfrm>
    </dsp:sp>
    <dsp:sp modelId="{2BAD9BA8-62BA-4106-AA4F-F580BA055CAF}">
      <dsp:nvSpPr>
        <dsp:cNvPr id="0" name=""/>
        <dsp:cNvSpPr/>
      </dsp:nvSpPr>
      <dsp:spPr>
        <a:xfrm>
          <a:off x="2092476" y="3322745"/>
          <a:ext cx="1074274" cy="10742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4FA44-657F-46BF-B766-0355E0CBBE88}">
      <dsp:nvSpPr>
        <dsp:cNvPr id="0" name=""/>
        <dsp:cNvSpPr/>
      </dsp:nvSpPr>
      <dsp:spPr>
        <a:xfrm>
          <a:off x="1435975" y="4759940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>
              <a:solidFill>
                <a:schemeClr val="bg1">
                  <a:lumMod val="85000"/>
                </a:schemeClr>
              </a:solidFill>
            </a:rPr>
            <a:t>Upgrade works</a:t>
          </a:r>
          <a:endParaRPr lang="en-GB" sz="22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435975" y="4759940"/>
        <a:ext cx="2387275" cy="720000"/>
      </dsp:txXfrm>
    </dsp:sp>
    <dsp:sp modelId="{C420B937-C149-4CD5-8191-8C5575684523}">
      <dsp:nvSpPr>
        <dsp:cNvPr id="0" name=""/>
        <dsp:cNvSpPr/>
      </dsp:nvSpPr>
      <dsp:spPr>
        <a:xfrm>
          <a:off x="4897526" y="3322745"/>
          <a:ext cx="1074274" cy="10742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FAB46-F00D-4E41-A12C-BFBAD1B0B6B7}">
      <dsp:nvSpPr>
        <dsp:cNvPr id="0" name=""/>
        <dsp:cNvSpPr/>
      </dsp:nvSpPr>
      <dsp:spPr>
        <a:xfrm>
          <a:off x="4241025" y="4759940"/>
          <a:ext cx="2387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noProof="0" dirty="0">
              <a:solidFill>
                <a:schemeClr val="bg1">
                  <a:lumMod val="85000"/>
                </a:schemeClr>
              </a:solidFill>
            </a:rPr>
            <a:t>Transnational access</a:t>
          </a:r>
          <a:endParaRPr lang="en-GB" sz="22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4241025" y="4759940"/>
        <a:ext cx="238727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FED7CF-B1EF-934E-BEB0-45D3EAFF4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6F089-C558-474F-979B-1A35E6A7CA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C68FD6-3A60-4E41-94B3-09471EEC3E9A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83376-C0CF-134F-A65F-36031E628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2A8DC-A34B-094A-87EC-D93444C519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30BE3C-4BFA-774A-9374-BBA71664B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8424A7-ACC7-A945-BD77-DE512BC74A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30C11-3CF0-2D49-A5A7-E731FCCD8A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D2A8E9D-19A8-964A-8577-03DFBE38A81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9094E7A-97EB-F248-9F17-15ED5AD9B4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9443E8A-D968-BB44-A40C-930F593BD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53D73-F552-4A48-99A0-2526D01520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A77DF-6B43-9541-8B99-345AA89A4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CA0B66-B0EF-0E47-BE78-CF87EB4C5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8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Split and </a:t>
            </a:r>
            <a:r>
              <a:rPr lang="fr-CH" dirty="0" err="1"/>
              <a:t>less</a:t>
            </a:r>
            <a:r>
              <a:rPr lang="fr-CH" dirty="0"/>
              <a:t> </a:t>
            </a:r>
            <a:r>
              <a:rPr lang="fr-CH" dirty="0" err="1"/>
              <a:t>crowed</a:t>
            </a:r>
            <a:r>
              <a:rPr lang="fr-CH" dirty="0"/>
              <a:t> and </a:t>
            </a:r>
            <a:r>
              <a:rPr lang="fr-CH" dirty="0" err="1"/>
              <a:t>same</a:t>
            </a:r>
            <a:r>
              <a:rPr lang="fr-CH" dirty="0"/>
              <a:t> </a:t>
            </a:r>
            <a:r>
              <a:rPr lang="fr-CH" dirty="0" err="1"/>
              <a:t>bullet</a:t>
            </a:r>
            <a:r>
              <a:rPr lang="fr-CH" dirty="0"/>
              <a:t> size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7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07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1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31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1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50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publications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32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A0B66-B0EF-0E47-BE78-CF87EB4C5A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2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logooutline.eps">
            <a:extLst>
              <a:ext uri="{FF2B5EF4-FFF2-40B4-BE49-F238E27FC236}">
                <a16:creationId xmlns:a16="http://schemas.microsoft.com/office/drawing/2014/main" id="{F5DAF897-1B29-5146-A25D-D72B74D30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113" y="2168525"/>
            <a:ext cx="251936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6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4A68E9EE-B23C-424E-9516-DD9C0EEE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E158777D-9B74-6B4A-A6B3-B75F847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B9B02D66-9EFE-6844-9CC1-5E981003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1FDF-889D-EA46-B529-9281DDF40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5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46EFDD-252E-7649-8228-0A8CFCA34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91CCADB-7DF7-7E4A-8272-047CCE14AC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2477255-F470-DF44-90F7-3EFB14C195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B7A1-7BD1-2B4B-ABEC-D1FE823D9E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0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F01603-B67E-7246-9881-709AAE7486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036B46E-1D6A-7144-91AA-E086FC6306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B98B34F-C4CD-524D-B8B8-966D0B8F4E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547D9-84AF-1449-BD23-A05794012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5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A911D15-F030-3A4B-8BE7-CF8992CAA0F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5F2FD3D-DAA5-8F41-A819-B7628F46B6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C4E4BD8-6B81-9D41-9A5E-D996575884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EB00B-26C1-574F-B52B-6A1B6451B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8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35FA6E-E9DA-A84E-985A-717C9FB6D8B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4FC8698-274B-A648-97AD-8E62622B31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02F0F2-D983-6040-B34B-697C5D49C46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A7CAF-765E-154D-AA22-34E36AEAB5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EC1935E-462C-194F-A2A7-2DE7C5D71E6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69CCE60-D2B9-784D-90A2-419F4295FF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4FF04689-8012-B64A-A48D-13140774BE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F8E9-F0B4-D843-8CFC-8A7B03BADB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92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670F76-DF0D-A34C-8B9F-19E7E30917A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9865554-F560-0848-BD40-90008F2CCB6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18D89834-7397-B841-A343-A31D606B151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E803-4278-1546-AD7E-164F6FAAF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8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1794AD1D-9A95-8F47-A461-519B00A59AE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E69192-F81A-F747-867F-9825198A16C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B34977D-516C-3943-AB15-806EEF54EE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EA6C-557B-5F4F-A865-EEBB10DD06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13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B09AB68-5233-F246-B52F-E902DA817A7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8BBD1B5-BC24-0149-B3DF-149564606CA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737F76D-22DE-1540-83FB-B37F5238F16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4E9C-15FB-614D-AA5D-5268D26F1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71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44F39A-5873-B74E-A52F-BEDDC2DF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0A378AA-7D87-9544-94E3-41DBC80B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44F3C17-FB58-614E-AA6E-1AE3FC1C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E412-BD5D-EB4B-9357-9252DE81AE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9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A12FFE1-7019-DE47-AE52-99726E2A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FBD25218-F5A7-2647-BFD7-78B741A7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790790B-DCA8-6446-828C-0B4226D4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E48E9-2467-EC4A-B0BB-4E6AAF290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17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5987CEF9-8A07-9346-AF06-60402ABA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8E7C2024-029A-344C-BBDE-14A74B2C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2CAF366-F9F4-8743-AB68-609646E8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50E2-4031-784D-842E-C7CFFC2B0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3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nding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D6800BE2-A1E2-784F-8046-080A581DA6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68450" y="3040063"/>
            <a:ext cx="9055100" cy="777875"/>
            <a:chOff x="1775520" y="2901684"/>
            <a:chExt cx="9055962" cy="777631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9582F24-DB39-F347-B154-B2C1EC9C6B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9" y="2967335"/>
              <a:ext cx="77834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>
                  <a:cs typeface="Arial" panose="020B0604020202020204" pitchFamily="34" charset="0"/>
                </a:rPr>
                <a:t>This project has received funding from the European Union’s Horizon 2020 Research and Innovation programme under Grant Agreement no 730871</a:t>
              </a:r>
              <a:endParaRPr lang="en-DE" altLang="en-DE">
                <a:cs typeface="Arial" panose="020B0604020202020204" pitchFamily="34" charset="0"/>
              </a:endParaRPr>
            </a:p>
          </p:txBody>
        </p:sp>
        <p:pic>
          <p:nvPicPr>
            <p:cNvPr id="4" name="Picture 4" descr="EU logo">
              <a:extLst>
                <a:ext uri="{FF2B5EF4-FFF2-40B4-BE49-F238E27FC236}">
                  <a16:creationId xmlns:a16="http://schemas.microsoft.com/office/drawing/2014/main" id="{B0E6FBC2-D320-F343-8CE5-5C47421C76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2F419-8D11-9049-9E97-6B77ACEE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C85BD-00B8-1A42-B4D2-C9D04089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8B1C-0681-F94C-BD43-7E4CEA27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C312-96B1-AA43-AC0A-E21F93F861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68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A779FFCF-58E1-0F46-8989-42BE878A0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7988" y="6196013"/>
            <a:ext cx="1137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CH" altLang="en-DE"/>
              <a:t>home.cern</a:t>
            </a:r>
            <a:endParaRPr lang="en-US" altLang="en-DE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608E0DB-F874-0A47-BFF7-9F258FD8E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400" y="2244725"/>
            <a:ext cx="1727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7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DDE4B814-467F-9647-BE74-A098E0AC3E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709613"/>
            <a:ext cx="19907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07987" y="3429000"/>
            <a:ext cx="11376025" cy="2153265"/>
          </a:xfrm>
        </p:spPr>
        <p:txBody>
          <a:bodyPr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8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41F32A11-74C1-654D-A932-D25B78AA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6C87D8F7-12A0-2743-84DD-5FF5D90D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07BD075-D21B-0748-A84C-147E6613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802A-88D9-C44E-9A97-E8A11EF7A6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7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8EC4A6DD-9FF0-534B-AE9D-124C07C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B10B0301-8A87-E148-B266-BD9E17FF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013DC46F-0132-2644-B96F-0D21A2E5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10E4-61B5-DD44-9DE0-B61071173A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4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E671A792-2C55-2047-AA71-655B28A2B8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57B409F6-A3FA-9340-A840-4235333E8E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3574C07E-7E9A-8546-B337-3D5F53F33D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0D68-127C-F94D-A724-78E7EB7ECE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2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25F327-E7F4-E74B-BFF2-9EF7BF174566}"/>
              </a:ext>
            </a:extLst>
          </p:cNvPr>
          <p:cNvCxnSpPr/>
          <p:nvPr userDrawn="1"/>
        </p:nvCxnSpPr>
        <p:spPr>
          <a:xfrm>
            <a:off x="407988" y="6265863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>
            <a:extLst>
              <a:ext uri="{FF2B5EF4-FFF2-40B4-BE49-F238E27FC236}">
                <a16:creationId xmlns:a16="http://schemas.microsoft.com/office/drawing/2014/main" id="{8513140E-983C-5944-B94D-F026CD83B2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6364288"/>
            <a:ext cx="495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6DE9894-518D-3E43-AF9F-54DFCC2A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D63-3D1A-0B40-9D02-62F56E058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79A9DE-8868-1B4B-9147-13C095738B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7AC343-52ED-8149-AA24-700B20CDF1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63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C8172D55-3B60-D541-B493-FF6FA37A73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BD87B5B-5F52-F849-BFC8-9FAE2DF9D0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AE783567-7B20-134B-913E-4B1C54B6C2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12F1-93F1-C242-8059-8A3685D5F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835A8978-601B-6546-878C-F9C16FE0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E525393-58F9-5442-B9B9-94B52E39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8166FC2-2BDF-6C49-9DF4-5A1C2C02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E3047-7FEA-A845-BF3C-24194D3C5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96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3BFD426-57A9-CB44-8DE6-6086C5890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7988" y="373063"/>
            <a:ext cx="11376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DE" dirty="0"/>
              <a:t>Click to edit Master title style</a:t>
            </a:r>
            <a:endParaRPr lang="en-US" altLang="en-DE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7B5F1EB-615C-004B-BFEC-91EE7B61A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7988" y="1592263"/>
            <a:ext cx="113760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CD12-FC54-654D-9638-B8E358214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79999" y="6378575"/>
            <a:ext cx="6318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6100A-BDB4-9348-989F-B90DA4E0D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7738" y="6383338"/>
            <a:ext cx="6810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84395AB-F82F-8248-B3A6-8660F79D2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D06E5-25EB-A647-8593-7425F9BB8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5839" y="6383338"/>
            <a:ext cx="6175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7B791D-C3BC-8344-A944-7B086BCE1404}"/>
              </a:ext>
            </a:extLst>
          </p:cNvPr>
          <p:cNvCxnSpPr/>
          <p:nvPr userDrawn="1"/>
        </p:nvCxnSpPr>
        <p:spPr>
          <a:xfrm>
            <a:off x="407988" y="6265863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7">
            <a:extLst>
              <a:ext uri="{FF2B5EF4-FFF2-40B4-BE49-F238E27FC236}">
                <a16:creationId xmlns:a16="http://schemas.microsoft.com/office/drawing/2014/main" id="{B9C7A5CC-E0A4-A94A-BDA3-C57C8C3D6A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6364288"/>
            <a:ext cx="495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77C21E2-8A9D-B5A8-8642-0EECE6D3BE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50" y="6380163"/>
            <a:ext cx="18684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C55052-EDB0-6422-317D-EA49EF4C1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946" y="6356392"/>
            <a:ext cx="864096" cy="4015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rtl="0" fontAlgn="base">
        <a:lnSpc>
          <a:spcPct val="90000"/>
        </a:lnSpc>
        <a:spcBef>
          <a:spcPts val="1800"/>
        </a:spcBef>
        <a:spcAft>
          <a:spcPts val="400"/>
        </a:spcAft>
        <a:buFont typeface="Arial" panose="020B0604020202020204" pitchFamily="34" charset="0"/>
        <a:defRPr sz="2100" b="1" kern="1200">
          <a:solidFill>
            <a:srgbClr val="181818"/>
          </a:solidFill>
          <a:latin typeface="+mn-lt"/>
          <a:ea typeface="+mn-ea"/>
          <a:cs typeface="+mn-cs"/>
        </a:defRPr>
      </a:lvl1pPr>
      <a:lvl2pPr marL="323850" indent="-323850" algn="l" rtl="0" fontAlgn="base"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rgbClr val="181818"/>
          </a:solidFill>
          <a:latin typeface="+mn-lt"/>
          <a:ea typeface="+mn-ea"/>
          <a:cs typeface="+mn-cs"/>
        </a:defRPr>
      </a:lvl2pPr>
      <a:lvl3pPr marL="647700" indent="-323850" algn="l" rtl="0" fontAlgn="base"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rgbClr val="181818"/>
          </a:solidFill>
          <a:latin typeface="+mn-lt"/>
          <a:ea typeface="+mn-ea"/>
          <a:cs typeface="+mn-cs"/>
        </a:defRPr>
      </a:lvl3pPr>
      <a:lvl4pPr marL="971550" indent="-323850" algn="l" rtl="0" fontAlgn="base"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rgbClr val="181818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44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doi.org/10.1088/1748-0221/18/04/p0400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hiradmat-operation@cern.ch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65.jpe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E63775-2AD6-2132-E36A-E4EC228A5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3429000"/>
            <a:ext cx="7416205" cy="2153265"/>
          </a:xfrm>
        </p:spPr>
        <p:txBody>
          <a:bodyPr/>
          <a:lstStyle/>
          <a:p>
            <a:r>
              <a:rPr lang="en-GB" dirty="0"/>
              <a:t>HiRadMat: a high power targetry facility at CERN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B2B0196-563B-9FA4-5138-67ECA9554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45" y="5700252"/>
            <a:ext cx="11376026" cy="803787"/>
          </a:xfrm>
        </p:spPr>
        <p:txBody>
          <a:bodyPr/>
          <a:lstStyle/>
          <a:p>
            <a:r>
              <a:rPr lang="en-GB" u="sng" dirty="0"/>
              <a:t>A. Goillot</a:t>
            </a:r>
            <a:r>
              <a:rPr lang="en-GB" dirty="0"/>
              <a:t>, A. Ebn Rahmoun, P. Simon, V. Stergiou, E. Andersen, N. Charitonidis</a:t>
            </a:r>
          </a:p>
          <a:p>
            <a:r>
              <a:rPr lang="en-GB" dirty="0"/>
              <a:t>10th November 2023 – HPTW2023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7426A-3148-8ACC-BC36-48F8B2050D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8575"/>
            <a:ext cx="63182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CD44-4785-3747-E241-2021CA8842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16625" y="6383338"/>
            <a:ext cx="6175375" cy="365125"/>
          </a:xfrm>
        </p:spPr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74FD0-02D4-64D8-8090-8B5F8C3114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83338"/>
            <a:ext cx="681037" cy="365125"/>
          </a:xfrm>
        </p:spPr>
        <p:txBody>
          <a:bodyPr/>
          <a:lstStyle/>
          <a:p>
            <a:pPr>
              <a:defRPr/>
            </a:pPr>
            <a:fld id="{12AE48E9-2467-EC4A-B0BB-4E6AAF29092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2" name="Picture 2" descr="home">
            <a:extLst>
              <a:ext uri="{FF2B5EF4-FFF2-40B4-BE49-F238E27FC236}">
                <a16:creationId xmlns:a16="http://schemas.microsoft.com/office/drawing/2014/main" id="{8CB0A156-78D8-D9D5-F86D-125F4E816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91" y="3701845"/>
            <a:ext cx="4762271" cy="87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96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8A0E39-91C0-1C18-1B0E-34F207AA8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99" y="2027412"/>
            <a:ext cx="6264075" cy="4265080"/>
          </a:xfrm>
        </p:spPr>
        <p:txBody>
          <a:bodyPr/>
          <a:lstStyle/>
          <a:p>
            <a:r>
              <a:rPr lang="en-GB" dirty="0"/>
              <a:t>Investigate thermal shock behaviour of beam-intercepting materials in support of current and future multi-MW accelerator target facilities and experiments</a:t>
            </a:r>
          </a:p>
          <a:p>
            <a:pPr lvl="1"/>
            <a:r>
              <a:rPr lang="en-GB" dirty="0"/>
              <a:t>Motion stages (H&amp;V)</a:t>
            </a:r>
          </a:p>
          <a:p>
            <a:pPr lvl="1"/>
            <a:r>
              <a:rPr lang="en-GB" dirty="0"/>
              <a:t>LDV / Strain gages</a:t>
            </a:r>
          </a:p>
          <a:p>
            <a:pPr lvl="1"/>
            <a:r>
              <a:rPr lang="en-GB" dirty="0"/>
              <a:t>LED + Rad-hard camera</a:t>
            </a:r>
          </a:p>
          <a:p>
            <a:pPr lvl="1"/>
            <a:r>
              <a:rPr lang="en-GB" dirty="0"/>
              <a:t>Specimen disassembly in bunker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Experiment in 2025 (See talks of F. Pellemoine and K. Ammigan)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E313A2-26B3-4B30-0AED-87581912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RaDIATE (2022)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F8CD-1000-5307-7718-771F6714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86C71-FADE-3F41-0063-F087D4F5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03CE-8C17-CFBE-CBBD-A97E4406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Content Placeholder 9" descr="A diagram of a machine&#10;&#10;Description automatically generated">
            <a:extLst>
              <a:ext uri="{FF2B5EF4-FFF2-40B4-BE49-F238E27FC236}">
                <a16:creationId xmlns:a16="http://schemas.microsoft.com/office/drawing/2014/main" id="{0E4656EC-3363-B97B-8EAB-729EEA0AD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9504"/>
            <a:ext cx="4938911" cy="3147050"/>
          </a:xfrm>
          <a:prstGeom prst="rect">
            <a:avLst/>
          </a:prstGeom>
        </p:spPr>
      </p:pic>
      <p:pic>
        <p:nvPicPr>
          <p:cNvPr id="8" name="Content Placeholder 7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21247E43-5A9A-D621-5E0A-D1D0A340A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00" y="3561613"/>
            <a:ext cx="4177651" cy="270681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17FD1-FBE2-385F-B8E1-FAE0B1593A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952040"/>
            <a:ext cx="3742860" cy="454981"/>
          </a:xfrm>
          <a:prstGeom prst="rect">
            <a:avLst/>
          </a:prstGeom>
        </p:spPr>
      </p:pic>
      <p:pic>
        <p:nvPicPr>
          <p:cNvPr id="10" name="Picture 9" descr="A group of men working in a room&#10;&#10;Description automatically generated">
            <a:extLst>
              <a:ext uri="{FF2B5EF4-FFF2-40B4-BE49-F238E27FC236}">
                <a16:creationId xmlns:a16="http://schemas.microsoft.com/office/drawing/2014/main" id="{DF2D99F0-D9CC-2CAD-4AB8-F761F2D1DB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3497979"/>
            <a:ext cx="2560320" cy="1920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75136C-20D9-03E5-BCF1-C30E3803F9C4}"/>
              </a:ext>
            </a:extLst>
          </p:cNvPr>
          <p:cNvSpPr txBox="1"/>
          <p:nvPr/>
        </p:nvSpPr>
        <p:spPr>
          <a:xfrm>
            <a:off x="438416" y="1423809"/>
            <a:ext cx="68831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On courtesy of Kavin Ammigan (and RaDIATE Collaboration)</a:t>
            </a:r>
          </a:p>
        </p:txBody>
      </p:sp>
    </p:spTree>
    <p:extLst>
      <p:ext uri="{BB962C8B-B14F-4D97-AF65-F5344CB8AC3E}">
        <p14:creationId xmlns:p14="http://schemas.microsoft.com/office/powerpoint/2010/main" val="33654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937C72-F5E0-EB27-94E7-5963A457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92263"/>
            <a:ext cx="5926980" cy="4608512"/>
          </a:xfrm>
        </p:spPr>
        <p:txBody>
          <a:bodyPr/>
          <a:lstStyle/>
          <a:p>
            <a:r>
              <a:rPr lang="en-GB" dirty="0"/>
              <a:t>Validating design of the future HL-LHC External Beam Dump core</a:t>
            </a:r>
          </a:p>
          <a:p>
            <a:pPr lvl="1"/>
            <a:r>
              <a:rPr lang="en-GB" dirty="0"/>
              <a:t>Size of the chamber</a:t>
            </a:r>
          </a:p>
          <a:p>
            <a:pPr lvl="1"/>
            <a:r>
              <a:rPr lang="en-GB" dirty="0"/>
              <a:t>77 pulses in total at highest intensity (~2.6x10</a:t>
            </a:r>
            <a:r>
              <a:rPr lang="en-GB" baseline="30000" dirty="0"/>
              <a:t>15</a:t>
            </a:r>
            <a:r>
              <a:rPr lang="en-GB" dirty="0"/>
              <a:t> protons) </a:t>
            </a:r>
          </a:p>
          <a:p>
            <a:r>
              <a:rPr lang="en-GB" dirty="0"/>
              <a:t>Follow up experiment planned for 2024</a:t>
            </a:r>
          </a:p>
          <a:p>
            <a:pPr lvl="1"/>
            <a:r>
              <a:rPr lang="en-GB" dirty="0"/>
              <a:t>Higher e</a:t>
            </a:r>
            <a:r>
              <a:rPr lang="en-GB" dirty="0">
                <a:solidFill>
                  <a:schemeClr val="tx2"/>
                </a:solidFill>
              </a:rPr>
              <a:t>nergy density (1.8e11ppb)</a:t>
            </a:r>
          </a:p>
          <a:p>
            <a:pPr lvl="1"/>
            <a:r>
              <a:rPr lang="en-GB" dirty="0"/>
              <a:t>Under argon</a:t>
            </a:r>
            <a:endParaRPr lang="en-GB" dirty="0">
              <a:solidFill>
                <a:schemeClr val="tx2"/>
              </a:solidFill>
            </a:endParaRPr>
          </a:p>
          <a:p>
            <a:pPr lvl="1"/>
            <a:r>
              <a:rPr lang="en-GB" dirty="0"/>
              <a:t>One shot yielding accidental scenario </a:t>
            </a:r>
          </a:p>
          <a:p>
            <a:pPr marL="0" indent="0">
              <a:buNone/>
            </a:pPr>
            <a:r>
              <a:rPr lang="en-GB" dirty="0"/>
              <a:t>See talk M. Calviani for HL-LHC dump upgrade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011312-E641-BCA1-C1E8-3A22DF15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HED (2021)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06950-7E50-4C25-A204-A9EED7B7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80460-1F84-AD1D-96F4-8D9614B0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111-4260-8C4C-97CC-544CCF4E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48153-731E-A1CC-1F58-4F3969184D9A}"/>
              </a:ext>
            </a:extLst>
          </p:cNvPr>
          <p:cNvSpPr txBox="1"/>
          <p:nvPr/>
        </p:nvSpPr>
        <p:spPr>
          <a:xfrm>
            <a:off x="438416" y="950246"/>
            <a:ext cx="50815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On courtesy of Gabriel Banks and </a:t>
            </a:r>
            <a:r>
              <a:rPr lang="en-US" dirty="0"/>
              <a:t>Pablo Andreu Muñoz</a:t>
            </a:r>
            <a:r>
              <a:rPr lang="en-GB" dirty="0"/>
              <a:t> (and the SY-STI-TCD section)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1E9F6C-E63D-E5A3-80A3-1BCE53E19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6" y="236254"/>
            <a:ext cx="5509816" cy="220097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D35C836-F300-BC3A-69C4-39C43CF14BA3}"/>
              </a:ext>
            </a:extLst>
          </p:cNvPr>
          <p:cNvGrpSpPr/>
          <p:nvPr/>
        </p:nvGrpSpPr>
        <p:grpSpPr>
          <a:xfrm>
            <a:off x="7146477" y="2714733"/>
            <a:ext cx="4606364" cy="3382907"/>
            <a:chOff x="6096001" y="2712168"/>
            <a:chExt cx="4606364" cy="3382907"/>
          </a:xfrm>
        </p:grpSpPr>
        <p:pic>
          <p:nvPicPr>
            <p:cNvPr id="33" name="Picture 32" descr="A group of people on a machine&#10;&#10;Description automatically generated with low confidence">
              <a:extLst>
                <a:ext uri="{FF2B5EF4-FFF2-40B4-BE49-F238E27FC236}">
                  <a16:creationId xmlns:a16="http://schemas.microsoft.com/office/drawing/2014/main" id="{EECC7B12-EC15-0989-13F1-859784B4E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166"/>
            <a:stretch/>
          </p:blipFill>
          <p:spPr>
            <a:xfrm>
              <a:off x="6096001" y="2873436"/>
              <a:ext cx="4606364" cy="322163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246732-7DE3-B109-5D93-33C8AC68865F}"/>
                </a:ext>
              </a:extLst>
            </p:cNvPr>
            <p:cNvSpPr txBox="1"/>
            <p:nvPr/>
          </p:nvSpPr>
          <p:spPr>
            <a:xfrm>
              <a:off x="6096001" y="2712168"/>
              <a:ext cx="2045929" cy="523220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Beam parameters: </a:t>
              </a:r>
            </a:p>
            <a:p>
              <a:pPr algn="ctr"/>
              <a:r>
                <a:rPr lang="en-US" sz="1400" dirty="0"/>
                <a:t>440 GeV / 1.1e11 ppb</a:t>
              </a:r>
              <a:endParaRPr lang="en-GB" sz="1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1E0722-30B2-FBAA-E140-7A61538C9E79}"/>
                </a:ext>
              </a:extLst>
            </p:cNvPr>
            <p:cNvSpPr txBox="1"/>
            <p:nvPr/>
          </p:nvSpPr>
          <p:spPr>
            <a:xfrm>
              <a:off x="6719392" y="5641676"/>
              <a:ext cx="2422083" cy="256545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67" i="1" dirty="0"/>
                <a:t>HRMT-56 tank CAD model</a:t>
              </a:r>
              <a:endParaRPr lang="en-GB" sz="1067" i="1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B704637-EEB6-0D8C-4D29-7390D3FAF334}"/>
                </a:ext>
              </a:extLst>
            </p:cNvPr>
            <p:cNvCxnSpPr/>
            <p:nvPr/>
          </p:nvCxnSpPr>
          <p:spPr>
            <a:xfrm>
              <a:off x="7146869" y="3854397"/>
              <a:ext cx="3215771" cy="399791"/>
            </a:xfrm>
            <a:prstGeom prst="line">
              <a:avLst/>
            </a:prstGeom>
            <a:ln w="3175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Notched Right Arrow 220">
              <a:extLst>
                <a:ext uri="{FF2B5EF4-FFF2-40B4-BE49-F238E27FC236}">
                  <a16:creationId xmlns:a16="http://schemas.microsoft.com/office/drawing/2014/main" id="{7048035B-2B42-D9BC-35FC-91DB87ABA3AF}"/>
                </a:ext>
              </a:extLst>
            </p:cNvPr>
            <p:cNvSpPr/>
            <p:nvPr/>
          </p:nvSpPr>
          <p:spPr bwMode="auto">
            <a:xfrm rot="399360">
              <a:off x="6271567" y="3645674"/>
              <a:ext cx="895648" cy="357431"/>
            </a:xfrm>
            <a:prstGeom prst="notchedRightArrow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8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3F845-F92C-C614-C627-30F82F609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82057"/>
            <a:ext cx="6350140" cy="522004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Identify damage mechanisms in multilayer, impregnated coils due to instantaneous beam impact.</a:t>
            </a:r>
          </a:p>
          <a:p>
            <a:pPr marL="285750" indent="-285750"/>
            <a:r>
              <a:rPr lang="en-GB" dirty="0"/>
              <a:t>Cryogenic tank for low temperature (2</a:t>
            </a:r>
            <a:r>
              <a:rPr lang="en-GB" baseline="30000" dirty="0"/>
              <a:t>nd</a:t>
            </a:r>
            <a:r>
              <a:rPr lang="en-GB" dirty="0"/>
              <a:t> experiment of this kind)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Diamond beam loss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Temperature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Motion stages (H&amp;V)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Cooling water system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3C90C-E5BA-F8E3-B83D-2D2013E2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 Coils (2022)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8853-FAD3-74E8-A46A-3302AC49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31BA2-2BAF-B237-30C9-634DC524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EAE5-310D-E808-6753-68BB20BB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19ADB4D3-B677-2187-E6F6-178C77F8C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06" b="7141"/>
          <a:stretch/>
        </p:blipFill>
        <p:spPr>
          <a:xfrm>
            <a:off x="6758129" y="116014"/>
            <a:ext cx="5183144" cy="2679693"/>
          </a:xfrm>
          <a:prstGeom prst="rect">
            <a:avLst/>
          </a:prstGeom>
        </p:spPr>
      </p:pic>
      <p:pic>
        <p:nvPicPr>
          <p:cNvPr id="8" name="Picture 7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7DA06FFC-95E5-4028-8988-32E59C30B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430" y="3963017"/>
            <a:ext cx="7693843" cy="2370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D11B41-6BE8-B601-ED5E-7AFE96FAC92D}"/>
              </a:ext>
            </a:extLst>
          </p:cNvPr>
          <p:cNvSpPr txBox="1"/>
          <p:nvPr/>
        </p:nvSpPr>
        <p:spPr>
          <a:xfrm>
            <a:off x="381879" y="897198"/>
            <a:ext cx="68831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On courtesy of David Gancarcik (and the TE-MPE group)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0C09D-884A-530C-D573-151E3F247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02" b="4327"/>
          <a:stretch/>
        </p:blipFill>
        <p:spPr>
          <a:xfrm>
            <a:off x="5554797" y="2060144"/>
            <a:ext cx="3420495" cy="2277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953B9-2397-EF08-8668-2F3AE966A8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3" b="4258"/>
          <a:stretch/>
        </p:blipFill>
        <p:spPr>
          <a:xfrm>
            <a:off x="8800980" y="2060144"/>
            <a:ext cx="3390243" cy="22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39968D-0EDC-C69D-D9FF-0BC9375F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33734"/>
            <a:ext cx="11376025" cy="1066800"/>
          </a:xfrm>
        </p:spPr>
        <p:txBody>
          <a:bodyPr/>
          <a:lstStyle/>
          <a:p>
            <a:r>
              <a:rPr lang="en-GB" dirty="0"/>
              <a:t>FIREBALL (2023)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112F4-6436-12B9-CE56-18E6568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9EB68-13D7-A2AF-D0EB-FF5FF32B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3ACE2-7169-0929-A819-CD4644E0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BBD3D-FE81-05E1-3D9B-B9696E90B951}"/>
              </a:ext>
            </a:extLst>
          </p:cNvPr>
          <p:cNvSpPr txBox="1"/>
          <p:nvPr/>
        </p:nvSpPr>
        <p:spPr>
          <a:xfrm>
            <a:off x="407987" y="823781"/>
            <a:ext cx="71931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On courtesy of Charles Arrowsmith (and the FIREBALL collaboration)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991821-C378-BA14-3156-74C27989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485" y="947843"/>
            <a:ext cx="4492969" cy="3088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D2419-12DA-B6A8-E69D-3DF744715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84"/>
          <a:stretch/>
        </p:blipFill>
        <p:spPr>
          <a:xfrm>
            <a:off x="8472264" y="98683"/>
            <a:ext cx="2517476" cy="816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03DA05-AC66-B9ED-44F6-33AA230D9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41" y="4113355"/>
            <a:ext cx="6288467" cy="25698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261BE6-B72F-9C50-5C28-EDD7F2F40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97" y="1638810"/>
            <a:ext cx="7422133" cy="2772841"/>
          </a:xfrm>
        </p:spPr>
        <p:txBody>
          <a:bodyPr/>
          <a:lstStyle/>
          <a:p>
            <a:r>
              <a:rPr lang="en-GB" dirty="0"/>
              <a:t>Produce a laboratory analogue to an electron-positron enriched astrophysical jet</a:t>
            </a:r>
          </a:p>
          <a:p>
            <a:pPr lvl="1"/>
            <a:r>
              <a:rPr lang="en-GB" dirty="0"/>
              <a:t>Complex experiment with various equipments (Faraday rotation probe, Rad-hard cameras, sensors)</a:t>
            </a:r>
          </a:p>
          <a:p>
            <a:pPr lvl="1"/>
            <a:r>
              <a:rPr lang="en-GB" dirty="0"/>
              <a:t>Fluka simulations for optimising shielding and background </a:t>
            </a:r>
          </a:p>
          <a:p>
            <a:pPr lvl="1"/>
            <a:r>
              <a:rPr lang="en-GB" dirty="0"/>
              <a:t>Production of e</a:t>
            </a:r>
            <a:r>
              <a:rPr lang="en-GB" baseline="30000" dirty="0"/>
              <a:t>-</a:t>
            </a:r>
            <a:r>
              <a:rPr lang="en-GB" dirty="0"/>
              <a:t>/e</a:t>
            </a:r>
            <a:r>
              <a:rPr lang="en-GB" baseline="30000" dirty="0"/>
              <a:t>+</a:t>
            </a:r>
            <a:r>
              <a:rPr lang="en-GB" dirty="0"/>
              <a:t> and electro-magnet (MNPA) as particle energy spectrometer</a:t>
            </a:r>
          </a:p>
          <a:p>
            <a:r>
              <a:rPr lang="en-GB" dirty="0"/>
              <a:t>New experiment in 2024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2A7AB3-CEF9-1574-1572-8FA2E4305069}"/>
              </a:ext>
            </a:extLst>
          </p:cNvPr>
          <p:cNvCxnSpPr>
            <a:stCxn id="9" idx="2"/>
          </p:cNvCxnSpPr>
          <p:nvPr/>
        </p:nvCxnSpPr>
        <p:spPr>
          <a:xfrm flipH="1">
            <a:off x="9624392" y="915306"/>
            <a:ext cx="106610" cy="353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569A67A-0577-FD38-EF7A-3FC72C7DAA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422"/>
          <a:stretch/>
        </p:blipFill>
        <p:spPr>
          <a:xfrm>
            <a:off x="263352" y="4563974"/>
            <a:ext cx="4996970" cy="21844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7F84C-9162-C8D3-7544-AB30423DD415}"/>
              </a:ext>
            </a:extLst>
          </p:cNvPr>
          <p:cNvSpPr txBox="1"/>
          <p:nvPr/>
        </p:nvSpPr>
        <p:spPr>
          <a:xfrm>
            <a:off x="324444" y="1044995"/>
            <a:ext cx="7571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dirty="0">
                <a:solidFill>
                  <a:srgbClr val="292929"/>
                </a:solidFill>
                <a:effectLst/>
                <a:latin typeface="sourcesans-regular"/>
              </a:rPr>
              <a:t>C. D. Arrowsmith et al. (2023) "Inductively-coupled plasma discharge for use in high-energy-density science experiments" Journal of Instrumentation 18 04 P04008. </a:t>
            </a:r>
            <a:r>
              <a:rPr lang="en-GB" sz="1400" b="0" i="0" u="sng" dirty="0">
                <a:solidFill>
                  <a:srgbClr val="2574B9"/>
                </a:solidFill>
                <a:effectLst/>
                <a:latin typeface="sourcesans-regular"/>
                <a:hlinkClick r:id="rId7"/>
              </a:rPr>
              <a:t>10.1088/1748-0221/18/04/p04008</a:t>
            </a:r>
            <a:endParaRPr lang="en-GB" sz="1400" b="0" i="0" dirty="0">
              <a:solidFill>
                <a:srgbClr val="292929"/>
              </a:solidFill>
              <a:effectLst/>
              <a:latin typeface="source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7883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8CA8DD-D8A8-248F-D849-353C328D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92263"/>
            <a:ext cx="3959819" cy="4608512"/>
          </a:xfrm>
        </p:spPr>
        <p:txBody>
          <a:bodyPr/>
          <a:lstStyle/>
          <a:p>
            <a:r>
              <a:rPr lang="en-GB" dirty="0"/>
              <a:t>Increase intensity (accelerator complex upgrade)</a:t>
            </a:r>
            <a:endParaRPr lang="en-GB" noProof="0" dirty="0"/>
          </a:p>
          <a:p>
            <a:pPr lvl="0"/>
            <a:r>
              <a:rPr lang="en-GB" noProof="0" dirty="0"/>
              <a:t>Beam line and dump window failures</a:t>
            </a:r>
          </a:p>
          <a:p>
            <a:pPr marL="285750" lvl="0" indent="-285750">
              <a:buFont typeface="Wingdings" panose="05000000000000000000" pitchFamily="2" charset="2"/>
              <a:buChar char="à"/>
            </a:pPr>
            <a:r>
              <a:rPr lang="en-GB" noProof="0" dirty="0"/>
              <a:t>HiRadMat Facility Upgrade Study Group</a:t>
            </a:r>
          </a:p>
          <a:p>
            <a:pPr marL="742950" lvl="1" indent="-285750"/>
            <a:r>
              <a:rPr lang="en-GB" dirty="0"/>
              <a:t>Machine</a:t>
            </a:r>
          </a:p>
          <a:p>
            <a:pPr marL="742950" lvl="1" indent="-285750"/>
            <a:r>
              <a:rPr lang="en-GB" noProof="0" dirty="0"/>
              <a:t>Infrastructure</a:t>
            </a:r>
          </a:p>
          <a:p>
            <a:pPr marL="742950" lvl="1" indent="-285750"/>
            <a:r>
              <a:rPr lang="en-GB" noProof="0" dirty="0"/>
              <a:t>Beam dump</a:t>
            </a:r>
            <a:endParaRPr lang="en-GB" dirty="0"/>
          </a:p>
          <a:p>
            <a:pPr lvl="1"/>
            <a:endParaRPr lang="en-GB" noProof="0" dirty="0"/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Works for upgrade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29C1D7-8620-BF94-B44B-6E7F3151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 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FB09F-C713-6172-07F1-8780120F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6DCD-2C18-099B-083B-1FB6AE55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FFA20-B9A2-B64D-3221-DE5942F9B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1F06BA-9B23-4A6B-F26D-047667BE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6" y="1658753"/>
            <a:ext cx="7988294" cy="3714463"/>
          </a:xfrm>
          <a:prstGeom prst="rect">
            <a:avLst/>
          </a:prstGeom>
        </p:spPr>
      </p:pic>
      <p:pic>
        <p:nvPicPr>
          <p:cNvPr id="8" name="Picture 2" descr="Mignon onigiri drôle avec question et idée ampoule. Icône d'illustration de  personnage de dessin animé à la main de vecteur kawaii. Onigiri, riz  asiatique et nourriture de nori, concept de personnage de">
            <a:extLst>
              <a:ext uri="{FF2B5EF4-FFF2-40B4-BE49-F238E27FC236}">
                <a16:creationId xmlns:a16="http://schemas.microsoft.com/office/drawing/2014/main" id="{AF459BBA-F828-F51E-E534-D176E27F7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r="14751" b="53567"/>
          <a:stretch/>
        </p:blipFill>
        <p:spPr bwMode="auto">
          <a:xfrm>
            <a:off x="3719736" y="2186850"/>
            <a:ext cx="1584175" cy="12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ignon onigiri drôle avec question et idée ampoule. Icône d'illustration de  personnage de dessin animé à la main de vecteur kawaii. Onigiri, riz  asiatique et nourriture de nori, concept de personnage de">
            <a:extLst>
              <a:ext uri="{FF2B5EF4-FFF2-40B4-BE49-F238E27FC236}">
                <a16:creationId xmlns:a16="http://schemas.microsoft.com/office/drawing/2014/main" id="{2AD6FE0F-213F-4181-A8AC-2479DDB50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46017" r="13868" b="10345"/>
          <a:stretch/>
        </p:blipFill>
        <p:spPr bwMode="auto">
          <a:xfrm>
            <a:off x="3375614" y="4941725"/>
            <a:ext cx="1656183" cy="121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10E7-A1C9-7BCE-3E34-D335E07D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Upgrade works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28E8D-68D5-8723-55F1-154627154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3789040"/>
            <a:ext cx="3708400" cy="19065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Partition of the beam line vacuum sector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Be  glassy 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To separate this chamber from the extraction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Vacuum recovering easier </a:t>
            </a:r>
            <a:endParaRPr lang="en-GB" sz="2000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9A2A7-7BDB-4B02-35D1-FDC1EE69C0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3789040"/>
            <a:ext cx="3665537" cy="19065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Beam dump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Extension of the collimator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Make replacement of window easier in case of damage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062FD-314E-8B0B-D74A-5FD16C8030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3789040"/>
            <a:ext cx="3703132" cy="19065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Beam diagnostic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New downstream BTV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Beam angle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3E428F-483C-7E63-927A-6257D0AAED8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AD823-A700-0436-0D27-E84D49556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F0719-1CD2-1416-448B-4F4CF305A47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A281EA6C-557B-5F4F-A865-EEBB10DD06E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12A96B-7E42-A341-B43E-10FA4D195B64}"/>
              </a:ext>
            </a:extLst>
          </p:cNvPr>
          <p:cNvGrpSpPr/>
          <p:nvPr/>
        </p:nvGrpSpPr>
        <p:grpSpPr>
          <a:xfrm>
            <a:off x="1011288" y="1124744"/>
            <a:ext cx="9727025" cy="2469214"/>
            <a:chOff x="2121972" y="444670"/>
            <a:chExt cx="9727025" cy="2469214"/>
          </a:xfrm>
        </p:grpSpPr>
        <p:pic>
          <p:nvPicPr>
            <p:cNvPr id="11" name="Content Placeholder 10">
              <a:extLst>
                <a:ext uri="{FF2B5EF4-FFF2-40B4-BE49-F238E27FC236}">
                  <a16:creationId xmlns:a16="http://schemas.microsoft.com/office/drawing/2014/main" id="{DF06AF9C-D968-9A93-A393-A1AD14BE7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2624" y="444670"/>
              <a:ext cx="8676373" cy="21827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DAEEFB-5BF0-C3EE-5720-B3C91912D770}"/>
                </a:ext>
              </a:extLst>
            </p:cNvPr>
            <p:cNvSpPr txBox="1"/>
            <p:nvPr/>
          </p:nvSpPr>
          <p:spPr>
            <a:xfrm>
              <a:off x="2121972" y="1432852"/>
              <a:ext cx="2209800" cy="369332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Injection from SPS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68FCB2-F7FE-C99B-21AB-722D4BD630FA}"/>
                </a:ext>
              </a:extLst>
            </p:cNvPr>
            <p:cNvSpPr txBox="1"/>
            <p:nvPr/>
          </p:nvSpPr>
          <p:spPr>
            <a:xfrm>
              <a:off x="6412737" y="2063695"/>
              <a:ext cx="962471" cy="64633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TJ7 bunker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DA7F30-4C61-BC75-C74E-468D0ED0B938}"/>
                </a:ext>
              </a:extLst>
            </p:cNvPr>
            <p:cNvSpPr txBox="1"/>
            <p:nvPr/>
          </p:nvSpPr>
          <p:spPr>
            <a:xfrm>
              <a:off x="7895203" y="564552"/>
              <a:ext cx="2895600" cy="369332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TT61 – shielded area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557804-A358-48F8-7953-2912B782E221}"/>
                </a:ext>
              </a:extLst>
            </p:cNvPr>
            <p:cNvSpPr txBox="1"/>
            <p:nvPr/>
          </p:nvSpPr>
          <p:spPr>
            <a:xfrm>
              <a:off x="8123803" y="2544552"/>
              <a:ext cx="2895600" cy="3693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TNC – Irradiation area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BAC4769-E030-070C-47F5-80DF67D7AD02}"/>
              </a:ext>
            </a:extLst>
          </p:cNvPr>
          <p:cNvSpPr/>
          <p:nvPr/>
        </p:nvSpPr>
        <p:spPr>
          <a:xfrm>
            <a:off x="6698432" y="2305287"/>
            <a:ext cx="2057400" cy="475641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ADCBD3-D6DA-A3CF-78D5-DAEEC03F5E63}"/>
              </a:ext>
            </a:extLst>
          </p:cNvPr>
          <p:cNvSpPr/>
          <p:nvPr/>
        </p:nvSpPr>
        <p:spPr>
          <a:xfrm>
            <a:off x="9670975" y="2419109"/>
            <a:ext cx="286254" cy="158829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F6F368-2E21-26F2-E795-015322C6B0A7}"/>
              </a:ext>
            </a:extLst>
          </p:cNvPr>
          <p:cNvSpPr/>
          <p:nvPr/>
        </p:nvSpPr>
        <p:spPr>
          <a:xfrm>
            <a:off x="9927491" y="2359351"/>
            <a:ext cx="773481" cy="349676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69DF5A-2376-A295-9DB7-16A3F6FB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Transnational Access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F263B-6B79-CBF6-A252-C7982CDF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42D4-C1E3-580B-5CD6-1B2695B5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0B2D6-3D06-E262-059C-3BE18793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8F3BAB-CBD0-4C3F-0DB5-1C8026C24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06" y="3817861"/>
            <a:ext cx="11592668" cy="2229495"/>
          </a:xfrm>
        </p:spPr>
        <p:txBody>
          <a:bodyPr/>
          <a:lstStyle/>
          <a:p>
            <a:pPr marL="285750" indent="-285750"/>
            <a:r>
              <a:rPr lang="en-GB" sz="2000" dirty="0"/>
              <a:t>Funding of the mobility of international teams to come at CERN for collaboration </a:t>
            </a:r>
          </a:p>
          <a:p>
            <a:pPr marL="571500" lvl="1" indent="-285750"/>
            <a:r>
              <a:rPr lang="en-GB" sz="1700" dirty="0"/>
              <a:t>Preparation of the experiment</a:t>
            </a:r>
          </a:p>
          <a:p>
            <a:pPr marL="571500" lvl="1" indent="-285750"/>
            <a:r>
              <a:rPr lang="en-GB" sz="1700" dirty="0"/>
              <a:t>Installation time </a:t>
            </a:r>
          </a:p>
          <a:p>
            <a:pPr marL="571500" lvl="1" indent="-285750"/>
            <a:r>
              <a:rPr lang="en-GB" sz="1700" dirty="0"/>
              <a:t>Beam time</a:t>
            </a:r>
          </a:p>
          <a:p>
            <a:pPr marL="285750" indent="-285750"/>
            <a:r>
              <a:rPr lang="en-GB" sz="2000" dirty="0"/>
              <a:t>Supported more than 20 external users during 240 days of transnational access during one operational year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CE40A3-D87F-9845-100A-E6357794E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r="50714"/>
          <a:stretch/>
        </p:blipFill>
        <p:spPr bwMode="auto">
          <a:xfrm>
            <a:off x="6386513" y="109537"/>
            <a:ext cx="3285408" cy="370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-LABS Logo ">
            <a:extLst>
              <a:ext uri="{FF2B5EF4-FFF2-40B4-BE49-F238E27FC236}">
                <a16:creationId xmlns:a16="http://schemas.microsoft.com/office/drawing/2014/main" id="{0197F4E8-E44F-FB37-5FE1-80C35A65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874168"/>
            <a:ext cx="315967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984D5-11ED-2012-61DE-BC1DBC3B53D9}"/>
              </a:ext>
            </a:extLst>
          </p:cNvPr>
          <p:cNvSpPr txBox="1"/>
          <p:nvPr/>
        </p:nvSpPr>
        <p:spPr>
          <a:xfrm>
            <a:off x="8184232" y="877147"/>
            <a:ext cx="576064" cy="18466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200" dirty="0">
                <a:solidFill>
                  <a:schemeClr val="tx2"/>
                </a:solidFill>
              </a:rPr>
              <a:t>GB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08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E19F0C-60A8-2E98-522A-C13AEB77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16004" cy="4608512"/>
          </a:xfrm>
        </p:spPr>
        <p:txBody>
          <a:bodyPr/>
          <a:lstStyle/>
          <a:p>
            <a:r>
              <a:rPr lang="en-GB" dirty="0"/>
              <a:t>Single pulse high-energy proton facility for targetry test (or other…)</a:t>
            </a:r>
          </a:p>
          <a:p>
            <a:r>
              <a:rPr lang="en-GB" dirty="0"/>
              <a:t>Flexibility</a:t>
            </a:r>
          </a:p>
          <a:p>
            <a:r>
              <a:rPr lang="en-GB" dirty="0"/>
              <a:t>CERN environment -&gt; technical and scientific support</a:t>
            </a:r>
          </a:p>
          <a:p>
            <a:r>
              <a:rPr lang="en-GB" dirty="0"/>
              <a:t>Offer transnational access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hiradmat-operation@cern.ch</a:t>
            </a:r>
            <a:endParaRPr lang="en-GB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GB" dirty="0"/>
              <a:t>https://hiradmat.web.cern.ch/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7E469-2115-267C-65DC-561115A8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B3527-34FB-406C-AB08-937535027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26D22-4DA1-6803-3004-12554DC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1C732-1DFE-992F-717B-3B752727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Graphic 8" descr="Scientific Thought with solid fill">
            <a:extLst>
              <a:ext uri="{FF2B5EF4-FFF2-40B4-BE49-F238E27FC236}">
                <a16:creationId xmlns:a16="http://schemas.microsoft.com/office/drawing/2014/main" id="{AECBC2CE-18CE-6CC4-8FCE-EF1E73ADC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084" y="220663"/>
            <a:ext cx="616049" cy="616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3C87A5-6B0B-3365-19C3-CFA20443E911}"/>
              </a:ext>
            </a:extLst>
          </p:cNvPr>
          <p:cNvSpPr txBox="1"/>
          <p:nvPr/>
        </p:nvSpPr>
        <p:spPr>
          <a:xfrm>
            <a:off x="6777999" y="182182"/>
            <a:ext cx="46677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Look for more collaborations!</a:t>
            </a:r>
          </a:p>
        </p:txBody>
      </p:sp>
      <p:pic>
        <p:nvPicPr>
          <p:cNvPr id="1026" name="Picture 2" descr="Le cerisier en fleur du Japon - Gamm vert">
            <a:extLst>
              <a:ext uri="{FF2B5EF4-FFF2-40B4-BE49-F238E27FC236}">
                <a16:creationId xmlns:a16="http://schemas.microsoft.com/office/drawing/2014/main" id="{63DAB523-6446-03FC-F1EF-8E53D7C4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43" y="659150"/>
            <a:ext cx="4070706" cy="27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5F04A-4D77-6FFE-1CD3-C12F94E98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337" y="3614339"/>
            <a:ext cx="5502919" cy="251944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7719B74-F68C-B62D-F6DD-7319EB7358C8}"/>
              </a:ext>
            </a:extLst>
          </p:cNvPr>
          <p:cNvSpPr/>
          <p:nvPr/>
        </p:nvSpPr>
        <p:spPr>
          <a:xfrm>
            <a:off x="4676361" y="5501392"/>
            <a:ext cx="1008113" cy="3977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6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368" y="332656"/>
            <a:ext cx="117126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LID8192" sz="2800" dirty="0"/>
              <a:t>A big thank you to all the groups along the ATS sector for their dedication and help in the operation of HiRadMat facility since 2011!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88647" y="3793755"/>
            <a:ext cx="841376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SY-STI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82230" y="3797421"/>
            <a:ext cx="721842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SY-BI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65368" y="3015150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BE-GM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13101" y="3015150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HSE-RP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53563" y="2211571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SY-ABT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0296" y="2204193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BE-OP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68408" y="2204194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EN-HE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48528" y="2204192"/>
            <a:ext cx="9361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BE-EA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65368" y="3793755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EN-MME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53563" y="3029693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TE-MPE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30191" y="3015150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BE-CEM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841129" y="3797421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BE-ASR</a:t>
            </a:r>
            <a:endParaRPr lang="en-US" dirty="0"/>
          </a:p>
        </p:txBody>
      </p:sp>
      <p:pic>
        <p:nvPicPr>
          <p:cNvPr id="1026" name="Picture 2" descr="Poulpe Mignon Avec Le Bandeau Japonais Vecteurs libres de droits et plus  d'images vectorielles de Pieuvre - Pieuvre, Aliment, Beauté - iStock">
            <a:extLst>
              <a:ext uri="{FF2B5EF4-FFF2-40B4-BE49-F238E27FC236}">
                <a16:creationId xmlns:a16="http://schemas.microsoft.com/office/drawing/2014/main" id="{B9CCD83E-BEDE-7E29-7B75-5806D25C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26" y="3797421"/>
            <a:ext cx="2323424" cy="23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F61617F-B202-3EAB-65AF-2B30EB654C45}"/>
              </a:ext>
            </a:extLst>
          </p:cNvPr>
          <p:cNvSpPr/>
          <p:nvPr/>
        </p:nvSpPr>
        <p:spPr>
          <a:xfrm rot="1711133">
            <a:off x="2208064" y="2453628"/>
            <a:ext cx="2601938" cy="1152128"/>
          </a:xfrm>
          <a:prstGeom prst="wedgeRoundRectCallout">
            <a:avLst/>
          </a:prstGeom>
          <a:solidFill>
            <a:srgbClr val="FF9999"/>
          </a:solidFill>
          <a:ln w="57150">
            <a:solidFill>
              <a:srgbClr val="D538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ありがとうございます</a:t>
            </a:r>
            <a:r>
              <a:rPr lang="fr-CH" altLang="ja-JP" sz="2800" dirty="0"/>
              <a:t> !</a:t>
            </a:r>
            <a:endParaRPr lang="en-GB" sz="2800" dirty="0"/>
          </a:p>
        </p:txBody>
      </p:sp>
      <p:pic>
        <p:nvPicPr>
          <p:cNvPr id="17" name="Picture 6" descr="This project has received funding from the European Union's Horizon Europe Research and Innovation programme under Grant Agreement No 101057511.">
            <a:extLst>
              <a:ext uri="{FF2B5EF4-FFF2-40B4-BE49-F238E27FC236}">
                <a16:creationId xmlns:a16="http://schemas.microsoft.com/office/drawing/2014/main" id="{53901E7A-A510-9205-2B18-0628C9BE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16" y="5267000"/>
            <a:ext cx="5594560" cy="78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6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FAC2ED-4432-9315-0D4F-25AE29F9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063"/>
            <a:ext cx="11376025" cy="1066800"/>
          </a:xfrm>
        </p:spPr>
        <p:txBody>
          <a:bodyPr wrap="square" anchor="t">
            <a:normAutofit/>
          </a:bodyPr>
          <a:lstStyle/>
          <a:p>
            <a:r>
              <a:rPr lang="fr-CH" dirty="0"/>
              <a:t>Outline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4287-5482-5048-82DD-DEDE0AEC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79999" y="6378575"/>
            <a:ext cx="6318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40481-2C6B-37AF-CF83-6A7948B8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39" y="6383338"/>
            <a:ext cx="6175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537F-BAC5-5F4A-9018-126D613C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738" y="6383338"/>
            <a:ext cx="6810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F9410E4-61B5-DD44-9DE0-B61071173AF9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 dirty="0"/>
          </a:p>
        </p:txBody>
      </p:sp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010D9F56-56F4-519D-942D-A4814D607B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81992"/>
              </p:ext>
            </p:extLst>
          </p:nvPr>
        </p:nvGraphicFramePr>
        <p:xfrm>
          <a:off x="2087525" y="620688"/>
          <a:ext cx="8064277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052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A8CA5-F214-FFAF-0D7F-5F2D3511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35CFA-EB73-D290-98A9-80DF6143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872F1AD6-8998-370B-0368-803D63475255}"/>
              </a:ext>
            </a:extLst>
          </p:cNvPr>
          <p:cNvGrpSpPr>
            <a:grpSpLocks/>
          </p:cNvGrpSpPr>
          <p:nvPr/>
        </p:nvGrpSpPr>
        <p:grpSpPr bwMode="auto">
          <a:xfrm>
            <a:off x="1419957" y="3040063"/>
            <a:ext cx="9352086" cy="777875"/>
            <a:chOff x="1775520" y="2901684"/>
            <a:chExt cx="9352976" cy="777631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B5B71B87-98E7-355E-226A-0EE8EABEBD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47998" y="2967335"/>
              <a:ext cx="8080498" cy="64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DE" dirty="0">
                  <a:cs typeface="Arial" panose="020B0604020202020204" pitchFamily="34" charset="0"/>
                </a:rPr>
                <a:t>This project has received funding from the European Union’s Horizon Europe Research and Innovation programme under Grant Agreement No 101057511.</a:t>
              </a:r>
              <a:endParaRPr lang="en-DE" altLang="en-DE" dirty="0">
                <a:cs typeface="Arial" panose="020B0604020202020204" pitchFamily="34" charset="0"/>
              </a:endParaRPr>
            </a:p>
          </p:txBody>
        </p:sp>
        <p:pic>
          <p:nvPicPr>
            <p:cNvPr id="9" name="Picture 4" descr="EU logo">
              <a:extLst>
                <a:ext uri="{FF2B5EF4-FFF2-40B4-BE49-F238E27FC236}">
                  <a16:creationId xmlns:a16="http://schemas.microsoft.com/office/drawing/2014/main" id="{46325F2A-B6A5-586E-59E1-569B1BB7065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2901684"/>
              <a:ext cx="1165906" cy="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EDE199-969E-83D0-3570-E835E77D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91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82685-1114-1F24-F0A4-B6DDF4B4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0046-E406-43C1-1BDA-F1F4F522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74418-4B1F-F574-CC93-F51E6D80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03D80-08F5-275E-EED9-DA75D198B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" r="1481"/>
          <a:stretch/>
        </p:blipFill>
        <p:spPr>
          <a:xfrm>
            <a:off x="1127449" y="476672"/>
            <a:ext cx="9577064" cy="5483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AFBC76-24FC-ADE2-6817-D5558B2F222E}"/>
              </a:ext>
            </a:extLst>
          </p:cNvPr>
          <p:cNvSpPr txBox="1"/>
          <p:nvPr/>
        </p:nvSpPr>
        <p:spPr>
          <a:xfrm>
            <a:off x="551384" y="1095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Courtesy of </a:t>
            </a:r>
            <a:r>
              <a:rPr lang="en-CH" dirty="0"/>
              <a:t>S. Gilardoni </a:t>
            </a:r>
            <a:r>
              <a:rPr lang="fr-CH" dirty="0"/>
              <a:t>(</a:t>
            </a:r>
            <a:r>
              <a:rPr lang="en-CH" dirty="0"/>
              <a:t>SY</a:t>
            </a:r>
            <a:r>
              <a:rPr lang="fr-CH" dirty="0"/>
              <a:t>-</a:t>
            </a:r>
            <a:r>
              <a:rPr lang="en-CH" dirty="0"/>
              <a:t>STI</a:t>
            </a:r>
            <a:r>
              <a:rPr lang="fr-CH" dirty="0"/>
              <a:t>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32429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BF69E0-86D6-D28C-36B3-1E71A3A0F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1592263"/>
            <a:ext cx="4513828" cy="460851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Test the MSE protection element (diluter) in case of accidental shot and validate the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 tons of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Exceptional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 vacuum and cooled down with water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0CA3F4-9A23-8E6D-DDED-AEC1222B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TPSG4-2 (2023)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94542-993A-5C86-B233-7652E6DF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069AC-C5D3-A9E0-03BF-E5A6A3F0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76257-9AFD-0105-BEB7-FC535C80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 descr="A machine in a tunnel&#10;&#10;Description automatically generated">
            <a:extLst>
              <a:ext uri="{FF2B5EF4-FFF2-40B4-BE49-F238E27FC236}">
                <a16:creationId xmlns:a16="http://schemas.microsoft.com/office/drawing/2014/main" id="{0B544C41-AED2-4D73-8723-E4BFB73AF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2111" r="95" b="2111"/>
          <a:stretch>
            <a:fillRect/>
          </a:stretch>
        </p:blipFill>
        <p:spPr>
          <a:xfrm rot="21389482">
            <a:off x="5611841" y="3184199"/>
            <a:ext cx="4358710" cy="3136961"/>
          </a:xfrm>
          <a:custGeom>
            <a:avLst/>
            <a:gdLst>
              <a:gd name="connsiteX0" fmla="*/ 228053 w 5628112"/>
              <a:gd name="connsiteY0" fmla="*/ 0 h 4050548"/>
              <a:gd name="connsiteX1" fmla="*/ 5628112 w 5628112"/>
              <a:gd name="connsiteY1" fmla="*/ 331099 h 4050548"/>
              <a:gd name="connsiteX2" fmla="*/ 5400059 w 5628112"/>
              <a:gd name="connsiteY2" fmla="*/ 4050548 h 4050548"/>
              <a:gd name="connsiteX3" fmla="*/ 0 w 5628112"/>
              <a:gd name="connsiteY3" fmla="*/ 3719449 h 4050548"/>
              <a:gd name="connsiteX4" fmla="*/ 228053 w 5628112"/>
              <a:gd name="connsiteY4" fmla="*/ 0 h 405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8112" h="4050548">
                <a:moveTo>
                  <a:pt x="228053" y="0"/>
                </a:moveTo>
                <a:lnTo>
                  <a:pt x="5628112" y="331099"/>
                </a:lnTo>
                <a:lnTo>
                  <a:pt x="5400059" y="4050548"/>
                </a:lnTo>
                <a:lnTo>
                  <a:pt x="0" y="3719449"/>
                </a:lnTo>
                <a:lnTo>
                  <a:pt x="228053" y="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AD543D-19EE-93B2-EA93-653A74F57CF6}"/>
              </a:ext>
            </a:extLst>
          </p:cNvPr>
          <p:cNvSpPr txBox="1"/>
          <p:nvPr/>
        </p:nvSpPr>
        <p:spPr>
          <a:xfrm>
            <a:off x="438416" y="950246"/>
            <a:ext cx="68831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On courtesy of Cedric Baud (TE-ABT)</a:t>
            </a:r>
          </a:p>
        </p:txBody>
      </p:sp>
      <p:pic>
        <p:nvPicPr>
          <p:cNvPr id="12" name="Picture 2" descr="Graphics,accelerator,LHC,LHC experiments,Accelerators">
            <a:extLst>
              <a:ext uri="{FF2B5EF4-FFF2-40B4-BE49-F238E27FC236}">
                <a16:creationId xmlns:a16="http://schemas.microsoft.com/office/drawing/2014/main" id="{625F9DC3-6EE3-CC16-0115-201871693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8501"/>
          <a:stretch/>
        </p:blipFill>
        <p:spPr bwMode="auto">
          <a:xfrm>
            <a:off x="6140654" y="342537"/>
            <a:ext cx="4968552" cy="280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564CBF1-1465-51ED-CB89-EB731C9966D2}"/>
              </a:ext>
            </a:extLst>
          </p:cNvPr>
          <p:cNvSpPr/>
          <p:nvPr/>
        </p:nvSpPr>
        <p:spPr>
          <a:xfrm>
            <a:off x="9017360" y="1019000"/>
            <a:ext cx="360040" cy="27699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F2CB1-CB0A-E573-3A53-CDE43B19510D}"/>
              </a:ext>
            </a:extLst>
          </p:cNvPr>
          <p:cNvSpPr/>
          <p:nvPr/>
        </p:nvSpPr>
        <p:spPr>
          <a:xfrm>
            <a:off x="7190610" y="3879417"/>
            <a:ext cx="1306832" cy="717761"/>
          </a:xfrm>
          <a:prstGeom prst="rect">
            <a:avLst/>
          </a:prstGeom>
          <a:solidFill>
            <a:srgbClr val="0033A0">
              <a:alpha val="4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EFC16C-718B-A4E2-DE90-7709D3490B92}"/>
              </a:ext>
            </a:extLst>
          </p:cNvPr>
          <p:cNvSpPr/>
          <p:nvPr/>
        </p:nvSpPr>
        <p:spPr>
          <a:xfrm>
            <a:off x="8582314" y="4039920"/>
            <a:ext cx="273021" cy="365125"/>
          </a:xfrm>
          <a:prstGeom prst="rect">
            <a:avLst/>
          </a:prstGeom>
          <a:solidFill>
            <a:srgbClr val="0033A0">
              <a:alpha val="4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BE26-8D3E-462E-1CAD-9DEB5553D2AE}"/>
              </a:ext>
            </a:extLst>
          </p:cNvPr>
          <p:cNvSpPr txBox="1"/>
          <p:nvPr/>
        </p:nvSpPr>
        <p:spPr>
          <a:xfrm>
            <a:off x="10010029" y="4644510"/>
            <a:ext cx="1872208" cy="67710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b="1" dirty="0"/>
              <a:t>TPSG4 diluter</a:t>
            </a:r>
          </a:p>
          <a:p>
            <a:pPr algn="ctr"/>
            <a:r>
              <a:rPr lang="fr-CH" sz="1400" b="1" dirty="0">
                <a:solidFill>
                  <a:schemeClr val="tx2"/>
                </a:solidFill>
              </a:rPr>
              <a:t>Protection element</a:t>
            </a:r>
            <a:endParaRPr lang="en-GB" sz="1400" b="1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F8E1E5-15DB-EC72-D96C-58D3320DA36A}"/>
              </a:ext>
            </a:extLst>
          </p:cNvPr>
          <p:cNvCxnSpPr>
            <a:cxnSpLocks/>
          </p:cNvCxnSpPr>
          <p:nvPr/>
        </p:nvCxnSpPr>
        <p:spPr>
          <a:xfrm flipV="1">
            <a:off x="7883511" y="4597178"/>
            <a:ext cx="0" cy="396000"/>
          </a:xfrm>
          <a:prstGeom prst="line">
            <a:avLst/>
          </a:prstGeom>
          <a:ln w="19050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64FA0-6938-8ED0-1EDE-1591E0C272BE}"/>
              </a:ext>
            </a:extLst>
          </p:cNvPr>
          <p:cNvSpPr txBox="1"/>
          <p:nvPr/>
        </p:nvSpPr>
        <p:spPr>
          <a:xfrm>
            <a:off x="10005216" y="3896519"/>
            <a:ext cx="1310715" cy="67710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b="1" dirty="0"/>
              <a:t>MSE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Magnet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96E20B-B063-1F13-37EA-A9705BB6D0F5}"/>
              </a:ext>
            </a:extLst>
          </p:cNvPr>
          <p:cNvCxnSpPr>
            <a:cxnSpLocks/>
          </p:cNvCxnSpPr>
          <p:nvPr/>
        </p:nvCxnSpPr>
        <p:spPr>
          <a:xfrm flipH="1">
            <a:off x="8855335" y="4221480"/>
            <a:ext cx="1154694" cy="0"/>
          </a:xfrm>
          <a:prstGeom prst="line">
            <a:avLst/>
          </a:prstGeom>
          <a:ln w="1905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6AEE85-155B-23E3-2299-BD7B9AE729E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883511" y="4983064"/>
            <a:ext cx="212651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10785-535D-4062-0059-093742A5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 HiRadMat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E9DA-8DA9-E87C-7993-E74C903D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614A9-A9D0-AC9E-D7CB-B0911D42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01233-F4AC-30C1-DFD6-526D6C37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42AF3-7E46-10A0-F4FB-56BCEAD7979F}"/>
              </a:ext>
            </a:extLst>
          </p:cNvPr>
          <p:cNvSpPr txBox="1"/>
          <p:nvPr/>
        </p:nvSpPr>
        <p:spPr>
          <a:xfrm>
            <a:off x="1062681" y="3117546"/>
            <a:ext cx="1696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/>
              <a:t>Surface </a:t>
            </a:r>
            <a:r>
              <a:rPr lang="fr-CH" sz="2000" b="1" dirty="0" err="1"/>
              <a:t>lab</a:t>
            </a:r>
            <a:endParaRPr lang="en-GB" sz="2000" b="1" dirty="0"/>
          </a:p>
        </p:txBody>
      </p:sp>
      <p:pic>
        <p:nvPicPr>
          <p:cNvPr id="8" name="Picture 4" descr="hiradmat,SPS,Aries,EUCARD,EuCard2">
            <a:extLst>
              <a:ext uri="{FF2B5EF4-FFF2-40B4-BE49-F238E27FC236}">
                <a16:creationId xmlns:a16="http://schemas.microsoft.com/office/drawing/2014/main" id="{1101AF9F-BA96-B62C-D1DA-EC7953CE3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2" y="3499521"/>
            <a:ext cx="4050001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iradmat,SPS,Aries,EUCARD,EuCard2">
            <a:extLst>
              <a:ext uri="{FF2B5EF4-FFF2-40B4-BE49-F238E27FC236}">
                <a16:creationId xmlns:a16="http://schemas.microsoft.com/office/drawing/2014/main" id="{C1762E80-41D4-8106-B19A-C7EEE985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81" y="3500439"/>
            <a:ext cx="405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36CA4-B4C9-1533-37D5-379A3F55F3C4}"/>
              </a:ext>
            </a:extLst>
          </p:cNvPr>
          <p:cNvSpPr txBox="1"/>
          <p:nvPr/>
        </p:nvSpPr>
        <p:spPr>
          <a:xfrm>
            <a:off x="7047642" y="3100329"/>
            <a:ext cx="2216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/>
              <a:t>Control room</a:t>
            </a:r>
            <a:endParaRPr lang="en-GB" sz="20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CEE95D-BB11-9BF0-1380-4A0174D8C831}"/>
              </a:ext>
            </a:extLst>
          </p:cNvPr>
          <p:cNvGrpSpPr/>
          <p:nvPr/>
        </p:nvGrpSpPr>
        <p:grpSpPr>
          <a:xfrm>
            <a:off x="218173" y="609600"/>
            <a:ext cx="11630824" cy="2469214"/>
            <a:chOff x="218173" y="444670"/>
            <a:chExt cx="11630824" cy="2469214"/>
          </a:xfrm>
        </p:grpSpPr>
        <p:pic>
          <p:nvPicPr>
            <p:cNvPr id="12" name="Content Placeholder 10">
              <a:extLst>
                <a:ext uri="{FF2B5EF4-FFF2-40B4-BE49-F238E27FC236}">
                  <a16:creationId xmlns:a16="http://schemas.microsoft.com/office/drawing/2014/main" id="{A5F4DD33-7C50-2E71-260C-C5ECA1D0D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2624" y="444670"/>
              <a:ext cx="8676373" cy="218277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F28B86-79BF-EEF4-37DD-19ED473FD1B6}"/>
                </a:ext>
              </a:extLst>
            </p:cNvPr>
            <p:cNvSpPr/>
            <p:nvPr/>
          </p:nvSpPr>
          <p:spPr>
            <a:xfrm>
              <a:off x="7351376" y="1066432"/>
              <a:ext cx="3896627" cy="537839"/>
            </a:xfrm>
            <a:prstGeom prst="rect">
              <a:avLst/>
            </a:prstGeom>
            <a:solidFill>
              <a:srgbClr val="9BBB59">
                <a:alpha val="50196"/>
              </a:srgb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3E8042-21E9-2AD4-753C-78325A7B13F8}"/>
                </a:ext>
              </a:extLst>
            </p:cNvPr>
            <p:cNvSpPr txBox="1"/>
            <p:nvPr/>
          </p:nvSpPr>
          <p:spPr>
            <a:xfrm>
              <a:off x="218173" y="1093881"/>
              <a:ext cx="716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Tunnel infrastructures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0E86DD5-B192-4B42-B26F-9E2F670FB34A}"/>
                </a:ext>
              </a:extLst>
            </p:cNvPr>
            <p:cNvCxnSpPr>
              <a:cxnSpLocks/>
            </p:cNvCxnSpPr>
            <p:nvPr/>
          </p:nvCxnSpPr>
          <p:spPr>
            <a:xfrm>
              <a:off x="3077391" y="1705893"/>
              <a:ext cx="2681966" cy="77484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2CCD7E-5FD9-185B-EE4A-9D0B99C454B4}"/>
                </a:ext>
              </a:extLst>
            </p:cNvPr>
            <p:cNvSpPr txBox="1"/>
            <p:nvPr/>
          </p:nvSpPr>
          <p:spPr>
            <a:xfrm>
              <a:off x="1227483" y="1878046"/>
              <a:ext cx="2209800" cy="36933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Injection from SPS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C3646-65AC-2577-8585-559F6F3495C3}"/>
                </a:ext>
              </a:extLst>
            </p:cNvPr>
            <p:cNvSpPr/>
            <p:nvPr/>
          </p:nvSpPr>
          <p:spPr>
            <a:xfrm>
              <a:off x="5854591" y="1633725"/>
              <a:ext cx="1659612" cy="993723"/>
            </a:xfrm>
            <a:prstGeom prst="rect">
              <a:avLst/>
            </a:prstGeom>
            <a:solidFill>
              <a:srgbClr val="C0504D">
                <a:alpha val="50196"/>
              </a:srgbClr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A2A8A2-B7EE-8C0A-C0BA-9CEC091F3455}"/>
                </a:ext>
              </a:extLst>
            </p:cNvPr>
            <p:cNvSpPr/>
            <p:nvPr/>
          </p:nvSpPr>
          <p:spPr>
            <a:xfrm>
              <a:off x="7531063" y="1633726"/>
              <a:ext cx="4317015" cy="808746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15AF48-F995-1461-7502-C4D8F16A3685}"/>
                </a:ext>
              </a:extLst>
            </p:cNvPr>
            <p:cNvSpPr txBox="1"/>
            <p:nvPr/>
          </p:nvSpPr>
          <p:spPr>
            <a:xfrm>
              <a:off x="4542402" y="2251967"/>
              <a:ext cx="1214957" cy="36933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TJ7 bunker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807A83-6667-E3B4-4D8F-2C3FC150EAFF}"/>
                </a:ext>
              </a:extLst>
            </p:cNvPr>
            <p:cNvSpPr txBox="1"/>
            <p:nvPr/>
          </p:nvSpPr>
          <p:spPr>
            <a:xfrm>
              <a:off x="7895203" y="564552"/>
              <a:ext cx="2895600" cy="369332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TT61 – shielded area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A4498D-4175-B9F6-5B57-CA88B1E677A2}"/>
                </a:ext>
              </a:extLst>
            </p:cNvPr>
            <p:cNvSpPr txBox="1"/>
            <p:nvPr/>
          </p:nvSpPr>
          <p:spPr>
            <a:xfrm>
              <a:off x="8123803" y="2544552"/>
              <a:ext cx="2895600" cy="3693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TNC – Irradiation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707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176577-ED82-FA63-CF1E-52D795DA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88" y="1164947"/>
            <a:ext cx="11223625" cy="109355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Integration in 3D layout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/>
              <a:t>Mechanical evaluation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000738-5067-D408-E783-DBFF2D8A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Experiment</a:t>
            </a:r>
            <a:r>
              <a:rPr lang="fr-CH" dirty="0"/>
              <a:t> </a:t>
            </a:r>
            <a:r>
              <a:rPr lang="fr-CH" dirty="0" err="1"/>
              <a:t>preparation</a:t>
            </a:r>
            <a:r>
              <a:rPr lang="fr-CH" dirty="0"/>
              <a:t>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017FF-A41C-6DB8-E463-5CD49CFC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2B19C-1680-F922-B499-66753E827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44D15-E269-0627-E6B2-FD631169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 descr="A machine with green and black parts&#10;&#10;Description automatically generated">
            <a:extLst>
              <a:ext uri="{FF2B5EF4-FFF2-40B4-BE49-F238E27FC236}">
                <a16:creationId xmlns:a16="http://schemas.microsoft.com/office/drawing/2014/main" id="{7146A0FB-5770-A041-49FA-2EC2A734F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85" y="908720"/>
            <a:ext cx="5494269" cy="1499749"/>
          </a:xfrm>
          <a:prstGeom prst="rect">
            <a:avLst/>
          </a:prstGeom>
        </p:spPr>
      </p:pic>
      <p:pic>
        <p:nvPicPr>
          <p:cNvPr id="8" name="Picture 7" descr="A green and grey machine&#10;&#10;Description automatically generated">
            <a:extLst>
              <a:ext uri="{FF2B5EF4-FFF2-40B4-BE49-F238E27FC236}">
                <a16:creationId xmlns:a16="http://schemas.microsoft.com/office/drawing/2014/main" id="{6E1F0ED6-2041-1061-5FCB-3E165F33C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18" y="931286"/>
            <a:ext cx="2252228" cy="14615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97E69F-9E1C-BD37-7224-FEDAFDB143A7}"/>
              </a:ext>
            </a:extLst>
          </p:cNvPr>
          <p:cNvSpPr/>
          <p:nvPr/>
        </p:nvSpPr>
        <p:spPr>
          <a:xfrm>
            <a:off x="191344" y="876916"/>
            <a:ext cx="11597431" cy="153966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8B5A157-AB17-4A60-3380-5D5A01728B66}"/>
              </a:ext>
            </a:extLst>
          </p:cNvPr>
          <p:cNvSpPr txBox="1">
            <a:spLocks/>
          </p:cNvSpPr>
          <p:nvPr/>
        </p:nvSpPr>
        <p:spPr bwMode="auto">
          <a:xfrm>
            <a:off x="560388" y="2715218"/>
            <a:ext cx="3416520" cy="278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spcBef>
                <a:spcPts val="1200"/>
              </a:spcBef>
            </a:pPr>
            <a:r>
              <a:rPr lang="en-GB" kern="0" dirty="0"/>
              <a:t>Assembly </a:t>
            </a:r>
          </a:p>
          <a:p>
            <a:pPr marL="285750" indent="-285750" eaLnBrk="1" hangingPunct="1">
              <a:spcBef>
                <a:spcPts val="1200"/>
              </a:spcBef>
            </a:pPr>
            <a:r>
              <a:rPr lang="en-GB" kern="0" dirty="0"/>
              <a:t>Installation</a:t>
            </a:r>
          </a:p>
        </p:txBody>
      </p:sp>
      <p:pic>
        <p:nvPicPr>
          <p:cNvPr id="13" name="Picture 12" descr="A person holding a large metal frame&#10;&#10;Description automatically generated">
            <a:extLst>
              <a:ext uri="{FF2B5EF4-FFF2-40B4-BE49-F238E27FC236}">
                <a16:creationId xmlns:a16="http://schemas.microsoft.com/office/drawing/2014/main" id="{80750D77-B354-FF7E-9BCF-75BABA6C63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" b="20158"/>
          <a:stretch/>
        </p:blipFill>
        <p:spPr>
          <a:xfrm>
            <a:off x="6657519" y="3465714"/>
            <a:ext cx="2479343" cy="2600303"/>
          </a:xfrm>
          <a:prstGeom prst="rect">
            <a:avLst/>
          </a:prstGeom>
        </p:spPr>
      </p:pic>
      <p:pic>
        <p:nvPicPr>
          <p:cNvPr id="14" name="Picture 13" descr="A machine on a cart&#10;&#10;Description automatically generated">
            <a:extLst>
              <a:ext uri="{FF2B5EF4-FFF2-40B4-BE49-F238E27FC236}">
                <a16:creationId xmlns:a16="http://schemas.microsoft.com/office/drawing/2014/main" id="{558D337D-065B-2ADC-45BC-5DE3A55841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 b="16145"/>
          <a:stretch/>
        </p:blipFill>
        <p:spPr>
          <a:xfrm>
            <a:off x="9216704" y="3460910"/>
            <a:ext cx="2479342" cy="2600303"/>
          </a:xfrm>
          <a:prstGeom prst="rect">
            <a:avLst/>
          </a:prstGeom>
        </p:spPr>
      </p:pic>
      <p:pic>
        <p:nvPicPr>
          <p:cNvPr id="15" name="Picture 14" descr="A person sitting at a table in a factory&#10;&#10;Description automatically generated">
            <a:extLst>
              <a:ext uri="{FF2B5EF4-FFF2-40B4-BE49-F238E27FC236}">
                <a16:creationId xmlns:a16="http://schemas.microsoft.com/office/drawing/2014/main" id="{04C9828B-2876-8399-FBB9-5D54765851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7" b="9093"/>
          <a:stretch/>
        </p:blipFill>
        <p:spPr>
          <a:xfrm>
            <a:off x="3904690" y="3454662"/>
            <a:ext cx="2479342" cy="260030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BD3D-4063-ED46-9477-F8B77F041422}"/>
              </a:ext>
            </a:extLst>
          </p:cNvPr>
          <p:cNvSpPr/>
          <p:nvPr/>
        </p:nvSpPr>
        <p:spPr>
          <a:xfrm>
            <a:off x="186582" y="2512842"/>
            <a:ext cx="11597431" cy="3804616"/>
          </a:xfrm>
          <a:prstGeom prst="roundRect">
            <a:avLst>
              <a:gd name="adj" fmla="val 710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9C38E-401A-68D2-F105-5A02F3471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15" y="3717032"/>
            <a:ext cx="3240306" cy="21559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61E372-B99A-8CBA-6B6D-DB0AC4F60F3E}"/>
              </a:ext>
            </a:extLst>
          </p:cNvPr>
          <p:cNvSpPr txBox="1"/>
          <p:nvPr/>
        </p:nvSpPr>
        <p:spPr>
          <a:xfrm>
            <a:off x="3647728" y="2681397"/>
            <a:ext cx="35966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sz="2100" b="1" kern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Survey (alignment precision &lt; 1 mm)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A62F63-20D8-E7BC-9A06-752167DAD85D}"/>
              </a:ext>
            </a:extLst>
          </p:cNvPr>
          <p:cNvSpPr txBox="1"/>
          <p:nvPr/>
        </p:nvSpPr>
        <p:spPr>
          <a:xfrm>
            <a:off x="7767752" y="2575301"/>
            <a:ext cx="359662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100" b="1" kern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Handling and transport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100" b="1" kern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Disassembling</a:t>
            </a:r>
          </a:p>
        </p:txBody>
      </p:sp>
    </p:spTree>
    <p:extLst>
      <p:ext uri="{BB962C8B-B14F-4D97-AF65-F5344CB8AC3E}">
        <p14:creationId xmlns:p14="http://schemas.microsoft.com/office/powerpoint/2010/main" val="2473638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F8A876-132F-9F0E-F3F5-5E26F314A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4003427" cy="4608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kern="0" dirty="0"/>
              <a:t>Beam </a:t>
            </a:r>
            <a:r>
              <a:rPr lang="en-GB" sz="2400" kern="0" dirty="0" err="1"/>
              <a:t>TeleVision</a:t>
            </a:r>
            <a:endParaRPr lang="en-GB" sz="24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kern="0" dirty="0"/>
              <a:t>Beam Current Transformer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kern="0" dirty="0"/>
              <a:t>Beam Position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kern="0" dirty="0"/>
              <a:t>Bean Loss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kern="0" dirty="0"/>
          </a:p>
          <a:p>
            <a:r>
              <a:rPr lang="en-GB" sz="2400" kern="0" dirty="0" err="1"/>
              <a:t>Vistar</a:t>
            </a:r>
            <a:r>
              <a:rPr lang="en-GB" sz="2400" kern="0" dirty="0"/>
              <a:t> and logging </a:t>
            </a:r>
            <a:r>
              <a:rPr lang="en-GB" sz="2400" kern="0" dirty="0" err="1"/>
              <a:t>automatisation</a:t>
            </a:r>
            <a:r>
              <a:rPr lang="en-GB" sz="2400" kern="0" dirty="0"/>
              <a:t> for each shot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449A07-7C40-4178-E4C8-2128C8E4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0" dirty="0"/>
              <a:t>Beam diagnostics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D767-7096-268C-4641-2D034C8D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3506B-7779-1181-0289-A05BB519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6F584-019C-93B5-F8F8-982AFC78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B5477D-3B92-6CD0-26C6-1BD6B8E2C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16" y="3031804"/>
            <a:ext cx="5184576" cy="2969948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53ECD5C-886E-AD48-95FE-D3E1FAF9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82" y="101755"/>
            <a:ext cx="3711109" cy="27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1FFB4-DAB0-E66D-29F1-B63320AD6EED}"/>
              </a:ext>
            </a:extLst>
          </p:cNvPr>
          <p:cNvSpPr txBox="1"/>
          <p:nvPr/>
        </p:nvSpPr>
        <p:spPr>
          <a:xfrm>
            <a:off x="8572052" y="1290076"/>
            <a:ext cx="34563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dirty="0"/>
              <a:t>HiRadMat </a:t>
            </a:r>
            <a:r>
              <a:rPr lang="fr-CH" dirty="0" err="1"/>
              <a:t>vistar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F7334-C7D1-9CA6-A009-32450CA01E50}"/>
              </a:ext>
            </a:extLst>
          </p:cNvPr>
          <p:cNvSpPr txBox="1"/>
          <p:nvPr/>
        </p:nvSpPr>
        <p:spPr>
          <a:xfrm>
            <a:off x="9453049" y="3969288"/>
            <a:ext cx="27569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dirty="0"/>
              <a:t>HiRadMat auto e-</a:t>
            </a:r>
            <a:r>
              <a:rPr lang="fr-CH" dirty="0" err="1"/>
              <a:t>logbook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115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5CB936-A310-B75C-1DA9-33D029F7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490730" cy="4608512"/>
          </a:xfrm>
        </p:spPr>
        <p:txBody>
          <a:bodyPr/>
          <a:lstStyle/>
          <a:p>
            <a:r>
              <a:rPr lang="en-GB" dirty="0"/>
              <a:t>Interface for motor stage control: </a:t>
            </a:r>
          </a:p>
          <a:p>
            <a:pPr lvl="1"/>
            <a:r>
              <a:rPr lang="en-GB" dirty="0"/>
              <a:t>DC stage</a:t>
            </a:r>
          </a:p>
          <a:p>
            <a:pPr lvl="1"/>
            <a:r>
              <a:rPr lang="en-GB" dirty="0"/>
              <a:t>Step-motor stage</a:t>
            </a:r>
          </a:p>
          <a:p>
            <a:r>
              <a:rPr lang="en-GB" dirty="0"/>
              <a:t>Beam based alignment </a:t>
            </a:r>
            <a:r>
              <a:rPr lang="en-GB" dirty="0" err="1"/>
              <a:t>automatisation</a:t>
            </a:r>
            <a:endParaRPr lang="en-GB" dirty="0"/>
          </a:p>
          <a:p>
            <a:r>
              <a:rPr lang="en-GB" dirty="0"/>
              <a:t>Data acquisitions (temperature, cameras, pressure…)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2A05EE-DE9F-38AB-6A76-991FCA6E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0" dirty="0"/>
              <a:t>Flexible software for users</a:t>
            </a:r>
            <a:br>
              <a:rPr lang="en-GB" kern="0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899E-8C0E-E7E8-C25F-39B3DFD78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8236-BE7A-1C11-E55A-ECE71B36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C273-4E75-2EC0-448F-84E9B1AA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FD4F0-33DD-AFDA-FDCD-141409166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719" y="1077553"/>
            <a:ext cx="5440335" cy="1619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471F8-754E-E88C-7EE9-37E649511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2" b="4327"/>
          <a:stretch/>
        </p:blipFill>
        <p:spPr>
          <a:xfrm>
            <a:off x="6583417" y="2852686"/>
            <a:ext cx="4608512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9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075F46-A2FC-D7CF-07AE-357C3D078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Partition of TT66 Vacuum Sector [</a:t>
            </a:r>
            <a:r>
              <a:rPr lang="en-GB" sz="3600" dirty="0"/>
              <a:t>TE-VSC</a:t>
            </a:r>
            <a:r>
              <a:rPr lang="en-GB" dirty="0"/>
              <a:t>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BD3CC-BDB2-3B70-94BF-F9A87EB1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1C2AF-323F-ACD8-01CC-4C88CB3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AC8AF-B5F8-576C-6D51-DA985F69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A23867-5ED5-8624-ED2D-10D0860E51F4}"/>
              </a:ext>
            </a:extLst>
          </p:cNvPr>
          <p:cNvGrpSpPr>
            <a:grpSpLocks noChangeAspect="1"/>
          </p:cNvGrpSpPr>
          <p:nvPr/>
        </p:nvGrpSpPr>
        <p:grpSpPr>
          <a:xfrm>
            <a:off x="5484773" y="1295400"/>
            <a:ext cx="6400800" cy="4521177"/>
            <a:chOff x="3810000" y="167199"/>
            <a:chExt cx="8385810" cy="5923280"/>
          </a:xfrm>
        </p:grpSpPr>
        <p:pic>
          <p:nvPicPr>
            <p:cNvPr id="8" name="Picture 7" descr="A picture containing diagram, technical drawing, sketch, plan&#10;&#10;Description automatically generated">
              <a:extLst>
                <a:ext uri="{FF2B5EF4-FFF2-40B4-BE49-F238E27FC236}">
                  <a16:creationId xmlns:a16="http://schemas.microsoft.com/office/drawing/2014/main" id="{DB061856-CE90-5B5A-20C8-C6AB95B6C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0" y="167199"/>
              <a:ext cx="8385810" cy="59232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7F72C0-7B9F-5804-9569-5D6597E81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5835" y="1126654"/>
              <a:ext cx="6454140" cy="270000"/>
            </a:xfrm>
            <a:prstGeom prst="line">
              <a:avLst/>
            </a:prstGeom>
            <a:ln w="76200">
              <a:solidFill>
                <a:srgbClr val="C0504D">
                  <a:alpha val="5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08A1A4-B525-44F3-438B-EED94795F1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0595" y="3429000"/>
              <a:ext cx="4535805" cy="194166"/>
            </a:xfrm>
            <a:prstGeom prst="line">
              <a:avLst/>
            </a:prstGeom>
            <a:ln w="76200">
              <a:solidFill>
                <a:srgbClr val="C0504D">
                  <a:alpha val="5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78DF0A-6036-DB71-72D8-D733FD5D27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6400" y="3352800"/>
              <a:ext cx="1872311" cy="76200"/>
            </a:xfrm>
            <a:prstGeom prst="line">
              <a:avLst/>
            </a:prstGeom>
            <a:ln w="76200">
              <a:solidFill>
                <a:schemeClr val="tx2">
                  <a:alpha val="54902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87A542-982A-C3A3-C56C-3613D5D8175C}"/>
                </a:ext>
              </a:extLst>
            </p:cNvPr>
            <p:cNvCxnSpPr/>
            <p:nvPr/>
          </p:nvCxnSpPr>
          <p:spPr>
            <a:xfrm>
              <a:off x="4760595" y="1283819"/>
              <a:ext cx="0" cy="19163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2DCD79-A98A-AAE9-4924-18F815D702AD}"/>
                </a:ext>
              </a:extLst>
            </p:cNvPr>
            <p:cNvCxnSpPr/>
            <p:nvPr/>
          </p:nvCxnSpPr>
          <p:spPr>
            <a:xfrm>
              <a:off x="4728210" y="3527348"/>
              <a:ext cx="0" cy="19163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E1E3D7-E97E-4FEB-9089-962A881E4448}"/>
                </a:ext>
              </a:extLst>
            </p:cNvPr>
            <p:cNvCxnSpPr/>
            <p:nvPr/>
          </p:nvCxnSpPr>
          <p:spPr>
            <a:xfrm>
              <a:off x="9273540" y="3329940"/>
              <a:ext cx="0" cy="19163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A2877A-CE59-E712-1A1A-CF3C767DE26E}"/>
                </a:ext>
              </a:extLst>
            </p:cNvPr>
            <p:cNvCxnSpPr/>
            <p:nvPr/>
          </p:nvCxnSpPr>
          <p:spPr>
            <a:xfrm>
              <a:off x="11168711" y="3256982"/>
              <a:ext cx="0" cy="19163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15EB6C4-3E8B-1CE4-9B38-8B6DFFD59E5D}"/>
                </a:ext>
              </a:extLst>
            </p:cNvPr>
            <p:cNvCxnSpPr/>
            <p:nvPr/>
          </p:nvCxnSpPr>
          <p:spPr>
            <a:xfrm>
              <a:off x="11168711" y="990600"/>
              <a:ext cx="0" cy="19163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88B78B2-12D1-8354-A369-734512C46D65}"/>
              </a:ext>
            </a:extLst>
          </p:cNvPr>
          <p:cNvSpPr txBox="1">
            <a:spLocks/>
          </p:cNvSpPr>
          <p:nvPr/>
        </p:nvSpPr>
        <p:spPr bwMode="auto">
          <a:xfrm>
            <a:off x="264737" y="1566400"/>
            <a:ext cx="5292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fr-CH" sz="2400"/>
              <a:t>In 2021 Be window failed twice: very expensive and long order delay</a:t>
            </a:r>
          </a:p>
          <a:p>
            <a:pPr eaLnBrk="1" hangingPunct="1">
              <a:lnSpc>
                <a:spcPct val="150000"/>
              </a:lnSpc>
            </a:pPr>
            <a:r>
              <a:rPr lang="fr-CH" sz="2400"/>
              <a:t>Material: Be window </a:t>
            </a:r>
            <a:r>
              <a:rPr lang="fr-CH" sz="2400">
                <a:sym typeface="Wingdings" panose="05000000000000000000" pitchFamily="2" charset="2"/>
              </a:rPr>
              <a:t> glassy C</a:t>
            </a:r>
          </a:p>
          <a:p>
            <a:pPr eaLnBrk="1" hangingPunct="1">
              <a:spcBef>
                <a:spcPts val="1200"/>
              </a:spcBef>
            </a:pPr>
            <a:r>
              <a:rPr lang="fr-CH" sz="2400">
                <a:sym typeface="Wingdings" panose="05000000000000000000" pitchFamily="2" charset="2"/>
              </a:rPr>
              <a:t>Vacuum sectorisation: one </a:t>
            </a:r>
            <a:r>
              <a:rPr lang="en-GB" sz="2400"/>
              <a:t>vacuum chamber VCAG.660410 </a:t>
            </a:r>
            <a:r>
              <a:rPr lang="fr-CH" sz="2400">
                <a:sym typeface="Wingdings" panose="05000000000000000000" pitchFamily="2" charset="2"/>
              </a:rPr>
              <a:t> two smaller chambers</a:t>
            </a:r>
            <a:endParaRPr lang="fr-CH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85522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ADCBBC-DCD6-0EA7-60FD-CF474FD1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Dump upgrade [SY-STI]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99A8B-EB90-3D7E-D0A7-14C03ED6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AAC14-6663-67CB-4313-B6FFD510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64DB6-E28C-AB69-4FC8-E3F3C07E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293FA-8D49-FBAF-7876-4F1065E70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95" y="0"/>
            <a:ext cx="5399405" cy="2890520"/>
          </a:xfrm>
          <a:prstGeom prst="rect">
            <a:avLst/>
          </a:prstGeom>
          <a:noFill/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780BBB9-8A80-B690-B81E-27770B1B66A1}"/>
              </a:ext>
            </a:extLst>
          </p:cNvPr>
          <p:cNvSpPr txBox="1">
            <a:spLocks/>
          </p:cNvSpPr>
          <p:nvPr/>
        </p:nvSpPr>
        <p:spPr bwMode="auto">
          <a:xfrm>
            <a:off x="401636" y="1183639"/>
            <a:ext cx="6390959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rtl="0" fontAlgn="base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rtl="0" fontAlgn="base"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sz="2400"/>
              <a:t>Dump window not easily accessible and lies behind the collimator </a:t>
            </a:r>
            <a:r>
              <a:rPr lang="en-GB" sz="2400">
                <a:sym typeface="Wingdings" panose="05000000000000000000" pitchFamily="2" charset="2"/>
              </a:rPr>
              <a:t> difficult to fix during beam time failure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sz="240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2400"/>
              <a:t>Situation after upgrade: </a:t>
            </a:r>
          </a:p>
          <a:p>
            <a:pPr eaLnBrk="1" hangingPunct="1"/>
            <a:r>
              <a:rPr lang="en-GB" sz="2400"/>
              <a:t>Dump entrance tube extended, the window will be accessible without any equipment removal</a:t>
            </a:r>
          </a:p>
          <a:p>
            <a:pPr eaLnBrk="1" hangingPunct="1"/>
            <a:r>
              <a:rPr lang="en-GB" sz="2400"/>
              <a:t>Addition of easily movable shielding in front of the collimator window</a:t>
            </a:r>
          </a:p>
          <a:p>
            <a:pPr eaLnBrk="1" hangingPunct="1"/>
            <a:r>
              <a:rPr lang="en-GB" sz="2400"/>
              <a:t>+ BPKG relocalisation</a:t>
            </a:r>
          </a:p>
          <a:p>
            <a:pPr eaLnBrk="1" hangingPunct="1"/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FCB8A-7448-F244-F6E1-80226F51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768908"/>
            <a:ext cx="4406054" cy="32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6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08B46B-E116-48AF-3F6A-CE188807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Vacuum upgrade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E247-5DF8-5755-050D-51C4F98A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DC13-256F-A020-53BA-FB3296DA4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0827D-726C-911F-C3C2-1F55C7F2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E3A3CE8-9C39-9F9E-E7F3-C495AAA10C15}"/>
              </a:ext>
            </a:extLst>
          </p:cNvPr>
          <p:cNvSpPr/>
          <p:nvPr/>
        </p:nvSpPr>
        <p:spPr>
          <a:xfrm>
            <a:off x="1357305" y="2573880"/>
            <a:ext cx="1027522" cy="5373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Valve controller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F6194FB-0D29-C08E-881C-E7BA3251B98B}"/>
              </a:ext>
            </a:extLst>
          </p:cNvPr>
          <p:cNvSpPr/>
          <p:nvPr/>
        </p:nvSpPr>
        <p:spPr>
          <a:xfrm>
            <a:off x="1357305" y="3632580"/>
            <a:ext cx="1027522" cy="5373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Gauge controller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7B0427F-C2BA-76D0-1B4B-3FA6F3AE37A3}"/>
              </a:ext>
            </a:extLst>
          </p:cNvPr>
          <p:cNvSpPr/>
          <p:nvPr/>
        </p:nvSpPr>
        <p:spPr>
          <a:xfrm>
            <a:off x="4562654" y="1181979"/>
            <a:ext cx="684000" cy="684000"/>
          </a:xfrm>
          <a:prstGeom prst="ellipse">
            <a:avLst/>
          </a:prstGeom>
          <a:noFill/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0958AB4-FAED-476F-2675-4AE62C64EDBC}"/>
              </a:ext>
            </a:extLst>
          </p:cNvPr>
          <p:cNvCxnSpPr>
            <a:cxnSpLocks/>
            <a:stCxn id="94" idx="4"/>
          </p:cNvCxnSpPr>
          <p:nvPr/>
        </p:nvCxnSpPr>
        <p:spPr>
          <a:xfrm flipH="1">
            <a:off x="4895187" y="1865979"/>
            <a:ext cx="0" cy="1104275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6B40C5B-A2AE-921B-DA34-254BEBD6F946}"/>
              </a:ext>
            </a:extLst>
          </p:cNvPr>
          <p:cNvCxnSpPr/>
          <p:nvPr/>
        </p:nvCxnSpPr>
        <p:spPr>
          <a:xfrm>
            <a:off x="3562957" y="4571829"/>
            <a:ext cx="596523" cy="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A6E7BE7-F15C-4F62-A376-86A0189AEC80}"/>
              </a:ext>
            </a:extLst>
          </p:cNvPr>
          <p:cNvGrpSpPr/>
          <p:nvPr/>
        </p:nvGrpSpPr>
        <p:grpSpPr>
          <a:xfrm>
            <a:off x="3257683" y="4404836"/>
            <a:ext cx="324000" cy="324000"/>
            <a:chOff x="3644685" y="4193184"/>
            <a:chExt cx="324000" cy="32400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4451C40-D420-337C-66B3-3727AE4957D1}"/>
                </a:ext>
              </a:extLst>
            </p:cNvPr>
            <p:cNvSpPr/>
            <p:nvPr/>
          </p:nvSpPr>
          <p:spPr>
            <a:xfrm>
              <a:off x="3644685" y="4193184"/>
              <a:ext cx="324000" cy="324000"/>
            </a:xfrm>
            <a:prstGeom prst="ellipse">
              <a:avLst/>
            </a:prstGeom>
            <a:noFill/>
            <a:ln w="2857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5AB0FCB-145D-6A6C-1238-CCA0813F34EB}"/>
                </a:ext>
              </a:extLst>
            </p:cNvPr>
            <p:cNvCxnSpPr/>
            <p:nvPr/>
          </p:nvCxnSpPr>
          <p:spPr>
            <a:xfrm flipH="1" flipV="1">
              <a:off x="3721844" y="4275056"/>
              <a:ext cx="169683" cy="16025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7C588D1-5FAE-6750-1535-53886FD34429}"/>
              </a:ext>
            </a:extLst>
          </p:cNvPr>
          <p:cNvGrpSpPr/>
          <p:nvPr/>
        </p:nvGrpSpPr>
        <p:grpSpPr>
          <a:xfrm>
            <a:off x="3873243" y="3687338"/>
            <a:ext cx="388262" cy="372134"/>
            <a:chOff x="4280641" y="5500043"/>
            <a:chExt cx="388262" cy="37213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22B7DB3-DE96-F478-BCF5-3841D52B44EE}"/>
                </a:ext>
              </a:extLst>
            </p:cNvPr>
            <p:cNvGrpSpPr/>
            <p:nvPr/>
          </p:nvGrpSpPr>
          <p:grpSpPr>
            <a:xfrm>
              <a:off x="4468305" y="5500043"/>
              <a:ext cx="200598" cy="372134"/>
              <a:chOff x="4468305" y="5568273"/>
              <a:chExt cx="200598" cy="372134"/>
            </a:xfrm>
          </p:grpSpPr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3E8416FD-3850-BEEE-8217-C6ADDD43DBCE}"/>
                  </a:ext>
                </a:extLst>
              </p:cNvPr>
              <p:cNvSpPr/>
              <p:nvPr/>
            </p:nvSpPr>
            <p:spPr>
              <a:xfrm>
                <a:off x="4468305" y="5761300"/>
                <a:ext cx="193806" cy="179107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Isosceles Triangle 104">
                <a:extLst>
                  <a:ext uri="{FF2B5EF4-FFF2-40B4-BE49-F238E27FC236}">
                    <a16:creationId xmlns:a16="http://schemas.microsoft.com/office/drawing/2014/main" id="{7985DCA3-10B7-3F54-436C-9AE06BF09B07}"/>
                  </a:ext>
                </a:extLst>
              </p:cNvPr>
              <p:cNvSpPr/>
              <p:nvPr/>
            </p:nvSpPr>
            <p:spPr>
              <a:xfrm rot="10800000">
                <a:off x="4475097" y="5568273"/>
                <a:ext cx="193806" cy="179107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37F1075-E715-00D0-EED2-04C3E90D13ED}"/>
                </a:ext>
              </a:extLst>
            </p:cNvPr>
            <p:cNvSpPr/>
            <p:nvPr/>
          </p:nvSpPr>
          <p:spPr>
            <a:xfrm>
              <a:off x="4280641" y="5589597"/>
              <a:ext cx="103695" cy="179107"/>
            </a:xfrm>
            <a:prstGeom prst="rect">
              <a:avLst/>
            </a:prstGeom>
            <a:noFill/>
            <a:ln w="2857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B6267E-0073-1674-CBBE-D3FC66EEF3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1999" y="5679148"/>
              <a:ext cx="180000" cy="1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AC30306-1589-A8AC-8B84-621391EEF596}"/>
              </a:ext>
            </a:extLst>
          </p:cNvPr>
          <p:cNvCxnSpPr>
            <a:cxnSpLocks/>
            <a:endCxn id="105" idx="3"/>
          </p:cNvCxnSpPr>
          <p:nvPr/>
        </p:nvCxnSpPr>
        <p:spPr>
          <a:xfrm>
            <a:off x="4147325" y="2958946"/>
            <a:ext cx="0" cy="728392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C2869DF-75AB-8E21-4239-7DB4EFC8AE3E}"/>
              </a:ext>
            </a:extLst>
          </p:cNvPr>
          <p:cNvCxnSpPr/>
          <p:nvPr/>
        </p:nvCxnSpPr>
        <p:spPr>
          <a:xfrm flipV="1">
            <a:off x="1139703" y="5098890"/>
            <a:ext cx="10285429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F2FC76-E8CB-1B58-B4F2-179BEC0F4438}"/>
              </a:ext>
            </a:extLst>
          </p:cNvPr>
          <p:cNvCxnSpPr>
            <a:cxnSpLocks/>
          </p:cNvCxnSpPr>
          <p:nvPr/>
        </p:nvCxnSpPr>
        <p:spPr>
          <a:xfrm flipH="1">
            <a:off x="4154117" y="2958946"/>
            <a:ext cx="1470172" cy="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8390850-0ED9-B4DB-49E5-12A3C9BC5192}"/>
              </a:ext>
            </a:extLst>
          </p:cNvPr>
          <p:cNvGrpSpPr/>
          <p:nvPr/>
        </p:nvGrpSpPr>
        <p:grpSpPr>
          <a:xfrm>
            <a:off x="5351174" y="3685370"/>
            <a:ext cx="388262" cy="372134"/>
            <a:chOff x="4280641" y="5500043"/>
            <a:chExt cx="388262" cy="37213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75A829D-D640-9940-7F99-4F18869C5D16}"/>
                </a:ext>
              </a:extLst>
            </p:cNvPr>
            <p:cNvGrpSpPr/>
            <p:nvPr/>
          </p:nvGrpSpPr>
          <p:grpSpPr>
            <a:xfrm>
              <a:off x="4468305" y="5500043"/>
              <a:ext cx="200598" cy="372134"/>
              <a:chOff x="4468305" y="5568273"/>
              <a:chExt cx="200598" cy="372134"/>
            </a:xfrm>
          </p:grpSpPr>
          <p:sp>
            <p:nvSpPr>
              <p:cNvPr id="113" name="Isosceles Triangle 112">
                <a:extLst>
                  <a:ext uri="{FF2B5EF4-FFF2-40B4-BE49-F238E27FC236}">
                    <a16:creationId xmlns:a16="http://schemas.microsoft.com/office/drawing/2014/main" id="{68EC107B-5A35-4E15-A78B-6A9F944FFD61}"/>
                  </a:ext>
                </a:extLst>
              </p:cNvPr>
              <p:cNvSpPr/>
              <p:nvPr/>
            </p:nvSpPr>
            <p:spPr>
              <a:xfrm>
                <a:off x="4468305" y="5761300"/>
                <a:ext cx="193806" cy="179107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AE13CDEF-955F-90FB-284C-97C730A202F2}"/>
                  </a:ext>
                </a:extLst>
              </p:cNvPr>
              <p:cNvSpPr/>
              <p:nvPr/>
            </p:nvSpPr>
            <p:spPr>
              <a:xfrm rot="10800000">
                <a:off x="4475097" y="5568273"/>
                <a:ext cx="193806" cy="179107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C005B90-24A0-26DA-028D-E5505FF0CD6E}"/>
                </a:ext>
              </a:extLst>
            </p:cNvPr>
            <p:cNvSpPr/>
            <p:nvPr/>
          </p:nvSpPr>
          <p:spPr>
            <a:xfrm>
              <a:off x="4280641" y="5589597"/>
              <a:ext cx="103695" cy="179107"/>
            </a:xfrm>
            <a:prstGeom prst="rect">
              <a:avLst/>
            </a:prstGeom>
            <a:noFill/>
            <a:ln w="2857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1F9D510-FDA5-09BD-80CA-7C3B997C4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1999" y="5679148"/>
              <a:ext cx="180000" cy="1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86E1EB5-C313-30D7-84DF-EA4568C6CC26}"/>
              </a:ext>
            </a:extLst>
          </p:cNvPr>
          <p:cNvCxnSpPr>
            <a:cxnSpLocks/>
            <a:endCxn id="114" idx="3"/>
          </p:cNvCxnSpPr>
          <p:nvPr/>
        </p:nvCxnSpPr>
        <p:spPr>
          <a:xfrm>
            <a:off x="5625256" y="2963553"/>
            <a:ext cx="0" cy="721817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383F89B-7059-9E60-FBD0-25C6694DE4A8}"/>
              </a:ext>
            </a:extLst>
          </p:cNvPr>
          <p:cNvCxnSpPr>
            <a:cxnSpLocks/>
            <a:stCxn id="104" idx="3"/>
          </p:cNvCxnSpPr>
          <p:nvPr/>
        </p:nvCxnSpPr>
        <p:spPr>
          <a:xfrm>
            <a:off x="4157810" y="4059472"/>
            <a:ext cx="0" cy="1785383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0A920A6-D331-090F-B78A-CAE019AEAEEA}"/>
              </a:ext>
            </a:extLst>
          </p:cNvPr>
          <p:cNvCxnSpPr>
            <a:cxnSpLocks/>
          </p:cNvCxnSpPr>
          <p:nvPr/>
        </p:nvCxnSpPr>
        <p:spPr>
          <a:xfrm>
            <a:off x="5637588" y="4056146"/>
            <a:ext cx="0" cy="2043914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B16E5FE-80A4-2374-AC69-C7FCB06A4C57}"/>
              </a:ext>
            </a:extLst>
          </p:cNvPr>
          <p:cNvCxnSpPr/>
          <p:nvPr/>
        </p:nvCxnSpPr>
        <p:spPr>
          <a:xfrm>
            <a:off x="5047563" y="4574587"/>
            <a:ext cx="596523" cy="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E4B5F27-8560-5921-0048-56A6DDF0F866}"/>
              </a:ext>
            </a:extLst>
          </p:cNvPr>
          <p:cNvGrpSpPr/>
          <p:nvPr/>
        </p:nvGrpSpPr>
        <p:grpSpPr>
          <a:xfrm>
            <a:off x="4742289" y="4407594"/>
            <a:ext cx="324000" cy="324000"/>
            <a:chOff x="3644685" y="4193184"/>
            <a:chExt cx="324000" cy="324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D4D9EDF-0770-495A-3474-8999DFED901F}"/>
                </a:ext>
              </a:extLst>
            </p:cNvPr>
            <p:cNvSpPr/>
            <p:nvPr/>
          </p:nvSpPr>
          <p:spPr>
            <a:xfrm>
              <a:off x="3644685" y="4193184"/>
              <a:ext cx="324000" cy="324000"/>
            </a:xfrm>
            <a:prstGeom prst="ellipse">
              <a:avLst/>
            </a:prstGeom>
            <a:noFill/>
            <a:ln w="2857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FFA28B0-C099-9C75-3228-BCC507CDFA01}"/>
                </a:ext>
              </a:extLst>
            </p:cNvPr>
            <p:cNvCxnSpPr/>
            <p:nvPr/>
          </p:nvCxnSpPr>
          <p:spPr>
            <a:xfrm flipH="1" flipV="1">
              <a:off x="3721844" y="4275056"/>
              <a:ext cx="169683" cy="16025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3AFBF90-430E-7D0B-5B73-7BF7DBEB07BF}"/>
              </a:ext>
            </a:extLst>
          </p:cNvPr>
          <p:cNvCxnSpPr>
            <a:cxnSpLocks/>
          </p:cNvCxnSpPr>
          <p:nvPr/>
        </p:nvCxnSpPr>
        <p:spPr>
          <a:xfrm flipH="1">
            <a:off x="2092813" y="6100060"/>
            <a:ext cx="9078013" cy="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7008C11-98A5-B447-493D-4660E8783360}"/>
              </a:ext>
            </a:extLst>
          </p:cNvPr>
          <p:cNvCxnSpPr>
            <a:cxnSpLocks/>
          </p:cNvCxnSpPr>
          <p:nvPr/>
        </p:nvCxnSpPr>
        <p:spPr>
          <a:xfrm flipH="1">
            <a:off x="989347" y="5844855"/>
            <a:ext cx="3164770" cy="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/>
            <a:tailEnd type="triangle"/>
          </a:ln>
          <a:effectLst/>
        </p:spPr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41E5E1ED-E191-02CA-19C1-C5C5F2E18DDA}"/>
              </a:ext>
            </a:extLst>
          </p:cNvPr>
          <p:cNvSpPr/>
          <p:nvPr/>
        </p:nvSpPr>
        <p:spPr>
          <a:xfrm>
            <a:off x="7524056" y="1181979"/>
            <a:ext cx="684000" cy="684000"/>
          </a:xfrm>
          <a:prstGeom prst="ellipse">
            <a:avLst/>
          </a:prstGeom>
          <a:noFill/>
          <a:ln w="28575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896D855-50DD-C696-E94E-6DD1E279882E}"/>
              </a:ext>
            </a:extLst>
          </p:cNvPr>
          <p:cNvCxnSpPr>
            <a:cxnSpLocks/>
            <a:stCxn id="124" idx="4"/>
            <a:endCxn id="135" idx="3"/>
          </p:cNvCxnSpPr>
          <p:nvPr/>
        </p:nvCxnSpPr>
        <p:spPr>
          <a:xfrm>
            <a:off x="7866056" y="1865979"/>
            <a:ext cx="6427" cy="1818033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6E311DB-4989-599C-BBD2-26148DCB3B05}"/>
              </a:ext>
            </a:extLst>
          </p:cNvPr>
          <p:cNvCxnSpPr/>
          <p:nvPr/>
        </p:nvCxnSpPr>
        <p:spPr>
          <a:xfrm>
            <a:off x="7270838" y="4568503"/>
            <a:ext cx="596523" cy="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4D54066-0047-EF81-7616-1A264B11B3E6}"/>
              </a:ext>
            </a:extLst>
          </p:cNvPr>
          <p:cNvGrpSpPr/>
          <p:nvPr/>
        </p:nvGrpSpPr>
        <p:grpSpPr>
          <a:xfrm>
            <a:off x="6965564" y="4401510"/>
            <a:ext cx="324000" cy="324000"/>
            <a:chOff x="3644685" y="4193184"/>
            <a:chExt cx="324000" cy="32400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DD542A7-AB32-9B99-3DAB-1D526E6D5448}"/>
                </a:ext>
              </a:extLst>
            </p:cNvPr>
            <p:cNvSpPr/>
            <p:nvPr/>
          </p:nvSpPr>
          <p:spPr>
            <a:xfrm>
              <a:off x="3644685" y="4193184"/>
              <a:ext cx="324000" cy="324000"/>
            </a:xfrm>
            <a:prstGeom prst="ellipse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CB2EDA7A-6C41-1867-2750-7A79BDCC475C}"/>
                </a:ext>
              </a:extLst>
            </p:cNvPr>
            <p:cNvCxnSpPr/>
            <p:nvPr/>
          </p:nvCxnSpPr>
          <p:spPr>
            <a:xfrm flipH="1" flipV="1">
              <a:off x="3721844" y="4275056"/>
              <a:ext cx="169683" cy="160256"/>
            </a:xfrm>
            <a:prstGeom prst="straightConnector1">
              <a:avLst/>
            </a:prstGeom>
            <a:noFill/>
            <a:ln w="9525" cap="flat" cmpd="sng" algn="ctr">
              <a:solidFill>
                <a:srgbClr val="F79646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CCE3B82-5F5C-B8FD-B5DE-DC6FE28AF34B}"/>
              </a:ext>
            </a:extLst>
          </p:cNvPr>
          <p:cNvGrpSpPr/>
          <p:nvPr/>
        </p:nvGrpSpPr>
        <p:grpSpPr>
          <a:xfrm>
            <a:off x="7581124" y="3684012"/>
            <a:ext cx="388262" cy="372134"/>
            <a:chOff x="4280641" y="5500043"/>
            <a:chExt cx="388262" cy="372134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AB52FE4-78AC-ECFB-B752-F649CB7F03DF}"/>
                </a:ext>
              </a:extLst>
            </p:cNvPr>
            <p:cNvGrpSpPr/>
            <p:nvPr/>
          </p:nvGrpSpPr>
          <p:grpSpPr>
            <a:xfrm>
              <a:off x="4468305" y="5500043"/>
              <a:ext cx="200598" cy="372134"/>
              <a:chOff x="4468305" y="5568273"/>
              <a:chExt cx="200598" cy="372134"/>
            </a:xfrm>
          </p:grpSpPr>
          <p:sp>
            <p:nvSpPr>
              <p:cNvPr id="134" name="Isosceles Triangle 133">
                <a:extLst>
                  <a:ext uri="{FF2B5EF4-FFF2-40B4-BE49-F238E27FC236}">
                    <a16:creationId xmlns:a16="http://schemas.microsoft.com/office/drawing/2014/main" id="{26BC0218-28E3-BF5B-3698-81F3F18FD1FB}"/>
                  </a:ext>
                </a:extLst>
              </p:cNvPr>
              <p:cNvSpPr/>
              <p:nvPr/>
            </p:nvSpPr>
            <p:spPr>
              <a:xfrm>
                <a:off x="4468305" y="5761300"/>
                <a:ext cx="193806" cy="179107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Isosceles Triangle 134">
                <a:extLst>
                  <a:ext uri="{FF2B5EF4-FFF2-40B4-BE49-F238E27FC236}">
                    <a16:creationId xmlns:a16="http://schemas.microsoft.com/office/drawing/2014/main" id="{1B0E7572-3782-DFEF-4882-994333E50D25}"/>
                  </a:ext>
                </a:extLst>
              </p:cNvPr>
              <p:cNvSpPr/>
              <p:nvPr/>
            </p:nvSpPr>
            <p:spPr>
              <a:xfrm rot="10800000">
                <a:off x="4475097" y="5568273"/>
                <a:ext cx="193806" cy="179107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44DBD04-6E3D-5E17-0100-B727E080316C}"/>
                </a:ext>
              </a:extLst>
            </p:cNvPr>
            <p:cNvSpPr/>
            <p:nvPr/>
          </p:nvSpPr>
          <p:spPr>
            <a:xfrm>
              <a:off x="4280641" y="5589597"/>
              <a:ext cx="103695" cy="179107"/>
            </a:xfrm>
            <a:prstGeom prst="rect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D9E4A85-001D-B9AB-5076-7998BFE291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1999" y="5679148"/>
              <a:ext cx="180000" cy="1"/>
            </a:xfrm>
            <a:prstGeom prst="line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</a:ln>
            <a:effectLst/>
          </p:spPr>
        </p:cxn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E6E21AE-5319-7545-7139-97DF3EA573EA}"/>
              </a:ext>
            </a:extLst>
          </p:cNvPr>
          <p:cNvCxnSpPr>
            <a:cxnSpLocks/>
            <a:stCxn id="134" idx="3"/>
          </p:cNvCxnSpPr>
          <p:nvPr/>
        </p:nvCxnSpPr>
        <p:spPr>
          <a:xfrm flipH="1">
            <a:off x="7863844" y="4056146"/>
            <a:ext cx="1847" cy="165600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A89D6F4-01E5-CA62-53D3-88455504035D}"/>
              </a:ext>
            </a:extLst>
          </p:cNvPr>
          <p:cNvCxnSpPr>
            <a:cxnSpLocks/>
            <a:stCxn id="128" idx="4"/>
          </p:cNvCxnSpPr>
          <p:nvPr/>
        </p:nvCxnSpPr>
        <p:spPr>
          <a:xfrm>
            <a:off x="7127564" y="4725510"/>
            <a:ext cx="0" cy="24189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8B64173-EFCF-61CE-5EF4-BBDBB51CEAC9}"/>
              </a:ext>
            </a:extLst>
          </p:cNvPr>
          <p:cNvCxnSpPr>
            <a:cxnSpLocks/>
          </p:cNvCxnSpPr>
          <p:nvPr/>
        </p:nvCxnSpPr>
        <p:spPr>
          <a:xfrm>
            <a:off x="1501334" y="4967400"/>
            <a:ext cx="562623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3B253FC-4920-4C83-FC98-2B9BDA09009C}"/>
              </a:ext>
            </a:extLst>
          </p:cNvPr>
          <p:cNvCxnSpPr>
            <a:cxnSpLocks/>
          </p:cNvCxnSpPr>
          <p:nvPr/>
        </p:nvCxnSpPr>
        <p:spPr>
          <a:xfrm>
            <a:off x="1501334" y="4169908"/>
            <a:ext cx="0" cy="79749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F91D398-3007-BB86-F4AC-DAD3E381FB66}"/>
              </a:ext>
            </a:extLst>
          </p:cNvPr>
          <p:cNvCxnSpPr>
            <a:cxnSpLocks/>
          </p:cNvCxnSpPr>
          <p:nvPr/>
        </p:nvCxnSpPr>
        <p:spPr>
          <a:xfrm flipV="1">
            <a:off x="1871066" y="4893083"/>
            <a:ext cx="3033223" cy="157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063F94A-E9B9-5B7E-4834-325763BB8815}"/>
              </a:ext>
            </a:extLst>
          </p:cNvPr>
          <p:cNvCxnSpPr>
            <a:cxnSpLocks/>
          </p:cNvCxnSpPr>
          <p:nvPr/>
        </p:nvCxnSpPr>
        <p:spPr>
          <a:xfrm>
            <a:off x="1871066" y="4173083"/>
            <a:ext cx="0" cy="720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630165A-C9B2-DB19-8FD3-F99D3DF5A09A}"/>
              </a:ext>
            </a:extLst>
          </p:cNvPr>
          <p:cNvCxnSpPr>
            <a:cxnSpLocks/>
          </p:cNvCxnSpPr>
          <p:nvPr/>
        </p:nvCxnSpPr>
        <p:spPr>
          <a:xfrm>
            <a:off x="4904289" y="4749083"/>
            <a:ext cx="0" cy="144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837FA9F-8691-87BB-2EF8-29AAC17C51BD}"/>
              </a:ext>
            </a:extLst>
          </p:cNvPr>
          <p:cNvCxnSpPr>
            <a:cxnSpLocks/>
            <a:endCxn id="98" idx="4"/>
          </p:cNvCxnSpPr>
          <p:nvPr/>
        </p:nvCxnSpPr>
        <p:spPr>
          <a:xfrm flipV="1">
            <a:off x="3419683" y="4728836"/>
            <a:ext cx="0" cy="9723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AA62F71-D3A7-2CF9-0013-C3A37DC2EAE5}"/>
              </a:ext>
            </a:extLst>
          </p:cNvPr>
          <p:cNvCxnSpPr>
            <a:cxnSpLocks/>
          </p:cNvCxnSpPr>
          <p:nvPr/>
        </p:nvCxnSpPr>
        <p:spPr>
          <a:xfrm>
            <a:off x="2248410" y="4832098"/>
            <a:ext cx="117127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002D611-6EC9-3B3D-E53B-5C18D3FC1276}"/>
              </a:ext>
            </a:extLst>
          </p:cNvPr>
          <p:cNvCxnSpPr>
            <a:cxnSpLocks/>
          </p:cNvCxnSpPr>
          <p:nvPr/>
        </p:nvCxnSpPr>
        <p:spPr>
          <a:xfrm>
            <a:off x="2248410" y="4155504"/>
            <a:ext cx="0" cy="684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2560F734-5892-BFE0-1B9D-93AFB016C212}"/>
              </a:ext>
            </a:extLst>
          </p:cNvPr>
          <p:cNvCxnSpPr>
            <a:cxnSpLocks/>
          </p:cNvCxnSpPr>
          <p:nvPr/>
        </p:nvCxnSpPr>
        <p:spPr>
          <a:xfrm>
            <a:off x="2248410" y="2446232"/>
            <a:ext cx="0" cy="13115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0E0A323B-E9D9-7978-8BFB-9ED082090967}"/>
              </a:ext>
            </a:extLst>
          </p:cNvPr>
          <p:cNvCxnSpPr>
            <a:cxnSpLocks/>
          </p:cNvCxnSpPr>
          <p:nvPr/>
        </p:nvCxnSpPr>
        <p:spPr>
          <a:xfrm>
            <a:off x="1871066" y="2320927"/>
            <a:ext cx="0" cy="2564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D1B5DEA-C856-D261-BB9E-C9CAD584B10B}"/>
              </a:ext>
            </a:extLst>
          </p:cNvPr>
          <p:cNvCxnSpPr>
            <a:cxnSpLocks/>
          </p:cNvCxnSpPr>
          <p:nvPr/>
        </p:nvCxnSpPr>
        <p:spPr>
          <a:xfrm>
            <a:off x="1498192" y="3111208"/>
            <a:ext cx="0" cy="504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C4DDBA7-ABF0-6F11-3215-CD0559091EB7}"/>
              </a:ext>
            </a:extLst>
          </p:cNvPr>
          <p:cNvCxnSpPr>
            <a:cxnSpLocks/>
          </p:cNvCxnSpPr>
          <p:nvPr/>
        </p:nvCxnSpPr>
        <p:spPr>
          <a:xfrm>
            <a:off x="1493723" y="2199949"/>
            <a:ext cx="0" cy="37393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21AB25D-525A-7F0E-5757-06BF5456F52B}"/>
              </a:ext>
            </a:extLst>
          </p:cNvPr>
          <p:cNvCxnSpPr>
            <a:cxnSpLocks/>
          </p:cNvCxnSpPr>
          <p:nvPr/>
        </p:nvCxnSpPr>
        <p:spPr>
          <a:xfrm>
            <a:off x="2248410" y="2446232"/>
            <a:ext cx="117127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6EFDC801-4D1E-DEDB-A679-AFDB1A367036}"/>
              </a:ext>
            </a:extLst>
          </p:cNvPr>
          <p:cNvCxnSpPr>
            <a:cxnSpLocks/>
          </p:cNvCxnSpPr>
          <p:nvPr/>
        </p:nvCxnSpPr>
        <p:spPr>
          <a:xfrm>
            <a:off x="3419683" y="2446232"/>
            <a:ext cx="0" cy="143080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88E11B07-1E5A-940C-EB4A-4B056CD19A1F}"/>
              </a:ext>
            </a:extLst>
          </p:cNvPr>
          <p:cNvCxnSpPr>
            <a:cxnSpLocks/>
          </p:cNvCxnSpPr>
          <p:nvPr/>
        </p:nvCxnSpPr>
        <p:spPr>
          <a:xfrm>
            <a:off x="3419683" y="3877039"/>
            <a:ext cx="468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18221430-4765-C6C3-ACE8-7EE1114986BB}"/>
              </a:ext>
            </a:extLst>
          </p:cNvPr>
          <p:cNvCxnSpPr>
            <a:cxnSpLocks/>
          </p:cNvCxnSpPr>
          <p:nvPr/>
        </p:nvCxnSpPr>
        <p:spPr>
          <a:xfrm>
            <a:off x="1871066" y="2320927"/>
            <a:ext cx="269122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D08D9937-E60D-F166-0CB7-0EDD0C1B70F0}"/>
              </a:ext>
            </a:extLst>
          </p:cNvPr>
          <p:cNvCxnSpPr>
            <a:cxnSpLocks/>
          </p:cNvCxnSpPr>
          <p:nvPr/>
        </p:nvCxnSpPr>
        <p:spPr>
          <a:xfrm>
            <a:off x="1498192" y="2199949"/>
            <a:ext cx="561053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C6344C3-C205-5899-91B2-D5177D2229C6}"/>
              </a:ext>
            </a:extLst>
          </p:cNvPr>
          <p:cNvCxnSpPr>
            <a:cxnSpLocks/>
          </p:cNvCxnSpPr>
          <p:nvPr/>
        </p:nvCxnSpPr>
        <p:spPr>
          <a:xfrm>
            <a:off x="4562289" y="2320927"/>
            <a:ext cx="0" cy="155611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6E5149C-3D93-4EB1-3A6A-BD863F154FE1}"/>
              </a:ext>
            </a:extLst>
          </p:cNvPr>
          <p:cNvCxnSpPr>
            <a:cxnSpLocks/>
          </p:cNvCxnSpPr>
          <p:nvPr/>
        </p:nvCxnSpPr>
        <p:spPr>
          <a:xfrm flipV="1">
            <a:off x="4562289" y="3877668"/>
            <a:ext cx="78353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CB97DCFE-C4A6-FF32-F1E0-006F61AB462B}"/>
              </a:ext>
            </a:extLst>
          </p:cNvPr>
          <p:cNvCxnSpPr>
            <a:cxnSpLocks/>
          </p:cNvCxnSpPr>
          <p:nvPr/>
        </p:nvCxnSpPr>
        <p:spPr>
          <a:xfrm>
            <a:off x="7108727" y="2192571"/>
            <a:ext cx="0" cy="168446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A8EBE90-2A05-0890-B40A-3F9AF416EEAF}"/>
              </a:ext>
            </a:extLst>
          </p:cNvPr>
          <p:cNvCxnSpPr>
            <a:cxnSpLocks/>
          </p:cNvCxnSpPr>
          <p:nvPr/>
        </p:nvCxnSpPr>
        <p:spPr>
          <a:xfrm>
            <a:off x="7113124" y="3877039"/>
            <a:ext cx="468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F060A05-C69F-2A89-7DBE-674115D06E79}"/>
              </a:ext>
            </a:extLst>
          </p:cNvPr>
          <p:cNvCxnSpPr>
            <a:cxnSpLocks/>
          </p:cNvCxnSpPr>
          <p:nvPr/>
        </p:nvCxnSpPr>
        <p:spPr>
          <a:xfrm flipH="1">
            <a:off x="2577290" y="5713331"/>
            <a:ext cx="9078013" cy="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AAD4B93-DA3D-CCEE-D6D3-483A67F933D6}"/>
              </a:ext>
            </a:extLst>
          </p:cNvPr>
          <p:cNvCxnSpPr>
            <a:cxnSpLocks/>
          </p:cNvCxnSpPr>
          <p:nvPr/>
        </p:nvCxnSpPr>
        <p:spPr>
          <a:xfrm>
            <a:off x="1871066" y="3128580"/>
            <a:ext cx="0" cy="504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DA6A2397-CEEA-6681-A17D-E51D191129B0}"/>
              </a:ext>
            </a:extLst>
          </p:cNvPr>
          <p:cNvCxnSpPr>
            <a:cxnSpLocks/>
          </p:cNvCxnSpPr>
          <p:nvPr/>
        </p:nvCxnSpPr>
        <p:spPr>
          <a:xfrm>
            <a:off x="2260464" y="3128580"/>
            <a:ext cx="0" cy="5040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E5036FDF-A3A0-44D9-8441-998FFA6C0A85}"/>
              </a:ext>
            </a:extLst>
          </p:cNvPr>
          <p:cNvSpPr txBox="1"/>
          <p:nvPr/>
        </p:nvSpPr>
        <p:spPr>
          <a:xfrm>
            <a:off x="10273615" y="5493075"/>
            <a:ext cx="1381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79646"/>
                </a:solidFill>
                <a:latin typeface="Calibri"/>
              </a:rPr>
              <a:t>Experiment Table 3</a:t>
            </a:r>
            <a:endParaRPr lang="en-GB" sz="1200" dirty="0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532E4A6-0561-C7DB-9E95-6EDA279B83B7}"/>
              </a:ext>
            </a:extLst>
          </p:cNvPr>
          <p:cNvSpPr txBox="1"/>
          <p:nvPr/>
        </p:nvSpPr>
        <p:spPr>
          <a:xfrm>
            <a:off x="2602311" y="5500232"/>
            <a:ext cx="1416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79646"/>
                </a:solidFill>
                <a:latin typeface="Calibri"/>
              </a:rPr>
              <a:t>Experiment Table 2</a:t>
            </a:r>
            <a:endParaRPr lang="en-GB" sz="1200" dirty="0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F97450C-8D1B-DF3B-B535-171BB6AF6B73}"/>
              </a:ext>
            </a:extLst>
          </p:cNvPr>
          <p:cNvSpPr txBox="1"/>
          <p:nvPr/>
        </p:nvSpPr>
        <p:spPr>
          <a:xfrm>
            <a:off x="1046521" y="5623729"/>
            <a:ext cx="494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TT66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C34B3AE-768C-D9C0-6ADC-BA7323BE3A5C}"/>
              </a:ext>
            </a:extLst>
          </p:cNvPr>
          <p:cNvSpPr txBox="1"/>
          <p:nvPr/>
        </p:nvSpPr>
        <p:spPr>
          <a:xfrm>
            <a:off x="2100156" y="5879945"/>
            <a:ext cx="920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BTV.660518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38C5630-24EE-A47E-DE52-6FEEADC2E0E9}"/>
              </a:ext>
            </a:extLst>
          </p:cNvPr>
          <p:cNvSpPr txBox="1"/>
          <p:nvPr/>
        </p:nvSpPr>
        <p:spPr>
          <a:xfrm>
            <a:off x="10234499" y="5879945"/>
            <a:ext cx="920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BTV.660528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D98D8535-F478-67C7-A1CE-C0C269AE1D4B}"/>
              </a:ext>
            </a:extLst>
          </p:cNvPr>
          <p:cNvSpPr/>
          <p:nvPr/>
        </p:nvSpPr>
        <p:spPr>
          <a:xfrm>
            <a:off x="4742289" y="1343979"/>
            <a:ext cx="360000" cy="360000"/>
          </a:xfrm>
          <a:prstGeom prst="arc">
            <a:avLst>
              <a:gd name="adj1" fmla="val 3288493"/>
              <a:gd name="adj2" fmla="val 19280417"/>
            </a:avLst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Arc 167">
            <a:extLst>
              <a:ext uri="{FF2B5EF4-FFF2-40B4-BE49-F238E27FC236}">
                <a16:creationId xmlns:a16="http://schemas.microsoft.com/office/drawing/2014/main" id="{55BBE201-EE86-E21B-18E7-47607E7B706B}"/>
              </a:ext>
            </a:extLst>
          </p:cNvPr>
          <p:cNvSpPr/>
          <p:nvPr/>
        </p:nvSpPr>
        <p:spPr>
          <a:xfrm>
            <a:off x="7697621" y="1326177"/>
            <a:ext cx="360000" cy="360000"/>
          </a:xfrm>
          <a:prstGeom prst="arc">
            <a:avLst>
              <a:gd name="adj1" fmla="val 3288493"/>
              <a:gd name="adj2" fmla="val 19280417"/>
            </a:avLst>
          </a:prstGeom>
          <a:noFill/>
          <a:ln w="19050" cap="flat" cmpd="sng" algn="ctr">
            <a:solidFill>
              <a:srgbClr val="F79646"/>
            </a:solidFill>
            <a:prstDash val="solid"/>
            <a:headEnd type="non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BC002E6-A08A-4AD1-98CA-DADD614AA62F}"/>
              </a:ext>
            </a:extLst>
          </p:cNvPr>
          <p:cNvSpPr txBox="1"/>
          <p:nvPr/>
        </p:nvSpPr>
        <p:spPr>
          <a:xfrm>
            <a:off x="7176249" y="4249088"/>
            <a:ext cx="584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79646"/>
                </a:solidFill>
                <a:latin typeface="Calibri"/>
              </a:rPr>
              <a:t>Gauge</a:t>
            </a:r>
            <a:endParaRPr lang="en-GB" sz="1200" dirty="0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AC0CD0A-0A12-824D-04D2-184695798DB6}"/>
              </a:ext>
            </a:extLst>
          </p:cNvPr>
          <p:cNvSpPr txBox="1"/>
          <p:nvPr/>
        </p:nvSpPr>
        <p:spPr>
          <a:xfrm>
            <a:off x="4931540" y="4251605"/>
            <a:ext cx="584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Gauge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C5F5E54-08D5-5F09-52AF-7995D432652D}"/>
              </a:ext>
            </a:extLst>
          </p:cNvPr>
          <p:cNvSpPr txBox="1"/>
          <p:nvPr/>
        </p:nvSpPr>
        <p:spPr>
          <a:xfrm>
            <a:off x="3451542" y="4253172"/>
            <a:ext cx="584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Gauge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DA57F12-7B06-2669-9A57-87B9B31B32C4}"/>
              </a:ext>
            </a:extLst>
          </p:cNvPr>
          <p:cNvSpPr txBox="1"/>
          <p:nvPr/>
        </p:nvSpPr>
        <p:spPr>
          <a:xfrm>
            <a:off x="7919662" y="3922424"/>
            <a:ext cx="1000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79646"/>
                </a:solidFill>
                <a:latin typeface="Calibri"/>
              </a:rPr>
              <a:t>Control valve</a:t>
            </a:r>
            <a:endParaRPr lang="en-GB" sz="1200" dirty="0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C3076C1-1B4A-3424-BBB9-D254451037E2}"/>
              </a:ext>
            </a:extLst>
          </p:cNvPr>
          <p:cNvSpPr txBox="1"/>
          <p:nvPr/>
        </p:nvSpPr>
        <p:spPr>
          <a:xfrm>
            <a:off x="5674877" y="3915910"/>
            <a:ext cx="1000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Control valve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E75E7BA-451D-8FF9-0D10-D375A9E214B9}"/>
              </a:ext>
            </a:extLst>
          </p:cNvPr>
          <p:cNvSpPr txBox="1"/>
          <p:nvPr/>
        </p:nvSpPr>
        <p:spPr>
          <a:xfrm>
            <a:off x="4189389" y="3909147"/>
            <a:ext cx="1000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Control valve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12B9B59-883C-3E77-ED7B-4C44A48A1B10}"/>
              </a:ext>
            </a:extLst>
          </p:cNvPr>
          <p:cNvSpPr txBox="1"/>
          <p:nvPr/>
        </p:nvSpPr>
        <p:spPr>
          <a:xfrm>
            <a:off x="8073157" y="1680857"/>
            <a:ext cx="107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79646"/>
                </a:solidFill>
                <a:latin typeface="Calibri"/>
              </a:rPr>
              <a:t>Primary pump</a:t>
            </a:r>
            <a:endParaRPr lang="en-GB" sz="1200" dirty="0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7B6C8D8-1D52-8A29-6E7A-876866A2C7E7}"/>
              </a:ext>
            </a:extLst>
          </p:cNvPr>
          <p:cNvSpPr txBox="1"/>
          <p:nvPr/>
        </p:nvSpPr>
        <p:spPr>
          <a:xfrm>
            <a:off x="5115441" y="1680857"/>
            <a:ext cx="107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4F81BD"/>
                </a:solidFill>
                <a:latin typeface="Calibri"/>
              </a:rPr>
              <a:t>Primary pump</a:t>
            </a:r>
            <a:endParaRPr lang="en-GB" sz="1200" dirty="0">
              <a:solidFill>
                <a:srgbClr val="4F81B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84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65AE45-4BD9-D60B-BFB9-3723A670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299E-3F94-3588-C282-154BCC8A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32E5-4DDF-D8EA-E3CA-AF20AE4F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387C-7882-9DDD-FAF6-80435A54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2" descr="Graphics,accelerator,LHC,LHC experiments,Accelerators">
            <a:extLst>
              <a:ext uri="{FF2B5EF4-FFF2-40B4-BE49-F238E27FC236}">
                <a16:creationId xmlns:a16="http://schemas.microsoft.com/office/drawing/2014/main" id="{90327332-F534-206C-C345-CE5679727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8501"/>
          <a:stretch/>
        </p:blipFill>
        <p:spPr bwMode="auto">
          <a:xfrm>
            <a:off x="4727985" y="1333500"/>
            <a:ext cx="7430832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E6732E-7CC2-DC36-B1D0-3CB8942B1D14}"/>
              </a:ext>
            </a:extLst>
          </p:cNvPr>
          <p:cNvSpPr/>
          <p:nvPr/>
        </p:nvSpPr>
        <p:spPr>
          <a:xfrm>
            <a:off x="5833867" y="2912425"/>
            <a:ext cx="982213" cy="495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4214AC-14FB-7918-155F-F2F818F3D4F6}"/>
              </a:ext>
            </a:extLst>
          </p:cNvPr>
          <p:cNvSpPr/>
          <p:nvPr/>
        </p:nvSpPr>
        <p:spPr>
          <a:xfrm>
            <a:off x="8249562" y="4952999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B6DF9-F012-135C-17E0-D92D9DEE01A3}"/>
              </a:ext>
            </a:extLst>
          </p:cNvPr>
          <p:cNvSpPr txBox="1"/>
          <p:nvPr/>
        </p:nvSpPr>
        <p:spPr>
          <a:xfrm>
            <a:off x="5411781" y="5524499"/>
            <a:ext cx="6268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The CERN accelerator complex, layout in 2022. © CERN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227BF6-6B10-84CD-EC13-E1360534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07" y="1786253"/>
            <a:ext cx="5148429" cy="4595075"/>
          </a:xfrm>
        </p:spPr>
        <p:txBody>
          <a:bodyPr/>
          <a:lstStyle/>
          <a:p>
            <a:r>
              <a:rPr lang="en-GB" dirty="0"/>
              <a:t>Commissioned in 2011</a:t>
            </a:r>
          </a:p>
          <a:p>
            <a:r>
              <a:rPr lang="en-GB" dirty="0"/>
              <a:t>Testing especially LHC components </a:t>
            </a:r>
          </a:p>
          <a:p>
            <a:r>
              <a:rPr lang="en-GB" dirty="0"/>
              <a:t>Share the same SPS extraction line</a:t>
            </a:r>
          </a:p>
          <a:p>
            <a:r>
              <a:rPr lang="en-GB" dirty="0"/>
              <a:t>High intensity instantaneous high-power beam</a:t>
            </a:r>
          </a:p>
          <a:p>
            <a:r>
              <a:rPr lang="en-GB" dirty="0"/>
              <a:t>Study material properties </a:t>
            </a:r>
          </a:p>
          <a:p>
            <a:r>
              <a:rPr lang="en-GB" dirty="0"/>
              <a:t>Worldwide scientific community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0E5C70-C068-70E5-F642-7CB79D18FCF9}"/>
              </a:ext>
            </a:extLst>
          </p:cNvPr>
          <p:cNvSpPr txBox="1"/>
          <p:nvPr/>
        </p:nvSpPr>
        <p:spPr>
          <a:xfrm>
            <a:off x="371506" y="856892"/>
            <a:ext cx="7954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/>
              <a:t>HiRadMat: Short-pulse high-energy proton irradiation facility </a:t>
            </a:r>
          </a:p>
        </p:txBody>
      </p:sp>
    </p:spTree>
    <p:extLst>
      <p:ext uri="{BB962C8B-B14F-4D97-AF65-F5344CB8AC3E}">
        <p14:creationId xmlns:p14="http://schemas.microsoft.com/office/powerpoint/2010/main" val="32714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7EB42-E641-D760-2B6C-9063A152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787E0-F0FB-ED8F-8DFF-7A27C7ED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A4B-65D8-A312-DC90-4D494F80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2F96A2B2-602A-2031-A941-BA272C9A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73063"/>
            <a:ext cx="6192687" cy="1066800"/>
          </a:xfrm>
        </p:spPr>
        <p:txBody>
          <a:bodyPr/>
          <a:lstStyle/>
          <a:p>
            <a:r>
              <a:rPr lang="en-US" dirty="0"/>
              <a:t>HiRadMat, a flexible facility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4B0C8156-9C76-E59D-D615-56B6BF8FD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79409"/>
              </p:ext>
            </p:extLst>
          </p:nvPr>
        </p:nvGraphicFramePr>
        <p:xfrm>
          <a:off x="119335" y="940544"/>
          <a:ext cx="8942707" cy="3784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80902">
                  <a:extLst>
                    <a:ext uri="{9D8B030D-6E8A-4147-A177-3AD203B41FA5}">
                      <a16:colId xmlns:a16="http://schemas.microsoft.com/office/drawing/2014/main" val="164274248"/>
                    </a:ext>
                  </a:extLst>
                </a:gridCol>
                <a:gridCol w="2670282">
                  <a:extLst>
                    <a:ext uri="{9D8B030D-6E8A-4147-A177-3AD203B41FA5}">
                      <a16:colId xmlns:a16="http://schemas.microsoft.com/office/drawing/2014/main" val="1650185662"/>
                    </a:ext>
                  </a:extLst>
                </a:gridCol>
                <a:gridCol w="3291523">
                  <a:extLst>
                    <a:ext uri="{9D8B030D-6E8A-4147-A177-3AD203B41FA5}">
                      <a16:colId xmlns:a16="http://schemas.microsoft.com/office/drawing/2014/main" val="835425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rgbClr val="EFEFEF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solidFill>
                            <a:srgbClr val="EFEFEF"/>
                          </a:solidFill>
                          <a:effectLst/>
                        </a:rPr>
                        <a:t>Protons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aseline="30000" dirty="0">
                          <a:solidFill>
                            <a:srgbClr val="EFEFEF"/>
                          </a:solidFill>
                          <a:effectLst/>
                        </a:rPr>
                        <a:t>208</a:t>
                      </a:r>
                      <a:r>
                        <a:rPr lang="en-GB" dirty="0">
                          <a:solidFill>
                            <a:srgbClr val="EFEFEF"/>
                          </a:solidFill>
                          <a:effectLst/>
                        </a:rPr>
                        <a:t>Pb Ions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653055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Beam Momentum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440 GeV/c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173.5 GeV/n (36.1 </a:t>
                      </a:r>
                      <a:r>
                        <a:rPr lang="en-GB" dirty="0" err="1">
                          <a:solidFill>
                            <a:srgbClr val="333333"/>
                          </a:solidFill>
                          <a:effectLst/>
                        </a:rPr>
                        <a:t>TeV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/ion)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98326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Pulse Energy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up to 2.4 MJ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up to 21 kJ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00731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Bunch Intensity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5·10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9 </a:t>
                      </a:r>
                      <a:r>
                        <a:rPr lang="en-GB" baseline="0" dirty="0">
                          <a:solidFill>
                            <a:srgbClr val="333333"/>
                          </a:solidFill>
                          <a:effectLst/>
                        </a:rPr>
                        <a:t>– 2.3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·10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11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 protons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3·10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7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 - 7·10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7 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ions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15722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Number of Bunches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1 to 288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52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88539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Maximum Pulse Intensity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3.46 · 10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13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 protons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3.64 · 10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9</a:t>
                      </a:r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 ions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9060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Bunch Length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 sigma)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1.5 ns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1.5 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9783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Bunch Spacing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25 ns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100 ns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19508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Beam Size at Target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~ 1 mm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2</a:t>
                      </a:r>
                      <a:endParaRPr lang="en-GB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333333"/>
                          </a:solidFill>
                          <a:effectLst/>
                        </a:rPr>
                        <a:t>~ 1 mm</a:t>
                      </a:r>
                      <a:r>
                        <a:rPr lang="en-GB" baseline="30000" dirty="0">
                          <a:solidFill>
                            <a:srgbClr val="333333"/>
                          </a:solidFill>
                          <a:effectLst/>
                        </a:rPr>
                        <a:t>2</a:t>
                      </a:r>
                      <a:endParaRPr lang="en-GB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69226757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C909100-159F-3005-B446-05DDC687331E}"/>
              </a:ext>
            </a:extLst>
          </p:cNvPr>
          <p:cNvSpPr/>
          <p:nvPr/>
        </p:nvSpPr>
        <p:spPr>
          <a:xfrm>
            <a:off x="5807968" y="868536"/>
            <a:ext cx="3405769" cy="421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590DDC2-1374-E76A-4AB5-BD4FEB48D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8" r="49872"/>
          <a:stretch/>
        </p:blipFill>
        <p:spPr bwMode="auto">
          <a:xfrm>
            <a:off x="2351584" y="4734490"/>
            <a:ext cx="3287929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0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7EB42-E641-D760-2B6C-9063A152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787E0-F0FB-ED8F-8DFF-7A27C7ED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A4B-65D8-A312-DC90-4D494F80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2F96A2B2-602A-2031-A941-BA272C9A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373063"/>
            <a:ext cx="5052310" cy="1066800"/>
          </a:xfrm>
        </p:spPr>
        <p:txBody>
          <a:bodyPr/>
          <a:lstStyle/>
          <a:p>
            <a:r>
              <a:rPr lang="en-US" dirty="0"/>
              <a:t>HiRadMat, a flexible facility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0A340365-6A05-4BB7-7C56-CEF8578B0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4768" r="27774" b="39067"/>
          <a:stretch/>
        </p:blipFill>
        <p:spPr bwMode="auto">
          <a:xfrm>
            <a:off x="6888088" y="2673220"/>
            <a:ext cx="5159895" cy="2229902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46EF313-5375-898B-4E61-6FEDC7C626D4}"/>
              </a:ext>
            </a:extLst>
          </p:cNvPr>
          <p:cNvSpPr txBox="1"/>
          <p:nvPr/>
        </p:nvSpPr>
        <p:spPr>
          <a:xfrm>
            <a:off x="6096000" y="5132959"/>
            <a:ext cx="2880320" cy="110799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b="1" dirty="0"/>
              <a:t>Beam Diagnostics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Transverse spot size</a:t>
            </a:r>
          </a:p>
          <a:p>
            <a:pPr algn="ctr"/>
            <a:r>
              <a:rPr lang="en-GB" sz="1400" b="1" dirty="0">
                <a:solidFill>
                  <a:schemeClr val="tx2"/>
                </a:solidFill>
              </a:rPr>
              <a:t>Bunch-to-bunch beam position</a:t>
            </a:r>
          </a:p>
          <a:p>
            <a:pPr algn="ctr"/>
            <a:r>
              <a:rPr lang="en-GB" sz="1400" b="1" dirty="0">
                <a:solidFill>
                  <a:schemeClr val="tx2"/>
                </a:solidFill>
              </a:rPr>
              <a:t>Beam losses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BD7297-94AD-3FD1-2879-C0509404B528}"/>
              </a:ext>
            </a:extLst>
          </p:cNvPr>
          <p:cNvCxnSpPr>
            <a:cxnSpLocks/>
          </p:cNvCxnSpPr>
          <p:nvPr/>
        </p:nvCxnSpPr>
        <p:spPr>
          <a:xfrm flipV="1">
            <a:off x="10989518" y="5031570"/>
            <a:ext cx="0" cy="148563"/>
          </a:xfrm>
          <a:prstGeom prst="line">
            <a:avLst/>
          </a:prstGeom>
          <a:ln w="190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565F75-BCDD-09A5-CCF4-F634F19D7DB8}"/>
              </a:ext>
            </a:extLst>
          </p:cNvPr>
          <p:cNvCxnSpPr>
            <a:cxnSpLocks/>
          </p:cNvCxnSpPr>
          <p:nvPr/>
        </p:nvCxnSpPr>
        <p:spPr>
          <a:xfrm>
            <a:off x="10410430" y="5031570"/>
            <a:ext cx="1158177" cy="0"/>
          </a:xfrm>
          <a:prstGeom prst="line">
            <a:avLst/>
          </a:prstGeom>
          <a:ln w="190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3893844-DEE4-0721-5F88-8FE0D4425EC0}"/>
              </a:ext>
            </a:extLst>
          </p:cNvPr>
          <p:cNvSpPr txBox="1"/>
          <p:nvPr/>
        </p:nvSpPr>
        <p:spPr>
          <a:xfrm>
            <a:off x="9047746" y="5132471"/>
            <a:ext cx="3094482" cy="1107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lIns="91440" tIns="91440" rIns="91440" bIns="91440" rtlCol="0">
            <a:spAutoFit/>
          </a:bodyPr>
          <a:lstStyle/>
          <a:p>
            <a:pPr algn="ctr"/>
            <a:r>
              <a:rPr lang="en-US" b="1" dirty="0"/>
              <a:t>Test Stands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Remote plug’n’play</a:t>
            </a:r>
            <a:endParaRPr lang="en-US" sz="1400" dirty="0">
              <a:solidFill>
                <a:schemeClr val="tx2"/>
              </a:solidFill>
            </a:endParaRP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~</a:t>
            </a:r>
            <a:r>
              <a:rPr lang="en-US" sz="1400" b="1" dirty="0">
                <a:solidFill>
                  <a:schemeClr val="tx2"/>
                </a:solidFill>
              </a:rPr>
              <a:t>300 signal connections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Cooling water, vacuum, press. air</a:t>
            </a:r>
          </a:p>
        </p:txBody>
      </p:sp>
      <p:sp>
        <p:nvSpPr>
          <p:cNvPr id="59" name="Content Placeholder 56">
            <a:extLst>
              <a:ext uri="{FF2B5EF4-FFF2-40B4-BE49-F238E27FC236}">
                <a16:creationId xmlns:a16="http://schemas.microsoft.com/office/drawing/2014/main" id="{5A5EEBAC-D0A0-554C-4A43-9837AD30F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81" y="3703700"/>
            <a:ext cx="5260905" cy="181238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dirty="0"/>
              <a:t>Maximum flexibility to accommodate any request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700" dirty="0"/>
              <a:t>Experimental stands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700" dirty="0"/>
              <a:t>Shielded areas to protect electronics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700" dirty="0"/>
              <a:t>Beam parameters</a:t>
            </a:r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DC2536EB-479C-47B8-DDC7-3693FBC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615" y="506540"/>
            <a:ext cx="6398168" cy="16096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1943D20-974B-2141-D14D-80DA9BCBFC4C}"/>
              </a:ext>
            </a:extLst>
          </p:cNvPr>
          <p:cNvSpPr/>
          <p:nvPr/>
        </p:nvSpPr>
        <p:spPr>
          <a:xfrm>
            <a:off x="6888088" y="2806697"/>
            <a:ext cx="2674984" cy="2062103"/>
          </a:xfrm>
          <a:prstGeom prst="rect">
            <a:avLst/>
          </a:prstGeom>
          <a:solidFill>
            <a:srgbClr val="0033A0">
              <a:alpha val="4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D9F60-61DD-2DBE-5A6B-CA5D48276150}"/>
              </a:ext>
            </a:extLst>
          </p:cNvPr>
          <p:cNvSpPr/>
          <p:nvPr/>
        </p:nvSpPr>
        <p:spPr>
          <a:xfrm>
            <a:off x="9565907" y="2892755"/>
            <a:ext cx="1423610" cy="1673856"/>
          </a:xfrm>
          <a:prstGeom prst="rect">
            <a:avLst/>
          </a:prstGeom>
          <a:solidFill>
            <a:srgbClr val="0033A0">
              <a:alpha val="4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0CDD06-F246-EF6A-200B-D4B6D818B988}"/>
              </a:ext>
            </a:extLst>
          </p:cNvPr>
          <p:cNvSpPr/>
          <p:nvPr/>
        </p:nvSpPr>
        <p:spPr>
          <a:xfrm>
            <a:off x="10989518" y="3262045"/>
            <a:ext cx="852566" cy="962222"/>
          </a:xfrm>
          <a:prstGeom prst="rect">
            <a:avLst/>
          </a:prstGeom>
          <a:solidFill>
            <a:srgbClr val="0033A0">
              <a:alpha val="4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54FE1BF9-AA3B-E482-E6A1-8770132BA9A2}"/>
              </a:ext>
            </a:extLst>
          </p:cNvPr>
          <p:cNvSpPr/>
          <p:nvPr/>
        </p:nvSpPr>
        <p:spPr>
          <a:xfrm rot="466388">
            <a:off x="9129036" y="2350427"/>
            <a:ext cx="1008112" cy="3554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F44E1F-FC68-5AD9-85D2-E3404F1B3A47}"/>
              </a:ext>
            </a:extLst>
          </p:cNvPr>
          <p:cNvSpPr/>
          <p:nvPr/>
        </p:nvSpPr>
        <p:spPr>
          <a:xfrm>
            <a:off x="7431569" y="964276"/>
            <a:ext cx="4209047" cy="384689"/>
          </a:xfrm>
          <a:prstGeom prst="rect">
            <a:avLst/>
          </a:prstGeom>
          <a:solidFill>
            <a:schemeClr val="accent5">
              <a:alpha val="50196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BB17D8-AD32-A8DC-73D7-F333083E766B}"/>
              </a:ext>
            </a:extLst>
          </p:cNvPr>
          <p:cNvSpPr/>
          <p:nvPr/>
        </p:nvSpPr>
        <p:spPr>
          <a:xfrm>
            <a:off x="8616326" y="1407421"/>
            <a:ext cx="3221577" cy="497313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EDB9D-1C9A-A511-3310-4A09641AAE82}"/>
              </a:ext>
            </a:extLst>
          </p:cNvPr>
          <p:cNvSpPr txBox="1"/>
          <p:nvPr/>
        </p:nvSpPr>
        <p:spPr>
          <a:xfrm>
            <a:off x="8761259" y="1857708"/>
            <a:ext cx="2558882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TNC – Irradiation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E4BB2-1AE2-6E01-07BB-91CEED5F8AC6}"/>
              </a:ext>
            </a:extLst>
          </p:cNvPr>
          <p:cNvSpPr txBox="1"/>
          <p:nvPr/>
        </p:nvSpPr>
        <p:spPr>
          <a:xfrm>
            <a:off x="8913159" y="594944"/>
            <a:ext cx="2439425" cy="36933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TT61 – shielded area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27F823A-C406-EB2D-A3AE-229BBAF46888}"/>
              </a:ext>
            </a:extLst>
          </p:cNvPr>
          <p:cNvCxnSpPr>
            <a:cxnSpLocks/>
          </p:cNvCxnSpPr>
          <p:nvPr/>
        </p:nvCxnSpPr>
        <p:spPr>
          <a:xfrm flipH="1" flipV="1">
            <a:off x="10410430" y="4566611"/>
            <a:ext cx="2073" cy="464959"/>
          </a:xfrm>
          <a:prstGeom prst="line">
            <a:avLst/>
          </a:prstGeom>
          <a:ln w="1905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FDFA5B-FC0A-721C-7FF6-D1966862D30F}"/>
              </a:ext>
            </a:extLst>
          </p:cNvPr>
          <p:cNvCxnSpPr>
            <a:cxnSpLocks/>
          </p:cNvCxnSpPr>
          <p:nvPr/>
        </p:nvCxnSpPr>
        <p:spPr>
          <a:xfrm flipV="1">
            <a:off x="11568607" y="4224267"/>
            <a:ext cx="0" cy="807303"/>
          </a:xfrm>
          <a:prstGeom prst="line">
            <a:avLst/>
          </a:prstGeom>
          <a:ln w="1905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CFA4BB-5E0E-9F0B-8AC0-9710403E6BF5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7536160" y="4868800"/>
            <a:ext cx="0" cy="264159"/>
          </a:xfrm>
          <a:prstGeom prst="line">
            <a:avLst/>
          </a:prstGeom>
          <a:ln w="19050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3D7D3B-22A2-7E9E-24DB-E2BF29EABF1A}"/>
              </a:ext>
            </a:extLst>
          </p:cNvPr>
          <p:cNvCxnSpPr>
            <a:cxnSpLocks/>
          </p:cNvCxnSpPr>
          <p:nvPr/>
        </p:nvCxnSpPr>
        <p:spPr>
          <a:xfrm>
            <a:off x="5735960" y="1446042"/>
            <a:ext cx="5679841" cy="144207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661BE19-D25E-B17D-E5C2-AD90939FE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8" r="49872"/>
          <a:stretch/>
        </p:blipFill>
        <p:spPr bwMode="auto">
          <a:xfrm>
            <a:off x="346049" y="1455082"/>
            <a:ext cx="3287929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501F53-9B1F-E12F-3D8F-9CEC9E82A991}"/>
              </a:ext>
            </a:extLst>
          </p:cNvPr>
          <p:cNvSpPr txBox="1"/>
          <p:nvPr/>
        </p:nvSpPr>
        <p:spPr>
          <a:xfrm>
            <a:off x="3487737" y="1165477"/>
            <a:ext cx="2232249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Injection from SPS</a:t>
            </a:r>
          </a:p>
        </p:txBody>
      </p:sp>
    </p:spTree>
    <p:extLst>
      <p:ext uri="{BB962C8B-B14F-4D97-AF65-F5344CB8AC3E}">
        <p14:creationId xmlns:p14="http://schemas.microsoft.com/office/powerpoint/2010/main" val="34818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1" grpId="0" animBg="1"/>
      <p:bldP spid="59" grpId="0" build="p"/>
      <p:bldP spid="22" grpId="0" animBg="1"/>
      <p:bldP spid="23" grpId="0" animBg="1"/>
      <p:bldP spid="24" grpId="0" animBg="1"/>
      <p:bldP spid="28" grpId="0" animBg="1"/>
      <p:bldP spid="33" grpId="0" animBg="1"/>
      <p:bldP spid="65" grpId="0" animBg="1"/>
      <p:bldP spid="14" grpId="0" animBg="1"/>
      <p:bldP spid="1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E6C63-05DC-1F9E-34A8-E60766B2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53399"/>
            <a:ext cx="11376025" cy="1066800"/>
          </a:xfrm>
        </p:spPr>
        <p:txBody>
          <a:bodyPr/>
          <a:lstStyle/>
          <a:p>
            <a:r>
              <a:rPr lang="en-GB" dirty="0"/>
              <a:t>Operation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EDB8E-D086-DF69-25AB-50DF1E96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D8D2D-2485-183F-9B0D-3F72E8AB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83050-0848-968B-AFE0-0D22AC83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E5B2F8A-700C-4481-8972-AE47C2D806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824670"/>
              </p:ext>
            </p:extLst>
          </p:nvPr>
        </p:nvGraphicFramePr>
        <p:xfrm>
          <a:off x="152399" y="1386650"/>
          <a:ext cx="11887200" cy="125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CDB4DB-7D9D-910C-1DC1-54025172A8D9}"/>
              </a:ext>
            </a:extLst>
          </p:cNvPr>
          <p:cNvSpPr txBox="1"/>
          <p:nvPr/>
        </p:nvSpPr>
        <p:spPr>
          <a:xfrm>
            <a:off x="1014483" y="3121998"/>
            <a:ext cx="46022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16 Materials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11 </a:t>
            </a:r>
            <a:r>
              <a:rPr lang="en-GB" b="0" i="0" dirty="0"/>
              <a:t>Accelerator component prototyping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/>
              <a:t>6 Targetry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/>
              <a:t>9 Beam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/>
              <a:t>2 Particle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/>
              <a:t>2 Plasma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60 publications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A22AC-A9ED-5466-E03B-280CD076704F}"/>
              </a:ext>
            </a:extLst>
          </p:cNvPr>
          <p:cNvSpPr txBox="1"/>
          <p:nvPr/>
        </p:nvSpPr>
        <p:spPr>
          <a:xfrm>
            <a:off x="6339989" y="3405228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Future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Lumi LHC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DPA theory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Plasma physics for astrophysics phenomena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ATLAS detector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Also look for more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B6F090-9156-31D7-870F-28C5CE1D324A}"/>
              </a:ext>
            </a:extLst>
          </p:cNvPr>
          <p:cNvSpPr/>
          <p:nvPr/>
        </p:nvSpPr>
        <p:spPr>
          <a:xfrm>
            <a:off x="8032177" y="1294351"/>
            <a:ext cx="2088232" cy="143486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6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113AAC-D538-ADD9-F090-51DA9838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 of experiment in HRMT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E4960-25AF-9DE8-2060-7004B9A2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D6835-DACD-55C5-597B-ED8377AE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8F7E8-A8F1-8E7F-8B90-F467F4BD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410E4-61B5-DD44-9DE0-B61071173AF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5A8AB0E-1B22-E01A-AA5F-F1BF99A96722}"/>
              </a:ext>
            </a:extLst>
          </p:cNvPr>
          <p:cNvSpPr/>
          <p:nvPr/>
        </p:nvSpPr>
        <p:spPr>
          <a:xfrm>
            <a:off x="412750" y="983918"/>
            <a:ext cx="973219" cy="1390314"/>
          </a:xfrm>
          <a:custGeom>
            <a:avLst/>
            <a:gdLst>
              <a:gd name="connsiteX0" fmla="*/ 0 w 1390313"/>
              <a:gd name="connsiteY0" fmla="*/ 0 h 973219"/>
              <a:gd name="connsiteX1" fmla="*/ 903704 w 1390313"/>
              <a:gd name="connsiteY1" fmla="*/ 0 h 973219"/>
              <a:gd name="connsiteX2" fmla="*/ 1390313 w 1390313"/>
              <a:gd name="connsiteY2" fmla="*/ 486610 h 973219"/>
              <a:gd name="connsiteX3" fmla="*/ 903704 w 1390313"/>
              <a:gd name="connsiteY3" fmla="*/ 973219 h 973219"/>
              <a:gd name="connsiteX4" fmla="*/ 0 w 1390313"/>
              <a:gd name="connsiteY4" fmla="*/ 973219 h 973219"/>
              <a:gd name="connsiteX5" fmla="*/ 486610 w 1390313"/>
              <a:gd name="connsiteY5" fmla="*/ 486610 h 973219"/>
              <a:gd name="connsiteX6" fmla="*/ 0 w 1390313"/>
              <a:gd name="connsiteY6" fmla="*/ 0 h 97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313" h="973219">
                <a:moveTo>
                  <a:pt x="1390313" y="0"/>
                </a:moveTo>
                <a:lnTo>
                  <a:pt x="1390313" y="632593"/>
                </a:lnTo>
                <a:lnTo>
                  <a:pt x="695156" y="973219"/>
                </a:lnTo>
                <a:lnTo>
                  <a:pt x="0" y="632593"/>
                </a:lnTo>
                <a:lnTo>
                  <a:pt x="0" y="0"/>
                </a:lnTo>
                <a:lnTo>
                  <a:pt x="695156" y="340627"/>
                </a:lnTo>
                <a:lnTo>
                  <a:pt x="1390313" y="0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1" tIns="495501" rIns="8889" bIns="49549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noProof="0" dirty="0"/>
              <a:t>Initial phase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43BAEA-BF50-9993-9DCE-87AE7235F3D0}"/>
              </a:ext>
            </a:extLst>
          </p:cNvPr>
          <p:cNvSpPr/>
          <p:nvPr/>
        </p:nvSpPr>
        <p:spPr>
          <a:xfrm>
            <a:off x="1385969" y="983921"/>
            <a:ext cx="10402805" cy="903703"/>
          </a:xfrm>
          <a:custGeom>
            <a:avLst/>
            <a:gdLst>
              <a:gd name="connsiteX0" fmla="*/ 150620 w 903703"/>
              <a:gd name="connsiteY0" fmla="*/ 0 h 10402805"/>
              <a:gd name="connsiteX1" fmla="*/ 753083 w 903703"/>
              <a:gd name="connsiteY1" fmla="*/ 0 h 10402805"/>
              <a:gd name="connsiteX2" fmla="*/ 903703 w 903703"/>
              <a:gd name="connsiteY2" fmla="*/ 150620 h 10402805"/>
              <a:gd name="connsiteX3" fmla="*/ 903703 w 903703"/>
              <a:gd name="connsiteY3" fmla="*/ 10402805 h 10402805"/>
              <a:gd name="connsiteX4" fmla="*/ 903703 w 903703"/>
              <a:gd name="connsiteY4" fmla="*/ 10402805 h 10402805"/>
              <a:gd name="connsiteX5" fmla="*/ 0 w 903703"/>
              <a:gd name="connsiteY5" fmla="*/ 10402805 h 10402805"/>
              <a:gd name="connsiteX6" fmla="*/ 0 w 903703"/>
              <a:gd name="connsiteY6" fmla="*/ 10402805 h 10402805"/>
              <a:gd name="connsiteX7" fmla="*/ 0 w 903703"/>
              <a:gd name="connsiteY7" fmla="*/ 150620 h 10402805"/>
              <a:gd name="connsiteX8" fmla="*/ 150620 w 903703"/>
              <a:gd name="connsiteY8" fmla="*/ 0 h 1040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3703" h="10402805">
                <a:moveTo>
                  <a:pt x="903703" y="1733837"/>
                </a:moveTo>
                <a:lnTo>
                  <a:pt x="903703" y="8668968"/>
                </a:lnTo>
                <a:cubicBezTo>
                  <a:pt x="903703" y="9626535"/>
                  <a:pt x="897845" y="10402799"/>
                  <a:pt x="890618" y="10402799"/>
                </a:cubicBezTo>
                <a:lnTo>
                  <a:pt x="0" y="10402799"/>
                </a:lnTo>
                <a:lnTo>
                  <a:pt x="0" y="10402799"/>
                </a:lnTo>
                <a:lnTo>
                  <a:pt x="0" y="6"/>
                </a:lnTo>
                <a:lnTo>
                  <a:pt x="0" y="6"/>
                </a:lnTo>
                <a:lnTo>
                  <a:pt x="890618" y="6"/>
                </a:lnTo>
                <a:cubicBezTo>
                  <a:pt x="897845" y="6"/>
                  <a:pt x="903703" y="776270"/>
                  <a:pt x="903703" y="1733837"/>
                </a:cubicBez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55544" rIns="55544" bIns="55546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noProof="0" dirty="0"/>
              <a:t>A </a:t>
            </a:r>
            <a:r>
              <a:rPr lang="en-GB" sz="1800" b="1" kern="1200" noProof="0" dirty="0"/>
              <a:t>first idea </a:t>
            </a:r>
            <a:r>
              <a:rPr lang="en-GB" sz="1800" kern="1200" noProof="0" dirty="0"/>
              <a:t>for an experiment arises somewhere in the world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b="1" kern="1200" noProof="0" dirty="0"/>
              <a:t>Feasibility and time-line </a:t>
            </a:r>
            <a:r>
              <a:rPr lang="en-GB" b="0" kern="1200" noProof="0" dirty="0"/>
              <a:t>judged through initial </a:t>
            </a:r>
            <a:r>
              <a:rPr lang="en-GB" kern="1200" noProof="0" dirty="0"/>
              <a:t>discussion with HiRadMat team</a:t>
            </a:r>
            <a:endParaRPr lang="en-GB" sz="1400" kern="1200" noProof="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b="1" kern="1200" noProof="0" dirty="0"/>
              <a:t>Consultation / meetings </a:t>
            </a:r>
            <a:r>
              <a:rPr lang="en-GB" sz="1800" kern="1200" noProof="0" dirty="0"/>
              <a:t>between various </a:t>
            </a:r>
            <a:r>
              <a:rPr lang="en-GB" sz="1800" b="1" kern="1200" noProof="0" dirty="0"/>
              <a:t>experts</a:t>
            </a:r>
            <a:r>
              <a:rPr lang="en-GB" sz="1800" kern="1200" noProof="0" dirty="0"/>
              <a:t> at CERN or remotely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2DC1BE-23DF-4D9D-57BD-38E354837A83}"/>
              </a:ext>
            </a:extLst>
          </p:cNvPr>
          <p:cNvSpPr/>
          <p:nvPr/>
        </p:nvSpPr>
        <p:spPr>
          <a:xfrm>
            <a:off x="412750" y="2231559"/>
            <a:ext cx="973219" cy="1390313"/>
          </a:xfrm>
          <a:custGeom>
            <a:avLst/>
            <a:gdLst>
              <a:gd name="connsiteX0" fmla="*/ 0 w 1390313"/>
              <a:gd name="connsiteY0" fmla="*/ 0 h 973219"/>
              <a:gd name="connsiteX1" fmla="*/ 903704 w 1390313"/>
              <a:gd name="connsiteY1" fmla="*/ 0 h 973219"/>
              <a:gd name="connsiteX2" fmla="*/ 1390313 w 1390313"/>
              <a:gd name="connsiteY2" fmla="*/ 486610 h 973219"/>
              <a:gd name="connsiteX3" fmla="*/ 903704 w 1390313"/>
              <a:gd name="connsiteY3" fmla="*/ 973219 h 973219"/>
              <a:gd name="connsiteX4" fmla="*/ 0 w 1390313"/>
              <a:gd name="connsiteY4" fmla="*/ 973219 h 973219"/>
              <a:gd name="connsiteX5" fmla="*/ 486610 w 1390313"/>
              <a:gd name="connsiteY5" fmla="*/ 486610 h 973219"/>
              <a:gd name="connsiteX6" fmla="*/ 0 w 1390313"/>
              <a:gd name="connsiteY6" fmla="*/ 0 h 97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313" h="973219">
                <a:moveTo>
                  <a:pt x="1390313" y="0"/>
                </a:moveTo>
                <a:lnTo>
                  <a:pt x="1390313" y="632593"/>
                </a:lnTo>
                <a:lnTo>
                  <a:pt x="695156" y="973219"/>
                </a:lnTo>
                <a:lnTo>
                  <a:pt x="0" y="632593"/>
                </a:lnTo>
                <a:lnTo>
                  <a:pt x="0" y="0"/>
                </a:lnTo>
                <a:lnTo>
                  <a:pt x="695156" y="340627"/>
                </a:lnTo>
                <a:lnTo>
                  <a:pt x="1390313" y="0"/>
                </a:lnTo>
                <a:close/>
              </a:path>
            </a:pathLst>
          </a:custGeom>
        </p:spPr>
        <p:style>
          <a:lnRef idx="1">
            <a:schemeClr val="accent2">
              <a:hueOff val="-3456213"/>
              <a:satOff val="6011"/>
              <a:lumOff val="-2157"/>
              <a:alphaOff val="0"/>
            </a:schemeClr>
          </a:lnRef>
          <a:fillRef idx="2">
            <a:schemeClr val="accent2">
              <a:hueOff val="-3456213"/>
              <a:satOff val="6011"/>
              <a:lumOff val="-2157"/>
              <a:alphaOff val="0"/>
            </a:schemeClr>
          </a:fillRef>
          <a:effectRef idx="1">
            <a:schemeClr val="accent2">
              <a:hueOff val="-3456213"/>
              <a:satOff val="6011"/>
              <a:lumOff val="-2157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1" tIns="495500" rIns="8889" bIns="49549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noProof="0" dirty="0"/>
              <a:t>Preparatory phase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F8C7E-5F73-1738-81DA-D684F331A7D8}"/>
              </a:ext>
            </a:extLst>
          </p:cNvPr>
          <p:cNvSpPr/>
          <p:nvPr/>
        </p:nvSpPr>
        <p:spPr>
          <a:xfrm>
            <a:off x="1385969" y="2231561"/>
            <a:ext cx="10402805" cy="903703"/>
          </a:xfrm>
          <a:custGeom>
            <a:avLst/>
            <a:gdLst>
              <a:gd name="connsiteX0" fmla="*/ 150620 w 903703"/>
              <a:gd name="connsiteY0" fmla="*/ 0 h 10402805"/>
              <a:gd name="connsiteX1" fmla="*/ 753083 w 903703"/>
              <a:gd name="connsiteY1" fmla="*/ 0 h 10402805"/>
              <a:gd name="connsiteX2" fmla="*/ 903703 w 903703"/>
              <a:gd name="connsiteY2" fmla="*/ 150620 h 10402805"/>
              <a:gd name="connsiteX3" fmla="*/ 903703 w 903703"/>
              <a:gd name="connsiteY3" fmla="*/ 10402805 h 10402805"/>
              <a:gd name="connsiteX4" fmla="*/ 903703 w 903703"/>
              <a:gd name="connsiteY4" fmla="*/ 10402805 h 10402805"/>
              <a:gd name="connsiteX5" fmla="*/ 0 w 903703"/>
              <a:gd name="connsiteY5" fmla="*/ 10402805 h 10402805"/>
              <a:gd name="connsiteX6" fmla="*/ 0 w 903703"/>
              <a:gd name="connsiteY6" fmla="*/ 10402805 h 10402805"/>
              <a:gd name="connsiteX7" fmla="*/ 0 w 903703"/>
              <a:gd name="connsiteY7" fmla="*/ 150620 h 10402805"/>
              <a:gd name="connsiteX8" fmla="*/ 150620 w 903703"/>
              <a:gd name="connsiteY8" fmla="*/ 0 h 1040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3703" h="10402805">
                <a:moveTo>
                  <a:pt x="903703" y="1733837"/>
                </a:moveTo>
                <a:lnTo>
                  <a:pt x="903703" y="8668968"/>
                </a:lnTo>
                <a:cubicBezTo>
                  <a:pt x="903703" y="9626535"/>
                  <a:pt x="897845" y="10402799"/>
                  <a:pt x="890618" y="10402799"/>
                </a:cubicBezTo>
                <a:lnTo>
                  <a:pt x="0" y="10402799"/>
                </a:lnTo>
                <a:lnTo>
                  <a:pt x="0" y="10402799"/>
                </a:lnTo>
                <a:lnTo>
                  <a:pt x="0" y="6"/>
                </a:lnTo>
                <a:lnTo>
                  <a:pt x="0" y="6"/>
                </a:lnTo>
                <a:lnTo>
                  <a:pt x="890618" y="6"/>
                </a:lnTo>
                <a:cubicBezTo>
                  <a:pt x="897845" y="6"/>
                  <a:pt x="903703" y="776270"/>
                  <a:pt x="903703" y="1733837"/>
                </a:cubicBezTo>
                <a:close/>
              </a:path>
            </a:pathLst>
          </a:custGeom>
        </p:spPr>
        <p:style>
          <a:lnRef idx="1">
            <a:schemeClr val="accent2">
              <a:hueOff val="-3456213"/>
              <a:satOff val="6011"/>
              <a:lumOff val="-215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7" tIns="55544" rIns="55544" bIns="55546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noProof="0" dirty="0"/>
              <a:t>Experiment maturing: </a:t>
            </a:r>
            <a:r>
              <a:rPr lang="en-GB" sz="1800" b="1" kern="1200" noProof="0" dirty="0">
                <a:solidFill>
                  <a:schemeClr val="accent2"/>
                </a:solidFill>
              </a:rPr>
              <a:t>Scientific Board </a:t>
            </a:r>
            <a:r>
              <a:rPr lang="en-GB" sz="1800" kern="1200" noProof="0" dirty="0"/>
              <a:t>(scientific merit)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noProof="0" dirty="0"/>
              <a:t>(if OK): </a:t>
            </a:r>
            <a:r>
              <a:rPr lang="en-GB" sz="1800" b="1" kern="1200" noProof="0" dirty="0">
                <a:solidFill>
                  <a:schemeClr val="accent2"/>
                </a:solidFill>
              </a:rPr>
              <a:t>Technical Board </a:t>
            </a:r>
            <a:r>
              <a:rPr lang="en-GB" sz="1800" kern="1200" noProof="0" dirty="0"/>
              <a:t>(technical feasibility and safety)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noProof="0" dirty="0"/>
              <a:t>(if OK): experiment gets in the </a:t>
            </a:r>
            <a:r>
              <a:rPr lang="en-GB" sz="1800" b="1" kern="1200" noProof="0" dirty="0"/>
              <a:t>draft schedule of next year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4FF805F-F3C7-4ED1-E2AC-111625ABEED9}"/>
              </a:ext>
            </a:extLst>
          </p:cNvPr>
          <p:cNvSpPr/>
          <p:nvPr/>
        </p:nvSpPr>
        <p:spPr>
          <a:xfrm>
            <a:off x="412750" y="3559629"/>
            <a:ext cx="973219" cy="1390313"/>
          </a:xfrm>
          <a:custGeom>
            <a:avLst/>
            <a:gdLst>
              <a:gd name="connsiteX0" fmla="*/ 0 w 1390313"/>
              <a:gd name="connsiteY0" fmla="*/ 0 h 973219"/>
              <a:gd name="connsiteX1" fmla="*/ 903704 w 1390313"/>
              <a:gd name="connsiteY1" fmla="*/ 0 h 973219"/>
              <a:gd name="connsiteX2" fmla="*/ 1390313 w 1390313"/>
              <a:gd name="connsiteY2" fmla="*/ 486610 h 973219"/>
              <a:gd name="connsiteX3" fmla="*/ 903704 w 1390313"/>
              <a:gd name="connsiteY3" fmla="*/ 973219 h 973219"/>
              <a:gd name="connsiteX4" fmla="*/ 0 w 1390313"/>
              <a:gd name="connsiteY4" fmla="*/ 973219 h 973219"/>
              <a:gd name="connsiteX5" fmla="*/ 486610 w 1390313"/>
              <a:gd name="connsiteY5" fmla="*/ 486610 h 973219"/>
              <a:gd name="connsiteX6" fmla="*/ 0 w 1390313"/>
              <a:gd name="connsiteY6" fmla="*/ 0 h 97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313" h="973219">
                <a:moveTo>
                  <a:pt x="1390313" y="0"/>
                </a:moveTo>
                <a:lnTo>
                  <a:pt x="1390313" y="632593"/>
                </a:lnTo>
                <a:lnTo>
                  <a:pt x="695156" y="973219"/>
                </a:lnTo>
                <a:lnTo>
                  <a:pt x="0" y="632593"/>
                </a:lnTo>
                <a:lnTo>
                  <a:pt x="0" y="0"/>
                </a:lnTo>
                <a:lnTo>
                  <a:pt x="695156" y="340627"/>
                </a:lnTo>
                <a:lnTo>
                  <a:pt x="1390313" y="0"/>
                </a:lnTo>
                <a:close/>
              </a:path>
            </a:pathLst>
          </a:custGeom>
        </p:spPr>
        <p:style>
          <a:lnRef idx="1">
            <a:schemeClr val="accent2">
              <a:hueOff val="-6912425"/>
              <a:satOff val="12021"/>
              <a:lumOff val="-4313"/>
              <a:alphaOff val="0"/>
            </a:schemeClr>
          </a:lnRef>
          <a:fillRef idx="2">
            <a:schemeClr val="accent2">
              <a:hueOff val="-6912425"/>
              <a:satOff val="12021"/>
              <a:lumOff val="-4313"/>
              <a:alphaOff val="0"/>
            </a:schemeClr>
          </a:fillRef>
          <a:effectRef idx="1">
            <a:schemeClr val="accent2">
              <a:hueOff val="-6912425"/>
              <a:satOff val="12021"/>
              <a:lumOff val="-4313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1" tIns="495500" rIns="8889" bIns="49549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noProof="0" dirty="0"/>
              <a:t>Experimental phase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EC7353-5804-FD8E-ABD9-FD5E5E8A0CCF}"/>
              </a:ext>
            </a:extLst>
          </p:cNvPr>
          <p:cNvSpPr/>
          <p:nvPr/>
        </p:nvSpPr>
        <p:spPr>
          <a:xfrm>
            <a:off x="1385969" y="3479200"/>
            <a:ext cx="10402805" cy="1064564"/>
          </a:xfrm>
          <a:custGeom>
            <a:avLst/>
            <a:gdLst>
              <a:gd name="connsiteX0" fmla="*/ 177431 w 1064563"/>
              <a:gd name="connsiteY0" fmla="*/ 0 h 10402805"/>
              <a:gd name="connsiteX1" fmla="*/ 887132 w 1064563"/>
              <a:gd name="connsiteY1" fmla="*/ 0 h 10402805"/>
              <a:gd name="connsiteX2" fmla="*/ 1064563 w 1064563"/>
              <a:gd name="connsiteY2" fmla="*/ 177431 h 10402805"/>
              <a:gd name="connsiteX3" fmla="*/ 1064563 w 1064563"/>
              <a:gd name="connsiteY3" fmla="*/ 10402805 h 10402805"/>
              <a:gd name="connsiteX4" fmla="*/ 1064563 w 1064563"/>
              <a:gd name="connsiteY4" fmla="*/ 10402805 h 10402805"/>
              <a:gd name="connsiteX5" fmla="*/ 0 w 1064563"/>
              <a:gd name="connsiteY5" fmla="*/ 10402805 h 10402805"/>
              <a:gd name="connsiteX6" fmla="*/ 0 w 1064563"/>
              <a:gd name="connsiteY6" fmla="*/ 10402805 h 10402805"/>
              <a:gd name="connsiteX7" fmla="*/ 0 w 1064563"/>
              <a:gd name="connsiteY7" fmla="*/ 177431 h 10402805"/>
              <a:gd name="connsiteX8" fmla="*/ 177431 w 1064563"/>
              <a:gd name="connsiteY8" fmla="*/ 0 h 1040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563" h="10402805">
                <a:moveTo>
                  <a:pt x="1064563" y="1733842"/>
                </a:moveTo>
                <a:lnTo>
                  <a:pt x="1064563" y="8668963"/>
                </a:lnTo>
                <a:cubicBezTo>
                  <a:pt x="1064563" y="9626531"/>
                  <a:pt x="1056434" y="10402800"/>
                  <a:pt x="1046406" y="10402800"/>
                </a:cubicBezTo>
                <a:lnTo>
                  <a:pt x="0" y="10402800"/>
                </a:lnTo>
                <a:lnTo>
                  <a:pt x="0" y="10402800"/>
                </a:lnTo>
                <a:lnTo>
                  <a:pt x="0" y="5"/>
                </a:lnTo>
                <a:lnTo>
                  <a:pt x="0" y="5"/>
                </a:lnTo>
                <a:lnTo>
                  <a:pt x="1046406" y="5"/>
                </a:lnTo>
                <a:cubicBezTo>
                  <a:pt x="1056434" y="5"/>
                  <a:pt x="1064563" y="776274"/>
                  <a:pt x="1064563" y="1733842"/>
                </a:cubicBezTo>
                <a:close/>
              </a:path>
            </a:pathLst>
          </a:custGeom>
        </p:spPr>
        <p:style>
          <a:lnRef idx="1">
            <a:schemeClr val="accent2">
              <a:hueOff val="-6912425"/>
              <a:satOff val="12021"/>
              <a:lumOff val="-431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63398" rIns="63398" bIns="63399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b="1" kern="1200" noProof="0" dirty="0"/>
              <a:t>Beam time approval </a:t>
            </a:r>
            <a:r>
              <a:rPr lang="en-GB" sz="1800" kern="1200" noProof="0" dirty="0"/>
              <a:t>(protons) by the CERN ATS sector executive committee (IEFC)</a:t>
            </a:r>
          </a:p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GB" b="1" dirty="0"/>
              <a:t>Beam time allocated </a:t>
            </a:r>
            <a:endParaRPr lang="en-GB" sz="1800" b="1" kern="1200" noProof="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b="1" noProof="0" dirty="0"/>
              <a:t>E</a:t>
            </a:r>
            <a:r>
              <a:rPr lang="en-GB" sz="1800" b="1" kern="1200" noProof="0" dirty="0"/>
              <a:t>xperiment performed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B509888-6B63-DBA5-77B1-906616AF3220}"/>
              </a:ext>
            </a:extLst>
          </p:cNvPr>
          <p:cNvSpPr/>
          <p:nvPr/>
        </p:nvSpPr>
        <p:spPr>
          <a:xfrm>
            <a:off x="412750" y="4807269"/>
            <a:ext cx="973219" cy="1390313"/>
          </a:xfrm>
          <a:custGeom>
            <a:avLst/>
            <a:gdLst>
              <a:gd name="connsiteX0" fmla="*/ 0 w 1390313"/>
              <a:gd name="connsiteY0" fmla="*/ 0 h 973219"/>
              <a:gd name="connsiteX1" fmla="*/ 903704 w 1390313"/>
              <a:gd name="connsiteY1" fmla="*/ 0 h 973219"/>
              <a:gd name="connsiteX2" fmla="*/ 1390313 w 1390313"/>
              <a:gd name="connsiteY2" fmla="*/ 486610 h 973219"/>
              <a:gd name="connsiteX3" fmla="*/ 903704 w 1390313"/>
              <a:gd name="connsiteY3" fmla="*/ 973219 h 973219"/>
              <a:gd name="connsiteX4" fmla="*/ 0 w 1390313"/>
              <a:gd name="connsiteY4" fmla="*/ 973219 h 973219"/>
              <a:gd name="connsiteX5" fmla="*/ 486610 w 1390313"/>
              <a:gd name="connsiteY5" fmla="*/ 486610 h 973219"/>
              <a:gd name="connsiteX6" fmla="*/ 0 w 1390313"/>
              <a:gd name="connsiteY6" fmla="*/ 0 h 97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313" h="973219">
                <a:moveTo>
                  <a:pt x="1390313" y="0"/>
                </a:moveTo>
                <a:lnTo>
                  <a:pt x="1390313" y="632593"/>
                </a:lnTo>
                <a:lnTo>
                  <a:pt x="695156" y="973219"/>
                </a:lnTo>
                <a:lnTo>
                  <a:pt x="0" y="632593"/>
                </a:lnTo>
                <a:lnTo>
                  <a:pt x="0" y="0"/>
                </a:lnTo>
                <a:lnTo>
                  <a:pt x="695156" y="340627"/>
                </a:lnTo>
                <a:lnTo>
                  <a:pt x="1390313" y="0"/>
                </a:lnTo>
                <a:close/>
              </a:path>
            </a:pathLst>
          </a:custGeom>
        </p:spPr>
        <p:style>
          <a:lnRef idx="1">
            <a:schemeClr val="accent2">
              <a:hueOff val="-10368637"/>
              <a:satOff val="18032"/>
              <a:lumOff val="-6470"/>
              <a:alphaOff val="0"/>
            </a:schemeClr>
          </a:lnRef>
          <a:fillRef idx="2">
            <a:schemeClr val="accent2">
              <a:hueOff val="-10368637"/>
              <a:satOff val="18032"/>
              <a:lumOff val="-6470"/>
              <a:alphaOff val="0"/>
            </a:schemeClr>
          </a:fillRef>
          <a:effectRef idx="1">
            <a:schemeClr val="accent2">
              <a:hueOff val="-10368637"/>
              <a:satOff val="18032"/>
              <a:lumOff val="-647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891" tIns="495500" rIns="8889" bIns="49549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noProof="0" dirty="0"/>
              <a:t>Post irradiation phase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4EB3755-0863-6F78-E4E7-451B13E5071B}"/>
              </a:ext>
            </a:extLst>
          </p:cNvPr>
          <p:cNvSpPr/>
          <p:nvPr/>
        </p:nvSpPr>
        <p:spPr>
          <a:xfrm>
            <a:off x="1385969" y="4807270"/>
            <a:ext cx="10402805" cy="904180"/>
          </a:xfrm>
          <a:custGeom>
            <a:avLst/>
            <a:gdLst>
              <a:gd name="connsiteX0" fmla="*/ 150700 w 904179"/>
              <a:gd name="connsiteY0" fmla="*/ 0 h 10402805"/>
              <a:gd name="connsiteX1" fmla="*/ 753479 w 904179"/>
              <a:gd name="connsiteY1" fmla="*/ 0 h 10402805"/>
              <a:gd name="connsiteX2" fmla="*/ 904179 w 904179"/>
              <a:gd name="connsiteY2" fmla="*/ 150700 h 10402805"/>
              <a:gd name="connsiteX3" fmla="*/ 904179 w 904179"/>
              <a:gd name="connsiteY3" fmla="*/ 10402805 h 10402805"/>
              <a:gd name="connsiteX4" fmla="*/ 904179 w 904179"/>
              <a:gd name="connsiteY4" fmla="*/ 10402805 h 10402805"/>
              <a:gd name="connsiteX5" fmla="*/ 0 w 904179"/>
              <a:gd name="connsiteY5" fmla="*/ 10402805 h 10402805"/>
              <a:gd name="connsiteX6" fmla="*/ 0 w 904179"/>
              <a:gd name="connsiteY6" fmla="*/ 10402805 h 10402805"/>
              <a:gd name="connsiteX7" fmla="*/ 0 w 904179"/>
              <a:gd name="connsiteY7" fmla="*/ 150700 h 10402805"/>
              <a:gd name="connsiteX8" fmla="*/ 150700 w 904179"/>
              <a:gd name="connsiteY8" fmla="*/ 0 h 1040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179" h="10402805">
                <a:moveTo>
                  <a:pt x="904179" y="1733845"/>
                </a:moveTo>
                <a:lnTo>
                  <a:pt x="904179" y="8668960"/>
                </a:lnTo>
                <a:cubicBezTo>
                  <a:pt x="904179" y="9626529"/>
                  <a:pt x="898315" y="10402799"/>
                  <a:pt x="891081" y="10402799"/>
                </a:cubicBezTo>
                <a:lnTo>
                  <a:pt x="0" y="10402799"/>
                </a:lnTo>
                <a:lnTo>
                  <a:pt x="0" y="10402799"/>
                </a:lnTo>
                <a:lnTo>
                  <a:pt x="0" y="6"/>
                </a:lnTo>
                <a:lnTo>
                  <a:pt x="0" y="6"/>
                </a:lnTo>
                <a:lnTo>
                  <a:pt x="891081" y="6"/>
                </a:lnTo>
                <a:cubicBezTo>
                  <a:pt x="898315" y="6"/>
                  <a:pt x="904179" y="776276"/>
                  <a:pt x="904179" y="1733845"/>
                </a:cubicBezTo>
                <a:close/>
              </a:path>
            </a:pathLst>
          </a:custGeom>
        </p:spPr>
        <p:style>
          <a:lnRef idx="1">
            <a:schemeClr val="accent2">
              <a:hueOff val="-10368637"/>
              <a:satOff val="18032"/>
              <a:lumOff val="-647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55568" rIns="55568" bIns="55569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kern="1200" noProof="0" dirty="0"/>
              <a:t>Post irradiation </a:t>
            </a:r>
            <a:r>
              <a:rPr lang="en-GB" sz="1800" b="1" kern="1200" noProof="0" dirty="0"/>
              <a:t>analysis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800" b="1" kern="1200" noProof="0" dirty="0"/>
              <a:t>Follow up of… Results presentation </a:t>
            </a:r>
            <a:r>
              <a:rPr lang="en-GB" sz="1800" b="0" kern="1200" noProof="0" dirty="0"/>
              <a:t>meetings</a:t>
            </a:r>
            <a:r>
              <a:rPr lang="en-GB" sz="1800" kern="1200" noProof="0" dirty="0"/>
              <a:t>, or small workshops</a:t>
            </a:r>
          </a:p>
        </p:txBody>
      </p:sp>
    </p:spTree>
    <p:extLst>
      <p:ext uri="{BB962C8B-B14F-4D97-AF65-F5344CB8AC3E}">
        <p14:creationId xmlns:p14="http://schemas.microsoft.com/office/powerpoint/2010/main" val="41852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FDDD-9B4E-2A63-957A-906BD8D9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Expertise provided to users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562FE-023B-2F70-79B2-A2178A217F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3789040"/>
            <a:ext cx="3708400" cy="2411735"/>
          </a:xfrm>
        </p:spPr>
        <p:txBody>
          <a:bodyPr/>
          <a:lstStyle/>
          <a:p>
            <a:r>
              <a:rPr lang="en-GB" dirty="0"/>
              <a:t>Experiment preparation </a:t>
            </a:r>
          </a:p>
          <a:p>
            <a:r>
              <a:rPr lang="en-GB" sz="1800" dirty="0"/>
              <a:t>3D integration &amp; mechanical studies</a:t>
            </a:r>
          </a:p>
          <a:p>
            <a:r>
              <a:rPr lang="en-GB" sz="1800" dirty="0"/>
              <a:t>Installation &amp; survey </a:t>
            </a:r>
          </a:p>
          <a:p>
            <a:r>
              <a:rPr lang="en-GB" sz="1800" dirty="0"/>
              <a:t>Transport and handling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49C50-E16E-7764-EEF8-8B9941E715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3789040"/>
            <a:ext cx="3665537" cy="2411735"/>
          </a:xfrm>
        </p:spPr>
        <p:txBody>
          <a:bodyPr/>
          <a:lstStyle/>
          <a:p>
            <a:r>
              <a:rPr lang="en-GB" dirty="0"/>
              <a:t>On-line diagnostic equipment and expertise</a:t>
            </a:r>
          </a:p>
          <a:p>
            <a:r>
              <a:rPr lang="en-GB" sz="1800" dirty="0"/>
              <a:t>Sensors, Cameras &amp; LED</a:t>
            </a:r>
          </a:p>
          <a:p>
            <a:r>
              <a:rPr lang="en-GB" sz="1800" dirty="0"/>
              <a:t>Movable stages (H&amp;V) </a:t>
            </a:r>
          </a:p>
          <a:p>
            <a:r>
              <a:rPr lang="en-GB" sz="1800" dirty="0"/>
              <a:t>Remote control of the equipment</a:t>
            </a:r>
          </a:p>
          <a:p>
            <a:endParaRPr lang="en-GB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ECC991-BC7D-D18B-E114-24F12745CF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3789040"/>
            <a:ext cx="3703132" cy="2411735"/>
          </a:xfrm>
        </p:spPr>
        <p:txBody>
          <a:bodyPr/>
          <a:lstStyle/>
          <a:p>
            <a:r>
              <a:rPr lang="en-GB" dirty="0"/>
              <a:t>Beam diagnostics</a:t>
            </a:r>
          </a:p>
          <a:p>
            <a:r>
              <a:rPr lang="en-GB" sz="1800" dirty="0"/>
              <a:t>Beam parameters</a:t>
            </a:r>
          </a:p>
          <a:p>
            <a:r>
              <a:rPr lang="en-GB" sz="1800" dirty="0"/>
              <a:t>Automatic parameter display</a:t>
            </a:r>
          </a:p>
          <a:p>
            <a:r>
              <a:rPr lang="en-GB" sz="1800" dirty="0"/>
              <a:t>Auto-logging in CERN infrastructure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B7B9F-0F12-396B-3F40-4F57CBF538A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10/11/23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963F1-A363-A86E-76D7-A43DB83B91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A. Goillot | HiRadMat: a high power targetry facility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D1DFE-3FB3-4939-E3F7-92096E5DC12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A2FD4E9C-15FB-614D-AA5D-5268D26F1E6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" name="Picture 10" descr="A machine on a cart&#10;&#10;Description automatically generated">
            <a:extLst>
              <a:ext uri="{FF2B5EF4-FFF2-40B4-BE49-F238E27FC236}">
                <a16:creationId xmlns:a16="http://schemas.microsoft.com/office/drawing/2014/main" id="{B1330425-6602-22C6-2906-562DEDEA8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 b="16145"/>
          <a:stretch/>
        </p:blipFill>
        <p:spPr>
          <a:xfrm>
            <a:off x="2032482" y="1135983"/>
            <a:ext cx="2479342" cy="2600303"/>
          </a:xfrm>
          <a:prstGeom prst="rect">
            <a:avLst/>
          </a:prstGeom>
        </p:spPr>
      </p:pic>
      <p:pic>
        <p:nvPicPr>
          <p:cNvPr id="10" name="Picture 9" descr="A green and grey machine&#10;&#10;Description automatically generated">
            <a:extLst>
              <a:ext uri="{FF2B5EF4-FFF2-40B4-BE49-F238E27FC236}">
                <a16:creationId xmlns:a16="http://schemas.microsoft.com/office/drawing/2014/main" id="{53BA4594-6003-6B47-62B8-483AB33F2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" y="1083229"/>
            <a:ext cx="2252228" cy="146152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104572C-39A8-B9E7-EE27-21A7A217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28" y="907256"/>
            <a:ext cx="3711109" cy="27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ircular metal object with many bolts and wires&#10;&#10;Description automatically generated">
            <a:extLst>
              <a:ext uri="{FF2B5EF4-FFF2-40B4-BE49-F238E27FC236}">
                <a16:creationId xmlns:a16="http://schemas.microsoft.com/office/drawing/2014/main" id="{64F8C2D2-6F2D-FA41-51FF-BF68FC0D1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199" y="1262401"/>
            <a:ext cx="2841148" cy="21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FAC2ED-4432-9315-0D4F-25AE29F9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063"/>
            <a:ext cx="11376025" cy="1066800"/>
          </a:xfrm>
        </p:spPr>
        <p:txBody>
          <a:bodyPr wrap="square" anchor="t">
            <a:normAutofit/>
          </a:bodyPr>
          <a:lstStyle/>
          <a:p>
            <a:r>
              <a:rPr lang="fr-CH" dirty="0"/>
              <a:t>Outline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4287-5482-5048-82DD-DEDE0AEC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79999" y="6378575"/>
            <a:ext cx="6318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10/11/23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40481-2C6B-37AF-CF83-6A7948B8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39" y="6383338"/>
            <a:ext cx="6175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dirty="0"/>
              <a:t>A. Goillot | HiRadMat: a high power targetry facility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537F-BAC5-5F4A-9018-126D613C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738" y="6383338"/>
            <a:ext cx="6810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F9410E4-61B5-DD44-9DE0-B61071173AF9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 dirty="0"/>
          </a:p>
        </p:txBody>
      </p:sp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010D9F56-56F4-519D-942D-A4814D607B7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7934767"/>
              </p:ext>
            </p:extLst>
          </p:nvPr>
        </p:nvGraphicFramePr>
        <p:xfrm>
          <a:off x="2087525" y="620688"/>
          <a:ext cx="8064277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536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-saved]" id="{EEBA5041-B23E-0E4A-B523-4EA9F2C9AF8B}" vid="{17FEE769-510F-514E-B0FB-92A796EE27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18836</TotalTime>
  <Words>1761</Words>
  <Application>Microsoft Office PowerPoint</Application>
  <PresentationFormat>Widescreen</PresentationFormat>
  <Paragraphs>384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sourcesans-regular</vt:lpstr>
      <vt:lpstr>Wingdings</vt:lpstr>
      <vt:lpstr>Office Theme</vt:lpstr>
      <vt:lpstr>HiRadMat: a high power targetry facility at CERN</vt:lpstr>
      <vt:lpstr>Outline</vt:lpstr>
      <vt:lpstr>Introduction</vt:lpstr>
      <vt:lpstr>HiRadMat, a flexible facility</vt:lpstr>
      <vt:lpstr>HiRadMat, a flexible facility</vt:lpstr>
      <vt:lpstr>Operation schedule</vt:lpstr>
      <vt:lpstr>Timeline of experiment in HRMT</vt:lpstr>
      <vt:lpstr>Expertise provided to users</vt:lpstr>
      <vt:lpstr>Outline</vt:lpstr>
      <vt:lpstr>RaDIATE (2022) </vt:lpstr>
      <vt:lpstr>HED (2021) </vt:lpstr>
      <vt:lpstr>SC Coils (2022) </vt:lpstr>
      <vt:lpstr>FIREBALL (2023) </vt:lpstr>
      <vt:lpstr>Upgrade works</vt:lpstr>
      <vt:lpstr>Upgrade works</vt:lpstr>
      <vt:lpstr>Transnational Access</vt:lpstr>
      <vt:lpstr>Remember</vt:lpstr>
      <vt:lpstr>PowerPoint Presentation</vt:lpstr>
      <vt:lpstr>PowerPoint Presentation</vt:lpstr>
      <vt:lpstr>PowerPoint Presentation</vt:lpstr>
      <vt:lpstr>PowerPoint Presentation</vt:lpstr>
      <vt:lpstr>TPSG4-2 (2023) </vt:lpstr>
      <vt:lpstr>Layout HiRadMat</vt:lpstr>
      <vt:lpstr>Experiment preparation </vt:lpstr>
      <vt:lpstr>Beam diagnostics</vt:lpstr>
      <vt:lpstr>Flexible software for users </vt:lpstr>
      <vt:lpstr>Partition of TT66 Vacuum Sector [TE-VSC]</vt:lpstr>
      <vt:lpstr>Dump upgrade [SY-STI]</vt:lpstr>
      <vt:lpstr>Vacuum upgrade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Microsoft Office User</dc:creator>
  <cp:lastModifiedBy>Alice Marie Goillot</cp:lastModifiedBy>
  <cp:revision>309</cp:revision>
  <cp:lastPrinted>2020-01-30T13:49:18Z</cp:lastPrinted>
  <dcterms:created xsi:type="dcterms:W3CDTF">2021-04-09T09:19:49Z</dcterms:created>
  <dcterms:modified xsi:type="dcterms:W3CDTF">2023-11-10T01:03:30Z</dcterms:modified>
</cp:coreProperties>
</file>