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80" r:id="rId3"/>
    <p:sldId id="401" r:id="rId4"/>
    <p:sldId id="307" r:id="rId5"/>
    <p:sldId id="312" r:id="rId6"/>
    <p:sldId id="407" r:id="rId7"/>
    <p:sldId id="315" r:id="rId8"/>
    <p:sldId id="370" r:id="rId9"/>
    <p:sldId id="367" r:id="rId10"/>
    <p:sldId id="402" r:id="rId11"/>
    <p:sldId id="408" r:id="rId12"/>
    <p:sldId id="405" r:id="rId13"/>
    <p:sldId id="406" r:id="rId14"/>
    <p:sldId id="399" r:id="rId15"/>
    <p:sldId id="396" r:id="rId16"/>
    <p:sldId id="289" r:id="rId17"/>
    <p:sldId id="403" r:id="rId18"/>
    <p:sldId id="404" r:id="rId19"/>
    <p:sldId id="313" r:id="rId20"/>
    <p:sldId id="278" r:id="rId21"/>
    <p:sldId id="398" r:id="rId22"/>
    <p:sldId id="388" r:id="rId23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2A330D-B4D8-4502-8A57-D04CB66FE13C}" v="106" dt="2023-11-09T04:41:26.069"/>
  </p1510:revLst>
</p1510:revInfo>
</file>

<file path=ppt/tableStyles.xml><?xml version="1.0" encoding="utf-8"?>
<a:tblStyleLst xmlns:a="http://schemas.openxmlformats.org/drawingml/2006/main" def="{88D326A9-A81B-9881-C969-13F38E75D658}">
  <a:tblStyle styleId="{88D326A9-A81B-9881-C969-13F38E75D658}" styleName="Medium Style 3">
    <a:wholeTbl>
      <a:tcTxStyle>
        <a:fontRef idx="minor"/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25400">
              <a:solidFill>
                <a:schemeClr val="dk1"/>
              </a:solidFill>
            </a:ln>
          </a:top>
          <a:bottom>
            <a:ln w="254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f42a295daff69eff3195a4a1e557305ade4e84e4e679c366f3cd324c59df299f::" providerId="AD" clId="Web-{5A5002E6-E87E-3BD4-9EA5-1CE73C3E5ECF}"/>
    <pc:docChg chg="modSld">
      <pc:chgData name="Guest User" userId="S::urn:spo:anon#f42a295daff69eff3195a4a1e557305ade4e84e4e679c366f3cd324c59df299f::" providerId="AD" clId="Web-{5A5002E6-E87E-3BD4-9EA5-1CE73C3E5ECF}" dt="2023-11-07T08:59:47.362" v="153" actId="20577"/>
      <pc:docMkLst>
        <pc:docMk/>
      </pc:docMkLst>
      <pc:sldChg chg="addSp delSp modSp">
        <pc:chgData name="Guest User" userId="S::urn:spo:anon#f42a295daff69eff3195a4a1e557305ade4e84e4e679c366f3cd324c59df299f::" providerId="AD" clId="Web-{5A5002E6-E87E-3BD4-9EA5-1CE73C3E5ECF}" dt="2023-11-07T08:57:09.750" v="145" actId="20577"/>
        <pc:sldMkLst>
          <pc:docMk/>
          <pc:sldMk cId="1314036897" sldId="407"/>
        </pc:sldMkLst>
        <pc:spChg chg="mod">
          <ac:chgData name="Guest User" userId="S::urn:spo:anon#f42a295daff69eff3195a4a1e557305ade4e84e4e679c366f3cd324c59df299f::" providerId="AD" clId="Web-{5A5002E6-E87E-3BD4-9EA5-1CE73C3E5ECF}" dt="2023-11-07T08:57:09.750" v="145" actId="20577"/>
          <ac:spMkLst>
            <pc:docMk/>
            <pc:sldMk cId="1314036897" sldId="407"/>
            <ac:spMk id="4" creationId="{E7CEB694-ED43-0BD0-D3D3-83680DB914A7}"/>
          </ac:spMkLst>
        </pc:spChg>
        <pc:spChg chg="add mod">
          <ac:chgData name="Guest User" userId="S::urn:spo:anon#f42a295daff69eff3195a4a1e557305ade4e84e4e679c366f3cd324c59df299f::" providerId="AD" clId="Web-{5A5002E6-E87E-3BD4-9EA5-1CE73C3E5ECF}" dt="2023-11-07T08:52:07.777" v="86" actId="1076"/>
          <ac:spMkLst>
            <pc:docMk/>
            <pc:sldMk cId="1314036897" sldId="407"/>
            <ac:spMk id="10" creationId="{8A4D267F-856C-5F97-A607-3AE3E846763A}"/>
          </ac:spMkLst>
        </pc:spChg>
        <pc:picChg chg="add mod">
          <ac:chgData name="Guest User" userId="S::urn:spo:anon#f42a295daff69eff3195a4a1e557305ade4e84e4e679c366f3cd324c59df299f::" providerId="AD" clId="Web-{5A5002E6-E87E-3BD4-9EA5-1CE73C3E5ECF}" dt="2023-11-07T08:52:47.043" v="93" actId="1076"/>
          <ac:picMkLst>
            <pc:docMk/>
            <pc:sldMk cId="1314036897" sldId="407"/>
            <ac:picMk id="5" creationId="{49EB1713-6AC1-1C79-2A64-BA5D84F75555}"/>
          </ac:picMkLst>
        </pc:picChg>
        <pc:picChg chg="add del mod">
          <ac:chgData name="Guest User" userId="S::urn:spo:anon#f42a295daff69eff3195a4a1e557305ade4e84e4e679c366f3cd324c59df299f::" providerId="AD" clId="Web-{5A5002E6-E87E-3BD4-9EA5-1CE73C3E5ECF}" dt="2023-11-07T08:50:17.323" v="44"/>
          <ac:picMkLst>
            <pc:docMk/>
            <pc:sldMk cId="1314036897" sldId="407"/>
            <ac:picMk id="6" creationId="{FA798DAE-81B6-8486-18F6-5304B0495195}"/>
          </ac:picMkLst>
        </pc:picChg>
        <pc:picChg chg="add mod">
          <ac:chgData name="Guest User" userId="S::urn:spo:anon#f42a295daff69eff3195a4a1e557305ade4e84e4e679c366f3cd324c59df299f::" providerId="AD" clId="Web-{5A5002E6-E87E-3BD4-9EA5-1CE73C3E5ECF}" dt="2023-11-07T08:52:42.137" v="90" actId="14100"/>
          <ac:picMkLst>
            <pc:docMk/>
            <pc:sldMk cId="1314036897" sldId="407"/>
            <ac:picMk id="7" creationId="{5E4B54D8-BF6D-53C0-99AC-9538D5E2AB25}"/>
          </ac:picMkLst>
        </pc:picChg>
        <pc:picChg chg="add mod">
          <ac:chgData name="Guest User" userId="S::urn:spo:anon#f42a295daff69eff3195a4a1e557305ade4e84e4e679c366f3cd324c59df299f::" providerId="AD" clId="Web-{5A5002E6-E87E-3BD4-9EA5-1CE73C3E5ECF}" dt="2023-11-07T08:52:42.153" v="91" actId="14100"/>
          <ac:picMkLst>
            <pc:docMk/>
            <pc:sldMk cId="1314036897" sldId="407"/>
            <ac:picMk id="8" creationId="{178F149D-4818-03B4-218C-538B1DA92911}"/>
          </ac:picMkLst>
        </pc:picChg>
      </pc:sldChg>
      <pc:sldChg chg="addSp delSp modSp">
        <pc:chgData name="Guest User" userId="S::urn:spo:anon#f42a295daff69eff3195a4a1e557305ade4e84e4e679c366f3cd324c59df299f::" providerId="AD" clId="Web-{5A5002E6-E87E-3BD4-9EA5-1CE73C3E5ECF}" dt="2023-11-07T08:59:47.362" v="153" actId="20577"/>
        <pc:sldMkLst>
          <pc:docMk/>
          <pc:sldMk cId="748189407" sldId="408"/>
        </pc:sldMkLst>
        <pc:spChg chg="mod">
          <ac:chgData name="Guest User" userId="S::urn:spo:anon#f42a295daff69eff3195a4a1e557305ade4e84e4e679c366f3cd324c59df299f::" providerId="AD" clId="Web-{5A5002E6-E87E-3BD4-9EA5-1CE73C3E5ECF}" dt="2023-11-07T08:59:47.362" v="153" actId="20577"/>
          <ac:spMkLst>
            <pc:docMk/>
            <pc:sldMk cId="748189407" sldId="408"/>
            <ac:spMk id="4" creationId="{E7CEB694-ED43-0BD0-D3D3-83680DB914A7}"/>
          </ac:spMkLst>
        </pc:spChg>
        <pc:picChg chg="add mod">
          <ac:chgData name="Guest User" userId="S::urn:spo:anon#f42a295daff69eff3195a4a1e557305ade4e84e4e679c366f3cd324c59df299f::" providerId="AD" clId="Web-{5A5002E6-E87E-3BD4-9EA5-1CE73C3E5ECF}" dt="2023-11-07T08:53:33.810" v="104" actId="1076"/>
          <ac:picMkLst>
            <pc:docMk/>
            <pc:sldMk cId="748189407" sldId="408"/>
            <ac:picMk id="5" creationId="{D8F7E25F-8A57-BC31-F165-EF59D7EB6381}"/>
          </ac:picMkLst>
        </pc:picChg>
        <pc:picChg chg="add del mod">
          <ac:chgData name="Guest User" userId="S::urn:spo:anon#f42a295daff69eff3195a4a1e557305ade4e84e4e679c366f3cd324c59df299f::" providerId="AD" clId="Web-{5A5002E6-E87E-3BD4-9EA5-1CE73C3E5ECF}" dt="2023-11-07T08:53:21.278" v="99"/>
          <ac:picMkLst>
            <pc:docMk/>
            <pc:sldMk cId="748189407" sldId="408"/>
            <ac:picMk id="6" creationId="{E2FDB4FD-54F1-5F61-BF7B-AB45FED096AB}"/>
          </ac:picMkLst>
        </pc:picChg>
        <pc:picChg chg="add mod">
          <ac:chgData name="Guest User" userId="S::urn:spo:anon#f42a295daff69eff3195a4a1e557305ade4e84e4e679c366f3cd324c59df299f::" providerId="AD" clId="Web-{5A5002E6-E87E-3BD4-9EA5-1CE73C3E5ECF}" dt="2023-11-07T08:53:31.794" v="103" actId="1076"/>
          <ac:picMkLst>
            <pc:docMk/>
            <pc:sldMk cId="748189407" sldId="408"/>
            <ac:picMk id="7" creationId="{E68BA6C0-4B14-ED03-6CFF-124C9B79A5D6}"/>
          </ac:picMkLst>
        </pc:picChg>
      </pc:sldChg>
    </pc:docChg>
  </pc:docChgLst>
  <pc:docChgLst>
    <pc:chgData name="Jean-Louis Grenard" userId="3cfbd564-dc6a-44a5-8f9b-b0eb35aadd99" providerId="ADAL" clId="{AA2A330D-B4D8-4502-8A57-D04CB66FE13C}"/>
    <pc:docChg chg="undo custSel delSld modSld sldOrd">
      <pc:chgData name="Jean-Louis Grenard" userId="3cfbd564-dc6a-44a5-8f9b-b0eb35aadd99" providerId="ADAL" clId="{AA2A330D-B4D8-4502-8A57-D04CB66FE13C}" dt="2023-11-09T04:42:05.778" v="455" actId="20577"/>
      <pc:docMkLst>
        <pc:docMk/>
      </pc:docMkLst>
      <pc:sldChg chg="addSp modSp mod">
        <pc:chgData name="Jean-Louis Grenard" userId="3cfbd564-dc6a-44a5-8f9b-b0eb35aadd99" providerId="ADAL" clId="{AA2A330D-B4D8-4502-8A57-D04CB66FE13C}" dt="2023-11-07T02:38:45.498" v="96" actId="20577"/>
        <pc:sldMkLst>
          <pc:docMk/>
          <pc:sldMk cId="0" sldId="256"/>
        </pc:sldMkLst>
        <pc:spChg chg="mod">
          <ac:chgData name="Jean-Louis Grenard" userId="3cfbd564-dc6a-44a5-8f9b-b0eb35aadd99" providerId="ADAL" clId="{AA2A330D-B4D8-4502-8A57-D04CB66FE13C}" dt="2023-11-07T02:38:45.498" v="96" actId="20577"/>
          <ac:spMkLst>
            <pc:docMk/>
            <pc:sldMk cId="0" sldId="256"/>
            <ac:spMk id="5" creationId="{00000000-0000-0000-0000-000000000000}"/>
          </ac:spMkLst>
        </pc:spChg>
        <pc:picChg chg="add mod modCrop">
          <ac:chgData name="Jean-Louis Grenard" userId="3cfbd564-dc6a-44a5-8f9b-b0eb35aadd99" providerId="ADAL" clId="{AA2A330D-B4D8-4502-8A57-D04CB66FE13C}" dt="2023-11-07T02:36:58.678" v="70" actId="732"/>
          <ac:picMkLst>
            <pc:docMk/>
            <pc:sldMk cId="0" sldId="256"/>
            <ac:picMk id="2" creationId="{3BF6D417-B8D3-D362-A11B-813BA48EAD22}"/>
          </ac:picMkLst>
        </pc:picChg>
      </pc:sldChg>
      <pc:sldChg chg="modSp mod">
        <pc:chgData name="Jean-Louis Grenard" userId="3cfbd564-dc6a-44a5-8f9b-b0eb35aadd99" providerId="ADAL" clId="{AA2A330D-B4D8-4502-8A57-D04CB66FE13C}" dt="2023-11-07T06:14:19.811" v="171" actId="790"/>
        <pc:sldMkLst>
          <pc:docMk/>
          <pc:sldMk cId="1599264883" sldId="280"/>
        </pc:sldMkLst>
        <pc:spChg chg="mod">
          <ac:chgData name="Jean-Louis Grenard" userId="3cfbd564-dc6a-44a5-8f9b-b0eb35aadd99" providerId="ADAL" clId="{AA2A330D-B4D8-4502-8A57-D04CB66FE13C}" dt="2023-11-07T06:14:19.811" v="171" actId="790"/>
          <ac:spMkLst>
            <pc:docMk/>
            <pc:sldMk cId="1599264883" sldId="280"/>
            <ac:spMk id="4" creationId="{1F39800A-2BCD-F213-93F3-2029B5EF1AA7}"/>
          </ac:spMkLst>
        </pc:spChg>
      </pc:sldChg>
      <pc:sldChg chg="modSp mod">
        <pc:chgData name="Jean-Louis Grenard" userId="3cfbd564-dc6a-44a5-8f9b-b0eb35aadd99" providerId="ADAL" clId="{AA2A330D-B4D8-4502-8A57-D04CB66FE13C}" dt="2023-11-09T04:29:19.564" v="376" actId="20577"/>
        <pc:sldMkLst>
          <pc:docMk/>
          <pc:sldMk cId="2420801196" sldId="307"/>
        </pc:sldMkLst>
        <pc:spChg chg="mod">
          <ac:chgData name="Jean-Louis Grenard" userId="3cfbd564-dc6a-44a5-8f9b-b0eb35aadd99" providerId="ADAL" clId="{AA2A330D-B4D8-4502-8A57-D04CB66FE13C}" dt="2023-11-07T06:14:40.080" v="172" actId="207"/>
          <ac:spMkLst>
            <pc:docMk/>
            <pc:sldMk cId="2420801196" sldId="307"/>
            <ac:spMk id="7" creationId="{A29ABC28-D0B9-3E35-2B98-75A98C1B360E}"/>
          </ac:spMkLst>
        </pc:spChg>
        <pc:spChg chg="mod">
          <ac:chgData name="Jean-Louis Grenard" userId="3cfbd564-dc6a-44a5-8f9b-b0eb35aadd99" providerId="ADAL" clId="{AA2A330D-B4D8-4502-8A57-D04CB66FE13C}" dt="2023-11-09T04:29:19.564" v="376" actId="20577"/>
          <ac:spMkLst>
            <pc:docMk/>
            <pc:sldMk cId="2420801196" sldId="307"/>
            <ac:spMk id="8" creationId="{281B96F1-DDE9-6789-65C3-83BF7B0303F8}"/>
          </ac:spMkLst>
        </pc:spChg>
        <pc:spChg chg="mod">
          <ac:chgData name="Jean-Louis Grenard" userId="3cfbd564-dc6a-44a5-8f9b-b0eb35aadd99" providerId="ADAL" clId="{AA2A330D-B4D8-4502-8A57-D04CB66FE13C}" dt="2023-11-09T00:32:03.510" v="218" actId="790"/>
          <ac:spMkLst>
            <pc:docMk/>
            <pc:sldMk cId="2420801196" sldId="307"/>
            <ac:spMk id="9" creationId="{A8FB528E-78A4-C744-D499-45D7F3B10DB8}"/>
          </ac:spMkLst>
        </pc:spChg>
      </pc:sldChg>
      <pc:sldChg chg="modSp mod">
        <pc:chgData name="Jean-Louis Grenard" userId="3cfbd564-dc6a-44a5-8f9b-b0eb35aadd99" providerId="ADAL" clId="{AA2A330D-B4D8-4502-8A57-D04CB66FE13C}" dt="2023-11-09T04:42:05.778" v="455" actId="20577"/>
        <pc:sldMkLst>
          <pc:docMk/>
          <pc:sldMk cId="363186146" sldId="315"/>
        </pc:sldMkLst>
        <pc:spChg chg="mod">
          <ac:chgData name="Jean-Louis Grenard" userId="3cfbd564-dc6a-44a5-8f9b-b0eb35aadd99" providerId="ADAL" clId="{AA2A330D-B4D8-4502-8A57-D04CB66FE13C}" dt="2023-11-09T04:39:52.152" v="393" actId="1076"/>
          <ac:spMkLst>
            <pc:docMk/>
            <pc:sldMk cId="363186146" sldId="315"/>
            <ac:spMk id="2" creationId="{ABAA6BBB-799E-92EF-9D7C-2CECA8D8DB84}"/>
          </ac:spMkLst>
        </pc:spChg>
        <pc:spChg chg="mod">
          <ac:chgData name="Jean-Louis Grenard" userId="3cfbd564-dc6a-44a5-8f9b-b0eb35aadd99" providerId="ADAL" clId="{AA2A330D-B4D8-4502-8A57-D04CB66FE13C}" dt="2023-11-07T02:33:01.924" v="66" actId="1076"/>
          <ac:spMkLst>
            <pc:docMk/>
            <pc:sldMk cId="363186146" sldId="315"/>
            <ac:spMk id="8" creationId="{0C23F1A6-13D1-2A22-8A46-38F7D08307EF}"/>
          </ac:spMkLst>
        </pc:spChg>
        <pc:spChg chg="mod">
          <ac:chgData name="Jean-Louis Grenard" userId="3cfbd564-dc6a-44a5-8f9b-b0eb35aadd99" providerId="ADAL" clId="{AA2A330D-B4D8-4502-8A57-D04CB66FE13C}" dt="2023-11-09T04:42:05.778" v="455" actId="20577"/>
          <ac:spMkLst>
            <pc:docMk/>
            <pc:sldMk cId="363186146" sldId="315"/>
            <ac:spMk id="14" creationId="{4CEBE856-0B52-41C6-0297-738A46D54D66}"/>
          </ac:spMkLst>
        </pc:spChg>
        <pc:spChg chg="mod">
          <ac:chgData name="Jean-Louis Grenard" userId="3cfbd564-dc6a-44a5-8f9b-b0eb35aadd99" providerId="ADAL" clId="{AA2A330D-B4D8-4502-8A57-D04CB66FE13C}" dt="2023-11-07T02:32:58.903" v="65" actId="1076"/>
          <ac:spMkLst>
            <pc:docMk/>
            <pc:sldMk cId="363186146" sldId="315"/>
            <ac:spMk id="28" creationId="{954975DD-37E9-D925-70FA-D8DC8D286D13}"/>
          </ac:spMkLst>
        </pc:spChg>
        <pc:spChg chg="mod">
          <ac:chgData name="Jean-Louis Grenard" userId="3cfbd564-dc6a-44a5-8f9b-b0eb35aadd99" providerId="ADAL" clId="{AA2A330D-B4D8-4502-8A57-D04CB66FE13C}" dt="2023-11-07T02:32:53.063" v="63" actId="1076"/>
          <ac:spMkLst>
            <pc:docMk/>
            <pc:sldMk cId="363186146" sldId="315"/>
            <ac:spMk id="33" creationId="{869A835F-8A66-4F35-8976-C58C127769E0}"/>
          </ac:spMkLst>
        </pc:spChg>
        <pc:spChg chg="mod">
          <ac:chgData name="Jean-Louis Grenard" userId="3cfbd564-dc6a-44a5-8f9b-b0eb35aadd99" providerId="ADAL" clId="{AA2A330D-B4D8-4502-8A57-D04CB66FE13C}" dt="2023-11-07T22:30:13.107" v="182" actId="14100"/>
          <ac:spMkLst>
            <pc:docMk/>
            <pc:sldMk cId="363186146" sldId="315"/>
            <ac:spMk id="54" creationId="{28355E0E-DABE-8CE4-C6D9-33D06DBFD536}"/>
          </ac:spMkLst>
        </pc:spChg>
        <pc:cxnChg chg="mod">
          <ac:chgData name="Jean-Louis Grenard" userId="3cfbd564-dc6a-44a5-8f9b-b0eb35aadd99" providerId="ADAL" clId="{AA2A330D-B4D8-4502-8A57-D04CB66FE13C}" dt="2023-11-07T02:32:55.263" v="64" actId="14100"/>
          <ac:cxnSpMkLst>
            <pc:docMk/>
            <pc:sldMk cId="363186146" sldId="315"/>
            <ac:cxnSpMk id="69" creationId="{E389E853-F2DB-F406-6076-A78DC5F4DA5E}"/>
          </ac:cxnSpMkLst>
        </pc:cxnChg>
      </pc:sldChg>
      <pc:sldChg chg="ord">
        <pc:chgData name="Jean-Louis Grenard" userId="3cfbd564-dc6a-44a5-8f9b-b0eb35aadd99" providerId="ADAL" clId="{AA2A330D-B4D8-4502-8A57-D04CB66FE13C}" dt="2023-11-07T06:14:04.701" v="170"/>
        <pc:sldMkLst>
          <pc:docMk/>
          <pc:sldMk cId="1145770775" sldId="388"/>
        </pc:sldMkLst>
      </pc:sldChg>
      <pc:sldChg chg="del">
        <pc:chgData name="Jean-Louis Grenard" userId="3cfbd564-dc6a-44a5-8f9b-b0eb35aadd99" providerId="ADAL" clId="{AA2A330D-B4D8-4502-8A57-D04CB66FE13C}" dt="2023-11-07T06:13:48.602" v="168" actId="47"/>
        <pc:sldMkLst>
          <pc:docMk/>
          <pc:sldMk cId="1033123149" sldId="400"/>
        </pc:sldMkLst>
      </pc:sldChg>
      <pc:sldChg chg="modSp mod">
        <pc:chgData name="Jean-Louis Grenard" userId="3cfbd564-dc6a-44a5-8f9b-b0eb35aadd99" providerId="ADAL" clId="{AA2A330D-B4D8-4502-8A57-D04CB66FE13C}" dt="2023-11-07T22:30:53.250" v="194" actId="313"/>
        <pc:sldMkLst>
          <pc:docMk/>
          <pc:sldMk cId="405696709" sldId="402"/>
        </pc:sldMkLst>
        <pc:spChg chg="mod">
          <ac:chgData name="Jean-Louis Grenard" userId="3cfbd564-dc6a-44a5-8f9b-b0eb35aadd99" providerId="ADAL" clId="{AA2A330D-B4D8-4502-8A57-D04CB66FE13C}" dt="2023-11-07T22:30:53.250" v="194" actId="313"/>
          <ac:spMkLst>
            <pc:docMk/>
            <pc:sldMk cId="405696709" sldId="402"/>
            <ac:spMk id="8" creationId="{8DF31C13-7250-91B5-76AE-5A2B475EF1A3}"/>
          </ac:spMkLst>
        </pc:spChg>
        <pc:spChg chg="mod">
          <ac:chgData name="Jean-Louis Grenard" userId="3cfbd564-dc6a-44a5-8f9b-b0eb35aadd99" providerId="ADAL" clId="{AA2A330D-B4D8-4502-8A57-D04CB66FE13C}" dt="2023-11-07T22:30:34.234" v="192" actId="20577"/>
          <ac:spMkLst>
            <pc:docMk/>
            <pc:sldMk cId="405696709" sldId="402"/>
            <ac:spMk id="10" creationId="{184A85D7-E75C-826F-961D-5BB838FD514D}"/>
          </ac:spMkLst>
        </pc:spChg>
      </pc:sldChg>
      <pc:sldChg chg="modSp">
        <pc:chgData name="Jean-Louis Grenard" userId="3cfbd564-dc6a-44a5-8f9b-b0eb35aadd99" providerId="ADAL" clId="{AA2A330D-B4D8-4502-8A57-D04CB66FE13C}" dt="2023-11-09T00:39:38.730" v="362" actId="14100"/>
        <pc:sldMkLst>
          <pc:docMk/>
          <pc:sldMk cId="36914179" sldId="403"/>
        </pc:sldMkLst>
        <pc:picChg chg="mod">
          <ac:chgData name="Jean-Louis Grenard" userId="3cfbd564-dc6a-44a5-8f9b-b0eb35aadd99" providerId="ADAL" clId="{AA2A330D-B4D8-4502-8A57-D04CB66FE13C}" dt="2023-11-09T00:39:38.730" v="362" actId="14100"/>
          <ac:picMkLst>
            <pc:docMk/>
            <pc:sldMk cId="36914179" sldId="403"/>
            <ac:picMk id="5" creationId="{8D398A02-A962-D948-3265-CAC5D186630C}"/>
          </ac:picMkLst>
        </pc:picChg>
      </pc:sldChg>
      <pc:sldChg chg="modSp mod">
        <pc:chgData name="Jean-Louis Grenard" userId="3cfbd564-dc6a-44a5-8f9b-b0eb35aadd99" providerId="ADAL" clId="{AA2A330D-B4D8-4502-8A57-D04CB66FE13C}" dt="2023-11-09T00:38:46.276" v="361" actId="20577"/>
        <pc:sldMkLst>
          <pc:docMk/>
          <pc:sldMk cId="2005202545" sldId="406"/>
        </pc:sldMkLst>
        <pc:spChg chg="mod">
          <ac:chgData name="Jean-Louis Grenard" userId="3cfbd564-dc6a-44a5-8f9b-b0eb35aadd99" providerId="ADAL" clId="{AA2A330D-B4D8-4502-8A57-D04CB66FE13C}" dt="2023-11-09T00:38:46.276" v="361" actId="20577"/>
          <ac:spMkLst>
            <pc:docMk/>
            <pc:sldMk cId="2005202545" sldId="406"/>
            <ac:spMk id="2" creationId="{A91DC445-B712-9692-8C35-26CD48016C25}"/>
          </ac:spMkLst>
        </pc:spChg>
      </pc:sldChg>
      <pc:sldChg chg="modSp mod">
        <pc:chgData name="Jean-Louis Grenard" userId="3cfbd564-dc6a-44a5-8f9b-b0eb35aadd99" providerId="ADAL" clId="{AA2A330D-B4D8-4502-8A57-D04CB66FE13C}" dt="2023-11-09T00:28:43.743" v="217" actId="790"/>
        <pc:sldMkLst>
          <pc:docMk/>
          <pc:sldMk cId="748189407" sldId="408"/>
        </pc:sldMkLst>
        <pc:spChg chg="mod">
          <ac:chgData name="Jean-Louis Grenard" userId="3cfbd564-dc6a-44a5-8f9b-b0eb35aadd99" providerId="ADAL" clId="{AA2A330D-B4D8-4502-8A57-D04CB66FE13C}" dt="2023-11-09T00:28:43.743" v="217" actId="790"/>
          <ac:spMkLst>
            <pc:docMk/>
            <pc:sldMk cId="748189407" sldId="408"/>
            <ac:spMk id="2" creationId="{4DF4B4A7-0456-7AD6-9F62-C9359634E2F7}"/>
          </ac:spMkLst>
        </pc:spChg>
        <pc:spChg chg="mod">
          <ac:chgData name="Jean-Louis Grenard" userId="3cfbd564-dc6a-44a5-8f9b-b0eb35aadd99" providerId="ADAL" clId="{AA2A330D-B4D8-4502-8A57-D04CB66FE13C}" dt="2023-11-09T00:28:32.309" v="216" actId="6549"/>
          <ac:spMkLst>
            <pc:docMk/>
            <pc:sldMk cId="748189407" sldId="408"/>
            <ac:spMk id="4" creationId="{E7CEB694-ED43-0BD0-D3D3-83680DB914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3AC6-E0BD-BE48-A614-F0E7C08BAB7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38DB-CAFA-D341-B4D5-64BB6062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1842C-EA99-43C7-90AC-25EB5665E1D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08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30F3C10-F6D9-4BE7-904F-B128B97862D3}" type="datetime1">
              <a:rPr lang="en-US" smtClean="0"/>
              <a:t>11/9/2023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3F5BB72D-69D2-4F92-A98B-27AE76B573F1}" type="datetime1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649B0EC3-6A5A-4DAF-8347-41EA208B5BB9}" type="datetime1">
              <a:rPr lang="en-US" smtClean="0"/>
              <a:t>11/9/2023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DBB72100-941A-49FA-B5F9-4075114341E5}" type="datetime1">
              <a:rPr lang="en-US" smtClean="0"/>
              <a:t>11/9/2023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fld id="{1C229A31-5D5A-48D1-B1C5-A026B463708F}" type="datetime1">
              <a:rPr lang="en-US" smtClean="0"/>
              <a:t>11/9/2023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20938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13187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29902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fld id="{1BDED052-D2BA-459F-8008-B0E4E1B28889}" type="datetime1">
              <a:rPr lang="en-US" smtClean="0"/>
              <a:t>11/9/2023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E383555D-A94B-406E-892B-9D1F005A9853}" type="datetime1">
              <a:rPr lang="en-US" smtClean="0"/>
              <a:t>11/9/2023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086CFF7-9AEA-4E6F-84AC-02CCD67ED374}" type="datetime1">
              <a:rPr lang="en-US" smtClean="0"/>
              <a:t>11/9/2023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CA19830-7D65-4082-94B1-78E79707C602}" type="datetime1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AdjustHandles="1"/>
          </p:cNvSpPr>
          <p:nvPr userDrawn="1"/>
        </p:nvSpPr>
        <p:spPr bwMode="auto"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/>
              <a:t>home.cern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231904" y="2244864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/>
              <a:t>Slide Title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F451-7FB3-4C4B-9684-AB4C0397F5D9}" type="datetime1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609601" y="1245522"/>
            <a:ext cx="10968567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/>
              <a:t>Slide text first level</a:t>
            </a:r>
          </a:p>
          <a:p>
            <a:pPr lvl="1"/>
            <a:r>
              <a:rPr lang="x-none"/>
              <a:t>Slide text second level</a:t>
            </a:r>
          </a:p>
          <a:p>
            <a:pPr lvl="2"/>
            <a:r>
              <a:rPr lang="x-none"/>
              <a:t>Slide text third level</a:t>
            </a:r>
          </a:p>
          <a:p>
            <a:pPr lvl="3"/>
            <a:r>
              <a:rPr lang="x-none"/>
              <a:t>Slide text fourth level</a:t>
            </a:r>
          </a:p>
          <a:p>
            <a:pPr lvl="4"/>
            <a:r>
              <a:rPr lang="x-none"/>
              <a:t>Slide text 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316038" y="229632"/>
            <a:ext cx="8613053" cy="1090277"/>
          </a:xfrm>
        </p:spPr>
        <p:txBody>
          <a:bodyPr>
            <a:normAutofit/>
          </a:bodyPr>
          <a:lstStyle>
            <a:lvl1pPr algn="l">
              <a:defRPr sz="4267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1227551" y="6362378"/>
            <a:ext cx="3639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FC3C-AC03-43E8-8D21-F09F01CD70E7}" type="datetime1">
              <a:rPr lang="en-US" smtClean="0"/>
              <a:t>11/9/2023</a:t>
            </a:fld>
            <a:endParaRPr lang="en-US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351395" y="6362378"/>
            <a:ext cx="5077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/>
              <a:t>Presenter | Presentation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46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5FA37-536E-A11F-B889-6F844E635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8F32C-1909-7992-8411-739C1536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98846-90F2-4655-93BC-86666A2037DA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D6ECF-0607-35D7-FAAD-266BF96DD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1406A-676C-0E36-1536-7B3080D4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50F-8752-4965-85FD-D0F1A54175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11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47728" y="757891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C586C67-E5AB-2148-8000-3D5AD3404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32" y="216024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2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fld id="{830E529B-0AF6-4928-8736-022E4E82323F}" type="datetime1">
              <a:rPr lang="en-US" smtClean="0"/>
              <a:t>11/9/2023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0">
              <a:defRPr/>
            </a:pPr>
            <a:endParaRPr lang="en-US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E36602-BB8C-4331-9A62-7966C35B7FF8}" type="datetime1">
              <a:rPr lang="en-US" smtClean="0"/>
              <a:t>11/9/2023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37F2FA4-5DFD-4BDC-991F-3BACECD54242}" type="datetime1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29980"/>
            <a:ext cx="12192000" cy="6351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-52466"/>
            <a:ext cx="4116387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65C326-56D0-4366-B4CE-682E03F8F992}" type="datetime1">
              <a:rPr lang="en-US" smtClean="0"/>
              <a:t>11/9/2023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7411701-3401-496B-B5EB-BB03B0CD9070}" type="datetime1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1A4027B-A0F2-4CA2-9117-C34E46ADD6C1}" type="datetime1">
              <a:rPr lang="en-US" smtClean="0"/>
              <a:t>11/9/2023</a:t>
            </a:fld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4AD-84F6-3A4A-90B6-0E4AEED05A6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248526" y="6408000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8C93E-5856-4946-AD79-7EC1E85D5D06}" type="datetime1">
              <a:rPr lang="en-US" smtClean="0"/>
              <a:t>11/9/2023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064552" y="640800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F5DECC8-1817-1C40-A787-5BBEA9EC14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biLevel thresh="2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258472"/>
            <a:ext cx="681255" cy="6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8" r:id="rId17"/>
    <p:sldLayoutId id="2147483669" r:id="rId18"/>
    <p:sldLayoutId id="2147483671" r:id="rId19"/>
    <p:sldLayoutId id="2147483672" r:id="rId20"/>
    <p:sldLayoutId id="2147483673" r:id="rId21"/>
  </p:sldLayoutIdLst>
  <p:hf hdr="0" ft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defRPr sz="2800" b="1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2.riken.jp/event/3102/contributions/21971/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47433/files/PBC%20ECN3%20TF%20Final%20Report.pdf" TargetMode="External"/><Relationship Id="rId2" Type="http://schemas.openxmlformats.org/officeDocument/2006/relationships/hyperlink" Target="https://arxiv.org/abs/2310.17726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407987" y="3068960"/>
            <a:ext cx="11376025" cy="2153265"/>
          </a:xfrm>
        </p:spPr>
        <p:txBody>
          <a:bodyPr/>
          <a:lstStyle/>
          <a:p>
            <a:pPr>
              <a:defRPr/>
            </a:pPr>
            <a:r>
              <a:rPr lang="en-US" sz="4400"/>
              <a:t>Target Systems Integration for a high intensity facility in the CERN’s North Area</a:t>
            </a:r>
            <a:br>
              <a:rPr lang="en-US" sz="3200"/>
            </a:br>
            <a:r>
              <a:rPr lang="en-US" sz="3200" b="0"/>
              <a:t>HPTW 2023 –  RIKEN Wako campus (JP)</a:t>
            </a:r>
            <a:endParaRPr b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413936" y="5229200"/>
            <a:ext cx="11376026" cy="1224136"/>
          </a:xfrm>
        </p:spPr>
        <p:txBody>
          <a:bodyPr/>
          <a:lstStyle/>
          <a:p>
            <a:pPr algn="l">
              <a:defRPr/>
            </a:pPr>
            <a:r>
              <a:rPr lang="en-US" sz="1800" b="0" i="0">
                <a:effectLst/>
                <a:latin typeface="+mj-lt"/>
              </a:rPr>
              <a:t>M. Calviani, J-L. Grenard,</a:t>
            </a:r>
            <a:r>
              <a:rPr lang="en-US" sz="1800"/>
              <a:t> </a:t>
            </a:r>
            <a:r>
              <a:rPr lang="en-US" sz="1800" b="0" i="0">
                <a:effectLst/>
                <a:latin typeface="+mj-lt"/>
              </a:rPr>
              <a:t>R. F. Ximenes </a:t>
            </a:r>
            <a:r>
              <a:rPr lang="en-US" sz="1800"/>
              <a:t>– Systems department - CERN</a:t>
            </a:r>
            <a:endParaRPr lang="en-US" sz="1800" b="0" i="0">
              <a:effectLst/>
              <a:latin typeface="+mj-lt"/>
            </a:endParaRPr>
          </a:p>
          <a:p>
            <a:pPr algn="l">
              <a:defRPr/>
            </a:pPr>
            <a:r>
              <a:rPr lang="en-US" sz="1800">
                <a:latin typeface="+mj-lt"/>
              </a:rPr>
              <a:t>Acknowledgement: </a:t>
            </a:r>
            <a:r>
              <a:rPr lang="en-US" sz="1800" b="0" i="0">
                <a:effectLst/>
                <a:latin typeface="+mj-lt"/>
              </a:rPr>
              <a:t>J. M. Martin Ruiz, C. Ahdida, J. Bernhard, M. Brugger, L. Esposito, M. Fraser, R. Jacobsson, L. Krzempek, G. Mazzola, S. Niang, E. Nowak, R. Ramjiawan </a:t>
            </a:r>
            <a:r>
              <a:rPr lang="en-US" sz="1800"/>
              <a:t>- CERN</a:t>
            </a:r>
            <a:endParaRPr/>
          </a:p>
          <a:p>
            <a:pPr algn="l">
              <a:defRPr/>
            </a:pPr>
            <a:r>
              <a:rPr lang="en-US" sz="1800"/>
              <a:t>10-11-2023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F6D417-B8D3-D362-A11B-813BA48EA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" t="5299" r="2281" b="8291"/>
          <a:stretch/>
        </p:blipFill>
        <p:spPr>
          <a:xfrm>
            <a:off x="10272465" y="260648"/>
            <a:ext cx="1728192" cy="10801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ng shot of a train&#10;&#10;Description automatically generated">
            <a:extLst>
              <a:ext uri="{FF2B5EF4-FFF2-40B4-BE49-F238E27FC236}">
                <a16:creationId xmlns:a16="http://schemas.microsoft.com/office/drawing/2014/main" id="{CA7372FB-52A5-3EBC-C24D-517076293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7" b="1987"/>
          <a:stretch/>
        </p:blipFill>
        <p:spPr>
          <a:xfrm>
            <a:off x="3458414" y="2420888"/>
            <a:ext cx="6348753" cy="360718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64F7BD-E8E8-355D-0170-7D7FCFED8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/>
              <a:t>Design of the target complex linked to the 2 experiments</a:t>
            </a:r>
          </a:p>
          <a:p>
            <a:pPr marL="781200" lvl="1" indent="-457200">
              <a:buFont typeface="Arial" panose="020B0604020202020204" pitchFamily="34" charset="0"/>
              <a:buChar char="•"/>
            </a:pPr>
            <a:r>
              <a:rPr lang="en-GB" b="0"/>
              <a:t>HIKE phase 1 and 2 (upgrade of NA62)</a:t>
            </a:r>
          </a:p>
          <a:p>
            <a:pPr marL="781200" lvl="1" indent="-457200">
              <a:buFont typeface="Arial" panose="020B0604020202020204" pitchFamily="34" charset="0"/>
              <a:buChar char="•"/>
            </a:pPr>
            <a:r>
              <a:rPr lang="en-GB" b="0"/>
              <a:t>SHADOWS (new off axis experiment)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A701B-92AC-253E-8344-FB6076CD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HIKE/SHADOWS </a:t>
            </a:r>
            <a:r>
              <a:rPr lang="fr-CH" err="1"/>
              <a:t>target</a:t>
            </a:r>
            <a:r>
              <a:rPr lang="fr-CH"/>
              <a:t> </a:t>
            </a:r>
            <a:r>
              <a:rPr lang="fr-CH" err="1"/>
              <a:t>complex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FBA77-B883-81FC-61B0-B2166741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50F-8752-4965-85FD-D0F1A54175E7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878CA-4671-E128-0AA2-62369A275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422" y="1109885"/>
            <a:ext cx="2376429" cy="459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F31C13-7250-91B5-76AE-5A2B475EF1A3}"/>
              </a:ext>
            </a:extLst>
          </p:cNvPr>
          <p:cNvSpPr txBox="1"/>
          <p:nvPr/>
        </p:nvSpPr>
        <p:spPr bwMode="auto">
          <a:xfrm>
            <a:off x="8123746" y="4437112"/>
            <a:ext cx="24817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Target station</a:t>
            </a:r>
          </a:p>
          <a:p>
            <a:r>
              <a:rPr lang="en-GB" sz="1400"/>
              <a:t>(roof shielding not</a:t>
            </a:r>
          </a:p>
          <a:p>
            <a:r>
              <a:rPr lang="en-GB" sz="1400"/>
              <a:t>represented for visualization</a:t>
            </a:r>
            <a:r>
              <a:rPr lang="fr-CH" sz="1400"/>
              <a:t>)</a:t>
            </a:r>
            <a:endParaRPr lang="en-GB" sz="1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AB9431-5014-21F9-7809-0246C834ABDC}"/>
              </a:ext>
            </a:extLst>
          </p:cNvPr>
          <p:cNvSpPr txBox="1"/>
          <p:nvPr/>
        </p:nvSpPr>
        <p:spPr bwMode="auto">
          <a:xfrm>
            <a:off x="5917578" y="5789612"/>
            <a:ext cx="2048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SHADOWS experiment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A85D7-E75C-826F-961D-5BB838FD514D}"/>
              </a:ext>
            </a:extLst>
          </p:cNvPr>
          <p:cNvSpPr txBox="1"/>
          <p:nvPr/>
        </p:nvSpPr>
        <p:spPr bwMode="auto">
          <a:xfrm>
            <a:off x="9815571" y="1957336"/>
            <a:ext cx="17281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/>
              <a:t>400 </a:t>
            </a:r>
            <a:r>
              <a:rPr lang="en-GB" sz="1400" err="1"/>
              <a:t>Gev</a:t>
            </a:r>
            <a:r>
              <a:rPr lang="en-GB" sz="1400"/>
              <a:t> Proton beam from SPS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D6DDEC-3EBC-B937-E961-3F1560C87663}"/>
              </a:ext>
            </a:extLst>
          </p:cNvPr>
          <p:cNvSpPr txBox="1"/>
          <p:nvPr/>
        </p:nvSpPr>
        <p:spPr bwMode="auto">
          <a:xfrm>
            <a:off x="2498345" y="3634909"/>
            <a:ext cx="2274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Secondary beam line</a:t>
            </a:r>
          </a:p>
          <a:p>
            <a:r>
              <a:rPr lang="en-GB" sz="1400"/>
              <a:t>Towards HIKE experiment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F91626D-AFD6-348C-1917-EDA2584EC343}"/>
              </a:ext>
            </a:extLst>
          </p:cNvPr>
          <p:cNvSpPr/>
          <p:nvPr/>
        </p:nvSpPr>
        <p:spPr>
          <a:xfrm rot="3420846">
            <a:off x="8099377" y="2612706"/>
            <a:ext cx="310123" cy="3281429"/>
          </a:xfrm>
          <a:prstGeom prst="rightBrace">
            <a:avLst>
              <a:gd name="adj1" fmla="val 8333"/>
              <a:gd name="adj2" fmla="val 5154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8D258F29-A9D5-EC43-3936-8BE49321BE6B}"/>
              </a:ext>
            </a:extLst>
          </p:cNvPr>
          <p:cNvSpPr/>
          <p:nvPr/>
        </p:nvSpPr>
        <p:spPr>
          <a:xfrm rot="3420846">
            <a:off x="5812196" y="4642479"/>
            <a:ext cx="282336" cy="2174135"/>
          </a:xfrm>
          <a:prstGeom prst="rightBrace">
            <a:avLst>
              <a:gd name="adj1" fmla="val 8333"/>
              <a:gd name="adj2" fmla="val 488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C1D7494-55FE-D01B-3151-25531062F06F}"/>
              </a:ext>
            </a:extLst>
          </p:cNvPr>
          <p:cNvSpPr/>
          <p:nvPr/>
        </p:nvSpPr>
        <p:spPr>
          <a:xfrm rot="14313934">
            <a:off x="4312987" y="2928114"/>
            <a:ext cx="282336" cy="3012239"/>
          </a:xfrm>
          <a:prstGeom prst="rightBrace">
            <a:avLst>
              <a:gd name="adj1" fmla="val 8333"/>
              <a:gd name="adj2" fmla="val 488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28C26D-B1D6-8288-35DD-C11CF35F2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456" y="315817"/>
            <a:ext cx="1420362" cy="8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6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B4A7-0456-7AD6-9F62-C9359634E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HIKE/SHADOWS target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2F9B02-DBDC-34AD-AF8F-AA72AA66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EB694-ED43-0BD0-D3D3-83680DB914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245522"/>
            <a:ext cx="7585749" cy="502827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Radiation-cooled graphite target or He-cooled beryllium </a:t>
            </a:r>
            <a:r>
              <a:rPr lang="en-GB" sz="2400" b="0" dirty="0">
                <a:solidFill>
                  <a:srgbClr val="000000"/>
                </a:solidFill>
              </a:rPr>
              <a:t>for the production of hadrons. (D2x400mm) (Phase 1) ~1kW beam power</a:t>
            </a:r>
            <a:endParaRPr lang="en-GB" sz="2400" dirty="0">
              <a:solidFill>
                <a:srgbClr val="181818"/>
              </a:solidFill>
            </a:endParaRPr>
          </a:p>
          <a:p>
            <a:r>
              <a:rPr lang="en-GB" sz="2400" dirty="0">
                <a:solidFill>
                  <a:srgbClr val="000000"/>
                </a:solidFill>
              </a:rPr>
              <a:t>TAX</a:t>
            </a:r>
            <a:r>
              <a:rPr lang="en-GB" sz="2400" b="0" dirty="0">
                <a:solidFill>
                  <a:srgbClr val="000000"/>
                </a:solidFill>
              </a:rPr>
              <a:t> (Target Attenuator for </a:t>
            </a:r>
            <a:r>
              <a:rPr lang="en-GB" sz="2400" b="0" dirty="0" err="1">
                <a:solidFill>
                  <a:srgbClr val="000000"/>
                </a:solidFill>
              </a:rPr>
              <a:t>eXperimental</a:t>
            </a:r>
            <a:r>
              <a:rPr lang="en-GB" sz="2400" b="0" dirty="0">
                <a:solidFill>
                  <a:srgbClr val="000000"/>
                </a:solidFill>
              </a:rPr>
              <a:t> areas) system. ~100kW beam power</a:t>
            </a:r>
            <a:endParaRPr lang="en-GB" sz="2400" dirty="0">
              <a:solidFill>
                <a:srgbClr val="181818"/>
              </a:solidFill>
            </a:endParaRPr>
          </a:p>
          <a:p>
            <a:pPr marL="342900" indent="-342900"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Series of Cu-alloy and Fe blocks</a:t>
            </a:r>
            <a:r>
              <a:rPr lang="en-GB" sz="2400" b="0" dirty="0">
                <a:solidFill>
                  <a:srgbClr val="000000"/>
                </a:solidFill>
              </a:rPr>
              <a:t>, designed with various aperture configurations and the capability to serve as a beam dump or collimator, depending on the operational setting.</a:t>
            </a:r>
            <a:endParaRPr lang="en-GB" sz="2400" dirty="0"/>
          </a:p>
          <a:p>
            <a:pPr marL="342900" indent="-342900">
              <a:buChar char="•"/>
            </a:pPr>
            <a:r>
              <a:rPr lang="en-GB" sz="2400" b="0" dirty="0">
                <a:solidFill>
                  <a:srgbClr val="000000"/>
                </a:solidFill>
              </a:rPr>
              <a:t>TAX </a:t>
            </a:r>
            <a:r>
              <a:rPr lang="en-GB" sz="2400" dirty="0">
                <a:solidFill>
                  <a:srgbClr val="000000"/>
                </a:solidFill>
              </a:rPr>
              <a:t>requires enhanced cooling system</a:t>
            </a:r>
            <a:r>
              <a:rPr lang="en-GB" sz="2400" b="0" dirty="0">
                <a:solidFill>
                  <a:srgbClr val="000000"/>
                </a:solidFill>
              </a:rPr>
              <a:t>, possibly a </a:t>
            </a:r>
            <a:r>
              <a:rPr lang="en-GB" sz="2400" b="0" dirty="0" err="1">
                <a:solidFill>
                  <a:srgbClr val="000000"/>
                </a:solidFill>
              </a:rPr>
              <a:t>CuCrZr</a:t>
            </a:r>
            <a:r>
              <a:rPr lang="en-GB" sz="2400" b="0" dirty="0">
                <a:solidFill>
                  <a:srgbClr val="000000"/>
                </a:solidFill>
              </a:rPr>
              <a:t> absorber with SS Hot-Isostatically-Pressed (</a:t>
            </a:r>
            <a:r>
              <a:rPr lang="en-GB" sz="2400" b="0" dirty="0" err="1">
                <a:solidFill>
                  <a:srgbClr val="000000"/>
                </a:solidFill>
              </a:rPr>
              <a:t>HIPed</a:t>
            </a:r>
            <a:r>
              <a:rPr lang="en-GB" sz="2400" b="0" dirty="0">
                <a:solidFill>
                  <a:srgbClr val="000000"/>
                </a:solidFill>
              </a:rPr>
              <a:t>) cooling pipes</a:t>
            </a:r>
          </a:p>
        </p:txBody>
      </p:sp>
      <p:pic>
        <p:nvPicPr>
          <p:cNvPr id="5" name="Picture 4" descr="A diagram of a vacuum chamber&#10;&#10;Description automatically generated">
            <a:extLst>
              <a:ext uri="{FF2B5EF4-FFF2-40B4-BE49-F238E27FC236}">
                <a16:creationId xmlns:a16="http://schemas.microsoft.com/office/drawing/2014/main" id="{D8F7E25F-8A57-BC31-F165-EF59D7EB6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491" y="157356"/>
            <a:ext cx="3505200" cy="3553013"/>
          </a:xfrm>
          <a:prstGeom prst="rect">
            <a:avLst/>
          </a:prstGeom>
        </p:spPr>
      </p:pic>
      <p:pic>
        <p:nvPicPr>
          <p:cNvPr id="7" name="Picture 6" descr="A drawing of a rectangular object&#10;&#10;Description automatically generated">
            <a:extLst>
              <a:ext uri="{FF2B5EF4-FFF2-40B4-BE49-F238E27FC236}">
                <a16:creationId xmlns:a16="http://schemas.microsoft.com/office/drawing/2014/main" id="{E68BA6C0-4B14-ED03-6CFF-124C9B79A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309" y="3842728"/>
            <a:ext cx="3355109" cy="24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9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A08F6A-4BB4-CC3F-1E1E-70DD8A6C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HIKE/SHADOWS </a:t>
            </a:r>
            <a:r>
              <a:rPr lang="fr-CH" err="1"/>
              <a:t>target</a:t>
            </a:r>
            <a:r>
              <a:rPr lang="fr-CH"/>
              <a:t> </a:t>
            </a:r>
            <a:r>
              <a:rPr lang="fr-CH" err="1"/>
              <a:t>complex</a:t>
            </a:r>
            <a:r>
              <a:rPr lang="fr-CH"/>
              <a:t> </a:t>
            </a:r>
            <a:r>
              <a:rPr lang="fr-CH" err="1"/>
              <a:t>integration</a:t>
            </a:r>
            <a:br>
              <a:rPr lang="fr-CH"/>
            </a:br>
            <a:r>
              <a:rPr lang="fr-CH"/>
              <a:t>phase 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D1AF7-9080-F77B-BBE1-81183C38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C184C-C5C9-26AC-B7EF-F82F0505C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03"/>
          <a:stretch/>
        </p:blipFill>
        <p:spPr>
          <a:xfrm>
            <a:off x="3498507" y="906464"/>
            <a:ext cx="8733829" cy="5042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D0209E-464A-7EBC-A50C-D5A41C3C993A}"/>
              </a:ext>
            </a:extLst>
          </p:cNvPr>
          <p:cNvSpPr txBox="1"/>
          <p:nvPr/>
        </p:nvSpPr>
        <p:spPr>
          <a:xfrm>
            <a:off x="24002" y="4564578"/>
            <a:ext cx="58400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20B0604020202020204" pitchFamily="34" charset="0"/>
              <a:buChar char="§"/>
            </a:pPr>
            <a:r>
              <a:rPr lang="en-GB" sz="1800"/>
              <a:t>~ 150 m³ </a:t>
            </a:r>
            <a:r>
              <a:rPr lang="en-GB" sz="1800" b="0"/>
              <a:t>of cast iron*</a:t>
            </a:r>
            <a:endParaRPr lang="en-US"/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en-GB" sz="1800"/>
              <a:t>~ 600 m³ </a:t>
            </a:r>
            <a:r>
              <a:rPr lang="en-GB" sz="1800" b="0"/>
              <a:t>of concrete / marble</a:t>
            </a:r>
          </a:p>
          <a:p>
            <a:r>
              <a:rPr lang="en-GB"/>
              <a:t>*Some shielding embedded in the floor</a:t>
            </a:r>
          </a:p>
          <a:p>
            <a:r>
              <a:rPr lang="en-GB"/>
              <a:t>bellow the beam line (between target – absorber/dump)</a:t>
            </a:r>
          </a:p>
          <a:p>
            <a:r>
              <a:rPr lang="en-GB" sz="1800"/>
              <a:t>Target complex will be underpressurized</a:t>
            </a:r>
            <a:endParaRPr lang="en-GB" sz="1800" b="0"/>
          </a:p>
          <a:p>
            <a:endParaRPr lang="fr-C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879CE7-DA99-6DE9-A1FF-1BADBEE66778}"/>
              </a:ext>
            </a:extLst>
          </p:cNvPr>
          <p:cNvSpPr txBox="1"/>
          <p:nvPr/>
        </p:nvSpPr>
        <p:spPr bwMode="auto">
          <a:xfrm>
            <a:off x="0" y="2348880"/>
            <a:ext cx="43011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Kaon beam line specificities: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Under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Pulsed warm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Active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Radiation tolerant mineral coils</a:t>
            </a: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/>
              <a:t>Many systems in a harsh environment</a:t>
            </a:r>
          </a:p>
          <a:p>
            <a:endParaRPr lang="fr-CH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648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1DC445-B712-9692-8C35-26CD48016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5616003" cy="4608512"/>
          </a:xfrm>
        </p:spPr>
        <p:txBody>
          <a:bodyPr/>
          <a:lstStyle/>
          <a:p>
            <a:r>
              <a:rPr lang="en-GB" dirty="0"/>
              <a:t>Challenges in view of phase 2 implementation</a:t>
            </a:r>
          </a:p>
          <a:p>
            <a:r>
              <a:rPr lang="en-GB" dirty="0"/>
              <a:t>Preliminary concept:</a:t>
            </a:r>
          </a:p>
          <a:p>
            <a:pPr marL="781200" lvl="1" indent="-457200">
              <a:buFont typeface="Arial" panose="020B0604020202020204" pitchFamily="34" charset="0"/>
              <a:buChar char="•"/>
            </a:pPr>
            <a:r>
              <a:rPr lang="en-GB" dirty="0"/>
              <a:t>Kaon beam line (between target and TAX) need to be completely exchanged</a:t>
            </a:r>
          </a:p>
          <a:p>
            <a:pPr marL="781200" lvl="1" indent="-457200">
              <a:buFont typeface="Arial" panose="020B0604020202020204" pitchFamily="34" charset="0"/>
              <a:buChar char="•"/>
            </a:pPr>
            <a:r>
              <a:rPr lang="en-GB" dirty="0"/>
              <a:t>Target requirement might evolve for this phase (diameter increase 2mm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dirty="0"/>
              <a:t> 4mm)</a:t>
            </a:r>
          </a:p>
          <a:p>
            <a:pPr marL="781200" lvl="1" indent="-457200">
              <a:buFont typeface="Arial" panose="020B0604020202020204" pitchFamily="34" charset="0"/>
              <a:buChar char="•"/>
            </a:pPr>
            <a:r>
              <a:rPr lang="en-GB" dirty="0"/>
              <a:t>Infrastructure and shielding need to be already made compatible during phase 1  implementation due to high ambient dose rates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DAB0CE-549F-6308-432B-E26600C32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HIKE/SHADOWS </a:t>
            </a:r>
            <a:r>
              <a:rPr lang="fr-CH" err="1"/>
              <a:t>target</a:t>
            </a:r>
            <a:r>
              <a:rPr lang="fr-CH"/>
              <a:t> </a:t>
            </a:r>
            <a:r>
              <a:rPr lang="fr-CH" err="1"/>
              <a:t>complex</a:t>
            </a:r>
            <a:r>
              <a:rPr lang="fr-CH"/>
              <a:t> </a:t>
            </a:r>
            <a:r>
              <a:rPr lang="fr-CH" err="1"/>
              <a:t>integration</a:t>
            </a:r>
            <a:br>
              <a:rPr lang="fr-CH"/>
            </a:br>
            <a:r>
              <a:rPr lang="fr-CH"/>
              <a:t>phase 2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351B-A8D8-A2DF-70E3-691EC7E2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BEBC50-6387-1DE0-E2CB-6D2EC4435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03"/>
          <a:stretch/>
        </p:blipFill>
        <p:spPr>
          <a:xfrm>
            <a:off x="6012491" y="908720"/>
            <a:ext cx="6114852" cy="35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02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42FC4-FE4B-8BF0-6F45-2A8D9A85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HIKE/SHADOWS </a:t>
            </a:r>
            <a:r>
              <a:rPr lang="fr-CH" err="1"/>
              <a:t>target</a:t>
            </a:r>
            <a:r>
              <a:rPr lang="fr-CH"/>
              <a:t> </a:t>
            </a:r>
            <a:r>
              <a:rPr lang="fr-CH" err="1"/>
              <a:t>complex</a:t>
            </a:r>
            <a:r>
              <a:rPr lang="fr-CH"/>
              <a:t> </a:t>
            </a:r>
            <a:r>
              <a:rPr lang="fr-CH" err="1"/>
              <a:t>integration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26727D-347F-4E47-AFA4-D64A0EE98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50F-8752-4965-85FD-D0F1A54175E7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 descr="A drawing of a train station&#10;&#10;Description automatically generated">
            <a:extLst>
              <a:ext uri="{FF2B5EF4-FFF2-40B4-BE49-F238E27FC236}">
                <a16:creationId xmlns:a16="http://schemas.microsoft.com/office/drawing/2014/main" id="{01894EA9-FBA8-18EE-D043-4F293ED02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/>
          <a:stretch/>
        </p:blipFill>
        <p:spPr>
          <a:xfrm>
            <a:off x="4454049" y="1699225"/>
            <a:ext cx="7560221" cy="4346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2F16CF-A2E5-215E-6FCC-B851D1870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3906755"/>
            <a:ext cx="1869441" cy="1775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2A4C0D-562B-38EB-5ECD-D87D068E2BCC}"/>
              </a:ext>
            </a:extLst>
          </p:cNvPr>
          <p:cNvSpPr txBox="1"/>
          <p:nvPr/>
        </p:nvSpPr>
        <p:spPr bwMode="auto">
          <a:xfrm>
            <a:off x="119336" y="836448"/>
            <a:ext cx="9116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Access corridor in the bunker to allow access for UGVs (to minimize hands-on tasks)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Handling of beam line components with the overhead travelling crane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7" name="Picture 6" descr="A blue and white cubes&#10;&#10;Description automatically generated with medium confidence">
            <a:extLst>
              <a:ext uri="{FF2B5EF4-FFF2-40B4-BE49-F238E27FC236}">
                <a16:creationId xmlns:a16="http://schemas.microsoft.com/office/drawing/2014/main" id="{6A6C082B-90FF-3C22-BB52-8C174510C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3054653"/>
            <a:ext cx="6167336" cy="3171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C10AFF-71F6-D9B5-8787-039B76C857D2}"/>
              </a:ext>
            </a:extLst>
          </p:cNvPr>
          <p:cNvSpPr txBox="1"/>
          <p:nvPr/>
        </p:nvSpPr>
        <p:spPr>
          <a:xfrm>
            <a:off x="2087631" y="4818003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2"/>
                </a:solidFill>
              </a:rPr>
              <a:t>Storage of shielding</a:t>
            </a:r>
          </a:p>
          <a:p>
            <a:r>
              <a:rPr lang="en-GB">
                <a:solidFill>
                  <a:schemeClr val="tx2"/>
                </a:solidFill>
              </a:rPr>
              <a:t>for magnet exchange </a:t>
            </a:r>
          </a:p>
        </p:txBody>
      </p:sp>
    </p:spTree>
    <p:extLst>
      <p:ext uri="{BB962C8B-B14F-4D97-AF65-F5344CB8AC3E}">
        <p14:creationId xmlns:p14="http://schemas.microsoft.com/office/powerpoint/2010/main" val="1346010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building&#10;&#10;Description automatically generated">
            <a:extLst>
              <a:ext uri="{FF2B5EF4-FFF2-40B4-BE49-F238E27FC236}">
                <a16:creationId xmlns:a16="http://schemas.microsoft.com/office/drawing/2014/main" id="{7C1089BA-E15D-5005-780D-270F4B495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986" y="3461355"/>
            <a:ext cx="5525311" cy="2841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878EDB-5CC3-8FB9-42A2-16BF42E1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00" y="229632"/>
            <a:ext cx="8613053" cy="1090277"/>
          </a:xfrm>
        </p:spPr>
        <p:txBody>
          <a:bodyPr/>
          <a:lstStyle/>
          <a:p>
            <a:r>
              <a:rPr lang="fr-CH"/>
              <a:t>Service building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4531C-8158-12F0-FB72-0C7BC2D61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131821"/>
            <a:ext cx="6725628" cy="4608512"/>
          </a:xfrm>
        </p:spPr>
        <p:txBody>
          <a:bodyPr/>
          <a:lstStyle/>
          <a:p>
            <a:r>
              <a:rPr lang="en-GB" sz="2000"/>
              <a:t>Nuclear ventilation system of the target area</a:t>
            </a:r>
          </a:p>
          <a:p>
            <a:pPr lvl="1"/>
            <a:r>
              <a:rPr lang="en-GB" sz="1800"/>
              <a:t>Air handling units, filters, dehumidifiers (outside)</a:t>
            </a:r>
          </a:p>
          <a:p>
            <a:r>
              <a:rPr lang="en-GB" sz="2000"/>
              <a:t>Target cooling systems</a:t>
            </a:r>
          </a:p>
          <a:p>
            <a:pPr lvl="1"/>
            <a:r>
              <a:rPr lang="en-GB" sz="1800"/>
              <a:t>Pumps, Filters, Heat exchanger, Cooling instrumentation, He circulation system (target primary confinement)</a:t>
            </a:r>
          </a:p>
          <a:p>
            <a:r>
              <a:rPr lang="en-GB" sz="2000"/>
              <a:t>Target controls systems</a:t>
            </a:r>
          </a:p>
          <a:p>
            <a:pPr lvl="1"/>
            <a:r>
              <a:rPr lang="en-GB" sz="1800"/>
              <a:t>Target monitoring (sensors), Target control valves, vacuum vessel confinement</a:t>
            </a:r>
          </a:p>
          <a:p>
            <a:pPr marL="0" lvl="1" indent="0">
              <a:buNone/>
            </a:pPr>
            <a:r>
              <a:rPr lang="en-GB" sz="2000" b="1"/>
              <a:t>Service cell</a:t>
            </a:r>
          </a:p>
          <a:p>
            <a:r>
              <a:rPr lang="en-GB" sz="2000"/>
              <a:t>Evaporator</a:t>
            </a:r>
          </a:p>
          <a:p>
            <a:r>
              <a:rPr lang="en-GB" sz="2000"/>
              <a:t>Electrical distribution system</a:t>
            </a:r>
          </a:p>
          <a:p>
            <a:r>
              <a:rPr lang="en-GB" sz="2000"/>
              <a:t>Power converters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F0A08B-928E-4785-1AAA-DF41962557D4}"/>
              </a:ext>
            </a:extLst>
          </p:cNvPr>
          <p:cNvGrpSpPr/>
          <p:nvPr/>
        </p:nvGrpSpPr>
        <p:grpSpPr>
          <a:xfrm>
            <a:off x="7743216" y="102542"/>
            <a:ext cx="3856963" cy="2673586"/>
            <a:chOff x="7065456" y="1580644"/>
            <a:chExt cx="4944210" cy="3406403"/>
          </a:xfrm>
        </p:grpSpPr>
        <p:pic>
          <p:nvPicPr>
            <p:cNvPr id="1026" name="Picture 4">
              <a:extLst>
                <a:ext uri="{FF2B5EF4-FFF2-40B4-BE49-F238E27FC236}">
                  <a16:creationId xmlns:a16="http://schemas.microsoft.com/office/drawing/2014/main" id="{4E60B620-A86E-F0B4-AF03-10FD8708E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456" y="1580644"/>
              <a:ext cx="4944210" cy="3406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D8B5A2-8277-ED57-F365-296EC6001422}"/>
                </a:ext>
              </a:extLst>
            </p:cNvPr>
            <p:cNvSpPr/>
            <p:nvPr/>
          </p:nvSpPr>
          <p:spPr>
            <a:xfrm rot="18758814">
              <a:off x="8114022" y="2275466"/>
              <a:ext cx="1696236" cy="81468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23316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graphics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D73E8A6A-7493-274C-26BA-9A9FDF302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57"/>
          <a:stretch/>
        </p:blipFill>
        <p:spPr>
          <a:xfrm>
            <a:off x="2406243" y="1188693"/>
            <a:ext cx="7659757" cy="4515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CDD6B6-0BC6-D200-F64D-D1C2E976D625}"/>
              </a:ext>
            </a:extLst>
          </p:cNvPr>
          <p:cNvSpPr txBox="1"/>
          <p:nvPr/>
        </p:nvSpPr>
        <p:spPr>
          <a:xfrm>
            <a:off x="879420" y="5220323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Shielded buffer zone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91275-53A4-C9D3-697D-87F1BB07B903}"/>
              </a:ext>
            </a:extLst>
          </p:cNvPr>
          <p:cNvSpPr txBox="1"/>
          <p:nvPr/>
        </p:nvSpPr>
        <p:spPr>
          <a:xfrm>
            <a:off x="1359409" y="45701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Material access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5E8F7-CDF3-17A1-DC8E-ECDCEA2AC15D}"/>
              </a:ext>
            </a:extLst>
          </p:cNvPr>
          <p:cNvSpPr txBox="1"/>
          <p:nvPr/>
        </p:nvSpPr>
        <p:spPr>
          <a:xfrm>
            <a:off x="9044837" y="52333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Cooling equipment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2CA26-E7B3-1094-5A29-EA80F502864F}"/>
              </a:ext>
            </a:extLst>
          </p:cNvPr>
          <p:cNvSpPr txBox="1"/>
          <p:nvPr/>
        </p:nvSpPr>
        <p:spPr>
          <a:xfrm>
            <a:off x="4551972" y="5699206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Service cell</a:t>
            </a:r>
          </a:p>
          <a:p>
            <a:r>
              <a:rPr lang="en-GB"/>
              <a:t>with a movable roof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940104-5382-9625-C262-77E6D3000CEA}"/>
              </a:ext>
            </a:extLst>
          </p:cNvPr>
          <p:cNvCxnSpPr>
            <a:cxnSpLocks/>
          </p:cNvCxnSpPr>
          <p:nvPr/>
        </p:nvCxnSpPr>
        <p:spPr>
          <a:xfrm flipV="1">
            <a:off x="3180050" y="3593328"/>
            <a:ext cx="1938814" cy="1097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CB90D7-A542-A91C-13B2-14E1E44B6F3F}"/>
              </a:ext>
            </a:extLst>
          </p:cNvPr>
          <p:cNvCxnSpPr>
            <a:cxnSpLocks/>
          </p:cNvCxnSpPr>
          <p:nvPr/>
        </p:nvCxnSpPr>
        <p:spPr>
          <a:xfrm flipV="1">
            <a:off x="3267346" y="4359341"/>
            <a:ext cx="1851518" cy="1045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D5492A-0F83-DADF-24C2-D6E891C0305E}"/>
              </a:ext>
            </a:extLst>
          </p:cNvPr>
          <p:cNvCxnSpPr>
            <a:cxnSpLocks/>
          </p:cNvCxnSpPr>
          <p:nvPr/>
        </p:nvCxnSpPr>
        <p:spPr>
          <a:xfrm flipV="1">
            <a:off x="5947602" y="3630304"/>
            <a:ext cx="897704" cy="2173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AA38F5D-6874-56F8-2DAC-5453B6F59436}"/>
              </a:ext>
            </a:extLst>
          </p:cNvPr>
          <p:cNvCxnSpPr>
            <a:cxnSpLocks/>
          </p:cNvCxnSpPr>
          <p:nvPr/>
        </p:nvCxnSpPr>
        <p:spPr>
          <a:xfrm flipH="1">
            <a:off x="7339154" y="906464"/>
            <a:ext cx="1853190" cy="849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604E52-B0E4-4D4A-99BC-1D10CF2A651C}"/>
              </a:ext>
            </a:extLst>
          </p:cNvPr>
          <p:cNvSpPr txBox="1"/>
          <p:nvPr/>
        </p:nvSpPr>
        <p:spPr>
          <a:xfrm>
            <a:off x="7444162" y="6526597"/>
            <a:ext cx="456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/>
              <a:t>*</a:t>
            </a:r>
            <a:r>
              <a:rPr lang="fr-CH" err="1"/>
              <a:t>equipement</a:t>
            </a:r>
            <a:r>
              <a:rPr lang="fr-CH"/>
              <a:t> </a:t>
            </a:r>
            <a:r>
              <a:rPr lang="fr-CH" err="1"/>
              <a:t>shown</a:t>
            </a:r>
            <a:r>
              <a:rPr lang="fr-CH"/>
              <a:t> </a:t>
            </a:r>
            <a:r>
              <a:rPr lang="fr-CH" err="1"/>
              <a:t>based</a:t>
            </a:r>
            <a:r>
              <a:rPr lang="fr-CH"/>
              <a:t> </a:t>
            </a:r>
            <a:r>
              <a:rPr lang="fr-CH" err="1"/>
              <a:t>from</a:t>
            </a:r>
            <a:r>
              <a:rPr lang="fr-CH"/>
              <a:t> ECN4 design</a:t>
            </a:r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4F58CC-CF78-9BAC-0F51-C8201133C717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9314462" y="1690688"/>
            <a:ext cx="1253821" cy="31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219CD5A-922E-80E9-C2D8-F25299126009}"/>
              </a:ext>
            </a:extLst>
          </p:cNvPr>
          <p:cNvSpPr txBox="1"/>
          <p:nvPr/>
        </p:nvSpPr>
        <p:spPr>
          <a:xfrm>
            <a:off x="10568283" y="1825110"/>
            <a:ext cx="14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/>
              <a:t>Control racks</a:t>
            </a: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C5F0B7-DBE4-F34C-96DB-E6B3D3DBC33D}"/>
              </a:ext>
            </a:extLst>
          </p:cNvPr>
          <p:cNvSpPr txBox="1"/>
          <p:nvPr/>
        </p:nvSpPr>
        <p:spPr>
          <a:xfrm>
            <a:off x="10038563" y="4201894"/>
            <a:ext cx="2308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Power converters</a:t>
            </a:r>
          </a:p>
          <a:p>
            <a:r>
              <a:rPr lang="en-GB"/>
              <a:t>and associated ancillaries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FA30FC7-7A54-E446-F814-762B512397B2}"/>
              </a:ext>
            </a:extLst>
          </p:cNvPr>
          <p:cNvCxnSpPr>
            <a:cxnSpLocks/>
          </p:cNvCxnSpPr>
          <p:nvPr/>
        </p:nvCxnSpPr>
        <p:spPr>
          <a:xfrm flipH="1" flipV="1">
            <a:off x="9299463" y="3975146"/>
            <a:ext cx="799509" cy="61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1C720DA-C902-D916-657D-4F5D0644FC72}"/>
              </a:ext>
            </a:extLst>
          </p:cNvPr>
          <p:cNvSpPr txBox="1"/>
          <p:nvPr/>
        </p:nvSpPr>
        <p:spPr>
          <a:xfrm>
            <a:off x="797223" y="386017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Lorry access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4886AD4-9F82-85EA-609C-2FACFE9AA31B}"/>
              </a:ext>
            </a:extLst>
          </p:cNvPr>
          <p:cNvCxnSpPr>
            <a:cxnSpLocks/>
          </p:cNvCxnSpPr>
          <p:nvPr/>
        </p:nvCxnSpPr>
        <p:spPr>
          <a:xfrm flipV="1">
            <a:off x="2851238" y="3248167"/>
            <a:ext cx="1455584" cy="783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61A7851-7FE3-C1EA-923D-7AA93ED35B26}"/>
              </a:ext>
            </a:extLst>
          </p:cNvPr>
          <p:cNvSpPr txBox="1"/>
          <p:nvPr/>
        </p:nvSpPr>
        <p:spPr>
          <a:xfrm>
            <a:off x="2172738" y="5658649"/>
            <a:ext cx="259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Overhead travelling crane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ACEAE23-B28E-B11C-0077-C70E5C8528D4}"/>
              </a:ext>
            </a:extLst>
          </p:cNvPr>
          <p:cNvCxnSpPr>
            <a:cxnSpLocks/>
          </p:cNvCxnSpPr>
          <p:nvPr/>
        </p:nvCxnSpPr>
        <p:spPr>
          <a:xfrm flipV="1">
            <a:off x="3677099" y="4570172"/>
            <a:ext cx="2130869" cy="10920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FE9787F5-D3B8-D135-02F2-B59DFF440F73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/>
              <a:t>Service building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21012-D796-476A-A221-4CFD2905B58D}"/>
              </a:ext>
            </a:extLst>
          </p:cNvPr>
          <p:cNvSpPr txBox="1"/>
          <p:nvPr/>
        </p:nvSpPr>
        <p:spPr>
          <a:xfrm>
            <a:off x="12868" y="249130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err="1"/>
              <a:t>Existing</a:t>
            </a:r>
            <a:r>
              <a:rPr lang="fr-CH"/>
              <a:t> s</a:t>
            </a:r>
            <a:r>
              <a:rPr lang="en-GB"/>
              <a:t>haft</a:t>
            </a:r>
          </a:p>
          <a:p>
            <a:r>
              <a:rPr lang="en-GB"/>
              <a:t>to underground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FDEA164-C415-E5E1-8198-10F7721F8E97}"/>
              </a:ext>
            </a:extLst>
          </p:cNvPr>
          <p:cNvCxnSpPr>
            <a:cxnSpLocks/>
          </p:cNvCxnSpPr>
          <p:nvPr/>
        </p:nvCxnSpPr>
        <p:spPr>
          <a:xfrm>
            <a:off x="1903960" y="2889026"/>
            <a:ext cx="653681" cy="362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22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8BF4B-8816-6E18-D31F-896D8AD39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4751907" cy="4608512"/>
          </a:xfrm>
        </p:spPr>
        <p:txBody>
          <a:bodyPr/>
          <a:lstStyle/>
          <a:p>
            <a:r>
              <a:rPr lang="en-GB"/>
              <a:t>Purpose</a:t>
            </a:r>
          </a:p>
          <a:p>
            <a:pPr lvl="1"/>
            <a:r>
              <a:rPr lang="en-GB" b="0"/>
              <a:t>Repair of activated components</a:t>
            </a:r>
          </a:p>
          <a:p>
            <a:pPr lvl="1"/>
            <a:r>
              <a:rPr lang="en-GB" b="0"/>
              <a:t>Size reduction and material separation for final disposal to optimize cost using different elimination path</a:t>
            </a:r>
          </a:p>
          <a:p>
            <a:pPr lvl="1"/>
            <a:r>
              <a:rPr lang="en-GB" b="0"/>
              <a:t>Post Irradiation </a:t>
            </a:r>
            <a:r>
              <a:rPr lang="en-GB"/>
              <a:t>E</a:t>
            </a:r>
            <a:r>
              <a:rPr lang="en-GB" b="0"/>
              <a:t>xamination</a:t>
            </a:r>
          </a:p>
          <a:p>
            <a:r>
              <a:rPr lang="en-GB"/>
              <a:t>Tools envisaged</a:t>
            </a:r>
          </a:p>
          <a:p>
            <a:pPr lvl="1"/>
            <a:r>
              <a:rPr lang="en-GB"/>
              <a:t>Master-slave</a:t>
            </a:r>
            <a:r>
              <a:rPr lang="en-GB" b="0"/>
              <a:t> manipulators</a:t>
            </a:r>
          </a:p>
          <a:p>
            <a:pPr lvl="1"/>
            <a:r>
              <a:rPr lang="en-GB" b="0"/>
              <a:t>Robots (fixed and mobile)</a:t>
            </a:r>
          </a:p>
          <a:p>
            <a:pPr lvl="1"/>
            <a:r>
              <a:rPr lang="en-GB" b="0"/>
              <a:t>Custom built machinery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3FA7C4-A5F5-DDEF-4C3C-EC3614D0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Service building</a:t>
            </a:r>
            <a:r>
              <a:rPr lang="en-GB"/>
              <a:t> – Service cell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313113-44B0-F602-1F4B-2E2DFED5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98A02-A962-D948-3265-CAC5D186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471" y="4712117"/>
            <a:ext cx="1943113" cy="155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a building&#10;&#10;Description automatically generated">
            <a:extLst>
              <a:ext uri="{FF2B5EF4-FFF2-40B4-BE49-F238E27FC236}">
                <a16:creationId xmlns:a16="http://schemas.microsoft.com/office/drawing/2014/main" id="{A0D05BC2-6F04-20F6-04DA-BDFCD4523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3" t="26506" r="38187" b="13253"/>
          <a:stretch/>
        </p:blipFill>
        <p:spPr>
          <a:xfrm>
            <a:off x="5114332" y="906464"/>
            <a:ext cx="6984776" cy="3777469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48E14088-90D3-2704-2A85-4814168D8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856" y="4312282"/>
            <a:ext cx="3474354" cy="19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D561C0-1522-CE65-AE93-76F48F581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7200179" cy="46085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/>
              <a:t>Reuse of an existing infrastructure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/>
              <a:t>Recovery of shielding blocks from former facilities (including already activated blocks)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/>
              <a:t>Optimization of the shielding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0"/>
              <a:t>Capability to repair activated components with the service cell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F5794-C6A1-A737-6829-CABB5BE0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Target complex sustainability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FD1E8-C419-6ED8-0044-FDA2660C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050F-8752-4965-85FD-D0F1A54175E7}" type="slidenum">
              <a:rPr lang="en-GB" smtClean="0"/>
              <a:t>18</a:t>
            </a:fld>
            <a:endParaRPr lang="en-GB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0ADF949-ED3B-FF0D-1D1A-B83A8BA2B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95" r="19484"/>
          <a:stretch/>
        </p:blipFill>
        <p:spPr>
          <a:xfrm>
            <a:off x="7581056" y="1611736"/>
            <a:ext cx="4426534" cy="40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62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4F6FF3-488E-0272-6772-5B24F9A14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0"/>
            <a:ext cx="11376024" cy="4608512"/>
          </a:xfrm>
        </p:spPr>
        <p:txBody>
          <a:bodyPr/>
          <a:lstStyle/>
          <a:p>
            <a:r>
              <a:rPr lang="en-GB" sz="2000" b="0"/>
              <a:t>Significant benefit by reusing an existing infrastructure</a:t>
            </a:r>
          </a:p>
          <a:p>
            <a:r>
              <a:rPr lang="en-GB" sz="2000" b="0"/>
              <a:t>The future target complex is fully dependent on the experiment which will be implemented</a:t>
            </a:r>
          </a:p>
          <a:p>
            <a:r>
              <a:rPr lang="en-GB" sz="2000" b="0"/>
              <a:t>Preliminary shielding study have been designed and optimized according to radioprotection requirement</a:t>
            </a:r>
          </a:p>
          <a:p>
            <a:r>
              <a:rPr lang="en-GB" sz="2000" b="0"/>
              <a:t>TDR is starting to finalize the design</a:t>
            </a:r>
          </a:p>
          <a:p>
            <a:r>
              <a:rPr lang="en-GB" sz="2000" b="0"/>
              <a:t>Beam on target is foreseen by 2030</a:t>
            </a:r>
          </a:p>
          <a:p>
            <a:r>
              <a:rPr lang="en-GB" sz="2000" b="0"/>
              <a:t>A service building will be implemented to support the target complex</a:t>
            </a:r>
          </a:p>
          <a:p>
            <a:r>
              <a:rPr lang="en-GB" sz="2000" b="0"/>
              <a:t>Part of this building will be dedicated to a service cell to perform PIE and size reduction waste packaging</a:t>
            </a:r>
          </a:p>
          <a:p>
            <a:r>
              <a:rPr lang="en-GB" sz="2000" b="0"/>
              <a:t>Remote handling technics being developed across various projects at CERN will be beneficial for ECN3-HI target complex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E796F0-45E0-7FA8-F10E-FAFF0100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0A855-4F35-83E9-74DA-FB40CE2D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87D885-4BBF-A252-8585-34FAE3839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/>
              <a:t>The existing High Intensity facility</a:t>
            </a:r>
          </a:p>
          <a:p>
            <a:r>
              <a:rPr lang="en-GB" b="0"/>
              <a:t>Beam Dump Facility (SHIP) proposal</a:t>
            </a:r>
          </a:p>
          <a:p>
            <a:r>
              <a:rPr lang="en-GB" b="0"/>
              <a:t>HIKE /SHADOWS proposal</a:t>
            </a:r>
          </a:p>
          <a:p>
            <a:r>
              <a:rPr lang="en-GB" b="0"/>
              <a:t>Target complex service building</a:t>
            </a:r>
          </a:p>
          <a:p>
            <a:endParaRPr lang="en-GB" b="0"/>
          </a:p>
          <a:p>
            <a:pPr marL="0" indent="0">
              <a:buNone/>
            </a:pPr>
            <a:r>
              <a:rPr lang="en-GB" b="0"/>
              <a:t>* Radioprotection aspects will be detailed in the talk of </a:t>
            </a:r>
            <a:r>
              <a:rPr lang="en-GB" b="0">
                <a:hlinkClick r:id="rId2"/>
              </a:rPr>
              <a:t>Claudia Ahdida</a:t>
            </a:r>
            <a:endParaRPr lang="en-GB" b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39800A-2BCD-F213-93F3-2029B5EF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31AF2-6E4B-4D09-C0F5-B4E0207E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6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5134-8D54-B146-AED1-11B64D58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Bibliography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C54AA-247A-BC82-94E0-D8328B5C3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400" b="0"/>
              <a:t>Post-LS3 Experimental Options in ECN3: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b="0">
                <a:hlinkClick r:id="rId2"/>
              </a:rPr>
              <a:t>https://arxiv.org/abs/2310.17726</a:t>
            </a:r>
            <a:endParaRPr lang="en-GB" sz="1600" b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sz="1800" b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400" b="0">
                <a:effectLst/>
              </a:rPr>
              <a:t>Findings of the Physics Beyond Colliders ECN3 Beam Delivery Task Force: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b="0">
                <a:effectLst/>
                <a:hlinkClick r:id="rId3"/>
              </a:rPr>
              <a:t>https://cds.cern.ch/record/2847433/files/PBC%20ECN3%20TF%20Final%20Report.pdf</a:t>
            </a:r>
            <a:endParaRPr lang="en-GB" sz="1600" b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sz="1600" b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sz="1600" b="0">
              <a:effectLst/>
            </a:endParaRPr>
          </a:p>
          <a:p>
            <a:endParaRPr lang="en-GB" b="1">
              <a:effectLst/>
            </a:endParaRPr>
          </a:p>
          <a:p>
            <a:endParaRPr lang="en-GB">
              <a:effectLst/>
            </a:endParaRPr>
          </a:p>
          <a:p>
            <a:endParaRPr lang="en-GB" b="1"/>
          </a:p>
          <a:p>
            <a:endParaRPr lang="en-GB" b="1"/>
          </a:p>
          <a:p>
            <a:endParaRPr lang="en-GB" b="1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26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AD6F88EF-6588-8568-89CD-A4A24E34D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54" y="2081719"/>
            <a:ext cx="4794113" cy="246571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78F5E8B-49A0-7B8C-DC37-CE29E1F66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Irradiation station(s) - investigations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83C28E-0D1F-1E13-D9E6-6A96C654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84EDAA-9308-621A-53E3-AA37E9A6D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52"/>
          <a:stretch/>
        </p:blipFill>
        <p:spPr>
          <a:xfrm>
            <a:off x="7468906" y="2323179"/>
            <a:ext cx="4524982" cy="319909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2A885BA-BC99-A6A6-1A20-58E7609C25D0}"/>
              </a:ext>
            </a:extLst>
          </p:cNvPr>
          <p:cNvSpPr/>
          <p:nvPr/>
        </p:nvSpPr>
        <p:spPr>
          <a:xfrm rot="654328">
            <a:off x="10062858" y="3271462"/>
            <a:ext cx="568801" cy="119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79D94E-97C9-B565-1442-2559165B47CA}"/>
              </a:ext>
            </a:extLst>
          </p:cNvPr>
          <p:cNvSpPr txBox="1"/>
          <p:nvPr/>
        </p:nvSpPr>
        <p:spPr>
          <a:xfrm>
            <a:off x="7667018" y="1124744"/>
            <a:ext cx="452498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/>
              <a:t>Possible slot for long irradiation &gt; 1 year</a:t>
            </a:r>
          </a:p>
          <a:p>
            <a:r>
              <a:rPr lang="en-CH"/>
              <a:t>±50-400 M</a:t>
            </a:r>
            <a:r>
              <a:rPr lang="en-US"/>
              <a:t>G</a:t>
            </a:r>
            <a:r>
              <a:rPr lang="en-CH"/>
              <a:t>y/y (mixed field, neutron dominated, including HE neutrons)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FE6A36-259D-167F-ADDD-BAC86D1A21E1}"/>
              </a:ext>
            </a:extLst>
          </p:cNvPr>
          <p:cNvCxnSpPr>
            <a:cxnSpLocks/>
            <a:endCxn id="10" idx="7"/>
          </p:cNvCxnSpPr>
          <p:nvPr/>
        </p:nvCxnSpPr>
        <p:spPr>
          <a:xfrm flipH="1">
            <a:off x="10552704" y="2163777"/>
            <a:ext cx="224090" cy="1163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D5BD78-B88A-1E55-399C-F802F7AB35C8}"/>
              </a:ext>
            </a:extLst>
          </p:cNvPr>
          <p:cNvCxnSpPr>
            <a:cxnSpLocks/>
          </p:cNvCxnSpPr>
          <p:nvPr/>
        </p:nvCxnSpPr>
        <p:spPr>
          <a:xfrm flipH="1">
            <a:off x="2983149" y="1937425"/>
            <a:ext cx="330741" cy="14915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51D1E37-5666-F77F-AC71-6E375F77BA8C}"/>
              </a:ext>
            </a:extLst>
          </p:cNvPr>
          <p:cNvSpPr txBox="1"/>
          <p:nvPr/>
        </p:nvSpPr>
        <p:spPr>
          <a:xfrm>
            <a:off x="326854" y="877455"/>
            <a:ext cx="67247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/>
              <a:t>Irradiation rabbit penetration concept compatible with the extraction along the beam line</a:t>
            </a:r>
          </a:p>
          <a:p>
            <a:r>
              <a:rPr lang="en-CH"/>
              <a:t>O(0.1-10) M</a:t>
            </a:r>
            <a:r>
              <a:rPr lang="en-US"/>
              <a:t>G</a:t>
            </a:r>
            <a:r>
              <a:rPr lang="en-CH"/>
              <a:t>y</a:t>
            </a:r>
          </a:p>
          <a:p>
            <a:r>
              <a:rPr lang="en-CH"/>
              <a:t>(including HE neutrons)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E24B9-E1A3-7170-B474-E29C18120A89}"/>
              </a:ext>
            </a:extLst>
          </p:cNvPr>
          <p:cNvSpPr txBox="1"/>
          <p:nvPr/>
        </p:nvSpPr>
        <p:spPr bwMode="auto">
          <a:xfrm>
            <a:off x="23191" y="4859451"/>
            <a:ext cx="74457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Potential 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accent1"/>
                </a:solidFill>
              </a:rPr>
              <a:t>Nuclear astrophysics and access to rare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  <a:sym typeface="Wingdings" pitchFamily="2" charset="2"/>
              </a:rPr>
              <a:t>Radiation to Electronics and proton irradiation for detector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Radiation to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>
                <a:solidFill>
                  <a:schemeClr val="accent1"/>
                </a:solidFill>
                <a:sym typeface="Wingdings" pitchFamily="2" charset="2"/>
              </a:rPr>
              <a:t>Neutron imaging with a neutron beam extracted from target station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77C1A-4888-99E1-7443-B8FA755063CD}"/>
              </a:ext>
            </a:extLst>
          </p:cNvPr>
          <p:cNvSpPr txBox="1"/>
          <p:nvPr/>
        </p:nvSpPr>
        <p:spPr bwMode="auto">
          <a:xfrm rot="21194838">
            <a:off x="4606405" y="3208760"/>
            <a:ext cx="3305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60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145770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0526D3-7C91-A370-9173-51E0FC81A1BF}"/>
              </a:ext>
            </a:extLst>
          </p:cNvPr>
          <p:cNvGrpSpPr>
            <a:grpSpLocks noChangeAspect="1"/>
          </p:cNvGrpSpPr>
          <p:nvPr/>
        </p:nvGrpSpPr>
        <p:grpSpPr>
          <a:xfrm>
            <a:off x="7608168" y="188640"/>
            <a:ext cx="4338321" cy="4106114"/>
            <a:chOff x="2649382" y="372844"/>
            <a:chExt cx="6618443" cy="62641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74CECE-CDA6-4043-B73A-4FEEB6A2D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889"/>
            <a:stretch/>
          </p:blipFill>
          <p:spPr>
            <a:xfrm>
              <a:off x="2935393" y="372844"/>
              <a:ext cx="6332432" cy="625677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59A33C-3825-A1CA-3171-6CD008D976C5}"/>
                </a:ext>
              </a:extLst>
            </p:cNvPr>
            <p:cNvSpPr txBox="1"/>
            <p:nvPr/>
          </p:nvSpPr>
          <p:spPr>
            <a:xfrm>
              <a:off x="6934200" y="2047876"/>
              <a:ext cx="1983793" cy="798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/>
                <a:t>CERN</a:t>
              </a:r>
            </a:p>
            <a:p>
              <a:r>
                <a:rPr lang="fr-CH" sz="1400"/>
                <a:t>Prevessin site</a:t>
              </a:r>
              <a:endParaRPr lang="en-GB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8EE459-F50A-DB1B-99A2-BA1119824BF3}"/>
                </a:ext>
              </a:extLst>
            </p:cNvPr>
            <p:cNvSpPr txBox="1"/>
            <p:nvPr/>
          </p:nvSpPr>
          <p:spPr>
            <a:xfrm>
              <a:off x="3295650" y="5838825"/>
              <a:ext cx="1602295" cy="798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/>
                <a:t>CERN</a:t>
              </a:r>
            </a:p>
            <a:p>
              <a:r>
                <a:rPr lang="fr-CH" sz="1400"/>
                <a:t>Meyrin site</a:t>
              </a:r>
              <a:endParaRPr lang="en-GB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80D5A0-5BC0-A1E5-BEFB-716E2D742745}"/>
                </a:ext>
              </a:extLst>
            </p:cNvPr>
            <p:cNvSpPr txBox="1"/>
            <p:nvPr/>
          </p:nvSpPr>
          <p:spPr>
            <a:xfrm>
              <a:off x="5696851" y="3762289"/>
              <a:ext cx="831961" cy="798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/>
                <a:t>SPS</a:t>
              </a:r>
            </a:p>
            <a:p>
              <a:pPr algn="ctr"/>
              <a:r>
                <a:rPr lang="fr-CH" sz="1400"/>
                <a:t>ring</a:t>
              </a:r>
              <a:endParaRPr lang="en-GB" sz="16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EB79CA-2FD8-012A-7D0D-C248933EFF65}"/>
                </a:ext>
              </a:extLst>
            </p:cNvPr>
            <p:cNvSpPr txBox="1"/>
            <p:nvPr/>
          </p:nvSpPr>
          <p:spPr>
            <a:xfrm>
              <a:off x="2649382" y="2130504"/>
              <a:ext cx="2634298" cy="798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/>
                <a:t>SPS extraction</a:t>
              </a:r>
            </a:p>
            <a:p>
              <a:r>
                <a:rPr lang="en-GB" sz="1400"/>
                <a:t>towards North Area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6C6BF6-DD1C-A837-AEB5-101A09480CA3}"/>
                </a:ext>
              </a:extLst>
            </p:cNvPr>
            <p:cNvSpPr txBox="1"/>
            <p:nvPr/>
          </p:nvSpPr>
          <p:spPr>
            <a:xfrm>
              <a:off x="6112831" y="460719"/>
              <a:ext cx="683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/>
                <a:t>ECN3</a:t>
              </a:r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FDE991-B510-0B17-BD83-7D80207FAA8C}"/>
                </a:ext>
              </a:extLst>
            </p:cNvPr>
            <p:cNvSpPr/>
            <p:nvPr/>
          </p:nvSpPr>
          <p:spPr>
            <a:xfrm>
              <a:off x="6714124" y="979714"/>
              <a:ext cx="220076" cy="2146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F7E850-3E8D-B235-4B8F-1B4F8C3D2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97" y="1257194"/>
            <a:ext cx="7158346" cy="4608512"/>
          </a:xfrm>
        </p:spPr>
        <p:txBody>
          <a:bodyPr/>
          <a:lstStyle/>
          <a:p>
            <a:r>
              <a:rPr lang="en-GB" sz="2400" b="0"/>
              <a:t>Implementation in the SPS North Area ECN3 designed at construction in 70’s for a High Intensity (NAHIF)</a:t>
            </a:r>
          </a:p>
          <a:p>
            <a:r>
              <a:rPr lang="en-GB" sz="2400" b="0"/>
              <a:t>Currently used by NA62 experiment</a:t>
            </a:r>
          </a:p>
          <a:p>
            <a:r>
              <a:rPr lang="en-GB" sz="2400" b="0"/>
              <a:t>SPS North Area beam lines and associated infrastructure being currently consolidated</a:t>
            </a:r>
          </a:p>
          <a:p>
            <a:r>
              <a:rPr lang="en-GB" sz="2400" b="0"/>
              <a:t>Would require the dismantling fraction of current beam line, target station, (and possibly the experiment)</a:t>
            </a:r>
          </a:p>
          <a:p>
            <a:r>
              <a:rPr lang="en-GB" sz="2400" b="0"/>
              <a:t>Only one target station can be accommodated in the cavern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C915C9-8CE2-41D8-3C09-0E57089A5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Target Complex in an existing facility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D732A-9A95-D9FB-5454-D6B13E0D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DCFFCD-5FED-488B-5478-35096C6CF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048" y="4368643"/>
            <a:ext cx="3756916" cy="189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0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6B301F-E3E0-4D2E-B046-DFF931AC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Target Complex in an existing facility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95F01-FF67-4F68-8DAB-8674FCD6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E534A2-3B17-4170-EDFC-1F37AD914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9" t="13074" r="2697" b="23116"/>
          <a:stretch/>
        </p:blipFill>
        <p:spPr>
          <a:xfrm>
            <a:off x="5348141" y="963747"/>
            <a:ext cx="6652515" cy="3683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0BE82A-8D7B-B72A-ADAA-A6CCC6D07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050"/>
          <a:stretch/>
        </p:blipFill>
        <p:spPr>
          <a:xfrm>
            <a:off x="47328" y="2998879"/>
            <a:ext cx="6120680" cy="3211049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29ABC28-D0B9-3E35-2B98-75A98C1B3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960731"/>
            <a:ext cx="5616003" cy="1819755"/>
          </a:xfrm>
          <a:solidFill>
            <a:schemeClr val="bg1"/>
          </a:solidFill>
        </p:spPr>
        <p:txBody>
          <a:bodyPr/>
          <a:lstStyle/>
          <a:p>
            <a:r>
              <a:rPr lang="en-GB" sz="2400" b="0" dirty="0"/>
              <a:t>Benefit of being below ground level and having soil on top of the cavern</a:t>
            </a:r>
          </a:p>
          <a:p>
            <a:r>
              <a:rPr lang="en-GB" sz="2400" b="0" dirty="0"/>
              <a:t>Existing overhead travelling crane 30t capacity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81B96F1-DDE9-6789-65C3-83BF7B0303F8}"/>
              </a:ext>
            </a:extLst>
          </p:cNvPr>
          <p:cNvSpPr txBox="1">
            <a:spLocks/>
          </p:cNvSpPr>
          <p:nvPr/>
        </p:nvSpPr>
        <p:spPr bwMode="auto">
          <a:xfrm>
            <a:off x="6672064" y="4855839"/>
            <a:ext cx="3816424" cy="3770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Char char="•"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1400" b="0" dirty="0"/>
              <a:t>TCC8 cross section (</a:t>
            </a:r>
            <a:r>
              <a:rPr lang="fr-CH" sz="1400" b="0" dirty="0" err="1"/>
              <a:t>length</a:t>
            </a:r>
            <a:r>
              <a:rPr lang="fr-CH" sz="1400" b="0" dirty="0"/>
              <a:t> 170m)</a:t>
            </a:r>
            <a:endParaRPr lang="en-GB" sz="14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B528E-78A4-C744-D499-45D7F3B10DB8}"/>
              </a:ext>
            </a:extLst>
          </p:cNvPr>
          <p:cNvSpPr txBox="1"/>
          <p:nvPr/>
        </p:nvSpPr>
        <p:spPr bwMode="auto">
          <a:xfrm rot="17864842">
            <a:off x="7780771" y="1689305"/>
            <a:ext cx="101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8m soil</a:t>
            </a:r>
          </a:p>
        </p:txBody>
      </p:sp>
    </p:spTree>
    <p:extLst>
      <p:ext uri="{BB962C8B-B14F-4D97-AF65-F5344CB8AC3E}">
        <p14:creationId xmlns:p14="http://schemas.microsoft.com/office/powerpoint/2010/main" val="2420801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2E51-F105-B4B8-9906-D3998832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BDF </a:t>
            </a:r>
            <a:r>
              <a:rPr lang="fr-CH" err="1"/>
              <a:t>target</a:t>
            </a:r>
            <a:r>
              <a:rPr lang="fr-CH"/>
              <a:t> </a:t>
            </a:r>
            <a:r>
              <a:rPr lang="fr-CH" err="1"/>
              <a:t>complex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8E11F-900E-25D6-8151-BDC53263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ADF88-206F-D822-72C5-6671AC29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773" y="1988840"/>
            <a:ext cx="4372670" cy="409971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D6869-C050-337C-4ECA-ED317198CA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245522"/>
            <a:ext cx="6926559" cy="5028279"/>
          </a:xfrm>
        </p:spPr>
        <p:txBody>
          <a:bodyPr/>
          <a:lstStyle/>
          <a:p>
            <a:r>
              <a:rPr lang="en-GB" b="0"/>
              <a:t>Design of the target complex linked to the experiment SHIP</a:t>
            </a:r>
          </a:p>
          <a:p>
            <a:pPr lvl="1"/>
            <a:r>
              <a:rPr lang="en-GB" sz="2000" b="0"/>
              <a:t>ECN3 has been evaluated as the most viable location to optimize cost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D4757-1508-CA15-B469-9AB515F66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281" y="124018"/>
            <a:ext cx="1548202" cy="1820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6C401-8F89-79D1-4EF3-0640FB06F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7" y="3141560"/>
            <a:ext cx="7846807" cy="317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77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B4A7-0456-7AD6-9F62-C9359634E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BDF </a:t>
            </a:r>
            <a:r>
              <a:rPr lang="fr-CH" err="1"/>
              <a:t>target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2F9B02-DBDC-34AD-AF8F-AA72AA66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EB694-ED43-0BD0-D3D3-83680DB914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1245522"/>
            <a:ext cx="7828202" cy="5028279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400"/>
              </a:spcBef>
              <a:spcAft>
                <a:spcPts val="200"/>
              </a:spcAft>
            </a:pPr>
            <a:r>
              <a:rPr lang="fr-CH" sz="2000">
                <a:solidFill>
                  <a:srgbClr val="2F2F2F"/>
                </a:solidFill>
              </a:rPr>
              <a:t>Target </a:t>
            </a:r>
            <a:r>
              <a:rPr lang="fr-CH" sz="2000" err="1">
                <a:solidFill>
                  <a:srgbClr val="2F2F2F"/>
                </a:solidFill>
              </a:rPr>
              <a:t>requirements</a:t>
            </a:r>
            <a:endParaRPr lang="en-US" sz="2000"/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Char char="•"/>
            </a:pPr>
            <a:r>
              <a:rPr lang="fr-CH" sz="2000" b="0" err="1">
                <a:solidFill>
                  <a:srgbClr val="2F2F2F"/>
                </a:solidFill>
              </a:rPr>
              <a:t>Physics</a:t>
            </a:r>
            <a:r>
              <a:rPr lang="fr-CH" sz="2000" b="0">
                <a:solidFill>
                  <a:srgbClr val="2F2F2F"/>
                </a:solidFill>
              </a:rPr>
              <a:t>: high-Z </a:t>
            </a:r>
            <a:r>
              <a:rPr lang="fr-CH" sz="2000" b="0" err="1">
                <a:solidFill>
                  <a:srgbClr val="2F2F2F"/>
                </a:solidFill>
              </a:rPr>
              <a:t>material</a:t>
            </a:r>
            <a:r>
              <a:rPr lang="fr-CH" sz="2000" b="0">
                <a:solidFill>
                  <a:srgbClr val="2F2F2F"/>
                </a:solidFill>
              </a:rPr>
              <a:t> &amp; </a:t>
            </a:r>
            <a:r>
              <a:rPr lang="fr-CH" sz="2000" b="0" err="1">
                <a:solidFill>
                  <a:srgbClr val="2F2F2F"/>
                </a:solidFill>
              </a:rPr>
              <a:t>with</a:t>
            </a:r>
            <a:r>
              <a:rPr lang="fr-CH" sz="2000" b="0">
                <a:solidFill>
                  <a:srgbClr val="2F2F2F"/>
                </a:solidFill>
              </a:rPr>
              <a:t> short interaction </a:t>
            </a:r>
            <a:r>
              <a:rPr lang="fr-CH" sz="2000" b="0" err="1">
                <a:solidFill>
                  <a:srgbClr val="2F2F2F"/>
                </a:solidFill>
              </a:rPr>
              <a:t>length</a:t>
            </a:r>
            <a:endParaRPr lang="fr-CH" sz="2000"/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Char char="•"/>
            </a:pPr>
            <a:r>
              <a:rPr lang="fr-CH" sz="2000" b="0">
                <a:solidFill>
                  <a:srgbClr val="2F2F2F"/>
                </a:solidFill>
              </a:rPr>
              <a:t>Engineering: 350kW </a:t>
            </a:r>
            <a:r>
              <a:rPr lang="fr-CH" sz="2000" b="0" err="1">
                <a:solidFill>
                  <a:srgbClr val="2F2F2F"/>
                </a:solidFill>
              </a:rPr>
              <a:t>beam</a:t>
            </a:r>
            <a:r>
              <a:rPr lang="fr-CH" sz="2000" b="0">
                <a:solidFill>
                  <a:srgbClr val="2F2F2F"/>
                </a:solidFill>
              </a:rPr>
              <a:t> power. Thermal-</a:t>
            </a:r>
            <a:r>
              <a:rPr lang="fr-CH" sz="2000" b="0" err="1">
                <a:solidFill>
                  <a:srgbClr val="2F2F2F"/>
                </a:solidFill>
              </a:rPr>
              <a:t>induced</a:t>
            </a:r>
            <a:r>
              <a:rPr lang="fr-CH" sz="2000" b="0">
                <a:solidFill>
                  <a:srgbClr val="2F2F2F"/>
                </a:solidFill>
              </a:rPr>
              <a:t> stresses</a:t>
            </a:r>
          </a:p>
          <a:p>
            <a:pPr>
              <a:spcBef>
                <a:spcPts val="400"/>
              </a:spcBef>
              <a:spcAft>
                <a:spcPts val="200"/>
              </a:spcAft>
            </a:pPr>
            <a:r>
              <a:rPr lang="fr-CH" sz="2000">
                <a:solidFill>
                  <a:srgbClr val="2F2F2F"/>
                </a:solidFill>
              </a:rPr>
              <a:t>Target design (</a:t>
            </a:r>
            <a:r>
              <a:rPr lang="fr-CH" sz="2000" err="1">
                <a:solidFill>
                  <a:srgbClr val="2F2F2F"/>
                </a:solidFill>
              </a:rPr>
              <a:t>baseline</a:t>
            </a:r>
            <a:r>
              <a:rPr lang="fr-CH" sz="2000">
                <a:solidFill>
                  <a:srgbClr val="2F2F2F"/>
                </a:solidFill>
              </a:rPr>
              <a:t>)</a:t>
            </a:r>
            <a:endParaRPr lang="fr-CH" sz="2000"/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Char char="•"/>
            </a:pPr>
            <a:r>
              <a:rPr lang="fr-CH" sz="2000" b="0" err="1">
                <a:solidFill>
                  <a:srgbClr val="2F2F2F"/>
                </a:solidFill>
              </a:rPr>
              <a:t>Assembly</a:t>
            </a:r>
            <a:r>
              <a:rPr lang="fr-CH" sz="2000" b="0">
                <a:solidFill>
                  <a:srgbClr val="2F2F2F"/>
                </a:solidFill>
              </a:rPr>
              <a:t> of 18 </a:t>
            </a:r>
            <a:r>
              <a:rPr lang="fr-CH" sz="2000" b="0" err="1">
                <a:solidFill>
                  <a:srgbClr val="2F2F2F"/>
                </a:solidFill>
              </a:rPr>
              <a:t>cylindrical</a:t>
            </a:r>
            <a:r>
              <a:rPr lang="fr-CH" sz="2000" b="0">
                <a:solidFill>
                  <a:srgbClr val="2F2F2F"/>
                </a:solidFill>
              </a:rPr>
              <a:t> blocks</a:t>
            </a:r>
            <a:endParaRPr lang="fr-CH" sz="2000"/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Char char="•"/>
            </a:pPr>
            <a:r>
              <a:rPr lang="fr-CH" sz="2000" b="0">
                <a:solidFill>
                  <a:srgbClr val="2F2F2F"/>
                </a:solidFill>
              </a:rPr>
              <a:t>High Z / high A </a:t>
            </a:r>
            <a:r>
              <a:rPr lang="fr-CH" sz="2000" b="0" err="1">
                <a:solidFill>
                  <a:srgbClr val="2F2F2F"/>
                </a:solidFill>
              </a:rPr>
              <a:t>refractory</a:t>
            </a:r>
            <a:r>
              <a:rPr lang="fr-CH" sz="2000" b="0">
                <a:solidFill>
                  <a:srgbClr val="2F2F2F"/>
                </a:solidFill>
              </a:rPr>
              <a:t> </a:t>
            </a:r>
            <a:r>
              <a:rPr lang="fr-CH" sz="2000" b="0" err="1">
                <a:solidFill>
                  <a:srgbClr val="2F2F2F"/>
                </a:solidFill>
              </a:rPr>
              <a:t>metals</a:t>
            </a:r>
            <a:r>
              <a:rPr lang="fr-CH" sz="2000" b="0">
                <a:solidFill>
                  <a:srgbClr val="2F2F2F"/>
                </a:solidFill>
              </a:rPr>
              <a:t> → </a:t>
            </a:r>
            <a:r>
              <a:rPr lang="fr-CH" sz="2000">
                <a:solidFill>
                  <a:srgbClr val="2F2F2F"/>
                </a:solidFill>
              </a:rPr>
              <a:t>TZM</a:t>
            </a:r>
            <a:r>
              <a:rPr lang="fr-CH" sz="2000" b="0">
                <a:solidFill>
                  <a:srgbClr val="2F2F2F"/>
                </a:solidFill>
              </a:rPr>
              <a:t> &amp; </a:t>
            </a:r>
            <a:r>
              <a:rPr lang="fr-CH" sz="2000">
                <a:solidFill>
                  <a:srgbClr val="2F2F2F"/>
                </a:solidFill>
              </a:rPr>
              <a:t>W</a:t>
            </a:r>
            <a:r>
              <a:rPr lang="fr-CH" sz="2000" b="0">
                <a:solidFill>
                  <a:srgbClr val="2F2F2F"/>
                </a:solidFill>
              </a:rPr>
              <a:t> </a:t>
            </a:r>
            <a:r>
              <a:rPr lang="fr-CH" sz="2000" b="0" err="1">
                <a:solidFill>
                  <a:srgbClr val="2F2F2F"/>
                </a:solidFill>
              </a:rPr>
              <a:t>core</a:t>
            </a:r>
            <a:r>
              <a:rPr lang="fr-CH" sz="2000" b="0">
                <a:solidFill>
                  <a:srgbClr val="2F2F2F"/>
                </a:solidFill>
              </a:rPr>
              <a:t> </a:t>
            </a:r>
            <a:r>
              <a:rPr lang="fr-CH" sz="2000" b="0" err="1">
                <a:solidFill>
                  <a:srgbClr val="2F2F2F"/>
                </a:solidFill>
              </a:rPr>
              <a:t>cylinders</a:t>
            </a:r>
            <a:endParaRPr lang="fr-CH" sz="2000"/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Char char="•"/>
            </a:pPr>
            <a:r>
              <a:rPr lang="fr-CH" sz="2000" b="0">
                <a:solidFill>
                  <a:srgbClr val="2F2F2F"/>
                </a:solidFill>
              </a:rPr>
              <a:t>Water-</a:t>
            </a:r>
            <a:r>
              <a:rPr lang="fr-CH" sz="2000" b="0" err="1">
                <a:solidFill>
                  <a:srgbClr val="2F2F2F"/>
                </a:solidFill>
              </a:rPr>
              <a:t>cooling</a:t>
            </a:r>
            <a:r>
              <a:rPr lang="fr-CH" sz="2000" b="0">
                <a:solidFill>
                  <a:srgbClr val="2F2F2F"/>
                </a:solidFill>
              </a:rPr>
              <a:t> circuit → Corrosion-</a:t>
            </a:r>
            <a:r>
              <a:rPr lang="fr-CH" sz="2000" b="0" err="1">
                <a:solidFill>
                  <a:srgbClr val="2F2F2F"/>
                </a:solidFill>
              </a:rPr>
              <a:t>erosion</a:t>
            </a:r>
            <a:r>
              <a:rPr lang="fr-CH" sz="2000" b="0">
                <a:solidFill>
                  <a:srgbClr val="2F2F2F"/>
                </a:solidFill>
              </a:rPr>
              <a:t> → </a:t>
            </a:r>
            <a:r>
              <a:rPr lang="fr-CH" sz="2000" b="0" err="1">
                <a:solidFill>
                  <a:srgbClr val="2F2F2F"/>
                </a:solidFill>
              </a:rPr>
              <a:t>Cladded</a:t>
            </a:r>
            <a:r>
              <a:rPr lang="fr-CH" sz="2000" b="0">
                <a:solidFill>
                  <a:srgbClr val="2F2F2F"/>
                </a:solidFill>
              </a:rPr>
              <a:t> </a:t>
            </a:r>
            <a:r>
              <a:rPr lang="fr-CH" sz="2000" b="0" err="1">
                <a:solidFill>
                  <a:srgbClr val="2F2F2F"/>
                </a:solidFill>
              </a:rPr>
              <a:t>with</a:t>
            </a:r>
            <a:r>
              <a:rPr lang="fr-CH" sz="2000" b="0">
                <a:solidFill>
                  <a:srgbClr val="2F2F2F"/>
                </a:solidFill>
              </a:rPr>
              <a:t> </a:t>
            </a:r>
            <a:r>
              <a:rPr lang="fr-CH" sz="2000">
                <a:solidFill>
                  <a:srgbClr val="2F2F2F"/>
                </a:solidFill>
              </a:rPr>
              <a:t>Ta2.5W</a:t>
            </a:r>
            <a:r>
              <a:rPr lang="fr-CH" sz="2000" b="0">
                <a:solidFill>
                  <a:srgbClr val="2F2F2F"/>
                </a:solidFill>
              </a:rPr>
              <a:t> (1-1.5 mm </a:t>
            </a:r>
            <a:r>
              <a:rPr lang="fr-CH" sz="2000" b="0" err="1">
                <a:solidFill>
                  <a:srgbClr val="2F2F2F"/>
                </a:solidFill>
              </a:rPr>
              <a:t>thickness</a:t>
            </a:r>
            <a:r>
              <a:rPr lang="fr-CH" sz="2000" b="0">
                <a:solidFill>
                  <a:srgbClr val="2F2F2F"/>
                </a:solidFill>
              </a:rPr>
              <a:t>) by </a:t>
            </a:r>
            <a:r>
              <a:rPr lang="fr-CH" sz="2000" b="0" err="1">
                <a:solidFill>
                  <a:srgbClr val="2F2F2F"/>
                </a:solidFill>
              </a:rPr>
              <a:t>means</a:t>
            </a:r>
            <a:r>
              <a:rPr lang="fr-CH" sz="2000" b="0">
                <a:solidFill>
                  <a:srgbClr val="2F2F2F"/>
                </a:solidFill>
              </a:rPr>
              <a:t> of Hot </a:t>
            </a:r>
            <a:r>
              <a:rPr lang="fr-CH" sz="2000" b="0" err="1">
                <a:solidFill>
                  <a:srgbClr val="2F2F2F"/>
                </a:solidFill>
              </a:rPr>
              <a:t>Isostatic</a:t>
            </a:r>
            <a:r>
              <a:rPr lang="fr-CH" sz="2000" b="0">
                <a:solidFill>
                  <a:srgbClr val="2F2F2F"/>
                </a:solidFill>
              </a:rPr>
              <a:t> Pressing (HIP)</a:t>
            </a:r>
            <a:endParaRPr lang="fr-CH" sz="2000"/>
          </a:p>
          <a:p>
            <a:pPr>
              <a:spcBef>
                <a:spcPts val="400"/>
              </a:spcBef>
              <a:spcAft>
                <a:spcPts val="200"/>
              </a:spcAft>
            </a:pPr>
            <a:endParaRPr lang="fr-CH" sz="2000" b="0"/>
          </a:p>
          <a:p>
            <a:pPr>
              <a:spcBef>
                <a:spcPts val="400"/>
              </a:spcBef>
              <a:spcAft>
                <a:spcPts val="200"/>
              </a:spcAft>
            </a:pPr>
            <a:endParaRPr lang="fr-CH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B1713-6AC1-1C79-2A64-BA5D84F75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83" y="4053293"/>
            <a:ext cx="11436925" cy="2107760"/>
          </a:xfrm>
          <a:prstGeom prst="rect">
            <a:avLst/>
          </a:prstGeom>
        </p:spPr>
      </p:pic>
      <p:pic>
        <p:nvPicPr>
          <p:cNvPr id="7" name="Picture 6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5E4B54D8-BF6D-53C0-99AC-9538D5E2A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856" y="1430198"/>
            <a:ext cx="3101108" cy="1353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8F149D-4818-03B4-218C-538B1DA92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856" y="2880396"/>
            <a:ext cx="3101108" cy="1408936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A4D267F-856C-5F97-A607-3AE3E846763A}"/>
              </a:ext>
            </a:extLst>
          </p:cNvPr>
          <p:cNvSpPr txBox="1">
            <a:spLocks/>
          </p:cNvSpPr>
          <p:nvPr/>
        </p:nvSpPr>
        <p:spPr bwMode="auto">
          <a:xfrm>
            <a:off x="9201729" y="982286"/>
            <a:ext cx="3083021" cy="5255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spcAft>
                <a:spcPts val="200"/>
              </a:spcAft>
            </a:pPr>
            <a:r>
              <a:rPr lang="fr-CH" sz="2400">
                <a:solidFill>
                  <a:srgbClr val="2F2F2F"/>
                </a:solidFill>
              </a:rPr>
              <a:t>Alternative designs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1403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diagram of a machine&#10;&#10;Description automatically generated">
            <a:extLst>
              <a:ext uri="{FF2B5EF4-FFF2-40B4-BE49-F238E27FC236}">
                <a16:creationId xmlns:a16="http://schemas.microsoft.com/office/drawing/2014/main" id="{3FB015A4-EC2F-A7BA-DD81-3CBC4EDDF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29"/>
          <a:stretch/>
        </p:blipFill>
        <p:spPr>
          <a:xfrm>
            <a:off x="6573821" y="3619172"/>
            <a:ext cx="5550767" cy="2451503"/>
          </a:xfrm>
          <a:prstGeom prst="rect">
            <a:avLst/>
          </a:prstGeom>
        </p:spPr>
      </p:pic>
      <p:pic>
        <p:nvPicPr>
          <p:cNvPr id="5" name="Picture 4" descr="A model of a building&#10;&#10;Description automatically generated">
            <a:extLst>
              <a:ext uri="{FF2B5EF4-FFF2-40B4-BE49-F238E27FC236}">
                <a16:creationId xmlns:a16="http://schemas.microsoft.com/office/drawing/2014/main" id="{65E93727-8AB4-BE4D-1FF8-31DC2C257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77" y="1911408"/>
            <a:ext cx="6201414" cy="3189516"/>
          </a:xfrm>
          <a:prstGeom prst="rect">
            <a:avLst/>
          </a:prstGeom>
        </p:spPr>
      </p:pic>
      <p:pic>
        <p:nvPicPr>
          <p:cNvPr id="58" name="Picture 57" descr="A picture containing LEGO, screenshot&#10;&#10;Description automatically generated">
            <a:extLst>
              <a:ext uri="{FF2B5EF4-FFF2-40B4-BE49-F238E27FC236}">
                <a16:creationId xmlns:a16="http://schemas.microsoft.com/office/drawing/2014/main" id="{E2F2B9B0-3FBA-465C-0AA3-92C621E0F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06" r="27364" b="19832"/>
          <a:stretch/>
        </p:blipFill>
        <p:spPr>
          <a:xfrm>
            <a:off x="7416100" y="633467"/>
            <a:ext cx="4520123" cy="22328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 anchor="t">
            <a:normAutofit/>
          </a:bodyPr>
          <a:lstStyle/>
          <a:p>
            <a:r>
              <a:rPr lang="en-US"/>
              <a:t>BDF Target complex integration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064552" y="6408000"/>
            <a:ext cx="68125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6B5EA5A-BC32-A742-B11B-8E7414D5B535}" type="slidenum">
              <a:rPr lang="en-US" smtClean="0"/>
              <a:pPr>
                <a:spcAft>
                  <a:spcPts val="600"/>
                </a:spcAft>
                <a:defRPr/>
              </a:pPr>
              <a:t>7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B7B56E-CE98-A637-BC92-65E491626BEB}"/>
              </a:ext>
            </a:extLst>
          </p:cNvPr>
          <p:cNvCxnSpPr>
            <a:cxnSpLocks/>
          </p:cNvCxnSpPr>
          <p:nvPr/>
        </p:nvCxnSpPr>
        <p:spPr>
          <a:xfrm flipH="1">
            <a:off x="897446" y="1291852"/>
            <a:ext cx="1598695" cy="1201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5672BF-D7A6-0B90-116A-05F89C17D5EA}"/>
              </a:ext>
            </a:extLst>
          </p:cNvPr>
          <p:cNvSpPr txBox="1"/>
          <p:nvPr/>
        </p:nvSpPr>
        <p:spPr bwMode="auto">
          <a:xfrm>
            <a:off x="2543730" y="893206"/>
            <a:ext cx="17281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/>
              <a:t>Target area</a:t>
            </a:r>
          </a:p>
          <a:p>
            <a:r>
              <a:rPr lang="en-GB" sz="1400"/>
              <a:t>Confinement wall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205BF87-A357-467E-F908-A0AC58C65A5D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1504326" y="3672529"/>
            <a:ext cx="761997" cy="1944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9CA11E3-BC03-654A-6BAE-7FC8192283F0}"/>
              </a:ext>
            </a:extLst>
          </p:cNvPr>
          <p:cNvSpPr txBox="1"/>
          <p:nvPr/>
        </p:nvSpPr>
        <p:spPr bwMode="auto">
          <a:xfrm>
            <a:off x="2266323" y="5462665"/>
            <a:ext cx="15815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/>
              <a:t>Access chicane</a:t>
            </a: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954975DD-37E9-D925-70FA-D8DC8D286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3822" y="2812148"/>
            <a:ext cx="969762" cy="37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14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Mobile Shielding</a:t>
            </a:r>
            <a:endParaRPr lang="en-GB" sz="1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44EF966F-FB14-0280-4683-4159D331F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5171" y="67341"/>
            <a:ext cx="849180" cy="36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14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Above Coil Shielding</a:t>
            </a:r>
            <a:endParaRPr lang="en-GB" sz="1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9C4BFD84-18AC-AD86-7156-B1B8815A2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1906" y="1485039"/>
            <a:ext cx="1309387" cy="49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14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Magnetized</a:t>
            </a:r>
          </a:p>
          <a:p>
            <a:pPr>
              <a:lnSpc>
                <a:spcPts val="1400"/>
              </a:lnSpc>
            </a:pPr>
            <a:r>
              <a:rPr lang="en-US" sz="1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shielding</a:t>
            </a:r>
            <a:endParaRPr lang="en-GB" sz="1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41EB5467-8F5F-2A6F-A40F-408D996C3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703" y="2694840"/>
            <a:ext cx="1374815" cy="36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14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Water cooled proximity shielding</a:t>
            </a:r>
            <a:endParaRPr lang="en-GB" sz="1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869A835F-8A66-4F35-8976-C58C12776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4460" y="2989559"/>
            <a:ext cx="559703" cy="28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14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Target</a:t>
            </a:r>
            <a:endParaRPr lang="en-GB" sz="1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6F0E2A73-B56A-D30B-515E-962B0B211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5279" y="124831"/>
            <a:ext cx="1083190" cy="34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14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Upstream Shielding</a:t>
            </a:r>
            <a:endParaRPr lang="en-GB" sz="1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C9EEE4E5-B7CA-BA6C-B5D4-E6193EC29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339" y="3126085"/>
            <a:ext cx="1083190" cy="34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ts val="14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100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Collimator</a:t>
            </a:r>
            <a:endParaRPr lang="en-GB" sz="100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D35EA38-5EF3-F963-404E-6C66F805D88F}"/>
              </a:ext>
            </a:extLst>
          </p:cNvPr>
          <p:cNvCxnSpPr>
            <a:cxnSpLocks/>
          </p:cNvCxnSpPr>
          <p:nvPr/>
        </p:nvCxnSpPr>
        <p:spPr>
          <a:xfrm flipV="1">
            <a:off x="8491383" y="3672529"/>
            <a:ext cx="153264" cy="1196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B1C0C53-CF5B-DD70-8986-09BEBF94096E}"/>
              </a:ext>
            </a:extLst>
          </p:cNvPr>
          <p:cNvSpPr txBox="1"/>
          <p:nvPr/>
        </p:nvSpPr>
        <p:spPr bwMode="auto">
          <a:xfrm>
            <a:off x="7204499" y="3567423"/>
            <a:ext cx="158156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/>
              <a:t>Target station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228D62-B183-F069-1A94-97CD15108E63}"/>
              </a:ext>
            </a:extLst>
          </p:cNvPr>
          <p:cNvSpPr txBox="1"/>
          <p:nvPr/>
        </p:nvSpPr>
        <p:spPr bwMode="auto">
          <a:xfrm>
            <a:off x="35104" y="4413933"/>
            <a:ext cx="17281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/>
              <a:t>Beginning of SHIP experiment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1A38C6B-7364-FF76-BAA1-FEAB9BBC6258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899200" y="2965101"/>
            <a:ext cx="257741" cy="1448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8355E0E-DABE-8CE4-C6D9-33D06DBFD536}"/>
              </a:ext>
            </a:extLst>
          </p:cNvPr>
          <p:cNvSpPr txBox="1"/>
          <p:nvPr/>
        </p:nvSpPr>
        <p:spPr bwMode="auto">
          <a:xfrm>
            <a:off x="5544100" y="1763267"/>
            <a:ext cx="159869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/>
              <a:t>Diluted 400Gev Proton beam from SPS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DC93C6C-D142-128D-DEEE-AFAEFDFC3D6F}"/>
              </a:ext>
            </a:extLst>
          </p:cNvPr>
          <p:cNvCxnSpPr>
            <a:cxnSpLocks/>
          </p:cNvCxnSpPr>
          <p:nvPr/>
        </p:nvCxnSpPr>
        <p:spPr>
          <a:xfrm flipH="1">
            <a:off x="5874323" y="2649477"/>
            <a:ext cx="510771" cy="1192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BAA6BBB-799E-92EF-9D7C-2CECA8D8DB84}"/>
              </a:ext>
            </a:extLst>
          </p:cNvPr>
          <p:cNvSpPr txBox="1"/>
          <p:nvPr/>
        </p:nvSpPr>
        <p:spPr bwMode="auto">
          <a:xfrm>
            <a:off x="4206008" y="5242838"/>
            <a:ext cx="21942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Space for shielding temporary storage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5D8BB4-1C5A-4B0E-1472-5CA9EE9630F0}"/>
              </a:ext>
            </a:extLst>
          </p:cNvPr>
          <p:cNvCxnSpPr>
            <a:cxnSpLocks/>
          </p:cNvCxnSpPr>
          <p:nvPr/>
        </p:nvCxnSpPr>
        <p:spPr>
          <a:xfrm flipV="1">
            <a:off x="5796327" y="4946417"/>
            <a:ext cx="430356" cy="686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CEBE856-0B52-41C6-0297-738A46D54D66}"/>
              </a:ext>
            </a:extLst>
          </p:cNvPr>
          <p:cNvSpPr txBox="1"/>
          <p:nvPr/>
        </p:nvSpPr>
        <p:spPr bwMode="auto">
          <a:xfrm>
            <a:off x="35104" y="5741424"/>
            <a:ext cx="4607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Target complex footprint ~500m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endParaRPr lang="en-GB" sz="1600" dirty="0"/>
          </a:p>
          <a:p>
            <a:r>
              <a:rPr lang="en-GB" sz="1600" dirty="0"/>
              <a:t>Target complex will be underpressurized (-20Pa)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ED5056-F235-8197-AF95-6F9B0E855301}"/>
              </a:ext>
            </a:extLst>
          </p:cNvPr>
          <p:cNvSpPr txBox="1"/>
          <p:nvPr/>
        </p:nvSpPr>
        <p:spPr bwMode="auto">
          <a:xfrm>
            <a:off x="3852182" y="1726109"/>
            <a:ext cx="17281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400"/>
              <a:t>Beam instrumentation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CEE09AA-26D2-C7CA-CE88-1F702F763339}"/>
              </a:ext>
            </a:extLst>
          </p:cNvPr>
          <p:cNvCxnSpPr>
            <a:cxnSpLocks/>
          </p:cNvCxnSpPr>
          <p:nvPr/>
        </p:nvCxnSpPr>
        <p:spPr>
          <a:xfrm>
            <a:off x="4662813" y="2262041"/>
            <a:ext cx="137817" cy="1434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B01BAAD-22F8-AACE-BDD9-6ABE2B58C424}"/>
              </a:ext>
            </a:extLst>
          </p:cNvPr>
          <p:cNvCxnSpPr>
            <a:cxnSpLocks/>
          </p:cNvCxnSpPr>
          <p:nvPr/>
        </p:nvCxnSpPr>
        <p:spPr>
          <a:xfrm>
            <a:off x="8306849" y="540548"/>
            <a:ext cx="29042" cy="99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23F39D9-BA5C-6E02-A5D1-EFC5A508A23E}"/>
              </a:ext>
            </a:extLst>
          </p:cNvPr>
          <p:cNvCxnSpPr>
            <a:cxnSpLocks/>
          </p:cNvCxnSpPr>
          <p:nvPr/>
        </p:nvCxnSpPr>
        <p:spPr>
          <a:xfrm flipV="1">
            <a:off x="8071974" y="2298098"/>
            <a:ext cx="689570" cy="828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E9375D9-6CE2-299E-A5D4-52DD3CABD0D0}"/>
              </a:ext>
            </a:extLst>
          </p:cNvPr>
          <p:cNvCxnSpPr>
            <a:cxnSpLocks/>
          </p:cNvCxnSpPr>
          <p:nvPr/>
        </p:nvCxnSpPr>
        <p:spPr>
          <a:xfrm flipH="1" flipV="1">
            <a:off x="10579186" y="2049213"/>
            <a:ext cx="351970" cy="670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389E853-F2DB-F406-6076-A78DC5F4DA5E}"/>
              </a:ext>
            </a:extLst>
          </p:cNvPr>
          <p:cNvCxnSpPr>
            <a:cxnSpLocks/>
            <a:stCxn id="33" idx="0"/>
          </p:cNvCxnSpPr>
          <p:nvPr/>
        </p:nvCxnSpPr>
        <p:spPr>
          <a:xfrm flipH="1" flipV="1">
            <a:off x="10337291" y="2082515"/>
            <a:ext cx="137021" cy="907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C99D347-E226-B665-CAAD-7AE81D04769E}"/>
              </a:ext>
            </a:extLst>
          </p:cNvPr>
          <p:cNvCxnSpPr>
            <a:cxnSpLocks/>
          </p:cNvCxnSpPr>
          <p:nvPr/>
        </p:nvCxnSpPr>
        <p:spPr>
          <a:xfrm flipH="1" flipV="1">
            <a:off x="9616209" y="2262041"/>
            <a:ext cx="193765" cy="588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98B19D7-26B2-47E6-EA0A-A9311924B2C4}"/>
              </a:ext>
            </a:extLst>
          </p:cNvPr>
          <p:cNvCxnSpPr>
            <a:cxnSpLocks/>
          </p:cNvCxnSpPr>
          <p:nvPr/>
        </p:nvCxnSpPr>
        <p:spPr>
          <a:xfrm>
            <a:off x="11125200" y="534682"/>
            <a:ext cx="169354" cy="878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0C23F1A6-13D1-2A22-8A46-38F7D08307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04258" y="3002671"/>
                <a:ext cx="1325352" cy="643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ts val="1400"/>
                  </a:lnSpc>
                </a:pPr>
                <a:r>
                  <a:rPr lang="en-GB" sz="100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Vacum confinement</a:t>
                </a:r>
              </a:p>
              <a:p>
                <a:pPr>
                  <a:lnSpc>
                    <a:spcPts val="14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10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CH" sz="1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(~10</m:t>
                        </m:r>
                      </m:e>
                      <m:sup>
                        <m:r>
                          <a:rPr lang="fr-CH" sz="1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100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/</a:t>
                </a:r>
                <a:r>
                  <a:rPr lang="en-GB" sz="1000"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fr-CH" sz="1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fr-CH" sz="1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sup>
                    </m:sSup>
                    <m:r>
                      <a:rPr lang="fr-CH" sz="1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𝑚𝑏𝑎𝑟</m:t>
                    </m:r>
                    <m:r>
                      <a:rPr lang="fr-CH" sz="1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endParaRPr lang="en-GB" sz="1000"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0C23F1A6-13D1-2A22-8A46-38F7D0830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04258" y="3002671"/>
                <a:ext cx="1325352" cy="6431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851994-AD70-30C5-F73B-9C279FA10D96}"/>
              </a:ext>
            </a:extLst>
          </p:cNvPr>
          <p:cNvCxnSpPr>
            <a:cxnSpLocks/>
          </p:cNvCxnSpPr>
          <p:nvPr/>
        </p:nvCxnSpPr>
        <p:spPr>
          <a:xfrm flipV="1">
            <a:off x="8958492" y="2603037"/>
            <a:ext cx="180924" cy="426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86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27312-B18D-84CC-682A-430219C6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picture containing LEGO, scale model&#10;&#10;Description automatically generated">
            <a:extLst>
              <a:ext uri="{FF2B5EF4-FFF2-40B4-BE49-F238E27FC236}">
                <a16:creationId xmlns:a16="http://schemas.microsoft.com/office/drawing/2014/main" id="{40F4E582-8CF2-79E9-D3DC-A0D23E489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5" b="15328"/>
          <a:stretch/>
        </p:blipFill>
        <p:spPr>
          <a:xfrm>
            <a:off x="0" y="1465632"/>
            <a:ext cx="12192000" cy="452660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1123522-637A-9496-BA84-90104828292B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eaLnBrk="1" hangingPunct="1">
              <a:lnSpc>
                <a:spcPct val="9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BDF Target complex integration</a:t>
            </a:r>
            <a:endParaRPr lang="en-GB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1F6A2B9-EFD1-1A8E-DC0F-3FC7175D982D}"/>
              </a:ext>
            </a:extLst>
          </p:cNvPr>
          <p:cNvCxnSpPr>
            <a:cxnSpLocks/>
          </p:cNvCxnSpPr>
          <p:nvPr/>
        </p:nvCxnSpPr>
        <p:spPr>
          <a:xfrm>
            <a:off x="3048000" y="5129719"/>
            <a:ext cx="4987047" cy="73930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63AE86-E2A3-B6A6-E1D5-0037F8C37E8F}"/>
              </a:ext>
            </a:extLst>
          </p:cNvPr>
          <p:cNvSpPr txBox="1"/>
          <p:nvPr/>
        </p:nvSpPr>
        <p:spPr bwMode="auto">
          <a:xfrm>
            <a:off x="4974077" y="5726349"/>
            <a:ext cx="82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~12m</a:t>
            </a:r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E6EFC7-149D-AE5A-F3BD-F81E61047FB8}"/>
              </a:ext>
            </a:extLst>
          </p:cNvPr>
          <p:cNvCxnSpPr>
            <a:cxnSpLocks/>
          </p:cNvCxnSpPr>
          <p:nvPr/>
        </p:nvCxnSpPr>
        <p:spPr>
          <a:xfrm flipH="1">
            <a:off x="8534400" y="4163438"/>
            <a:ext cx="1491574" cy="162776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70815D-B718-ADA1-FD67-6FFB87FA2419}"/>
              </a:ext>
            </a:extLst>
          </p:cNvPr>
          <p:cNvSpPr txBox="1"/>
          <p:nvPr/>
        </p:nvSpPr>
        <p:spPr bwMode="auto">
          <a:xfrm>
            <a:off x="8868383" y="5412140"/>
            <a:ext cx="82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~8m</a:t>
            </a:r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5B7D72-8722-D487-2757-79198866790E}"/>
              </a:ext>
            </a:extLst>
          </p:cNvPr>
          <p:cNvCxnSpPr>
            <a:cxnSpLocks/>
          </p:cNvCxnSpPr>
          <p:nvPr/>
        </p:nvCxnSpPr>
        <p:spPr>
          <a:xfrm>
            <a:off x="3440349" y="3009089"/>
            <a:ext cx="0" cy="195526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B4820D-3FC0-A6C2-A719-4614EDE520FC}"/>
              </a:ext>
            </a:extLst>
          </p:cNvPr>
          <p:cNvSpPr txBox="1"/>
          <p:nvPr/>
        </p:nvSpPr>
        <p:spPr bwMode="auto">
          <a:xfrm>
            <a:off x="3359696" y="3848911"/>
            <a:ext cx="95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/>
              <a:t>~4,8m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147F5-F5B7-2C0C-00EA-DA90A71E03DA}"/>
              </a:ext>
            </a:extLst>
          </p:cNvPr>
          <p:cNvSpPr txBox="1"/>
          <p:nvPr/>
        </p:nvSpPr>
        <p:spPr bwMode="auto">
          <a:xfrm>
            <a:off x="7680176" y="762023"/>
            <a:ext cx="4147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20B0604020202020204" pitchFamily="34" charset="0"/>
              <a:buChar char="§"/>
            </a:pPr>
            <a:r>
              <a:rPr lang="en-GB" sz="1800"/>
              <a:t>~ 180 m³ </a:t>
            </a:r>
            <a:r>
              <a:rPr lang="en-GB" sz="1800" b="0"/>
              <a:t>of cast iron* + US1010</a:t>
            </a:r>
            <a:endParaRPr lang="en-US"/>
          </a:p>
          <a:p>
            <a:pPr marL="457200" indent="-457200">
              <a:buFont typeface="Wingdings" panose="020B0604020202020204" pitchFamily="34" charset="0"/>
              <a:buChar char="§"/>
            </a:pPr>
            <a:r>
              <a:rPr lang="en-GB" sz="1800"/>
              <a:t>~ 360 m³ </a:t>
            </a:r>
            <a:r>
              <a:rPr lang="en-GB" sz="1800" b="0"/>
              <a:t>of concrete / marble</a:t>
            </a:r>
          </a:p>
          <a:p>
            <a:r>
              <a:rPr lang="en-GB"/>
              <a:t>*Some shielding embedded in the floor</a:t>
            </a:r>
          </a:p>
          <a:p>
            <a:r>
              <a:rPr lang="en-GB"/>
              <a:t>bellow the target</a:t>
            </a:r>
            <a:endParaRPr lang="en-GB" sz="1800" b="0"/>
          </a:p>
        </p:txBody>
      </p:sp>
    </p:spTree>
    <p:extLst>
      <p:ext uri="{BB962C8B-B14F-4D97-AF65-F5344CB8AC3E}">
        <p14:creationId xmlns:p14="http://schemas.microsoft.com/office/powerpoint/2010/main" val="369167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AED970B-5BE4-1FEB-5B9B-8BC2C55BC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9816" y="1268760"/>
            <a:ext cx="4817776" cy="241636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D7A039-3B2D-B5F3-404E-A360B305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BDF Target complex integration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7CBEC-0CCA-1976-82CB-3B34F9B4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C0CC266-ECC7-A6BE-DAF7-F66B672B6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53" y="3941171"/>
            <a:ext cx="4550160" cy="2340242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4BD50CD-FF6B-8796-71FA-0917AA04C5A4}"/>
              </a:ext>
            </a:extLst>
          </p:cNvPr>
          <p:cNvSpPr txBox="1">
            <a:spLocks/>
          </p:cNvSpPr>
          <p:nvPr/>
        </p:nvSpPr>
        <p:spPr bwMode="auto">
          <a:xfrm>
            <a:off x="407989" y="1592263"/>
            <a:ext cx="4196437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Char char="•"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/>
              <a:t>Extraction on a trolley mounted on full stainless steel chain action rollers</a:t>
            </a:r>
          </a:p>
          <a:p>
            <a:r>
              <a:rPr lang="en-GB" b="0"/>
              <a:t>Mainly developed around ‘’standard’’ cast iron blocks</a:t>
            </a:r>
          </a:p>
          <a:p>
            <a:r>
              <a:rPr lang="en-GB" b="0"/>
              <a:t>In view of reuse of existing blocks from old facilities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4DF39D-7B2D-7FA1-5835-D308D5341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8" t="33075" r="7988" b="32801"/>
          <a:stretch/>
        </p:blipFill>
        <p:spPr>
          <a:xfrm rot="10800000">
            <a:off x="4680896" y="5370073"/>
            <a:ext cx="2694810" cy="866605"/>
          </a:xfrm>
          <a:prstGeom prst="rect">
            <a:avLst/>
          </a:prstGeom>
        </p:spPr>
      </p:pic>
      <p:pic>
        <p:nvPicPr>
          <p:cNvPr id="2" name="Picture 1" descr="A blue and white box&#10;&#10;Description automatically generated with medium confidence">
            <a:extLst>
              <a:ext uri="{FF2B5EF4-FFF2-40B4-BE49-F238E27FC236}">
                <a16:creationId xmlns:a16="http://schemas.microsoft.com/office/drawing/2014/main" id="{72354C01-EFBE-E501-2031-D069285880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92" t="7210" r="27500" b="2493"/>
          <a:stretch/>
        </p:blipFill>
        <p:spPr>
          <a:xfrm>
            <a:off x="4455263" y="2919544"/>
            <a:ext cx="2370658" cy="2484809"/>
          </a:xfrm>
          <a:prstGeom prst="rect">
            <a:avLst/>
          </a:prstGeom>
        </p:spPr>
      </p:pic>
      <p:pic>
        <p:nvPicPr>
          <p:cNvPr id="6" name="Picture 5" descr="A blue box with a door open&#10;&#10;Description automatically generated">
            <a:extLst>
              <a:ext uri="{FF2B5EF4-FFF2-40B4-BE49-F238E27FC236}">
                <a16:creationId xmlns:a16="http://schemas.microsoft.com/office/drawing/2014/main" id="{2CB72E10-2D7E-E843-1FBE-BD85CA35D4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521" r="32128"/>
          <a:stretch/>
        </p:blipFill>
        <p:spPr>
          <a:xfrm>
            <a:off x="8841835" y="576587"/>
            <a:ext cx="3079060" cy="29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02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1">
      <a:dk1>
        <a:srgbClr val="0033A0"/>
      </a:dk1>
      <a:lt1>
        <a:srgbClr val="FFFFFF"/>
      </a:lt1>
      <a:dk2>
        <a:srgbClr val="2F2F2F"/>
      </a:dk2>
      <a:lt2>
        <a:srgbClr val="E7E6E6"/>
      </a:lt2>
      <a:accent1>
        <a:srgbClr val="0033A0"/>
      </a:accent1>
      <a:accent2>
        <a:srgbClr val="61C4D3"/>
      </a:accent2>
      <a:accent3>
        <a:srgbClr val="E15E32"/>
      </a:accent3>
      <a:accent4>
        <a:srgbClr val="BDBDCB"/>
      </a:accent4>
      <a:accent5>
        <a:srgbClr val="6E2466"/>
      </a:accent5>
      <a:accent6>
        <a:srgbClr val="1C4469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Presentation1" id="{4BAFF76A-A20B-4089-AB48-234926712CC8}" vid="{5EFE5F0C-CD44-4BF7-ACEE-B23D5F6DD0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PowerPoint template</Template>
  <TotalTime>254</TotalTime>
  <Words>1226</Words>
  <Application>Microsoft Office PowerPoint</Application>
  <PresentationFormat>Widescreen</PresentationFormat>
  <Paragraphs>206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Wingdings</vt:lpstr>
      <vt:lpstr>Office Theme</vt:lpstr>
      <vt:lpstr>Target Systems Integration for a high intensity facility in the CERN’s North Area HPTW 2023 –  RIKEN Wako campus (JP)</vt:lpstr>
      <vt:lpstr>Outline</vt:lpstr>
      <vt:lpstr>Target Complex in an existing facility</vt:lpstr>
      <vt:lpstr>Target Complex in an existing facility</vt:lpstr>
      <vt:lpstr>BDF target complex</vt:lpstr>
      <vt:lpstr>BDF target</vt:lpstr>
      <vt:lpstr>BDF Target complex integration</vt:lpstr>
      <vt:lpstr>PowerPoint Presentation</vt:lpstr>
      <vt:lpstr>BDF Target complex integration</vt:lpstr>
      <vt:lpstr>HIKE/SHADOWS target complex</vt:lpstr>
      <vt:lpstr>HIKE/SHADOWS target</vt:lpstr>
      <vt:lpstr>HIKE/SHADOWS target complex integration phase 1</vt:lpstr>
      <vt:lpstr>HIKE/SHADOWS target complex integration phase 2</vt:lpstr>
      <vt:lpstr>HIKE/SHADOWS target complex integration</vt:lpstr>
      <vt:lpstr>Service building</vt:lpstr>
      <vt:lpstr>PowerPoint Presentation</vt:lpstr>
      <vt:lpstr>Service building – Service cell</vt:lpstr>
      <vt:lpstr>Target complex sustainability</vt:lpstr>
      <vt:lpstr>Summary</vt:lpstr>
      <vt:lpstr>PowerPoint Presentation</vt:lpstr>
      <vt:lpstr>Bibliography</vt:lpstr>
      <vt:lpstr>Irradiation station(s) - investigations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subject/>
  <dc:creator>Marco Calviani</dc:creator>
  <cp:keywords/>
  <dc:description/>
  <cp:lastModifiedBy>Jean-Louis Grenard</cp:lastModifiedBy>
  <cp:revision>1</cp:revision>
  <dcterms:created xsi:type="dcterms:W3CDTF">2021-11-08T12:53:02Z</dcterms:created>
  <dcterms:modified xsi:type="dcterms:W3CDTF">2023-11-09T04:42:15Z</dcterms:modified>
  <cp:category/>
  <dc:identifier/>
  <cp:contentStatus/>
  <dc:language/>
</cp:coreProperties>
</file>