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8" r:id="rId2"/>
  </p:sldMasterIdLst>
  <p:notesMasterIdLst>
    <p:notesMasterId r:id="rId22"/>
  </p:notesMasterIdLst>
  <p:sldIdLst>
    <p:sldId id="269" r:id="rId3"/>
    <p:sldId id="282" r:id="rId4"/>
    <p:sldId id="349" r:id="rId5"/>
    <p:sldId id="290" r:id="rId6"/>
    <p:sldId id="350" r:id="rId7"/>
    <p:sldId id="288" r:id="rId8"/>
    <p:sldId id="353" r:id="rId9"/>
    <p:sldId id="361" r:id="rId10"/>
    <p:sldId id="320" r:id="rId11"/>
    <p:sldId id="354" r:id="rId12"/>
    <p:sldId id="351" r:id="rId13"/>
    <p:sldId id="360" r:id="rId14"/>
    <p:sldId id="356" r:id="rId15"/>
    <p:sldId id="357" r:id="rId16"/>
    <p:sldId id="358" r:id="rId17"/>
    <p:sldId id="359" r:id="rId18"/>
    <p:sldId id="286" r:id="rId19"/>
    <p:sldId id="362" r:id="rId20"/>
    <p:sldId id="363" r:id="rId21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7F9D"/>
    <a:srgbClr val="B77B3B"/>
    <a:srgbClr val="D878F7"/>
    <a:srgbClr val="457A3B"/>
    <a:srgbClr val="726655"/>
    <a:srgbClr val="431A54"/>
    <a:srgbClr val="844B32"/>
    <a:srgbClr val="E6E6E6"/>
    <a:srgbClr val="AEAEAE"/>
    <a:srgbClr val="603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5" autoAdjust="0"/>
    <p:restoredTop sz="79907" autoAdjust="0"/>
  </p:normalViewPr>
  <p:slideViewPr>
    <p:cSldViewPr snapToGrid="0">
      <p:cViewPr>
        <p:scale>
          <a:sx n="44" d="100"/>
          <a:sy n="44" d="100"/>
        </p:scale>
        <p:origin x="79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D2F1A0-D74F-0346-A6D6-508C28449A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0AB6A3-3DF0-FF4E-9614-23DA6A7649A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C971F36-AD2C-FA41-A159-52D0AA47DFC2}" type="datetimeFigureOut">
              <a:rPr lang="en-GB"/>
              <a:pPr>
                <a:defRPr/>
              </a:pPr>
              <a:t>07/11/2023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22D3926-DB09-4546-AE07-CE0F9AF828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36280B0-699C-834D-99C8-F287AF2DD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21D6E-4E92-7C49-A46F-7C6D8793A3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000E6-30A3-C643-AFF3-EC8A2B239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2C05565-35B0-F04E-BA1D-0FA4AD27F7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C05565-35B0-F04E-BA1D-0FA4AD27F763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713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C05565-35B0-F04E-BA1D-0FA4AD27F763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537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C05565-35B0-F04E-BA1D-0FA4AD27F763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201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C05565-35B0-F04E-BA1D-0FA4AD27F763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062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C05565-35B0-F04E-BA1D-0FA4AD27F763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875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C05565-35B0-F04E-BA1D-0FA4AD27F763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510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C05565-35B0-F04E-BA1D-0FA4AD27F763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204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C05565-35B0-F04E-BA1D-0FA4AD27F763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607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C05565-35B0-F04E-BA1D-0FA4AD27F763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493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C05565-35B0-F04E-BA1D-0FA4AD27F763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321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C05565-35B0-F04E-BA1D-0FA4AD27F763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854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50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C05565-35B0-F04E-BA1D-0FA4AD27F763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620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C05565-35B0-F04E-BA1D-0FA4AD27F763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09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C05565-35B0-F04E-BA1D-0FA4AD27F763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962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C05565-35B0-F04E-BA1D-0FA4AD27F763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886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C05565-35B0-F04E-BA1D-0FA4AD27F763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193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C05565-35B0-F04E-BA1D-0FA4AD27F763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6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>
            <a:normAutofit/>
          </a:bodyPr>
          <a:lstStyle>
            <a:lvl1pPr algn="l">
              <a:defRPr sz="4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E30E8-C435-F346-825C-4B9230A9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9E69C-FCFE-4E37-922E-03E848E24D28}" type="datetime1">
              <a:rPr lang="en-GB" smtClean="0"/>
              <a:t>07/11/2023</a:t>
            </a:fld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39AF2D-067B-7B4D-9A30-69F8B2C9BC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1C3BB-3D6E-CE4D-8B16-1A2DDA0D3A3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5D4A74-8699-504C-BE6A-D651C2DC8C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| EDMS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49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0B5176FC-B237-9E46-B257-FEA50489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250738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744" y="2083242"/>
            <a:ext cx="11346512" cy="2118485"/>
          </a:xfrm>
        </p:spPr>
        <p:txBody>
          <a:bodyPr lIns="0" tIns="0" rIns="0" bIns="0" anchor="b" anchorCtr="0">
            <a:normAutofit/>
          </a:bodyPr>
          <a:lstStyle>
            <a:lvl1pPr algn="l"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565" y="5860111"/>
            <a:ext cx="5820355" cy="997889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DDC63-4E56-CC47-B08B-A05C77F233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4605" y="6359055"/>
            <a:ext cx="4215160" cy="498945"/>
          </a:xfrm>
          <a:prstGeom prst="rect">
            <a:avLst/>
          </a:prstGeom>
        </p:spPr>
        <p:txBody>
          <a:bodyPr rIns="0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5523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3DCDF7-F89E-9344-9C81-F4112A8C20DF}"/>
              </a:ext>
            </a:extLst>
          </p:cNvPr>
          <p:cNvGrpSpPr>
            <a:grpSpLocks/>
          </p:cNvGrpSpPr>
          <p:nvPr/>
        </p:nvGrpSpPr>
        <p:grpSpPr bwMode="auto">
          <a:xfrm>
            <a:off x="5248275" y="2582863"/>
            <a:ext cx="1695450" cy="1692275"/>
            <a:chOff x="5002612" y="2336416"/>
            <a:chExt cx="2186777" cy="218516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1090161-7359-CF48-A3D2-DD296FFBFD3E}"/>
                </a:ext>
              </a:extLst>
            </p:cNvPr>
            <p:cNvSpPr/>
            <p:nvPr/>
          </p:nvSpPr>
          <p:spPr>
            <a:xfrm>
              <a:off x="5002612" y="2336416"/>
              <a:ext cx="2186777" cy="21851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F43ABD-DE2B-CE4F-AC82-5FEF87E8C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1580" y="2603638"/>
              <a:ext cx="1668840" cy="165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6006226-C252-164D-8391-A0037DFA0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4300538"/>
            <a:ext cx="1673225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790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61AEEF49-554C-8140-BBE6-E53E35E27B7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60975" y="2603500"/>
            <a:ext cx="1670050" cy="1651000"/>
            <a:chOff x="3314" y="1640"/>
            <a:chExt cx="1052" cy="1040"/>
          </a:xfrm>
          <a:solidFill>
            <a:schemeClr val="tx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9912E116-3B70-9D41-8DA5-7E0203729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0" y="1928"/>
              <a:ext cx="137" cy="159"/>
            </a:xfrm>
            <a:custGeom>
              <a:avLst/>
              <a:gdLst>
                <a:gd name="T0" fmla="*/ 134 w 137"/>
                <a:gd name="T1" fmla="*/ 143 h 159"/>
                <a:gd name="T2" fmla="*/ 117 w 137"/>
                <a:gd name="T3" fmla="*/ 151 h 159"/>
                <a:gd name="T4" fmla="*/ 92 w 137"/>
                <a:gd name="T5" fmla="*/ 157 h 159"/>
                <a:gd name="T6" fmla="*/ 82 w 137"/>
                <a:gd name="T7" fmla="*/ 159 h 159"/>
                <a:gd name="T8" fmla="*/ 48 w 137"/>
                <a:gd name="T9" fmla="*/ 153 h 159"/>
                <a:gd name="T10" fmla="*/ 22 w 137"/>
                <a:gd name="T11" fmla="*/ 137 h 159"/>
                <a:gd name="T12" fmla="*/ 5 w 137"/>
                <a:gd name="T13" fmla="*/ 111 h 159"/>
                <a:gd name="T14" fmla="*/ 0 w 137"/>
                <a:gd name="T15" fmla="*/ 79 h 159"/>
                <a:gd name="T16" fmla="*/ 1 w 137"/>
                <a:gd name="T17" fmla="*/ 62 h 159"/>
                <a:gd name="T18" fmla="*/ 12 w 137"/>
                <a:gd name="T19" fmla="*/ 33 h 159"/>
                <a:gd name="T20" fmla="*/ 35 w 137"/>
                <a:gd name="T21" fmla="*/ 13 h 159"/>
                <a:gd name="T22" fmla="*/ 67 w 137"/>
                <a:gd name="T23" fmla="*/ 2 h 159"/>
                <a:gd name="T24" fmla="*/ 84 w 137"/>
                <a:gd name="T25" fmla="*/ 0 h 159"/>
                <a:gd name="T26" fmla="*/ 112 w 137"/>
                <a:gd name="T27" fmla="*/ 3 h 159"/>
                <a:gd name="T28" fmla="*/ 137 w 137"/>
                <a:gd name="T29" fmla="*/ 10 h 159"/>
                <a:gd name="T30" fmla="*/ 134 w 137"/>
                <a:gd name="T31" fmla="*/ 20 h 159"/>
                <a:gd name="T32" fmla="*/ 130 w 137"/>
                <a:gd name="T33" fmla="*/ 29 h 159"/>
                <a:gd name="T34" fmla="*/ 122 w 137"/>
                <a:gd name="T35" fmla="*/ 22 h 159"/>
                <a:gd name="T36" fmla="*/ 98 w 137"/>
                <a:gd name="T37" fmla="*/ 12 h 159"/>
                <a:gd name="T38" fmla="*/ 82 w 137"/>
                <a:gd name="T39" fmla="*/ 10 h 159"/>
                <a:gd name="T40" fmla="*/ 61 w 137"/>
                <a:gd name="T41" fmla="*/ 14 h 159"/>
                <a:gd name="T42" fmla="*/ 42 w 137"/>
                <a:gd name="T43" fmla="*/ 27 h 159"/>
                <a:gd name="T44" fmla="*/ 28 w 137"/>
                <a:gd name="T45" fmla="*/ 49 h 159"/>
                <a:gd name="T46" fmla="*/ 22 w 137"/>
                <a:gd name="T47" fmla="*/ 79 h 159"/>
                <a:gd name="T48" fmla="*/ 24 w 137"/>
                <a:gd name="T49" fmla="*/ 94 h 159"/>
                <a:gd name="T50" fmla="*/ 34 w 137"/>
                <a:gd name="T51" fmla="*/ 120 h 159"/>
                <a:gd name="T52" fmla="*/ 52 w 137"/>
                <a:gd name="T53" fmla="*/ 137 h 159"/>
                <a:gd name="T54" fmla="*/ 74 w 137"/>
                <a:gd name="T55" fmla="*/ 146 h 159"/>
                <a:gd name="T56" fmla="*/ 85 w 137"/>
                <a:gd name="T57" fmla="*/ 147 h 159"/>
                <a:gd name="T58" fmla="*/ 102 w 137"/>
                <a:gd name="T59" fmla="*/ 144 h 159"/>
                <a:gd name="T60" fmla="*/ 117 w 137"/>
                <a:gd name="T61" fmla="*/ 139 h 159"/>
                <a:gd name="T62" fmla="*/ 137 w 137"/>
                <a:gd name="T63" fmla="*/ 124 h 159"/>
                <a:gd name="T64" fmla="*/ 134 w 137"/>
                <a:gd name="T65" fmla="*/ 14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59">
                  <a:moveTo>
                    <a:pt x="134" y="143"/>
                  </a:moveTo>
                  <a:lnTo>
                    <a:pt x="134" y="143"/>
                  </a:lnTo>
                  <a:lnTo>
                    <a:pt x="127" y="147"/>
                  </a:lnTo>
                  <a:lnTo>
                    <a:pt x="117" y="151"/>
                  </a:lnTo>
                  <a:lnTo>
                    <a:pt x="101" y="156"/>
                  </a:lnTo>
                  <a:lnTo>
                    <a:pt x="92" y="157"/>
                  </a:lnTo>
                  <a:lnTo>
                    <a:pt x="82" y="159"/>
                  </a:lnTo>
                  <a:lnTo>
                    <a:pt x="82" y="159"/>
                  </a:lnTo>
                  <a:lnTo>
                    <a:pt x="65" y="157"/>
                  </a:lnTo>
                  <a:lnTo>
                    <a:pt x="48" y="153"/>
                  </a:lnTo>
                  <a:lnTo>
                    <a:pt x="34" y="146"/>
                  </a:lnTo>
                  <a:lnTo>
                    <a:pt x="22" y="137"/>
                  </a:lnTo>
                  <a:lnTo>
                    <a:pt x="12" y="124"/>
                  </a:lnTo>
                  <a:lnTo>
                    <a:pt x="5" y="111"/>
                  </a:lnTo>
                  <a:lnTo>
                    <a:pt x="1" y="96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62"/>
                  </a:lnTo>
                  <a:lnTo>
                    <a:pt x="5" y="46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5" y="13"/>
                  </a:lnTo>
                  <a:lnTo>
                    <a:pt x="50" y="6"/>
                  </a:lnTo>
                  <a:lnTo>
                    <a:pt x="67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98" y="0"/>
                  </a:lnTo>
                  <a:lnTo>
                    <a:pt x="112" y="3"/>
                  </a:lnTo>
                  <a:lnTo>
                    <a:pt x="127" y="7"/>
                  </a:lnTo>
                  <a:lnTo>
                    <a:pt x="137" y="10"/>
                  </a:lnTo>
                  <a:lnTo>
                    <a:pt x="137" y="10"/>
                  </a:lnTo>
                  <a:lnTo>
                    <a:pt x="134" y="20"/>
                  </a:lnTo>
                  <a:lnTo>
                    <a:pt x="131" y="29"/>
                  </a:lnTo>
                  <a:lnTo>
                    <a:pt x="130" y="29"/>
                  </a:lnTo>
                  <a:lnTo>
                    <a:pt x="130" y="29"/>
                  </a:lnTo>
                  <a:lnTo>
                    <a:pt x="122" y="22"/>
                  </a:lnTo>
                  <a:lnTo>
                    <a:pt x="111" y="16"/>
                  </a:lnTo>
                  <a:lnTo>
                    <a:pt x="98" y="12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72" y="10"/>
                  </a:lnTo>
                  <a:lnTo>
                    <a:pt x="61" y="14"/>
                  </a:lnTo>
                  <a:lnTo>
                    <a:pt x="51" y="19"/>
                  </a:lnTo>
                  <a:lnTo>
                    <a:pt x="42" y="27"/>
                  </a:lnTo>
                  <a:lnTo>
                    <a:pt x="34" y="36"/>
                  </a:lnTo>
                  <a:lnTo>
                    <a:pt x="28" y="49"/>
                  </a:lnTo>
                  <a:lnTo>
                    <a:pt x="24" y="63"/>
                  </a:lnTo>
                  <a:lnTo>
                    <a:pt x="22" y="79"/>
                  </a:lnTo>
                  <a:lnTo>
                    <a:pt x="22" y="79"/>
                  </a:lnTo>
                  <a:lnTo>
                    <a:pt x="24" y="94"/>
                  </a:lnTo>
                  <a:lnTo>
                    <a:pt x="28" y="107"/>
                  </a:lnTo>
                  <a:lnTo>
                    <a:pt x="34" y="120"/>
                  </a:lnTo>
                  <a:lnTo>
                    <a:pt x="42" y="129"/>
                  </a:lnTo>
                  <a:lnTo>
                    <a:pt x="52" y="137"/>
                  </a:lnTo>
                  <a:lnTo>
                    <a:pt x="62" y="143"/>
                  </a:lnTo>
                  <a:lnTo>
                    <a:pt x="74" y="146"/>
                  </a:lnTo>
                  <a:lnTo>
                    <a:pt x="85" y="147"/>
                  </a:lnTo>
                  <a:lnTo>
                    <a:pt x="85" y="147"/>
                  </a:lnTo>
                  <a:lnTo>
                    <a:pt x="94" y="146"/>
                  </a:lnTo>
                  <a:lnTo>
                    <a:pt x="102" y="144"/>
                  </a:lnTo>
                  <a:lnTo>
                    <a:pt x="110" y="143"/>
                  </a:lnTo>
                  <a:lnTo>
                    <a:pt x="117" y="139"/>
                  </a:lnTo>
                  <a:lnTo>
                    <a:pt x="127" y="131"/>
                  </a:lnTo>
                  <a:lnTo>
                    <a:pt x="137" y="124"/>
                  </a:lnTo>
                  <a:lnTo>
                    <a:pt x="137" y="126"/>
                  </a:lnTo>
                  <a:lnTo>
                    <a:pt x="13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CA348DAD-3C1E-1C46-B3BB-35BD527D9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2" y="1931"/>
              <a:ext cx="96" cy="153"/>
            </a:xfrm>
            <a:custGeom>
              <a:avLst/>
              <a:gdLst>
                <a:gd name="T0" fmla="*/ 95 w 96"/>
                <a:gd name="T1" fmla="*/ 144 h 153"/>
                <a:gd name="T2" fmla="*/ 95 w 96"/>
                <a:gd name="T3" fmla="*/ 144 h 153"/>
                <a:gd name="T4" fmla="*/ 96 w 96"/>
                <a:gd name="T5" fmla="*/ 136 h 153"/>
                <a:gd name="T6" fmla="*/ 96 w 96"/>
                <a:gd name="T7" fmla="*/ 136 h 153"/>
                <a:gd name="T8" fmla="*/ 59 w 96"/>
                <a:gd name="T9" fmla="*/ 137 h 153"/>
                <a:gd name="T10" fmla="*/ 23 w 96"/>
                <a:gd name="T11" fmla="*/ 138 h 153"/>
                <a:gd name="T12" fmla="*/ 23 w 96"/>
                <a:gd name="T13" fmla="*/ 138 h 153"/>
                <a:gd name="T14" fmla="*/ 23 w 96"/>
                <a:gd name="T15" fmla="*/ 80 h 153"/>
                <a:gd name="T16" fmla="*/ 23 w 96"/>
                <a:gd name="T17" fmla="*/ 80 h 153"/>
                <a:gd name="T18" fmla="*/ 47 w 96"/>
                <a:gd name="T19" fmla="*/ 80 h 153"/>
                <a:gd name="T20" fmla="*/ 79 w 96"/>
                <a:gd name="T21" fmla="*/ 81 h 153"/>
                <a:gd name="T22" fmla="*/ 79 w 96"/>
                <a:gd name="T23" fmla="*/ 81 h 153"/>
                <a:gd name="T24" fmla="*/ 77 w 96"/>
                <a:gd name="T25" fmla="*/ 74 h 153"/>
                <a:gd name="T26" fmla="*/ 77 w 96"/>
                <a:gd name="T27" fmla="*/ 74 h 153"/>
                <a:gd name="T28" fmla="*/ 79 w 96"/>
                <a:gd name="T29" fmla="*/ 66 h 153"/>
                <a:gd name="T30" fmla="*/ 79 w 96"/>
                <a:gd name="T31" fmla="*/ 66 h 153"/>
                <a:gd name="T32" fmla="*/ 56 w 96"/>
                <a:gd name="T33" fmla="*/ 67 h 153"/>
                <a:gd name="T34" fmla="*/ 23 w 96"/>
                <a:gd name="T35" fmla="*/ 67 h 153"/>
                <a:gd name="T36" fmla="*/ 23 w 96"/>
                <a:gd name="T37" fmla="*/ 67 h 153"/>
                <a:gd name="T38" fmla="*/ 23 w 96"/>
                <a:gd name="T39" fmla="*/ 11 h 153"/>
                <a:gd name="T40" fmla="*/ 23 w 96"/>
                <a:gd name="T41" fmla="*/ 11 h 153"/>
                <a:gd name="T42" fmla="*/ 63 w 96"/>
                <a:gd name="T43" fmla="*/ 13 h 153"/>
                <a:gd name="T44" fmla="*/ 93 w 96"/>
                <a:gd name="T45" fmla="*/ 14 h 153"/>
                <a:gd name="T46" fmla="*/ 93 w 96"/>
                <a:gd name="T47" fmla="*/ 14 h 153"/>
                <a:gd name="T48" fmla="*/ 92 w 96"/>
                <a:gd name="T49" fmla="*/ 7 h 153"/>
                <a:gd name="T50" fmla="*/ 92 w 96"/>
                <a:gd name="T51" fmla="*/ 7 h 153"/>
                <a:gd name="T52" fmla="*/ 93 w 96"/>
                <a:gd name="T53" fmla="*/ 0 h 153"/>
                <a:gd name="T54" fmla="*/ 93 w 96"/>
                <a:gd name="T55" fmla="*/ 0 h 153"/>
                <a:gd name="T56" fmla="*/ 47 w 96"/>
                <a:gd name="T57" fmla="*/ 1 h 153"/>
                <a:gd name="T58" fmla="*/ 47 w 96"/>
                <a:gd name="T59" fmla="*/ 1 h 153"/>
                <a:gd name="T60" fmla="*/ 0 w 96"/>
                <a:gd name="T61" fmla="*/ 0 h 153"/>
                <a:gd name="T62" fmla="*/ 0 w 96"/>
                <a:gd name="T63" fmla="*/ 0 h 153"/>
                <a:gd name="T64" fmla="*/ 0 w 96"/>
                <a:gd name="T65" fmla="*/ 29 h 153"/>
                <a:gd name="T66" fmla="*/ 2 w 96"/>
                <a:gd name="T67" fmla="*/ 57 h 153"/>
                <a:gd name="T68" fmla="*/ 2 w 96"/>
                <a:gd name="T69" fmla="*/ 94 h 153"/>
                <a:gd name="T70" fmla="*/ 2 w 96"/>
                <a:gd name="T71" fmla="*/ 94 h 153"/>
                <a:gd name="T72" fmla="*/ 0 w 96"/>
                <a:gd name="T73" fmla="*/ 124 h 153"/>
                <a:gd name="T74" fmla="*/ 0 w 96"/>
                <a:gd name="T75" fmla="*/ 153 h 153"/>
                <a:gd name="T76" fmla="*/ 0 w 96"/>
                <a:gd name="T77" fmla="*/ 153 h 153"/>
                <a:gd name="T78" fmla="*/ 47 w 96"/>
                <a:gd name="T79" fmla="*/ 151 h 153"/>
                <a:gd name="T80" fmla="*/ 47 w 96"/>
                <a:gd name="T81" fmla="*/ 151 h 153"/>
                <a:gd name="T82" fmla="*/ 49 w 96"/>
                <a:gd name="T83" fmla="*/ 151 h 153"/>
                <a:gd name="T84" fmla="*/ 49 w 96"/>
                <a:gd name="T85" fmla="*/ 151 h 153"/>
                <a:gd name="T86" fmla="*/ 66 w 96"/>
                <a:gd name="T87" fmla="*/ 151 h 153"/>
                <a:gd name="T88" fmla="*/ 66 w 96"/>
                <a:gd name="T89" fmla="*/ 151 h 153"/>
                <a:gd name="T90" fmla="*/ 96 w 96"/>
                <a:gd name="T91" fmla="*/ 153 h 153"/>
                <a:gd name="T92" fmla="*/ 96 w 96"/>
                <a:gd name="T93" fmla="*/ 153 h 153"/>
                <a:gd name="T94" fmla="*/ 96 w 96"/>
                <a:gd name="T95" fmla="*/ 153 h 153"/>
                <a:gd name="T96" fmla="*/ 96 w 96"/>
                <a:gd name="T97" fmla="*/ 153 h 153"/>
                <a:gd name="T98" fmla="*/ 95 w 96"/>
                <a:gd name="T99" fmla="*/ 144 h 153"/>
                <a:gd name="T100" fmla="*/ 95 w 96"/>
                <a:gd name="T101" fmla="*/ 14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" h="153">
                  <a:moveTo>
                    <a:pt x="95" y="144"/>
                  </a:moveTo>
                  <a:lnTo>
                    <a:pt x="95" y="144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59" y="137"/>
                  </a:lnTo>
                  <a:lnTo>
                    <a:pt x="23" y="138"/>
                  </a:lnTo>
                  <a:lnTo>
                    <a:pt x="23" y="138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47" y="80"/>
                  </a:lnTo>
                  <a:lnTo>
                    <a:pt x="79" y="81"/>
                  </a:lnTo>
                  <a:lnTo>
                    <a:pt x="79" y="81"/>
                  </a:lnTo>
                  <a:lnTo>
                    <a:pt x="77" y="74"/>
                  </a:lnTo>
                  <a:lnTo>
                    <a:pt x="77" y="74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56" y="67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63" y="13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2" y="57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0" y="124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47" y="151"/>
                  </a:lnTo>
                  <a:lnTo>
                    <a:pt x="47" y="151"/>
                  </a:lnTo>
                  <a:lnTo>
                    <a:pt x="49" y="151"/>
                  </a:lnTo>
                  <a:lnTo>
                    <a:pt x="49" y="151"/>
                  </a:lnTo>
                  <a:lnTo>
                    <a:pt x="66" y="151"/>
                  </a:lnTo>
                  <a:lnTo>
                    <a:pt x="66" y="151"/>
                  </a:lnTo>
                  <a:lnTo>
                    <a:pt x="96" y="153"/>
                  </a:lnTo>
                  <a:lnTo>
                    <a:pt x="96" y="153"/>
                  </a:lnTo>
                  <a:lnTo>
                    <a:pt x="96" y="153"/>
                  </a:lnTo>
                  <a:lnTo>
                    <a:pt x="96" y="153"/>
                  </a:lnTo>
                  <a:lnTo>
                    <a:pt x="95" y="144"/>
                  </a:lnTo>
                  <a:lnTo>
                    <a:pt x="95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326E76DE-F303-DB44-AD5D-9F5601E8B0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4" y="1931"/>
              <a:ext cx="117" cy="153"/>
            </a:xfrm>
            <a:custGeom>
              <a:avLst/>
              <a:gdLst>
                <a:gd name="T0" fmla="*/ 23 w 117"/>
                <a:gd name="T1" fmla="*/ 96 h 153"/>
                <a:gd name="T2" fmla="*/ 23 w 117"/>
                <a:gd name="T3" fmla="*/ 124 h 153"/>
                <a:gd name="T4" fmla="*/ 24 w 117"/>
                <a:gd name="T5" fmla="*/ 153 h 153"/>
                <a:gd name="T6" fmla="*/ 13 w 117"/>
                <a:gd name="T7" fmla="*/ 151 h 153"/>
                <a:gd name="T8" fmla="*/ 0 w 117"/>
                <a:gd name="T9" fmla="*/ 153 h 153"/>
                <a:gd name="T10" fmla="*/ 3 w 117"/>
                <a:gd name="T11" fmla="*/ 96 h 153"/>
                <a:gd name="T12" fmla="*/ 3 w 117"/>
                <a:gd name="T13" fmla="*/ 57 h 153"/>
                <a:gd name="T14" fmla="*/ 0 w 117"/>
                <a:gd name="T15" fmla="*/ 0 h 153"/>
                <a:gd name="T16" fmla="*/ 28 w 117"/>
                <a:gd name="T17" fmla="*/ 1 h 153"/>
                <a:gd name="T18" fmla="*/ 53 w 117"/>
                <a:gd name="T19" fmla="*/ 0 h 153"/>
                <a:gd name="T20" fmla="*/ 63 w 117"/>
                <a:gd name="T21" fmla="*/ 0 h 153"/>
                <a:gd name="T22" fmla="*/ 80 w 117"/>
                <a:gd name="T23" fmla="*/ 3 h 153"/>
                <a:gd name="T24" fmla="*/ 92 w 117"/>
                <a:gd name="T25" fmla="*/ 11 h 153"/>
                <a:gd name="T26" fmla="*/ 100 w 117"/>
                <a:gd name="T27" fmla="*/ 26 h 153"/>
                <a:gd name="T28" fmla="*/ 101 w 117"/>
                <a:gd name="T29" fmla="*/ 34 h 153"/>
                <a:gd name="T30" fmla="*/ 97 w 117"/>
                <a:gd name="T31" fmla="*/ 54 h 153"/>
                <a:gd name="T32" fmla="*/ 84 w 117"/>
                <a:gd name="T33" fmla="*/ 66 h 153"/>
                <a:gd name="T34" fmla="*/ 70 w 117"/>
                <a:gd name="T35" fmla="*/ 74 h 153"/>
                <a:gd name="T36" fmla="*/ 55 w 117"/>
                <a:gd name="T37" fmla="*/ 77 h 153"/>
                <a:gd name="T38" fmla="*/ 117 w 117"/>
                <a:gd name="T39" fmla="*/ 153 h 153"/>
                <a:gd name="T40" fmla="*/ 104 w 117"/>
                <a:gd name="T41" fmla="*/ 151 h 153"/>
                <a:gd name="T42" fmla="*/ 90 w 117"/>
                <a:gd name="T43" fmla="*/ 153 h 153"/>
                <a:gd name="T44" fmla="*/ 65 w 117"/>
                <a:gd name="T45" fmla="*/ 117 h 153"/>
                <a:gd name="T46" fmla="*/ 34 w 117"/>
                <a:gd name="T47" fmla="*/ 77 h 153"/>
                <a:gd name="T48" fmla="*/ 23 w 117"/>
                <a:gd name="T49" fmla="*/ 77 h 153"/>
                <a:gd name="T50" fmla="*/ 37 w 117"/>
                <a:gd name="T51" fmla="*/ 70 h 153"/>
                <a:gd name="T52" fmla="*/ 51 w 117"/>
                <a:gd name="T53" fmla="*/ 69 h 153"/>
                <a:gd name="T54" fmla="*/ 65 w 117"/>
                <a:gd name="T55" fmla="*/ 63 h 153"/>
                <a:gd name="T56" fmla="*/ 75 w 117"/>
                <a:gd name="T57" fmla="*/ 53 h 153"/>
                <a:gd name="T58" fmla="*/ 80 w 117"/>
                <a:gd name="T59" fmla="*/ 39 h 153"/>
                <a:gd name="T60" fmla="*/ 78 w 117"/>
                <a:gd name="T61" fmla="*/ 30 h 153"/>
                <a:gd name="T62" fmla="*/ 72 w 117"/>
                <a:gd name="T63" fmla="*/ 19 h 153"/>
                <a:gd name="T64" fmla="*/ 63 w 117"/>
                <a:gd name="T65" fmla="*/ 13 h 153"/>
                <a:gd name="T66" fmla="*/ 45 w 117"/>
                <a:gd name="T67" fmla="*/ 9 h 153"/>
                <a:gd name="T68" fmla="*/ 24 w 117"/>
                <a:gd name="T69" fmla="*/ 10 h 153"/>
                <a:gd name="T70" fmla="*/ 23 w 117"/>
                <a:gd name="T71" fmla="*/ 57 h 153"/>
                <a:gd name="T72" fmla="*/ 23 w 117"/>
                <a:gd name="T73" fmla="*/ 69 h 153"/>
                <a:gd name="T74" fmla="*/ 37 w 117"/>
                <a:gd name="T75" fmla="*/ 7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7" h="153">
                  <a:moveTo>
                    <a:pt x="23" y="77"/>
                  </a:moveTo>
                  <a:lnTo>
                    <a:pt x="23" y="96"/>
                  </a:lnTo>
                  <a:lnTo>
                    <a:pt x="23" y="96"/>
                  </a:lnTo>
                  <a:lnTo>
                    <a:pt x="23" y="124"/>
                  </a:lnTo>
                  <a:lnTo>
                    <a:pt x="24" y="153"/>
                  </a:lnTo>
                  <a:lnTo>
                    <a:pt x="24" y="153"/>
                  </a:lnTo>
                  <a:lnTo>
                    <a:pt x="13" y="151"/>
                  </a:lnTo>
                  <a:lnTo>
                    <a:pt x="13" y="151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1" y="124"/>
                  </a:lnTo>
                  <a:lnTo>
                    <a:pt x="3" y="96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1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63" y="0"/>
                  </a:lnTo>
                  <a:lnTo>
                    <a:pt x="71" y="1"/>
                  </a:lnTo>
                  <a:lnTo>
                    <a:pt x="80" y="3"/>
                  </a:lnTo>
                  <a:lnTo>
                    <a:pt x="87" y="7"/>
                  </a:lnTo>
                  <a:lnTo>
                    <a:pt x="92" y="11"/>
                  </a:lnTo>
                  <a:lnTo>
                    <a:pt x="97" y="17"/>
                  </a:lnTo>
                  <a:lnTo>
                    <a:pt x="100" y="26"/>
                  </a:lnTo>
                  <a:lnTo>
                    <a:pt x="101" y="34"/>
                  </a:lnTo>
                  <a:lnTo>
                    <a:pt x="101" y="34"/>
                  </a:lnTo>
                  <a:lnTo>
                    <a:pt x="100" y="46"/>
                  </a:lnTo>
                  <a:lnTo>
                    <a:pt x="97" y="54"/>
                  </a:lnTo>
                  <a:lnTo>
                    <a:pt x="91" y="61"/>
                  </a:lnTo>
                  <a:lnTo>
                    <a:pt x="84" y="66"/>
                  </a:lnTo>
                  <a:lnTo>
                    <a:pt x="77" y="70"/>
                  </a:lnTo>
                  <a:lnTo>
                    <a:pt x="70" y="74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85" y="114"/>
                  </a:lnTo>
                  <a:lnTo>
                    <a:pt x="117" y="153"/>
                  </a:lnTo>
                  <a:lnTo>
                    <a:pt x="117" y="153"/>
                  </a:lnTo>
                  <a:lnTo>
                    <a:pt x="104" y="151"/>
                  </a:lnTo>
                  <a:lnTo>
                    <a:pt x="104" y="151"/>
                  </a:lnTo>
                  <a:lnTo>
                    <a:pt x="90" y="153"/>
                  </a:lnTo>
                  <a:lnTo>
                    <a:pt x="90" y="153"/>
                  </a:lnTo>
                  <a:lnTo>
                    <a:pt x="65" y="117"/>
                  </a:lnTo>
                  <a:lnTo>
                    <a:pt x="50" y="96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23" y="77"/>
                  </a:lnTo>
                  <a:lnTo>
                    <a:pt x="23" y="77"/>
                  </a:lnTo>
                  <a:close/>
                  <a:moveTo>
                    <a:pt x="37" y="70"/>
                  </a:moveTo>
                  <a:lnTo>
                    <a:pt x="37" y="70"/>
                  </a:lnTo>
                  <a:lnTo>
                    <a:pt x="51" y="69"/>
                  </a:lnTo>
                  <a:lnTo>
                    <a:pt x="58" y="66"/>
                  </a:lnTo>
                  <a:lnTo>
                    <a:pt x="65" y="63"/>
                  </a:lnTo>
                  <a:lnTo>
                    <a:pt x="71" y="59"/>
                  </a:lnTo>
                  <a:lnTo>
                    <a:pt x="75" y="53"/>
                  </a:lnTo>
                  <a:lnTo>
                    <a:pt x="78" y="47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78" y="30"/>
                  </a:lnTo>
                  <a:lnTo>
                    <a:pt x="77" y="24"/>
                  </a:lnTo>
                  <a:lnTo>
                    <a:pt x="72" y="19"/>
                  </a:lnTo>
                  <a:lnTo>
                    <a:pt x="68" y="16"/>
                  </a:lnTo>
                  <a:lnTo>
                    <a:pt x="63" y="13"/>
                  </a:lnTo>
                  <a:lnTo>
                    <a:pt x="57" y="10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37" y="70"/>
                  </a:lnTo>
                  <a:lnTo>
                    <a:pt x="3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009572F-B6CF-F441-AD74-EC5666D06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" y="1930"/>
              <a:ext cx="135" cy="155"/>
            </a:xfrm>
            <a:custGeom>
              <a:avLst/>
              <a:gdLst>
                <a:gd name="T0" fmla="*/ 135 w 135"/>
                <a:gd name="T1" fmla="*/ 1 h 155"/>
                <a:gd name="T2" fmla="*/ 135 w 135"/>
                <a:gd name="T3" fmla="*/ 1 h 155"/>
                <a:gd name="T4" fmla="*/ 125 w 135"/>
                <a:gd name="T5" fmla="*/ 1 h 155"/>
                <a:gd name="T6" fmla="*/ 125 w 135"/>
                <a:gd name="T7" fmla="*/ 1 h 155"/>
                <a:gd name="T8" fmla="*/ 117 w 135"/>
                <a:gd name="T9" fmla="*/ 1 h 155"/>
                <a:gd name="T10" fmla="*/ 117 w 135"/>
                <a:gd name="T11" fmla="*/ 1 h 155"/>
                <a:gd name="T12" fmla="*/ 118 w 135"/>
                <a:gd name="T13" fmla="*/ 37 h 155"/>
                <a:gd name="T14" fmla="*/ 120 w 135"/>
                <a:gd name="T15" fmla="*/ 74 h 155"/>
                <a:gd name="T16" fmla="*/ 120 w 135"/>
                <a:gd name="T17" fmla="*/ 74 h 155"/>
                <a:gd name="T18" fmla="*/ 118 w 135"/>
                <a:gd name="T19" fmla="*/ 114 h 155"/>
                <a:gd name="T20" fmla="*/ 118 w 135"/>
                <a:gd name="T21" fmla="*/ 114 h 155"/>
                <a:gd name="T22" fmla="*/ 10 w 135"/>
                <a:gd name="T23" fmla="*/ 0 h 155"/>
                <a:gd name="T24" fmla="*/ 1 w 135"/>
                <a:gd name="T25" fmla="*/ 0 h 155"/>
                <a:gd name="T26" fmla="*/ 1 w 135"/>
                <a:gd name="T27" fmla="*/ 0 h 155"/>
                <a:gd name="T28" fmla="*/ 3 w 135"/>
                <a:gd name="T29" fmla="*/ 57 h 155"/>
                <a:gd name="T30" fmla="*/ 3 w 135"/>
                <a:gd name="T31" fmla="*/ 57 h 155"/>
                <a:gd name="T32" fmla="*/ 3 w 135"/>
                <a:gd name="T33" fmla="*/ 109 h 155"/>
                <a:gd name="T34" fmla="*/ 0 w 135"/>
                <a:gd name="T35" fmla="*/ 154 h 155"/>
                <a:gd name="T36" fmla="*/ 0 w 135"/>
                <a:gd name="T37" fmla="*/ 154 h 155"/>
                <a:gd name="T38" fmla="*/ 10 w 135"/>
                <a:gd name="T39" fmla="*/ 152 h 155"/>
                <a:gd name="T40" fmla="*/ 10 w 135"/>
                <a:gd name="T41" fmla="*/ 152 h 155"/>
                <a:gd name="T42" fmla="*/ 20 w 135"/>
                <a:gd name="T43" fmla="*/ 154 h 155"/>
                <a:gd name="T44" fmla="*/ 20 w 135"/>
                <a:gd name="T45" fmla="*/ 154 h 155"/>
                <a:gd name="T46" fmla="*/ 18 w 135"/>
                <a:gd name="T47" fmla="*/ 118 h 155"/>
                <a:gd name="T48" fmla="*/ 17 w 135"/>
                <a:gd name="T49" fmla="*/ 79 h 155"/>
                <a:gd name="T50" fmla="*/ 17 w 135"/>
                <a:gd name="T51" fmla="*/ 79 h 155"/>
                <a:gd name="T52" fmla="*/ 17 w 135"/>
                <a:gd name="T53" fmla="*/ 38 h 155"/>
                <a:gd name="T54" fmla="*/ 17 w 135"/>
                <a:gd name="T55" fmla="*/ 38 h 155"/>
                <a:gd name="T56" fmla="*/ 71 w 135"/>
                <a:gd name="T57" fmla="*/ 95 h 155"/>
                <a:gd name="T58" fmla="*/ 107 w 135"/>
                <a:gd name="T59" fmla="*/ 134 h 155"/>
                <a:gd name="T60" fmla="*/ 127 w 135"/>
                <a:gd name="T61" fmla="*/ 155 h 155"/>
                <a:gd name="T62" fmla="*/ 134 w 135"/>
                <a:gd name="T63" fmla="*/ 155 h 155"/>
                <a:gd name="T64" fmla="*/ 134 w 135"/>
                <a:gd name="T65" fmla="*/ 155 h 155"/>
                <a:gd name="T66" fmla="*/ 132 w 135"/>
                <a:gd name="T67" fmla="*/ 98 h 155"/>
                <a:gd name="T68" fmla="*/ 132 w 135"/>
                <a:gd name="T69" fmla="*/ 98 h 155"/>
                <a:gd name="T70" fmla="*/ 134 w 135"/>
                <a:gd name="T71" fmla="*/ 45 h 155"/>
                <a:gd name="T72" fmla="*/ 135 w 135"/>
                <a:gd name="T73" fmla="*/ 1 h 155"/>
                <a:gd name="T74" fmla="*/ 135 w 135"/>
                <a:gd name="T75" fmla="*/ 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55">
                  <a:moveTo>
                    <a:pt x="135" y="1"/>
                  </a:moveTo>
                  <a:lnTo>
                    <a:pt x="13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17" y="1"/>
                  </a:lnTo>
                  <a:lnTo>
                    <a:pt x="117" y="1"/>
                  </a:lnTo>
                  <a:lnTo>
                    <a:pt x="118" y="37"/>
                  </a:lnTo>
                  <a:lnTo>
                    <a:pt x="120" y="74"/>
                  </a:lnTo>
                  <a:lnTo>
                    <a:pt x="120" y="7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3" y="109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20" y="154"/>
                  </a:lnTo>
                  <a:lnTo>
                    <a:pt x="20" y="154"/>
                  </a:lnTo>
                  <a:lnTo>
                    <a:pt x="18" y="118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71" y="95"/>
                  </a:lnTo>
                  <a:lnTo>
                    <a:pt x="107" y="134"/>
                  </a:lnTo>
                  <a:lnTo>
                    <a:pt x="127" y="155"/>
                  </a:lnTo>
                  <a:lnTo>
                    <a:pt x="134" y="155"/>
                  </a:lnTo>
                  <a:lnTo>
                    <a:pt x="134" y="155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34" y="45"/>
                  </a:lnTo>
                  <a:lnTo>
                    <a:pt x="135" y="1"/>
                  </a:lnTo>
                  <a:lnTo>
                    <a:pt x="135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FEBD2-4F34-164D-9039-5950288F9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144"/>
              <a:ext cx="77" cy="185"/>
            </a:xfrm>
            <a:custGeom>
              <a:avLst/>
              <a:gdLst>
                <a:gd name="T0" fmla="*/ 77 w 77"/>
                <a:gd name="T1" fmla="*/ 185 h 185"/>
                <a:gd name="T2" fmla="*/ 77 w 77"/>
                <a:gd name="T3" fmla="*/ 185 h 185"/>
                <a:gd name="T4" fmla="*/ 63 w 77"/>
                <a:gd name="T5" fmla="*/ 159 h 185"/>
                <a:gd name="T6" fmla="*/ 50 w 77"/>
                <a:gd name="T7" fmla="*/ 134 h 185"/>
                <a:gd name="T8" fmla="*/ 40 w 77"/>
                <a:gd name="T9" fmla="*/ 109 h 185"/>
                <a:gd name="T10" fmla="*/ 33 w 77"/>
                <a:gd name="T11" fmla="*/ 85 h 185"/>
                <a:gd name="T12" fmla="*/ 27 w 77"/>
                <a:gd name="T13" fmla="*/ 62 h 185"/>
                <a:gd name="T14" fmla="*/ 23 w 77"/>
                <a:gd name="T15" fmla="*/ 40 h 185"/>
                <a:gd name="T16" fmla="*/ 20 w 77"/>
                <a:gd name="T17" fmla="*/ 18 h 185"/>
                <a:gd name="T18" fmla="*/ 20 w 77"/>
                <a:gd name="T19" fmla="*/ 0 h 185"/>
                <a:gd name="T20" fmla="*/ 20 w 77"/>
                <a:gd name="T21" fmla="*/ 0 h 185"/>
                <a:gd name="T22" fmla="*/ 0 w 77"/>
                <a:gd name="T23" fmla="*/ 0 h 185"/>
                <a:gd name="T24" fmla="*/ 0 w 77"/>
                <a:gd name="T25" fmla="*/ 0 h 185"/>
                <a:gd name="T26" fmla="*/ 0 w 77"/>
                <a:gd name="T27" fmla="*/ 20 h 185"/>
                <a:gd name="T28" fmla="*/ 3 w 77"/>
                <a:gd name="T29" fmla="*/ 41 h 185"/>
                <a:gd name="T30" fmla="*/ 7 w 77"/>
                <a:gd name="T31" fmla="*/ 62 h 185"/>
                <a:gd name="T32" fmla="*/ 11 w 77"/>
                <a:gd name="T33" fmla="*/ 84 h 185"/>
                <a:gd name="T34" fmla="*/ 17 w 77"/>
                <a:gd name="T35" fmla="*/ 105 h 185"/>
                <a:gd name="T36" fmla="*/ 25 w 77"/>
                <a:gd name="T37" fmla="*/ 127 h 185"/>
                <a:gd name="T38" fmla="*/ 34 w 77"/>
                <a:gd name="T39" fmla="*/ 148 h 185"/>
                <a:gd name="T40" fmla="*/ 44 w 77"/>
                <a:gd name="T41" fmla="*/ 169 h 185"/>
                <a:gd name="T42" fmla="*/ 44 w 77"/>
                <a:gd name="T43" fmla="*/ 169 h 185"/>
                <a:gd name="T44" fmla="*/ 51 w 77"/>
                <a:gd name="T45" fmla="*/ 174 h 185"/>
                <a:gd name="T46" fmla="*/ 60 w 77"/>
                <a:gd name="T47" fmla="*/ 178 h 185"/>
                <a:gd name="T48" fmla="*/ 77 w 77"/>
                <a:gd name="T49" fmla="*/ 185 h 185"/>
                <a:gd name="T50" fmla="*/ 77 w 77"/>
                <a:gd name="T51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" h="185">
                  <a:moveTo>
                    <a:pt x="77" y="185"/>
                  </a:moveTo>
                  <a:lnTo>
                    <a:pt x="77" y="185"/>
                  </a:lnTo>
                  <a:lnTo>
                    <a:pt x="63" y="159"/>
                  </a:lnTo>
                  <a:lnTo>
                    <a:pt x="50" y="134"/>
                  </a:lnTo>
                  <a:lnTo>
                    <a:pt x="40" y="109"/>
                  </a:lnTo>
                  <a:lnTo>
                    <a:pt x="33" y="85"/>
                  </a:lnTo>
                  <a:lnTo>
                    <a:pt x="27" y="62"/>
                  </a:lnTo>
                  <a:lnTo>
                    <a:pt x="23" y="40"/>
                  </a:lnTo>
                  <a:lnTo>
                    <a:pt x="20" y="18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3" y="41"/>
                  </a:lnTo>
                  <a:lnTo>
                    <a:pt x="7" y="62"/>
                  </a:lnTo>
                  <a:lnTo>
                    <a:pt x="11" y="84"/>
                  </a:lnTo>
                  <a:lnTo>
                    <a:pt x="17" y="105"/>
                  </a:lnTo>
                  <a:lnTo>
                    <a:pt x="25" y="127"/>
                  </a:lnTo>
                  <a:lnTo>
                    <a:pt x="34" y="148"/>
                  </a:lnTo>
                  <a:lnTo>
                    <a:pt x="44" y="169"/>
                  </a:lnTo>
                  <a:lnTo>
                    <a:pt x="44" y="169"/>
                  </a:lnTo>
                  <a:lnTo>
                    <a:pt x="51" y="174"/>
                  </a:lnTo>
                  <a:lnTo>
                    <a:pt x="60" y="178"/>
                  </a:lnTo>
                  <a:lnTo>
                    <a:pt x="77" y="185"/>
                  </a:lnTo>
                  <a:lnTo>
                    <a:pt x="77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A8825F6-80B6-3F47-994D-8B2270EEA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" y="1640"/>
              <a:ext cx="1052" cy="1040"/>
            </a:xfrm>
            <a:custGeom>
              <a:avLst/>
              <a:gdLst>
                <a:gd name="T0" fmla="*/ 393 w 1052"/>
                <a:gd name="T1" fmla="*/ 0 h 1040"/>
                <a:gd name="T2" fmla="*/ 345 w 1052"/>
                <a:gd name="T3" fmla="*/ 1 h 1040"/>
                <a:gd name="T4" fmla="*/ 274 w 1052"/>
                <a:gd name="T5" fmla="*/ 14 h 1040"/>
                <a:gd name="T6" fmla="*/ 208 w 1052"/>
                <a:gd name="T7" fmla="*/ 39 h 1040"/>
                <a:gd name="T8" fmla="*/ 98 w 1052"/>
                <a:gd name="T9" fmla="*/ 123 h 1040"/>
                <a:gd name="T10" fmla="*/ 26 w 1052"/>
                <a:gd name="T11" fmla="*/ 240 h 1040"/>
                <a:gd name="T12" fmla="*/ 0 w 1052"/>
                <a:gd name="T13" fmla="*/ 375 h 1040"/>
                <a:gd name="T14" fmla="*/ 6 w 1052"/>
                <a:gd name="T15" fmla="*/ 441 h 1040"/>
                <a:gd name="T16" fmla="*/ 37 w 1052"/>
                <a:gd name="T17" fmla="*/ 575 h 1040"/>
                <a:gd name="T18" fmla="*/ 53 w 1052"/>
                <a:gd name="T19" fmla="*/ 562 h 1040"/>
                <a:gd name="T20" fmla="*/ 90 w 1052"/>
                <a:gd name="T21" fmla="*/ 618 h 1040"/>
                <a:gd name="T22" fmla="*/ 160 w 1052"/>
                <a:gd name="T23" fmla="*/ 682 h 1040"/>
                <a:gd name="T24" fmla="*/ 247 w 1052"/>
                <a:gd name="T25" fmla="*/ 728 h 1040"/>
                <a:gd name="T26" fmla="*/ 347 w 1052"/>
                <a:gd name="T27" fmla="*/ 749 h 1040"/>
                <a:gd name="T28" fmla="*/ 430 w 1052"/>
                <a:gd name="T29" fmla="*/ 746 h 1040"/>
                <a:gd name="T30" fmla="*/ 532 w 1052"/>
                <a:gd name="T31" fmla="*/ 716 h 1040"/>
                <a:gd name="T32" fmla="*/ 248 w 1052"/>
                <a:gd name="T33" fmla="*/ 1040 h 1040"/>
                <a:gd name="T34" fmla="*/ 584 w 1052"/>
                <a:gd name="T35" fmla="*/ 710 h 1040"/>
                <a:gd name="T36" fmla="*/ 688 w 1052"/>
                <a:gd name="T37" fmla="*/ 585 h 1040"/>
                <a:gd name="T38" fmla="*/ 725 w 1052"/>
                <a:gd name="T39" fmla="*/ 515 h 1040"/>
                <a:gd name="T40" fmla="*/ 748 w 1052"/>
                <a:gd name="T41" fmla="*/ 424 h 1040"/>
                <a:gd name="T42" fmla="*/ 894 w 1052"/>
                <a:gd name="T43" fmla="*/ 1039 h 1040"/>
                <a:gd name="T44" fmla="*/ 802 w 1052"/>
                <a:gd name="T45" fmla="*/ 541 h 1040"/>
                <a:gd name="T46" fmla="*/ 752 w 1052"/>
                <a:gd name="T47" fmla="*/ 318 h 1040"/>
                <a:gd name="T48" fmla="*/ 712 w 1052"/>
                <a:gd name="T49" fmla="*/ 210 h 1040"/>
                <a:gd name="T50" fmla="*/ 672 w 1052"/>
                <a:gd name="T51" fmla="*/ 167 h 1040"/>
                <a:gd name="T52" fmla="*/ 687 w 1052"/>
                <a:gd name="T53" fmla="*/ 207 h 1040"/>
                <a:gd name="T54" fmla="*/ 725 w 1052"/>
                <a:gd name="T55" fmla="*/ 315 h 1040"/>
                <a:gd name="T56" fmla="*/ 731 w 1052"/>
                <a:gd name="T57" fmla="*/ 394 h 1040"/>
                <a:gd name="T58" fmla="*/ 721 w 1052"/>
                <a:gd name="T59" fmla="*/ 464 h 1040"/>
                <a:gd name="T60" fmla="*/ 688 w 1052"/>
                <a:gd name="T61" fmla="*/ 545 h 1040"/>
                <a:gd name="T62" fmla="*/ 602 w 1052"/>
                <a:gd name="T63" fmla="*/ 649 h 1040"/>
                <a:gd name="T64" fmla="*/ 498 w 1052"/>
                <a:gd name="T65" fmla="*/ 709 h 1040"/>
                <a:gd name="T66" fmla="*/ 430 w 1052"/>
                <a:gd name="T67" fmla="*/ 726 h 1040"/>
                <a:gd name="T68" fmla="*/ 375 w 1052"/>
                <a:gd name="T69" fmla="*/ 730 h 1040"/>
                <a:gd name="T70" fmla="*/ 304 w 1052"/>
                <a:gd name="T71" fmla="*/ 723 h 1040"/>
                <a:gd name="T72" fmla="*/ 237 w 1052"/>
                <a:gd name="T73" fmla="*/ 703 h 1040"/>
                <a:gd name="T74" fmla="*/ 124 w 1052"/>
                <a:gd name="T75" fmla="*/ 626 h 1040"/>
                <a:gd name="T76" fmla="*/ 49 w 1052"/>
                <a:gd name="T77" fmla="*/ 514 h 1040"/>
                <a:gd name="T78" fmla="*/ 27 w 1052"/>
                <a:gd name="T79" fmla="*/ 447 h 1040"/>
                <a:gd name="T80" fmla="*/ 20 w 1052"/>
                <a:gd name="T81" fmla="*/ 375 h 1040"/>
                <a:gd name="T82" fmla="*/ 24 w 1052"/>
                <a:gd name="T83" fmla="*/ 321 h 1040"/>
                <a:gd name="T84" fmla="*/ 41 w 1052"/>
                <a:gd name="T85" fmla="*/ 253 h 1040"/>
                <a:gd name="T86" fmla="*/ 101 w 1052"/>
                <a:gd name="T87" fmla="*/ 150 h 1040"/>
                <a:gd name="T88" fmla="*/ 207 w 1052"/>
                <a:gd name="T89" fmla="*/ 63 h 1040"/>
                <a:gd name="T90" fmla="*/ 287 w 1052"/>
                <a:gd name="T91" fmla="*/ 31 h 1040"/>
                <a:gd name="T92" fmla="*/ 358 w 1052"/>
                <a:gd name="T93" fmla="*/ 20 h 1040"/>
                <a:gd name="T94" fmla="*/ 440 w 1052"/>
                <a:gd name="T95" fmla="*/ 26 h 1040"/>
                <a:gd name="T96" fmla="*/ 555 w 1052"/>
                <a:gd name="T97" fmla="*/ 68 h 1040"/>
                <a:gd name="T98" fmla="*/ 625 w 1052"/>
                <a:gd name="T99" fmla="*/ 108 h 1040"/>
                <a:gd name="T100" fmla="*/ 625 w 1052"/>
                <a:gd name="T101" fmla="*/ 97 h 1040"/>
                <a:gd name="T102" fmla="*/ 548 w 1052"/>
                <a:gd name="T103" fmla="*/ 44 h 1040"/>
                <a:gd name="T104" fmla="*/ 481 w 1052"/>
                <a:gd name="T105" fmla="*/ 19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52" h="1040">
                  <a:moveTo>
                    <a:pt x="1052" y="4"/>
                  </a:moveTo>
                  <a:lnTo>
                    <a:pt x="1052" y="4"/>
                  </a:lnTo>
                  <a:lnTo>
                    <a:pt x="782" y="1"/>
                  </a:lnTo>
                  <a:lnTo>
                    <a:pt x="393" y="0"/>
                  </a:lnTo>
                  <a:lnTo>
                    <a:pt x="393" y="0"/>
                  </a:lnTo>
                  <a:lnTo>
                    <a:pt x="361" y="0"/>
                  </a:lnTo>
                  <a:lnTo>
                    <a:pt x="345" y="1"/>
                  </a:lnTo>
                  <a:lnTo>
                    <a:pt x="345" y="1"/>
                  </a:lnTo>
                  <a:lnTo>
                    <a:pt x="327" y="3"/>
                  </a:lnTo>
                  <a:lnTo>
                    <a:pt x="308" y="6"/>
                  </a:lnTo>
                  <a:lnTo>
                    <a:pt x="291" y="10"/>
                  </a:lnTo>
                  <a:lnTo>
                    <a:pt x="274" y="14"/>
                  </a:lnTo>
                  <a:lnTo>
                    <a:pt x="257" y="19"/>
                  </a:lnTo>
                  <a:lnTo>
                    <a:pt x="240" y="24"/>
                  </a:lnTo>
                  <a:lnTo>
                    <a:pt x="224" y="31"/>
                  </a:lnTo>
                  <a:lnTo>
                    <a:pt x="208" y="39"/>
                  </a:lnTo>
                  <a:lnTo>
                    <a:pt x="178" y="56"/>
                  </a:lnTo>
                  <a:lnTo>
                    <a:pt x="150" y="76"/>
                  </a:lnTo>
                  <a:lnTo>
                    <a:pt x="123" y="98"/>
                  </a:lnTo>
                  <a:lnTo>
                    <a:pt x="98" y="123"/>
                  </a:lnTo>
                  <a:lnTo>
                    <a:pt x="77" y="150"/>
                  </a:lnTo>
                  <a:lnTo>
                    <a:pt x="57" y="178"/>
                  </a:lnTo>
                  <a:lnTo>
                    <a:pt x="40" y="208"/>
                  </a:lnTo>
                  <a:lnTo>
                    <a:pt x="26" y="240"/>
                  </a:lnTo>
                  <a:lnTo>
                    <a:pt x="14" y="272"/>
                  </a:lnTo>
                  <a:lnTo>
                    <a:pt x="7" y="305"/>
                  </a:lnTo>
                  <a:lnTo>
                    <a:pt x="1" y="340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0" y="397"/>
                  </a:lnTo>
                  <a:lnTo>
                    <a:pt x="3" y="418"/>
                  </a:lnTo>
                  <a:lnTo>
                    <a:pt x="6" y="441"/>
                  </a:lnTo>
                  <a:lnTo>
                    <a:pt x="10" y="465"/>
                  </a:lnTo>
                  <a:lnTo>
                    <a:pt x="21" y="516"/>
                  </a:lnTo>
                  <a:lnTo>
                    <a:pt x="37" y="575"/>
                  </a:lnTo>
                  <a:lnTo>
                    <a:pt x="37" y="575"/>
                  </a:lnTo>
                  <a:lnTo>
                    <a:pt x="106" y="810"/>
                  </a:lnTo>
                  <a:lnTo>
                    <a:pt x="126" y="810"/>
                  </a:lnTo>
                  <a:lnTo>
                    <a:pt x="51" y="562"/>
                  </a:lnTo>
                  <a:lnTo>
                    <a:pt x="53" y="562"/>
                  </a:lnTo>
                  <a:lnTo>
                    <a:pt x="53" y="562"/>
                  </a:lnTo>
                  <a:lnTo>
                    <a:pt x="63" y="581"/>
                  </a:lnTo>
                  <a:lnTo>
                    <a:pt x="76" y="599"/>
                  </a:lnTo>
                  <a:lnTo>
                    <a:pt x="90" y="618"/>
                  </a:lnTo>
                  <a:lnTo>
                    <a:pt x="106" y="635"/>
                  </a:lnTo>
                  <a:lnTo>
                    <a:pt x="123" y="652"/>
                  </a:lnTo>
                  <a:lnTo>
                    <a:pt x="140" y="668"/>
                  </a:lnTo>
                  <a:lnTo>
                    <a:pt x="160" y="682"/>
                  </a:lnTo>
                  <a:lnTo>
                    <a:pt x="180" y="695"/>
                  </a:lnTo>
                  <a:lnTo>
                    <a:pt x="201" y="708"/>
                  </a:lnTo>
                  <a:lnTo>
                    <a:pt x="224" y="719"/>
                  </a:lnTo>
                  <a:lnTo>
                    <a:pt x="247" y="728"/>
                  </a:lnTo>
                  <a:lnTo>
                    <a:pt x="271" y="736"/>
                  </a:lnTo>
                  <a:lnTo>
                    <a:pt x="295" y="742"/>
                  </a:lnTo>
                  <a:lnTo>
                    <a:pt x="321" y="746"/>
                  </a:lnTo>
                  <a:lnTo>
                    <a:pt x="347" y="749"/>
                  </a:lnTo>
                  <a:lnTo>
                    <a:pt x="374" y="750"/>
                  </a:lnTo>
                  <a:lnTo>
                    <a:pt x="374" y="750"/>
                  </a:lnTo>
                  <a:lnTo>
                    <a:pt x="401" y="749"/>
                  </a:lnTo>
                  <a:lnTo>
                    <a:pt x="430" y="746"/>
                  </a:lnTo>
                  <a:lnTo>
                    <a:pt x="457" y="742"/>
                  </a:lnTo>
                  <a:lnTo>
                    <a:pt x="482" y="735"/>
                  </a:lnTo>
                  <a:lnTo>
                    <a:pt x="508" y="726"/>
                  </a:lnTo>
                  <a:lnTo>
                    <a:pt x="532" y="716"/>
                  </a:lnTo>
                  <a:lnTo>
                    <a:pt x="555" y="703"/>
                  </a:lnTo>
                  <a:lnTo>
                    <a:pt x="577" y="689"/>
                  </a:lnTo>
                  <a:lnTo>
                    <a:pt x="577" y="690"/>
                  </a:lnTo>
                  <a:lnTo>
                    <a:pt x="248" y="1040"/>
                  </a:lnTo>
                  <a:lnTo>
                    <a:pt x="274" y="1040"/>
                  </a:lnTo>
                  <a:lnTo>
                    <a:pt x="274" y="1040"/>
                  </a:lnTo>
                  <a:lnTo>
                    <a:pt x="584" y="710"/>
                  </a:lnTo>
                  <a:lnTo>
                    <a:pt x="584" y="710"/>
                  </a:lnTo>
                  <a:lnTo>
                    <a:pt x="624" y="668"/>
                  </a:lnTo>
                  <a:lnTo>
                    <a:pt x="654" y="632"/>
                  </a:lnTo>
                  <a:lnTo>
                    <a:pt x="675" y="605"/>
                  </a:lnTo>
                  <a:lnTo>
                    <a:pt x="688" y="585"/>
                  </a:lnTo>
                  <a:lnTo>
                    <a:pt x="688" y="585"/>
                  </a:lnTo>
                  <a:lnTo>
                    <a:pt x="704" y="558"/>
                  </a:lnTo>
                  <a:lnTo>
                    <a:pt x="714" y="538"/>
                  </a:lnTo>
                  <a:lnTo>
                    <a:pt x="725" y="515"/>
                  </a:lnTo>
                  <a:lnTo>
                    <a:pt x="734" y="488"/>
                  </a:lnTo>
                  <a:lnTo>
                    <a:pt x="742" y="457"/>
                  </a:lnTo>
                  <a:lnTo>
                    <a:pt x="745" y="441"/>
                  </a:lnTo>
                  <a:lnTo>
                    <a:pt x="748" y="424"/>
                  </a:lnTo>
                  <a:lnTo>
                    <a:pt x="748" y="405"/>
                  </a:lnTo>
                  <a:lnTo>
                    <a:pt x="749" y="385"/>
                  </a:lnTo>
                  <a:lnTo>
                    <a:pt x="749" y="385"/>
                  </a:lnTo>
                  <a:lnTo>
                    <a:pt x="894" y="1039"/>
                  </a:lnTo>
                  <a:lnTo>
                    <a:pt x="914" y="1039"/>
                  </a:lnTo>
                  <a:lnTo>
                    <a:pt x="914" y="1039"/>
                  </a:lnTo>
                  <a:lnTo>
                    <a:pt x="851" y="758"/>
                  </a:lnTo>
                  <a:lnTo>
                    <a:pt x="802" y="541"/>
                  </a:lnTo>
                  <a:lnTo>
                    <a:pt x="769" y="392"/>
                  </a:lnTo>
                  <a:lnTo>
                    <a:pt x="769" y="392"/>
                  </a:lnTo>
                  <a:lnTo>
                    <a:pt x="761" y="354"/>
                  </a:lnTo>
                  <a:lnTo>
                    <a:pt x="752" y="318"/>
                  </a:lnTo>
                  <a:lnTo>
                    <a:pt x="742" y="285"/>
                  </a:lnTo>
                  <a:lnTo>
                    <a:pt x="732" y="257"/>
                  </a:lnTo>
                  <a:lnTo>
                    <a:pt x="722" y="233"/>
                  </a:lnTo>
                  <a:lnTo>
                    <a:pt x="712" y="210"/>
                  </a:lnTo>
                  <a:lnTo>
                    <a:pt x="701" y="191"/>
                  </a:lnTo>
                  <a:lnTo>
                    <a:pt x="691" y="175"/>
                  </a:lnTo>
                  <a:lnTo>
                    <a:pt x="691" y="175"/>
                  </a:lnTo>
                  <a:lnTo>
                    <a:pt x="672" y="167"/>
                  </a:lnTo>
                  <a:lnTo>
                    <a:pt x="657" y="161"/>
                  </a:lnTo>
                  <a:lnTo>
                    <a:pt x="657" y="161"/>
                  </a:lnTo>
                  <a:lnTo>
                    <a:pt x="672" y="183"/>
                  </a:lnTo>
                  <a:lnTo>
                    <a:pt x="687" y="207"/>
                  </a:lnTo>
                  <a:lnTo>
                    <a:pt x="699" y="231"/>
                  </a:lnTo>
                  <a:lnTo>
                    <a:pt x="711" y="258"/>
                  </a:lnTo>
                  <a:lnTo>
                    <a:pt x="719" y="287"/>
                  </a:lnTo>
                  <a:lnTo>
                    <a:pt x="725" y="315"/>
                  </a:lnTo>
                  <a:lnTo>
                    <a:pt x="729" y="345"/>
                  </a:lnTo>
                  <a:lnTo>
                    <a:pt x="731" y="375"/>
                  </a:lnTo>
                  <a:lnTo>
                    <a:pt x="731" y="375"/>
                  </a:lnTo>
                  <a:lnTo>
                    <a:pt x="731" y="394"/>
                  </a:lnTo>
                  <a:lnTo>
                    <a:pt x="729" y="412"/>
                  </a:lnTo>
                  <a:lnTo>
                    <a:pt x="728" y="429"/>
                  </a:lnTo>
                  <a:lnTo>
                    <a:pt x="724" y="447"/>
                  </a:lnTo>
                  <a:lnTo>
                    <a:pt x="721" y="464"/>
                  </a:lnTo>
                  <a:lnTo>
                    <a:pt x="715" y="481"/>
                  </a:lnTo>
                  <a:lnTo>
                    <a:pt x="709" y="498"/>
                  </a:lnTo>
                  <a:lnTo>
                    <a:pt x="704" y="514"/>
                  </a:lnTo>
                  <a:lnTo>
                    <a:pt x="688" y="545"/>
                  </a:lnTo>
                  <a:lnTo>
                    <a:pt x="671" y="573"/>
                  </a:lnTo>
                  <a:lnTo>
                    <a:pt x="649" y="602"/>
                  </a:lnTo>
                  <a:lnTo>
                    <a:pt x="627" y="626"/>
                  </a:lnTo>
                  <a:lnTo>
                    <a:pt x="602" y="649"/>
                  </a:lnTo>
                  <a:lnTo>
                    <a:pt x="574" y="671"/>
                  </a:lnTo>
                  <a:lnTo>
                    <a:pt x="545" y="688"/>
                  </a:lnTo>
                  <a:lnTo>
                    <a:pt x="514" y="703"/>
                  </a:lnTo>
                  <a:lnTo>
                    <a:pt x="498" y="709"/>
                  </a:lnTo>
                  <a:lnTo>
                    <a:pt x="481" y="715"/>
                  </a:lnTo>
                  <a:lnTo>
                    <a:pt x="464" y="719"/>
                  </a:lnTo>
                  <a:lnTo>
                    <a:pt x="447" y="723"/>
                  </a:lnTo>
                  <a:lnTo>
                    <a:pt x="430" y="726"/>
                  </a:lnTo>
                  <a:lnTo>
                    <a:pt x="413" y="729"/>
                  </a:lnTo>
                  <a:lnTo>
                    <a:pt x="394" y="730"/>
                  </a:lnTo>
                  <a:lnTo>
                    <a:pt x="375" y="730"/>
                  </a:lnTo>
                  <a:lnTo>
                    <a:pt x="375" y="730"/>
                  </a:lnTo>
                  <a:lnTo>
                    <a:pt x="357" y="730"/>
                  </a:lnTo>
                  <a:lnTo>
                    <a:pt x="340" y="729"/>
                  </a:lnTo>
                  <a:lnTo>
                    <a:pt x="321" y="726"/>
                  </a:lnTo>
                  <a:lnTo>
                    <a:pt x="304" y="723"/>
                  </a:lnTo>
                  <a:lnTo>
                    <a:pt x="287" y="719"/>
                  </a:lnTo>
                  <a:lnTo>
                    <a:pt x="270" y="715"/>
                  </a:lnTo>
                  <a:lnTo>
                    <a:pt x="254" y="709"/>
                  </a:lnTo>
                  <a:lnTo>
                    <a:pt x="237" y="703"/>
                  </a:lnTo>
                  <a:lnTo>
                    <a:pt x="207" y="688"/>
                  </a:lnTo>
                  <a:lnTo>
                    <a:pt x="177" y="671"/>
                  </a:lnTo>
                  <a:lnTo>
                    <a:pt x="150" y="649"/>
                  </a:lnTo>
                  <a:lnTo>
                    <a:pt x="124" y="626"/>
                  </a:lnTo>
                  <a:lnTo>
                    <a:pt x="101" y="602"/>
                  </a:lnTo>
                  <a:lnTo>
                    <a:pt x="81" y="573"/>
                  </a:lnTo>
                  <a:lnTo>
                    <a:pt x="63" y="545"/>
                  </a:lnTo>
                  <a:lnTo>
                    <a:pt x="49" y="514"/>
                  </a:lnTo>
                  <a:lnTo>
                    <a:pt x="41" y="498"/>
                  </a:lnTo>
                  <a:lnTo>
                    <a:pt x="36" y="481"/>
                  </a:lnTo>
                  <a:lnTo>
                    <a:pt x="31" y="464"/>
                  </a:lnTo>
                  <a:lnTo>
                    <a:pt x="27" y="447"/>
                  </a:lnTo>
                  <a:lnTo>
                    <a:pt x="24" y="429"/>
                  </a:lnTo>
                  <a:lnTo>
                    <a:pt x="21" y="412"/>
                  </a:lnTo>
                  <a:lnTo>
                    <a:pt x="20" y="394"/>
                  </a:lnTo>
                  <a:lnTo>
                    <a:pt x="20" y="375"/>
                  </a:lnTo>
                  <a:lnTo>
                    <a:pt x="20" y="375"/>
                  </a:lnTo>
                  <a:lnTo>
                    <a:pt x="20" y="357"/>
                  </a:lnTo>
                  <a:lnTo>
                    <a:pt x="21" y="340"/>
                  </a:lnTo>
                  <a:lnTo>
                    <a:pt x="24" y="321"/>
                  </a:lnTo>
                  <a:lnTo>
                    <a:pt x="27" y="304"/>
                  </a:lnTo>
                  <a:lnTo>
                    <a:pt x="31" y="287"/>
                  </a:lnTo>
                  <a:lnTo>
                    <a:pt x="36" y="270"/>
                  </a:lnTo>
                  <a:lnTo>
                    <a:pt x="41" y="253"/>
                  </a:lnTo>
                  <a:lnTo>
                    <a:pt x="49" y="237"/>
                  </a:lnTo>
                  <a:lnTo>
                    <a:pt x="63" y="205"/>
                  </a:lnTo>
                  <a:lnTo>
                    <a:pt x="81" y="177"/>
                  </a:lnTo>
                  <a:lnTo>
                    <a:pt x="101" y="150"/>
                  </a:lnTo>
                  <a:lnTo>
                    <a:pt x="124" y="124"/>
                  </a:lnTo>
                  <a:lnTo>
                    <a:pt x="150" y="101"/>
                  </a:lnTo>
                  <a:lnTo>
                    <a:pt x="177" y="80"/>
                  </a:lnTo>
                  <a:lnTo>
                    <a:pt x="207" y="63"/>
                  </a:lnTo>
                  <a:lnTo>
                    <a:pt x="237" y="47"/>
                  </a:lnTo>
                  <a:lnTo>
                    <a:pt x="254" y="41"/>
                  </a:lnTo>
                  <a:lnTo>
                    <a:pt x="270" y="36"/>
                  </a:lnTo>
                  <a:lnTo>
                    <a:pt x="287" y="31"/>
                  </a:lnTo>
                  <a:lnTo>
                    <a:pt x="304" y="27"/>
                  </a:lnTo>
                  <a:lnTo>
                    <a:pt x="321" y="24"/>
                  </a:lnTo>
                  <a:lnTo>
                    <a:pt x="340" y="21"/>
                  </a:lnTo>
                  <a:lnTo>
                    <a:pt x="358" y="20"/>
                  </a:lnTo>
                  <a:lnTo>
                    <a:pt x="375" y="20"/>
                  </a:lnTo>
                  <a:lnTo>
                    <a:pt x="375" y="20"/>
                  </a:lnTo>
                  <a:lnTo>
                    <a:pt x="408" y="21"/>
                  </a:lnTo>
                  <a:lnTo>
                    <a:pt x="440" y="26"/>
                  </a:lnTo>
                  <a:lnTo>
                    <a:pt x="471" y="33"/>
                  </a:lnTo>
                  <a:lnTo>
                    <a:pt x="500" y="43"/>
                  </a:lnTo>
                  <a:lnTo>
                    <a:pt x="528" y="54"/>
                  </a:lnTo>
                  <a:lnTo>
                    <a:pt x="555" y="68"/>
                  </a:lnTo>
                  <a:lnTo>
                    <a:pt x="581" y="86"/>
                  </a:lnTo>
                  <a:lnTo>
                    <a:pt x="605" y="104"/>
                  </a:lnTo>
                  <a:lnTo>
                    <a:pt x="605" y="104"/>
                  </a:lnTo>
                  <a:lnTo>
                    <a:pt x="625" y="108"/>
                  </a:lnTo>
                  <a:lnTo>
                    <a:pt x="642" y="113"/>
                  </a:lnTo>
                  <a:lnTo>
                    <a:pt x="644" y="113"/>
                  </a:lnTo>
                  <a:lnTo>
                    <a:pt x="644" y="113"/>
                  </a:lnTo>
                  <a:lnTo>
                    <a:pt x="625" y="97"/>
                  </a:lnTo>
                  <a:lnTo>
                    <a:pt x="608" y="81"/>
                  </a:lnTo>
                  <a:lnTo>
                    <a:pt x="588" y="68"/>
                  </a:lnTo>
                  <a:lnTo>
                    <a:pt x="568" y="56"/>
                  </a:lnTo>
                  <a:lnTo>
                    <a:pt x="548" y="44"/>
                  </a:lnTo>
                  <a:lnTo>
                    <a:pt x="527" y="34"/>
                  </a:lnTo>
                  <a:lnTo>
                    <a:pt x="504" y="26"/>
                  </a:lnTo>
                  <a:lnTo>
                    <a:pt x="481" y="19"/>
                  </a:lnTo>
                  <a:lnTo>
                    <a:pt x="481" y="19"/>
                  </a:lnTo>
                  <a:lnTo>
                    <a:pt x="481" y="17"/>
                  </a:lnTo>
                  <a:lnTo>
                    <a:pt x="1052" y="21"/>
                  </a:lnTo>
                  <a:lnTo>
                    <a:pt x="10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EA85973-EF90-584D-B453-27A6EE528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5" y="2382"/>
              <a:ext cx="176" cy="110"/>
            </a:xfrm>
            <a:custGeom>
              <a:avLst/>
              <a:gdLst>
                <a:gd name="T0" fmla="*/ 39 w 176"/>
                <a:gd name="T1" fmla="*/ 10 h 110"/>
                <a:gd name="T2" fmla="*/ 39 w 176"/>
                <a:gd name="T3" fmla="*/ 10 h 110"/>
                <a:gd name="T4" fmla="*/ 19 w 176"/>
                <a:gd name="T5" fmla="*/ 6 h 110"/>
                <a:gd name="T6" fmla="*/ 0 w 176"/>
                <a:gd name="T7" fmla="*/ 0 h 110"/>
                <a:gd name="T8" fmla="*/ 0 w 176"/>
                <a:gd name="T9" fmla="*/ 0 h 110"/>
                <a:gd name="T10" fmla="*/ 17 w 176"/>
                <a:gd name="T11" fmla="*/ 17 h 110"/>
                <a:gd name="T12" fmla="*/ 36 w 176"/>
                <a:gd name="T13" fmla="*/ 34 h 110"/>
                <a:gd name="T14" fmla="*/ 54 w 176"/>
                <a:gd name="T15" fmla="*/ 50 h 110"/>
                <a:gd name="T16" fmla="*/ 74 w 176"/>
                <a:gd name="T17" fmla="*/ 64 h 110"/>
                <a:gd name="T18" fmla="*/ 96 w 176"/>
                <a:gd name="T19" fmla="*/ 78 h 110"/>
                <a:gd name="T20" fmla="*/ 117 w 176"/>
                <a:gd name="T21" fmla="*/ 90 h 110"/>
                <a:gd name="T22" fmla="*/ 139 w 176"/>
                <a:gd name="T23" fmla="*/ 100 h 110"/>
                <a:gd name="T24" fmla="*/ 160 w 176"/>
                <a:gd name="T25" fmla="*/ 110 h 110"/>
                <a:gd name="T26" fmla="*/ 176 w 176"/>
                <a:gd name="T27" fmla="*/ 93 h 110"/>
                <a:gd name="T28" fmla="*/ 176 w 176"/>
                <a:gd name="T29" fmla="*/ 93 h 110"/>
                <a:gd name="T30" fmla="*/ 153 w 176"/>
                <a:gd name="T31" fmla="*/ 84 h 110"/>
                <a:gd name="T32" fmla="*/ 132 w 176"/>
                <a:gd name="T33" fmla="*/ 75 h 110"/>
                <a:gd name="T34" fmla="*/ 112 w 176"/>
                <a:gd name="T35" fmla="*/ 65 h 110"/>
                <a:gd name="T36" fmla="*/ 94 w 176"/>
                <a:gd name="T37" fmla="*/ 54 h 110"/>
                <a:gd name="T38" fmla="*/ 77 w 176"/>
                <a:gd name="T39" fmla="*/ 43 h 110"/>
                <a:gd name="T40" fmla="*/ 63 w 176"/>
                <a:gd name="T41" fmla="*/ 31 h 110"/>
                <a:gd name="T42" fmla="*/ 50 w 176"/>
                <a:gd name="T43" fmla="*/ 21 h 110"/>
                <a:gd name="T44" fmla="*/ 39 w 176"/>
                <a:gd name="T45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110">
                  <a:moveTo>
                    <a:pt x="39" y="10"/>
                  </a:moveTo>
                  <a:lnTo>
                    <a:pt x="39" y="10"/>
                  </a:lnTo>
                  <a:lnTo>
                    <a:pt x="19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" y="17"/>
                  </a:lnTo>
                  <a:lnTo>
                    <a:pt x="36" y="34"/>
                  </a:lnTo>
                  <a:lnTo>
                    <a:pt x="54" y="50"/>
                  </a:lnTo>
                  <a:lnTo>
                    <a:pt x="74" y="64"/>
                  </a:lnTo>
                  <a:lnTo>
                    <a:pt x="96" y="78"/>
                  </a:lnTo>
                  <a:lnTo>
                    <a:pt x="117" y="90"/>
                  </a:lnTo>
                  <a:lnTo>
                    <a:pt x="139" y="100"/>
                  </a:lnTo>
                  <a:lnTo>
                    <a:pt x="160" y="110"/>
                  </a:lnTo>
                  <a:lnTo>
                    <a:pt x="176" y="93"/>
                  </a:lnTo>
                  <a:lnTo>
                    <a:pt x="176" y="93"/>
                  </a:lnTo>
                  <a:lnTo>
                    <a:pt x="153" y="84"/>
                  </a:lnTo>
                  <a:lnTo>
                    <a:pt x="132" y="75"/>
                  </a:lnTo>
                  <a:lnTo>
                    <a:pt x="112" y="65"/>
                  </a:lnTo>
                  <a:lnTo>
                    <a:pt x="94" y="54"/>
                  </a:lnTo>
                  <a:lnTo>
                    <a:pt x="77" y="43"/>
                  </a:lnTo>
                  <a:lnTo>
                    <a:pt x="63" y="31"/>
                  </a:lnTo>
                  <a:lnTo>
                    <a:pt x="50" y="21"/>
                  </a:lnTo>
                  <a:lnTo>
                    <a:pt x="3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C543AA1-3C37-084D-B73E-107C1EAFD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5" y="2382"/>
              <a:ext cx="176" cy="110"/>
            </a:xfrm>
            <a:custGeom>
              <a:avLst/>
              <a:gdLst>
                <a:gd name="T0" fmla="*/ 39 w 176"/>
                <a:gd name="T1" fmla="*/ 10 h 110"/>
                <a:gd name="T2" fmla="*/ 39 w 176"/>
                <a:gd name="T3" fmla="*/ 10 h 110"/>
                <a:gd name="T4" fmla="*/ 19 w 176"/>
                <a:gd name="T5" fmla="*/ 6 h 110"/>
                <a:gd name="T6" fmla="*/ 0 w 176"/>
                <a:gd name="T7" fmla="*/ 0 h 110"/>
                <a:gd name="T8" fmla="*/ 0 w 176"/>
                <a:gd name="T9" fmla="*/ 0 h 110"/>
                <a:gd name="T10" fmla="*/ 17 w 176"/>
                <a:gd name="T11" fmla="*/ 17 h 110"/>
                <a:gd name="T12" fmla="*/ 36 w 176"/>
                <a:gd name="T13" fmla="*/ 34 h 110"/>
                <a:gd name="T14" fmla="*/ 54 w 176"/>
                <a:gd name="T15" fmla="*/ 50 h 110"/>
                <a:gd name="T16" fmla="*/ 74 w 176"/>
                <a:gd name="T17" fmla="*/ 64 h 110"/>
                <a:gd name="T18" fmla="*/ 96 w 176"/>
                <a:gd name="T19" fmla="*/ 78 h 110"/>
                <a:gd name="T20" fmla="*/ 117 w 176"/>
                <a:gd name="T21" fmla="*/ 90 h 110"/>
                <a:gd name="T22" fmla="*/ 139 w 176"/>
                <a:gd name="T23" fmla="*/ 100 h 110"/>
                <a:gd name="T24" fmla="*/ 160 w 176"/>
                <a:gd name="T25" fmla="*/ 110 h 110"/>
                <a:gd name="T26" fmla="*/ 176 w 176"/>
                <a:gd name="T27" fmla="*/ 93 h 110"/>
                <a:gd name="T28" fmla="*/ 176 w 176"/>
                <a:gd name="T29" fmla="*/ 93 h 110"/>
                <a:gd name="T30" fmla="*/ 153 w 176"/>
                <a:gd name="T31" fmla="*/ 84 h 110"/>
                <a:gd name="T32" fmla="*/ 132 w 176"/>
                <a:gd name="T33" fmla="*/ 75 h 110"/>
                <a:gd name="T34" fmla="*/ 112 w 176"/>
                <a:gd name="T35" fmla="*/ 65 h 110"/>
                <a:gd name="T36" fmla="*/ 94 w 176"/>
                <a:gd name="T37" fmla="*/ 54 h 110"/>
                <a:gd name="T38" fmla="*/ 77 w 176"/>
                <a:gd name="T39" fmla="*/ 43 h 110"/>
                <a:gd name="T40" fmla="*/ 63 w 176"/>
                <a:gd name="T41" fmla="*/ 31 h 110"/>
                <a:gd name="T42" fmla="*/ 50 w 176"/>
                <a:gd name="T43" fmla="*/ 21 h 110"/>
                <a:gd name="T44" fmla="*/ 39 w 176"/>
                <a:gd name="T45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110">
                  <a:moveTo>
                    <a:pt x="39" y="10"/>
                  </a:moveTo>
                  <a:lnTo>
                    <a:pt x="39" y="10"/>
                  </a:lnTo>
                  <a:lnTo>
                    <a:pt x="19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" y="17"/>
                  </a:lnTo>
                  <a:lnTo>
                    <a:pt x="36" y="34"/>
                  </a:lnTo>
                  <a:lnTo>
                    <a:pt x="54" y="50"/>
                  </a:lnTo>
                  <a:lnTo>
                    <a:pt x="74" y="64"/>
                  </a:lnTo>
                  <a:lnTo>
                    <a:pt x="96" y="78"/>
                  </a:lnTo>
                  <a:lnTo>
                    <a:pt x="117" y="90"/>
                  </a:lnTo>
                  <a:lnTo>
                    <a:pt x="139" y="100"/>
                  </a:lnTo>
                  <a:lnTo>
                    <a:pt x="160" y="110"/>
                  </a:lnTo>
                  <a:lnTo>
                    <a:pt x="176" y="93"/>
                  </a:lnTo>
                  <a:lnTo>
                    <a:pt x="176" y="93"/>
                  </a:lnTo>
                  <a:lnTo>
                    <a:pt x="153" y="84"/>
                  </a:lnTo>
                  <a:lnTo>
                    <a:pt x="132" y="75"/>
                  </a:lnTo>
                  <a:lnTo>
                    <a:pt x="112" y="65"/>
                  </a:lnTo>
                  <a:lnTo>
                    <a:pt x="94" y="54"/>
                  </a:lnTo>
                  <a:lnTo>
                    <a:pt x="77" y="43"/>
                  </a:lnTo>
                  <a:lnTo>
                    <a:pt x="63" y="31"/>
                  </a:lnTo>
                  <a:lnTo>
                    <a:pt x="50" y="21"/>
                  </a:lnTo>
                  <a:lnTo>
                    <a:pt x="39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5B2609D-54FF-D946-9A50-D5FFF6445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" y="2363"/>
              <a:ext cx="364" cy="152"/>
            </a:xfrm>
            <a:custGeom>
              <a:avLst/>
              <a:gdLst>
                <a:gd name="T0" fmla="*/ 360 w 364"/>
                <a:gd name="T1" fmla="*/ 0 h 152"/>
                <a:gd name="T2" fmla="*/ 360 w 364"/>
                <a:gd name="T3" fmla="*/ 0 h 152"/>
                <a:gd name="T4" fmla="*/ 347 w 364"/>
                <a:gd name="T5" fmla="*/ 15 h 152"/>
                <a:gd name="T6" fmla="*/ 334 w 364"/>
                <a:gd name="T7" fmla="*/ 29 h 152"/>
                <a:gd name="T8" fmla="*/ 320 w 364"/>
                <a:gd name="T9" fmla="*/ 42 h 152"/>
                <a:gd name="T10" fmla="*/ 305 w 364"/>
                <a:gd name="T11" fmla="*/ 55 h 152"/>
                <a:gd name="T12" fmla="*/ 290 w 364"/>
                <a:gd name="T13" fmla="*/ 66 h 152"/>
                <a:gd name="T14" fmla="*/ 274 w 364"/>
                <a:gd name="T15" fmla="*/ 76 h 152"/>
                <a:gd name="T16" fmla="*/ 257 w 364"/>
                <a:gd name="T17" fmla="*/ 86 h 152"/>
                <a:gd name="T18" fmla="*/ 240 w 364"/>
                <a:gd name="T19" fmla="*/ 94 h 152"/>
                <a:gd name="T20" fmla="*/ 223 w 364"/>
                <a:gd name="T21" fmla="*/ 103 h 152"/>
                <a:gd name="T22" fmla="*/ 204 w 364"/>
                <a:gd name="T23" fmla="*/ 110 h 152"/>
                <a:gd name="T24" fmla="*/ 185 w 364"/>
                <a:gd name="T25" fmla="*/ 116 h 152"/>
                <a:gd name="T26" fmla="*/ 165 w 364"/>
                <a:gd name="T27" fmla="*/ 122 h 152"/>
                <a:gd name="T28" fmla="*/ 146 w 364"/>
                <a:gd name="T29" fmla="*/ 126 h 152"/>
                <a:gd name="T30" fmla="*/ 126 w 364"/>
                <a:gd name="T31" fmla="*/ 129 h 152"/>
                <a:gd name="T32" fmla="*/ 104 w 364"/>
                <a:gd name="T33" fmla="*/ 130 h 152"/>
                <a:gd name="T34" fmla="*/ 84 w 364"/>
                <a:gd name="T35" fmla="*/ 130 h 152"/>
                <a:gd name="T36" fmla="*/ 84 w 364"/>
                <a:gd name="T37" fmla="*/ 130 h 152"/>
                <a:gd name="T38" fmla="*/ 66 w 364"/>
                <a:gd name="T39" fmla="*/ 130 h 152"/>
                <a:gd name="T40" fmla="*/ 48 w 364"/>
                <a:gd name="T41" fmla="*/ 129 h 152"/>
                <a:gd name="T42" fmla="*/ 16 w 364"/>
                <a:gd name="T43" fmla="*/ 124 h 152"/>
                <a:gd name="T44" fmla="*/ 0 w 364"/>
                <a:gd name="T45" fmla="*/ 142 h 152"/>
                <a:gd name="T46" fmla="*/ 0 w 364"/>
                <a:gd name="T47" fmla="*/ 142 h 152"/>
                <a:gd name="T48" fmla="*/ 23 w 364"/>
                <a:gd name="T49" fmla="*/ 146 h 152"/>
                <a:gd name="T50" fmla="*/ 44 w 364"/>
                <a:gd name="T51" fmla="*/ 149 h 152"/>
                <a:gd name="T52" fmla="*/ 64 w 364"/>
                <a:gd name="T53" fmla="*/ 150 h 152"/>
                <a:gd name="T54" fmla="*/ 84 w 364"/>
                <a:gd name="T55" fmla="*/ 152 h 152"/>
                <a:gd name="T56" fmla="*/ 84 w 364"/>
                <a:gd name="T57" fmla="*/ 152 h 152"/>
                <a:gd name="T58" fmla="*/ 107 w 364"/>
                <a:gd name="T59" fmla="*/ 150 h 152"/>
                <a:gd name="T60" fmla="*/ 128 w 364"/>
                <a:gd name="T61" fmla="*/ 149 h 152"/>
                <a:gd name="T62" fmla="*/ 148 w 364"/>
                <a:gd name="T63" fmla="*/ 146 h 152"/>
                <a:gd name="T64" fmla="*/ 168 w 364"/>
                <a:gd name="T65" fmla="*/ 142 h 152"/>
                <a:gd name="T66" fmla="*/ 188 w 364"/>
                <a:gd name="T67" fmla="*/ 136 h 152"/>
                <a:gd name="T68" fmla="*/ 208 w 364"/>
                <a:gd name="T69" fmla="*/ 130 h 152"/>
                <a:gd name="T70" fmla="*/ 227 w 364"/>
                <a:gd name="T71" fmla="*/ 123 h 152"/>
                <a:gd name="T72" fmla="*/ 244 w 364"/>
                <a:gd name="T73" fmla="*/ 114 h 152"/>
                <a:gd name="T74" fmla="*/ 263 w 364"/>
                <a:gd name="T75" fmla="*/ 106 h 152"/>
                <a:gd name="T76" fmla="*/ 278 w 364"/>
                <a:gd name="T77" fmla="*/ 96 h 152"/>
                <a:gd name="T78" fmla="*/ 295 w 364"/>
                <a:gd name="T79" fmla="*/ 86 h 152"/>
                <a:gd name="T80" fmla="*/ 311 w 364"/>
                <a:gd name="T81" fmla="*/ 74 h 152"/>
                <a:gd name="T82" fmla="*/ 325 w 364"/>
                <a:gd name="T83" fmla="*/ 63 h 152"/>
                <a:gd name="T84" fmla="*/ 340 w 364"/>
                <a:gd name="T85" fmla="*/ 52 h 152"/>
                <a:gd name="T86" fmla="*/ 352 w 364"/>
                <a:gd name="T87" fmla="*/ 39 h 152"/>
                <a:gd name="T88" fmla="*/ 364 w 364"/>
                <a:gd name="T89" fmla="*/ 25 h 152"/>
                <a:gd name="T90" fmla="*/ 360 w 364"/>
                <a:gd name="T9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4" h="152">
                  <a:moveTo>
                    <a:pt x="360" y="0"/>
                  </a:moveTo>
                  <a:lnTo>
                    <a:pt x="360" y="0"/>
                  </a:lnTo>
                  <a:lnTo>
                    <a:pt x="347" y="15"/>
                  </a:lnTo>
                  <a:lnTo>
                    <a:pt x="334" y="29"/>
                  </a:lnTo>
                  <a:lnTo>
                    <a:pt x="320" y="42"/>
                  </a:lnTo>
                  <a:lnTo>
                    <a:pt x="305" y="55"/>
                  </a:lnTo>
                  <a:lnTo>
                    <a:pt x="290" y="66"/>
                  </a:lnTo>
                  <a:lnTo>
                    <a:pt x="274" y="76"/>
                  </a:lnTo>
                  <a:lnTo>
                    <a:pt x="257" y="86"/>
                  </a:lnTo>
                  <a:lnTo>
                    <a:pt x="240" y="94"/>
                  </a:lnTo>
                  <a:lnTo>
                    <a:pt x="223" y="103"/>
                  </a:lnTo>
                  <a:lnTo>
                    <a:pt x="204" y="110"/>
                  </a:lnTo>
                  <a:lnTo>
                    <a:pt x="185" y="116"/>
                  </a:lnTo>
                  <a:lnTo>
                    <a:pt x="165" y="122"/>
                  </a:lnTo>
                  <a:lnTo>
                    <a:pt x="146" y="126"/>
                  </a:lnTo>
                  <a:lnTo>
                    <a:pt x="126" y="129"/>
                  </a:lnTo>
                  <a:lnTo>
                    <a:pt x="104" y="130"/>
                  </a:lnTo>
                  <a:lnTo>
                    <a:pt x="84" y="130"/>
                  </a:lnTo>
                  <a:lnTo>
                    <a:pt x="84" y="130"/>
                  </a:lnTo>
                  <a:lnTo>
                    <a:pt x="66" y="130"/>
                  </a:lnTo>
                  <a:lnTo>
                    <a:pt x="48" y="129"/>
                  </a:lnTo>
                  <a:lnTo>
                    <a:pt x="16" y="12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3" y="146"/>
                  </a:lnTo>
                  <a:lnTo>
                    <a:pt x="44" y="149"/>
                  </a:lnTo>
                  <a:lnTo>
                    <a:pt x="64" y="150"/>
                  </a:lnTo>
                  <a:lnTo>
                    <a:pt x="84" y="152"/>
                  </a:lnTo>
                  <a:lnTo>
                    <a:pt x="84" y="152"/>
                  </a:lnTo>
                  <a:lnTo>
                    <a:pt x="107" y="150"/>
                  </a:lnTo>
                  <a:lnTo>
                    <a:pt x="128" y="149"/>
                  </a:lnTo>
                  <a:lnTo>
                    <a:pt x="148" y="146"/>
                  </a:lnTo>
                  <a:lnTo>
                    <a:pt x="168" y="142"/>
                  </a:lnTo>
                  <a:lnTo>
                    <a:pt x="188" y="136"/>
                  </a:lnTo>
                  <a:lnTo>
                    <a:pt x="208" y="130"/>
                  </a:lnTo>
                  <a:lnTo>
                    <a:pt x="227" y="123"/>
                  </a:lnTo>
                  <a:lnTo>
                    <a:pt x="244" y="114"/>
                  </a:lnTo>
                  <a:lnTo>
                    <a:pt x="263" y="106"/>
                  </a:lnTo>
                  <a:lnTo>
                    <a:pt x="278" y="96"/>
                  </a:lnTo>
                  <a:lnTo>
                    <a:pt x="295" y="86"/>
                  </a:lnTo>
                  <a:lnTo>
                    <a:pt x="311" y="74"/>
                  </a:lnTo>
                  <a:lnTo>
                    <a:pt x="325" y="63"/>
                  </a:lnTo>
                  <a:lnTo>
                    <a:pt x="340" y="52"/>
                  </a:lnTo>
                  <a:lnTo>
                    <a:pt x="352" y="39"/>
                  </a:lnTo>
                  <a:lnTo>
                    <a:pt x="364" y="25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2F33AF-1784-7249-8A6A-BB23076CE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" y="2363"/>
              <a:ext cx="364" cy="152"/>
            </a:xfrm>
            <a:custGeom>
              <a:avLst/>
              <a:gdLst>
                <a:gd name="T0" fmla="*/ 360 w 364"/>
                <a:gd name="T1" fmla="*/ 0 h 152"/>
                <a:gd name="T2" fmla="*/ 360 w 364"/>
                <a:gd name="T3" fmla="*/ 0 h 152"/>
                <a:gd name="T4" fmla="*/ 347 w 364"/>
                <a:gd name="T5" fmla="*/ 15 h 152"/>
                <a:gd name="T6" fmla="*/ 334 w 364"/>
                <a:gd name="T7" fmla="*/ 29 h 152"/>
                <a:gd name="T8" fmla="*/ 320 w 364"/>
                <a:gd name="T9" fmla="*/ 42 h 152"/>
                <a:gd name="T10" fmla="*/ 305 w 364"/>
                <a:gd name="T11" fmla="*/ 55 h 152"/>
                <a:gd name="T12" fmla="*/ 290 w 364"/>
                <a:gd name="T13" fmla="*/ 66 h 152"/>
                <a:gd name="T14" fmla="*/ 274 w 364"/>
                <a:gd name="T15" fmla="*/ 76 h 152"/>
                <a:gd name="T16" fmla="*/ 257 w 364"/>
                <a:gd name="T17" fmla="*/ 86 h 152"/>
                <a:gd name="T18" fmla="*/ 240 w 364"/>
                <a:gd name="T19" fmla="*/ 94 h 152"/>
                <a:gd name="T20" fmla="*/ 223 w 364"/>
                <a:gd name="T21" fmla="*/ 103 h 152"/>
                <a:gd name="T22" fmla="*/ 204 w 364"/>
                <a:gd name="T23" fmla="*/ 110 h 152"/>
                <a:gd name="T24" fmla="*/ 185 w 364"/>
                <a:gd name="T25" fmla="*/ 116 h 152"/>
                <a:gd name="T26" fmla="*/ 165 w 364"/>
                <a:gd name="T27" fmla="*/ 122 h 152"/>
                <a:gd name="T28" fmla="*/ 146 w 364"/>
                <a:gd name="T29" fmla="*/ 126 h 152"/>
                <a:gd name="T30" fmla="*/ 126 w 364"/>
                <a:gd name="T31" fmla="*/ 129 h 152"/>
                <a:gd name="T32" fmla="*/ 104 w 364"/>
                <a:gd name="T33" fmla="*/ 130 h 152"/>
                <a:gd name="T34" fmla="*/ 84 w 364"/>
                <a:gd name="T35" fmla="*/ 130 h 152"/>
                <a:gd name="T36" fmla="*/ 84 w 364"/>
                <a:gd name="T37" fmla="*/ 130 h 152"/>
                <a:gd name="T38" fmla="*/ 66 w 364"/>
                <a:gd name="T39" fmla="*/ 130 h 152"/>
                <a:gd name="T40" fmla="*/ 48 w 364"/>
                <a:gd name="T41" fmla="*/ 129 h 152"/>
                <a:gd name="T42" fmla="*/ 16 w 364"/>
                <a:gd name="T43" fmla="*/ 124 h 152"/>
                <a:gd name="T44" fmla="*/ 0 w 364"/>
                <a:gd name="T45" fmla="*/ 142 h 152"/>
                <a:gd name="T46" fmla="*/ 0 w 364"/>
                <a:gd name="T47" fmla="*/ 142 h 152"/>
                <a:gd name="T48" fmla="*/ 23 w 364"/>
                <a:gd name="T49" fmla="*/ 146 h 152"/>
                <a:gd name="T50" fmla="*/ 44 w 364"/>
                <a:gd name="T51" fmla="*/ 149 h 152"/>
                <a:gd name="T52" fmla="*/ 64 w 364"/>
                <a:gd name="T53" fmla="*/ 150 h 152"/>
                <a:gd name="T54" fmla="*/ 84 w 364"/>
                <a:gd name="T55" fmla="*/ 152 h 152"/>
                <a:gd name="T56" fmla="*/ 84 w 364"/>
                <a:gd name="T57" fmla="*/ 152 h 152"/>
                <a:gd name="T58" fmla="*/ 107 w 364"/>
                <a:gd name="T59" fmla="*/ 150 h 152"/>
                <a:gd name="T60" fmla="*/ 128 w 364"/>
                <a:gd name="T61" fmla="*/ 149 h 152"/>
                <a:gd name="T62" fmla="*/ 148 w 364"/>
                <a:gd name="T63" fmla="*/ 146 h 152"/>
                <a:gd name="T64" fmla="*/ 168 w 364"/>
                <a:gd name="T65" fmla="*/ 142 h 152"/>
                <a:gd name="T66" fmla="*/ 188 w 364"/>
                <a:gd name="T67" fmla="*/ 136 h 152"/>
                <a:gd name="T68" fmla="*/ 208 w 364"/>
                <a:gd name="T69" fmla="*/ 130 h 152"/>
                <a:gd name="T70" fmla="*/ 227 w 364"/>
                <a:gd name="T71" fmla="*/ 123 h 152"/>
                <a:gd name="T72" fmla="*/ 244 w 364"/>
                <a:gd name="T73" fmla="*/ 114 h 152"/>
                <a:gd name="T74" fmla="*/ 263 w 364"/>
                <a:gd name="T75" fmla="*/ 106 h 152"/>
                <a:gd name="T76" fmla="*/ 278 w 364"/>
                <a:gd name="T77" fmla="*/ 96 h 152"/>
                <a:gd name="T78" fmla="*/ 295 w 364"/>
                <a:gd name="T79" fmla="*/ 86 h 152"/>
                <a:gd name="T80" fmla="*/ 311 w 364"/>
                <a:gd name="T81" fmla="*/ 74 h 152"/>
                <a:gd name="T82" fmla="*/ 325 w 364"/>
                <a:gd name="T83" fmla="*/ 63 h 152"/>
                <a:gd name="T84" fmla="*/ 340 w 364"/>
                <a:gd name="T85" fmla="*/ 52 h 152"/>
                <a:gd name="T86" fmla="*/ 352 w 364"/>
                <a:gd name="T87" fmla="*/ 39 h 152"/>
                <a:gd name="T88" fmla="*/ 364 w 364"/>
                <a:gd name="T89" fmla="*/ 25 h 152"/>
                <a:gd name="T90" fmla="*/ 360 w 364"/>
                <a:gd name="T9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4" h="152">
                  <a:moveTo>
                    <a:pt x="360" y="0"/>
                  </a:moveTo>
                  <a:lnTo>
                    <a:pt x="360" y="0"/>
                  </a:lnTo>
                  <a:lnTo>
                    <a:pt x="347" y="15"/>
                  </a:lnTo>
                  <a:lnTo>
                    <a:pt x="334" y="29"/>
                  </a:lnTo>
                  <a:lnTo>
                    <a:pt x="320" y="42"/>
                  </a:lnTo>
                  <a:lnTo>
                    <a:pt x="305" y="55"/>
                  </a:lnTo>
                  <a:lnTo>
                    <a:pt x="290" y="66"/>
                  </a:lnTo>
                  <a:lnTo>
                    <a:pt x="274" y="76"/>
                  </a:lnTo>
                  <a:lnTo>
                    <a:pt x="257" y="86"/>
                  </a:lnTo>
                  <a:lnTo>
                    <a:pt x="240" y="94"/>
                  </a:lnTo>
                  <a:lnTo>
                    <a:pt x="223" y="103"/>
                  </a:lnTo>
                  <a:lnTo>
                    <a:pt x="204" y="110"/>
                  </a:lnTo>
                  <a:lnTo>
                    <a:pt x="185" y="116"/>
                  </a:lnTo>
                  <a:lnTo>
                    <a:pt x="165" y="122"/>
                  </a:lnTo>
                  <a:lnTo>
                    <a:pt x="146" y="126"/>
                  </a:lnTo>
                  <a:lnTo>
                    <a:pt x="126" y="129"/>
                  </a:lnTo>
                  <a:lnTo>
                    <a:pt x="104" y="130"/>
                  </a:lnTo>
                  <a:lnTo>
                    <a:pt x="84" y="130"/>
                  </a:lnTo>
                  <a:lnTo>
                    <a:pt x="84" y="130"/>
                  </a:lnTo>
                  <a:lnTo>
                    <a:pt x="66" y="130"/>
                  </a:lnTo>
                  <a:lnTo>
                    <a:pt x="48" y="129"/>
                  </a:lnTo>
                  <a:lnTo>
                    <a:pt x="16" y="12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3" y="146"/>
                  </a:lnTo>
                  <a:lnTo>
                    <a:pt x="44" y="149"/>
                  </a:lnTo>
                  <a:lnTo>
                    <a:pt x="64" y="150"/>
                  </a:lnTo>
                  <a:lnTo>
                    <a:pt x="84" y="152"/>
                  </a:lnTo>
                  <a:lnTo>
                    <a:pt x="84" y="152"/>
                  </a:lnTo>
                  <a:lnTo>
                    <a:pt x="107" y="150"/>
                  </a:lnTo>
                  <a:lnTo>
                    <a:pt x="128" y="149"/>
                  </a:lnTo>
                  <a:lnTo>
                    <a:pt x="148" y="146"/>
                  </a:lnTo>
                  <a:lnTo>
                    <a:pt x="168" y="142"/>
                  </a:lnTo>
                  <a:lnTo>
                    <a:pt x="188" y="136"/>
                  </a:lnTo>
                  <a:lnTo>
                    <a:pt x="208" y="130"/>
                  </a:lnTo>
                  <a:lnTo>
                    <a:pt x="227" y="123"/>
                  </a:lnTo>
                  <a:lnTo>
                    <a:pt x="244" y="114"/>
                  </a:lnTo>
                  <a:lnTo>
                    <a:pt x="263" y="106"/>
                  </a:lnTo>
                  <a:lnTo>
                    <a:pt x="278" y="96"/>
                  </a:lnTo>
                  <a:lnTo>
                    <a:pt x="295" y="86"/>
                  </a:lnTo>
                  <a:lnTo>
                    <a:pt x="311" y="74"/>
                  </a:lnTo>
                  <a:lnTo>
                    <a:pt x="325" y="63"/>
                  </a:lnTo>
                  <a:lnTo>
                    <a:pt x="340" y="52"/>
                  </a:lnTo>
                  <a:lnTo>
                    <a:pt x="352" y="39"/>
                  </a:lnTo>
                  <a:lnTo>
                    <a:pt x="364" y="25"/>
                  </a:lnTo>
                  <a:lnTo>
                    <a:pt x="36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F5086E5-FFF8-5A4A-9117-1064504EE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1" y="1733"/>
              <a:ext cx="708" cy="613"/>
            </a:xfrm>
            <a:custGeom>
              <a:avLst/>
              <a:gdLst>
                <a:gd name="T0" fmla="*/ 654 w 708"/>
                <a:gd name="T1" fmla="*/ 354 h 613"/>
                <a:gd name="T2" fmla="*/ 654 w 708"/>
                <a:gd name="T3" fmla="*/ 354 h 613"/>
                <a:gd name="T4" fmla="*/ 645 w 708"/>
                <a:gd name="T5" fmla="*/ 302 h 613"/>
                <a:gd name="T6" fmla="*/ 628 w 708"/>
                <a:gd name="T7" fmla="*/ 249 h 613"/>
                <a:gd name="T8" fmla="*/ 604 w 708"/>
                <a:gd name="T9" fmla="*/ 199 h 613"/>
                <a:gd name="T10" fmla="*/ 574 w 708"/>
                <a:gd name="T11" fmla="*/ 157 h 613"/>
                <a:gd name="T12" fmla="*/ 561 w 708"/>
                <a:gd name="T13" fmla="*/ 141 h 613"/>
                <a:gd name="T14" fmla="*/ 531 w 708"/>
                <a:gd name="T15" fmla="*/ 111 h 613"/>
                <a:gd name="T16" fmla="*/ 498 w 708"/>
                <a:gd name="T17" fmla="*/ 85 h 613"/>
                <a:gd name="T18" fmla="*/ 462 w 708"/>
                <a:gd name="T19" fmla="*/ 63 h 613"/>
                <a:gd name="T20" fmla="*/ 425 w 708"/>
                <a:gd name="T21" fmla="*/ 45 h 613"/>
                <a:gd name="T22" fmla="*/ 387 w 708"/>
                <a:gd name="T23" fmla="*/ 31 h 613"/>
                <a:gd name="T24" fmla="*/ 345 w 708"/>
                <a:gd name="T25" fmla="*/ 21 h 613"/>
                <a:gd name="T26" fmla="*/ 303 w 708"/>
                <a:gd name="T27" fmla="*/ 17 h 613"/>
                <a:gd name="T28" fmla="*/ 281 w 708"/>
                <a:gd name="T29" fmla="*/ 17 h 613"/>
                <a:gd name="T30" fmla="*/ 238 w 708"/>
                <a:gd name="T31" fmla="*/ 18 h 613"/>
                <a:gd name="T32" fmla="*/ 198 w 708"/>
                <a:gd name="T33" fmla="*/ 25 h 613"/>
                <a:gd name="T34" fmla="*/ 160 w 708"/>
                <a:gd name="T35" fmla="*/ 35 h 613"/>
                <a:gd name="T36" fmla="*/ 124 w 708"/>
                <a:gd name="T37" fmla="*/ 51 h 613"/>
                <a:gd name="T38" fmla="*/ 88 w 708"/>
                <a:gd name="T39" fmla="*/ 70 h 613"/>
                <a:gd name="T40" fmla="*/ 57 w 708"/>
                <a:gd name="T41" fmla="*/ 91 h 613"/>
                <a:gd name="T42" fmla="*/ 27 w 708"/>
                <a:gd name="T43" fmla="*/ 117 h 613"/>
                <a:gd name="T44" fmla="*/ 0 w 708"/>
                <a:gd name="T45" fmla="*/ 144 h 613"/>
                <a:gd name="T46" fmla="*/ 16 w 708"/>
                <a:gd name="T47" fmla="*/ 157 h 613"/>
                <a:gd name="T48" fmla="*/ 41 w 708"/>
                <a:gd name="T49" fmla="*/ 130 h 613"/>
                <a:gd name="T50" fmla="*/ 68 w 708"/>
                <a:gd name="T51" fmla="*/ 107 h 613"/>
                <a:gd name="T52" fmla="*/ 100 w 708"/>
                <a:gd name="T53" fmla="*/ 85 h 613"/>
                <a:gd name="T54" fmla="*/ 133 w 708"/>
                <a:gd name="T55" fmla="*/ 68 h 613"/>
                <a:gd name="T56" fmla="*/ 167 w 708"/>
                <a:gd name="T57" fmla="*/ 55 h 613"/>
                <a:gd name="T58" fmla="*/ 203 w 708"/>
                <a:gd name="T59" fmla="*/ 44 h 613"/>
                <a:gd name="T60" fmla="*/ 241 w 708"/>
                <a:gd name="T61" fmla="*/ 38 h 613"/>
                <a:gd name="T62" fmla="*/ 281 w 708"/>
                <a:gd name="T63" fmla="*/ 35 h 613"/>
                <a:gd name="T64" fmla="*/ 304 w 708"/>
                <a:gd name="T65" fmla="*/ 37 h 613"/>
                <a:gd name="T66" fmla="*/ 351 w 708"/>
                <a:gd name="T67" fmla="*/ 43 h 613"/>
                <a:gd name="T68" fmla="*/ 395 w 708"/>
                <a:gd name="T69" fmla="*/ 54 h 613"/>
                <a:gd name="T70" fmla="*/ 435 w 708"/>
                <a:gd name="T71" fmla="*/ 71 h 613"/>
                <a:gd name="T72" fmla="*/ 474 w 708"/>
                <a:gd name="T73" fmla="*/ 91 h 613"/>
                <a:gd name="T74" fmla="*/ 508 w 708"/>
                <a:gd name="T75" fmla="*/ 117 h 613"/>
                <a:gd name="T76" fmla="*/ 538 w 708"/>
                <a:gd name="T77" fmla="*/ 145 h 613"/>
                <a:gd name="T78" fmla="*/ 565 w 708"/>
                <a:gd name="T79" fmla="*/ 177 h 613"/>
                <a:gd name="T80" fmla="*/ 577 w 708"/>
                <a:gd name="T81" fmla="*/ 194 h 613"/>
                <a:gd name="T82" fmla="*/ 595 w 708"/>
                <a:gd name="T83" fmla="*/ 225 h 613"/>
                <a:gd name="T84" fmla="*/ 609 w 708"/>
                <a:gd name="T85" fmla="*/ 258 h 613"/>
                <a:gd name="T86" fmla="*/ 629 w 708"/>
                <a:gd name="T87" fmla="*/ 326 h 613"/>
                <a:gd name="T88" fmla="*/ 638 w 708"/>
                <a:gd name="T89" fmla="*/ 393 h 613"/>
                <a:gd name="T90" fmla="*/ 635 w 708"/>
                <a:gd name="T91" fmla="*/ 455 h 613"/>
                <a:gd name="T92" fmla="*/ 631 w 708"/>
                <a:gd name="T93" fmla="*/ 478 h 613"/>
                <a:gd name="T94" fmla="*/ 617 w 708"/>
                <a:gd name="T95" fmla="*/ 526 h 613"/>
                <a:gd name="T96" fmla="*/ 599 w 708"/>
                <a:gd name="T97" fmla="*/ 566 h 613"/>
                <a:gd name="T98" fmla="*/ 594 w 708"/>
                <a:gd name="T99" fmla="*/ 613 h 613"/>
                <a:gd name="T100" fmla="*/ 608 w 708"/>
                <a:gd name="T101" fmla="*/ 589 h 613"/>
                <a:gd name="T102" fmla="*/ 632 w 708"/>
                <a:gd name="T103" fmla="*/ 538 h 613"/>
                <a:gd name="T104" fmla="*/ 651 w 708"/>
                <a:gd name="T105" fmla="*/ 476 h 613"/>
                <a:gd name="T106" fmla="*/ 667 w 708"/>
                <a:gd name="T107" fmla="*/ 393 h 613"/>
                <a:gd name="T108" fmla="*/ 674 w 708"/>
                <a:gd name="T109" fmla="*/ 342 h 613"/>
                <a:gd name="T110" fmla="*/ 708 w 708"/>
                <a:gd name="T11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08" h="613">
                  <a:moveTo>
                    <a:pt x="688" y="0"/>
                  </a:moveTo>
                  <a:lnTo>
                    <a:pt x="654" y="354"/>
                  </a:lnTo>
                  <a:lnTo>
                    <a:pt x="654" y="354"/>
                  </a:lnTo>
                  <a:lnTo>
                    <a:pt x="654" y="354"/>
                  </a:lnTo>
                  <a:lnTo>
                    <a:pt x="651" y="328"/>
                  </a:lnTo>
                  <a:lnTo>
                    <a:pt x="645" y="302"/>
                  </a:lnTo>
                  <a:lnTo>
                    <a:pt x="637" y="275"/>
                  </a:lnTo>
                  <a:lnTo>
                    <a:pt x="628" y="249"/>
                  </a:lnTo>
                  <a:lnTo>
                    <a:pt x="617" y="224"/>
                  </a:lnTo>
                  <a:lnTo>
                    <a:pt x="604" y="199"/>
                  </a:lnTo>
                  <a:lnTo>
                    <a:pt x="589" y="177"/>
                  </a:lnTo>
                  <a:lnTo>
                    <a:pt x="574" y="157"/>
                  </a:lnTo>
                  <a:lnTo>
                    <a:pt x="574" y="157"/>
                  </a:lnTo>
                  <a:lnTo>
                    <a:pt x="561" y="141"/>
                  </a:lnTo>
                  <a:lnTo>
                    <a:pt x="545" y="125"/>
                  </a:lnTo>
                  <a:lnTo>
                    <a:pt x="531" y="111"/>
                  </a:lnTo>
                  <a:lnTo>
                    <a:pt x="515" y="98"/>
                  </a:lnTo>
                  <a:lnTo>
                    <a:pt x="498" y="85"/>
                  </a:lnTo>
                  <a:lnTo>
                    <a:pt x="481" y="74"/>
                  </a:lnTo>
                  <a:lnTo>
                    <a:pt x="462" y="63"/>
                  </a:lnTo>
                  <a:lnTo>
                    <a:pt x="445" y="54"/>
                  </a:lnTo>
                  <a:lnTo>
                    <a:pt x="425" y="45"/>
                  </a:lnTo>
                  <a:lnTo>
                    <a:pt x="407" y="37"/>
                  </a:lnTo>
                  <a:lnTo>
                    <a:pt x="387" y="31"/>
                  </a:lnTo>
                  <a:lnTo>
                    <a:pt x="365" y="25"/>
                  </a:lnTo>
                  <a:lnTo>
                    <a:pt x="345" y="21"/>
                  </a:lnTo>
                  <a:lnTo>
                    <a:pt x="324" y="18"/>
                  </a:lnTo>
                  <a:lnTo>
                    <a:pt x="303" y="17"/>
                  </a:lnTo>
                  <a:lnTo>
                    <a:pt x="281" y="17"/>
                  </a:lnTo>
                  <a:lnTo>
                    <a:pt x="281" y="17"/>
                  </a:lnTo>
                  <a:lnTo>
                    <a:pt x="260" y="17"/>
                  </a:lnTo>
                  <a:lnTo>
                    <a:pt x="238" y="18"/>
                  </a:lnTo>
                  <a:lnTo>
                    <a:pt x="218" y="21"/>
                  </a:lnTo>
                  <a:lnTo>
                    <a:pt x="198" y="25"/>
                  </a:lnTo>
                  <a:lnTo>
                    <a:pt x="180" y="30"/>
                  </a:lnTo>
                  <a:lnTo>
                    <a:pt x="160" y="35"/>
                  </a:lnTo>
                  <a:lnTo>
                    <a:pt x="141" y="43"/>
                  </a:lnTo>
                  <a:lnTo>
                    <a:pt x="124" y="51"/>
                  </a:lnTo>
                  <a:lnTo>
                    <a:pt x="106" y="60"/>
                  </a:lnTo>
                  <a:lnTo>
                    <a:pt x="88" y="70"/>
                  </a:lnTo>
                  <a:lnTo>
                    <a:pt x="73" y="80"/>
                  </a:lnTo>
                  <a:lnTo>
                    <a:pt x="57" y="91"/>
                  </a:lnTo>
                  <a:lnTo>
                    <a:pt x="41" y="102"/>
                  </a:lnTo>
                  <a:lnTo>
                    <a:pt x="27" y="117"/>
                  </a:lnTo>
                  <a:lnTo>
                    <a:pt x="13" y="130"/>
                  </a:lnTo>
                  <a:lnTo>
                    <a:pt x="0" y="144"/>
                  </a:lnTo>
                  <a:lnTo>
                    <a:pt x="16" y="157"/>
                  </a:lnTo>
                  <a:lnTo>
                    <a:pt x="16" y="157"/>
                  </a:lnTo>
                  <a:lnTo>
                    <a:pt x="28" y="142"/>
                  </a:lnTo>
                  <a:lnTo>
                    <a:pt x="41" y="130"/>
                  </a:lnTo>
                  <a:lnTo>
                    <a:pt x="54" y="118"/>
                  </a:lnTo>
                  <a:lnTo>
                    <a:pt x="68" y="107"/>
                  </a:lnTo>
                  <a:lnTo>
                    <a:pt x="84" y="95"/>
                  </a:lnTo>
                  <a:lnTo>
                    <a:pt x="100" y="85"/>
                  </a:lnTo>
                  <a:lnTo>
                    <a:pt x="116" y="77"/>
                  </a:lnTo>
                  <a:lnTo>
                    <a:pt x="133" y="68"/>
                  </a:lnTo>
                  <a:lnTo>
                    <a:pt x="150" y="61"/>
                  </a:lnTo>
                  <a:lnTo>
                    <a:pt x="167" y="55"/>
                  </a:lnTo>
                  <a:lnTo>
                    <a:pt x="184" y="50"/>
                  </a:lnTo>
                  <a:lnTo>
                    <a:pt x="203" y="44"/>
                  </a:lnTo>
                  <a:lnTo>
                    <a:pt x="221" y="41"/>
                  </a:lnTo>
                  <a:lnTo>
                    <a:pt x="241" y="38"/>
                  </a:lnTo>
                  <a:lnTo>
                    <a:pt x="261" y="37"/>
                  </a:lnTo>
                  <a:lnTo>
                    <a:pt x="281" y="35"/>
                  </a:lnTo>
                  <a:lnTo>
                    <a:pt x="281" y="35"/>
                  </a:lnTo>
                  <a:lnTo>
                    <a:pt x="304" y="37"/>
                  </a:lnTo>
                  <a:lnTo>
                    <a:pt x="328" y="38"/>
                  </a:lnTo>
                  <a:lnTo>
                    <a:pt x="351" y="43"/>
                  </a:lnTo>
                  <a:lnTo>
                    <a:pt x="374" y="48"/>
                  </a:lnTo>
                  <a:lnTo>
                    <a:pt x="395" y="54"/>
                  </a:lnTo>
                  <a:lnTo>
                    <a:pt x="415" y="63"/>
                  </a:lnTo>
                  <a:lnTo>
                    <a:pt x="435" y="71"/>
                  </a:lnTo>
                  <a:lnTo>
                    <a:pt x="455" y="81"/>
                  </a:lnTo>
                  <a:lnTo>
                    <a:pt x="474" y="91"/>
                  </a:lnTo>
                  <a:lnTo>
                    <a:pt x="491" y="104"/>
                  </a:lnTo>
                  <a:lnTo>
                    <a:pt x="508" y="117"/>
                  </a:lnTo>
                  <a:lnTo>
                    <a:pt x="524" y="131"/>
                  </a:lnTo>
                  <a:lnTo>
                    <a:pt x="538" y="145"/>
                  </a:lnTo>
                  <a:lnTo>
                    <a:pt x="552" y="161"/>
                  </a:lnTo>
                  <a:lnTo>
                    <a:pt x="565" y="177"/>
                  </a:lnTo>
                  <a:lnTo>
                    <a:pt x="577" y="194"/>
                  </a:lnTo>
                  <a:lnTo>
                    <a:pt x="577" y="194"/>
                  </a:lnTo>
                  <a:lnTo>
                    <a:pt x="587" y="209"/>
                  </a:lnTo>
                  <a:lnTo>
                    <a:pt x="595" y="225"/>
                  </a:lnTo>
                  <a:lnTo>
                    <a:pt x="602" y="241"/>
                  </a:lnTo>
                  <a:lnTo>
                    <a:pt x="609" y="258"/>
                  </a:lnTo>
                  <a:lnTo>
                    <a:pt x="621" y="292"/>
                  </a:lnTo>
                  <a:lnTo>
                    <a:pt x="629" y="326"/>
                  </a:lnTo>
                  <a:lnTo>
                    <a:pt x="635" y="359"/>
                  </a:lnTo>
                  <a:lnTo>
                    <a:pt x="638" y="393"/>
                  </a:lnTo>
                  <a:lnTo>
                    <a:pt x="638" y="425"/>
                  </a:lnTo>
                  <a:lnTo>
                    <a:pt x="635" y="455"/>
                  </a:lnTo>
                  <a:lnTo>
                    <a:pt x="635" y="455"/>
                  </a:lnTo>
                  <a:lnTo>
                    <a:pt x="631" y="478"/>
                  </a:lnTo>
                  <a:lnTo>
                    <a:pt x="622" y="509"/>
                  </a:lnTo>
                  <a:lnTo>
                    <a:pt x="617" y="526"/>
                  </a:lnTo>
                  <a:lnTo>
                    <a:pt x="608" y="546"/>
                  </a:lnTo>
                  <a:lnTo>
                    <a:pt x="599" y="566"/>
                  </a:lnTo>
                  <a:lnTo>
                    <a:pt x="587" y="586"/>
                  </a:lnTo>
                  <a:lnTo>
                    <a:pt x="594" y="613"/>
                  </a:lnTo>
                  <a:lnTo>
                    <a:pt x="594" y="613"/>
                  </a:lnTo>
                  <a:lnTo>
                    <a:pt x="608" y="589"/>
                  </a:lnTo>
                  <a:lnTo>
                    <a:pt x="621" y="565"/>
                  </a:lnTo>
                  <a:lnTo>
                    <a:pt x="632" y="538"/>
                  </a:lnTo>
                  <a:lnTo>
                    <a:pt x="642" y="509"/>
                  </a:lnTo>
                  <a:lnTo>
                    <a:pt x="651" y="476"/>
                  </a:lnTo>
                  <a:lnTo>
                    <a:pt x="659" y="438"/>
                  </a:lnTo>
                  <a:lnTo>
                    <a:pt x="667" y="393"/>
                  </a:lnTo>
                  <a:lnTo>
                    <a:pt x="674" y="342"/>
                  </a:lnTo>
                  <a:lnTo>
                    <a:pt x="674" y="342"/>
                  </a:lnTo>
                  <a:lnTo>
                    <a:pt x="695" y="128"/>
                  </a:lnTo>
                  <a:lnTo>
                    <a:pt x="708" y="0"/>
                  </a:lnTo>
                  <a:lnTo>
                    <a:pt x="6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775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32ED1-7191-F948-A4A2-7318F411C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E92DD-00F0-49E4-B301-63ACC8101F62}" type="datetime1">
              <a:rPr lang="en-GB" smtClean="0"/>
              <a:t>07/11/2023</a:t>
            </a:fld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896188-1C5F-694D-8C6B-1FA2CA0214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B6E73-054D-6C4E-9975-9A683C5A967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3091C91-9AE2-304B-870F-2A07DCDC9E5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| EDMS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6728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962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962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B29A604-DB0B-E94F-AE2E-8CE9913BC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163A6-8406-4EBA-90EB-6D0B6A8D0945}" type="datetime1">
              <a:rPr lang="en-GB" smtClean="0"/>
              <a:t>07/11/2023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EF9D0-68BD-634F-B876-06D382A916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2101F-6B99-614B-8565-79324F6F180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F8B4D7A-C690-B340-89C7-3ACF819A4C8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| EDMS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0028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20000" cy="410104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6000" y="1825625"/>
            <a:ext cx="3420000" cy="410104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8668C51-C960-0D4C-BFF7-F96E4514645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933800" y="1825625"/>
            <a:ext cx="3420000" cy="410104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B1D902E-1197-374C-AC97-CFE956DDBD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71B02-3890-4231-9D73-972836A2CB7C}" type="datetime1">
              <a:rPr lang="en-GB" smtClean="0"/>
              <a:t>07/11/2023</a:t>
            </a:fld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FF02E3-2E05-3944-B750-7AAFBCC1612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0D698-E8D5-BB4D-895B-89EE952D3A3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E84657-0B82-4F42-AA46-C6E661CCFBB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| EDMS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237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085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085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6987D3E-7CA5-BA47-B2F9-C5B36D925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5B0D0-D42B-41F7-B2ED-552F53C31B54}" type="datetime1">
              <a:rPr lang="en-GB" smtClean="0"/>
              <a:t>07/11/2023</a:t>
            </a:fld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B9BDCFD-CE17-474D-935F-B7559CA427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C34C9-00E0-D742-BE52-39B07CBF350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B78A393-D2E7-5046-ADEF-2E975225B0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| EDMS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440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A8B197-D71E-DD42-B56C-69CFF11B0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6B8B5-70C7-49C8-834C-4DD457BB418E}" type="datetime1">
              <a:rPr lang="en-GB" smtClean="0"/>
              <a:t>07/11/2023</a:t>
            </a:fld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FB59AF-8E24-7946-95D8-A518BFE528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9FA1-B048-DD41-98A9-3CA9AFCDB77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D1848-A001-DD4D-B82B-AE98D7EAC9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| EDMS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7834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64A2D4E-4189-CA4B-A2EE-F4C72737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B9D8E-153B-4FB3-B29C-7F7B0DC7C091}" type="datetime1">
              <a:rPr lang="en-GB" smtClean="0"/>
              <a:t>07/11/2023</a:t>
            </a:fld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93BDEE1-7BFB-8A4F-81CA-BB58E92B97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719D1-DCC1-3149-88C4-91C47D30F00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4072E1B-D66B-744B-B8DC-021958ABE6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| EDMS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2302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F02630-B49F-4949-93AD-71D094A34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5D2D7-1D97-4386-B1E0-1E27FA31A50E}" type="datetime1">
              <a:rPr lang="en-GB" smtClean="0"/>
              <a:t>07/11/2023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F2A15-BEFC-C94F-96B6-404B5C1775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DB7FD-2ECA-DE4D-9982-0839717E515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80ECEA-B349-4849-97A1-E06CD49ACF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| EDMS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621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96F824-7D53-2340-AE1A-7348FB377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A7307-F139-42C2-B681-21B16956D5EB}" type="datetime1">
              <a:rPr lang="en-GB" smtClean="0"/>
              <a:t>07/11/2023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3994B-B1A9-C942-A725-14DA23EB80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2ECF0-2374-F048-9206-C3C9010A35A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B29B97B-277E-1F4D-A88D-15D85437AA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| EDMS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4111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>
            <a:extLst>
              <a:ext uri="{FF2B5EF4-FFF2-40B4-BE49-F238E27FC236}">
                <a16:creationId xmlns:a16="http://schemas.microsoft.com/office/drawing/2014/main" id="{C69C39AF-9BEB-EE4F-B659-D22773BEC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3475"/>
            <a:ext cx="121920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678837D9-F349-4B4D-B2A2-C8D96B2542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9D8CA463-ECAB-EB4E-B250-6BA4E6797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25944-1B6B-C245-AB7E-413CF77C2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18763" y="6427788"/>
            <a:ext cx="9080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0E254F4-29D7-413A-8525-CFE1F9DD7FCE}" type="datetime1">
              <a:rPr lang="en-GB" smtClean="0"/>
              <a:t>07/11/2023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65E5E-4974-3447-B9D9-B77B2649E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5725" y="6435725"/>
            <a:ext cx="482600" cy="33178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6DD0D816-059C-4E47-A9FF-2F36CA877CF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51EDF-DE6A-A34B-AE4D-DAC78E2252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41738" y="6418263"/>
            <a:ext cx="34528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Presentation | EDMS Reference</a:t>
            </a:r>
            <a:endParaRPr lang="en-GB" dirty="0"/>
          </a:p>
        </p:txBody>
      </p:sp>
      <p:sp>
        <p:nvSpPr>
          <p:cNvPr id="1033" name="TextBox 16">
            <a:extLst>
              <a:ext uri="{FF2B5EF4-FFF2-40B4-BE49-F238E27FC236}">
                <a16:creationId xmlns:a16="http://schemas.microsoft.com/office/drawing/2014/main" id="{96546E11-A4F0-E941-9836-40CFF2B19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93838" y="6691313"/>
            <a:ext cx="24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/>
              <a:t> </a:t>
            </a:r>
          </a:p>
        </p:txBody>
      </p:sp>
      <p:pic>
        <p:nvPicPr>
          <p:cNvPr id="2" name="Picture 35">
            <a:extLst>
              <a:ext uri="{FF2B5EF4-FFF2-40B4-BE49-F238E27FC236}">
                <a16:creationId xmlns:a16="http://schemas.microsoft.com/office/drawing/2014/main" id="{0FE4E30D-9AA3-4347-90AF-33C423D00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6311900"/>
            <a:ext cx="22510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cds.cern.ch/record/2878470/files/SPSC-P-367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s.cern.ch/record/2878543/files/SPSC-P-368.pdf" TargetMode="External"/><Relationship Id="rId5" Type="http://schemas.openxmlformats.org/officeDocument/2006/relationships/hyperlink" Target="https://cds.cern.ch/record/2878604/files/SPSC-P-369.pdf" TargetMode="External"/><Relationship Id="rId4" Type="http://schemas.openxmlformats.org/officeDocument/2006/relationships/hyperlink" Target="https://cds.cern.ch/record/2867743?ln=e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45CACF61-ECDC-6749-B536-0B42E9C51A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422275" y="2082800"/>
            <a:ext cx="11347450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altLang="en-US" sz="4800" dirty="0"/>
              <a:t>Radiation protection studies for a high intensity facility in the CERN's ECN3 area</a:t>
            </a:r>
          </a:p>
        </p:txBody>
      </p:sp>
      <p:sp>
        <p:nvSpPr>
          <p:cNvPr id="16386" name="Subtitle 2">
            <a:extLst>
              <a:ext uri="{FF2B5EF4-FFF2-40B4-BE49-F238E27FC236}">
                <a16:creationId xmlns:a16="http://schemas.microsoft.com/office/drawing/2014/main" id="{B79389ED-4C30-B647-8AF7-F04ACFFC1A6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22275" y="5611812"/>
            <a:ext cx="11442802" cy="9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u="sng" dirty="0"/>
              <a:t>C. Ahdida</a:t>
            </a:r>
            <a:r>
              <a:rPr lang="en-GB" altLang="en-US" dirty="0"/>
              <a:t>, F. Malacrida, G. Mazzola, E. Nowak, H. Vincke, J. Bernhard, M. Brugger, M. Calviani, M. Fraser, J.-L. Grenard, L. Krzempek, L.S. Esposito, R. Ximenes</a:t>
            </a:r>
          </a:p>
          <a:p>
            <a:pPr eaLnBrk="1" hangingPunct="1"/>
            <a:r>
              <a:rPr lang="en-GB" dirty="0"/>
              <a:t>8</a:t>
            </a:r>
            <a:r>
              <a:rPr lang="en-GB" baseline="30000" dirty="0"/>
              <a:t>th</a:t>
            </a:r>
            <a:r>
              <a:rPr lang="en-GB" dirty="0"/>
              <a:t> High Power </a:t>
            </a:r>
            <a:r>
              <a:rPr lang="en-GB" dirty="0" err="1"/>
              <a:t>Targetry</a:t>
            </a:r>
            <a:r>
              <a:rPr lang="en-GB" dirty="0"/>
              <a:t> Workshop, </a:t>
            </a:r>
            <a:r>
              <a:rPr lang="en-GB" altLang="en-US" dirty="0"/>
              <a:t>06 – 10 November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1AD5F7-4121-224C-9944-6C5F1F5FB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320" y="6391"/>
            <a:ext cx="10926480" cy="1325563"/>
          </a:xfrm>
        </p:spPr>
        <p:txBody>
          <a:bodyPr/>
          <a:lstStyle/>
          <a:p>
            <a:r>
              <a:rPr lang="en-US" spc="-1" dirty="0">
                <a:solidFill>
                  <a:srgbClr val="0055A0"/>
                </a:solidFill>
              </a:rPr>
              <a:t>Environmental impact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16" t="10330" r="422"/>
          <a:stretch/>
        </p:blipFill>
        <p:spPr>
          <a:xfrm>
            <a:off x="6477268" y="2230953"/>
            <a:ext cx="3791502" cy="2771598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418763" y="2946429"/>
            <a:ext cx="14287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55A0"/>
                </a:solidFill>
              </a:rPr>
              <a:t>Muon prompt radiation aboveground downstream ECN3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514AF8D-55B7-5B93-4BA1-DBB203BC843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5F496D8-E060-F708-70BE-5F01B6570AE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EBEAFCF-AF47-369F-4686-B60A6AD7097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10</a:t>
            </a:fld>
            <a:endParaRPr lang="en-GB" altLang="en-US" sz="10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64F153-00C9-0AF9-C79D-4BED4D5954C2}"/>
              </a:ext>
            </a:extLst>
          </p:cNvPr>
          <p:cNvSpPr txBox="1"/>
          <p:nvPr/>
        </p:nvSpPr>
        <p:spPr>
          <a:xfrm>
            <a:off x="375777" y="4886106"/>
            <a:ext cx="6101491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Worst-case immediate air release (CASE 2) yields 3 </a:t>
            </a:r>
            <a:r>
              <a:rPr lang="en-US" sz="1600" dirty="0" err="1">
                <a:solidFill>
                  <a:schemeClr val="accent1"/>
                </a:solidFill>
              </a:rPr>
              <a:t>nSv</a:t>
            </a:r>
            <a:r>
              <a:rPr lang="en-US" sz="1600" dirty="0">
                <a:solidFill>
                  <a:schemeClr val="accent1"/>
                </a:solidFill>
              </a:rPr>
              <a:t>/year and is thus well below the annual dose objective of CERN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Exposure of members of the public due to air releases is negligible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en-GB" sz="16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2848CD-1D3E-2B2F-0A44-45E2F39BE401}"/>
              </a:ext>
            </a:extLst>
          </p:cNvPr>
          <p:cNvSpPr txBox="1"/>
          <p:nvPr/>
        </p:nvSpPr>
        <p:spPr>
          <a:xfrm>
            <a:off x="499244" y="1758918"/>
            <a:ext cx="38783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55A0"/>
                </a:solidFill>
              </a:rPr>
              <a:t>Dose from air releases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2DF8B1-E302-77D5-A581-47319E19B73A}"/>
              </a:ext>
            </a:extLst>
          </p:cNvPr>
          <p:cNvSpPr txBox="1"/>
          <p:nvPr/>
        </p:nvSpPr>
        <p:spPr>
          <a:xfrm>
            <a:off x="503076" y="2237662"/>
            <a:ext cx="57772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Used max. dose coefficients from different age </a:t>
            </a:r>
            <a:r>
              <a:rPr lang="en-US" sz="1600" b="0" dirty="0"/>
              <a:t>groups [</a:t>
            </a:r>
            <a:r>
              <a:rPr lang="en-US" sz="1600" dirty="0"/>
              <a:t>6</a:t>
            </a:r>
            <a:r>
              <a:rPr lang="en-US" sz="1600" b="0" dirty="0"/>
              <a:t>]</a:t>
            </a:r>
            <a:endParaRPr lang="en-CH" sz="1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7DDA36-A13E-2388-5B9F-677A8F1E9946}"/>
              </a:ext>
            </a:extLst>
          </p:cNvPr>
          <p:cNvSpPr/>
          <p:nvPr/>
        </p:nvSpPr>
        <p:spPr>
          <a:xfrm>
            <a:off x="3334151" y="2680331"/>
            <a:ext cx="31431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200" b="1" dirty="0">
                <a:cs typeface="Arial" panose="020B0604020202020204" pitchFamily="34" charset="0"/>
              </a:rPr>
              <a:t>Positions of nearby population groups</a:t>
            </a:r>
            <a:endParaRPr lang="en-GB" altLang="en-US" sz="12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C931C7-D36C-6153-2C3D-45164F2B4424}"/>
              </a:ext>
            </a:extLst>
          </p:cNvPr>
          <p:cNvSpPr/>
          <p:nvPr/>
        </p:nvSpPr>
        <p:spPr>
          <a:xfrm>
            <a:off x="319300" y="3021629"/>
            <a:ext cx="31431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200" b="1" dirty="0">
                <a:cs typeface="Arial" panose="020B0604020202020204" pitchFamily="34" charset="0"/>
              </a:rPr>
              <a:t>Effective dose estimates</a:t>
            </a:r>
            <a:endParaRPr lang="en-GB" altLang="en-US" sz="12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2A5E91-A480-3E80-F058-094D5FBF9F41}"/>
              </a:ext>
            </a:extLst>
          </p:cNvPr>
          <p:cNvSpPr txBox="1"/>
          <p:nvPr/>
        </p:nvSpPr>
        <p:spPr>
          <a:xfrm>
            <a:off x="6540442" y="1758918"/>
            <a:ext cx="38783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55A0"/>
                </a:solidFill>
              </a:rPr>
              <a:t>Dose from stray radiation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3DA5087-138B-58FD-FDA6-6661E40AC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522" y="2955520"/>
            <a:ext cx="2790465" cy="1706127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2CC25E5-7345-B049-43A3-D5E05E96520E}"/>
              </a:ext>
            </a:extLst>
          </p:cNvPr>
          <p:cNvCxnSpPr>
            <a:cxnSpLocks/>
          </p:cNvCxnSpPr>
          <p:nvPr/>
        </p:nvCxnSpPr>
        <p:spPr>
          <a:xfrm flipH="1" flipV="1">
            <a:off x="3863984" y="3265067"/>
            <a:ext cx="144045" cy="13216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15BB33A-65B2-4E6C-4683-CBCAE3D88E02}"/>
              </a:ext>
            </a:extLst>
          </p:cNvPr>
          <p:cNvSpPr txBox="1"/>
          <p:nvPr/>
        </p:nvSpPr>
        <p:spPr>
          <a:xfrm>
            <a:off x="3936006" y="3236786"/>
            <a:ext cx="726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Release point</a:t>
            </a:r>
            <a:endParaRPr lang="en-CH" sz="800" b="1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1082FA-3602-40DA-A22C-D006F970F185}"/>
              </a:ext>
            </a:extLst>
          </p:cNvPr>
          <p:cNvSpPr txBox="1"/>
          <p:nvPr/>
        </p:nvSpPr>
        <p:spPr>
          <a:xfrm>
            <a:off x="6564718" y="5048697"/>
            <a:ext cx="51966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Annual limit of Non-designated Area on CERN domain (5 mSv/y) and at CERN fence (1 mSv/y) as well as dose objective for members of the public 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(10 </a:t>
            </a:r>
            <a:r>
              <a:rPr lang="en-US" sz="1600" dirty="0" err="1">
                <a:solidFill>
                  <a:schemeClr val="accent1"/>
                </a:solidFill>
              </a:rPr>
              <a:t>uSv</a:t>
            </a:r>
            <a:r>
              <a:rPr lang="en-US" sz="1600" dirty="0">
                <a:solidFill>
                  <a:schemeClr val="accent1"/>
                </a:solidFill>
              </a:rPr>
              <a:t>/y) by far met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4797C3B-6A95-4078-A72E-7202AC8667E4}"/>
              </a:ext>
            </a:extLst>
          </p:cNvPr>
          <p:cNvSpPr txBox="1"/>
          <p:nvPr/>
        </p:nvSpPr>
        <p:spPr>
          <a:xfrm rot="16200000">
            <a:off x="8684019" y="3129063"/>
            <a:ext cx="958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2">
                    <a:lumMod val="10000"/>
                  </a:schemeClr>
                </a:solidFill>
              </a:rPr>
              <a:t>CERN fence</a:t>
            </a:r>
            <a:endParaRPr lang="en-CH" sz="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065FC7-7189-66A1-E5A7-7F1A28FFB1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01" t="10088" r="14038"/>
          <a:stretch/>
        </p:blipFill>
        <p:spPr>
          <a:xfrm>
            <a:off x="9544217" y="162052"/>
            <a:ext cx="2454108" cy="1836315"/>
          </a:xfrm>
          <a:prstGeom prst="rect">
            <a:avLst/>
          </a:prstGeom>
        </p:spPr>
      </p:pic>
      <p:pic>
        <p:nvPicPr>
          <p:cNvPr id="11" name="Picture 10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4F3F39F6-4F20-ADF0-EB56-2BA60FDF2C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0" y="3317845"/>
            <a:ext cx="3029218" cy="8751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DDAB55-D0B5-0288-A7C1-8FA43CE9812D}"/>
              </a:ext>
            </a:extLst>
          </p:cNvPr>
          <p:cNvSpPr txBox="1"/>
          <p:nvPr/>
        </p:nvSpPr>
        <p:spPr>
          <a:xfrm>
            <a:off x="355195" y="4192953"/>
            <a:ext cx="31072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H-3 release due to air activation of ~80 </a:t>
            </a:r>
            <a:r>
              <a:rPr lang="en-US" sz="1200" dirty="0" err="1"/>
              <a:t>kBq</a:t>
            </a:r>
            <a:endParaRPr lang="en-CH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C2045-B739-4820-42B9-BAE2CDCE7C84}"/>
              </a:ext>
            </a:extLst>
          </p:cNvPr>
          <p:cNvSpPr txBox="1"/>
          <p:nvPr/>
        </p:nvSpPr>
        <p:spPr>
          <a:xfrm>
            <a:off x="5088306" y="5932177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100 rem = 1Sv</a:t>
            </a:r>
          </a:p>
        </p:txBody>
      </p:sp>
    </p:spTree>
    <p:extLst>
      <p:ext uri="{BB962C8B-B14F-4D97-AF65-F5344CB8AC3E}">
        <p14:creationId xmlns:p14="http://schemas.microsoft.com/office/powerpoint/2010/main" val="400357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26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539BFD0-B86D-6D94-979E-B8F5F310B90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27EFF7-56C1-7DC2-D1FD-BD6F3705F71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377E43-858E-BEBD-6C8A-48270CF90B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11</a:t>
            </a:fld>
            <a:endParaRPr lang="en-GB" altLang="en-US" sz="100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E7C94-B2A4-DA2C-0515-33D59920F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883" y="2539880"/>
            <a:ext cx="5966233" cy="1325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pc="-1" dirty="0"/>
              <a:t>HIKE + SHADOWS</a:t>
            </a:r>
          </a:p>
        </p:txBody>
      </p:sp>
    </p:spTree>
    <p:extLst>
      <p:ext uri="{BB962C8B-B14F-4D97-AF65-F5344CB8AC3E}">
        <p14:creationId xmlns:p14="http://schemas.microsoft.com/office/powerpoint/2010/main" val="137965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1AD5F7-4121-224C-9944-6C5F1F5FB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320" y="6391"/>
            <a:ext cx="10926480" cy="1325563"/>
          </a:xfrm>
        </p:spPr>
        <p:txBody>
          <a:bodyPr/>
          <a:lstStyle/>
          <a:p>
            <a:r>
              <a:rPr lang="en-US" spc="-1" dirty="0">
                <a:solidFill>
                  <a:srgbClr val="0055A0"/>
                </a:solidFill>
              </a:rPr>
              <a:t>HIKE/SHADOWS FLUKA model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539BFD0-B86D-6D94-979E-B8F5F310B90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27EFF7-56C1-7DC2-D1FD-BD6F3705F71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377E43-858E-BEBD-6C8A-48270CF90B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12</a:t>
            </a:fld>
            <a:endParaRPr lang="en-GB" altLang="en-US" sz="100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4AA17A-5D67-52DF-E510-A7768DC3BE1A}"/>
              </a:ext>
            </a:extLst>
          </p:cNvPr>
          <p:cNvGrpSpPr/>
          <p:nvPr/>
        </p:nvGrpSpPr>
        <p:grpSpPr>
          <a:xfrm>
            <a:off x="7838190" y="4368978"/>
            <a:ext cx="1543046" cy="276999"/>
            <a:chOff x="8027222" y="4664859"/>
            <a:chExt cx="1543046" cy="2769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C5A073-5B9B-4B11-6CA7-1CAFAF07F42C}"/>
                </a:ext>
              </a:extLst>
            </p:cNvPr>
            <p:cNvSpPr/>
            <p:nvPr/>
          </p:nvSpPr>
          <p:spPr>
            <a:xfrm>
              <a:off x="8027222" y="4709393"/>
              <a:ext cx="180000" cy="180000"/>
            </a:xfrm>
            <a:prstGeom prst="rect">
              <a:avLst/>
            </a:prstGeom>
            <a:solidFill>
              <a:srgbClr val="457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8135145-8399-5F6E-E80E-2B2C6A3FFB6B}"/>
                </a:ext>
              </a:extLst>
            </p:cNvPr>
            <p:cNvSpPr txBox="1"/>
            <p:nvPr/>
          </p:nvSpPr>
          <p:spPr>
            <a:xfrm>
              <a:off x="8207221" y="4664859"/>
              <a:ext cx="13630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Cast iron</a:t>
              </a:r>
              <a:endParaRPr lang="en-GB" sz="12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0020C9-EFBF-7B4F-CE56-403B051392FF}"/>
              </a:ext>
            </a:extLst>
          </p:cNvPr>
          <p:cNvGrpSpPr/>
          <p:nvPr/>
        </p:nvGrpSpPr>
        <p:grpSpPr>
          <a:xfrm>
            <a:off x="7838190" y="4670558"/>
            <a:ext cx="1543046" cy="276999"/>
            <a:chOff x="8027222" y="4941858"/>
            <a:chExt cx="1543046" cy="27699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03CE386-4337-B39C-ADF3-8BE706EFF504}"/>
                </a:ext>
              </a:extLst>
            </p:cNvPr>
            <p:cNvSpPr/>
            <p:nvPr/>
          </p:nvSpPr>
          <p:spPr>
            <a:xfrm>
              <a:off x="8027222" y="4987111"/>
              <a:ext cx="180000" cy="180000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CBCEEF6-5E14-A8F2-66E5-861CED580C58}"/>
                </a:ext>
              </a:extLst>
            </p:cNvPr>
            <p:cNvSpPr txBox="1"/>
            <p:nvPr/>
          </p:nvSpPr>
          <p:spPr>
            <a:xfrm>
              <a:off x="8207221" y="4941858"/>
              <a:ext cx="13630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Concrete</a:t>
              </a:r>
              <a:endParaRPr lang="en-GB" sz="1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D9B99C-8D73-FD12-E8B4-9424D210B381}"/>
              </a:ext>
            </a:extLst>
          </p:cNvPr>
          <p:cNvGrpSpPr/>
          <p:nvPr/>
        </p:nvGrpSpPr>
        <p:grpSpPr>
          <a:xfrm>
            <a:off x="7826157" y="4972138"/>
            <a:ext cx="1555079" cy="276999"/>
            <a:chOff x="8015189" y="5271322"/>
            <a:chExt cx="1555079" cy="27699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7D37007-F236-D5E3-2395-9E6D9293BF10}"/>
                </a:ext>
              </a:extLst>
            </p:cNvPr>
            <p:cNvSpPr/>
            <p:nvPr/>
          </p:nvSpPr>
          <p:spPr>
            <a:xfrm>
              <a:off x="8015189" y="5316575"/>
              <a:ext cx="180000" cy="180000"/>
            </a:xfrm>
            <a:prstGeom prst="rect">
              <a:avLst/>
            </a:prstGeom>
            <a:solidFill>
              <a:srgbClr val="844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844B32"/>
                </a:highlight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AF2BDC1-F8D5-1DF6-3051-8ADB1D868E9A}"/>
                </a:ext>
              </a:extLst>
            </p:cNvPr>
            <p:cNvSpPr txBox="1"/>
            <p:nvPr/>
          </p:nvSpPr>
          <p:spPr>
            <a:xfrm>
              <a:off x="8207221" y="5271322"/>
              <a:ext cx="13630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Iron</a:t>
              </a:r>
              <a:endParaRPr lang="en-GB" sz="12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2F098EA-E9F7-62A1-A16C-BC4A27444EF8}"/>
              </a:ext>
            </a:extLst>
          </p:cNvPr>
          <p:cNvSpPr txBox="1"/>
          <p:nvPr/>
        </p:nvSpPr>
        <p:spPr>
          <a:xfrm>
            <a:off x="427320" y="1758349"/>
            <a:ext cx="5668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Target area and secondary beamline, </a:t>
            </a:r>
            <a:r>
              <a:rPr lang="en-US" sz="1400" dirty="0"/>
              <a:t>Created using FLAIR [4]</a:t>
            </a:r>
            <a:endParaRPr lang="en-GB" sz="14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092C22-F5A8-44FD-53F6-EBAC83923E70}"/>
              </a:ext>
            </a:extLst>
          </p:cNvPr>
          <p:cNvGrpSpPr/>
          <p:nvPr/>
        </p:nvGrpSpPr>
        <p:grpSpPr>
          <a:xfrm>
            <a:off x="7826157" y="5273718"/>
            <a:ext cx="1543046" cy="276999"/>
            <a:chOff x="8015189" y="5548321"/>
            <a:chExt cx="1543046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666911-4010-08A3-1655-098A3F77A076}"/>
                </a:ext>
              </a:extLst>
            </p:cNvPr>
            <p:cNvSpPr/>
            <p:nvPr/>
          </p:nvSpPr>
          <p:spPr>
            <a:xfrm>
              <a:off x="8015189" y="5592855"/>
              <a:ext cx="180000" cy="180000"/>
            </a:xfrm>
            <a:prstGeom prst="rect">
              <a:avLst/>
            </a:prstGeom>
            <a:solidFill>
              <a:srgbClr val="431A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7385DE-B9E0-77C9-469F-CAEE454AA2A5}"/>
                </a:ext>
              </a:extLst>
            </p:cNvPr>
            <p:cNvSpPr txBox="1"/>
            <p:nvPr/>
          </p:nvSpPr>
          <p:spPr>
            <a:xfrm>
              <a:off x="8195188" y="5548321"/>
              <a:ext cx="13630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Moraine</a:t>
              </a:r>
              <a:endParaRPr lang="en-GB" sz="1200" dirty="0"/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F088AC4-74BB-75DD-9E8A-9831F16C7570}"/>
              </a:ext>
            </a:extLst>
          </p:cNvPr>
          <p:cNvSpPr txBox="1"/>
          <p:nvPr/>
        </p:nvSpPr>
        <p:spPr>
          <a:xfrm>
            <a:off x="6935727" y="4261880"/>
            <a:ext cx="10001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+mj-lt"/>
              </a:rPr>
              <a:t>ECN3</a:t>
            </a:r>
            <a:endParaRPr lang="en-GB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B3D0CAD-301B-F26F-AB0B-4A0770AAA1F8}"/>
              </a:ext>
            </a:extLst>
          </p:cNvPr>
          <p:cNvSpPr txBox="1"/>
          <p:nvPr/>
        </p:nvSpPr>
        <p:spPr>
          <a:xfrm>
            <a:off x="9399662" y="2295440"/>
            <a:ext cx="26276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1600" dirty="0">
                <a:cs typeface="Arial" panose="020B0604020202020204" pitchFamily="34" charset="0"/>
              </a:rPr>
              <a:t>Same FLUKA 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geometry of the full underground TCC8/ECN3 cavern and surrounding galleries, tunnels, rooms, etc. as well as the ground profiles as for BDF/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SHiP</a:t>
            </a: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Current FLUKA model based on NA62 design with additional shielding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Full model of secondary beamline of HIKE and SHADOWS magnets with their magnetic fields</a:t>
            </a:r>
          </a:p>
          <a:p>
            <a:pPr marL="171450" indent="-17145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3D493CEF-AC0C-FE01-0249-44D78F9CC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532" y="130762"/>
            <a:ext cx="1038525" cy="870170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FA22493F-089E-E874-31AD-70C759FE4FAA}"/>
              </a:ext>
            </a:extLst>
          </p:cNvPr>
          <p:cNvSpPr/>
          <p:nvPr/>
        </p:nvSpPr>
        <p:spPr>
          <a:xfrm>
            <a:off x="7732651" y="1074110"/>
            <a:ext cx="4366433" cy="30777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r"/>
            <a:r>
              <a:rPr lang="en-GB" sz="1400" dirty="0"/>
              <a:t>FLUKA hosted by CERN (FLUKA v4-3.0) [1-3]</a:t>
            </a:r>
          </a:p>
        </p:txBody>
      </p:sp>
      <p:pic>
        <p:nvPicPr>
          <p:cNvPr id="10" name="Picture 9" descr="A diagram of a tax and magnets&#10;&#10;Description automatically generated">
            <a:extLst>
              <a:ext uri="{FF2B5EF4-FFF2-40B4-BE49-F238E27FC236}">
                <a16:creationId xmlns:a16="http://schemas.microsoft.com/office/drawing/2014/main" id="{432B795A-94B9-5C27-3D40-3A888436A0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8" b="17769"/>
          <a:stretch/>
        </p:blipFill>
        <p:spPr>
          <a:xfrm>
            <a:off x="427320" y="2379204"/>
            <a:ext cx="8960310" cy="1553837"/>
          </a:xfrm>
          <a:prstGeom prst="rect">
            <a:avLst/>
          </a:prstGeom>
        </p:spPr>
      </p:pic>
      <p:pic>
        <p:nvPicPr>
          <p:cNvPr id="15" name="Picture 14" descr="A diagram of a building&#10;&#10;Description automatically generated with medium confidence">
            <a:extLst>
              <a:ext uri="{FF2B5EF4-FFF2-40B4-BE49-F238E27FC236}">
                <a16:creationId xmlns:a16="http://schemas.microsoft.com/office/drawing/2014/main" id="{2EF0CE10-3778-EE9A-66AD-C76D53BB0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0" y="4508101"/>
            <a:ext cx="6096313" cy="15494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C8264BE-63C0-BBFD-1412-65B94811882E}"/>
              </a:ext>
            </a:extLst>
          </p:cNvPr>
          <p:cNvSpPr txBox="1"/>
          <p:nvPr/>
        </p:nvSpPr>
        <p:spPr>
          <a:xfrm>
            <a:off x="427320" y="4199701"/>
            <a:ext cx="5063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Side view</a:t>
            </a:r>
            <a:endParaRPr lang="en-GB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41C093-B40F-1952-D5E5-3B516AF8824A}"/>
              </a:ext>
            </a:extLst>
          </p:cNvPr>
          <p:cNvSpPr txBox="1"/>
          <p:nvPr/>
        </p:nvSpPr>
        <p:spPr>
          <a:xfrm>
            <a:off x="427320" y="2041307"/>
            <a:ext cx="5063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Top view</a:t>
            </a: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9864E-A3E4-89F6-96C1-2D2EB5F6BCF5}"/>
              </a:ext>
            </a:extLst>
          </p:cNvPr>
          <p:cNvSpPr txBox="1"/>
          <p:nvPr/>
        </p:nvSpPr>
        <p:spPr>
          <a:xfrm>
            <a:off x="6298697" y="4941858"/>
            <a:ext cx="127636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Total floor shielding </a:t>
            </a:r>
            <a:br>
              <a:rPr lang="it-IT" sz="1200" dirty="0"/>
            </a:br>
            <a:r>
              <a:rPr lang="it-IT" sz="1200" dirty="0"/>
              <a:t>(51 m3)</a:t>
            </a:r>
            <a:endParaRPr lang="en-GB" sz="12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FB7F70-6B95-D865-308F-27F1419920C7}"/>
              </a:ext>
            </a:extLst>
          </p:cNvPr>
          <p:cNvCxnSpPr>
            <a:cxnSpLocks/>
          </p:cNvCxnSpPr>
          <p:nvPr/>
        </p:nvCxnSpPr>
        <p:spPr>
          <a:xfrm flipH="1">
            <a:off x="2233061" y="3619100"/>
            <a:ext cx="3697660" cy="0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FEF4EB5-F8D8-4CA4-C1FE-697E44EB5975}"/>
              </a:ext>
            </a:extLst>
          </p:cNvPr>
          <p:cNvSpPr/>
          <p:nvPr/>
        </p:nvSpPr>
        <p:spPr>
          <a:xfrm>
            <a:off x="3741738" y="3619100"/>
            <a:ext cx="5042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~27 m</a:t>
            </a:r>
            <a:endParaRPr lang="en-GB" sz="8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7F2933-C8D9-D105-A822-37EDFA6FFBA0}"/>
              </a:ext>
            </a:extLst>
          </p:cNvPr>
          <p:cNvGrpSpPr/>
          <p:nvPr/>
        </p:nvGrpSpPr>
        <p:grpSpPr>
          <a:xfrm>
            <a:off x="7826157" y="5575297"/>
            <a:ext cx="1555079" cy="276999"/>
            <a:chOff x="8015189" y="5871178"/>
            <a:chExt cx="1555079" cy="2769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242ECD-8441-8B76-22F2-C80BBB55A5C1}"/>
                </a:ext>
              </a:extLst>
            </p:cNvPr>
            <p:cNvSpPr/>
            <p:nvPr/>
          </p:nvSpPr>
          <p:spPr>
            <a:xfrm>
              <a:off x="8015189" y="5916431"/>
              <a:ext cx="180000" cy="180000"/>
            </a:xfrm>
            <a:prstGeom prst="rect">
              <a:avLst/>
            </a:prstGeom>
            <a:solidFill>
              <a:srgbClr val="B77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844B32"/>
                </a:highlight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323904-7A2F-28A7-998F-F51BA075B393}"/>
                </a:ext>
              </a:extLst>
            </p:cNvPr>
            <p:cNvSpPr txBox="1"/>
            <p:nvPr/>
          </p:nvSpPr>
          <p:spPr>
            <a:xfrm>
              <a:off x="8207221" y="5871178"/>
              <a:ext cx="13630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Copper</a:t>
              </a:r>
              <a:endParaRPr lang="en-GB" sz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2A0812-0E0A-6B39-0F94-EA37414FE7EA}"/>
              </a:ext>
            </a:extLst>
          </p:cNvPr>
          <p:cNvGrpSpPr/>
          <p:nvPr/>
        </p:nvGrpSpPr>
        <p:grpSpPr>
          <a:xfrm>
            <a:off x="7826157" y="5845181"/>
            <a:ext cx="1555079" cy="276999"/>
            <a:chOff x="8015189" y="5871178"/>
            <a:chExt cx="1555079" cy="27699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90229F1-6C67-951F-3EB1-72EFCA69E5C1}"/>
                </a:ext>
              </a:extLst>
            </p:cNvPr>
            <p:cNvSpPr/>
            <p:nvPr/>
          </p:nvSpPr>
          <p:spPr>
            <a:xfrm>
              <a:off x="8015189" y="5916431"/>
              <a:ext cx="180000" cy="180000"/>
            </a:xfrm>
            <a:prstGeom prst="rect">
              <a:avLst/>
            </a:prstGeom>
            <a:solidFill>
              <a:srgbClr val="C77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844B32"/>
                </a:highlight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B392C0D-1C6A-E07E-154C-A94AA7BD48EA}"/>
                </a:ext>
              </a:extLst>
            </p:cNvPr>
            <p:cNvSpPr txBox="1"/>
            <p:nvPr/>
          </p:nvSpPr>
          <p:spPr>
            <a:xfrm>
              <a:off x="8207221" y="5871178"/>
              <a:ext cx="13630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CuCrZr</a:t>
              </a:r>
              <a:endParaRPr lang="en-GB" sz="120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E93C506-9DD6-7603-8F6F-BE87C5A5D803}"/>
              </a:ext>
            </a:extLst>
          </p:cNvPr>
          <p:cNvSpPr txBox="1"/>
          <p:nvPr/>
        </p:nvSpPr>
        <p:spPr>
          <a:xfrm>
            <a:off x="1320801" y="3968372"/>
            <a:ext cx="6685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1"/>
                </a:solidFill>
              </a:rPr>
              <a:t>Target (40 cm, 2 mm ø, Be), target station and TAX design still based on NA62!</a:t>
            </a:r>
            <a:endParaRPr lang="en-CH" sz="14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95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graph of a waveform&#10;&#10;Description automatically generated with medium confidence">
            <a:extLst>
              <a:ext uri="{FF2B5EF4-FFF2-40B4-BE49-F238E27FC236}">
                <a16:creationId xmlns:a16="http://schemas.microsoft.com/office/drawing/2014/main" id="{7ECC912E-D683-88F1-A998-FA7D5AD1C1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8"/>
          <a:stretch/>
        </p:blipFill>
        <p:spPr>
          <a:xfrm>
            <a:off x="4443573" y="2595368"/>
            <a:ext cx="4107600" cy="2639153"/>
          </a:xfrm>
          <a:prstGeom prst="rect">
            <a:avLst/>
          </a:prstGeom>
        </p:spPr>
      </p:pic>
      <p:pic>
        <p:nvPicPr>
          <p:cNvPr id="39" name="Picture 38" descr="A diagram of a sound wave&#10;&#10;Description automatically generated">
            <a:extLst>
              <a:ext uri="{FF2B5EF4-FFF2-40B4-BE49-F238E27FC236}">
                <a16:creationId xmlns:a16="http://schemas.microsoft.com/office/drawing/2014/main" id="{40D07134-7D1D-F01B-85C1-7493006F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5" y="2590862"/>
            <a:ext cx="4107600" cy="2641565"/>
          </a:xfrm>
          <a:prstGeom prst="rect">
            <a:avLst/>
          </a:prstGeom>
        </p:spPr>
      </p:pic>
      <p:pic>
        <p:nvPicPr>
          <p:cNvPr id="26" name="Picture 25" descr="A graph of a waveform&#10;&#10;Description automatically generated with medium confidence">
            <a:extLst>
              <a:ext uri="{FF2B5EF4-FFF2-40B4-BE49-F238E27FC236}">
                <a16:creationId xmlns:a16="http://schemas.microsoft.com/office/drawing/2014/main" id="{58559C04-9047-48B4-148E-200CA195AF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4"/>
          <a:stretch/>
        </p:blipFill>
        <p:spPr>
          <a:xfrm>
            <a:off x="8962990" y="2151135"/>
            <a:ext cx="2991600" cy="1919631"/>
          </a:xfrm>
          <a:prstGeom prst="rect">
            <a:avLst/>
          </a:prstGeom>
        </p:spPr>
      </p:pic>
      <p:pic>
        <p:nvPicPr>
          <p:cNvPr id="29" name="Picture 28" descr="A blue and purple diagram&#10;&#10;Description automatically generated with medium confidence">
            <a:extLst>
              <a:ext uri="{FF2B5EF4-FFF2-40B4-BE49-F238E27FC236}">
                <a16:creationId xmlns:a16="http://schemas.microsoft.com/office/drawing/2014/main" id="{5491CD7D-9BF2-67C6-11E2-86A3B83547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5"/>
          <a:stretch/>
        </p:blipFill>
        <p:spPr>
          <a:xfrm>
            <a:off x="8962990" y="4266462"/>
            <a:ext cx="2991600" cy="191162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A1AD5F7-4121-224C-9944-6C5F1F5FB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320" y="6391"/>
            <a:ext cx="10926480" cy="1325563"/>
          </a:xfrm>
        </p:spPr>
        <p:txBody>
          <a:bodyPr/>
          <a:lstStyle/>
          <a:p>
            <a:r>
              <a:rPr lang="en-US" altLang="en-US" dirty="0"/>
              <a:t>Prompt radiation in target area</a:t>
            </a:r>
            <a:endParaRPr lang="en-GB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7321" y="1758349"/>
            <a:ext cx="3470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HIKE Phase 1</a:t>
            </a:r>
          </a:p>
          <a:p>
            <a:r>
              <a:rPr lang="en-US" sz="1400" b="1" dirty="0"/>
              <a:t>Side view</a:t>
            </a:r>
            <a:endParaRPr lang="en-GB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0680" y="5209738"/>
            <a:ext cx="8305032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High radiation levels in region between target and TAX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Prompt radiation sufficiently reduced for a Non-designated Area above target-TAX area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Prompt radiation dominated by neutrons in target-TAX area and by muons downstream </a:t>
            </a:r>
          </a:p>
          <a:p>
            <a:pPr>
              <a:spcAft>
                <a:spcPts val="600"/>
              </a:spcAft>
            </a:pPr>
            <a:endParaRPr lang="en-GB" sz="1600" dirty="0">
              <a:solidFill>
                <a:schemeClr val="accent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D77F2E-697C-4D42-ADBF-3E95EB18D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8468" y="91801"/>
            <a:ext cx="2869857" cy="1488779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C391C0B-AFD6-E93B-E21D-6E79260BA6C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EAF94CD-017E-8117-0FC4-BD94611EBEE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97CFF8-F0D9-C5B5-69CD-6931BB1275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13</a:t>
            </a:fld>
            <a:endParaRPr lang="en-GB" altLang="en-US" sz="100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4471C9-6528-0F74-902A-D34E365C6895}"/>
              </a:ext>
            </a:extLst>
          </p:cNvPr>
          <p:cNvSpPr/>
          <p:nvPr/>
        </p:nvSpPr>
        <p:spPr>
          <a:xfrm>
            <a:off x="10737410" y="461727"/>
            <a:ext cx="488887" cy="1901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0930CB-953A-F2DD-CE1A-C6165C24C2A1}"/>
              </a:ext>
            </a:extLst>
          </p:cNvPr>
          <p:cNvSpPr txBox="1"/>
          <p:nvPr/>
        </p:nvSpPr>
        <p:spPr>
          <a:xfrm>
            <a:off x="444956" y="1381578"/>
            <a:ext cx="33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Avg. intensity of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1.4</a:t>
            </a: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×10</a:t>
            </a:r>
            <a:r>
              <a:rPr lang="en-US" sz="1600" b="0" baseline="300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p/s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7306" y="2341756"/>
            <a:ext cx="1850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All particles</a:t>
            </a:r>
            <a:endParaRPr lang="en-GB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5993DB-CC2C-88AE-DB31-C635C8157D60}"/>
              </a:ext>
            </a:extLst>
          </p:cNvPr>
          <p:cNvSpPr txBox="1"/>
          <p:nvPr/>
        </p:nvSpPr>
        <p:spPr>
          <a:xfrm>
            <a:off x="9172209" y="1917507"/>
            <a:ext cx="1850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Neutrons</a:t>
            </a:r>
            <a:endParaRPr lang="en-GB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B37506-3968-81C3-2614-C89BE5D14993}"/>
              </a:ext>
            </a:extLst>
          </p:cNvPr>
          <p:cNvSpPr txBox="1"/>
          <p:nvPr/>
        </p:nvSpPr>
        <p:spPr>
          <a:xfrm>
            <a:off x="9172209" y="4035511"/>
            <a:ext cx="1850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Muons</a:t>
            </a:r>
            <a:endParaRPr lang="en-GB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3B8240-57E6-6251-2340-674526786FF4}"/>
              </a:ext>
            </a:extLst>
          </p:cNvPr>
          <p:cNvSpPr txBox="1"/>
          <p:nvPr/>
        </p:nvSpPr>
        <p:spPr>
          <a:xfrm>
            <a:off x="4822857" y="1758349"/>
            <a:ext cx="3470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HIKE BD/SHADOWS</a:t>
            </a:r>
          </a:p>
          <a:p>
            <a:r>
              <a:rPr lang="en-US" sz="1400" b="1" dirty="0"/>
              <a:t>Side view</a:t>
            </a:r>
            <a:endParaRPr lang="en-GB" sz="1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CF35AF-53F2-84C1-5C03-29DA1A2A466C}"/>
              </a:ext>
            </a:extLst>
          </p:cNvPr>
          <p:cNvSpPr txBox="1"/>
          <p:nvPr/>
        </p:nvSpPr>
        <p:spPr>
          <a:xfrm>
            <a:off x="427320" y="2385953"/>
            <a:ext cx="1850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All particles</a:t>
            </a:r>
            <a:endParaRPr lang="en-GB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0F14F4-A94D-C915-52B2-129B65B5E522}"/>
              </a:ext>
            </a:extLst>
          </p:cNvPr>
          <p:cNvSpPr txBox="1"/>
          <p:nvPr/>
        </p:nvSpPr>
        <p:spPr>
          <a:xfrm>
            <a:off x="444956" y="2696922"/>
            <a:ext cx="6976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x [-60,60]</a:t>
            </a:r>
            <a:endParaRPr lang="en-GB" sz="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4F9873-0AC9-FD87-9DBD-1125B390C483}"/>
              </a:ext>
            </a:extLst>
          </p:cNvPr>
          <p:cNvSpPr txBox="1"/>
          <p:nvPr/>
        </p:nvSpPr>
        <p:spPr>
          <a:xfrm>
            <a:off x="9191259" y="2193864"/>
            <a:ext cx="6976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x [-60,60]</a:t>
            </a:r>
            <a:endParaRPr lang="en-GB" sz="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BC9390-B540-880B-AA37-FB09CDE54ABD}"/>
              </a:ext>
            </a:extLst>
          </p:cNvPr>
          <p:cNvSpPr txBox="1"/>
          <p:nvPr/>
        </p:nvSpPr>
        <p:spPr>
          <a:xfrm>
            <a:off x="9191259" y="4301115"/>
            <a:ext cx="6976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x [-60,60]</a:t>
            </a:r>
            <a:endParaRPr lang="en-GB" sz="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5A55BD-A102-948C-D8D4-ACB3952E7865}"/>
              </a:ext>
            </a:extLst>
          </p:cNvPr>
          <p:cNvSpPr txBox="1"/>
          <p:nvPr/>
        </p:nvSpPr>
        <p:spPr>
          <a:xfrm>
            <a:off x="4817306" y="2707964"/>
            <a:ext cx="6976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x [-60,60]</a:t>
            </a:r>
            <a:endParaRPr lang="en-GB" sz="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E63FB-FAA3-DAA6-FC84-8197B1459742}"/>
              </a:ext>
            </a:extLst>
          </p:cNvPr>
          <p:cNvSpPr txBox="1"/>
          <p:nvPr/>
        </p:nvSpPr>
        <p:spPr>
          <a:xfrm>
            <a:off x="7758249" y="5241912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100 rem = 1Sv</a:t>
            </a:r>
          </a:p>
        </p:txBody>
      </p:sp>
    </p:spTree>
    <p:extLst>
      <p:ext uri="{BB962C8B-B14F-4D97-AF65-F5344CB8AC3E}">
        <p14:creationId xmlns:p14="http://schemas.microsoft.com/office/powerpoint/2010/main" val="1806973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1AD5F7-4121-224C-9944-6C5F1F5FB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320" y="6391"/>
            <a:ext cx="10926480" cy="1325563"/>
          </a:xfrm>
        </p:spPr>
        <p:txBody>
          <a:bodyPr/>
          <a:lstStyle/>
          <a:p>
            <a:r>
              <a:rPr lang="en-US" altLang="en-US" dirty="0"/>
              <a:t>Residual radiation in target area</a:t>
            </a:r>
            <a:endParaRPr lang="en-GB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7321" y="1758349"/>
            <a:ext cx="3470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Cross-sectional view, target level</a:t>
            </a:r>
            <a:endParaRPr lang="en-GB" sz="14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6184232" y="4087126"/>
            <a:ext cx="0" cy="74595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4537" y="5025409"/>
            <a:ext cx="11851412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Residual dose rates well contained within shielding allowing for a Supervised Radiation Area in SHADOWS experimental area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High residual dose rates in secondary beamline requiring </a:t>
            </a:r>
            <a:r>
              <a:rPr lang="en-US" sz="1600" dirty="0" err="1">
                <a:solidFill>
                  <a:schemeClr val="accent1"/>
                </a:solidFill>
              </a:rPr>
              <a:t>optimisation</a:t>
            </a:r>
            <a:r>
              <a:rPr lang="en-US" sz="1600" dirty="0">
                <a:solidFill>
                  <a:schemeClr val="accent1"/>
                </a:solidFill>
              </a:rPr>
              <a:t> of interventions (e.g. remote operations, quick connections, cool-down, etc.) </a:t>
            </a:r>
            <a:endParaRPr lang="en-GB" sz="1600" dirty="0">
              <a:solidFill>
                <a:schemeClr val="accent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D77F2E-697C-4D42-ADBF-3E95EB18D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468" y="101326"/>
            <a:ext cx="2869857" cy="1488779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C391C0B-AFD6-E93B-E21D-6E79260BA6C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EAF94CD-017E-8117-0FC4-BD94611EBEE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97CFF8-F0D9-C5B5-69CD-6931BB1275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14</a:t>
            </a:fld>
            <a:endParaRPr lang="en-GB" altLang="en-US" sz="10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8BFDB-C989-B5FE-B8BD-3D1C0AA7E298}"/>
              </a:ext>
            </a:extLst>
          </p:cNvPr>
          <p:cNvSpPr txBox="1"/>
          <p:nvPr/>
        </p:nvSpPr>
        <p:spPr>
          <a:xfrm>
            <a:off x="389705" y="2170716"/>
            <a:ext cx="1763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1 hour cool-down</a:t>
            </a:r>
            <a:endParaRPr lang="en-GB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04E2A9-6773-E8DB-5974-4DE2CBE25B6F}"/>
              </a:ext>
            </a:extLst>
          </p:cNvPr>
          <p:cNvSpPr txBox="1"/>
          <p:nvPr/>
        </p:nvSpPr>
        <p:spPr>
          <a:xfrm>
            <a:off x="444956" y="1381578"/>
            <a:ext cx="9123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HIKE Phase 1 (</a:t>
            </a:r>
            <a:r>
              <a:rPr lang="en-GB" sz="1600" b="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</a:t>
            </a:r>
            <a:r>
              <a:rPr lang="en-GB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5</a:t>
            </a: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×10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19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/5 y)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2 y long shutdown, </a:t>
            </a:r>
            <a:r>
              <a:rPr lang="en-GB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HIKE BD/SHADOWS (</a:t>
            </a:r>
            <a:r>
              <a:rPr lang="en-GB" sz="1600" b="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</a:t>
            </a:r>
            <a:r>
              <a:rPr lang="en-GB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5</a:t>
            </a: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×10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19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/5 y)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*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Picture 24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71139F3A-6D24-389A-D512-8ED37D1E9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22" y="2236561"/>
            <a:ext cx="4114285" cy="2880000"/>
          </a:xfrm>
          <a:prstGeom prst="rect">
            <a:avLst/>
          </a:prstGeom>
        </p:spPr>
      </p:pic>
      <p:pic>
        <p:nvPicPr>
          <p:cNvPr id="27" name="Picture 26" descr="A screen shot of a computer&#10;&#10;Description automatically generated">
            <a:extLst>
              <a:ext uri="{FF2B5EF4-FFF2-40B4-BE49-F238E27FC236}">
                <a16:creationId xmlns:a16="http://schemas.microsoft.com/office/drawing/2014/main" id="{4C94A0C6-8F2E-7A39-10A1-A8BB57A34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" y="2236561"/>
            <a:ext cx="4114285" cy="2880000"/>
          </a:xfrm>
          <a:prstGeom prst="rect">
            <a:avLst/>
          </a:prstGeom>
        </p:spPr>
      </p:pic>
      <p:pic>
        <p:nvPicPr>
          <p:cNvPr id="39" name="Picture 38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F0B77024-1583-87B7-AC70-E0E2DFC78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93" y="2236561"/>
            <a:ext cx="4114285" cy="2880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890A11D-0E9C-11E8-3804-3D327D579C59}"/>
              </a:ext>
            </a:extLst>
          </p:cNvPr>
          <p:cNvSpPr txBox="1"/>
          <p:nvPr/>
        </p:nvSpPr>
        <p:spPr>
          <a:xfrm>
            <a:off x="4383816" y="2170716"/>
            <a:ext cx="1763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1 day cool-down</a:t>
            </a:r>
            <a:endParaRPr lang="en-GB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AEB705-000C-166D-0D8E-AEDAFBCE7921}"/>
              </a:ext>
            </a:extLst>
          </p:cNvPr>
          <p:cNvSpPr txBox="1"/>
          <p:nvPr/>
        </p:nvSpPr>
        <p:spPr>
          <a:xfrm>
            <a:off x="8450170" y="2170716"/>
            <a:ext cx="1763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1 week cool-down</a:t>
            </a:r>
            <a:endParaRPr lang="en-GB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BE7BDD-2433-B8EA-B285-55C6A2B9E6B9}"/>
              </a:ext>
            </a:extLst>
          </p:cNvPr>
          <p:cNvSpPr txBox="1"/>
          <p:nvPr/>
        </p:nvSpPr>
        <p:spPr>
          <a:xfrm>
            <a:off x="556181" y="5925221"/>
            <a:ext cx="10959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HIKE Phase 1 operation longer than in HIKE proposal (3.6</a:t>
            </a:r>
            <a:r>
              <a:rPr lang="en-US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×10</a:t>
            </a:r>
            <a:r>
              <a:rPr lang="en-US" sz="1600" baseline="30000" dirty="0">
                <a:cs typeface="Arial" panose="020B0604020202020204" pitchFamily="34" charset="0"/>
              </a:rPr>
              <a:t>19</a:t>
            </a:r>
            <a:r>
              <a:rPr lang="en-US" sz="1600" dirty="0">
                <a:cs typeface="Arial" panose="020B0604020202020204" pitchFamily="34" charset="0"/>
              </a:rPr>
              <a:t>/4 y), HIKE Phase 2 not included</a:t>
            </a:r>
            <a:r>
              <a:rPr lang="en-US" sz="1600" dirty="0"/>
              <a:t> </a:t>
            </a:r>
            <a:endParaRPr lang="en-CH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91086-FBB6-D100-D253-238E59FEE803}"/>
              </a:ext>
            </a:extLst>
          </p:cNvPr>
          <p:cNvSpPr txBox="1"/>
          <p:nvPr/>
        </p:nvSpPr>
        <p:spPr>
          <a:xfrm>
            <a:off x="10960862" y="5951947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100 rem = 1Sv</a:t>
            </a:r>
          </a:p>
        </p:txBody>
      </p:sp>
    </p:spTree>
    <p:extLst>
      <p:ext uri="{BB962C8B-B14F-4D97-AF65-F5344CB8AC3E}">
        <p14:creationId xmlns:p14="http://schemas.microsoft.com/office/powerpoint/2010/main" val="11663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1AD5F7-4121-224C-9944-6C5F1F5FB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320" y="6391"/>
            <a:ext cx="10926480" cy="1325563"/>
          </a:xfrm>
        </p:spPr>
        <p:txBody>
          <a:bodyPr/>
          <a:lstStyle/>
          <a:p>
            <a:r>
              <a:rPr lang="en-US" spc="-1" dirty="0">
                <a:solidFill>
                  <a:srgbClr val="0055A0"/>
                </a:solidFill>
              </a:rPr>
              <a:t>Air and soil activation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BD7E2C-53B6-CEAF-6D47-981AE37C165D}"/>
              </a:ext>
            </a:extLst>
          </p:cNvPr>
          <p:cNvSpPr txBox="1"/>
          <p:nvPr/>
        </p:nvSpPr>
        <p:spPr>
          <a:xfrm>
            <a:off x="427320" y="1687194"/>
            <a:ext cx="56772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55A0"/>
                </a:solidFill>
              </a:rPr>
              <a:t>Specific activity of </a:t>
            </a:r>
            <a:r>
              <a:rPr lang="en-US" sz="1600" b="1" baseline="30000" dirty="0">
                <a:solidFill>
                  <a:srgbClr val="0055A0"/>
                </a:solidFill>
              </a:rPr>
              <a:t>3</a:t>
            </a:r>
            <a:r>
              <a:rPr lang="en-US" sz="1600" b="1" dirty="0">
                <a:solidFill>
                  <a:srgbClr val="0055A0"/>
                </a:solidFill>
              </a:rPr>
              <a:t>H and </a:t>
            </a:r>
            <a:r>
              <a:rPr lang="en-US" sz="1600" b="1" baseline="30000" dirty="0">
                <a:solidFill>
                  <a:srgbClr val="0055A0"/>
                </a:solidFill>
              </a:rPr>
              <a:t>22</a:t>
            </a:r>
            <a:r>
              <a:rPr lang="en-US" sz="1600" b="1" dirty="0">
                <a:solidFill>
                  <a:srgbClr val="0055A0"/>
                </a:solidFill>
              </a:rPr>
              <a:t>Na in the soil</a:t>
            </a:r>
            <a:endParaRPr lang="en-US" sz="1600" dirty="0">
              <a:solidFill>
                <a:srgbClr val="0055A0"/>
              </a:solidFill>
            </a:endParaRP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C415716-8DAB-D6E0-FEFB-F16B9EECE15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BFF9002D-0A16-49CD-8A7F-26AC2B203F5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176CA38-83EA-D82B-48B3-2F5504CAADC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15</a:t>
            </a:fld>
            <a:endParaRPr lang="en-GB" altLang="en-US" sz="10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D689C1-85F5-6CEF-3F39-E6AB7FC01439}"/>
              </a:ext>
            </a:extLst>
          </p:cNvPr>
          <p:cNvSpPr txBox="1"/>
          <p:nvPr/>
        </p:nvSpPr>
        <p:spPr>
          <a:xfrm>
            <a:off x="6653465" y="1687194"/>
            <a:ext cx="38783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55A0"/>
                </a:solidFill>
              </a:rPr>
              <a:t>Air activation </a:t>
            </a:r>
            <a:r>
              <a:rPr lang="en-US" sz="1600" dirty="0">
                <a:solidFill>
                  <a:srgbClr val="0055A0"/>
                </a:solidFill>
              </a:rPr>
              <a:t>(HIKE Phase 1 - worst)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CA4C1-FC6F-6BC3-7DE5-564FE06E9071}"/>
              </a:ext>
            </a:extLst>
          </p:cNvPr>
          <p:cNvSpPr txBox="1"/>
          <p:nvPr/>
        </p:nvSpPr>
        <p:spPr>
          <a:xfrm>
            <a:off x="427319" y="1386286"/>
            <a:ext cx="33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GB" sz="1600" b="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</a:t>
            </a:r>
            <a:r>
              <a:rPr lang="en-GB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×10</a:t>
            </a:r>
            <a:r>
              <a:rPr lang="en-US" sz="1600" b="0" baseline="300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0171A3-9417-9B04-25E1-954CA7CC4716}"/>
              </a:ext>
            </a:extLst>
          </p:cNvPr>
          <p:cNvSpPr txBox="1"/>
          <p:nvPr/>
        </p:nvSpPr>
        <p:spPr>
          <a:xfrm>
            <a:off x="6653465" y="1386286"/>
            <a:ext cx="33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</a:t>
            </a:r>
            <a:r>
              <a:rPr lang="en-GB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×10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19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per year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8E952F-2CF4-0E57-D504-18F5A3E6A331}"/>
              </a:ext>
            </a:extLst>
          </p:cNvPr>
          <p:cNvSpPr txBox="1"/>
          <p:nvPr/>
        </p:nvSpPr>
        <p:spPr>
          <a:xfrm>
            <a:off x="6339027" y="2131381"/>
            <a:ext cx="58529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Production of radionuclides evaluated with FLUKA in combination with </a:t>
            </a:r>
            <a:r>
              <a:rPr lang="en-GB" sz="1600" dirty="0" err="1"/>
              <a:t>ActiWiz</a:t>
            </a:r>
            <a:r>
              <a:rPr lang="en-GB" sz="1600" dirty="0"/>
              <a:t> for different air regions since the target-TAX area will be separated from the downstream area by a wall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97F8B0-5329-9CEE-71EA-B9042B1BD9DA}"/>
              </a:ext>
            </a:extLst>
          </p:cNvPr>
          <p:cNvSpPr txBox="1"/>
          <p:nvPr/>
        </p:nvSpPr>
        <p:spPr>
          <a:xfrm>
            <a:off x="6553590" y="4187333"/>
            <a:ext cx="56592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Build-up of radionuclides during operation w/o air extraction and no cool-down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D51F9F-61C5-25D0-1FD5-E42BEFBC23DE}"/>
              </a:ext>
            </a:extLst>
          </p:cNvPr>
          <p:cNvSpPr txBox="1"/>
          <p:nvPr/>
        </p:nvSpPr>
        <p:spPr>
          <a:xfrm>
            <a:off x="6339027" y="5184680"/>
            <a:ext cx="56592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Flush of target complex with fresh air before any access to reduce specific airborne radioactivity to be compatible with 0.1 CA</a:t>
            </a:r>
            <a:endParaRPr lang="en-GB" sz="1600" dirty="0">
              <a:solidFill>
                <a:schemeClr val="accent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B439C7E-44C6-C571-B342-F4D93380C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683" y="19221"/>
            <a:ext cx="3362205" cy="1672821"/>
          </a:xfrm>
          <a:prstGeom prst="rect">
            <a:avLst/>
          </a:prstGeom>
        </p:spPr>
      </p:pic>
      <p:pic>
        <p:nvPicPr>
          <p:cNvPr id="4" name="Picture 3" descr="A diagram of a machine&#10;&#10;Description automatically generated with medium confidence">
            <a:extLst>
              <a:ext uri="{FF2B5EF4-FFF2-40B4-BE49-F238E27FC236}">
                <a16:creationId xmlns:a16="http://schemas.microsoft.com/office/drawing/2014/main" id="{FD350E3C-6352-C828-D01D-6EF21BDF1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7" y="2312516"/>
            <a:ext cx="5442230" cy="3232316"/>
          </a:xfrm>
          <a:prstGeom prst="rect">
            <a:avLst/>
          </a:prstGeom>
        </p:spPr>
      </p:pic>
      <p:pic>
        <p:nvPicPr>
          <p:cNvPr id="6" name="Picture 5" descr="A graph of a graph showing different types of soil&#10;&#10;Description automatically generated with medium confidence">
            <a:extLst>
              <a:ext uri="{FF2B5EF4-FFF2-40B4-BE49-F238E27FC236}">
                <a16:creationId xmlns:a16="http://schemas.microsoft.com/office/drawing/2014/main" id="{EEAC388D-F06E-0AB9-3583-90ADFBEF2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7816"/>
            <a:ext cx="2864483" cy="2448000"/>
          </a:xfrm>
          <a:prstGeom prst="rect">
            <a:avLst/>
          </a:prstGeom>
        </p:spPr>
      </p:pic>
      <p:pic>
        <p:nvPicPr>
          <p:cNvPr id="12" name="Picture 11" descr="A graph of a graph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A9FBE00B-F951-3A3D-632D-4517FE848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921" y="2290896"/>
            <a:ext cx="2877250" cy="2448000"/>
          </a:xfrm>
          <a:prstGeom prst="rect">
            <a:avLst/>
          </a:prstGeom>
        </p:spPr>
      </p:pic>
      <p:pic>
        <p:nvPicPr>
          <p:cNvPr id="15" name="Picture 14" descr="A screenshot of a math table&#10;&#10;Description automatically generated">
            <a:extLst>
              <a:ext uri="{FF2B5EF4-FFF2-40B4-BE49-F238E27FC236}">
                <a16:creationId xmlns:a16="http://schemas.microsoft.com/office/drawing/2014/main" id="{FA769D3F-822D-8ECC-A4D7-4180A1F9D6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85" y="3259186"/>
            <a:ext cx="5760000" cy="9460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725821-397A-8042-5984-27AEC8002AB4}"/>
              </a:ext>
            </a:extLst>
          </p:cNvPr>
          <p:cNvSpPr txBox="1"/>
          <p:nvPr/>
        </p:nvSpPr>
        <p:spPr>
          <a:xfrm>
            <a:off x="6339027" y="4582198"/>
            <a:ext cx="5659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CA dominated by short-lived radionuclides (N-13, Ar-41, O-15, C-11) directly after beam operation</a:t>
            </a:r>
            <a:endParaRPr lang="en-GB" sz="1600" dirty="0">
              <a:solidFill>
                <a:schemeClr val="accent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56A7A6-7452-8F1F-FF16-A283B7BE08A3}"/>
              </a:ext>
            </a:extLst>
          </p:cNvPr>
          <p:cNvSpPr/>
          <p:nvPr/>
        </p:nvSpPr>
        <p:spPr>
          <a:xfrm>
            <a:off x="6549969" y="6004260"/>
            <a:ext cx="50216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 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Person working 40h/w, 50w/y with standard breathing rate in activated air with CA = 1 receives 20 mSv</a:t>
            </a: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BAF2C2-A0CA-7220-F0FA-361F92421DFC}"/>
              </a:ext>
            </a:extLst>
          </p:cNvPr>
          <p:cNvSpPr/>
          <p:nvPr/>
        </p:nvSpPr>
        <p:spPr>
          <a:xfrm>
            <a:off x="10773500" y="2870897"/>
            <a:ext cx="3488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 </a:t>
            </a: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8A4CF2-CC01-D326-B302-FE4B58C9FC46}"/>
              </a:ext>
            </a:extLst>
          </p:cNvPr>
          <p:cNvSpPr txBox="1"/>
          <p:nvPr/>
        </p:nvSpPr>
        <p:spPr>
          <a:xfrm>
            <a:off x="542492" y="2021211"/>
            <a:ext cx="3247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Na-22 – Side view of TCC8 cavern</a:t>
            </a:r>
            <a:endParaRPr lang="en-CH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2E0FC-5B0E-BC23-E9EA-5BE9B25E4054}"/>
              </a:ext>
            </a:extLst>
          </p:cNvPr>
          <p:cNvSpPr txBox="1"/>
          <p:nvPr/>
        </p:nvSpPr>
        <p:spPr>
          <a:xfrm>
            <a:off x="351961" y="2011041"/>
            <a:ext cx="2496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H-3 – TAX region</a:t>
            </a:r>
            <a:endParaRPr lang="en-CH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16D02E-D0F9-B6B8-3B27-7F4E1915952B}"/>
              </a:ext>
            </a:extLst>
          </p:cNvPr>
          <p:cNvSpPr txBox="1"/>
          <p:nvPr/>
        </p:nvSpPr>
        <p:spPr>
          <a:xfrm>
            <a:off x="3469194" y="2011041"/>
            <a:ext cx="2496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Na-22 – TAX region</a:t>
            </a:r>
            <a:endParaRPr lang="en-CH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437503-9E33-01E8-8629-5BE44E10AB6B}"/>
              </a:ext>
            </a:extLst>
          </p:cNvPr>
          <p:cNvSpPr txBox="1"/>
          <p:nvPr/>
        </p:nvSpPr>
        <p:spPr>
          <a:xfrm>
            <a:off x="222061" y="4757811"/>
            <a:ext cx="5873939" cy="13619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Thanks to floor iron shielding, </a:t>
            </a:r>
            <a:r>
              <a:rPr lang="en-US" sz="1600" baseline="30000" dirty="0">
                <a:solidFill>
                  <a:schemeClr val="accent1"/>
                </a:solidFill>
              </a:rPr>
              <a:t>3</a:t>
            </a:r>
            <a:r>
              <a:rPr lang="en-US" sz="1600" dirty="0">
                <a:solidFill>
                  <a:schemeClr val="accent1"/>
                </a:solidFill>
              </a:rPr>
              <a:t>H and </a:t>
            </a:r>
            <a:r>
              <a:rPr lang="en-US" sz="1600" baseline="30000" dirty="0">
                <a:solidFill>
                  <a:schemeClr val="accent1"/>
                </a:solidFill>
              </a:rPr>
              <a:t>22</a:t>
            </a:r>
            <a:r>
              <a:rPr lang="en-US" sz="1600" dirty="0">
                <a:solidFill>
                  <a:schemeClr val="accent1"/>
                </a:solidFill>
              </a:rPr>
              <a:t>Na activity concentrations in the soil are below respective design limits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A </a:t>
            </a:r>
            <a:r>
              <a:rPr lang="en-GB" sz="1600" dirty="0">
                <a:solidFill>
                  <a:schemeClr val="accent1"/>
                </a:solidFill>
              </a:rPr>
              <a:t>hydro-geological study is underway, which will allow to refine the design limits and possibly allow to reduce the required shielding</a:t>
            </a:r>
          </a:p>
        </p:txBody>
      </p:sp>
    </p:spTree>
    <p:extLst>
      <p:ext uri="{BB962C8B-B14F-4D97-AF65-F5344CB8AC3E}">
        <p14:creationId xmlns:p14="http://schemas.microsoft.com/office/powerpoint/2010/main" val="132812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4" grpId="0"/>
      <p:bldP spid="20" grpId="0"/>
      <p:bldP spid="23" grpId="0"/>
      <p:bldP spid="17" grpId="0"/>
      <p:bldP spid="21" grpId="0"/>
      <p:bldP spid="2" grpId="0"/>
      <p:bldP spid="5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1AD5F7-4121-224C-9944-6C5F1F5FB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320" y="6391"/>
            <a:ext cx="10926480" cy="1325563"/>
          </a:xfrm>
        </p:spPr>
        <p:txBody>
          <a:bodyPr/>
          <a:lstStyle/>
          <a:p>
            <a:r>
              <a:rPr lang="en-US" spc="-1" dirty="0">
                <a:solidFill>
                  <a:srgbClr val="0055A0"/>
                </a:solidFill>
              </a:rPr>
              <a:t>Environmental impact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514AF8D-55B7-5B93-4BA1-DBB203BC843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5F496D8-E060-F708-70BE-5F01B6570AE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EBEAFCF-AF47-369F-4686-B60A6AD7097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16</a:t>
            </a:fld>
            <a:endParaRPr lang="en-GB" altLang="en-US" sz="10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64F153-00C9-0AF9-C79D-4BED4D5954C2}"/>
              </a:ext>
            </a:extLst>
          </p:cNvPr>
          <p:cNvSpPr txBox="1"/>
          <p:nvPr/>
        </p:nvSpPr>
        <p:spPr>
          <a:xfrm>
            <a:off x="459666" y="3858346"/>
            <a:ext cx="3878322" cy="2346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Annual effective dose for worst-case constant immediate release would amount to 1.35 </a:t>
            </a:r>
            <a:r>
              <a:rPr lang="en-US" sz="1600" dirty="0" err="1">
                <a:solidFill>
                  <a:schemeClr val="accent1"/>
                </a:solidFill>
              </a:rPr>
              <a:t>uSv</a:t>
            </a:r>
            <a:r>
              <a:rPr lang="en-US" sz="1600" dirty="0">
                <a:solidFill>
                  <a:schemeClr val="accent1"/>
                </a:solidFill>
              </a:rPr>
              <a:t>/y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For a more viable scenario, when production and decay build up processes are taken into account, while a realistic cooling time of 30 minutes is assumed, an effective dose of </a:t>
            </a:r>
            <a:r>
              <a:rPr lang="en-US" sz="1600" b="1" dirty="0">
                <a:solidFill>
                  <a:schemeClr val="accent1"/>
                </a:solidFill>
              </a:rPr>
              <a:t>5 </a:t>
            </a:r>
            <a:r>
              <a:rPr lang="en-US" sz="1600" b="1" dirty="0" err="1">
                <a:solidFill>
                  <a:schemeClr val="accent1"/>
                </a:solidFill>
              </a:rPr>
              <a:t>nSv</a:t>
            </a:r>
            <a:r>
              <a:rPr lang="en-US" sz="1600" b="1" dirty="0">
                <a:solidFill>
                  <a:schemeClr val="accent1"/>
                </a:solidFill>
              </a:rPr>
              <a:t>/y </a:t>
            </a:r>
            <a:r>
              <a:rPr lang="en-US" sz="1600" dirty="0">
                <a:solidFill>
                  <a:schemeClr val="accent1"/>
                </a:solidFill>
              </a:rPr>
              <a:t>is reached</a:t>
            </a:r>
            <a:endParaRPr lang="en-GB" sz="16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2848CD-1D3E-2B2F-0A44-45E2F39BE401}"/>
              </a:ext>
            </a:extLst>
          </p:cNvPr>
          <p:cNvSpPr txBox="1"/>
          <p:nvPr/>
        </p:nvSpPr>
        <p:spPr>
          <a:xfrm>
            <a:off x="499244" y="1758918"/>
            <a:ext cx="38783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55A0"/>
                </a:solidFill>
              </a:rPr>
              <a:t>Dose from air releases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2DF8B1-E302-77D5-A581-47319E19B73A}"/>
              </a:ext>
            </a:extLst>
          </p:cNvPr>
          <p:cNvSpPr txBox="1"/>
          <p:nvPr/>
        </p:nvSpPr>
        <p:spPr>
          <a:xfrm>
            <a:off x="503076" y="2237662"/>
            <a:ext cx="3791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Same dose coefficients as for BDF/ </a:t>
            </a:r>
            <a:r>
              <a:rPr lang="en-US" sz="1600" b="0" dirty="0" err="1">
                <a:solidFill>
                  <a:schemeClr val="tx1"/>
                </a:solidFill>
              </a:rPr>
              <a:t>SHiP</a:t>
            </a:r>
            <a:r>
              <a:rPr lang="en-US" sz="1600" b="0" dirty="0">
                <a:solidFill>
                  <a:schemeClr val="tx1"/>
                </a:solidFill>
              </a:rPr>
              <a:t> assessment</a:t>
            </a:r>
            <a:endParaRPr lang="en-CH" sz="16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2A5E91-A480-3E80-F058-094D5FBF9F41}"/>
              </a:ext>
            </a:extLst>
          </p:cNvPr>
          <p:cNvSpPr txBox="1"/>
          <p:nvPr/>
        </p:nvSpPr>
        <p:spPr>
          <a:xfrm>
            <a:off x="4900177" y="1758918"/>
            <a:ext cx="38783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55A0"/>
                </a:solidFill>
              </a:rPr>
              <a:t>Dose from stray radiation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5BB33A-65B2-4E6C-4683-CBCAE3D88E02}"/>
              </a:ext>
            </a:extLst>
          </p:cNvPr>
          <p:cNvSpPr txBox="1"/>
          <p:nvPr/>
        </p:nvSpPr>
        <p:spPr>
          <a:xfrm>
            <a:off x="3936006" y="3236786"/>
            <a:ext cx="726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Release point</a:t>
            </a:r>
            <a:endParaRPr lang="en-CH" sz="800" b="1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1082FA-3602-40DA-A22C-D006F970F185}"/>
              </a:ext>
            </a:extLst>
          </p:cNvPr>
          <p:cNvSpPr txBox="1"/>
          <p:nvPr/>
        </p:nvSpPr>
        <p:spPr>
          <a:xfrm>
            <a:off x="4805381" y="4556241"/>
            <a:ext cx="6972517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Additional iron shielding was added in ECN3 and 4 m of soil in the area downstream of ECN3 to reduce the dose due to high energy muons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Annual limit at CERN fence (1 mSv/y) and dose objective for members of the public (10 </a:t>
            </a:r>
            <a:r>
              <a:rPr lang="en-US" sz="1600" dirty="0" err="1">
                <a:solidFill>
                  <a:schemeClr val="accent1"/>
                </a:solidFill>
              </a:rPr>
              <a:t>uSv</a:t>
            </a:r>
            <a:r>
              <a:rPr lang="en-US" sz="1600" dirty="0">
                <a:solidFill>
                  <a:schemeClr val="accent1"/>
                </a:solidFill>
              </a:rPr>
              <a:t>/y) are met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Annual limit of Non-designated Area on CERN domain (5 mSv/y) slightly exceeded in small area, where additional soil can be put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18B233E-0537-C1D8-53F0-B87D827A8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098526"/>
              </p:ext>
            </p:extLst>
          </p:nvPr>
        </p:nvGraphicFramePr>
        <p:xfrm>
          <a:off x="755719" y="2850548"/>
          <a:ext cx="3365369" cy="6386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15300">
                  <a:extLst>
                    <a:ext uri="{9D8B030D-6E8A-4147-A177-3AD203B41FA5}">
                      <a16:colId xmlns:a16="http://schemas.microsoft.com/office/drawing/2014/main" val="4041514422"/>
                    </a:ext>
                  </a:extLst>
                </a:gridCol>
                <a:gridCol w="1150069">
                  <a:extLst>
                    <a:ext uri="{9D8B030D-6E8A-4147-A177-3AD203B41FA5}">
                      <a16:colId xmlns:a16="http://schemas.microsoft.com/office/drawing/2014/main" val="1890206611"/>
                    </a:ext>
                  </a:extLst>
                </a:gridCol>
              </a:tblGrid>
              <a:tr h="174323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Bq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902438"/>
                  </a:ext>
                </a:extLst>
              </a:tr>
              <a:tr h="230422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Build-up, 30 min cool-down</a:t>
                      </a:r>
                    </a:p>
                  </a:txBody>
                  <a:tcPr marL="73025" marR="73025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 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GB" sz="1200" b="0" baseline="0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926741"/>
                  </a:ext>
                </a:extLst>
              </a:tr>
              <a:tr h="230422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Constant immediate release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90085"/>
                  </a:ext>
                </a:extLst>
              </a:tr>
            </a:tbl>
          </a:graphicData>
        </a:graphic>
      </p:graphicFrame>
      <p:pic>
        <p:nvPicPr>
          <p:cNvPr id="16" name="Picture 15" descr="A rainbow colored diagram of a plane&#10;&#10;Description automatically generated with medium confidence">
            <a:extLst>
              <a:ext uri="{FF2B5EF4-FFF2-40B4-BE49-F238E27FC236}">
                <a16:creationId xmlns:a16="http://schemas.microsoft.com/office/drawing/2014/main" id="{CE882DA8-71B6-E167-F990-D26BEAD9F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404" y="2289259"/>
            <a:ext cx="3198621" cy="2196000"/>
          </a:xfrm>
          <a:prstGeom prst="rect">
            <a:avLst/>
          </a:prstGeom>
        </p:spPr>
      </p:pic>
      <p:pic>
        <p:nvPicPr>
          <p:cNvPr id="18" name="Picture 17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EC14EC3F-20E0-29E2-BFBD-908DEF049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3" r="24136" b="38495"/>
          <a:stretch/>
        </p:blipFill>
        <p:spPr>
          <a:xfrm>
            <a:off x="4944092" y="2053681"/>
            <a:ext cx="3428907" cy="2037381"/>
          </a:xfrm>
          <a:prstGeom prst="rect">
            <a:avLst/>
          </a:prstGeom>
        </p:spPr>
      </p:pic>
      <p:pic>
        <p:nvPicPr>
          <p:cNvPr id="20" name="Picture 19" descr="A map of a bird&#10;&#10;Description automatically generated">
            <a:extLst>
              <a:ext uri="{FF2B5EF4-FFF2-40B4-BE49-F238E27FC236}">
                <a16:creationId xmlns:a16="http://schemas.microsoft.com/office/drawing/2014/main" id="{EEB734DF-EB0C-1F23-4C04-E41BD8914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150" y="76974"/>
            <a:ext cx="3143128" cy="2196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189F5E-76BC-5926-280C-82EF415222E5}"/>
              </a:ext>
            </a:extLst>
          </p:cNvPr>
          <p:cNvSpPr txBox="1"/>
          <p:nvPr/>
        </p:nvSpPr>
        <p:spPr>
          <a:xfrm rot="16200000">
            <a:off x="10034041" y="2499227"/>
            <a:ext cx="958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2">
                    <a:lumMod val="10000"/>
                  </a:schemeClr>
                </a:solidFill>
              </a:rPr>
              <a:t>CERN fence</a:t>
            </a:r>
            <a:endParaRPr lang="en-CH" sz="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EFD1E0-F636-75C3-FD98-25F60F3BBE4C}"/>
              </a:ext>
            </a:extLst>
          </p:cNvPr>
          <p:cNvSpPr txBox="1"/>
          <p:nvPr/>
        </p:nvSpPr>
        <p:spPr>
          <a:xfrm rot="16200000">
            <a:off x="10047479" y="255462"/>
            <a:ext cx="958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2">
                    <a:lumMod val="10000"/>
                  </a:schemeClr>
                </a:solidFill>
              </a:rPr>
              <a:t>CERN fence</a:t>
            </a:r>
            <a:endParaRPr lang="en-CH" sz="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7" name="Picture 26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AEC49F66-24C8-BF82-27A6-3169A207B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t="75615" r="9317" b="-13112"/>
          <a:stretch/>
        </p:blipFill>
        <p:spPr>
          <a:xfrm>
            <a:off x="4981801" y="3999539"/>
            <a:ext cx="3285506" cy="725031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227F3AC-CD4F-D8C8-9FFF-A30905276F7B}"/>
              </a:ext>
            </a:extLst>
          </p:cNvPr>
          <p:cNvSpPr/>
          <p:nvPr/>
        </p:nvSpPr>
        <p:spPr>
          <a:xfrm>
            <a:off x="9954705" y="418324"/>
            <a:ext cx="215446" cy="191583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B1B1D-7C45-AEE7-0DFD-1D5560311AF8}"/>
              </a:ext>
            </a:extLst>
          </p:cNvPr>
          <p:cNvSpPr txBox="1"/>
          <p:nvPr/>
        </p:nvSpPr>
        <p:spPr>
          <a:xfrm>
            <a:off x="756587" y="3495199"/>
            <a:ext cx="3428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H-3 release due to air activation of ~30 MBq</a:t>
            </a:r>
            <a:endParaRPr lang="en-CH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8AFDD-E195-2C62-B45C-957C97AACC95}"/>
              </a:ext>
            </a:extLst>
          </p:cNvPr>
          <p:cNvSpPr txBox="1"/>
          <p:nvPr/>
        </p:nvSpPr>
        <p:spPr>
          <a:xfrm>
            <a:off x="3862714" y="5978621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100 rem = 1Sv</a:t>
            </a:r>
          </a:p>
        </p:txBody>
      </p:sp>
    </p:spTree>
    <p:extLst>
      <p:ext uri="{BB962C8B-B14F-4D97-AF65-F5344CB8AC3E}">
        <p14:creationId xmlns:p14="http://schemas.microsoft.com/office/powerpoint/2010/main" val="144040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2" grpId="0"/>
      <p:bldP spid="21" grpId="0"/>
      <p:bldP spid="22" grpId="0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1AD5F7-4121-224C-9944-6C5F1F5FB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320" y="6391"/>
            <a:ext cx="11764680" cy="1325563"/>
          </a:xfrm>
        </p:spPr>
        <p:txBody>
          <a:bodyPr/>
          <a:lstStyle/>
          <a:p>
            <a:r>
              <a:rPr lang="en-US" spc="-1" dirty="0">
                <a:solidFill>
                  <a:srgbClr val="0055A0"/>
                </a:solidFill>
              </a:rPr>
              <a:t>Conclusions</a:t>
            </a:r>
            <a:endParaRPr lang="en-GB" altLang="en-US" dirty="0">
              <a:highlight>
                <a:srgbClr val="FFFF00"/>
              </a:highligh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3437" y="2073210"/>
            <a:ext cx="109422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Main RP aspects regarding BDF and HIKE/SHADOWS in ECN3 were investigated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First shielding design for optimization of exposure of personnel to radiation and radiological impact on environment 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Further detailed studies and optimization in the Technical Design Phase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66A8BB-401E-38B1-7A8F-BF20BF0EFD8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F4CB670-3763-33B0-67BD-AFA43862A1C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623EECC-607E-39AC-D55A-6FB5C4D5114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17</a:t>
            </a:fld>
            <a:endParaRPr lang="en-GB" alt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05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525" y="2721114"/>
            <a:ext cx="1094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000" i="1" dirty="0"/>
              <a:t>Thank you for your attention!</a:t>
            </a:r>
            <a:endParaRPr lang="en-GB" sz="3200" i="1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66A8BB-401E-38B1-7A8F-BF20BF0EFD8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F4CB670-3763-33B0-67BD-AFA43862A1C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623EECC-607E-39AC-D55A-6FB5C4D5114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18</a:t>
            </a:fld>
            <a:endParaRPr lang="en-GB" alt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75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1AD5F7-4121-224C-9944-6C5F1F5FB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320" y="6391"/>
            <a:ext cx="11764680" cy="1325563"/>
          </a:xfrm>
        </p:spPr>
        <p:txBody>
          <a:bodyPr/>
          <a:lstStyle/>
          <a:p>
            <a:r>
              <a:rPr lang="en-US" spc="-1" dirty="0">
                <a:solidFill>
                  <a:srgbClr val="0055A0"/>
                </a:solidFill>
              </a:rPr>
              <a:t>Bibliography</a:t>
            </a:r>
            <a:endParaRPr lang="en-GB" altLang="en-US" dirty="0">
              <a:highlight>
                <a:srgbClr val="FFFF00"/>
              </a:highligh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7320" y="1467282"/>
            <a:ext cx="10942288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Bef>
                <a:spcPts val="600"/>
              </a:spcBef>
            </a:pPr>
            <a:r>
              <a:rPr lang="en-GB" sz="1600" b="0" dirty="0">
                <a:solidFill>
                  <a:schemeClr val="tx1"/>
                </a:solidFill>
              </a:rPr>
              <a:t>[1] Website: https://fluka.cern</a:t>
            </a:r>
          </a:p>
          <a:p>
            <a:pPr marL="269875" indent="-269875">
              <a:spcBef>
                <a:spcPts val="600"/>
              </a:spcBef>
            </a:pPr>
            <a:r>
              <a:rPr lang="en-GB" sz="1600" b="0" dirty="0">
                <a:solidFill>
                  <a:schemeClr val="tx1"/>
                </a:solidFill>
              </a:rPr>
              <a:t>[2] C. Ahdida, D. Bozzato, D. Calzolari, F. </a:t>
            </a:r>
            <a:r>
              <a:rPr lang="en-GB" sz="1600" b="0" dirty="0" err="1">
                <a:solidFill>
                  <a:schemeClr val="tx1"/>
                </a:solidFill>
              </a:rPr>
              <a:t>Cerutti</a:t>
            </a:r>
            <a:r>
              <a:rPr lang="en-GB" sz="1600" b="0" dirty="0">
                <a:solidFill>
                  <a:schemeClr val="tx1"/>
                </a:solidFill>
              </a:rPr>
              <a:t>, N. Charitonidis, A. Cimmino, A. </a:t>
            </a:r>
            <a:r>
              <a:rPr lang="en-GB" sz="1600" b="0" dirty="0" err="1">
                <a:solidFill>
                  <a:schemeClr val="tx1"/>
                </a:solidFill>
              </a:rPr>
              <a:t>Coronetti</a:t>
            </a:r>
            <a:r>
              <a:rPr lang="en-GB" sz="1600" b="0" dirty="0">
                <a:solidFill>
                  <a:schemeClr val="tx1"/>
                </a:solidFill>
              </a:rPr>
              <a:t>, G. L. D’Alessandro, A. </a:t>
            </a:r>
            <a:r>
              <a:rPr lang="en-GB" sz="1600" b="0" dirty="0" err="1">
                <a:solidFill>
                  <a:schemeClr val="tx1"/>
                </a:solidFill>
              </a:rPr>
              <a:t>Donadon</a:t>
            </a:r>
            <a:r>
              <a:rPr lang="en-GB" sz="1600" b="0" dirty="0">
                <a:solidFill>
                  <a:schemeClr val="tx1"/>
                </a:solidFill>
              </a:rPr>
              <a:t> </a:t>
            </a:r>
            <a:r>
              <a:rPr lang="en-GB" sz="1600" b="0" dirty="0" err="1">
                <a:solidFill>
                  <a:schemeClr val="tx1"/>
                </a:solidFill>
              </a:rPr>
              <a:t>Servelle</a:t>
            </a:r>
            <a:r>
              <a:rPr lang="en-GB" sz="1600" b="0" dirty="0">
                <a:solidFill>
                  <a:schemeClr val="tx1"/>
                </a:solidFill>
              </a:rPr>
              <a:t>, L. S. Esposito, R. Froeschl, R. García </a:t>
            </a:r>
            <a:r>
              <a:rPr lang="en-GB" sz="1600" b="0" dirty="0" err="1">
                <a:solidFill>
                  <a:schemeClr val="tx1"/>
                </a:solidFill>
              </a:rPr>
              <a:t>Alía</a:t>
            </a:r>
            <a:r>
              <a:rPr lang="en-GB" sz="1600" b="0" dirty="0">
                <a:solidFill>
                  <a:schemeClr val="tx1"/>
                </a:solidFill>
              </a:rPr>
              <a:t>, A. Gerbershagen, S. Gilardoni, D. </a:t>
            </a:r>
            <a:r>
              <a:rPr lang="en-GB" sz="1600" b="0" dirty="0" err="1">
                <a:solidFill>
                  <a:schemeClr val="tx1"/>
                </a:solidFill>
              </a:rPr>
              <a:t>Horváth</a:t>
            </a:r>
            <a:r>
              <a:rPr lang="en-GB" sz="1600" b="0" dirty="0">
                <a:solidFill>
                  <a:schemeClr val="tx1"/>
                </a:solidFill>
              </a:rPr>
              <a:t>, G. Hugo, A. Infantino, V. Kouskoura, A. Lechner, B. Lefebvre, G. Lerner, M. Magistris, A. </a:t>
            </a:r>
            <a:r>
              <a:rPr lang="en-GB" sz="1600" b="0" dirty="0" err="1">
                <a:solidFill>
                  <a:schemeClr val="tx1"/>
                </a:solidFill>
              </a:rPr>
              <a:t>Manousos</a:t>
            </a:r>
            <a:r>
              <a:rPr lang="en-GB" sz="1600" b="0" dirty="0">
                <a:solidFill>
                  <a:schemeClr val="tx1"/>
                </a:solidFill>
              </a:rPr>
              <a:t>, G. </a:t>
            </a:r>
            <a:r>
              <a:rPr lang="en-GB" sz="1600" b="0" dirty="0" err="1">
                <a:solidFill>
                  <a:schemeClr val="tx1"/>
                </a:solidFill>
              </a:rPr>
              <a:t>Moryc</a:t>
            </a:r>
            <a:r>
              <a:rPr lang="en-GB" sz="1600" b="0" dirty="0">
                <a:solidFill>
                  <a:schemeClr val="tx1"/>
                </a:solidFill>
              </a:rPr>
              <a:t>, F. Ogallar Ruiz, F. Pozzi, D. </a:t>
            </a:r>
            <a:r>
              <a:rPr lang="en-GB" sz="1600" b="0" dirty="0" err="1">
                <a:solidFill>
                  <a:schemeClr val="tx1"/>
                </a:solidFill>
              </a:rPr>
              <a:t>Prelipcean</a:t>
            </a:r>
            <a:r>
              <a:rPr lang="en-GB" sz="1600" b="0" dirty="0">
                <a:solidFill>
                  <a:schemeClr val="tx1"/>
                </a:solidFill>
              </a:rPr>
              <a:t>, S. Roesler, R. Rossi, M. </a:t>
            </a:r>
            <a:r>
              <a:rPr lang="en-GB" sz="1600" b="0" dirty="0" err="1">
                <a:solidFill>
                  <a:schemeClr val="tx1"/>
                </a:solidFill>
              </a:rPr>
              <a:t>Sabaté</a:t>
            </a:r>
            <a:r>
              <a:rPr lang="en-GB" sz="1600" b="0" dirty="0">
                <a:solidFill>
                  <a:schemeClr val="tx1"/>
                </a:solidFill>
              </a:rPr>
              <a:t> </a:t>
            </a:r>
            <a:r>
              <a:rPr lang="en-GB" sz="1600" b="0" dirty="0" err="1">
                <a:solidFill>
                  <a:schemeClr val="tx1"/>
                </a:solidFill>
              </a:rPr>
              <a:t>Gilarte</a:t>
            </a:r>
            <a:r>
              <a:rPr lang="en-GB" sz="1600" b="0" dirty="0">
                <a:solidFill>
                  <a:schemeClr val="tx1"/>
                </a:solidFill>
              </a:rPr>
              <a:t>, F. Salvat Pujol, P. </a:t>
            </a:r>
            <a:r>
              <a:rPr lang="en-GB" sz="1600" b="0" dirty="0" err="1">
                <a:solidFill>
                  <a:schemeClr val="tx1"/>
                </a:solidFill>
              </a:rPr>
              <a:t>Schoofs</a:t>
            </a:r>
            <a:r>
              <a:rPr lang="en-GB" sz="1600" b="0" dirty="0">
                <a:solidFill>
                  <a:schemeClr val="tx1"/>
                </a:solidFill>
              </a:rPr>
              <a:t>, V. </a:t>
            </a:r>
            <a:r>
              <a:rPr lang="en-GB" sz="1600" b="0" dirty="0" err="1">
                <a:solidFill>
                  <a:schemeClr val="tx1"/>
                </a:solidFill>
              </a:rPr>
              <a:t>Stránský</a:t>
            </a:r>
            <a:r>
              <a:rPr lang="en-GB" sz="1600" b="0" dirty="0">
                <a:solidFill>
                  <a:schemeClr val="tx1"/>
                </a:solidFill>
              </a:rPr>
              <a:t>, C. Theis, A. </a:t>
            </a:r>
            <a:r>
              <a:rPr lang="en-GB" sz="1600" b="0" dirty="0" err="1">
                <a:solidFill>
                  <a:schemeClr val="tx1"/>
                </a:solidFill>
              </a:rPr>
              <a:t>Tsinganis</a:t>
            </a:r>
            <a:r>
              <a:rPr lang="en-GB" sz="1600" b="0" dirty="0">
                <a:solidFill>
                  <a:schemeClr val="tx1"/>
                </a:solidFill>
              </a:rPr>
              <a:t>, R. </a:t>
            </a:r>
            <a:r>
              <a:rPr lang="en-GB" sz="1600" b="0" dirty="0" err="1">
                <a:solidFill>
                  <a:schemeClr val="tx1"/>
                </a:solidFill>
              </a:rPr>
              <a:t>Versaci</a:t>
            </a:r>
            <a:r>
              <a:rPr lang="en-GB" sz="1600" b="0" dirty="0">
                <a:solidFill>
                  <a:schemeClr val="tx1"/>
                </a:solidFill>
              </a:rPr>
              <a:t>, V. Vlachoudis, A. </a:t>
            </a:r>
            <a:r>
              <a:rPr lang="en-GB" sz="1600" b="0" dirty="0" err="1">
                <a:solidFill>
                  <a:schemeClr val="tx1"/>
                </a:solidFill>
              </a:rPr>
              <a:t>Waets</a:t>
            </a:r>
            <a:r>
              <a:rPr lang="en-GB" sz="1600" b="0" dirty="0">
                <a:solidFill>
                  <a:schemeClr val="tx1"/>
                </a:solidFill>
              </a:rPr>
              <a:t>, M. Widorski, </a:t>
            </a:r>
            <a:r>
              <a:rPr lang="en-GB" sz="1600" i="1" dirty="0">
                <a:solidFill>
                  <a:schemeClr val="tx1"/>
                </a:solidFill>
              </a:rPr>
              <a:t>New Capabilities of the FLUKA Multi-Purpose Code</a:t>
            </a:r>
            <a:r>
              <a:rPr lang="en-GB" sz="1600" b="0" i="1" dirty="0">
                <a:solidFill>
                  <a:schemeClr val="tx1"/>
                </a:solidFill>
              </a:rPr>
              <a:t>, </a:t>
            </a:r>
            <a:r>
              <a:rPr lang="en-GB" sz="1600" b="0" dirty="0">
                <a:solidFill>
                  <a:schemeClr val="tx1"/>
                </a:solidFill>
              </a:rPr>
              <a:t>Frontiers in Physics 9, 788253 (2022)</a:t>
            </a:r>
          </a:p>
          <a:p>
            <a:pPr marL="269875" indent="-269875">
              <a:spcBef>
                <a:spcPts val="600"/>
              </a:spcBef>
            </a:pPr>
            <a:r>
              <a:rPr lang="en-GB" sz="1600" b="0" dirty="0">
                <a:solidFill>
                  <a:schemeClr val="tx1"/>
                </a:solidFill>
              </a:rPr>
              <a:t>[3] G. </a:t>
            </a:r>
            <a:r>
              <a:rPr lang="en-GB" sz="1600" b="0" dirty="0" err="1">
                <a:solidFill>
                  <a:schemeClr val="tx1"/>
                </a:solidFill>
              </a:rPr>
              <a:t>Battistoni</a:t>
            </a:r>
            <a:r>
              <a:rPr lang="en-GB" sz="1600" b="0" dirty="0">
                <a:solidFill>
                  <a:schemeClr val="tx1"/>
                </a:solidFill>
              </a:rPr>
              <a:t>, T. </a:t>
            </a:r>
            <a:r>
              <a:rPr lang="en-GB" sz="1600" b="0" dirty="0" err="1">
                <a:solidFill>
                  <a:schemeClr val="tx1"/>
                </a:solidFill>
              </a:rPr>
              <a:t>Boehlen</a:t>
            </a:r>
            <a:r>
              <a:rPr lang="en-GB" sz="1600" b="0" dirty="0">
                <a:solidFill>
                  <a:schemeClr val="tx1"/>
                </a:solidFill>
              </a:rPr>
              <a:t>, F. </a:t>
            </a:r>
            <a:r>
              <a:rPr lang="en-GB" sz="1600" b="0" dirty="0" err="1">
                <a:solidFill>
                  <a:schemeClr val="tx1"/>
                </a:solidFill>
              </a:rPr>
              <a:t>Cerutti</a:t>
            </a:r>
            <a:r>
              <a:rPr lang="en-GB" sz="1600" b="0" dirty="0">
                <a:solidFill>
                  <a:schemeClr val="tx1"/>
                </a:solidFill>
              </a:rPr>
              <a:t>, P.W. Chin, L.S. Esposito, A. </a:t>
            </a:r>
            <a:r>
              <a:rPr lang="en-GB" sz="1600" b="0" dirty="0" err="1">
                <a:solidFill>
                  <a:schemeClr val="tx1"/>
                </a:solidFill>
              </a:rPr>
              <a:t>Fassò</a:t>
            </a:r>
            <a:r>
              <a:rPr lang="en-GB" sz="1600" b="0" dirty="0">
                <a:solidFill>
                  <a:schemeClr val="tx1"/>
                </a:solidFill>
              </a:rPr>
              <a:t>, A. Ferrari, A. Lechner, A. </a:t>
            </a:r>
            <a:r>
              <a:rPr lang="en-GB" sz="1600" b="0" dirty="0" err="1">
                <a:solidFill>
                  <a:schemeClr val="tx1"/>
                </a:solidFill>
              </a:rPr>
              <a:t>Empl</a:t>
            </a:r>
            <a:r>
              <a:rPr lang="en-GB" sz="1600" b="0" dirty="0">
                <a:solidFill>
                  <a:schemeClr val="tx1"/>
                </a:solidFill>
              </a:rPr>
              <a:t>, A. </a:t>
            </a:r>
            <a:r>
              <a:rPr lang="en-GB" sz="1600" b="0" dirty="0" err="1">
                <a:solidFill>
                  <a:schemeClr val="tx1"/>
                </a:solidFill>
              </a:rPr>
              <a:t>Mairani</a:t>
            </a:r>
            <a:r>
              <a:rPr lang="en-GB" sz="1600" b="0" dirty="0">
                <a:solidFill>
                  <a:schemeClr val="tx1"/>
                </a:solidFill>
              </a:rPr>
              <a:t>, A. </a:t>
            </a:r>
            <a:r>
              <a:rPr lang="en-GB" sz="1600" b="0" dirty="0" err="1">
                <a:solidFill>
                  <a:schemeClr val="tx1"/>
                </a:solidFill>
              </a:rPr>
              <a:t>Mereghetti</a:t>
            </a:r>
            <a:r>
              <a:rPr lang="en-GB" sz="1600" b="0" dirty="0">
                <a:solidFill>
                  <a:schemeClr val="tx1"/>
                </a:solidFill>
              </a:rPr>
              <a:t>, P. Garcia Ortega, J. </a:t>
            </a:r>
            <a:r>
              <a:rPr lang="en-GB" sz="1600" b="0" dirty="0" err="1">
                <a:solidFill>
                  <a:schemeClr val="tx1"/>
                </a:solidFill>
              </a:rPr>
              <a:t>Ranft</a:t>
            </a:r>
            <a:r>
              <a:rPr lang="en-GB" sz="1600" b="0" dirty="0">
                <a:solidFill>
                  <a:schemeClr val="tx1"/>
                </a:solidFill>
              </a:rPr>
              <a:t>, S. Roesler, P.R. Sala, V. Vlachoudis, G. Smirnov, </a:t>
            </a:r>
            <a:r>
              <a:rPr lang="en-GB" sz="1600" i="1" dirty="0">
                <a:solidFill>
                  <a:schemeClr val="tx1"/>
                </a:solidFill>
              </a:rPr>
              <a:t>Overview of the FLUKA code</a:t>
            </a:r>
            <a:r>
              <a:rPr lang="en-GB" sz="1600" b="0" dirty="0">
                <a:solidFill>
                  <a:schemeClr val="tx1"/>
                </a:solidFill>
              </a:rPr>
              <a:t>, Annals of Nuclear Energy 82, 10-18 (2015)</a:t>
            </a:r>
          </a:p>
          <a:p>
            <a:pPr marL="269875" indent="-269875">
              <a:spcBef>
                <a:spcPts val="600"/>
              </a:spcBef>
            </a:pPr>
            <a:r>
              <a:rPr lang="en-US" sz="1600" b="0" dirty="0">
                <a:solidFill>
                  <a:schemeClr val="tx1"/>
                </a:solidFill>
              </a:rPr>
              <a:t>[4] V. Vlachoudis, </a:t>
            </a:r>
            <a:r>
              <a:rPr lang="en-US" sz="1600" i="1" dirty="0">
                <a:solidFill>
                  <a:schemeClr val="tx1"/>
                </a:solidFill>
              </a:rPr>
              <a:t>FLAIR: A Powerful But User Friendly Graphical Interface For FLUKA</a:t>
            </a:r>
            <a:r>
              <a:rPr lang="en-US" sz="1600" b="0" dirty="0">
                <a:solidFill>
                  <a:schemeClr val="tx1"/>
                </a:solidFill>
              </a:rPr>
              <a:t>, in Proc. Int. Conf. on Mathematics, Computational Methods &amp; Reactor Physics (M&amp;C 2009), Saratoga Springs, New York (2009)</a:t>
            </a:r>
            <a:endParaRPr lang="en-GB" sz="1600" b="0" dirty="0">
              <a:solidFill>
                <a:schemeClr val="tx1"/>
              </a:solidFill>
            </a:endParaRPr>
          </a:p>
          <a:p>
            <a:pPr marL="269875" indent="-269875">
              <a:spcBef>
                <a:spcPts val="600"/>
              </a:spcBef>
            </a:pPr>
            <a:r>
              <a:rPr lang="en-GB" sz="1600" b="0" dirty="0">
                <a:solidFill>
                  <a:schemeClr val="tx1"/>
                </a:solidFill>
              </a:rPr>
              <a:t>[5] H. Vincke, C. Theis, </a:t>
            </a:r>
            <a:r>
              <a:rPr lang="en-GB" sz="1600" i="1" dirty="0" err="1">
                <a:solidFill>
                  <a:schemeClr val="tx1"/>
                </a:solidFill>
              </a:rPr>
              <a:t>ActiWiz</a:t>
            </a:r>
            <a:r>
              <a:rPr lang="en-GB" sz="1600" i="1" dirty="0">
                <a:solidFill>
                  <a:schemeClr val="tx1"/>
                </a:solidFill>
              </a:rPr>
              <a:t> – optimizing your nuclide inventory at proton accelerators with a computer code</a:t>
            </a:r>
            <a:r>
              <a:rPr lang="en-GB" sz="1600" b="0" i="1" dirty="0">
                <a:solidFill>
                  <a:schemeClr val="tx1"/>
                </a:solidFill>
              </a:rPr>
              <a:t>, </a:t>
            </a:r>
            <a:r>
              <a:rPr lang="en-GB" sz="1600" b="0" dirty="0">
                <a:solidFill>
                  <a:schemeClr val="tx1"/>
                </a:solidFill>
              </a:rPr>
              <a:t>Progress in Nuclear Science and Technology (2014)</a:t>
            </a:r>
          </a:p>
          <a:p>
            <a:pPr marL="269875" indent="-269875">
              <a:spcBef>
                <a:spcPts val="600"/>
              </a:spcBef>
            </a:pPr>
            <a:r>
              <a:rPr lang="en-GB" sz="1600" b="0" dirty="0">
                <a:solidFill>
                  <a:schemeClr val="tx1"/>
                </a:solidFill>
              </a:rPr>
              <a:t>[6] P. Vojtyla, </a:t>
            </a:r>
            <a:r>
              <a:rPr lang="en-GB" sz="1600" i="1" dirty="0">
                <a:solidFill>
                  <a:schemeClr val="tx1"/>
                </a:solidFill>
              </a:rPr>
              <a:t>Models for assessing the </a:t>
            </a:r>
            <a:r>
              <a:rPr lang="en-GB" sz="1600" i="1" dirty="0" err="1">
                <a:solidFill>
                  <a:schemeClr val="tx1"/>
                </a:solidFill>
              </a:rPr>
              <a:t>dosimetric</a:t>
            </a:r>
            <a:r>
              <a:rPr lang="en-GB" sz="1600" i="1" dirty="0">
                <a:solidFill>
                  <a:schemeClr val="tx1"/>
                </a:solidFill>
              </a:rPr>
              <a:t> impact of releases of radioactive substances from CERN facilities to the environment – Air</a:t>
            </a:r>
            <a:r>
              <a:rPr lang="en-GB" sz="1600" b="0" dirty="0">
                <a:solidFill>
                  <a:schemeClr val="tx1"/>
                </a:solidFill>
              </a:rPr>
              <a:t>, CERN Internal report (2021)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66A8BB-401E-38B1-7A8F-BF20BF0EFD8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F4CB670-3763-33B0-67BD-AFA43862A1C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623EECC-607E-39AC-D55A-6FB5C4D5114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19</a:t>
            </a:fld>
            <a:endParaRPr lang="en-GB" alt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29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58" name="Picture 17457" descr="A map of a city&#10;&#10;Description automatically generated">
            <a:extLst>
              <a:ext uri="{FF2B5EF4-FFF2-40B4-BE49-F238E27FC236}">
                <a16:creationId xmlns:a16="http://schemas.microsoft.com/office/drawing/2014/main" id="{BC653AC0-7556-180F-2C98-C9F668BDD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20" y="1558626"/>
            <a:ext cx="4636563" cy="4538657"/>
          </a:xfrm>
          <a:prstGeom prst="rect">
            <a:avLst/>
          </a:prstGeom>
        </p:spPr>
      </p:pic>
      <p:sp>
        <p:nvSpPr>
          <p:cNvPr id="17467" name="Rectangle 17466">
            <a:extLst>
              <a:ext uri="{FF2B5EF4-FFF2-40B4-BE49-F238E27FC236}">
                <a16:creationId xmlns:a16="http://schemas.microsoft.com/office/drawing/2014/main" id="{F3CEB101-FACF-018F-A630-76401BA1F3C4}"/>
              </a:ext>
            </a:extLst>
          </p:cNvPr>
          <p:cNvSpPr/>
          <p:nvPr/>
        </p:nvSpPr>
        <p:spPr>
          <a:xfrm>
            <a:off x="3467089" y="5138914"/>
            <a:ext cx="1680650" cy="9247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11" name="Date Placeholder 3">
            <a:extLst>
              <a:ext uri="{FF2B5EF4-FFF2-40B4-BE49-F238E27FC236}">
                <a16:creationId xmlns:a16="http://schemas.microsoft.com/office/drawing/2014/main" id="{05B6B89D-311A-F24B-9319-6BD9A58B329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17412" name="Footer Placeholder 4">
            <a:extLst>
              <a:ext uri="{FF2B5EF4-FFF2-40B4-BE49-F238E27FC236}">
                <a16:creationId xmlns:a16="http://schemas.microsoft.com/office/drawing/2014/main" id="{2B07C773-9D10-714E-914E-F71B3612EE9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17413" name="Slide Number Placeholder 5">
            <a:extLst>
              <a:ext uri="{FF2B5EF4-FFF2-40B4-BE49-F238E27FC236}">
                <a16:creationId xmlns:a16="http://schemas.microsoft.com/office/drawing/2014/main" id="{AC3B7617-6F7A-3544-8712-7E7721A8DC5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</a:t>
            </a:fld>
            <a:endParaRPr lang="en-GB" altLang="en-US" sz="100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1AD5F7-4121-224C-9944-6C5F1F5FB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320" y="6391"/>
            <a:ext cx="10926480" cy="1325563"/>
          </a:xfrm>
        </p:spPr>
        <p:txBody>
          <a:bodyPr/>
          <a:lstStyle/>
          <a:p>
            <a:r>
              <a:rPr lang="en-US" spc="-1" dirty="0">
                <a:solidFill>
                  <a:srgbClr val="0055A0"/>
                </a:solidFill>
              </a:rPr>
              <a:t>Introduction</a:t>
            </a:r>
          </a:p>
        </p:txBody>
      </p:sp>
      <p:sp>
        <p:nvSpPr>
          <p:cNvPr id="17433" name="Rectangle 17432">
            <a:extLst>
              <a:ext uri="{FF2B5EF4-FFF2-40B4-BE49-F238E27FC236}">
                <a16:creationId xmlns:a16="http://schemas.microsoft.com/office/drawing/2014/main" id="{360E6D17-59B3-3D89-8B0E-098A35607753}"/>
              </a:ext>
            </a:extLst>
          </p:cNvPr>
          <p:cNvSpPr/>
          <p:nvPr/>
        </p:nvSpPr>
        <p:spPr>
          <a:xfrm>
            <a:off x="3581115" y="3093469"/>
            <a:ext cx="869156" cy="51063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ECN3</a:t>
            </a: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7434" name="Straight Arrow Connector 17433">
            <a:extLst>
              <a:ext uri="{FF2B5EF4-FFF2-40B4-BE49-F238E27FC236}">
                <a16:creationId xmlns:a16="http://schemas.microsoft.com/office/drawing/2014/main" id="{74102726-CEF5-B0B7-C347-7AA2950685A4}"/>
              </a:ext>
            </a:extLst>
          </p:cNvPr>
          <p:cNvCxnSpPr>
            <a:cxnSpLocks/>
            <a:stCxn id="17433" idx="1"/>
          </p:cNvCxnSpPr>
          <p:nvPr/>
        </p:nvCxnSpPr>
        <p:spPr>
          <a:xfrm flipH="1" flipV="1">
            <a:off x="3246995" y="3138636"/>
            <a:ext cx="334120" cy="2101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40" name="Rectangle 17439">
            <a:extLst>
              <a:ext uri="{FF2B5EF4-FFF2-40B4-BE49-F238E27FC236}">
                <a16:creationId xmlns:a16="http://schemas.microsoft.com/office/drawing/2014/main" id="{B67CDA2D-BCE3-4BC0-1506-2D36650FB4BF}"/>
              </a:ext>
            </a:extLst>
          </p:cNvPr>
          <p:cNvSpPr/>
          <p:nvPr/>
        </p:nvSpPr>
        <p:spPr>
          <a:xfrm>
            <a:off x="3397365" y="3712284"/>
            <a:ext cx="1701993" cy="51120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BDF/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</a:rPr>
              <a:t>SHiP</a:t>
            </a:r>
            <a:br>
              <a:rPr lang="en-US" sz="14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HIKE + SHADOWS</a:t>
            </a:r>
          </a:p>
        </p:txBody>
      </p:sp>
      <p:grpSp>
        <p:nvGrpSpPr>
          <p:cNvPr id="17443" name="Group 17442">
            <a:extLst>
              <a:ext uri="{FF2B5EF4-FFF2-40B4-BE49-F238E27FC236}">
                <a16:creationId xmlns:a16="http://schemas.microsoft.com/office/drawing/2014/main" id="{A99065EA-E212-F593-73CA-7C25918C9DDD}"/>
              </a:ext>
            </a:extLst>
          </p:cNvPr>
          <p:cNvGrpSpPr/>
          <p:nvPr/>
        </p:nvGrpSpPr>
        <p:grpSpPr>
          <a:xfrm>
            <a:off x="3536870" y="5683626"/>
            <a:ext cx="2112320" cy="215444"/>
            <a:chOff x="8968155" y="5242954"/>
            <a:chExt cx="2112320" cy="215444"/>
          </a:xfrm>
        </p:grpSpPr>
        <p:sp>
          <p:nvSpPr>
            <p:cNvPr id="17444" name="Rectangle 17443">
              <a:extLst>
                <a:ext uri="{FF2B5EF4-FFF2-40B4-BE49-F238E27FC236}">
                  <a16:creationId xmlns:a16="http://schemas.microsoft.com/office/drawing/2014/main" id="{A678E6A0-2A79-E556-1770-3514A0DF0BD9}"/>
                </a:ext>
              </a:extLst>
            </p:cNvPr>
            <p:cNvSpPr/>
            <p:nvPr/>
          </p:nvSpPr>
          <p:spPr>
            <a:xfrm>
              <a:off x="8968155" y="5288218"/>
              <a:ext cx="108000" cy="10800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GB" sz="1050" dirty="0"/>
            </a:p>
          </p:txBody>
        </p:sp>
        <p:sp>
          <p:nvSpPr>
            <p:cNvPr id="17445" name="TextBox 17444">
              <a:extLst>
                <a:ext uri="{FF2B5EF4-FFF2-40B4-BE49-F238E27FC236}">
                  <a16:creationId xmlns:a16="http://schemas.microsoft.com/office/drawing/2014/main" id="{A0FF4A54-B71A-BAB0-8808-42E3CB722B52}"/>
                </a:ext>
              </a:extLst>
            </p:cNvPr>
            <p:cNvSpPr txBox="1"/>
            <p:nvPr/>
          </p:nvSpPr>
          <p:spPr>
            <a:xfrm>
              <a:off x="9072827" y="5242954"/>
              <a:ext cx="20076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Experimental area</a:t>
              </a:r>
              <a:endParaRPr lang="en-GB" sz="800" dirty="0"/>
            </a:p>
          </p:txBody>
        </p:sp>
      </p:grpSp>
      <p:grpSp>
        <p:nvGrpSpPr>
          <p:cNvPr id="17446" name="Group 17445">
            <a:extLst>
              <a:ext uri="{FF2B5EF4-FFF2-40B4-BE49-F238E27FC236}">
                <a16:creationId xmlns:a16="http://schemas.microsoft.com/office/drawing/2014/main" id="{3A6D2209-EC51-A78E-A97A-0632F31C9378}"/>
              </a:ext>
            </a:extLst>
          </p:cNvPr>
          <p:cNvGrpSpPr/>
          <p:nvPr/>
        </p:nvGrpSpPr>
        <p:grpSpPr>
          <a:xfrm>
            <a:off x="3536870" y="5490799"/>
            <a:ext cx="2112320" cy="215444"/>
            <a:chOff x="8968155" y="4991554"/>
            <a:chExt cx="2112320" cy="215444"/>
          </a:xfrm>
        </p:grpSpPr>
        <p:sp>
          <p:nvSpPr>
            <p:cNvPr id="17447" name="Rectangle 17446">
              <a:extLst>
                <a:ext uri="{FF2B5EF4-FFF2-40B4-BE49-F238E27FC236}">
                  <a16:creationId xmlns:a16="http://schemas.microsoft.com/office/drawing/2014/main" id="{0F206E51-88AB-5E12-A95A-F9ED5A7C6E7F}"/>
                </a:ext>
              </a:extLst>
            </p:cNvPr>
            <p:cNvSpPr/>
            <p:nvPr/>
          </p:nvSpPr>
          <p:spPr>
            <a:xfrm>
              <a:off x="8968155" y="5043250"/>
              <a:ext cx="108000" cy="1080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GB" sz="1050" dirty="0"/>
            </a:p>
          </p:txBody>
        </p:sp>
        <p:sp>
          <p:nvSpPr>
            <p:cNvPr id="17448" name="TextBox 17447">
              <a:extLst>
                <a:ext uri="{FF2B5EF4-FFF2-40B4-BE49-F238E27FC236}">
                  <a16:creationId xmlns:a16="http://schemas.microsoft.com/office/drawing/2014/main" id="{3D3EC176-4DB5-A396-A69B-8F8A840F9892}"/>
                </a:ext>
              </a:extLst>
            </p:cNvPr>
            <p:cNvSpPr txBox="1"/>
            <p:nvPr/>
          </p:nvSpPr>
          <p:spPr>
            <a:xfrm>
              <a:off x="9072827" y="4991554"/>
              <a:ext cx="20076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Target area</a:t>
              </a:r>
              <a:endParaRPr lang="en-GB" sz="800" dirty="0"/>
            </a:p>
          </p:txBody>
        </p:sp>
      </p:grpSp>
      <p:grpSp>
        <p:nvGrpSpPr>
          <p:cNvPr id="17449" name="Group 17448">
            <a:extLst>
              <a:ext uri="{FF2B5EF4-FFF2-40B4-BE49-F238E27FC236}">
                <a16:creationId xmlns:a16="http://schemas.microsoft.com/office/drawing/2014/main" id="{9719CC48-FF89-C1C1-8DFC-E2D6ED70345A}"/>
              </a:ext>
            </a:extLst>
          </p:cNvPr>
          <p:cNvGrpSpPr/>
          <p:nvPr/>
        </p:nvGrpSpPr>
        <p:grpSpPr>
          <a:xfrm>
            <a:off x="3536870" y="5846533"/>
            <a:ext cx="2119694" cy="215444"/>
            <a:chOff x="8968155" y="5512249"/>
            <a:chExt cx="2119694" cy="215444"/>
          </a:xfrm>
        </p:grpSpPr>
        <p:sp>
          <p:nvSpPr>
            <p:cNvPr id="17450" name="Rectangle 17449">
              <a:extLst>
                <a:ext uri="{FF2B5EF4-FFF2-40B4-BE49-F238E27FC236}">
                  <a16:creationId xmlns:a16="http://schemas.microsoft.com/office/drawing/2014/main" id="{13D62BD2-552C-AD33-C0B0-939C2A514897}"/>
                </a:ext>
              </a:extLst>
            </p:cNvPr>
            <p:cNvSpPr/>
            <p:nvPr/>
          </p:nvSpPr>
          <p:spPr>
            <a:xfrm>
              <a:off x="8968155" y="5562673"/>
              <a:ext cx="108000" cy="1080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GB" sz="1050" dirty="0"/>
            </a:p>
          </p:txBody>
        </p:sp>
        <p:sp>
          <p:nvSpPr>
            <p:cNvPr id="17451" name="TextBox 17450">
              <a:extLst>
                <a:ext uri="{FF2B5EF4-FFF2-40B4-BE49-F238E27FC236}">
                  <a16:creationId xmlns:a16="http://schemas.microsoft.com/office/drawing/2014/main" id="{55928D38-BFC0-D25D-7283-66EFC786A3E8}"/>
                </a:ext>
              </a:extLst>
            </p:cNvPr>
            <p:cNvSpPr txBox="1"/>
            <p:nvPr/>
          </p:nvSpPr>
          <p:spPr>
            <a:xfrm>
              <a:off x="9080201" y="5512249"/>
              <a:ext cx="20076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Proposed ECN3 projects</a:t>
              </a:r>
              <a:endParaRPr lang="en-GB" sz="800" dirty="0"/>
            </a:p>
          </p:txBody>
        </p:sp>
      </p:grpSp>
      <p:sp>
        <p:nvSpPr>
          <p:cNvPr id="17452" name="Rectangle 17451">
            <a:extLst>
              <a:ext uri="{FF2B5EF4-FFF2-40B4-BE49-F238E27FC236}">
                <a16:creationId xmlns:a16="http://schemas.microsoft.com/office/drawing/2014/main" id="{8876E3B7-3E2F-488B-8502-71016DA56E4E}"/>
              </a:ext>
            </a:extLst>
          </p:cNvPr>
          <p:cNvSpPr/>
          <p:nvPr/>
        </p:nvSpPr>
        <p:spPr>
          <a:xfrm>
            <a:off x="2089790" y="2776152"/>
            <a:ext cx="739285" cy="510639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TCC8</a:t>
            </a: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7453" name="Straight Arrow Connector 17452">
            <a:extLst>
              <a:ext uri="{FF2B5EF4-FFF2-40B4-BE49-F238E27FC236}">
                <a16:creationId xmlns:a16="http://schemas.microsoft.com/office/drawing/2014/main" id="{187F4039-BB3B-2FD4-234D-4E2227C740F4}"/>
              </a:ext>
            </a:extLst>
          </p:cNvPr>
          <p:cNvCxnSpPr>
            <a:cxnSpLocks/>
            <a:stCxn id="17452" idx="2"/>
          </p:cNvCxnSpPr>
          <p:nvPr/>
        </p:nvCxnSpPr>
        <p:spPr>
          <a:xfrm>
            <a:off x="2459433" y="3286791"/>
            <a:ext cx="442739" cy="182313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55" name="TextBox 17454">
            <a:extLst>
              <a:ext uri="{FF2B5EF4-FFF2-40B4-BE49-F238E27FC236}">
                <a16:creationId xmlns:a16="http://schemas.microsoft.com/office/drawing/2014/main" id="{719019F5-A551-BB28-ACE8-372EB2B16506}"/>
              </a:ext>
            </a:extLst>
          </p:cNvPr>
          <p:cNvSpPr txBox="1"/>
          <p:nvPr/>
        </p:nvSpPr>
        <p:spPr>
          <a:xfrm>
            <a:off x="427320" y="1238606"/>
            <a:ext cx="2979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CERN’s SPS North Area</a:t>
            </a:r>
            <a:endParaRPr lang="en-GB" sz="1600" dirty="0"/>
          </a:p>
        </p:txBody>
      </p:sp>
      <p:sp>
        <p:nvSpPr>
          <p:cNvPr id="17456" name="TextBox 17455">
            <a:extLst>
              <a:ext uri="{FF2B5EF4-FFF2-40B4-BE49-F238E27FC236}">
                <a16:creationId xmlns:a16="http://schemas.microsoft.com/office/drawing/2014/main" id="{5597B7DE-4842-6CBA-56AF-7FC4006E12E5}"/>
              </a:ext>
            </a:extLst>
          </p:cNvPr>
          <p:cNvSpPr txBox="1"/>
          <p:nvPr/>
        </p:nvSpPr>
        <p:spPr>
          <a:xfrm>
            <a:off x="5425645" y="1488819"/>
            <a:ext cx="6468929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ECN3 is an underground experimental cavern at the CERN’s SPS North Area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PBC Study Group has investigated siting a future high intensity experimental facility in ECN3 exploiting the 400 GeV/c proton beam</a:t>
            </a:r>
            <a:br>
              <a:rPr lang="en-GB" sz="1400" dirty="0"/>
            </a:br>
            <a:r>
              <a:rPr lang="en-US" sz="1200" i="1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 Ahdida et al., Post-LS3 Experimental Options in ECN3, CERN-PBC-REPORT-2023-003</a:t>
            </a:r>
            <a:endParaRPr lang="en-US" sz="1200" i="1" dirty="0">
              <a:solidFill>
                <a:schemeClr val="accent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Several proposals for physics experiments including BDF/</a:t>
            </a:r>
            <a:r>
              <a:rPr lang="en-GB" sz="1400" dirty="0" err="1"/>
              <a:t>SHiP</a:t>
            </a:r>
            <a:r>
              <a:rPr lang="en-GB" sz="1400" dirty="0"/>
              <a:t>, HIKE and SHADOWS are being considered</a:t>
            </a:r>
            <a:br>
              <a:rPr lang="en-GB" sz="1400" dirty="0"/>
            </a:br>
            <a:r>
              <a:rPr lang="en-GB" sz="1200" i="1" dirty="0">
                <a:solidFill>
                  <a:schemeClr val="accent1"/>
                </a:solidFill>
                <a:hlinkClick r:id="rId5"/>
              </a:rPr>
              <a:t>BDF/</a:t>
            </a:r>
            <a:r>
              <a:rPr lang="en-GB" sz="1200" i="1" dirty="0" err="1">
                <a:solidFill>
                  <a:schemeClr val="accent1"/>
                </a:solidFill>
                <a:hlinkClick r:id="rId5"/>
              </a:rPr>
              <a:t>SHiP</a:t>
            </a:r>
            <a:r>
              <a:rPr lang="en-GB" sz="1200" i="1" dirty="0">
                <a:solidFill>
                  <a:schemeClr val="accent1"/>
                </a:solidFill>
                <a:hlinkClick r:id="rId5"/>
              </a:rPr>
              <a:t> at the ECN3 high-intensity beam facility, CERN-SPSC-2023-033</a:t>
            </a:r>
            <a:br>
              <a:rPr lang="en-US" sz="1200" i="1" dirty="0">
                <a:solidFill>
                  <a:srgbClr val="FF0000"/>
                </a:solidFill>
              </a:rPr>
            </a:br>
            <a:r>
              <a:rPr lang="en-GB" sz="1200" i="1" dirty="0">
                <a:solidFill>
                  <a:schemeClr val="accent1"/>
                </a:solidFill>
                <a:hlinkClick r:id="rId6"/>
              </a:rPr>
              <a:t>High Intensity Kaon Experiments (HIKE) at the CERN SPS, CERN-SPSC-2023-031</a:t>
            </a:r>
            <a:br>
              <a:rPr lang="en-US" sz="1200" i="1" dirty="0">
                <a:solidFill>
                  <a:srgbClr val="FF0000"/>
                </a:solidFill>
              </a:rPr>
            </a:br>
            <a:r>
              <a:rPr lang="en-GB" sz="1200" i="1" dirty="0">
                <a:solidFill>
                  <a:schemeClr val="accent1"/>
                </a:solidFill>
                <a:hlinkClick r:id="rId7"/>
              </a:rPr>
              <a:t>SHADOWS Technical Proposal, CERN-SPSC-2023-029</a:t>
            </a:r>
            <a:endParaRPr lang="en-GB" sz="1200" i="1" dirty="0">
              <a:solidFill>
                <a:schemeClr val="accent1"/>
              </a:solidFill>
            </a:endParaRPr>
          </a:p>
        </p:txBody>
      </p:sp>
      <p:grpSp>
        <p:nvGrpSpPr>
          <p:cNvPr id="17459" name="Group 17458">
            <a:extLst>
              <a:ext uri="{FF2B5EF4-FFF2-40B4-BE49-F238E27FC236}">
                <a16:creationId xmlns:a16="http://schemas.microsoft.com/office/drawing/2014/main" id="{4C6F940C-FBB1-F9EE-BF99-B585AABF2389}"/>
              </a:ext>
            </a:extLst>
          </p:cNvPr>
          <p:cNvGrpSpPr/>
          <p:nvPr/>
        </p:nvGrpSpPr>
        <p:grpSpPr>
          <a:xfrm>
            <a:off x="3536870" y="5138914"/>
            <a:ext cx="2394168" cy="215444"/>
            <a:chOff x="8968155" y="4993007"/>
            <a:chExt cx="2394168" cy="215444"/>
          </a:xfrm>
        </p:grpSpPr>
        <p:sp>
          <p:nvSpPr>
            <p:cNvPr id="17460" name="Rectangle 17459">
              <a:extLst>
                <a:ext uri="{FF2B5EF4-FFF2-40B4-BE49-F238E27FC236}">
                  <a16:creationId xmlns:a16="http://schemas.microsoft.com/office/drawing/2014/main" id="{9015A84F-6FCE-D31B-3CD0-E58E989650D8}"/>
                </a:ext>
              </a:extLst>
            </p:cNvPr>
            <p:cNvSpPr/>
            <p:nvPr/>
          </p:nvSpPr>
          <p:spPr>
            <a:xfrm>
              <a:off x="8968155" y="5043250"/>
              <a:ext cx="108000" cy="108000"/>
            </a:xfrm>
            <a:prstGeom prst="rect">
              <a:avLst/>
            </a:prstGeom>
            <a:solidFill>
              <a:srgbClr val="FFE9B5"/>
            </a:solidFill>
            <a:ln w="28575">
              <a:solidFill>
                <a:srgbClr val="4382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GB" sz="1050" dirty="0"/>
            </a:p>
          </p:txBody>
        </p:sp>
        <p:sp>
          <p:nvSpPr>
            <p:cNvPr id="17461" name="TextBox 17460">
              <a:extLst>
                <a:ext uri="{FF2B5EF4-FFF2-40B4-BE49-F238E27FC236}">
                  <a16:creationId xmlns:a16="http://schemas.microsoft.com/office/drawing/2014/main" id="{D27A14AB-6236-2700-C047-D5E57D8C9AD2}"/>
                </a:ext>
              </a:extLst>
            </p:cNvPr>
            <p:cNvSpPr txBox="1"/>
            <p:nvPr/>
          </p:nvSpPr>
          <p:spPr>
            <a:xfrm>
              <a:off x="9072827" y="4993007"/>
              <a:ext cx="22894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CERN </a:t>
              </a:r>
              <a:r>
                <a:rPr lang="en-US" sz="800" dirty="0" err="1"/>
                <a:t>Prévessin</a:t>
              </a:r>
              <a:r>
                <a:rPr lang="en-US" sz="800" dirty="0"/>
                <a:t> site (fenced)</a:t>
              </a:r>
              <a:endParaRPr lang="en-GB" sz="800" dirty="0"/>
            </a:p>
          </p:txBody>
        </p:sp>
      </p:grpSp>
      <p:grpSp>
        <p:nvGrpSpPr>
          <p:cNvPr id="17464" name="Group 17463">
            <a:extLst>
              <a:ext uri="{FF2B5EF4-FFF2-40B4-BE49-F238E27FC236}">
                <a16:creationId xmlns:a16="http://schemas.microsoft.com/office/drawing/2014/main" id="{B000FE7A-C7F2-C9D4-2F1A-DABADD531C09}"/>
              </a:ext>
            </a:extLst>
          </p:cNvPr>
          <p:cNvGrpSpPr/>
          <p:nvPr/>
        </p:nvGrpSpPr>
        <p:grpSpPr>
          <a:xfrm>
            <a:off x="3536870" y="5317284"/>
            <a:ext cx="2112320" cy="215444"/>
            <a:chOff x="8968155" y="5002844"/>
            <a:chExt cx="2112320" cy="215444"/>
          </a:xfrm>
        </p:grpSpPr>
        <p:sp>
          <p:nvSpPr>
            <p:cNvPr id="17465" name="Rectangle 17464">
              <a:extLst>
                <a:ext uri="{FF2B5EF4-FFF2-40B4-BE49-F238E27FC236}">
                  <a16:creationId xmlns:a16="http://schemas.microsoft.com/office/drawing/2014/main" id="{25218FD2-90E8-13C2-4DE8-0D881B11308F}"/>
                </a:ext>
              </a:extLst>
            </p:cNvPr>
            <p:cNvSpPr/>
            <p:nvPr/>
          </p:nvSpPr>
          <p:spPr>
            <a:xfrm>
              <a:off x="8968155" y="5043250"/>
              <a:ext cx="108000" cy="108000"/>
            </a:xfrm>
            <a:prstGeom prst="rect">
              <a:avLst/>
            </a:prstGeom>
            <a:solidFill>
              <a:srgbClr val="FEFEE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GB" sz="1050" dirty="0"/>
            </a:p>
          </p:txBody>
        </p:sp>
        <p:sp>
          <p:nvSpPr>
            <p:cNvPr id="17466" name="TextBox 17465">
              <a:extLst>
                <a:ext uri="{FF2B5EF4-FFF2-40B4-BE49-F238E27FC236}">
                  <a16:creationId xmlns:a16="http://schemas.microsoft.com/office/drawing/2014/main" id="{559124CE-1AF7-B1A5-3380-3AC73D6DD0F3}"/>
                </a:ext>
              </a:extLst>
            </p:cNvPr>
            <p:cNvSpPr txBox="1"/>
            <p:nvPr/>
          </p:nvSpPr>
          <p:spPr>
            <a:xfrm>
              <a:off x="9072827" y="5002844"/>
              <a:ext cx="20076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Non-fenced CERN domain</a:t>
              </a:r>
              <a:endParaRPr lang="en-GB" sz="800" dirty="0"/>
            </a:p>
          </p:txBody>
        </p:sp>
      </p:grpSp>
      <p:sp>
        <p:nvSpPr>
          <p:cNvPr id="17469" name="TextBox 17468">
            <a:extLst>
              <a:ext uri="{FF2B5EF4-FFF2-40B4-BE49-F238E27FC236}">
                <a16:creationId xmlns:a16="http://schemas.microsoft.com/office/drawing/2014/main" id="{1206AA43-4447-C8B0-7EEA-CC36936A6829}"/>
              </a:ext>
            </a:extLst>
          </p:cNvPr>
          <p:cNvSpPr txBox="1"/>
          <p:nvPr/>
        </p:nvSpPr>
        <p:spPr>
          <a:xfrm>
            <a:off x="1383301" y="5866457"/>
            <a:ext cx="846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SPS</a:t>
            </a:r>
            <a:endParaRPr lang="en-GB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471" name="Rectangle 17470">
            <a:extLst>
              <a:ext uri="{FF2B5EF4-FFF2-40B4-BE49-F238E27FC236}">
                <a16:creationId xmlns:a16="http://schemas.microsoft.com/office/drawing/2014/main" id="{17BFB427-1028-D8A7-0ED5-C6C5361E49C6}"/>
              </a:ext>
            </a:extLst>
          </p:cNvPr>
          <p:cNvSpPr/>
          <p:nvPr/>
        </p:nvSpPr>
        <p:spPr>
          <a:xfrm>
            <a:off x="5585815" y="3672109"/>
            <a:ext cx="44357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b="1" dirty="0">
                <a:latin typeface="+mj-lt"/>
                <a:cs typeface="Arial" panose="020B0604020202020204" pitchFamily="34" charset="0"/>
              </a:rPr>
              <a:t>Key beam parameters of the proposed projects</a:t>
            </a:r>
            <a:endParaRPr lang="en-GB" altLang="en-US" sz="1200" dirty="0"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17472" name="Table 17471">
            <a:extLst>
              <a:ext uri="{FF2B5EF4-FFF2-40B4-BE49-F238E27FC236}">
                <a16:creationId xmlns:a16="http://schemas.microsoft.com/office/drawing/2014/main" id="{98F303C7-3131-03EE-38E4-0EED16A94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166829"/>
              </p:ext>
            </p:extLst>
          </p:nvPr>
        </p:nvGraphicFramePr>
        <p:xfrm>
          <a:off x="5649190" y="3992534"/>
          <a:ext cx="6334687" cy="196855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92759">
                  <a:extLst>
                    <a:ext uri="{9D8B030D-6E8A-4147-A177-3AD203B41FA5}">
                      <a16:colId xmlns:a16="http://schemas.microsoft.com/office/drawing/2014/main" val="4041514422"/>
                    </a:ext>
                  </a:extLst>
                </a:gridCol>
                <a:gridCol w="1135482">
                  <a:extLst>
                    <a:ext uri="{9D8B030D-6E8A-4147-A177-3AD203B41FA5}">
                      <a16:colId xmlns:a16="http://schemas.microsoft.com/office/drawing/2014/main" val="1890206611"/>
                    </a:ext>
                  </a:extLst>
                </a:gridCol>
                <a:gridCol w="1135482">
                  <a:extLst>
                    <a:ext uri="{9D8B030D-6E8A-4147-A177-3AD203B41FA5}">
                      <a16:colId xmlns:a16="http://schemas.microsoft.com/office/drawing/2014/main" val="3960389654"/>
                    </a:ext>
                  </a:extLst>
                </a:gridCol>
                <a:gridCol w="1135482">
                  <a:extLst>
                    <a:ext uri="{9D8B030D-6E8A-4147-A177-3AD203B41FA5}">
                      <a16:colId xmlns:a16="http://schemas.microsoft.com/office/drawing/2014/main" val="2393838607"/>
                    </a:ext>
                  </a:extLst>
                </a:gridCol>
                <a:gridCol w="1135482">
                  <a:extLst>
                    <a:ext uri="{9D8B030D-6E8A-4147-A177-3AD203B41FA5}">
                      <a16:colId xmlns:a16="http://schemas.microsoft.com/office/drawing/2014/main" val="2848270989"/>
                    </a:ext>
                  </a:extLst>
                </a:gridCol>
              </a:tblGrid>
              <a:tr h="174323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BDF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HIKE Phase 1 (K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HIKE BD +  SHADOWS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HIKE Phase 2 (K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902438"/>
                  </a:ext>
                </a:extLst>
              </a:tr>
              <a:tr h="230422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Intensity (p/spill)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GB" sz="1200" b="0" baseline="0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1.3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926741"/>
                  </a:ext>
                </a:extLst>
              </a:tr>
              <a:tr h="230422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Spill duration (s)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≥1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en-US" sz="12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4.5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en-US" sz="12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4.5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en-US" sz="12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4.5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90085"/>
                  </a:ext>
                </a:extLst>
              </a:tr>
              <a:tr h="230422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Cycle length (s)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≥7.2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≥14.4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≥14.4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≥14.4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403040"/>
                  </a:ext>
                </a:extLst>
              </a:tr>
              <a:tr h="230422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intensity (p/s)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≤5.6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≤0.9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≤1.4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≤1.4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720927"/>
                  </a:ext>
                </a:extLst>
              </a:tr>
              <a:tr h="230422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POT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5093"/>
                  </a:ext>
                </a:extLst>
              </a:tr>
              <a:tr h="230422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 (years)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933477"/>
                  </a:ext>
                </a:extLst>
              </a:tr>
              <a:tr h="230422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POT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074116"/>
                  </a:ext>
                </a:extLst>
              </a:tr>
            </a:tbl>
          </a:graphicData>
        </a:graphic>
      </p:graphicFrame>
      <p:cxnSp>
        <p:nvCxnSpPr>
          <p:cNvPr id="17477" name="Straight Connector 17476">
            <a:extLst>
              <a:ext uri="{FF2B5EF4-FFF2-40B4-BE49-F238E27FC236}">
                <a16:creationId xmlns:a16="http://schemas.microsoft.com/office/drawing/2014/main" id="{B4D355D0-8A0C-7180-D009-0D63A739F8FE}"/>
              </a:ext>
            </a:extLst>
          </p:cNvPr>
          <p:cNvCxnSpPr>
            <a:cxnSpLocks/>
          </p:cNvCxnSpPr>
          <p:nvPr/>
        </p:nvCxnSpPr>
        <p:spPr>
          <a:xfrm flipV="1">
            <a:off x="3304813" y="2641791"/>
            <a:ext cx="199765" cy="354226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79" name="TextBox 17478">
            <a:extLst>
              <a:ext uri="{FF2B5EF4-FFF2-40B4-BE49-F238E27FC236}">
                <a16:creationId xmlns:a16="http://schemas.microsoft.com/office/drawing/2014/main" id="{5B4E177A-0460-BD86-7DE7-A65B079DF97D}"/>
              </a:ext>
            </a:extLst>
          </p:cNvPr>
          <p:cNvSpPr txBox="1"/>
          <p:nvPr/>
        </p:nvSpPr>
        <p:spPr>
          <a:xfrm rot="17841059">
            <a:off x="3048737" y="2684760"/>
            <a:ext cx="5662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2">
                    <a:lumMod val="10000"/>
                  </a:schemeClr>
                </a:solidFill>
              </a:rPr>
              <a:t>~150 m</a:t>
            </a:r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7480" name="Straight Connector 17479">
            <a:extLst>
              <a:ext uri="{FF2B5EF4-FFF2-40B4-BE49-F238E27FC236}">
                <a16:creationId xmlns:a16="http://schemas.microsoft.com/office/drawing/2014/main" id="{646BD0B9-65D9-6012-209D-80F5F2A47428}"/>
              </a:ext>
            </a:extLst>
          </p:cNvPr>
          <p:cNvCxnSpPr>
            <a:cxnSpLocks/>
          </p:cNvCxnSpPr>
          <p:nvPr/>
        </p:nvCxnSpPr>
        <p:spPr>
          <a:xfrm flipH="1" flipV="1">
            <a:off x="2889621" y="3163627"/>
            <a:ext cx="129382" cy="123164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81" name="TextBox 17480">
            <a:extLst>
              <a:ext uri="{FF2B5EF4-FFF2-40B4-BE49-F238E27FC236}">
                <a16:creationId xmlns:a16="http://schemas.microsoft.com/office/drawing/2014/main" id="{C6B64E23-7E9A-B2A0-4AE4-905D8BEF75B0}"/>
              </a:ext>
            </a:extLst>
          </p:cNvPr>
          <p:cNvSpPr txBox="1"/>
          <p:nvPr/>
        </p:nvSpPr>
        <p:spPr>
          <a:xfrm rot="18716215">
            <a:off x="2740570" y="2941770"/>
            <a:ext cx="5662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2">
                    <a:lumMod val="10000"/>
                  </a:schemeClr>
                </a:solidFill>
              </a:rPr>
              <a:t>~80 m</a:t>
            </a:r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F584C4-49FC-673A-869B-A7A6BA9421D1}"/>
              </a:ext>
            </a:extLst>
          </p:cNvPr>
          <p:cNvSpPr/>
          <p:nvPr/>
        </p:nvSpPr>
        <p:spPr>
          <a:xfrm>
            <a:off x="10894142" y="4003551"/>
            <a:ext cx="1104183" cy="1968554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20D72-386E-9B94-621A-A22447B4AA19}"/>
              </a:ext>
            </a:extLst>
          </p:cNvPr>
          <p:cNvSpPr txBox="1"/>
          <p:nvPr/>
        </p:nvSpPr>
        <p:spPr>
          <a:xfrm>
            <a:off x="10806474" y="3686445"/>
            <a:ext cx="1279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Not yet studied</a:t>
            </a:r>
            <a:endParaRPr lang="en-CH" sz="12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ight Bracket 3">
            <a:extLst>
              <a:ext uri="{FF2B5EF4-FFF2-40B4-BE49-F238E27FC236}">
                <a16:creationId xmlns:a16="http://schemas.microsoft.com/office/drawing/2014/main" id="{8317D984-5D41-22B8-9C5E-93CDFC12C35E}"/>
              </a:ext>
            </a:extLst>
          </p:cNvPr>
          <p:cNvSpPr/>
          <p:nvPr/>
        </p:nvSpPr>
        <p:spPr>
          <a:xfrm rot="5400000">
            <a:off x="10236492" y="4404631"/>
            <a:ext cx="86487" cy="3096000"/>
          </a:xfrm>
          <a:prstGeom prst="rightBracket">
            <a:avLst>
              <a:gd name="adj" fmla="val 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65D279-49F3-412A-4F93-1E0564FA2D44}"/>
              </a:ext>
            </a:extLst>
          </p:cNvPr>
          <p:cNvSpPr txBox="1"/>
          <p:nvPr/>
        </p:nvSpPr>
        <p:spPr>
          <a:xfrm>
            <a:off x="9645700" y="5964895"/>
            <a:ext cx="109406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15.8</a:t>
            </a:r>
            <a:r>
              <a:rPr lang="en-US" sz="1200" b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×10</a:t>
            </a:r>
            <a:r>
              <a:rPr lang="en-US" sz="1200" b="0" baseline="3000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GB" sz="1200" b="0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 dirty="0"/>
              <a:t> </a:t>
            </a:r>
            <a:endParaRPr lang="en-CH" sz="1100" dirty="0"/>
          </a:p>
        </p:txBody>
      </p:sp>
    </p:spTree>
    <p:extLst>
      <p:ext uri="{BB962C8B-B14F-4D97-AF65-F5344CB8AC3E}">
        <p14:creationId xmlns:p14="http://schemas.microsoft.com/office/powerpoint/2010/main" val="210625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40" grpId="0" animBg="1"/>
      <p:bldP spid="174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C5A37-42C4-4572-ABBC-89975526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180" y="1400040"/>
            <a:ext cx="11448015" cy="4535624"/>
          </a:xfrm>
        </p:spPr>
        <p:txBody>
          <a:bodyPr>
            <a:normAutofit/>
          </a:bodyPr>
          <a:lstStyle/>
          <a:p>
            <a:pPr marL="285840" indent="-28584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5A0"/>
              </a:buClr>
              <a:buFont typeface="Arial"/>
              <a:buChar char="•"/>
            </a:pPr>
            <a:r>
              <a:rPr lang="en-GB" sz="1600" b="0" strike="noStrike" spc="-1" dirty="0">
                <a:solidFill>
                  <a:srgbClr val="0055A0"/>
                </a:solidFill>
                <a:latin typeface="Arial"/>
              </a:rPr>
              <a:t>RP studies based on FLUKA MC simulations were performed for a design optimization of the proposed projects at ECN3</a:t>
            </a:r>
            <a:endParaRPr lang="en-US" sz="1600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5A0"/>
              </a:buClr>
              <a:buFont typeface="Arial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ALARA approach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b="0" i="1" dirty="0">
                <a:solidFill>
                  <a:schemeClr val="accent1"/>
                </a:solidFill>
              </a:rPr>
              <a:t>Optimization required to ensure that exposure of personnel to radiation and radiological impact on environment are </a:t>
            </a:r>
            <a:r>
              <a:rPr lang="en-GB" sz="1600" b="0" i="1" dirty="0">
                <a:solidFill>
                  <a:schemeClr val="tx1"/>
                </a:solidFill>
              </a:rPr>
              <a:t>As Low As Reasonably Achievable</a:t>
            </a:r>
          </a:p>
          <a:p>
            <a:endParaRPr lang="en-GB" sz="1600" dirty="0"/>
          </a:p>
        </p:txBody>
      </p:sp>
      <p:sp>
        <p:nvSpPr>
          <p:cNvPr id="21" name="TextBox 32"/>
          <p:cNvSpPr txBox="1"/>
          <p:nvPr/>
        </p:nvSpPr>
        <p:spPr bwMode="auto">
          <a:xfrm>
            <a:off x="1558103" y="2950680"/>
            <a:ext cx="5514111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GB"/>
            </a:defPPr>
            <a:lvl1pPr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450"/>
              </a:spcBef>
              <a:defRPr/>
            </a:pPr>
            <a:r>
              <a:rPr lang="en-US" sz="1200" b="1" cap="all" dirty="0">
                <a:solidFill>
                  <a:srgbClr val="61C4D3"/>
                </a:solidFill>
                <a:latin typeface="+mj-lt"/>
              </a:rPr>
              <a:t>Prompt</a:t>
            </a:r>
            <a:r>
              <a:rPr lang="en-US" sz="1200" b="1" cap="all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200" b="1" cap="all" dirty="0">
                <a:solidFill>
                  <a:srgbClr val="61C4D3"/>
                </a:solidFill>
                <a:latin typeface="+mj-lt"/>
              </a:rPr>
              <a:t>radiation</a:t>
            </a:r>
            <a:br>
              <a:rPr lang="en-US" sz="1200" b="1" cap="all" dirty="0">
                <a:latin typeface="+mj-lt"/>
              </a:rPr>
            </a:br>
            <a:r>
              <a:rPr lang="en-US" sz="1200" dirty="0">
                <a:latin typeface="+mj-lt"/>
              </a:rPr>
              <a:t>Reduce prompt radiation to comply with </a:t>
            </a:r>
            <a:r>
              <a:rPr lang="en-US" sz="1200" b="1" dirty="0">
                <a:latin typeface="+mj-lt"/>
              </a:rPr>
              <a:t>radiation area classification </a:t>
            </a:r>
            <a:r>
              <a:rPr lang="en-US" sz="1200" dirty="0">
                <a:latin typeface="+mj-lt"/>
              </a:rPr>
              <a:t>in the surrounding accessible areas as well as the </a:t>
            </a:r>
            <a:r>
              <a:rPr lang="en-US" sz="1200" b="1" dirty="0">
                <a:latin typeface="+mj-lt"/>
              </a:rPr>
              <a:t>1 mSv limit </a:t>
            </a:r>
            <a:r>
              <a:rPr lang="en-US" sz="1200" dirty="0">
                <a:latin typeface="+mj-lt"/>
              </a:rPr>
              <a:t>at the </a:t>
            </a:r>
            <a:r>
              <a:rPr lang="en-US" sz="1200" b="1" dirty="0">
                <a:latin typeface="+mj-lt"/>
              </a:rPr>
              <a:t>CERN fence </a:t>
            </a:r>
            <a:r>
              <a:rPr lang="en-US" sz="1200" b="1" cap="all" dirty="0">
                <a:latin typeface="+mj-lt"/>
              </a:rPr>
              <a:t> </a:t>
            </a:r>
          </a:p>
        </p:txBody>
      </p:sp>
      <p:grpSp>
        <p:nvGrpSpPr>
          <p:cNvPr id="27" name="Group 9"/>
          <p:cNvGrpSpPr>
            <a:grpSpLocks noChangeAspect="1"/>
          </p:cNvGrpSpPr>
          <p:nvPr/>
        </p:nvGrpSpPr>
        <p:grpSpPr bwMode="auto">
          <a:xfrm>
            <a:off x="639567" y="2885679"/>
            <a:ext cx="618858" cy="684000"/>
            <a:chOff x="3294107" y="2233835"/>
            <a:chExt cx="452494" cy="500329"/>
          </a:xfrm>
        </p:grpSpPr>
        <p:pic>
          <p:nvPicPr>
            <p:cNvPr id="28" name="Picture 3" descr="\\cern.ch\dfs\Users\c\clstrabe\Desktop\imagesCAS65GK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321801" y="2273006"/>
              <a:ext cx="424800" cy="42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3347864" y="2265479"/>
              <a:ext cx="280800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b="0">
                <a:latin typeface="Calibri" panose="020F0502020204030204" pitchFamily="34" charset="0"/>
              </a:endParaRPr>
            </a:p>
          </p:txBody>
        </p:sp>
        <p:sp>
          <p:nvSpPr>
            <p:cNvPr id="30" name="Rectangle 41"/>
            <p:cNvSpPr>
              <a:spLocks noChangeArrowheads="1"/>
            </p:cNvSpPr>
            <p:nvPr/>
          </p:nvSpPr>
          <p:spPr bwMode="auto">
            <a:xfrm>
              <a:off x="3347864" y="2430000"/>
              <a:ext cx="2808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b="0">
                <a:latin typeface="Calibri" panose="020F0502020204030204" pitchFamily="34" charset="0"/>
              </a:endParaRPr>
            </a:p>
          </p:txBody>
        </p:sp>
        <p:sp>
          <p:nvSpPr>
            <p:cNvPr id="31" name="Rectangle 42"/>
            <p:cNvSpPr>
              <a:spLocks noChangeArrowheads="1"/>
            </p:cNvSpPr>
            <p:nvPr/>
          </p:nvSpPr>
          <p:spPr bwMode="auto">
            <a:xfrm>
              <a:off x="3347864" y="2618035"/>
              <a:ext cx="280800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b="0">
                <a:latin typeface="Calibri" panose="020F0502020204030204" pitchFamily="34" charset="0"/>
              </a:endParaRPr>
            </a:p>
          </p:txBody>
        </p:sp>
        <p:sp>
          <p:nvSpPr>
            <p:cNvPr id="32" name="Isosceles Triangle 6"/>
            <p:cNvSpPr>
              <a:spLocks noChangeArrowheads="1"/>
            </p:cNvSpPr>
            <p:nvPr/>
          </p:nvSpPr>
          <p:spPr bwMode="auto">
            <a:xfrm rot="-5400000">
              <a:off x="3608456" y="2442502"/>
              <a:ext cx="172800" cy="72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b="0">
                <a:latin typeface="Calibri" panose="020F0502020204030204" pitchFamily="34" charset="0"/>
              </a:endParaRPr>
            </a:p>
          </p:txBody>
        </p:sp>
        <p:sp>
          <p:nvSpPr>
            <p:cNvPr id="33" name="Rectangle 44"/>
            <p:cNvSpPr>
              <a:spLocks noChangeArrowheads="1"/>
            </p:cNvSpPr>
            <p:nvPr/>
          </p:nvSpPr>
          <p:spPr bwMode="auto">
            <a:xfrm>
              <a:off x="3294107" y="2233835"/>
              <a:ext cx="452494" cy="500329"/>
            </a:xfrm>
            <a:prstGeom prst="rect">
              <a:avLst/>
            </a:prstGeom>
            <a:solidFill>
              <a:schemeClr val="bg1">
                <a:alpha val="3607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b="0">
                <a:latin typeface="Calibri" panose="020F0502020204030204" pitchFamily="34" charset="0"/>
              </a:endParaRPr>
            </a:p>
          </p:txBody>
        </p:sp>
      </p:grpSp>
      <p:grpSp>
        <p:nvGrpSpPr>
          <p:cNvPr id="39" name="Group 47"/>
          <p:cNvGrpSpPr>
            <a:grpSpLocks noChangeAspect="1"/>
          </p:cNvGrpSpPr>
          <p:nvPr/>
        </p:nvGrpSpPr>
        <p:grpSpPr bwMode="auto">
          <a:xfrm>
            <a:off x="642029" y="3732249"/>
            <a:ext cx="613934" cy="612000"/>
            <a:chOff x="5291758" y="836712"/>
            <a:chExt cx="684000" cy="684000"/>
          </a:xfrm>
        </p:grpSpPr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5291758" y="836712"/>
              <a:ext cx="684000" cy="684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b="0">
                <a:latin typeface="Calibri" panose="020F0502020204030204" pitchFamily="34" charset="0"/>
              </a:endParaRPr>
            </a:p>
          </p:txBody>
        </p:sp>
        <p:sp>
          <p:nvSpPr>
            <p:cNvPr id="41" name="Oval 58"/>
            <p:cNvSpPr>
              <a:spLocks noChangeArrowheads="1"/>
            </p:cNvSpPr>
            <p:nvPr/>
          </p:nvSpPr>
          <p:spPr bwMode="auto">
            <a:xfrm>
              <a:off x="5327758" y="872712"/>
              <a:ext cx="612000" cy="6120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b="0">
                <a:latin typeface="Calibri" panose="020F0502020204030204" pitchFamily="34" charset="0"/>
              </a:endParaRPr>
            </a:p>
          </p:txBody>
        </p:sp>
        <p:sp>
          <p:nvSpPr>
            <p:cNvPr id="42" name="Isosceles Triangle 43"/>
            <p:cNvSpPr>
              <a:spLocks noChangeArrowheads="1"/>
            </p:cNvSpPr>
            <p:nvPr/>
          </p:nvSpPr>
          <p:spPr bwMode="auto">
            <a:xfrm rot="10800000">
              <a:off x="5480824" y="874703"/>
              <a:ext cx="305867" cy="30842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b="0">
                <a:latin typeface="Calibri" panose="020F0502020204030204" pitchFamily="34" charset="0"/>
              </a:endParaRPr>
            </a:p>
          </p:txBody>
        </p:sp>
        <p:sp>
          <p:nvSpPr>
            <p:cNvPr id="43" name="Isosceles Triangle 60"/>
            <p:cNvSpPr>
              <a:spLocks noChangeArrowheads="1"/>
            </p:cNvSpPr>
            <p:nvPr/>
          </p:nvSpPr>
          <p:spPr bwMode="auto">
            <a:xfrm rot="-3600000">
              <a:off x="5612417" y="1096500"/>
              <a:ext cx="305867" cy="30842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b="0">
                <a:latin typeface="Calibri" panose="020F0502020204030204" pitchFamily="34" charset="0"/>
              </a:endParaRPr>
            </a:p>
          </p:txBody>
        </p:sp>
        <p:sp>
          <p:nvSpPr>
            <p:cNvPr id="44" name="Isosceles Triangle 61"/>
            <p:cNvSpPr>
              <a:spLocks noChangeArrowheads="1"/>
            </p:cNvSpPr>
            <p:nvPr/>
          </p:nvSpPr>
          <p:spPr bwMode="auto">
            <a:xfrm rot="3600000">
              <a:off x="5349164" y="1096500"/>
              <a:ext cx="305867" cy="30842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b="0">
                <a:latin typeface="Calibri" panose="020F0502020204030204" pitchFamily="34" charset="0"/>
              </a:endParaRPr>
            </a:p>
          </p:txBody>
        </p:sp>
        <p:sp>
          <p:nvSpPr>
            <p:cNvPr id="45" name="Oval 57"/>
            <p:cNvSpPr>
              <a:spLocks noChangeArrowheads="1"/>
            </p:cNvSpPr>
            <p:nvPr/>
          </p:nvSpPr>
          <p:spPr bwMode="auto">
            <a:xfrm>
              <a:off x="5561758" y="1106712"/>
              <a:ext cx="144000" cy="144000"/>
            </a:xfrm>
            <a:prstGeom prst="ellipse">
              <a:avLst/>
            </a:prstGeom>
            <a:solidFill>
              <a:srgbClr val="6666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b="0">
                <a:latin typeface="Calibri" panose="020F0502020204030204" pitchFamily="34" charset="0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5555333" y="836712"/>
              <a:ext cx="150425" cy="72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b="0">
                <a:latin typeface="Calibri" panose="020F0502020204030204" pitchFamily="34" charset="0"/>
              </a:endParaRPr>
            </a:p>
          </p:txBody>
        </p:sp>
        <p:sp>
          <p:nvSpPr>
            <p:cNvPr id="47" name="Oval 65"/>
            <p:cNvSpPr>
              <a:spLocks noChangeArrowheads="1"/>
            </p:cNvSpPr>
            <p:nvPr/>
          </p:nvSpPr>
          <p:spPr bwMode="auto">
            <a:xfrm rot="-3709864">
              <a:off x="5810882" y="1284045"/>
              <a:ext cx="150425" cy="72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b="0">
                <a:latin typeface="Calibri" panose="020F0502020204030204" pitchFamily="34" charset="0"/>
              </a:endParaRPr>
            </a:p>
          </p:txBody>
        </p:sp>
        <p:sp>
          <p:nvSpPr>
            <p:cNvPr id="48" name="Oval 66"/>
            <p:cNvSpPr>
              <a:spLocks noChangeArrowheads="1"/>
            </p:cNvSpPr>
            <p:nvPr/>
          </p:nvSpPr>
          <p:spPr bwMode="auto">
            <a:xfrm rot="2119916">
              <a:off x="5299049" y="1294476"/>
              <a:ext cx="150425" cy="72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umr10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b="0">
                <a:latin typeface="Calibri" panose="020F0502020204030204" pitchFamily="34" charset="0"/>
              </a:endParaRPr>
            </a:p>
          </p:txBody>
        </p:sp>
      </p:grpSp>
      <p:sp>
        <p:nvSpPr>
          <p:cNvPr id="54" name="TextBox 32"/>
          <p:cNvSpPr txBox="1"/>
          <p:nvPr/>
        </p:nvSpPr>
        <p:spPr bwMode="auto">
          <a:xfrm>
            <a:off x="1558103" y="3761250"/>
            <a:ext cx="5610027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GB"/>
            </a:defPPr>
            <a:lvl1pPr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450"/>
              </a:spcBef>
              <a:defRPr/>
            </a:pPr>
            <a:r>
              <a:rPr lang="en-US" sz="1200" b="1" cap="all" dirty="0">
                <a:solidFill>
                  <a:srgbClr val="61C4D3"/>
                </a:solidFill>
                <a:latin typeface="+mj-lt"/>
              </a:rPr>
              <a:t>residual</a:t>
            </a:r>
            <a:r>
              <a:rPr lang="en-US" sz="1200" b="1" cap="all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200" b="1" cap="all" dirty="0">
                <a:solidFill>
                  <a:srgbClr val="61C4D3"/>
                </a:solidFill>
                <a:latin typeface="+mj-lt"/>
              </a:rPr>
              <a:t>radiation</a:t>
            </a:r>
            <a:br>
              <a:rPr lang="en-US" sz="1200" b="1" cap="all" dirty="0">
                <a:latin typeface="+mj-lt"/>
              </a:rPr>
            </a:br>
            <a:r>
              <a:rPr lang="en-US" sz="1200" b="1" dirty="0">
                <a:latin typeface="+mj-lt"/>
              </a:rPr>
              <a:t>Limit activation </a:t>
            </a:r>
            <a:r>
              <a:rPr lang="en-US" sz="1200" dirty="0">
                <a:latin typeface="+mj-lt"/>
              </a:rPr>
              <a:t>of target and experimental area to reduce residual dose rates to be compatible with an adequate </a:t>
            </a:r>
            <a:r>
              <a:rPr lang="en-US" sz="1200" b="1" dirty="0">
                <a:latin typeface="+mj-lt"/>
              </a:rPr>
              <a:t>area classification</a:t>
            </a:r>
            <a:endParaRPr lang="en-US" sz="1200" b="1" cap="all" dirty="0">
              <a:latin typeface="+mj-lt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6" t="22607" r="84581" b="72537"/>
          <a:stretch>
            <a:fillRect/>
          </a:stretch>
        </p:blipFill>
        <p:spPr bwMode="auto">
          <a:xfrm>
            <a:off x="648540" y="4506819"/>
            <a:ext cx="600912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32"/>
          <p:cNvSpPr txBox="1"/>
          <p:nvPr/>
        </p:nvSpPr>
        <p:spPr bwMode="auto">
          <a:xfrm>
            <a:off x="1558104" y="4553820"/>
            <a:ext cx="5610026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GB"/>
            </a:defPPr>
            <a:lvl1pPr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450"/>
              </a:spcBef>
              <a:defRPr/>
            </a:pPr>
            <a:r>
              <a:rPr lang="en-US" sz="1200" b="1" cap="all" dirty="0">
                <a:solidFill>
                  <a:srgbClr val="61C4D3"/>
                </a:solidFill>
                <a:latin typeface="+mj-lt"/>
              </a:rPr>
              <a:t>Air and soil activation</a:t>
            </a:r>
            <a:br>
              <a:rPr lang="en-US" sz="1200" b="1" cap="all" dirty="0">
                <a:latin typeface="+mj-lt"/>
              </a:rPr>
            </a:br>
            <a:r>
              <a:rPr lang="en-US" sz="1200" dirty="0">
                <a:latin typeface="+mj-lt"/>
              </a:rPr>
              <a:t>Reduce activation of air and its releases into the environmental. Limit </a:t>
            </a:r>
            <a:r>
              <a:rPr lang="en-GB" sz="1200" dirty="0">
                <a:latin typeface="+mj-lt"/>
              </a:rPr>
              <a:t>soil activation </a:t>
            </a:r>
            <a:r>
              <a:rPr lang="it-IT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alt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H&lt;1000 Bq/kg, </a:t>
            </a:r>
            <a:r>
              <a:rPr lang="it-IT" alt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it-IT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Na&lt;50 Bq/kg)</a:t>
            </a:r>
            <a:r>
              <a:rPr lang="en-GB" sz="1200" dirty="0">
                <a:latin typeface="+mj-lt"/>
              </a:rPr>
              <a:t> and transfer to groundwater</a:t>
            </a:r>
            <a:endParaRPr lang="en-US" sz="1200" cap="all" dirty="0">
              <a:latin typeface="+mj-lt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2" y="5317390"/>
            <a:ext cx="697469" cy="682550"/>
          </a:xfrm>
          <a:prstGeom prst="rect">
            <a:avLst/>
          </a:prstGeom>
        </p:spPr>
      </p:pic>
      <p:sp>
        <p:nvSpPr>
          <p:cNvPr id="56" name="TextBox 32"/>
          <p:cNvSpPr txBox="1"/>
          <p:nvPr/>
        </p:nvSpPr>
        <p:spPr bwMode="auto">
          <a:xfrm>
            <a:off x="1558103" y="5381666"/>
            <a:ext cx="5610027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GB"/>
            </a:defPPr>
            <a:lvl1pPr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450"/>
              </a:spcBef>
              <a:defRPr/>
            </a:pPr>
            <a:r>
              <a:rPr lang="en-US" sz="1200" b="1" cap="all" dirty="0">
                <a:solidFill>
                  <a:srgbClr val="61C4D3"/>
                </a:solidFill>
                <a:latin typeface="+mj-lt"/>
              </a:rPr>
              <a:t>Environmental impact</a:t>
            </a:r>
            <a:br>
              <a:rPr lang="en-US" sz="1200" b="1" cap="all" dirty="0">
                <a:latin typeface="+mj-lt"/>
              </a:rPr>
            </a:br>
            <a:r>
              <a:rPr lang="en-US" sz="1200" dirty="0">
                <a:latin typeface="+mj-lt"/>
              </a:rPr>
              <a:t>Reduce environmental impact from prompt radiation and releases of activated air to fulfill CERN’s </a:t>
            </a:r>
            <a:r>
              <a:rPr lang="en-US" sz="1200" b="1" dirty="0">
                <a:latin typeface="+mj-lt"/>
              </a:rPr>
              <a:t>dose objective </a:t>
            </a:r>
            <a:r>
              <a:rPr lang="en-US" sz="1200" dirty="0">
                <a:latin typeface="+mj-lt"/>
              </a:rPr>
              <a:t>for the </a:t>
            </a:r>
            <a:r>
              <a:rPr lang="en-US" sz="1200" b="1" dirty="0">
                <a:latin typeface="+mj-lt"/>
              </a:rPr>
              <a:t>public</a:t>
            </a:r>
            <a:r>
              <a:rPr lang="en-US" sz="1200" dirty="0">
                <a:latin typeface="+mj-lt"/>
              </a:rPr>
              <a:t> of &lt;</a:t>
            </a:r>
            <a:r>
              <a:rPr lang="en-US" sz="1200" b="1" dirty="0">
                <a:latin typeface="+mj-lt"/>
              </a:rPr>
              <a:t>10 </a:t>
            </a:r>
            <a:r>
              <a:rPr lang="en-US" sz="1200" b="1" dirty="0" err="1">
                <a:latin typeface="+mj-lt"/>
              </a:rPr>
              <a:t>uSv</a:t>
            </a:r>
            <a:r>
              <a:rPr lang="en-US" sz="1200" b="1" dirty="0">
                <a:latin typeface="+mj-lt"/>
              </a:rPr>
              <a:t>/year</a:t>
            </a:r>
            <a:endParaRPr lang="en-US" sz="1200" b="1" cap="all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53912" y="2905239"/>
            <a:ext cx="3041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Radiation area classification</a:t>
            </a:r>
            <a:endParaRPr lang="en-GB" sz="12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1261" y="3460140"/>
            <a:ext cx="4347796" cy="2163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1F34B-B057-C587-15E5-36A6B4B34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20" y="6391"/>
            <a:ext cx="1092648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dirty="0"/>
              <a:t>HI ECN3 facility design optimization</a:t>
            </a:r>
            <a:endParaRPr lang="en-US" spc="-1" dirty="0">
              <a:solidFill>
                <a:srgbClr val="0055A0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A43472E-2EBB-4275-5DCF-A9AEC204ADB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82065D-AFF2-EAF9-D532-C01614F602A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1E74DF-CD19-1E35-D53F-33C2C78890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lang="en-GB" alt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4B43E9-F862-00CA-547F-117EDC8C5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0532" y="130762"/>
            <a:ext cx="1038525" cy="8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9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4" grpId="0"/>
      <p:bldP spid="55" grpId="0"/>
      <p:bldP spid="56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1AD5F7-4121-224C-9944-6C5F1F5FB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0394" y="2666629"/>
            <a:ext cx="3729745" cy="1325563"/>
          </a:xfr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/>
            <a:r>
              <a:rPr lang="en-US" spc="-1" dirty="0"/>
              <a:t>BDF/</a:t>
            </a:r>
            <a:r>
              <a:rPr lang="en-US" spc="-1" dirty="0" err="1"/>
              <a:t>SHiP</a:t>
            </a:r>
            <a:endParaRPr lang="en-US" spc="-1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539BFD0-B86D-6D94-979E-B8F5F310B90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27EFF7-56C1-7DC2-D1FD-BD6F3705F71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377E43-858E-BEBD-6C8A-48270CF90B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en-GB" alt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91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1AD5F7-4121-224C-9944-6C5F1F5FB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320" y="6391"/>
            <a:ext cx="10926480" cy="1325563"/>
          </a:xfrm>
        </p:spPr>
        <p:txBody>
          <a:bodyPr/>
          <a:lstStyle/>
          <a:p>
            <a:r>
              <a:rPr lang="en-US" spc="-1" dirty="0">
                <a:solidFill>
                  <a:srgbClr val="0055A0"/>
                </a:solidFill>
              </a:rPr>
              <a:t>BDF/</a:t>
            </a:r>
            <a:r>
              <a:rPr lang="en-US" spc="-1" dirty="0" err="1">
                <a:solidFill>
                  <a:srgbClr val="0055A0"/>
                </a:solidFill>
              </a:rPr>
              <a:t>SHiP</a:t>
            </a:r>
            <a:r>
              <a:rPr lang="en-US" spc="-1" dirty="0">
                <a:solidFill>
                  <a:srgbClr val="0055A0"/>
                </a:solidFill>
              </a:rPr>
              <a:t> FLUKA model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539BFD0-B86D-6D94-979E-B8F5F310B90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27EFF7-56C1-7DC2-D1FD-BD6F3705F71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377E43-858E-BEBD-6C8A-48270CF90B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</a:t>
            </a:fld>
            <a:endParaRPr lang="en-GB" altLang="en-US" sz="100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E4BCD-4A1C-68A5-090D-9E0BCEF86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0" y="2124238"/>
            <a:ext cx="4489924" cy="2972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C5A073-5B9B-4B11-6CA7-1CAFAF07F42C}"/>
              </a:ext>
            </a:extLst>
          </p:cNvPr>
          <p:cNvSpPr/>
          <p:nvPr/>
        </p:nvSpPr>
        <p:spPr>
          <a:xfrm>
            <a:off x="1107588" y="5304343"/>
            <a:ext cx="180000" cy="180000"/>
          </a:xfrm>
          <a:prstGeom prst="rect">
            <a:avLst/>
          </a:prstGeom>
          <a:solidFill>
            <a:srgbClr val="709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03CE386-4337-B39C-ADF3-8BE706EFF504}"/>
              </a:ext>
            </a:extLst>
          </p:cNvPr>
          <p:cNvSpPr/>
          <p:nvPr/>
        </p:nvSpPr>
        <p:spPr>
          <a:xfrm>
            <a:off x="1107588" y="5582061"/>
            <a:ext cx="180000" cy="180000"/>
          </a:xfrm>
          <a:prstGeom prst="rect">
            <a:avLst/>
          </a:prstGeom>
          <a:solidFill>
            <a:srgbClr val="AEA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7D37007-F236-D5E3-2395-9E6D9293BF10}"/>
              </a:ext>
            </a:extLst>
          </p:cNvPr>
          <p:cNvSpPr/>
          <p:nvPr/>
        </p:nvSpPr>
        <p:spPr>
          <a:xfrm>
            <a:off x="3071994" y="5346743"/>
            <a:ext cx="180000" cy="180000"/>
          </a:xfrm>
          <a:prstGeom prst="rect">
            <a:avLst/>
          </a:prstGeom>
          <a:solidFill>
            <a:srgbClr val="E27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135145-8399-5F6E-E80E-2B2C6A3FFB6B}"/>
              </a:ext>
            </a:extLst>
          </p:cNvPr>
          <p:cNvSpPr txBox="1"/>
          <p:nvPr/>
        </p:nvSpPr>
        <p:spPr>
          <a:xfrm>
            <a:off x="1287587" y="5259809"/>
            <a:ext cx="1363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Stainless steel</a:t>
            </a:r>
            <a:endParaRPr lang="en-GB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BCEEF6-5E14-A8F2-66E5-861CED580C58}"/>
              </a:ext>
            </a:extLst>
          </p:cNvPr>
          <p:cNvSpPr txBox="1"/>
          <p:nvPr/>
        </p:nvSpPr>
        <p:spPr>
          <a:xfrm>
            <a:off x="1287587" y="5536808"/>
            <a:ext cx="1363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Concrete</a:t>
            </a:r>
            <a:endParaRPr lang="en-GB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F2BDC1-F8D5-1DF6-3051-8ADB1D868E9A}"/>
              </a:ext>
            </a:extLst>
          </p:cNvPr>
          <p:cNvSpPr txBox="1"/>
          <p:nvPr/>
        </p:nvSpPr>
        <p:spPr>
          <a:xfrm>
            <a:off x="3264026" y="5301490"/>
            <a:ext cx="1363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US1010</a:t>
            </a:r>
            <a:endParaRPr lang="en-GB" sz="12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4ECE28D-5C69-BBCA-E1E5-6BA023B53F70}"/>
              </a:ext>
            </a:extLst>
          </p:cNvPr>
          <p:cNvSpPr/>
          <p:nvPr/>
        </p:nvSpPr>
        <p:spPr>
          <a:xfrm>
            <a:off x="1117001" y="5861850"/>
            <a:ext cx="180000" cy="180000"/>
          </a:xfrm>
          <a:prstGeom prst="rect">
            <a:avLst/>
          </a:prstGeom>
          <a:solidFill>
            <a:srgbClr val="739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23F198-89A0-3174-651B-F74EA1F6FF22}"/>
              </a:ext>
            </a:extLst>
          </p:cNvPr>
          <p:cNvSpPr txBox="1"/>
          <p:nvPr/>
        </p:nvSpPr>
        <p:spPr>
          <a:xfrm>
            <a:off x="1309033" y="5818035"/>
            <a:ext cx="1070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Cast iron</a:t>
            </a:r>
            <a:endParaRPr lang="en-GB" sz="1200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F9193BA-1338-8E6A-95EA-929618B2B3E7}"/>
              </a:ext>
            </a:extLst>
          </p:cNvPr>
          <p:cNvGrpSpPr/>
          <p:nvPr/>
        </p:nvGrpSpPr>
        <p:grpSpPr>
          <a:xfrm>
            <a:off x="5039348" y="3623581"/>
            <a:ext cx="2819426" cy="1472990"/>
            <a:chOff x="5039348" y="3656239"/>
            <a:chExt cx="2819426" cy="1472990"/>
          </a:xfrm>
        </p:grpSpPr>
        <p:pic>
          <p:nvPicPr>
            <p:cNvPr id="47" name="Picture 46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12946E1B-2818-36FA-0483-73E84AF86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10"/>
            <a:stretch/>
          </p:blipFill>
          <p:spPr>
            <a:xfrm>
              <a:off x="5150866" y="3789010"/>
              <a:ext cx="2707908" cy="1340219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7070F24-22D7-A635-431A-E0BCF5170303}"/>
                </a:ext>
              </a:extLst>
            </p:cNvPr>
            <p:cNvSpPr/>
            <p:nvPr/>
          </p:nvSpPr>
          <p:spPr>
            <a:xfrm>
              <a:off x="5126488" y="3731305"/>
              <a:ext cx="1527867" cy="1578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E773709-B61A-3CAC-298D-345FD39BD266}"/>
                </a:ext>
              </a:extLst>
            </p:cNvPr>
            <p:cNvSpPr/>
            <p:nvPr/>
          </p:nvSpPr>
          <p:spPr>
            <a:xfrm>
              <a:off x="5039348" y="3835550"/>
              <a:ext cx="914617" cy="1578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93D20F4-DC0A-706E-430A-D557339DBFC6}"/>
                </a:ext>
              </a:extLst>
            </p:cNvPr>
            <p:cNvSpPr/>
            <p:nvPr/>
          </p:nvSpPr>
          <p:spPr>
            <a:xfrm rot="19913628">
              <a:off x="5904908" y="3746871"/>
              <a:ext cx="419029" cy="1578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ECB4F31-0C73-2D5D-9E4B-8B769A99E60C}"/>
                </a:ext>
              </a:extLst>
            </p:cNvPr>
            <p:cNvSpPr/>
            <p:nvPr/>
          </p:nvSpPr>
          <p:spPr>
            <a:xfrm rot="19913628">
              <a:off x="6696361" y="3656239"/>
              <a:ext cx="214858" cy="1578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83FA638-DB6A-DBF6-2C7C-91E2DCC22D4F}"/>
                </a:ext>
              </a:extLst>
            </p:cNvPr>
            <p:cNvSpPr/>
            <p:nvPr/>
          </p:nvSpPr>
          <p:spPr>
            <a:xfrm>
              <a:off x="6348564" y="3681976"/>
              <a:ext cx="419029" cy="1578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0FBA66F-8CFF-AA5C-202D-457F49A5CC4E}"/>
              </a:ext>
            </a:extLst>
          </p:cNvPr>
          <p:cNvGrpSpPr/>
          <p:nvPr/>
        </p:nvGrpSpPr>
        <p:grpSpPr>
          <a:xfrm>
            <a:off x="4936925" y="1337016"/>
            <a:ext cx="3208354" cy="2189094"/>
            <a:chOff x="4936925" y="1337016"/>
            <a:chExt cx="3208354" cy="218909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4992E19-33B7-D16C-B690-67BBA4A8F420}"/>
                </a:ext>
              </a:extLst>
            </p:cNvPr>
            <p:cNvGrpSpPr/>
            <p:nvPr/>
          </p:nvGrpSpPr>
          <p:grpSpPr>
            <a:xfrm>
              <a:off x="4936925" y="1337016"/>
              <a:ext cx="3208354" cy="2189094"/>
              <a:chOff x="4936925" y="1337016"/>
              <a:chExt cx="3208354" cy="2189094"/>
            </a:xfrm>
          </p:grpSpPr>
          <p:pic>
            <p:nvPicPr>
              <p:cNvPr id="45" name="Picture 44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D67CBA3C-CB36-1EC6-7239-B97B200440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0866" y="1724912"/>
                <a:ext cx="2707908" cy="1801198"/>
              </a:xfrm>
              <a:prstGeom prst="rect">
                <a:avLst/>
              </a:prstGeom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00CD5A2-33C7-BD93-5D5E-F19291CFB919}"/>
                  </a:ext>
                </a:extLst>
              </p:cNvPr>
              <p:cNvSpPr/>
              <p:nvPr/>
            </p:nvSpPr>
            <p:spPr>
              <a:xfrm rot="1585134">
                <a:off x="6738928" y="1521814"/>
                <a:ext cx="1406351" cy="6040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D26167D-AA0B-0085-A3EA-17CE354FF32C}"/>
                  </a:ext>
                </a:extLst>
              </p:cNvPr>
              <p:cNvSpPr/>
              <p:nvPr/>
            </p:nvSpPr>
            <p:spPr>
              <a:xfrm rot="20000996">
                <a:off x="4936925" y="1337016"/>
                <a:ext cx="1406351" cy="6040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30AC126-19CC-E6FC-045D-D1AB5D794704}"/>
                  </a:ext>
                </a:extLst>
              </p:cNvPr>
              <p:cNvSpPr/>
              <p:nvPr/>
            </p:nvSpPr>
            <p:spPr>
              <a:xfrm>
                <a:off x="5837838" y="1575955"/>
                <a:ext cx="1406351" cy="207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22185DC-244B-5861-3370-2116E958CB4A}"/>
                </a:ext>
              </a:extLst>
            </p:cNvPr>
            <p:cNvSpPr/>
            <p:nvPr/>
          </p:nvSpPr>
          <p:spPr>
            <a:xfrm rot="16200000">
              <a:off x="4950628" y="2249780"/>
              <a:ext cx="419029" cy="1194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2F098EA-E9F7-62A1-A16C-BC4A27444EF8}"/>
              </a:ext>
            </a:extLst>
          </p:cNvPr>
          <p:cNvSpPr txBox="1"/>
          <p:nvPr/>
        </p:nvSpPr>
        <p:spPr>
          <a:xfrm>
            <a:off x="427320" y="1758349"/>
            <a:ext cx="5063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Target complex &amp; muon shield, </a:t>
            </a:r>
            <a:r>
              <a:rPr lang="en-US" sz="1400" dirty="0"/>
              <a:t>Created using FLAIR [4]</a:t>
            </a:r>
            <a:endParaRPr lang="en-GB" sz="1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666911-4010-08A3-1655-098A3F77A076}"/>
              </a:ext>
            </a:extLst>
          </p:cNvPr>
          <p:cNvSpPr/>
          <p:nvPr/>
        </p:nvSpPr>
        <p:spPr>
          <a:xfrm>
            <a:off x="3071994" y="5623023"/>
            <a:ext cx="180000" cy="180000"/>
          </a:xfrm>
          <a:prstGeom prst="rect">
            <a:avLst/>
          </a:prstGeom>
          <a:solidFill>
            <a:srgbClr val="603D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7385DE-B9E0-77C9-469F-CAEE454AA2A5}"/>
              </a:ext>
            </a:extLst>
          </p:cNvPr>
          <p:cNvSpPr txBox="1"/>
          <p:nvPr/>
        </p:nvSpPr>
        <p:spPr>
          <a:xfrm>
            <a:off x="3251993" y="5578489"/>
            <a:ext cx="1363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Moraine</a:t>
            </a:r>
            <a:endParaRPr lang="en-GB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1946DB-2C1F-CC8D-1A56-4A20AB9B27CC}"/>
              </a:ext>
            </a:extLst>
          </p:cNvPr>
          <p:cNvSpPr txBox="1"/>
          <p:nvPr/>
        </p:nvSpPr>
        <p:spPr>
          <a:xfrm>
            <a:off x="2390005" y="2716303"/>
            <a:ext cx="1492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+mj-lt"/>
              </a:rPr>
              <a:t>TCC8</a:t>
            </a:r>
            <a:endParaRPr lang="en-GB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87864D-8E83-66FC-8874-79366C3BF63B}"/>
              </a:ext>
            </a:extLst>
          </p:cNvPr>
          <p:cNvSpPr txBox="1"/>
          <p:nvPr/>
        </p:nvSpPr>
        <p:spPr>
          <a:xfrm flipH="1">
            <a:off x="2962152" y="3790541"/>
            <a:ext cx="764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+mj-lt"/>
              </a:rPr>
              <a:t>W-TZM target</a:t>
            </a:r>
            <a:endParaRPr lang="en-GB" sz="10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0B3F775-6A0B-4495-CA8D-40F1941CA023}"/>
              </a:ext>
            </a:extLst>
          </p:cNvPr>
          <p:cNvCxnSpPr>
            <a:cxnSpLocks/>
          </p:cNvCxnSpPr>
          <p:nvPr/>
        </p:nvCxnSpPr>
        <p:spPr>
          <a:xfrm flipH="1">
            <a:off x="2862119" y="3975075"/>
            <a:ext cx="179834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39ACC48-8DC0-BCE6-3250-57859DCAB8DD}"/>
              </a:ext>
            </a:extLst>
          </p:cNvPr>
          <p:cNvSpPr txBox="1"/>
          <p:nvPr/>
        </p:nvSpPr>
        <p:spPr>
          <a:xfrm>
            <a:off x="1024196" y="4238100"/>
            <a:ext cx="1492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+mj-lt"/>
              </a:rPr>
              <a:t>Magnetic part of hadron stopper</a:t>
            </a:r>
            <a:endParaRPr lang="en-GB" sz="10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5333E49-6288-F043-FE08-DAF74A3853BB}"/>
              </a:ext>
            </a:extLst>
          </p:cNvPr>
          <p:cNvCxnSpPr>
            <a:cxnSpLocks/>
          </p:cNvCxnSpPr>
          <p:nvPr/>
        </p:nvCxnSpPr>
        <p:spPr>
          <a:xfrm flipV="1">
            <a:off x="2063534" y="4029552"/>
            <a:ext cx="326471" cy="232328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B98171B-B119-6343-5D8D-863B2853E8A8}"/>
              </a:ext>
            </a:extLst>
          </p:cNvPr>
          <p:cNvCxnSpPr>
            <a:cxnSpLocks/>
          </p:cNvCxnSpPr>
          <p:nvPr/>
        </p:nvCxnSpPr>
        <p:spPr>
          <a:xfrm flipH="1">
            <a:off x="6294234" y="1783503"/>
            <a:ext cx="0" cy="621892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32852A1-6EA0-57F9-B3BB-4D82AD1EEBD0}"/>
              </a:ext>
            </a:extLst>
          </p:cNvPr>
          <p:cNvCxnSpPr>
            <a:cxnSpLocks/>
          </p:cNvCxnSpPr>
          <p:nvPr/>
        </p:nvCxnSpPr>
        <p:spPr>
          <a:xfrm>
            <a:off x="2246565" y="3526110"/>
            <a:ext cx="1118072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4F75696-B36F-17C4-FD80-343A61AC86F5}"/>
              </a:ext>
            </a:extLst>
          </p:cNvPr>
          <p:cNvSpPr/>
          <p:nvPr/>
        </p:nvSpPr>
        <p:spPr>
          <a:xfrm>
            <a:off x="2551931" y="3284058"/>
            <a:ext cx="4138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+mj-lt"/>
              </a:rPr>
              <a:t>11 m</a:t>
            </a:r>
            <a:endParaRPr lang="en-GB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5752BD-529E-9B12-8114-F4491F3CD3F0}"/>
              </a:ext>
            </a:extLst>
          </p:cNvPr>
          <p:cNvSpPr txBox="1"/>
          <p:nvPr/>
        </p:nvSpPr>
        <p:spPr>
          <a:xfrm>
            <a:off x="5330827" y="2097638"/>
            <a:ext cx="969895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+mj-lt"/>
              </a:rPr>
              <a:t>Moraine</a:t>
            </a:r>
            <a:endParaRPr lang="en-GB" sz="10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986EC4F-76E8-4D2A-AA3F-07BB2CBE29B5}"/>
              </a:ext>
            </a:extLst>
          </p:cNvPr>
          <p:cNvCxnSpPr>
            <a:cxnSpLocks/>
          </p:cNvCxnSpPr>
          <p:nvPr/>
        </p:nvCxnSpPr>
        <p:spPr>
          <a:xfrm flipV="1">
            <a:off x="3931517" y="3407121"/>
            <a:ext cx="0" cy="945767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4A83C27-285F-2082-AA64-39A68A397816}"/>
              </a:ext>
            </a:extLst>
          </p:cNvPr>
          <p:cNvCxnSpPr>
            <a:cxnSpLocks/>
          </p:cNvCxnSpPr>
          <p:nvPr/>
        </p:nvCxnSpPr>
        <p:spPr>
          <a:xfrm>
            <a:off x="3391271" y="3764526"/>
            <a:ext cx="21600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557BA14-2901-D897-6F52-0784E9BB6299}"/>
              </a:ext>
            </a:extLst>
          </p:cNvPr>
          <p:cNvCxnSpPr>
            <a:cxnSpLocks/>
          </p:cNvCxnSpPr>
          <p:nvPr/>
        </p:nvCxnSpPr>
        <p:spPr>
          <a:xfrm>
            <a:off x="3632449" y="3517431"/>
            <a:ext cx="21600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5B225108-C602-D0B7-7BEC-F8BFB0CFF68B}"/>
              </a:ext>
            </a:extLst>
          </p:cNvPr>
          <p:cNvSpPr/>
          <p:nvPr/>
        </p:nvSpPr>
        <p:spPr>
          <a:xfrm>
            <a:off x="3565536" y="3258041"/>
            <a:ext cx="4427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+mj-lt"/>
              </a:rPr>
              <a:t>1.6 m</a:t>
            </a:r>
            <a:endParaRPr lang="en-GB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D1C270-6E6A-882F-720F-AF035DBFF019}"/>
              </a:ext>
            </a:extLst>
          </p:cNvPr>
          <p:cNvSpPr/>
          <p:nvPr/>
        </p:nvSpPr>
        <p:spPr>
          <a:xfrm>
            <a:off x="3273024" y="3516401"/>
            <a:ext cx="4427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+mj-lt"/>
              </a:rPr>
              <a:t>1.6 m</a:t>
            </a:r>
            <a:endParaRPr lang="en-GB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6DEC734-3742-EEA0-230F-396A1FEC382B}"/>
              </a:ext>
            </a:extLst>
          </p:cNvPr>
          <p:cNvSpPr/>
          <p:nvPr/>
        </p:nvSpPr>
        <p:spPr>
          <a:xfrm>
            <a:off x="6323703" y="1979109"/>
            <a:ext cx="3561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+mj-lt"/>
              </a:rPr>
              <a:t>8 m</a:t>
            </a:r>
            <a:endParaRPr lang="en-GB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E816B5-9083-9F5F-0E81-F9556A75FED1}"/>
              </a:ext>
            </a:extLst>
          </p:cNvPr>
          <p:cNvSpPr txBox="1"/>
          <p:nvPr/>
        </p:nvSpPr>
        <p:spPr>
          <a:xfrm flipH="1">
            <a:off x="1681272" y="3125024"/>
            <a:ext cx="764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+mj-lt"/>
              </a:rPr>
              <a:t>Muon shield</a:t>
            </a:r>
            <a:endParaRPr lang="en-GB" sz="10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2595732-D47F-5D68-8FCF-F8318EDC5DA6}"/>
              </a:ext>
            </a:extLst>
          </p:cNvPr>
          <p:cNvCxnSpPr>
            <a:cxnSpLocks/>
          </p:cNvCxnSpPr>
          <p:nvPr/>
        </p:nvCxnSpPr>
        <p:spPr>
          <a:xfrm>
            <a:off x="2063534" y="3489622"/>
            <a:ext cx="0" cy="25200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F088AC4-74BB-75DD-9E8A-9831F16C7570}"/>
              </a:ext>
            </a:extLst>
          </p:cNvPr>
          <p:cNvSpPr txBox="1"/>
          <p:nvPr/>
        </p:nvSpPr>
        <p:spPr>
          <a:xfrm>
            <a:off x="6935727" y="4261880"/>
            <a:ext cx="10001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+mj-lt"/>
              </a:rPr>
              <a:t>ECN3</a:t>
            </a:r>
            <a:endParaRPr lang="en-GB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B3D0CAD-301B-F26F-AB0B-4A0770AAA1F8}"/>
              </a:ext>
            </a:extLst>
          </p:cNvPr>
          <p:cNvSpPr txBox="1"/>
          <p:nvPr/>
        </p:nvSpPr>
        <p:spPr>
          <a:xfrm>
            <a:off x="8121193" y="2220749"/>
            <a:ext cx="3877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1600" dirty="0">
                <a:cs typeface="Arial" panose="020B0604020202020204" pitchFamily="34" charset="0"/>
              </a:rPr>
              <a:t>A detailed BDF/</a:t>
            </a:r>
            <a:r>
              <a:rPr lang="en-GB" altLang="en-US" sz="1600" dirty="0" err="1">
                <a:cs typeface="Arial" panose="020B0604020202020204" pitchFamily="34" charset="0"/>
              </a:rPr>
              <a:t>SHiP</a:t>
            </a:r>
            <a:r>
              <a:rPr lang="en-GB" altLang="en-US" sz="1600" dirty="0">
                <a:cs typeface="Arial" panose="020B0604020202020204" pitchFamily="34" charset="0"/>
              </a:rPr>
              <a:t> target complex together with the muon shield was implemented in FLUKA</a:t>
            </a:r>
          </a:p>
          <a:p>
            <a:pPr marL="171450" indent="-17145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1600" dirty="0">
                <a:cs typeface="Arial" panose="020B0604020202020204" pitchFamily="34" charset="0"/>
              </a:rPr>
              <a:t>It was integrated in a FLUKA 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geometry including the full underground TCC8/ECN3 cavern and surrounding galleries, tunnels, rooms, etc. 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Ground profile data from CERN’s Geographic Information System and technical drawings were used to model the surrounding ground</a:t>
            </a:r>
          </a:p>
          <a:p>
            <a:pPr marL="171450" indent="-17145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3D493CEF-AC0C-FE01-0249-44D78F9CC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0532" y="130762"/>
            <a:ext cx="1038525" cy="870170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FA22493F-089E-E874-31AD-70C759FE4FAA}"/>
              </a:ext>
            </a:extLst>
          </p:cNvPr>
          <p:cNvSpPr/>
          <p:nvPr/>
        </p:nvSpPr>
        <p:spPr>
          <a:xfrm>
            <a:off x="7732651" y="1074110"/>
            <a:ext cx="4366433" cy="30777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r"/>
            <a:r>
              <a:rPr lang="en-GB" sz="1400" dirty="0"/>
              <a:t>FLUKA hosted by CERN (FLUKA v4-3.0) [1-3]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2F00B25-2387-25EA-27A1-EDEE8AE20189}"/>
              </a:ext>
            </a:extLst>
          </p:cNvPr>
          <p:cNvSpPr/>
          <p:nvPr/>
        </p:nvSpPr>
        <p:spPr>
          <a:xfrm>
            <a:off x="3875676" y="3783554"/>
            <a:ext cx="4427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+mj-lt"/>
              </a:rPr>
              <a:t>4.8 m</a:t>
            </a:r>
            <a:endParaRPr lang="en-GB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7D495C1-0D58-FFAD-7CD1-3A6A9788B93B}"/>
              </a:ext>
            </a:extLst>
          </p:cNvPr>
          <p:cNvSpPr txBox="1"/>
          <p:nvPr/>
        </p:nvSpPr>
        <p:spPr>
          <a:xfrm>
            <a:off x="2314554" y="4564636"/>
            <a:ext cx="12509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+mj-lt"/>
              </a:rPr>
              <a:t>Floor shielding (13.3 m</a:t>
            </a:r>
            <a:r>
              <a:rPr lang="it-IT" sz="1000" baseline="30000" dirty="0">
                <a:solidFill>
                  <a:schemeClr val="bg1"/>
                </a:solidFill>
                <a:latin typeface="+mj-lt"/>
              </a:rPr>
              <a:t>3</a:t>
            </a:r>
            <a:r>
              <a:rPr lang="it-IT" sz="1000" dirty="0">
                <a:solidFill>
                  <a:schemeClr val="bg1"/>
                </a:solidFill>
                <a:latin typeface="+mj-lt"/>
              </a:rPr>
              <a:t>)</a:t>
            </a:r>
            <a:endParaRPr lang="en-GB" sz="10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5A6A7A11-9F07-DF13-D757-7E1BDD1D5EFD}"/>
              </a:ext>
            </a:extLst>
          </p:cNvPr>
          <p:cNvCxnSpPr>
            <a:cxnSpLocks/>
          </p:cNvCxnSpPr>
          <p:nvPr/>
        </p:nvCxnSpPr>
        <p:spPr>
          <a:xfrm flipH="1" flipV="1">
            <a:off x="2797187" y="4422086"/>
            <a:ext cx="33805" cy="186046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CDBC7749-7F4C-A90B-D22D-E200A72EB9F3}"/>
              </a:ext>
            </a:extLst>
          </p:cNvPr>
          <p:cNvCxnSpPr>
            <a:cxnSpLocks/>
          </p:cNvCxnSpPr>
          <p:nvPr/>
        </p:nvCxnSpPr>
        <p:spPr>
          <a:xfrm flipV="1">
            <a:off x="2650993" y="4205641"/>
            <a:ext cx="0" cy="162237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BC9A212-619B-478E-FE61-D2D8E4664AA3}"/>
              </a:ext>
            </a:extLst>
          </p:cNvPr>
          <p:cNvSpPr/>
          <p:nvPr/>
        </p:nvSpPr>
        <p:spPr>
          <a:xfrm>
            <a:off x="2622596" y="4172543"/>
            <a:ext cx="3561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+mj-lt"/>
              </a:rPr>
              <a:t>1 m</a:t>
            </a:r>
            <a:endParaRPr lang="en-GB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3889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1AD5F7-4121-224C-9944-6C5F1F5FB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320" y="6391"/>
            <a:ext cx="10926480" cy="1325563"/>
          </a:xfrm>
        </p:spPr>
        <p:txBody>
          <a:bodyPr/>
          <a:lstStyle/>
          <a:p>
            <a:r>
              <a:rPr lang="en-US" altLang="en-US" dirty="0"/>
              <a:t>Prompt radiation in target area</a:t>
            </a:r>
            <a:endParaRPr lang="en-GB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7321" y="1758349"/>
            <a:ext cx="3470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Cross-sectional view</a:t>
            </a:r>
            <a:endParaRPr lang="en-GB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263625" y="1758349"/>
            <a:ext cx="3470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Side view</a:t>
            </a:r>
            <a:endParaRPr lang="en-GB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723759" y="1758349"/>
            <a:ext cx="3470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Along y-axis</a:t>
            </a:r>
            <a:endParaRPr lang="en-GB" sz="14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6184232" y="4247382"/>
            <a:ext cx="0" cy="74595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4274" y="5421725"/>
            <a:ext cx="1163405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Shielding design is optimized for the prompt radiation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Thanks to shielding reinforcements towards the bottom, no increase of soil activation expected  </a:t>
            </a:r>
            <a:endParaRPr lang="en-GB" sz="1600" dirty="0">
              <a:solidFill>
                <a:schemeClr val="accent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D77F2E-697C-4D42-ADBF-3E95EB18D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468" y="101326"/>
            <a:ext cx="2869857" cy="1488779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C391C0B-AFD6-E93B-E21D-6E79260BA6C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EAF94CD-017E-8117-0FC4-BD94611EBEE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97CFF8-F0D9-C5B5-69CD-6931BB1275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</a:t>
            </a:fld>
            <a:endParaRPr lang="en-GB" altLang="en-US" sz="1000">
              <a:solidFill>
                <a:schemeClr val="bg1"/>
              </a:solidFill>
            </a:endParaRPr>
          </a:p>
        </p:txBody>
      </p:sp>
      <p:pic>
        <p:nvPicPr>
          <p:cNvPr id="16" name="Picture 15" descr="A diagram of a heat wave&#10;&#10;Description automatically generated with medium confidence">
            <a:extLst>
              <a:ext uri="{FF2B5EF4-FFF2-40B4-BE49-F238E27FC236}">
                <a16:creationId xmlns:a16="http://schemas.microsoft.com/office/drawing/2014/main" id="{AC452D79-FBBD-B093-F2E1-8102B8EA2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59" y="2102112"/>
            <a:ext cx="3888000" cy="3325629"/>
          </a:xfrm>
          <a:prstGeom prst="rect">
            <a:avLst/>
          </a:prstGeom>
        </p:spPr>
      </p:pic>
      <p:pic>
        <p:nvPicPr>
          <p:cNvPr id="18" name="Picture 17" descr="A diagram of a nuclear explosion&#10;&#10;Description automatically generated with medium confidence">
            <a:extLst>
              <a:ext uri="{FF2B5EF4-FFF2-40B4-BE49-F238E27FC236}">
                <a16:creationId xmlns:a16="http://schemas.microsoft.com/office/drawing/2014/main" id="{CB802988-57EC-6D4B-B901-7374A7DAF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9" y="2169866"/>
            <a:ext cx="3888000" cy="32578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94471C9-6528-0F74-902A-D34E365C6895}"/>
              </a:ext>
            </a:extLst>
          </p:cNvPr>
          <p:cNvSpPr/>
          <p:nvPr/>
        </p:nvSpPr>
        <p:spPr>
          <a:xfrm>
            <a:off x="10737410" y="461727"/>
            <a:ext cx="488887" cy="1901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2ADB8CC-1E85-20F2-B650-B4DBBB15F2FE}"/>
              </a:ext>
            </a:extLst>
          </p:cNvPr>
          <p:cNvCxnSpPr>
            <a:cxnSpLocks/>
          </p:cNvCxnSpPr>
          <p:nvPr/>
        </p:nvCxnSpPr>
        <p:spPr>
          <a:xfrm flipV="1">
            <a:off x="5622202" y="2308634"/>
            <a:ext cx="0" cy="2684706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graph of a graph&#10;&#10;Description automatically generated">
            <a:extLst>
              <a:ext uri="{FF2B5EF4-FFF2-40B4-BE49-F238E27FC236}">
                <a16:creationId xmlns:a16="http://schemas.microsoft.com/office/drawing/2014/main" id="{D1AD123D-B908-9137-E3D8-A43973459F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384" y="2169867"/>
            <a:ext cx="3312584" cy="318679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00930CB-953A-F2DD-CE1A-C6165C24C2A1}"/>
              </a:ext>
            </a:extLst>
          </p:cNvPr>
          <p:cNvSpPr txBox="1"/>
          <p:nvPr/>
        </p:nvSpPr>
        <p:spPr>
          <a:xfrm>
            <a:off x="444956" y="1381578"/>
            <a:ext cx="33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Avg. intensity of 5.6</a:t>
            </a: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×10</a:t>
            </a:r>
            <a:r>
              <a:rPr lang="en-US" sz="1600" b="0" baseline="300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p/s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3B4DC5-5938-EE52-5A06-EFC8E67F2653}"/>
              </a:ext>
            </a:extLst>
          </p:cNvPr>
          <p:cNvSpPr txBox="1"/>
          <p:nvPr/>
        </p:nvSpPr>
        <p:spPr>
          <a:xfrm>
            <a:off x="10676321" y="5932177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100 rem = 1Sv</a:t>
            </a:r>
          </a:p>
        </p:txBody>
      </p:sp>
    </p:spTree>
    <p:extLst>
      <p:ext uri="{BB962C8B-B14F-4D97-AF65-F5344CB8AC3E}">
        <p14:creationId xmlns:p14="http://schemas.microsoft.com/office/powerpoint/2010/main" val="2980513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1AD5F7-4121-224C-9944-6C5F1F5FB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320" y="6391"/>
            <a:ext cx="10926480" cy="1325563"/>
          </a:xfrm>
        </p:spPr>
        <p:txBody>
          <a:bodyPr/>
          <a:lstStyle/>
          <a:p>
            <a:r>
              <a:rPr lang="en-US" altLang="en-US" dirty="0"/>
              <a:t>Residual radiation in target area</a:t>
            </a:r>
            <a:endParaRPr lang="en-GB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7321" y="1758349"/>
            <a:ext cx="3470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Cross-sectional view, target level</a:t>
            </a:r>
            <a:endParaRPr lang="en-GB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263625" y="1758349"/>
            <a:ext cx="3470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Along x-axis, working height</a:t>
            </a:r>
            <a:endParaRPr lang="en-GB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70967" y="1794997"/>
            <a:ext cx="45545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Upstream of vessel w/o upstream shielding</a:t>
            </a:r>
            <a:br>
              <a:rPr lang="en-US" sz="1400" b="1" dirty="0"/>
            </a:br>
            <a:r>
              <a:rPr lang="en-GB" sz="1400" dirty="0"/>
              <a:t>Preliminary worst case manual intervention scenario</a:t>
            </a:r>
          </a:p>
          <a:p>
            <a:endParaRPr lang="en-GB" sz="14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6184232" y="4247382"/>
            <a:ext cx="0" cy="74595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4274" y="5367693"/>
            <a:ext cx="6974423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The shielding design contains well the high residual dose rates reaching in the central target region several 10 </a:t>
            </a:r>
            <a:r>
              <a:rPr lang="en-US" sz="1600" dirty="0" err="1">
                <a:solidFill>
                  <a:schemeClr val="accent1"/>
                </a:solidFill>
              </a:rPr>
              <a:t>Sv</a:t>
            </a:r>
            <a:r>
              <a:rPr lang="en-US" sz="1600" dirty="0">
                <a:solidFill>
                  <a:schemeClr val="accent1"/>
                </a:solidFill>
              </a:rPr>
              <a:t>/h after 1 month of cool-down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The residual dose rates outside the shielding are &lt; 1 </a:t>
            </a:r>
            <a:r>
              <a:rPr lang="en-US" sz="1600" dirty="0" err="1">
                <a:solidFill>
                  <a:schemeClr val="accent1"/>
                </a:solidFill>
              </a:rPr>
              <a:t>uSv</a:t>
            </a:r>
            <a:r>
              <a:rPr lang="en-US" sz="1600" dirty="0">
                <a:solidFill>
                  <a:schemeClr val="accent1"/>
                </a:solidFill>
              </a:rPr>
              <a:t>/h</a:t>
            </a:r>
            <a:endParaRPr lang="en-GB" sz="1600" dirty="0">
              <a:solidFill>
                <a:schemeClr val="accent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D77F2E-697C-4D42-ADBF-3E95EB18D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468" y="101326"/>
            <a:ext cx="2869857" cy="1488779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C391C0B-AFD6-E93B-E21D-6E79260BA6C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EAF94CD-017E-8117-0FC4-BD94611EBEE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97CFF8-F0D9-C5B5-69CD-6931BB1275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</a:t>
            </a:fld>
            <a:endParaRPr lang="en-GB" altLang="en-US" sz="1000">
              <a:solidFill>
                <a:schemeClr val="bg1"/>
              </a:solidFill>
            </a:endParaRPr>
          </a:p>
        </p:txBody>
      </p:sp>
      <p:pic>
        <p:nvPicPr>
          <p:cNvPr id="8" name="Picture 7" descr="A diagram of a building with a rainbow colored square&#10;&#10;Description automatically generated">
            <a:extLst>
              <a:ext uri="{FF2B5EF4-FFF2-40B4-BE49-F238E27FC236}">
                <a16:creationId xmlns:a16="http://schemas.microsoft.com/office/drawing/2014/main" id="{76D4D1C3-0848-7B0E-2C42-A605F6F44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0" y="2106216"/>
            <a:ext cx="3690533" cy="3275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C8BFDB-C989-B5FE-B8BD-3D1C0AA7E298}"/>
              </a:ext>
            </a:extLst>
          </p:cNvPr>
          <p:cNvSpPr txBox="1"/>
          <p:nvPr/>
        </p:nvSpPr>
        <p:spPr>
          <a:xfrm>
            <a:off x="653657" y="2330972"/>
            <a:ext cx="1763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1 month cool-down</a:t>
            </a:r>
            <a:endParaRPr lang="en-GB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7" name="Picture 16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2E2C96F-72D7-8E89-292F-BCC105738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233" y="2099197"/>
            <a:ext cx="3307343" cy="32754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780C87-1FBF-C3F5-0F46-386CA8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7"/>
          <a:stretch/>
        </p:blipFill>
        <p:spPr>
          <a:xfrm>
            <a:off x="9579743" y="2359136"/>
            <a:ext cx="2586089" cy="20260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524F33-0708-3DBD-AC9C-685B57189EED}"/>
              </a:ext>
            </a:extLst>
          </p:cNvPr>
          <p:cNvSpPr txBox="1"/>
          <p:nvPr/>
        </p:nvSpPr>
        <p:spPr>
          <a:xfrm>
            <a:off x="8620044" y="3619868"/>
            <a:ext cx="148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x [0,40]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x_</a:t>
            </a:r>
            <a:r>
              <a:rPr lang="en-US" sz="800" i="0" dirty="0" err="1">
                <a:solidFill>
                  <a:schemeClr val="bg1"/>
                </a:solidFill>
                <a:latin typeface="+mj-lt"/>
              </a:rPr>
              <a:t>beam</a:t>
            </a:r>
            <a:r>
              <a:rPr lang="en-US" sz="1200" dirty="0">
                <a:solidFill>
                  <a:schemeClr val="bg1"/>
                </a:solidFill>
              </a:rPr>
              <a:t> = 26 cm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E58D609-7767-6EA9-FD7F-C2C6E00045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t="14455" r="56498" b="18095"/>
          <a:stretch/>
        </p:blipFill>
        <p:spPr>
          <a:xfrm>
            <a:off x="7671328" y="2396951"/>
            <a:ext cx="1795940" cy="167294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92525E0-0C66-8D5F-2182-B9D4B230D067}"/>
              </a:ext>
            </a:extLst>
          </p:cNvPr>
          <p:cNvSpPr/>
          <p:nvPr/>
        </p:nvSpPr>
        <p:spPr>
          <a:xfrm>
            <a:off x="10109588" y="3118848"/>
            <a:ext cx="370843" cy="676232"/>
          </a:xfrm>
          <a:prstGeom prst="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000000"/>
              </a:highligh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1C1852-AE82-0C8B-894A-901849CE67F9}"/>
              </a:ext>
            </a:extLst>
          </p:cNvPr>
          <p:cNvSpPr txBox="1"/>
          <p:nvPr/>
        </p:nvSpPr>
        <p:spPr>
          <a:xfrm>
            <a:off x="10330052" y="2923896"/>
            <a:ext cx="8147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No shielding</a:t>
            </a:r>
            <a:endParaRPr lang="en-GB" sz="800" b="1" dirty="0">
              <a:solidFill>
                <a:schemeClr val="bg1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74A657B-D2C0-2BCD-9587-4626E59031D3}"/>
              </a:ext>
            </a:extLst>
          </p:cNvPr>
          <p:cNvCxnSpPr/>
          <p:nvPr/>
        </p:nvCxnSpPr>
        <p:spPr>
          <a:xfrm flipH="1">
            <a:off x="10330052" y="3078906"/>
            <a:ext cx="182351" cy="258974"/>
          </a:xfrm>
          <a:prstGeom prst="straightConnector1">
            <a:avLst/>
          </a:prstGeom>
          <a:ln w="19050">
            <a:solidFill>
              <a:schemeClr val="bg1"/>
            </a:solidFill>
            <a:headEnd w="med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A2E7BD-5043-CC5B-91BE-4D5B423CFD63}"/>
              </a:ext>
            </a:extLst>
          </p:cNvPr>
          <p:cNvSpPr txBox="1"/>
          <p:nvPr/>
        </p:nvSpPr>
        <p:spPr>
          <a:xfrm>
            <a:off x="7588766" y="4460128"/>
            <a:ext cx="43269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99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After removal of the </a:t>
            </a:r>
            <a:r>
              <a:rPr lang="en-US" sz="1600" dirty="0">
                <a:solidFill>
                  <a:srgbClr val="1C998E"/>
                </a:solidFill>
              </a:rPr>
              <a:t>shielding upstream of the vessel, residual dose rates are within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99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Limited Stay Controlled Radiation Area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99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Supervised Radiation Area on the sides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99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Further optimization by movable shielding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C99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04E2A9-6773-E8DB-5974-4DE2CBE25B6F}"/>
              </a:ext>
            </a:extLst>
          </p:cNvPr>
          <p:cNvSpPr txBox="1"/>
          <p:nvPr/>
        </p:nvSpPr>
        <p:spPr>
          <a:xfrm>
            <a:off x="444956" y="1381578"/>
            <a:ext cx="33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GB" sz="1600" b="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</a:t>
            </a:r>
            <a:r>
              <a:rPr lang="en-GB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×10</a:t>
            </a:r>
            <a:r>
              <a:rPr lang="en-US" sz="1600" b="0" baseline="300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74C60E-1AA5-81CB-7CD5-A6A7840C3AE6}"/>
              </a:ext>
            </a:extLst>
          </p:cNvPr>
          <p:cNvSpPr txBox="1"/>
          <p:nvPr/>
        </p:nvSpPr>
        <p:spPr>
          <a:xfrm>
            <a:off x="10999585" y="5969121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100 rem = 1Sv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2A3CE7-35D4-E502-63BC-0B8ACEAB6C34}"/>
              </a:ext>
            </a:extLst>
          </p:cNvPr>
          <p:cNvCxnSpPr>
            <a:cxnSpLocks/>
          </p:cNvCxnSpPr>
          <p:nvPr/>
        </p:nvCxnSpPr>
        <p:spPr>
          <a:xfrm flipH="1">
            <a:off x="640209" y="4493748"/>
            <a:ext cx="2689907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08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heat exchanger&#10;&#10;Description automatically generated">
            <a:extLst>
              <a:ext uri="{FF2B5EF4-FFF2-40B4-BE49-F238E27FC236}">
                <a16:creationId xmlns:a16="http://schemas.microsoft.com/office/drawing/2014/main" id="{B424DB71-0665-C748-48CA-E6CC04BB63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2"/>
          <a:stretch/>
        </p:blipFill>
        <p:spPr>
          <a:xfrm>
            <a:off x="141110" y="2174724"/>
            <a:ext cx="5134221" cy="28069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A1AD5F7-4121-224C-9944-6C5F1F5FB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320" y="6391"/>
            <a:ext cx="10926480" cy="1325563"/>
          </a:xfrm>
        </p:spPr>
        <p:txBody>
          <a:bodyPr/>
          <a:lstStyle/>
          <a:p>
            <a:r>
              <a:rPr lang="en-US" altLang="en-US" dirty="0"/>
              <a:t>Target activation</a:t>
            </a:r>
            <a:endParaRPr lang="en-GB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7321" y="1758349"/>
            <a:ext cx="3470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Longitudinal cut along the target</a:t>
            </a:r>
            <a:endParaRPr lang="en-GB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01745" y="1686541"/>
            <a:ext cx="4117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Radionuclide inventory of W part of target</a:t>
            </a:r>
          </a:p>
          <a:p>
            <a:r>
              <a:rPr lang="en-US" sz="1400" dirty="0"/>
              <a:t>Main contributors (&gt;1%), sum for all radionuclides</a:t>
            </a:r>
            <a:endParaRPr lang="en-GB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01476" y="4981696"/>
            <a:ext cx="5320687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The residual dose rates of the target after 1 year of cool-down are still of the order of a few </a:t>
            </a:r>
            <a:r>
              <a:rPr lang="en-US" sz="1600" dirty="0" err="1">
                <a:solidFill>
                  <a:schemeClr val="accent1"/>
                </a:solidFill>
              </a:rPr>
              <a:t>Sv</a:t>
            </a:r>
            <a:r>
              <a:rPr lang="en-US" sz="1600" dirty="0">
                <a:solidFill>
                  <a:schemeClr val="accent1"/>
                </a:solidFill>
              </a:rPr>
              <a:t>/h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Thick iron cask (~30 cm thick) for transportation and storage</a:t>
            </a:r>
            <a:endParaRPr lang="en-GB" sz="1600" dirty="0">
              <a:solidFill>
                <a:schemeClr val="accent1"/>
              </a:solidFill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C391C0B-AFD6-E93B-E21D-6E79260BA6C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EAF94CD-017E-8117-0FC4-BD94611EBEE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97CFF8-F0D9-C5B5-69CD-6931BB1275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</a:t>
            </a:fld>
            <a:endParaRPr lang="en-GB" altLang="en-US" sz="10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8BFDB-C989-B5FE-B8BD-3D1C0AA7E298}"/>
              </a:ext>
            </a:extLst>
          </p:cNvPr>
          <p:cNvSpPr txBox="1"/>
          <p:nvPr/>
        </p:nvSpPr>
        <p:spPr>
          <a:xfrm>
            <a:off x="653657" y="2330972"/>
            <a:ext cx="1763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1 year cool-down</a:t>
            </a:r>
            <a:endParaRPr lang="en-GB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04E2A9-6773-E8DB-5974-4DE2CBE25B6F}"/>
              </a:ext>
            </a:extLst>
          </p:cNvPr>
          <p:cNvSpPr txBox="1"/>
          <p:nvPr/>
        </p:nvSpPr>
        <p:spPr>
          <a:xfrm>
            <a:off x="444956" y="1381578"/>
            <a:ext cx="33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GB" sz="1600" b="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</a:t>
            </a:r>
            <a:r>
              <a:rPr lang="en-GB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×10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19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(5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yrs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Picture 17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BF8E6C77-1286-1971-113F-C9AC00ABD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45" y="2209761"/>
            <a:ext cx="4521068" cy="35220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4DD64B0-4091-C6B6-02A3-B8417FE16679}"/>
              </a:ext>
            </a:extLst>
          </p:cNvPr>
          <p:cNvSpPr txBox="1"/>
          <p:nvPr/>
        </p:nvSpPr>
        <p:spPr>
          <a:xfrm>
            <a:off x="6301745" y="5731792"/>
            <a:ext cx="4117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Pure alpha/beta emitters are shown in bold</a:t>
            </a:r>
          </a:p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Dominant radionuclide is shown in red</a:t>
            </a:r>
            <a:endParaRPr lang="en-CH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52A5E8-D61B-550D-8BB4-751EE9731ADE}"/>
              </a:ext>
            </a:extLst>
          </p:cNvPr>
          <p:cNvSpPr txBox="1"/>
          <p:nvPr/>
        </p:nvSpPr>
        <p:spPr>
          <a:xfrm>
            <a:off x="5337688" y="5959885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100 rem = 1Sv</a:t>
            </a:r>
          </a:p>
        </p:txBody>
      </p:sp>
    </p:spTree>
    <p:extLst>
      <p:ext uri="{BB962C8B-B14F-4D97-AF65-F5344CB8AC3E}">
        <p14:creationId xmlns:p14="http://schemas.microsoft.com/office/powerpoint/2010/main" val="2916982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E947ABD6-3F29-C6DB-7F04-EB9961C838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b="49776"/>
          <a:stretch/>
        </p:blipFill>
        <p:spPr>
          <a:xfrm>
            <a:off x="6715383" y="3102492"/>
            <a:ext cx="4978231" cy="5631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A1AD5F7-4121-224C-9944-6C5F1F5FB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320" y="6391"/>
            <a:ext cx="10926480" cy="1325563"/>
          </a:xfrm>
        </p:spPr>
        <p:txBody>
          <a:bodyPr/>
          <a:lstStyle/>
          <a:p>
            <a:r>
              <a:rPr lang="en-US" spc="-1" dirty="0">
                <a:solidFill>
                  <a:srgbClr val="0055A0"/>
                </a:solidFill>
              </a:rPr>
              <a:t>Air and soil activation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BD7E2C-53B6-CEAF-6D47-981AE37C165D}"/>
              </a:ext>
            </a:extLst>
          </p:cNvPr>
          <p:cNvSpPr txBox="1"/>
          <p:nvPr/>
        </p:nvSpPr>
        <p:spPr>
          <a:xfrm>
            <a:off x="427320" y="1687194"/>
            <a:ext cx="56772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55A0"/>
                </a:solidFill>
              </a:rPr>
              <a:t>Specific activity of </a:t>
            </a:r>
            <a:r>
              <a:rPr lang="en-US" sz="1600" b="1" baseline="30000" dirty="0">
                <a:solidFill>
                  <a:srgbClr val="0055A0"/>
                </a:solidFill>
              </a:rPr>
              <a:t>3</a:t>
            </a:r>
            <a:r>
              <a:rPr lang="en-US" sz="1600" b="1" dirty="0">
                <a:solidFill>
                  <a:srgbClr val="0055A0"/>
                </a:solidFill>
              </a:rPr>
              <a:t>H and </a:t>
            </a:r>
            <a:r>
              <a:rPr lang="en-US" sz="1600" b="1" baseline="30000" dirty="0">
                <a:solidFill>
                  <a:srgbClr val="0055A0"/>
                </a:solidFill>
              </a:rPr>
              <a:t>22</a:t>
            </a:r>
            <a:r>
              <a:rPr lang="en-US" sz="1600" b="1" dirty="0">
                <a:solidFill>
                  <a:srgbClr val="0055A0"/>
                </a:solidFill>
              </a:rPr>
              <a:t>Na in the soil below TCC8 </a:t>
            </a:r>
            <a:r>
              <a:rPr lang="en-US" sz="1600" dirty="0">
                <a:solidFill>
                  <a:srgbClr val="0055A0"/>
                </a:solidFill>
              </a:rPr>
              <a:t>(most critical area)</a:t>
            </a: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C415716-8DAB-D6E0-FEFB-F16B9EECE15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418763" y="6378782"/>
            <a:ext cx="908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07/06/2023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BFF9002D-0A16-49CD-8A7F-26AC2B203F5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741738" y="6378782"/>
            <a:ext cx="34528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</a:rPr>
              <a:t>RP studies for a high intensity facility in the CERN's ECN3 area | C. Ahdida, HPTW2023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176CA38-83EA-D82B-48B3-2F5504CAADC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515725" y="6395450"/>
            <a:ext cx="482600" cy="33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59AE72E-558A-5143-B30D-C74143983412}" type="slidenum">
              <a:rPr lang="en-GB" altLang="en-US" sz="10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9</a:t>
            </a:fld>
            <a:endParaRPr lang="en-GB" altLang="en-US" sz="1000">
              <a:solidFill>
                <a:schemeClr val="bg1"/>
              </a:solidFill>
            </a:endParaRPr>
          </a:p>
        </p:txBody>
      </p:sp>
      <p:pic>
        <p:nvPicPr>
          <p:cNvPr id="36" name="Picture 35" descr="A graph of a graph showing a number of different types of concrete&#10;&#10;Description automatically generated with medium confidence">
            <a:extLst>
              <a:ext uri="{FF2B5EF4-FFF2-40B4-BE49-F238E27FC236}">
                <a16:creationId xmlns:a16="http://schemas.microsoft.com/office/drawing/2014/main" id="{E1EB611D-0734-1141-6CDE-20EEA9B30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48" y="2302837"/>
            <a:ext cx="2816379" cy="2376000"/>
          </a:xfrm>
          <a:prstGeom prst="rect">
            <a:avLst/>
          </a:prstGeom>
        </p:spPr>
      </p:pic>
      <p:pic>
        <p:nvPicPr>
          <p:cNvPr id="38" name="Picture 37" descr="A graph of a graph showing a number of different levels&#10;&#10;Description automatically generated with medium confidence">
            <a:extLst>
              <a:ext uri="{FF2B5EF4-FFF2-40B4-BE49-F238E27FC236}">
                <a16:creationId xmlns:a16="http://schemas.microsoft.com/office/drawing/2014/main" id="{76541A11-A14D-9807-2470-890CF698D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0" y="2302837"/>
            <a:ext cx="2799194" cy="237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BE0341-D8BE-0C11-454A-1BF90E564438}"/>
              </a:ext>
            </a:extLst>
          </p:cNvPr>
          <p:cNvSpPr txBox="1"/>
          <p:nvPr/>
        </p:nvSpPr>
        <p:spPr>
          <a:xfrm>
            <a:off x="954353" y="2633526"/>
            <a:ext cx="1059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baseline="30000" dirty="0">
                <a:solidFill>
                  <a:schemeClr val="bg1"/>
                </a:solidFill>
              </a:rPr>
              <a:t>3</a:t>
            </a:r>
            <a:r>
              <a:rPr lang="en-US" sz="1400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DD1782-BA86-C3D1-D6E8-0DAB03E72337}"/>
              </a:ext>
            </a:extLst>
          </p:cNvPr>
          <p:cNvSpPr txBox="1"/>
          <p:nvPr/>
        </p:nvSpPr>
        <p:spPr>
          <a:xfrm>
            <a:off x="3819119" y="2633526"/>
            <a:ext cx="735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baseline="30000" dirty="0">
                <a:solidFill>
                  <a:schemeClr val="bg1"/>
                </a:solidFill>
              </a:rPr>
              <a:t>22</a:t>
            </a:r>
            <a:r>
              <a:rPr lang="en-US" sz="1400" b="1" dirty="0">
                <a:solidFill>
                  <a:schemeClr val="bg1"/>
                </a:solidFill>
              </a:rPr>
              <a:t>Na</a:t>
            </a:r>
            <a:endParaRPr lang="en-GB" sz="1400" b="1" baseline="30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D689C1-85F5-6CEF-3F39-E6AB7FC01439}"/>
              </a:ext>
            </a:extLst>
          </p:cNvPr>
          <p:cNvSpPr txBox="1"/>
          <p:nvPr/>
        </p:nvSpPr>
        <p:spPr>
          <a:xfrm>
            <a:off x="6653465" y="1687194"/>
            <a:ext cx="38783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55A0"/>
                </a:solidFill>
              </a:rPr>
              <a:t>Air activation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437503-9E33-01E8-8629-5BE44E10AB6B}"/>
              </a:ext>
            </a:extLst>
          </p:cNvPr>
          <p:cNvSpPr txBox="1"/>
          <p:nvPr/>
        </p:nvSpPr>
        <p:spPr>
          <a:xfrm>
            <a:off x="222061" y="4757811"/>
            <a:ext cx="5873939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Thanks to floor iron shielding, </a:t>
            </a:r>
            <a:r>
              <a:rPr lang="en-US" sz="1600" baseline="30000" dirty="0">
                <a:solidFill>
                  <a:schemeClr val="accent1"/>
                </a:solidFill>
              </a:rPr>
              <a:t>3</a:t>
            </a:r>
            <a:r>
              <a:rPr lang="en-US" sz="1600" dirty="0">
                <a:solidFill>
                  <a:schemeClr val="accent1"/>
                </a:solidFill>
              </a:rPr>
              <a:t>H and </a:t>
            </a:r>
            <a:r>
              <a:rPr lang="en-US" sz="1600" baseline="30000" dirty="0">
                <a:solidFill>
                  <a:schemeClr val="accent1"/>
                </a:solidFill>
              </a:rPr>
              <a:t>22</a:t>
            </a:r>
            <a:r>
              <a:rPr lang="en-US" sz="1600" dirty="0">
                <a:solidFill>
                  <a:schemeClr val="accent1"/>
                </a:solidFill>
              </a:rPr>
              <a:t>Na activity concentrations in the soil are below respective design limits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A </a:t>
            </a:r>
            <a:r>
              <a:rPr lang="en-GB" sz="1600" dirty="0">
                <a:solidFill>
                  <a:schemeClr val="accent1"/>
                </a:solidFill>
              </a:rPr>
              <a:t>hydro-geological study is underway, which will allow to refine the design limits and possibly allow to reduce the required shielding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CA4C1-FC6F-6BC3-7DE5-564FE06E9071}"/>
              </a:ext>
            </a:extLst>
          </p:cNvPr>
          <p:cNvSpPr txBox="1"/>
          <p:nvPr/>
        </p:nvSpPr>
        <p:spPr>
          <a:xfrm>
            <a:off x="427319" y="1386286"/>
            <a:ext cx="33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GB" sz="1600" b="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</a:t>
            </a:r>
            <a:r>
              <a:rPr lang="en-GB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×10</a:t>
            </a:r>
            <a:r>
              <a:rPr lang="en-US" sz="1600" b="0" baseline="300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0171A3-9417-9B04-25E1-954CA7CC4716}"/>
              </a:ext>
            </a:extLst>
          </p:cNvPr>
          <p:cNvSpPr txBox="1"/>
          <p:nvPr/>
        </p:nvSpPr>
        <p:spPr>
          <a:xfrm>
            <a:off x="6653465" y="1386286"/>
            <a:ext cx="33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</a:t>
            </a:r>
            <a:r>
              <a:rPr lang="en-GB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4</a:t>
            </a: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×10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19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per year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8E952F-2CF4-0E57-D504-18F5A3E6A331}"/>
              </a:ext>
            </a:extLst>
          </p:cNvPr>
          <p:cNvSpPr txBox="1"/>
          <p:nvPr/>
        </p:nvSpPr>
        <p:spPr>
          <a:xfrm>
            <a:off x="6339027" y="2131381"/>
            <a:ext cx="5852973" cy="86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Activation of air in target complex area </a:t>
            </a:r>
            <a:r>
              <a:rPr lang="en-US" sz="1600" dirty="0">
                <a:solidFill>
                  <a:srgbClr val="0055A0"/>
                </a:solidFill>
              </a:rPr>
              <a:t>were studied</a:t>
            </a:r>
            <a:endParaRPr lang="en-GB" sz="16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Production of radionuclides evaluated with FLUKA in combination with </a:t>
            </a:r>
            <a:r>
              <a:rPr lang="en-GB" sz="1600" dirty="0" err="1"/>
              <a:t>ActiWiz</a:t>
            </a:r>
            <a:r>
              <a:rPr lang="en-GB" sz="1600" dirty="0"/>
              <a:t> [5]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97F8B0-5329-9CEE-71EA-B9042B1BD9DA}"/>
              </a:ext>
            </a:extLst>
          </p:cNvPr>
          <p:cNvSpPr txBox="1"/>
          <p:nvPr/>
        </p:nvSpPr>
        <p:spPr>
          <a:xfrm>
            <a:off x="6681851" y="4045992"/>
            <a:ext cx="52880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7063" indent="-627063"/>
            <a:r>
              <a:rPr lang="en-US" sz="1200" b="1" dirty="0"/>
              <a:t>CASE 1</a:t>
            </a:r>
            <a:r>
              <a:rPr lang="en-US" sz="1200" dirty="0"/>
              <a:t>: build-up of radionuclides during operation w/o air extraction and 30 min cooldown time before air release</a:t>
            </a:r>
          </a:p>
          <a:p>
            <a:pPr marL="627063" indent="-627063"/>
            <a:r>
              <a:rPr lang="en-US" sz="1200" b="1" dirty="0"/>
              <a:t>CASE 2</a:t>
            </a:r>
            <a:r>
              <a:rPr lang="en-US" sz="1200" dirty="0"/>
              <a:t>: constant immediate release of air (worst-case for upper limit of environmental impact)</a:t>
            </a:r>
            <a:endParaRPr lang="en-CH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D51F9F-61C5-25D0-1FD5-E42BEFBC23DE}"/>
              </a:ext>
            </a:extLst>
          </p:cNvPr>
          <p:cNvSpPr txBox="1"/>
          <p:nvPr/>
        </p:nvSpPr>
        <p:spPr>
          <a:xfrm>
            <a:off x="6339027" y="4884051"/>
            <a:ext cx="56592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Flush of target complex with fresh air before any access to reduce specific airborne radioactivity to be compatible with 0.1 CA</a:t>
            </a:r>
            <a:endParaRPr lang="en-GB" sz="1600" dirty="0">
              <a:solidFill>
                <a:schemeClr val="accent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B439C7E-44C6-C571-B342-F4D93380C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683" y="19221"/>
            <a:ext cx="3362205" cy="1672821"/>
          </a:xfrm>
          <a:prstGeom prst="rect">
            <a:avLst/>
          </a:prstGeom>
        </p:spPr>
      </p:pic>
      <p:pic>
        <p:nvPicPr>
          <p:cNvPr id="16" name="Picture 15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5A910B70-45E6-739E-7497-D98E48FD1A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10"/>
          <a:stretch/>
        </p:blipFill>
        <p:spPr>
          <a:xfrm>
            <a:off x="6717576" y="3663043"/>
            <a:ext cx="4978800" cy="2972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96F19F-936D-64E5-7150-AC5525D2EF39}"/>
              </a:ext>
            </a:extLst>
          </p:cNvPr>
          <p:cNvSpPr/>
          <p:nvPr/>
        </p:nvSpPr>
        <p:spPr>
          <a:xfrm>
            <a:off x="6715383" y="5831653"/>
            <a:ext cx="48003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/>
            <a:r>
              <a:rPr lang="it-IT" sz="1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 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Person working 40h/w, 50w/y with standard breathing rate in activated air with CA = 1 receives 20 mSv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2986A8-33D6-BDD4-D4BD-9C80D7A45736}"/>
              </a:ext>
            </a:extLst>
          </p:cNvPr>
          <p:cNvSpPr/>
          <p:nvPr/>
        </p:nvSpPr>
        <p:spPr>
          <a:xfrm>
            <a:off x="10043951" y="3426048"/>
            <a:ext cx="3488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 </a:t>
            </a: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822778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16-9">
  <a:themeElements>
    <a:clrScheme name="CERN_HSE_colors">
      <a:dk1>
        <a:srgbClr val="0055A0"/>
      </a:dk1>
      <a:lt1>
        <a:srgbClr val="FFFFFF"/>
      </a:lt1>
      <a:dk2>
        <a:srgbClr val="1C8DCD"/>
      </a:dk2>
      <a:lt2>
        <a:srgbClr val="E7E6E6"/>
      </a:lt2>
      <a:accent1>
        <a:srgbClr val="1C998E"/>
      </a:accent1>
      <a:accent2>
        <a:srgbClr val="418AC5"/>
      </a:accent2>
      <a:accent3>
        <a:srgbClr val="5EC135"/>
      </a:accent3>
      <a:accent4>
        <a:srgbClr val="E8BE28"/>
      </a:accent4>
      <a:accent5>
        <a:srgbClr val="A0252B"/>
      </a:accent5>
      <a:accent6>
        <a:srgbClr val="1A4670"/>
      </a:accent6>
      <a:hlink>
        <a:srgbClr val="1C998E"/>
      </a:hlink>
      <a:folHlink>
        <a:srgbClr val="00CE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SE_RP_PPTTemplate" id="{C4BB7189-185B-4762-9339-5E7CC5AE9AC2}" vid="{239EFF58-88C6-4716-A535-6606C0785EA4}"/>
    </a:ext>
  </a:extLst>
</a:theme>
</file>

<file path=ppt/theme/theme2.xml><?xml version="1.0" encoding="utf-8"?>
<a:theme xmlns:a="http://schemas.openxmlformats.org/drawingml/2006/main" name="End Slides">
  <a:themeElements>
    <a:clrScheme name="CERN">
      <a:dk1>
        <a:srgbClr val="0053A1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SE_RP_PPTTemplate" id="{C4BB7189-185B-4762-9339-5E7CC5AE9AC2}" vid="{258824E5-49BB-4FA1-A8C3-01B1490630A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SHiP_CM_07062023</Template>
  <TotalTime>20303</TotalTime>
  <Words>2718</Words>
  <Application>Microsoft Office PowerPoint</Application>
  <PresentationFormat>Widescreen</PresentationFormat>
  <Paragraphs>325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CERNCorporate16-9</vt:lpstr>
      <vt:lpstr>End Slides</vt:lpstr>
      <vt:lpstr>Radiation protection studies for a high intensity facility in the CERN's ECN3 area</vt:lpstr>
      <vt:lpstr>Introduction</vt:lpstr>
      <vt:lpstr>PowerPoint Presentation</vt:lpstr>
      <vt:lpstr>BDF/SHiP</vt:lpstr>
      <vt:lpstr>BDF/SHiP FLUKA model</vt:lpstr>
      <vt:lpstr>Prompt radiation in target area</vt:lpstr>
      <vt:lpstr>Residual radiation in target area</vt:lpstr>
      <vt:lpstr>Target activation</vt:lpstr>
      <vt:lpstr>Air and soil activation</vt:lpstr>
      <vt:lpstr>Environmental impact</vt:lpstr>
      <vt:lpstr>PowerPoint Presentation</vt:lpstr>
      <vt:lpstr>HIKE/SHADOWS FLUKA model</vt:lpstr>
      <vt:lpstr>Prompt radiation in target area</vt:lpstr>
      <vt:lpstr>Residual radiation in target area</vt:lpstr>
      <vt:lpstr>Air and soil activation</vt:lpstr>
      <vt:lpstr>Environmental impact</vt:lpstr>
      <vt:lpstr>Conclusions</vt:lpstr>
      <vt:lpstr>PowerPoint Presentation</vt:lpstr>
      <vt:lpstr>Bibliography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RP assessment of BDF/SHiP @ ECN3 – Update</dc:title>
  <dc:creator>Claudia Christina Strabel</dc:creator>
  <cp:lastModifiedBy>Claudia Ahdida</cp:lastModifiedBy>
  <cp:revision>269</cp:revision>
  <dcterms:created xsi:type="dcterms:W3CDTF">2023-06-01T09:13:39Z</dcterms:created>
  <dcterms:modified xsi:type="dcterms:W3CDTF">2023-11-10T01:07:43Z</dcterms:modified>
</cp:coreProperties>
</file>