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4" d="100"/>
          <a:sy n="54" d="100"/>
        </p:scale>
        <p:origin x="114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6D1B-8AB9-6F34-7365-8BBFE0E38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D628F-0DCE-C4EA-E5BA-5C96F6C06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D9CAD-BFAB-2672-8F44-EFC76939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69A8-3490-4974-A831-78896C3B133E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B4FD0-94F9-2AA1-FDF4-4FB5997F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38BB5-CA76-4C7A-FB2C-B60F061B4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B3A3-E032-4F32-A5C6-9E36B2A01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24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81162-F4E2-A706-BDB6-AD1F3403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42AC27-D29C-D495-A1F1-35FB7BE7B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68235-C87A-BCE9-A515-EFBA4932B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69A8-3490-4974-A831-78896C3B133E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C70DB-95A7-971D-9FEA-48BBC860F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881A6-8ADC-A121-C29B-F97D7DC1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B3A3-E032-4F32-A5C6-9E36B2A01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88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9C60F5-8B1E-6215-D7E9-A74CBAC08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B2F62-388D-893D-E215-0C3BCC615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46C9F-D6F1-2D49-C084-79276DB5C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69A8-3490-4974-A831-78896C3B133E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E096C-2A6E-B06D-969C-8B23EE1A4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E9D48-C054-B407-F8AD-752D6AA68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B3A3-E032-4F32-A5C6-9E36B2A01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29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DE5D9-EBDB-2A04-4694-AF941288D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99C92-E7E2-F881-9FEE-685B89453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D3EAA-B509-5810-8D7E-FEC6CF8EC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69A8-3490-4974-A831-78896C3B133E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00DA4-FF4A-EBFE-52C7-69F875F6E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F703C-145D-02B5-49E0-FA1BCA00C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B3A3-E032-4F32-A5C6-9E36B2A01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26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211AD-7B20-552B-070E-8CFB5AAFD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43D81-8130-2A42-41BA-51D2E7C41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89C3A-810B-4EB1-6FF9-E4EFBCD7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69A8-3490-4974-A831-78896C3B133E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54D41-2EC2-A5D9-D17F-7F445112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03DD5-1975-32DE-D8FD-772075EF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B3A3-E032-4F32-A5C6-9E36B2A01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70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3918-E0D7-4DB1-9D0F-B4833B45A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4694C-1D6A-B14A-0B94-F029F8D7A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D690F-6C9C-76F3-8ACF-40F0474E8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83A22-B923-13AB-D38A-65F82CB61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69A8-3490-4974-A831-78896C3B133E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9DBDE-0670-2BA3-68FC-E580119CB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F5E2D-40BE-CAA7-8EA8-B5334280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B3A3-E032-4F32-A5C6-9E36B2A01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1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E3256-7413-53F7-8A7D-339EC9D53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E3E9B-04AD-1F2F-52EF-BB69A811E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37EC6-EF55-FE36-D925-D08D98A4A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C1B75-FDAC-F7C8-FDA8-D030A6EE95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891029-D928-FD17-2519-F6F8E03B4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CE2138-2328-66B7-251B-42FB5C4EC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69A8-3490-4974-A831-78896C3B133E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542E42-8AED-9EFB-3BF6-291A5BE5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87D7D9-7020-B6A4-0DB8-5ACCC80E9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B3A3-E032-4F32-A5C6-9E36B2A01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58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F43F-3D72-DF1D-7863-BC2814B04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2B93F-CD79-537F-51E0-C8AC5A56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69A8-3490-4974-A831-78896C3B133E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DF453-3025-90F3-1383-DB13D6BB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F6781-A50D-6EDC-3487-5C09615C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B3A3-E032-4F32-A5C6-9E36B2A01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01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C1109C-7DFA-0FB9-A853-1A5BCFB3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69A8-3490-4974-A831-78896C3B133E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C9D04-4269-F499-09F5-1D2E3DBF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7B2B4-6161-1772-DEE1-1C0A1E43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B3A3-E032-4F32-A5C6-9E36B2A01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77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DA15D-9C6E-2A50-C2F3-57CB5835C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E7B22-DE7C-D3FA-A652-4254DC286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C5CB1-E0D3-1BDA-15E9-9CD238076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956D3-3924-A038-9D58-5685A3B1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69A8-3490-4974-A831-78896C3B133E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9C33D-C5AC-240F-752B-5D0F2BB3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A6CC8-6586-E345-7672-B96D83C3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B3A3-E032-4F32-A5C6-9E36B2A01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5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E5FA-20D1-8575-C461-0BC1C2AFC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860365-4759-324E-BF05-49F0898EF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1997D-5B0D-DB15-C813-59D9383DC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16305-CAA7-FAEB-9CFC-E3CD7BC5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69A8-3490-4974-A831-78896C3B133E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44AAD-6BD0-39A9-5077-70A2D180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34552-D20C-41C7-63C7-60A3A4DA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B3A3-E032-4F32-A5C6-9E36B2A01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9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D7C746-93F6-9B01-183F-562C2833E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523F7-7618-4487-BFC2-03100EAEC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918C7-F0FE-1136-918E-FC4598DCA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69A8-3490-4974-A831-78896C3B133E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1FD63-E5A3-414E-4F53-09A26550B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815F6-E75F-ECC8-9696-22675F28E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FB3A3-E032-4F32-A5C6-9E36B2A01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11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0282B4-257C-B449-75D6-BD3A7464D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89" y="0"/>
            <a:ext cx="11817411" cy="128016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99ED3C4-9084-7738-0A23-4424ADBAACA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11293" y="1345266"/>
            <a:ext cx="91440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i="1" dirty="0"/>
              <a:t>ISIS II Neutron Target and Pressure Vessel Design Optimisation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E84383-C883-576B-0A17-D9C6B5DAFAEE}"/>
              </a:ext>
            </a:extLst>
          </p:cNvPr>
          <p:cNvSpPr txBox="1"/>
          <p:nvPr/>
        </p:nvSpPr>
        <p:spPr>
          <a:xfrm>
            <a:off x="1744965" y="1807926"/>
            <a:ext cx="87121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latin typeface="+mj-lt"/>
              </a:rPr>
              <a:t>D. Wells Calvo </a:t>
            </a:r>
          </a:p>
          <a:p>
            <a:pPr algn="ctr"/>
            <a:r>
              <a:rPr lang="en-US" altLang="en-US" sz="1400" i="1" dirty="0">
                <a:solidFill>
                  <a:srgbClr val="002D55"/>
                </a:solidFill>
                <a:latin typeface="+mj-lt"/>
                <a:cs typeface="Arial" panose="020B0604020202020204" pitchFamily="34" charset="0"/>
              </a:rPr>
              <a:t>Rutherford Appleton Laboratory, Harwell Campus, Oxfordshire, UK</a:t>
            </a:r>
            <a:endParaRPr lang="en-GB" sz="2800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9894057-FA89-7F28-080C-F7DA63EEE671}"/>
              </a:ext>
            </a:extLst>
          </p:cNvPr>
          <p:cNvGrpSpPr/>
          <p:nvPr/>
        </p:nvGrpSpPr>
        <p:grpSpPr>
          <a:xfrm>
            <a:off x="8844951" y="2620107"/>
            <a:ext cx="3104066" cy="2305762"/>
            <a:chOff x="586776" y="2597421"/>
            <a:chExt cx="3104066" cy="23057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E2FC07E-EC3D-7CEF-297D-2765D9576289}"/>
                </a:ext>
              </a:extLst>
            </p:cNvPr>
            <p:cNvSpPr txBox="1"/>
            <p:nvPr/>
          </p:nvSpPr>
          <p:spPr>
            <a:xfrm>
              <a:off x="586776" y="4503073"/>
              <a:ext cx="2567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Helium cooled 10 plate Target under 104 kW beam a) Base; b) Fully optimised</a:t>
              </a:r>
            </a:p>
          </p:txBody>
        </p:sp>
        <p:pic>
          <p:nvPicPr>
            <p:cNvPr id="9" name="Picture 8" descr="A diagram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FE8B5812-2E34-6071-BC42-AD3BB70236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2" r="40305" b="38881"/>
            <a:stretch/>
          </p:blipFill>
          <p:spPr>
            <a:xfrm>
              <a:off x="642749" y="2597421"/>
              <a:ext cx="2405250" cy="90602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0" name="Picture 9" descr="A diagram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6AD73DBB-5F55-E287-F7F3-1E1133F2CA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40699" b="38903"/>
            <a:stretch/>
          </p:blipFill>
          <p:spPr>
            <a:xfrm>
              <a:off x="642749" y="3536267"/>
              <a:ext cx="2405250" cy="9117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1" name="Arrow: Striped Right 10">
              <a:extLst>
                <a:ext uri="{FF2B5EF4-FFF2-40B4-BE49-F238E27FC236}">
                  <a16:creationId xmlns:a16="http://schemas.microsoft.com/office/drawing/2014/main" id="{5D68B14B-5B14-8E6F-ABC8-49A8AB766EC3}"/>
                </a:ext>
              </a:extLst>
            </p:cNvPr>
            <p:cNvSpPr/>
            <p:nvPr/>
          </p:nvSpPr>
          <p:spPr>
            <a:xfrm flipH="1">
              <a:off x="3161048" y="4011032"/>
              <a:ext cx="529794" cy="108432"/>
            </a:xfrm>
            <a:prstGeom prst="stripedRightArrow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Arrow: Striped Right 11">
              <a:extLst>
                <a:ext uri="{FF2B5EF4-FFF2-40B4-BE49-F238E27FC236}">
                  <a16:creationId xmlns:a16="http://schemas.microsoft.com/office/drawing/2014/main" id="{8F71000B-7DD1-C237-AF0D-8FCAACAFCE78}"/>
                </a:ext>
              </a:extLst>
            </p:cNvPr>
            <p:cNvSpPr/>
            <p:nvPr/>
          </p:nvSpPr>
          <p:spPr>
            <a:xfrm flipH="1">
              <a:off x="3154587" y="2963263"/>
              <a:ext cx="529794" cy="108432"/>
            </a:xfrm>
            <a:prstGeom prst="stripedRightArrow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 descr="A picture containing diagram, screenshot, text, sketch&#10;&#10;Description automatically generated">
            <a:extLst>
              <a:ext uri="{FF2B5EF4-FFF2-40B4-BE49-F238E27FC236}">
                <a16:creationId xmlns:a16="http://schemas.microsoft.com/office/drawing/2014/main" id="{63DE061B-8462-889B-24A1-04EB9BBD62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8137" y="2591269"/>
            <a:ext cx="3752663" cy="1879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AA061FA-7FC7-1DC2-B7F0-31677BB922A2}"/>
              </a:ext>
            </a:extLst>
          </p:cNvPr>
          <p:cNvSpPr txBox="1"/>
          <p:nvPr/>
        </p:nvSpPr>
        <p:spPr>
          <a:xfrm>
            <a:off x="4561718" y="4495467"/>
            <a:ext cx="4316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List of Pressure Vessel cross sections and AR researched 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097AAF8-2C42-7B19-3CC6-EDDB9D053707}"/>
              </a:ext>
            </a:extLst>
          </p:cNvPr>
          <p:cNvGrpSpPr/>
          <p:nvPr/>
        </p:nvGrpSpPr>
        <p:grpSpPr>
          <a:xfrm>
            <a:off x="628699" y="2615378"/>
            <a:ext cx="4028626" cy="2318376"/>
            <a:chOff x="7678479" y="2579029"/>
            <a:chExt cx="4028626" cy="23183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C9E4790-77F2-C41C-07E7-8C4B974C3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78479" y="2579814"/>
              <a:ext cx="3898652" cy="188415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7" name="Arrow: Curved Left 16">
              <a:extLst>
                <a:ext uri="{FF2B5EF4-FFF2-40B4-BE49-F238E27FC236}">
                  <a16:creationId xmlns:a16="http://schemas.microsoft.com/office/drawing/2014/main" id="{82877639-6D98-190C-03F9-29E52B5F53C1}"/>
                </a:ext>
              </a:extLst>
            </p:cNvPr>
            <p:cNvSpPr/>
            <p:nvPr/>
          </p:nvSpPr>
          <p:spPr>
            <a:xfrm rot="21104634" flipH="1">
              <a:off x="8133115" y="3405295"/>
              <a:ext cx="608975" cy="586791"/>
            </a:xfrm>
            <a:prstGeom prst="curvedLeftArrow">
              <a:avLst>
                <a:gd name="adj1" fmla="val 2064"/>
                <a:gd name="adj2" fmla="val 9990"/>
                <a:gd name="adj3" fmla="val 19769"/>
              </a:avLst>
            </a:prstGeom>
            <a:solidFill>
              <a:srgbClr val="00206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Arrow: Left 17">
              <a:extLst>
                <a:ext uri="{FF2B5EF4-FFF2-40B4-BE49-F238E27FC236}">
                  <a16:creationId xmlns:a16="http://schemas.microsoft.com/office/drawing/2014/main" id="{E037F886-6CF1-F5F0-6EC0-3C123825F9F5}"/>
                </a:ext>
              </a:extLst>
            </p:cNvPr>
            <p:cNvSpPr/>
            <p:nvPr/>
          </p:nvSpPr>
          <p:spPr>
            <a:xfrm rot="20559756">
              <a:off x="10989127" y="3249282"/>
              <a:ext cx="531370" cy="50627"/>
            </a:xfrm>
            <a:prstGeom prst="leftArrow">
              <a:avLst>
                <a:gd name="adj1" fmla="val 29335"/>
                <a:gd name="adj2" fmla="val 86425"/>
              </a:avLst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19" name="Arrow: Left 18">
              <a:extLst>
                <a:ext uri="{FF2B5EF4-FFF2-40B4-BE49-F238E27FC236}">
                  <a16:creationId xmlns:a16="http://schemas.microsoft.com/office/drawing/2014/main" id="{3750752C-FBF7-659A-EFAB-8DF70AB00A07}"/>
                </a:ext>
              </a:extLst>
            </p:cNvPr>
            <p:cNvSpPr/>
            <p:nvPr/>
          </p:nvSpPr>
          <p:spPr>
            <a:xfrm rot="20365120" flipH="1" flipV="1">
              <a:off x="10049713" y="2766554"/>
              <a:ext cx="270478" cy="45719"/>
            </a:xfrm>
            <a:prstGeom prst="leftArrow">
              <a:avLst>
                <a:gd name="adj1" fmla="val 29335"/>
                <a:gd name="adj2" fmla="val 86425"/>
              </a:avLst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20" name="Arrow: Left 19">
              <a:extLst>
                <a:ext uri="{FF2B5EF4-FFF2-40B4-BE49-F238E27FC236}">
                  <a16:creationId xmlns:a16="http://schemas.microsoft.com/office/drawing/2014/main" id="{C6778E77-B3E1-C01E-B851-05413C6F2839}"/>
                </a:ext>
              </a:extLst>
            </p:cNvPr>
            <p:cNvSpPr/>
            <p:nvPr/>
          </p:nvSpPr>
          <p:spPr>
            <a:xfrm rot="9528925" flipH="1" flipV="1">
              <a:off x="10764258" y="3223270"/>
              <a:ext cx="270478" cy="45719"/>
            </a:xfrm>
            <a:prstGeom prst="leftArrow">
              <a:avLst>
                <a:gd name="adj1" fmla="val 29335"/>
                <a:gd name="adj2" fmla="val 86425"/>
              </a:avLst>
            </a:prstGeom>
            <a:solidFill>
              <a:srgbClr val="00206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21" name="Arrow: Left 20">
              <a:extLst>
                <a:ext uri="{FF2B5EF4-FFF2-40B4-BE49-F238E27FC236}">
                  <a16:creationId xmlns:a16="http://schemas.microsoft.com/office/drawing/2014/main" id="{C93F2FD3-493E-022E-7EAD-AB059334CE66}"/>
                </a:ext>
              </a:extLst>
            </p:cNvPr>
            <p:cNvSpPr/>
            <p:nvPr/>
          </p:nvSpPr>
          <p:spPr>
            <a:xfrm rot="9528925" flipV="1">
              <a:off x="10382201" y="2910155"/>
              <a:ext cx="335477" cy="46287"/>
            </a:xfrm>
            <a:prstGeom prst="leftArrow">
              <a:avLst>
                <a:gd name="adj1" fmla="val 29335"/>
                <a:gd name="adj2" fmla="val 86425"/>
              </a:avLst>
            </a:prstGeom>
            <a:solidFill>
              <a:srgbClr val="00206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5A46F4-8DD3-AA61-526B-F38C13FBFCCD}"/>
                </a:ext>
              </a:extLst>
            </p:cNvPr>
            <p:cNvSpPr txBox="1"/>
            <p:nvPr/>
          </p:nvSpPr>
          <p:spPr>
            <a:xfrm rot="20663332">
              <a:off x="11076452" y="3003068"/>
              <a:ext cx="630653" cy="24622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He 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3BC3B15-6E46-A271-FB13-13B007400DB7}"/>
                </a:ext>
              </a:extLst>
            </p:cNvPr>
            <p:cNvSpPr txBox="1"/>
            <p:nvPr/>
          </p:nvSpPr>
          <p:spPr>
            <a:xfrm rot="20302884">
              <a:off x="9705366" y="2579029"/>
              <a:ext cx="657577" cy="24622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He out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FE86F0-9482-8214-52B6-BE3D6CC96611}"/>
                </a:ext>
              </a:extLst>
            </p:cNvPr>
            <p:cNvSpPr txBox="1"/>
            <p:nvPr/>
          </p:nvSpPr>
          <p:spPr>
            <a:xfrm rot="20302884">
              <a:off x="10611816" y="2997665"/>
              <a:ext cx="660666" cy="24622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H2O 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75C6A6-2649-6CA5-C6FA-D246A72855EA}"/>
                </a:ext>
              </a:extLst>
            </p:cNvPr>
            <p:cNvSpPr txBox="1"/>
            <p:nvPr/>
          </p:nvSpPr>
          <p:spPr>
            <a:xfrm rot="20302884">
              <a:off x="10234979" y="2671649"/>
              <a:ext cx="686120" cy="24622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H2O out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7E11F55-0F0D-E3CE-8533-8937FA78889E}"/>
                </a:ext>
              </a:extLst>
            </p:cNvPr>
            <p:cNvSpPr txBox="1"/>
            <p:nvPr/>
          </p:nvSpPr>
          <p:spPr>
            <a:xfrm>
              <a:off x="10489922" y="4011032"/>
              <a:ext cx="1121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Target Tungsten Plates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713779A-652D-1B64-F106-9B7A821C801C}"/>
                </a:ext>
              </a:extLst>
            </p:cNvPr>
            <p:cNvSpPr txBox="1"/>
            <p:nvPr/>
          </p:nvSpPr>
          <p:spPr>
            <a:xfrm>
              <a:off x="9509495" y="4094681"/>
              <a:ext cx="1153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Top-bottom Water-cooling channels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033F4E5-6466-0A94-F3BE-7E578E87F380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 flipH="1" flipV="1">
              <a:off x="9086037" y="3304845"/>
              <a:ext cx="1000206" cy="7898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2DA8677-CBDD-9EF0-74E2-924AAA3762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45725" y="3922701"/>
              <a:ext cx="1239226" cy="16503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3CF4FCC-24AB-0A74-BCF2-DDB242579D9E}"/>
                </a:ext>
              </a:extLst>
            </p:cNvPr>
            <p:cNvSpPr txBox="1"/>
            <p:nvPr/>
          </p:nvSpPr>
          <p:spPr>
            <a:xfrm>
              <a:off x="7731833" y="2636132"/>
              <a:ext cx="1205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Helium cooling channels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A616599-868A-8C6C-70FD-5087875DC70F}"/>
                </a:ext>
              </a:extLst>
            </p:cNvPr>
            <p:cNvCxnSpPr>
              <a:cxnSpLocks/>
              <a:stCxn id="31" idx="2"/>
            </p:cNvCxnSpPr>
            <p:nvPr/>
          </p:nvCxnSpPr>
          <p:spPr>
            <a:xfrm>
              <a:off x="8334663" y="3036242"/>
              <a:ext cx="1399370" cy="2859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13876FA-77CB-5851-16B8-5CB03D56C095}"/>
                </a:ext>
              </a:extLst>
            </p:cNvPr>
            <p:cNvCxnSpPr>
              <a:cxnSpLocks/>
              <a:stCxn id="31" idx="2"/>
            </p:cNvCxnSpPr>
            <p:nvPr/>
          </p:nvCxnSpPr>
          <p:spPr>
            <a:xfrm flipH="1">
              <a:off x="8198132" y="3036242"/>
              <a:ext cx="136531" cy="42216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F371AE9-7BE1-FB0B-16FF-EF6A34037696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flipH="1" flipV="1">
              <a:off x="10304179" y="3516212"/>
              <a:ext cx="746531" cy="494820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7D8E1A4-9AA8-B1D3-36A4-BF2D3CA7CF08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flipH="1" flipV="1">
              <a:off x="10455109" y="3428463"/>
              <a:ext cx="595601" cy="582569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971389C-FE0E-3368-EB55-83372FB4BF25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flipH="1" flipV="1">
              <a:off x="10682846" y="3373589"/>
              <a:ext cx="367864" cy="637443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41A4468-AE9E-A21F-DD51-95F98C1AD76A}"/>
                </a:ext>
              </a:extLst>
            </p:cNvPr>
            <p:cNvCxnSpPr>
              <a:cxnSpLocks/>
              <a:stCxn id="31" idx="2"/>
            </p:cNvCxnSpPr>
            <p:nvPr/>
          </p:nvCxnSpPr>
          <p:spPr>
            <a:xfrm>
              <a:off x="8334663" y="3036242"/>
              <a:ext cx="1704461" cy="13207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7FB1E34-6C3D-6B06-C115-D0A4BE148718}"/>
                </a:ext>
              </a:extLst>
            </p:cNvPr>
            <p:cNvCxnSpPr>
              <a:cxnSpLocks/>
              <a:stCxn id="31" idx="2"/>
            </p:cNvCxnSpPr>
            <p:nvPr/>
          </p:nvCxnSpPr>
          <p:spPr>
            <a:xfrm>
              <a:off x="8334663" y="3036242"/>
              <a:ext cx="1535901" cy="21823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0DC2EE2-1270-51E8-6A72-C48CAE789E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7772" t="-904"/>
            <a:stretch/>
          </p:blipFill>
          <p:spPr>
            <a:xfrm>
              <a:off x="8588080" y="4230823"/>
              <a:ext cx="892536" cy="22688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B04786F-4C01-A7A9-8D2C-15FE607711B7}"/>
                </a:ext>
              </a:extLst>
            </p:cNvPr>
            <p:cNvCxnSpPr>
              <a:cxnSpLocks/>
              <a:endCxn id="44" idx="3"/>
            </p:cNvCxnSpPr>
            <p:nvPr/>
          </p:nvCxnSpPr>
          <p:spPr>
            <a:xfrm flipV="1">
              <a:off x="8588080" y="4038375"/>
              <a:ext cx="654402" cy="1800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BB3CA31-DEB0-F286-A1F4-5687E79F23B1}"/>
                </a:ext>
              </a:extLst>
            </p:cNvPr>
            <p:cNvCxnSpPr>
              <a:cxnSpLocks/>
              <a:endCxn id="44" idx="3"/>
            </p:cNvCxnSpPr>
            <p:nvPr/>
          </p:nvCxnSpPr>
          <p:spPr>
            <a:xfrm flipH="1" flipV="1">
              <a:off x="9242482" y="4038375"/>
              <a:ext cx="238134" cy="1529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F48DCBC-68A6-1E99-3B48-5FD810160A10}"/>
                </a:ext>
              </a:extLst>
            </p:cNvPr>
            <p:cNvSpPr txBox="1"/>
            <p:nvPr/>
          </p:nvSpPr>
          <p:spPr>
            <a:xfrm>
              <a:off x="7919334" y="4497295"/>
              <a:ext cx="32920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Pressure Vessel – Target assembly with flow trajectories: He cross flow cooling and water top-down cooling</a:t>
              </a:r>
            </a:p>
          </p:txBody>
        </p:sp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id="{0B3DBE00-2BA3-4E6A-A254-BBA70AD4D9E1}"/>
                </a:ext>
              </a:extLst>
            </p:cNvPr>
            <p:cNvSpPr/>
            <p:nvPr/>
          </p:nvSpPr>
          <p:spPr>
            <a:xfrm>
              <a:off x="9208115" y="3885481"/>
              <a:ext cx="234672" cy="179126"/>
            </a:xfrm>
            <a:prstGeom prst="flowChartConnector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3141521E-5429-5A71-8312-FAB97CAB9A9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250285" y="3471085"/>
              <a:ext cx="1204137" cy="386183"/>
            </a:xfrm>
            <a:prstGeom prst="curvedConnector3">
              <a:avLst>
                <a:gd name="adj1" fmla="val 131023"/>
              </a:avLst>
            </a:prstGeom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4668DCE-A3F0-8920-385E-33B40C7FF73E}"/>
              </a:ext>
            </a:extLst>
          </p:cNvPr>
          <p:cNvSpPr txBox="1"/>
          <p:nvPr/>
        </p:nvSpPr>
        <p:spPr>
          <a:xfrm>
            <a:off x="346249" y="5712374"/>
            <a:ext cx="5749751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Optimised pressure vessel cross section with minimal thickness to increase neutronic output and reduce heat deposition.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BC808F6-802F-9D3E-0EE9-2C411E149084}"/>
              </a:ext>
            </a:extLst>
          </p:cNvPr>
          <p:cNvSpPr txBox="1"/>
          <p:nvPr/>
        </p:nvSpPr>
        <p:spPr>
          <a:xfrm>
            <a:off x="11342480" y="3056700"/>
            <a:ext cx="86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Beam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A5FE92C-F7DC-5501-A8DE-1A527DD77007}"/>
              </a:ext>
            </a:extLst>
          </p:cNvPr>
          <p:cNvSpPr txBox="1"/>
          <p:nvPr/>
        </p:nvSpPr>
        <p:spPr>
          <a:xfrm>
            <a:off x="6096001" y="5722601"/>
            <a:ext cx="6113254" cy="792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Optimised plate count, Aspect Ratio (width/height), coolant choice and pressures for highest achievable power (stationary target).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7C4D7E7-CC66-9612-0755-090A6CD5A336}"/>
              </a:ext>
            </a:extLst>
          </p:cNvPr>
          <p:cNvSpPr txBox="1"/>
          <p:nvPr/>
        </p:nvSpPr>
        <p:spPr>
          <a:xfrm>
            <a:off x="3039374" y="5108808"/>
            <a:ext cx="6113254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i="1" dirty="0"/>
              <a:t>For a conceptual stationary target for ISIS II: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B4589E5-38D7-56B4-93E2-B4F095593975}"/>
              </a:ext>
            </a:extLst>
          </p:cNvPr>
          <p:cNvSpPr txBox="1"/>
          <p:nvPr/>
        </p:nvSpPr>
        <p:spPr>
          <a:xfrm>
            <a:off x="11325225" y="4095352"/>
            <a:ext cx="86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Beam</a:t>
            </a:r>
          </a:p>
        </p:txBody>
      </p:sp>
    </p:spTree>
    <p:extLst>
      <p:ext uri="{BB962C8B-B14F-4D97-AF65-F5344CB8AC3E}">
        <p14:creationId xmlns:p14="http://schemas.microsoft.com/office/powerpoint/2010/main" val="4059394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134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ISIS II Neutron Target and Pressure Vessel Design Optimisation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ISIS II Neutron Target and Pressure Vessel Design Optimisation</dc:title>
  <dc:creator>Cowan, Richard (STFC,RAL,TECH)</dc:creator>
  <cp:lastModifiedBy>Cowan, Richard (STFC,RAL,TECH)</cp:lastModifiedBy>
  <cp:revision>3</cp:revision>
  <dcterms:created xsi:type="dcterms:W3CDTF">2023-11-06T10:45:58Z</dcterms:created>
  <dcterms:modified xsi:type="dcterms:W3CDTF">2023-11-06T11:50:18Z</dcterms:modified>
</cp:coreProperties>
</file>