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6"/>
  </p:notesMasterIdLst>
  <p:sldIdLst>
    <p:sldId id="257" r:id="rId5"/>
  </p:sldIdLst>
  <p:sldSz cx="33480375" cy="428402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5277" autoAdjust="0"/>
    <p:restoredTop sz="92949" autoAdjust="0"/>
  </p:normalViewPr>
  <p:slideViewPr>
    <p:cSldViewPr snapToGrid="0" snapToObjects="1">
      <p:cViewPr>
        <p:scale>
          <a:sx n="33" d="100"/>
          <a:sy n="33" d="100"/>
        </p:scale>
        <p:origin x="2172" y="-19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5A643-8F67-4294-8B2F-9A94E4E350E8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22500" y="1143000"/>
            <a:ext cx="24130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0FE79-3EA1-486D-9C53-554B052253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346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0FE79-3EA1-486D-9C53-554B052253F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772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1028" y="7011132"/>
            <a:ext cx="28458319" cy="14914762"/>
          </a:xfrm>
        </p:spPr>
        <p:txBody>
          <a:bodyPr anchor="b"/>
          <a:lstStyle>
            <a:lvl1pPr algn="ctr">
              <a:defRPr sz="2196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85047" y="22501064"/>
            <a:ext cx="25110281" cy="10343147"/>
          </a:xfrm>
        </p:spPr>
        <p:txBody>
          <a:bodyPr/>
          <a:lstStyle>
            <a:lvl1pPr marL="0" indent="0" algn="ctr">
              <a:buNone/>
              <a:defRPr sz="8788"/>
            </a:lvl1pPr>
            <a:lvl2pPr marL="1674038" indent="0" algn="ctr">
              <a:buNone/>
              <a:defRPr sz="7323"/>
            </a:lvl2pPr>
            <a:lvl3pPr marL="3348076" indent="0" algn="ctr">
              <a:buNone/>
              <a:defRPr sz="6591"/>
            </a:lvl3pPr>
            <a:lvl4pPr marL="5022113" indent="0" algn="ctr">
              <a:buNone/>
              <a:defRPr sz="5858"/>
            </a:lvl4pPr>
            <a:lvl5pPr marL="6696151" indent="0" algn="ctr">
              <a:buNone/>
              <a:defRPr sz="5858"/>
            </a:lvl5pPr>
            <a:lvl6pPr marL="8370189" indent="0" algn="ctr">
              <a:buNone/>
              <a:defRPr sz="5858"/>
            </a:lvl6pPr>
            <a:lvl7pPr marL="10044227" indent="0" algn="ctr">
              <a:buNone/>
              <a:defRPr sz="5858"/>
            </a:lvl7pPr>
            <a:lvl8pPr marL="11718265" indent="0" algn="ctr">
              <a:buNone/>
              <a:defRPr sz="5858"/>
            </a:lvl8pPr>
            <a:lvl9pPr marL="13392302" indent="0" algn="ctr">
              <a:buNone/>
              <a:defRPr sz="5858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7427-0439-F440-9A27-66D0463B98CE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CDAD9-C95D-9E4B-B63C-A7337B12F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845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7427-0439-F440-9A27-66D0463B98CE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CDAD9-C95D-9E4B-B63C-A7337B12F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52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959395" y="2280848"/>
            <a:ext cx="7219206" cy="3630515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01778" y="2280848"/>
            <a:ext cx="21239113" cy="3630515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7427-0439-F440-9A27-66D0463B98CE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CDAD9-C95D-9E4B-B63C-A7337B12F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0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7427-0439-F440-9A27-66D0463B98CE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CDAD9-C95D-9E4B-B63C-A7337B12F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9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4340" y="10680331"/>
            <a:ext cx="28876823" cy="17820361"/>
          </a:xfrm>
        </p:spPr>
        <p:txBody>
          <a:bodyPr anchor="b"/>
          <a:lstStyle>
            <a:lvl1pPr>
              <a:defRPr sz="2196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4340" y="28669280"/>
            <a:ext cx="28876823" cy="9371307"/>
          </a:xfrm>
        </p:spPr>
        <p:txBody>
          <a:bodyPr/>
          <a:lstStyle>
            <a:lvl1pPr marL="0" indent="0">
              <a:buNone/>
              <a:defRPr sz="8788">
                <a:solidFill>
                  <a:schemeClr val="tx1"/>
                </a:solidFill>
              </a:defRPr>
            </a:lvl1pPr>
            <a:lvl2pPr marL="1674038" indent="0">
              <a:buNone/>
              <a:defRPr sz="7323">
                <a:solidFill>
                  <a:schemeClr val="tx1">
                    <a:tint val="75000"/>
                  </a:schemeClr>
                </a:solidFill>
              </a:defRPr>
            </a:lvl2pPr>
            <a:lvl3pPr marL="3348076" indent="0">
              <a:buNone/>
              <a:defRPr sz="6591">
                <a:solidFill>
                  <a:schemeClr val="tx1">
                    <a:tint val="75000"/>
                  </a:schemeClr>
                </a:solidFill>
              </a:defRPr>
            </a:lvl3pPr>
            <a:lvl4pPr marL="5022113" indent="0">
              <a:buNone/>
              <a:defRPr sz="5858">
                <a:solidFill>
                  <a:schemeClr val="tx1">
                    <a:tint val="75000"/>
                  </a:schemeClr>
                </a:solidFill>
              </a:defRPr>
            </a:lvl4pPr>
            <a:lvl5pPr marL="6696151" indent="0">
              <a:buNone/>
              <a:defRPr sz="5858">
                <a:solidFill>
                  <a:schemeClr val="tx1">
                    <a:tint val="75000"/>
                  </a:schemeClr>
                </a:solidFill>
              </a:defRPr>
            </a:lvl5pPr>
            <a:lvl6pPr marL="8370189" indent="0">
              <a:buNone/>
              <a:defRPr sz="5858">
                <a:solidFill>
                  <a:schemeClr val="tx1">
                    <a:tint val="75000"/>
                  </a:schemeClr>
                </a:solidFill>
              </a:defRPr>
            </a:lvl6pPr>
            <a:lvl7pPr marL="10044227" indent="0">
              <a:buNone/>
              <a:defRPr sz="5858">
                <a:solidFill>
                  <a:schemeClr val="tx1">
                    <a:tint val="75000"/>
                  </a:schemeClr>
                </a:solidFill>
              </a:defRPr>
            </a:lvl7pPr>
            <a:lvl8pPr marL="11718265" indent="0">
              <a:buNone/>
              <a:defRPr sz="5858">
                <a:solidFill>
                  <a:schemeClr val="tx1">
                    <a:tint val="75000"/>
                  </a:schemeClr>
                </a:solidFill>
              </a:defRPr>
            </a:lvl8pPr>
            <a:lvl9pPr marL="13392302" indent="0">
              <a:buNone/>
              <a:defRPr sz="58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7427-0439-F440-9A27-66D0463B98CE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CDAD9-C95D-9E4B-B63C-A7337B12F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454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01776" y="11404240"/>
            <a:ext cx="14229159" cy="2718176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949440" y="11404240"/>
            <a:ext cx="14229159" cy="2718176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7427-0439-F440-9A27-66D0463B98CE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CDAD9-C95D-9E4B-B63C-A7337B12F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865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6137" y="2280857"/>
            <a:ext cx="28876823" cy="828047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06140" y="10501820"/>
            <a:ext cx="14163766" cy="5146780"/>
          </a:xfrm>
        </p:spPr>
        <p:txBody>
          <a:bodyPr anchor="b"/>
          <a:lstStyle>
            <a:lvl1pPr marL="0" indent="0">
              <a:buNone/>
              <a:defRPr sz="8788" b="1"/>
            </a:lvl1pPr>
            <a:lvl2pPr marL="1674038" indent="0">
              <a:buNone/>
              <a:defRPr sz="7323" b="1"/>
            </a:lvl2pPr>
            <a:lvl3pPr marL="3348076" indent="0">
              <a:buNone/>
              <a:defRPr sz="6591" b="1"/>
            </a:lvl3pPr>
            <a:lvl4pPr marL="5022113" indent="0">
              <a:buNone/>
              <a:defRPr sz="5858" b="1"/>
            </a:lvl4pPr>
            <a:lvl5pPr marL="6696151" indent="0">
              <a:buNone/>
              <a:defRPr sz="5858" b="1"/>
            </a:lvl5pPr>
            <a:lvl6pPr marL="8370189" indent="0">
              <a:buNone/>
              <a:defRPr sz="5858" b="1"/>
            </a:lvl6pPr>
            <a:lvl7pPr marL="10044227" indent="0">
              <a:buNone/>
              <a:defRPr sz="5858" b="1"/>
            </a:lvl7pPr>
            <a:lvl8pPr marL="11718265" indent="0">
              <a:buNone/>
              <a:defRPr sz="5858" b="1"/>
            </a:lvl8pPr>
            <a:lvl9pPr marL="13392302" indent="0">
              <a:buNone/>
              <a:defRPr sz="5858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06140" y="15648601"/>
            <a:ext cx="14163766" cy="2301673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949442" y="10501820"/>
            <a:ext cx="14233520" cy="5146780"/>
          </a:xfrm>
        </p:spPr>
        <p:txBody>
          <a:bodyPr anchor="b"/>
          <a:lstStyle>
            <a:lvl1pPr marL="0" indent="0">
              <a:buNone/>
              <a:defRPr sz="8788" b="1"/>
            </a:lvl1pPr>
            <a:lvl2pPr marL="1674038" indent="0">
              <a:buNone/>
              <a:defRPr sz="7323" b="1"/>
            </a:lvl2pPr>
            <a:lvl3pPr marL="3348076" indent="0">
              <a:buNone/>
              <a:defRPr sz="6591" b="1"/>
            </a:lvl3pPr>
            <a:lvl4pPr marL="5022113" indent="0">
              <a:buNone/>
              <a:defRPr sz="5858" b="1"/>
            </a:lvl4pPr>
            <a:lvl5pPr marL="6696151" indent="0">
              <a:buNone/>
              <a:defRPr sz="5858" b="1"/>
            </a:lvl5pPr>
            <a:lvl6pPr marL="8370189" indent="0">
              <a:buNone/>
              <a:defRPr sz="5858" b="1"/>
            </a:lvl6pPr>
            <a:lvl7pPr marL="10044227" indent="0">
              <a:buNone/>
              <a:defRPr sz="5858" b="1"/>
            </a:lvl7pPr>
            <a:lvl8pPr marL="11718265" indent="0">
              <a:buNone/>
              <a:defRPr sz="5858" b="1"/>
            </a:lvl8pPr>
            <a:lvl9pPr marL="13392302" indent="0">
              <a:buNone/>
              <a:defRPr sz="5858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949442" y="15648601"/>
            <a:ext cx="14233520" cy="2301673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7427-0439-F440-9A27-66D0463B98CE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CDAD9-C95D-9E4B-B63C-A7337B12F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063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7427-0439-F440-9A27-66D0463B98CE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CDAD9-C95D-9E4B-B63C-A7337B12F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155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7427-0439-F440-9A27-66D0463B98CE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CDAD9-C95D-9E4B-B63C-A7337B12F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968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6137" y="2856018"/>
            <a:ext cx="10798292" cy="9996064"/>
          </a:xfrm>
        </p:spPr>
        <p:txBody>
          <a:bodyPr anchor="b"/>
          <a:lstStyle>
            <a:lvl1pPr>
              <a:defRPr sz="1171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33520" y="6168216"/>
            <a:ext cx="16949440" cy="30444362"/>
          </a:xfrm>
        </p:spPr>
        <p:txBody>
          <a:bodyPr/>
          <a:lstStyle>
            <a:lvl1pPr>
              <a:defRPr sz="11717"/>
            </a:lvl1pPr>
            <a:lvl2pPr>
              <a:defRPr sz="10252"/>
            </a:lvl2pPr>
            <a:lvl3pPr>
              <a:defRPr sz="8788"/>
            </a:lvl3pPr>
            <a:lvl4pPr>
              <a:defRPr sz="7323"/>
            </a:lvl4pPr>
            <a:lvl5pPr>
              <a:defRPr sz="7323"/>
            </a:lvl5pPr>
            <a:lvl6pPr>
              <a:defRPr sz="7323"/>
            </a:lvl6pPr>
            <a:lvl7pPr>
              <a:defRPr sz="7323"/>
            </a:lvl7pPr>
            <a:lvl8pPr>
              <a:defRPr sz="7323"/>
            </a:lvl8pPr>
            <a:lvl9pPr>
              <a:defRPr sz="732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06137" y="12852082"/>
            <a:ext cx="10798292" cy="23810073"/>
          </a:xfrm>
        </p:spPr>
        <p:txBody>
          <a:bodyPr/>
          <a:lstStyle>
            <a:lvl1pPr marL="0" indent="0">
              <a:buNone/>
              <a:defRPr sz="5858"/>
            </a:lvl1pPr>
            <a:lvl2pPr marL="1674038" indent="0">
              <a:buNone/>
              <a:defRPr sz="5126"/>
            </a:lvl2pPr>
            <a:lvl3pPr marL="3348076" indent="0">
              <a:buNone/>
              <a:defRPr sz="4394"/>
            </a:lvl3pPr>
            <a:lvl4pPr marL="5022113" indent="0">
              <a:buNone/>
              <a:defRPr sz="3662"/>
            </a:lvl4pPr>
            <a:lvl5pPr marL="6696151" indent="0">
              <a:buNone/>
              <a:defRPr sz="3662"/>
            </a:lvl5pPr>
            <a:lvl6pPr marL="8370189" indent="0">
              <a:buNone/>
              <a:defRPr sz="3662"/>
            </a:lvl6pPr>
            <a:lvl7pPr marL="10044227" indent="0">
              <a:buNone/>
              <a:defRPr sz="3662"/>
            </a:lvl7pPr>
            <a:lvl8pPr marL="11718265" indent="0">
              <a:buNone/>
              <a:defRPr sz="3662"/>
            </a:lvl8pPr>
            <a:lvl9pPr marL="13392302" indent="0">
              <a:buNone/>
              <a:defRPr sz="3662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7427-0439-F440-9A27-66D0463B98CE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CDAD9-C95D-9E4B-B63C-A7337B12F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95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6137" y="2856018"/>
            <a:ext cx="10798292" cy="9996064"/>
          </a:xfrm>
        </p:spPr>
        <p:txBody>
          <a:bodyPr anchor="b"/>
          <a:lstStyle>
            <a:lvl1pPr>
              <a:defRPr sz="1171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233520" y="6168216"/>
            <a:ext cx="16949440" cy="30444362"/>
          </a:xfrm>
        </p:spPr>
        <p:txBody>
          <a:bodyPr anchor="t"/>
          <a:lstStyle>
            <a:lvl1pPr marL="0" indent="0">
              <a:buNone/>
              <a:defRPr sz="11717"/>
            </a:lvl1pPr>
            <a:lvl2pPr marL="1674038" indent="0">
              <a:buNone/>
              <a:defRPr sz="10252"/>
            </a:lvl2pPr>
            <a:lvl3pPr marL="3348076" indent="0">
              <a:buNone/>
              <a:defRPr sz="8788"/>
            </a:lvl3pPr>
            <a:lvl4pPr marL="5022113" indent="0">
              <a:buNone/>
              <a:defRPr sz="7323"/>
            </a:lvl4pPr>
            <a:lvl5pPr marL="6696151" indent="0">
              <a:buNone/>
              <a:defRPr sz="7323"/>
            </a:lvl5pPr>
            <a:lvl6pPr marL="8370189" indent="0">
              <a:buNone/>
              <a:defRPr sz="7323"/>
            </a:lvl6pPr>
            <a:lvl7pPr marL="10044227" indent="0">
              <a:buNone/>
              <a:defRPr sz="7323"/>
            </a:lvl7pPr>
            <a:lvl8pPr marL="11718265" indent="0">
              <a:buNone/>
              <a:defRPr sz="7323"/>
            </a:lvl8pPr>
            <a:lvl9pPr marL="13392302" indent="0">
              <a:buNone/>
              <a:defRPr sz="7323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06137" y="12852082"/>
            <a:ext cx="10798292" cy="23810073"/>
          </a:xfrm>
        </p:spPr>
        <p:txBody>
          <a:bodyPr/>
          <a:lstStyle>
            <a:lvl1pPr marL="0" indent="0">
              <a:buNone/>
              <a:defRPr sz="5858"/>
            </a:lvl1pPr>
            <a:lvl2pPr marL="1674038" indent="0">
              <a:buNone/>
              <a:defRPr sz="5126"/>
            </a:lvl2pPr>
            <a:lvl3pPr marL="3348076" indent="0">
              <a:buNone/>
              <a:defRPr sz="4394"/>
            </a:lvl3pPr>
            <a:lvl4pPr marL="5022113" indent="0">
              <a:buNone/>
              <a:defRPr sz="3662"/>
            </a:lvl4pPr>
            <a:lvl5pPr marL="6696151" indent="0">
              <a:buNone/>
              <a:defRPr sz="3662"/>
            </a:lvl5pPr>
            <a:lvl6pPr marL="8370189" indent="0">
              <a:buNone/>
              <a:defRPr sz="3662"/>
            </a:lvl6pPr>
            <a:lvl7pPr marL="10044227" indent="0">
              <a:buNone/>
              <a:defRPr sz="3662"/>
            </a:lvl7pPr>
            <a:lvl8pPr marL="11718265" indent="0">
              <a:buNone/>
              <a:defRPr sz="3662"/>
            </a:lvl8pPr>
            <a:lvl9pPr marL="13392302" indent="0">
              <a:buNone/>
              <a:defRPr sz="3662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C7427-0439-F440-9A27-66D0463B98CE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CDAD9-C95D-9E4B-B63C-A7337B12F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32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01776" y="2280857"/>
            <a:ext cx="28876823" cy="8280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01776" y="11404240"/>
            <a:ext cx="28876823" cy="27181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01776" y="39706598"/>
            <a:ext cx="7533084" cy="2280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3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C7427-0439-F440-9A27-66D0463B98CE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90374" y="39706598"/>
            <a:ext cx="11299627" cy="2280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3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645515" y="39706598"/>
            <a:ext cx="7533084" cy="2280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3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CDAD9-C95D-9E4B-B63C-A7337B12F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5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348076" rtl="0" eaLnBrk="1" latinLnBrk="0" hangingPunct="1">
        <a:lnSpc>
          <a:spcPct val="90000"/>
        </a:lnSpc>
        <a:spcBef>
          <a:spcPct val="0"/>
        </a:spcBef>
        <a:buNone/>
        <a:defRPr sz="161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37019" indent="-837019" algn="l" defTabSz="3348076" rtl="0" eaLnBrk="1" latinLnBrk="0" hangingPunct="1">
        <a:lnSpc>
          <a:spcPct val="90000"/>
        </a:lnSpc>
        <a:spcBef>
          <a:spcPts val="3662"/>
        </a:spcBef>
        <a:buFont typeface="Arial" panose="020B0604020202020204" pitchFamily="34" charset="0"/>
        <a:buChar char="•"/>
        <a:defRPr sz="10252" kern="1200">
          <a:solidFill>
            <a:schemeClr val="tx1"/>
          </a:solidFill>
          <a:latin typeface="+mn-lt"/>
          <a:ea typeface="+mn-ea"/>
          <a:cs typeface="+mn-cs"/>
        </a:defRPr>
      </a:lvl1pPr>
      <a:lvl2pPr marL="2511057" indent="-837019" algn="l" defTabSz="3348076" rtl="0" eaLnBrk="1" latinLnBrk="0" hangingPunct="1">
        <a:lnSpc>
          <a:spcPct val="90000"/>
        </a:lnSpc>
        <a:spcBef>
          <a:spcPts val="1831"/>
        </a:spcBef>
        <a:buFont typeface="Arial" panose="020B0604020202020204" pitchFamily="34" charset="0"/>
        <a:buChar char="•"/>
        <a:defRPr sz="8788" kern="1200">
          <a:solidFill>
            <a:schemeClr val="tx1"/>
          </a:solidFill>
          <a:latin typeface="+mn-lt"/>
          <a:ea typeface="+mn-ea"/>
          <a:cs typeface="+mn-cs"/>
        </a:defRPr>
      </a:lvl2pPr>
      <a:lvl3pPr marL="4185095" indent="-837019" algn="l" defTabSz="3348076" rtl="0" eaLnBrk="1" latinLnBrk="0" hangingPunct="1">
        <a:lnSpc>
          <a:spcPct val="90000"/>
        </a:lnSpc>
        <a:spcBef>
          <a:spcPts val="1831"/>
        </a:spcBef>
        <a:buFont typeface="Arial" panose="020B0604020202020204" pitchFamily="34" charset="0"/>
        <a:buChar char="•"/>
        <a:defRPr sz="7323" kern="1200">
          <a:solidFill>
            <a:schemeClr val="tx1"/>
          </a:solidFill>
          <a:latin typeface="+mn-lt"/>
          <a:ea typeface="+mn-ea"/>
          <a:cs typeface="+mn-cs"/>
        </a:defRPr>
      </a:lvl3pPr>
      <a:lvl4pPr marL="5859132" indent="-837019" algn="l" defTabSz="3348076" rtl="0" eaLnBrk="1" latinLnBrk="0" hangingPunct="1">
        <a:lnSpc>
          <a:spcPct val="90000"/>
        </a:lnSpc>
        <a:spcBef>
          <a:spcPts val="1831"/>
        </a:spcBef>
        <a:buFont typeface="Arial" panose="020B0604020202020204" pitchFamily="34" charset="0"/>
        <a:buChar char="•"/>
        <a:defRPr sz="6591" kern="1200">
          <a:solidFill>
            <a:schemeClr val="tx1"/>
          </a:solidFill>
          <a:latin typeface="+mn-lt"/>
          <a:ea typeface="+mn-ea"/>
          <a:cs typeface="+mn-cs"/>
        </a:defRPr>
      </a:lvl4pPr>
      <a:lvl5pPr marL="7533170" indent="-837019" algn="l" defTabSz="3348076" rtl="0" eaLnBrk="1" latinLnBrk="0" hangingPunct="1">
        <a:lnSpc>
          <a:spcPct val="90000"/>
        </a:lnSpc>
        <a:spcBef>
          <a:spcPts val="1831"/>
        </a:spcBef>
        <a:buFont typeface="Arial" panose="020B0604020202020204" pitchFamily="34" charset="0"/>
        <a:buChar char="•"/>
        <a:defRPr sz="6591" kern="1200">
          <a:solidFill>
            <a:schemeClr val="tx1"/>
          </a:solidFill>
          <a:latin typeface="+mn-lt"/>
          <a:ea typeface="+mn-ea"/>
          <a:cs typeface="+mn-cs"/>
        </a:defRPr>
      </a:lvl5pPr>
      <a:lvl6pPr marL="9207208" indent="-837019" algn="l" defTabSz="3348076" rtl="0" eaLnBrk="1" latinLnBrk="0" hangingPunct="1">
        <a:lnSpc>
          <a:spcPct val="90000"/>
        </a:lnSpc>
        <a:spcBef>
          <a:spcPts val="1831"/>
        </a:spcBef>
        <a:buFont typeface="Arial" panose="020B0604020202020204" pitchFamily="34" charset="0"/>
        <a:buChar char="•"/>
        <a:defRPr sz="6591" kern="1200">
          <a:solidFill>
            <a:schemeClr val="tx1"/>
          </a:solidFill>
          <a:latin typeface="+mn-lt"/>
          <a:ea typeface="+mn-ea"/>
          <a:cs typeface="+mn-cs"/>
        </a:defRPr>
      </a:lvl6pPr>
      <a:lvl7pPr marL="10881246" indent="-837019" algn="l" defTabSz="3348076" rtl="0" eaLnBrk="1" latinLnBrk="0" hangingPunct="1">
        <a:lnSpc>
          <a:spcPct val="90000"/>
        </a:lnSpc>
        <a:spcBef>
          <a:spcPts val="1831"/>
        </a:spcBef>
        <a:buFont typeface="Arial" panose="020B0604020202020204" pitchFamily="34" charset="0"/>
        <a:buChar char="•"/>
        <a:defRPr sz="6591" kern="1200">
          <a:solidFill>
            <a:schemeClr val="tx1"/>
          </a:solidFill>
          <a:latin typeface="+mn-lt"/>
          <a:ea typeface="+mn-ea"/>
          <a:cs typeface="+mn-cs"/>
        </a:defRPr>
      </a:lvl7pPr>
      <a:lvl8pPr marL="12555284" indent="-837019" algn="l" defTabSz="3348076" rtl="0" eaLnBrk="1" latinLnBrk="0" hangingPunct="1">
        <a:lnSpc>
          <a:spcPct val="90000"/>
        </a:lnSpc>
        <a:spcBef>
          <a:spcPts val="1831"/>
        </a:spcBef>
        <a:buFont typeface="Arial" panose="020B0604020202020204" pitchFamily="34" charset="0"/>
        <a:buChar char="•"/>
        <a:defRPr sz="6591" kern="1200">
          <a:solidFill>
            <a:schemeClr val="tx1"/>
          </a:solidFill>
          <a:latin typeface="+mn-lt"/>
          <a:ea typeface="+mn-ea"/>
          <a:cs typeface="+mn-cs"/>
        </a:defRPr>
      </a:lvl8pPr>
      <a:lvl9pPr marL="14229321" indent="-837019" algn="l" defTabSz="3348076" rtl="0" eaLnBrk="1" latinLnBrk="0" hangingPunct="1">
        <a:lnSpc>
          <a:spcPct val="90000"/>
        </a:lnSpc>
        <a:spcBef>
          <a:spcPts val="1831"/>
        </a:spcBef>
        <a:buFont typeface="Arial" panose="020B0604020202020204" pitchFamily="34" charset="0"/>
        <a:buChar char="•"/>
        <a:defRPr sz="65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348076" rtl="0" eaLnBrk="1" latinLnBrk="0" hangingPunct="1">
        <a:defRPr sz="6591" kern="1200">
          <a:solidFill>
            <a:schemeClr val="tx1"/>
          </a:solidFill>
          <a:latin typeface="+mn-lt"/>
          <a:ea typeface="+mn-ea"/>
          <a:cs typeface="+mn-cs"/>
        </a:defRPr>
      </a:lvl1pPr>
      <a:lvl2pPr marL="1674038" algn="l" defTabSz="3348076" rtl="0" eaLnBrk="1" latinLnBrk="0" hangingPunct="1">
        <a:defRPr sz="6591" kern="1200">
          <a:solidFill>
            <a:schemeClr val="tx1"/>
          </a:solidFill>
          <a:latin typeface="+mn-lt"/>
          <a:ea typeface="+mn-ea"/>
          <a:cs typeface="+mn-cs"/>
        </a:defRPr>
      </a:lvl2pPr>
      <a:lvl3pPr marL="3348076" algn="l" defTabSz="3348076" rtl="0" eaLnBrk="1" latinLnBrk="0" hangingPunct="1">
        <a:defRPr sz="6591" kern="1200">
          <a:solidFill>
            <a:schemeClr val="tx1"/>
          </a:solidFill>
          <a:latin typeface="+mn-lt"/>
          <a:ea typeface="+mn-ea"/>
          <a:cs typeface="+mn-cs"/>
        </a:defRPr>
      </a:lvl3pPr>
      <a:lvl4pPr marL="5022113" algn="l" defTabSz="3348076" rtl="0" eaLnBrk="1" latinLnBrk="0" hangingPunct="1">
        <a:defRPr sz="6591" kern="1200">
          <a:solidFill>
            <a:schemeClr val="tx1"/>
          </a:solidFill>
          <a:latin typeface="+mn-lt"/>
          <a:ea typeface="+mn-ea"/>
          <a:cs typeface="+mn-cs"/>
        </a:defRPr>
      </a:lvl4pPr>
      <a:lvl5pPr marL="6696151" algn="l" defTabSz="3348076" rtl="0" eaLnBrk="1" latinLnBrk="0" hangingPunct="1">
        <a:defRPr sz="6591" kern="1200">
          <a:solidFill>
            <a:schemeClr val="tx1"/>
          </a:solidFill>
          <a:latin typeface="+mn-lt"/>
          <a:ea typeface="+mn-ea"/>
          <a:cs typeface="+mn-cs"/>
        </a:defRPr>
      </a:lvl5pPr>
      <a:lvl6pPr marL="8370189" algn="l" defTabSz="3348076" rtl="0" eaLnBrk="1" latinLnBrk="0" hangingPunct="1">
        <a:defRPr sz="6591" kern="1200">
          <a:solidFill>
            <a:schemeClr val="tx1"/>
          </a:solidFill>
          <a:latin typeface="+mn-lt"/>
          <a:ea typeface="+mn-ea"/>
          <a:cs typeface="+mn-cs"/>
        </a:defRPr>
      </a:lvl6pPr>
      <a:lvl7pPr marL="10044227" algn="l" defTabSz="3348076" rtl="0" eaLnBrk="1" latinLnBrk="0" hangingPunct="1">
        <a:defRPr sz="6591" kern="1200">
          <a:solidFill>
            <a:schemeClr val="tx1"/>
          </a:solidFill>
          <a:latin typeface="+mn-lt"/>
          <a:ea typeface="+mn-ea"/>
          <a:cs typeface="+mn-cs"/>
        </a:defRPr>
      </a:lvl7pPr>
      <a:lvl8pPr marL="11718265" algn="l" defTabSz="3348076" rtl="0" eaLnBrk="1" latinLnBrk="0" hangingPunct="1">
        <a:defRPr sz="6591" kern="1200">
          <a:solidFill>
            <a:schemeClr val="tx1"/>
          </a:solidFill>
          <a:latin typeface="+mn-lt"/>
          <a:ea typeface="+mn-ea"/>
          <a:cs typeface="+mn-cs"/>
        </a:defRPr>
      </a:lvl8pPr>
      <a:lvl9pPr marL="13392302" algn="l" defTabSz="3348076" rtl="0" eaLnBrk="1" latinLnBrk="0" hangingPunct="1">
        <a:defRPr sz="65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529BABA4-5AD2-D1D4-0F2F-5961F6579CCB}"/>
              </a:ext>
            </a:extLst>
          </p:cNvPr>
          <p:cNvSpPr/>
          <p:nvPr/>
        </p:nvSpPr>
        <p:spPr>
          <a:xfrm>
            <a:off x="1181001" y="16292194"/>
            <a:ext cx="14931938" cy="12320906"/>
          </a:xfrm>
          <a:prstGeom prst="roundRect">
            <a:avLst>
              <a:gd name="adj" fmla="val 4458"/>
            </a:avLst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941638" indent="-941638">
              <a:buAutoNum type="arabicPeriod"/>
            </a:pP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984B974-B44C-5CD2-99AD-543DC05510B6}"/>
              </a:ext>
            </a:extLst>
          </p:cNvPr>
          <p:cNvSpPr/>
          <p:nvPr/>
        </p:nvSpPr>
        <p:spPr>
          <a:xfrm>
            <a:off x="16831678" y="9226231"/>
            <a:ext cx="15481486" cy="8846651"/>
          </a:xfrm>
          <a:prstGeom prst="roundRect">
            <a:avLst>
              <a:gd name="adj" fmla="val 7232"/>
            </a:avLst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941638" indent="-941638">
              <a:buAutoNum type="arabicPeriod"/>
            </a:pPr>
            <a:endParaRPr lang="en-GB" sz="32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6437EC-E955-1F41-9E54-9AC54B5E6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135" y="0"/>
            <a:ext cx="31955240" cy="34616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171396-A895-0E17-0D90-51FB93798BA3}"/>
              </a:ext>
            </a:extLst>
          </p:cNvPr>
          <p:cNvSpPr txBox="1"/>
          <p:nvPr/>
        </p:nvSpPr>
        <p:spPr>
          <a:xfrm>
            <a:off x="4980953" y="3572354"/>
            <a:ext cx="230070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i="1" dirty="0"/>
              <a:t>Initial Target Concepts for ISIS-II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7D73D76-835D-8593-DFCB-0C37FC5694D8}"/>
              </a:ext>
            </a:extLst>
          </p:cNvPr>
          <p:cNvSpPr/>
          <p:nvPr/>
        </p:nvSpPr>
        <p:spPr>
          <a:xfrm>
            <a:off x="1180131" y="6056690"/>
            <a:ext cx="31133033" cy="2766034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941638" indent="-941638">
              <a:buAutoNum type="arabicPeriod"/>
            </a:pP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44D9B3-D0AF-5A3A-B16E-5B57F11F9347}"/>
              </a:ext>
            </a:extLst>
          </p:cNvPr>
          <p:cNvSpPr txBox="1"/>
          <p:nvPr/>
        </p:nvSpPr>
        <p:spPr>
          <a:xfrm>
            <a:off x="1390009" y="6361999"/>
            <a:ext cx="3070248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Background:</a:t>
            </a:r>
          </a:p>
          <a:p>
            <a:endParaRPr lang="en-GB" sz="2400" dirty="0">
              <a:solidFill>
                <a:schemeClr val="tx1"/>
              </a:solidFill>
            </a:endParaRPr>
          </a:p>
          <a:p>
            <a:pPr algn="just"/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Conceptual design studies are now underway for ISIS-II, the successor to the UK’s pulsed neutron and muon source. Appropriate target technologies must be selected for each of the two proposed neutron target stations, to achieve a balance between neutronic performance and engineering reliability. An essential choice early in the design process is between a stationary solid target or a rotating wheel; therefore it is necessary to understand the limits of achievable beam power on a stationary solid target. Safe operating limits must be defined for direct beam on target, as well as residual decay heat in a Loss of Coolant Accident (LOCA) scenario. </a:t>
            </a:r>
            <a:endParaRPr lang="en-GB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D20607-F1A2-3F58-0DB3-FA428822A8DE}"/>
              </a:ext>
            </a:extLst>
          </p:cNvPr>
          <p:cNvSpPr txBox="1"/>
          <p:nvPr/>
        </p:nvSpPr>
        <p:spPr>
          <a:xfrm>
            <a:off x="17209759" y="9414916"/>
            <a:ext cx="10548496" cy="33393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Decay Heat Simulations - TS1 Project Target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Detailed target, simplified reflector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Conduction and radiation across gap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Reflector never exceeds initial temperature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 in gap is much worse than helium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difference between Monte Carlo codes</a:t>
            </a:r>
          </a:p>
          <a:p>
            <a:pPr marL="457200" indent="-45720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Peak temperature ~1-4 hours after power off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4E40DC3-52A3-41A8-C3B4-EDBCC349C198}"/>
              </a:ext>
            </a:extLst>
          </p:cNvPr>
          <p:cNvSpPr txBox="1"/>
          <p:nvPr/>
        </p:nvSpPr>
        <p:spPr>
          <a:xfrm>
            <a:off x="7441943" y="4794981"/>
            <a:ext cx="1808503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1" dirty="0"/>
              <a:t>Dan Wilcox, Daniel Wells-Calvo, Stephen Gallimore, Lina Quintieri, Goran Skoro</a:t>
            </a:r>
          </a:p>
          <a:p>
            <a:pPr algn="ctr"/>
            <a:r>
              <a:rPr lang="en-US" altLang="en-US" sz="2800" i="1" dirty="0">
                <a:solidFill>
                  <a:srgbClr val="002D55"/>
                </a:solidFill>
                <a:cs typeface="Arial" panose="020B0604020202020204" pitchFamily="34" charset="0"/>
              </a:rPr>
              <a:t>Rutherford Appleton Laboratory, Harwell Campus, Oxfordshire, UK</a:t>
            </a:r>
          </a:p>
          <a:p>
            <a:endParaRPr lang="en-GB" sz="2800" dirty="0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FEE4FA4B-3692-C9EF-21DB-84CFA07CCE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648" r="79362" b="36780"/>
          <a:stretch/>
        </p:blipFill>
        <p:spPr>
          <a:xfrm>
            <a:off x="20062097" y="40137829"/>
            <a:ext cx="10632439" cy="2543386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0B4FBDFF-52A1-AFF1-30C2-DB708AC9132F}"/>
              </a:ext>
            </a:extLst>
          </p:cNvPr>
          <p:cNvGrpSpPr/>
          <p:nvPr/>
        </p:nvGrpSpPr>
        <p:grpSpPr>
          <a:xfrm>
            <a:off x="1167211" y="9253238"/>
            <a:ext cx="15211616" cy="6643737"/>
            <a:chOff x="1261605" y="9481838"/>
            <a:chExt cx="15211616" cy="6643737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BD77ABC-8A47-DBDA-2CA0-74EC8CDEF056}"/>
                </a:ext>
              </a:extLst>
            </p:cNvPr>
            <p:cNvSpPr/>
            <p:nvPr/>
          </p:nvSpPr>
          <p:spPr>
            <a:xfrm>
              <a:off x="1261605" y="9481838"/>
              <a:ext cx="14945728" cy="6643737"/>
            </a:xfrm>
            <a:prstGeom prst="roundRect">
              <a:avLst>
                <a:gd name="adj" fmla="val 7232"/>
              </a:avLst>
            </a:prstGeom>
            <a:solidFill>
              <a:schemeClr val="accent5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41638" indent="-941638">
                <a:buAutoNum type="arabicPeriod"/>
              </a:pPr>
              <a:endParaRPr lang="en-GB" sz="3200" dirty="0">
                <a:solidFill>
                  <a:schemeClr val="tx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D43F95C-6590-3539-CDAE-E67FB75835D4}"/>
                </a:ext>
              </a:extLst>
            </p:cNvPr>
            <p:cNvSpPr txBox="1"/>
            <p:nvPr/>
          </p:nvSpPr>
          <p:spPr>
            <a:xfrm>
              <a:off x="1517343" y="9648835"/>
              <a:ext cx="14955878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Initial Static Target Concept</a:t>
              </a:r>
            </a:p>
            <a:p>
              <a:endPara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spcAft>
                  <a:spcPts val="6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</a:pPr>
              <a:r>
                <a:rPr lang="en-GB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range of </a:t>
              </a: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optimised</a:t>
              </a:r>
              <a:r>
                <a:rPr lang="en-GB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solutions were developed, all of which can withstand the direct beam [1].</a:t>
              </a:r>
            </a:p>
            <a:p>
              <a:pPr marL="457200" indent="-457200">
                <a:spcAft>
                  <a:spcPts val="6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</a:pPr>
              <a:r>
                <a:rPr lang="en-GB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Need to narrow down the parameter space for initial neutronic and decay heat simulations</a:t>
              </a:r>
            </a:p>
            <a:p>
              <a:pPr marL="457200" indent="-457200">
                <a:spcAft>
                  <a:spcPts val="6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</a:pPr>
              <a:r>
                <a:rPr lang="en-GB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First guess at a feasible static target: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8F0E8C8-1835-14E6-8D42-13FB49705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55230" y="11527065"/>
              <a:ext cx="7700501" cy="4133278"/>
            </a:xfrm>
            <a:prstGeom prst="roundRect">
              <a:avLst>
                <a:gd name="adj" fmla="val 4401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8902CA3-84C5-A15B-54F7-72E5E68B1AC6}"/>
                </a:ext>
              </a:extLst>
            </p:cNvPr>
            <p:cNvSpPr txBox="1"/>
            <p:nvPr/>
          </p:nvSpPr>
          <p:spPr>
            <a:xfrm>
              <a:off x="1885950" y="12024814"/>
              <a:ext cx="5791200" cy="3400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spcAft>
                  <a:spcPts val="600"/>
                </a:spcAft>
                <a:buClr>
                  <a:schemeClr val="accent2"/>
                </a:buClr>
                <a:buFont typeface="Wingdings" panose="05000000000000000000" pitchFamily="2" charset="2"/>
                <a:buChar char="Ø"/>
              </a:pPr>
              <a:r>
                <a:rPr lang="en-GB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Two options for coolant and materia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l:</a:t>
              </a:r>
              <a:endPara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914400" lvl="1" indent="-457200">
                <a:spcAft>
                  <a:spcPts val="6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Helium cooled, bare tungsten plates</a:t>
              </a:r>
            </a:p>
            <a:p>
              <a:pPr marL="914400" lvl="1" indent="-457200">
                <a:spcAft>
                  <a:spcPts val="60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</a:pP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Water cooled, tantalum-clad tungsten</a:t>
              </a:r>
              <a:endPara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spcAft>
                  <a:spcPts val="600"/>
                </a:spcAft>
                <a:buClr>
                  <a:schemeClr val="accent2"/>
                </a:buClr>
                <a:buFont typeface="Wingdings" panose="05000000000000000000" pitchFamily="2" charset="2"/>
                <a:buChar char="Ø"/>
              </a:pPr>
              <a:r>
                <a:rPr lang="en-GB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316L vessel, optimised for 10bar helium</a:t>
              </a:r>
            </a:p>
            <a:p>
              <a:pPr marL="457200" indent="-457200">
                <a:spcAft>
                  <a:spcPts val="600"/>
                </a:spcAft>
                <a:buClr>
                  <a:schemeClr val="accent2"/>
                </a:buClr>
                <a:buFont typeface="Wingdings" panose="05000000000000000000" pitchFamily="2" charset="2"/>
                <a:buChar char="Ø"/>
              </a:pPr>
              <a:r>
                <a:rPr lang="en-GB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Proton beam aspect ratio 2:1 </a:t>
              </a:r>
            </a:p>
            <a:p>
              <a:pPr marL="457200" indent="-457200">
                <a:spcAft>
                  <a:spcPts val="600"/>
                </a:spcAft>
                <a:buClr>
                  <a:schemeClr val="accent2"/>
                </a:buClr>
                <a:buFont typeface="Wingdings" panose="05000000000000000000" pitchFamily="2" charset="2"/>
                <a:buChar char="Ø"/>
              </a:pPr>
              <a:r>
                <a:rPr lang="en-GB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Gaussian beam profile</a:t>
              </a:r>
            </a:p>
            <a:p>
              <a:pPr marL="457200" indent="-457200">
                <a:spcAft>
                  <a:spcPts val="600"/>
                </a:spcAft>
                <a:buClr>
                  <a:schemeClr val="accent2"/>
                </a:buClr>
                <a:buFont typeface="Wingdings" panose="05000000000000000000" pitchFamily="2" charset="2"/>
                <a:buChar char="Ø"/>
              </a:pPr>
              <a:r>
                <a:rPr lang="en-GB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 plates (about the highest number possible for tantalum-clad plates)</a:t>
              </a:r>
            </a:p>
            <a:p>
              <a:pPr marL="457200" indent="-457200">
                <a:spcAft>
                  <a:spcPts val="600"/>
                </a:spcAft>
                <a:buClr>
                  <a:schemeClr val="accent2"/>
                </a:buClr>
                <a:buFont typeface="Wingdings" panose="05000000000000000000" pitchFamily="2" charset="2"/>
                <a:buChar char="Ø"/>
              </a:pPr>
              <a:r>
                <a:rPr lang="en-GB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Beam window based on TS1 Project target</a:t>
              </a:r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F60EAFB5-560A-112F-8DBE-98A17764CB3A}"/>
                </a:ext>
              </a:extLst>
            </p:cNvPr>
            <p:cNvSpPr txBox="1"/>
            <p:nvPr/>
          </p:nvSpPr>
          <p:spPr>
            <a:xfrm>
              <a:off x="8055230" y="15673043"/>
              <a:ext cx="77005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i="1" dirty="0"/>
                <a:t>Initial static target concept geometry – helium cooled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4756D64D-62E4-E3EF-B4E9-AF8CC7B810C6}"/>
              </a:ext>
            </a:extLst>
          </p:cNvPr>
          <p:cNvSpPr txBox="1"/>
          <p:nvPr/>
        </p:nvSpPr>
        <p:spPr>
          <a:xfrm>
            <a:off x="1436739" y="16476361"/>
            <a:ext cx="1422459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Decay Heat Simulations – ISIS-II Concept</a:t>
            </a:r>
          </a:p>
          <a:p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Worst case LOCA: cooling fluid and void vessel helium are immediately lost and replaced with air</a:t>
            </a:r>
          </a:p>
          <a:p>
            <a:pPr marL="457200" indent="-45720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Decay heat values from FLUKA simulations by Lina Quintieri, with and without tantalum cladding</a:t>
            </a:r>
          </a:p>
          <a:p>
            <a:pPr marL="457200" indent="-45720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are very dependent on surface emissivity and void vessel atmosphere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9D2D1A2-D54C-9DFF-6ACA-FA81D8393886}"/>
              </a:ext>
            </a:extLst>
          </p:cNvPr>
          <p:cNvGrpSpPr/>
          <p:nvPr/>
        </p:nvGrpSpPr>
        <p:grpSpPr>
          <a:xfrm>
            <a:off x="1924906" y="18914217"/>
            <a:ext cx="6193019" cy="4495850"/>
            <a:chOff x="8712201" y="18707100"/>
            <a:chExt cx="6432550" cy="4669738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606A9226-BCEE-F152-B1DC-8175593D1491}"/>
                </a:ext>
              </a:extLst>
            </p:cNvPr>
            <p:cNvSpPr/>
            <p:nvPr/>
          </p:nvSpPr>
          <p:spPr>
            <a:xfrm>
              <a:off x="8712201" y="18707100"/>
              <a:ext cx="6432550" cy="4669738"/>
            </a:xfrm>
            <a:prstGeom prst="roundRect">
              <a:avLst>
                <a:gd name="adj" fmla="val 559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C6F0131-E909-AFCF-DE61-9F7973F53E31}"/>
                </a:ext>
              </a:extLst>
            </p:cNvPr>
            <p:cNvGrpSpPr/>
            <p:nvPr/>
          </p:nvGrpSpPr>
          <p:grpSpPr>
            <a:xfrm>
              <a:off x="8812795" y="18844489"/>
              <a:ext cx="6248495" cy="4395164"/>
              <a:chOff x="5584897" y="2330255"/>
              <a:chExt cx="6248495" cy="4395164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B0DA5182-8E64-F06D-CBF7-14ADD6C41C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25967" y="4598462"/>
                <a:ext cx="5407424" cy="2126957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4F83B041-61A2-11EB-3543-AE1BAD74CC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25967" y="2330255"/>
                <a:ext cx="5407425" cy="2102263"/>
              </a:xfrm>
              <a:prstGeom prst="rect">
                <a:avLst/>
              </a:prstGeom>
            </p:spPr>
          </p:pic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58119CD-BC48-2B4C-E631-D812EBD01B2F}"/>
                  </a:ext>
                </a:extLst>
              </p:cNvPr>
              <p:cNvSpPr txBox="1"/>
              <p:nvPr/>
            </p:nvSpPr>
            <p:spPr>
              <a:xfrm>
                <a:off x="5584897" y="2967335"/>
                <a:ext cx="102220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Ta+W</a:t>
                </a:r>
              </a:p>
              <a:p>
                <a:r>
                  <a:rPr lang="en-GB" b="1" dirty="0"/>
                  <a:t>Direct beam: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B89B34F-7333-2A53-D14E-98727BD4A702}"/>
                  </a:ext>
                </a:extLst>
              </p:cNvPr>
              <p:cNvSpPr txBox="1"/>
              <p:nvPr/>
            </p:nvSpPr>
            <p:spPr>
              <a:xfrm>
                <a:off x="5593860" y="5200276"/>
                <a:ext cx="102220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Ta+W</a:t>
                </a:r>
              </a:p>
              <a:p>
                <a:r>
                  <a:rPr lang="en-GB" b="1" dirty="0"/>
                  <a:t>Decay heat:</a:t>
                </a:r>
              </a:p>
            </p:txBody>
          </p:sp>
        </p:grp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E5035A08-32FE-B0B6-5DBA-28167D9530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82583" y="18952649"/>
            <a:ext cx="6315235" cy="3792041"/>
          </a:xfrm>
          <a:prstGeom prst="roundRect">
            <a:avLst>
              <a:gd name="adj" fmla="val 698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0B32CD9-7AEF-8DBB-2154-84A356B2C2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24906" y="24135764"/>
            <a:ext cx="6313748" cy="37896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431F8929-E825-051C-F032-75C4713F56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82583" y="23738360"/>
            <a:ext cx="6315234" cy="42146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317E7D73-4CC4-D9F1-5AF4-2C738C9090F9}"/>
              </a:ext>
            </a:extLst>
          </p:cNvPr>
          <p:cNvSpPr txBox="1"/>
          <p:nvPr/>
        </p:nvSpPr>
        <p:spPr>
          <a:xfrm>
            <a:off x="1924906" y="23449673"/>
            <a:ext cx="6193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/>
              <a:t>FLUKA simulation results for direct beam and decay heat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00EB5F4-781B-B20B-5B15-833C19ED72A0}"/>
              </a:ext>
            </a:extLst>
          </p:cNvPr>
          <p:cNvSpPr txBox="1"/>
          <p:nvPr/>
        </p:nvSpPr>
        <p:spPr>
          <a:xfrm>
            <a:off x="8982583" y="22760649"/>
            <a:ext cx="6315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/>
              <a:t>Effect of tantalum cladding on decay heat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6DC800A-77FD-1D7A-A399-F1A80201CF6F}"/>
              </a:ext>
            </a:extLst>
          </p:cNvPr>
          <p:cNvGrpSpPr/>
          <p:nvPr/>
        </p:nvGrpSpPr>
        <p:grpSpPr>
          <a:xfrm>
            <a:off x="1180140" y="40309330"/>
            <a:ext cx="15072760" cy="2222200"/>
            <a:chOff x="1180140" y="40309330"/>
            <a:chExt cx="15072760" cy="2222200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30C902EE-0CA1-9FE8-A98E-47D28E9EA152}"/>
                </a:ext>
              </a:extLst>
            </p:cNvPr>
            <p:cNvSpPr/>
            <p:nvPr/>
          </p:nvSpPr>
          <p:spPr>
            <a:xfrm>
              <a:off x="1180140" y="40309330"/>
              <a:ext cx="15072760" cy="2222200"/>
            </a:xfrm>
            <a:prstGeom prst="roundRect">
              <a:avLst>
                <a:gd name="adj" fmla="val 17973"/>
              </a:avLst>
            </a:prstGeom>
            <a:solidFill>
              <a:schemeClr val="accent5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41638" indent="-941638">
                <a:buAutoNum type="arabicPeriod"/>
              </a:pPr>
              <a:endParaRPr lang="en-GB" sz="3200" dirty="0">
                <a:solidFill>
                  <a:schemeClr val="tx1"/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0A4D385-4325-C6B4-AE93-32A557E94F65}"/>
                </a:ext>
              </a:extLst>
            </p:cNvPr>
            <p:cNvSpPr txBox="1"/>
            <p:nvPr/>
          </p:nvSpPr>
          <p:spPr>
            <a:xfrm>
              <a:off x="1525135" y="40464702"/>
              <a:ext cx="1460072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0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References:</a:t>
              </a:r>
            </a:p>
            <a:p>
              <a:endPara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r>
                <a:rPr lang="en-GB" dirty="0"/>
                <a:t>[1]	ISIS-II Neutron Target and Pressure Vessel Design Optimisation, D. Wells-Calvo, HPTW2023</a:t>
              </a:r>
            </a:p>
            <a:p>
              <a:r>
                <a:rPr lang="en-GB" dirty="0"/>
                <a:t>[2]	D.J.S. Findlay et al., "Measurement and calculation of decay heat in ISIS spallation neutron target," </a:t>
              </a:r>
              <a:r>
                <a:rPr lang="en-GB" dirty="0" err="1"/>
                <a:t>Nucl</a:t>
              </a:r>
              <a:r>
                <a:rPr lang="en-GB" dirty="0"/>
                <a:t>. Instr. Meth. A, vol. 908, 2018.</a:t>
              </a:r>
            </a:p>
            <a:p>
              <a:r>
                <a:rPr lang="en-GB" dirty="0"/>
                <a:t>[3]	G.M. Allen et al., "Decay heat in ISIS spallation neutron target as function of cooling time," </a:t>
              </a:r>
              <a:r>
                <a:rPr lang="en-GB" dirty="0" err="1"/>
                <a:t>Nucl</a:t>
              </a:r>
              <a:r>
                <a:rPr lang="en-GB" dirty="0"/>
                <a:t>. Instr. Meth. A, vol. 933, 2019.</a:t>
              </a:r>
            </a:p>
            <a:p>
              <a:r>
                <a:rPr lang="en-GB" dirty="0"/>
                <a:t>[4]	L. Quintieri et al., "Decay heat in ISIS spallation target: simulations and measurements," Journal of Neutron Research, vol. 24, 2022.</a:t>
              </a:r>
            </a:p>
          </p:txBody>
        </p:sp>
      </p:grp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5B2EB53A-67F4-5180-B7AD-FDD50F530757}"/>
              </a:ext>
            </a:extLst>
          </p:cNvPr>
          <p:cNvSpPr/>
          <p:nvPr/>
        </p:nvSpPr>
        <p:spPr>
          <a:xfrm>
            <a:off x="16816975" y="27346235"/>
            <a:ext cx="15481486" cy="9768574"/>
          </a:xfrm>
          <a:prstGeom prst="roundRect">
            <a:avLst>
              <a:gd name="adj" fmla="val 4856"/>
            </a:avLst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941638" indent="-941638">
              <a:buAutoNum type="arabicPeriod"/>
            </a:pP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8A17737-4256-2042-B818-75EBB812CDAF}"/>
              </a:ext>
            </a:extLst>
          </p:cNvPr>
          <p:cNvSpPr txBox="1"/>
          <p:nvPr/>
        </p:nvSpPr>
        <p:spPr>
          <a:xfrm>
            <a:off x="17098747" y="27530401"/>
            <a:ext cx="6739422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Limiting Factors for Beam Power</a:t>
            </a:r>
          </a:p>
          <a:p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cooled target with Ta cladding</a:t>
            </a:r>
          </a:p>
          <a:p>
            <a:pPr marL="914400" lvl="1" indent="-45720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beam limit: ~600kW </a:t>
            </a:r>
          </a:p>
          <a:p>
            <a:pPr marL="1371600" lvl="2" indent="-45720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~14 plates max, before front plates have more cladding than core</a:t>
            </a:r>
          </a:p>
          <a:p>
            <a:pPr marL="914400" lvl="1" indent="-45720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Decay heat limit: ~200-400kW</a:t>
            </a:r>
          </a:p>
          <a:p>
            <a:pPr marL="1371600" lvl="2" indent="-45720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Assuming cladding doubles the decay heat</a:t>
            </a:r>
          </a:p>
          <a:p>
            <a:pPr marL="457200" indent="-45720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Helium cooled target, bare tungsten</a:t>
            </a:r>
          </a:p>
          <a:p>
            <a:pPr marL="914400" lvl="1" indent="-45720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beam limit: 1MW+</a:t>
            </a:r>
          </a:p>
          <a:p>
            <a:pPr marL="1371600" lvl="2" indent="-45720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Requires many thin plates or cannelloni rods</a:t>
            </a:r>
          </a:p>
          <a:p>
            <a:pPr marL="1371600" lvl="2" indent="-45720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Neutronic performance may prevent this</a:t>
            </a:r>
          </a:p>
          <a:p>
            <a:pPr marL="914400" lvl="1" indent="-45720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Decay heat limit: ~400-800kW</a:t>
            </a:r>
          </a:p>
          <a:p>
            <a:pPr marL="1371600" lvl="2" indent="-45720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Upper limit assumes mitigating strategies such as black paint/coating can be guaranteed to work</a:t>
            </a:r>
          </a:p>
          <a:p>
            <a:pPr marL="914400" lvl="1" indent="-45720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Neutronic limit: ???kW</a:t>
            </a:r>
          </a:p>
          <a:p>
            <a:pPr marL="1371600" lvl="2" indent="-45720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studies currently underway</a:t>
            </a:r>
          </a:p>
          <a:p>
            <a:pPr marL="457200" indent="-45720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EE82579A-EDC2-55D1-D64C-B4ECCF8511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496365" y="31734766"/>
            <a:ext cx="7143249" cy="49427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4ADD8706-0579-A200-D994-DAD91CF2CD04}"/>
              </a:ext>
            </a:extLst>
          </p:cNvPr>
          <p:cNvGrpSpPr/>
          <p:nvPr/>
        </p:nvGrpSpPr>
        <p:grpSpPr>
          <a:xfrm>
            <a:off x="24496365" y="27607440"/>
            <a:ext cx="7143249" cy="3616362"/>
            <a:chOff x="24542205" y="28135775"/>
            <a:chExt cx="7295815" cy="3693600"/>
          </a:xfrm>
        </p:grpSpPr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752AE0C7-93D6-D26F-B9C9-D41A4F3193F8}"/>
                </a:ext>
              </a:extLst>
            </p:cNvPr>
            <p:cNvSpPr/>
            <p:nvPr/>
          </p:nvSpPr>
          <p:spPr>
            <a:xfrm>
              <a:off x="24542205" y="28135775"/>
              <a:ext cx="7295815" cy="3693600"/>
            </a:xfrm>
            <a:prstGeom prst="roundRect">
              <a:avLst>
                <a:gd name="adj" fmla="val 64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FC41190B-C913-FC3F-E807-99F02AFD5A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4602970" y="28199124"/>
              <a:ext cx="7235050" cy="3540900"/>
            </a:xfrm>
            <a:prstGeom prst="rect">
              <a:avLst/>
            </a:prstGeom>
          </p:spPr>
        </p:pic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BA2514A5-0DC3-6DF7-D1DB-8E2B21EBE14A}"/>
              </a:ext>
            </a:extLst>
          </p:cNvPr>
          <p:cNvSpPr txBox="1"/>
          <p:nvPr/>
        </p:nvSpPr>
        <p:spPr>
          <a:xfrm>
            <a:off x="24496365" y="31243754"/>
            <a:ext cx="7143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/>
              <a:t>Maximum direct beam power for various optimised target designs [1]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C5BC670-0BEE-031C-DDAB-AB746DA14ED6}"/>
              </a:ext>
            </a:extLst>
          </p:cNvPr>
          <p:cNvSpPr txBox="1"/>
          <p:nvPr/>
        </p:nvSpPr>
        <p:spPr>
          <a:xfrm>
            <a:off x="24416341" y="36690029"/>
            <a:ext cx="7143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/>
              <a:t>Peak temperature in a LOCA scenario for 14-plate bare tungsten target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5070D9D1-B875-B7A7-4C33-4753006A96B8}"/>
              </a:ext>
            </a:extLst>
          </p:cNvPr>
          <p:cNvSpPr/>
          <p:nvPr/>
        </p:nvSpPr>
        <p:spPr>
          <a:xfrm>
            <a:off x="1175268" y="29196678"/>
            <a:ext cx="14931938" cy="7918131"/>
          </a:xfrm>
          <a:prstGeom prst="roundRect">
            <a:avLst>
              <a:gd name="adj" fmla="val 4922"/>
            </a:avLst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941638" indent="-941638">
              <a:buAutoNum type="arabicPeriod"/>
            </a:pP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D408480-8305-87E2-52F8-BF73C94AAD79}"/>
              </a:ext>
            </a:extLst>
          </p:cNvPr>
          <p:cNvSpPr txBox="1"/>
          <p:nvPr/>
        </p:nvSpPr>
        <p:spPr>
          <a:xfrm>
            <a:off x="1431006" y="29380845"/>
            <a:ext cx="1422459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Irradiated Material Plans</a:t>
            </a:r>
          </a:p>
          <a:p>
            <a:endParaRPr lang="en-GB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 unknows, particularly on fatigue and irradiation effects on tungsten and tantalum</a:t>
            </a:r>
          </a:p>
          <a:p>
            <a:pPr marL="457200" indent="-45720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Aim to benefit from overlapping interests with the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RaDIATE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collaboration</a:t>
            </a:r>
          </a:p>
          <a:p>
            <a:pPr marL="914400" lvl="1" indent="-45720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Currently planning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fatigue tests on irradiated titanium foils</a:t>
            </a:r>
          </a:p>
          <a:p>
            <a:pPr marL="914400" lvl="1" indent="-45720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 could also be applie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 to Ta and W;</a:t>
            </a:r>
          </a:p>
          <a:p>
            <a:pPr marL="1371600" lvl="2" indent="-45720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-scale fatigue cantilevers cut from thin foil</a:t>
            </a:r>
          </a:p>
          <a:p>
            <a:pPr marL="1371600" lvl="2" indent="-45720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rradiated with protons at a suitable source</a:t>
            </a:r>
          </a:p>
          <a:p>
            <a:pPr marL="1371600" lvl="2" indent="-45720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Fatigue test in hot cell at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Culham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MRF</a:t>
            </a:r>
          </a:p>
        </p:txBody>
      </p:sp>
      <p:graphicFrame>
        <p:nvGraphicFramePr>
          <p:cNvPr id="82" name="Table 6">
            <a:extLst>
              <a:ext uri="{FF2B5EF4-FFF2-40B4-BE49-F238E27FC236}">
                <a16:creationId xmlns:a16="http://schemas.microsoft.com/office/drawing/2014/main" id="{00954B9A-879E-E3A5-A8C4-DC3D6C5C13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0911681"/>
              </p:ext>
            </p:extLst>
          </p:nvPr>
        </p:nvGraphicFramePr>
        <p:xfrm>
          <a:off x="9072256" y="31791472"/>
          <a:ext cx="6577702" cy="47407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74798">
                  <a:extLst>
                    <a:ext uri="{9D8B030D-6E8A-4147-A177-3AD203B41FA5}">
                      <a16:colId xmlns:a16="http://schemas.microsoft.com/office/drawing/2014/main" val="3924896882"/>
                    </a:ext>
                  </a:extLst>
                </a:gridCol>
                <a:gridCol w="2001452">
                  <a:extLst>
                    <a:ext uri="{9D8B030D-6E8A-4147-A177-3AD203B41FA5}">
                      <a16:colId xmlns:a16="http://schemas.microsoft.com/office/drawing/2014/main" val="2150618561"/>
                    </a:ext>
                  </a:extLst>
                </a:gridCol>
                <a:gridCol w="2001452">
                  <a:extLst>
                    <a:ext uri="{9D8B030D-6E8A-4147-A177-3AD203B41FA5}">
                      <a16:colId xmlns:a16="http://schemas.microsoft.com/office/drawing/2014/main" val="1592704163"/>
                    </a:ext>
                  </a:extLst>
                </a:gridCol>
              </a:tblGrid>
              <a:tr h="494037"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Tungsten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Tantalum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343066"/>
                  </a:ext>
                </a:extLst>
              </a:tr>
              <a:tr h="654952"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Tensile Data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Product size/form dependent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Some variability – impurities and product form?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381762"/>
                  </a:ext>
                </a:extLst>
              </a:tr>
              <a:tr h="654952"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Tensile after Irradiation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Good data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Retained ductility quite variable – effect of impurities?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224405"/>
                  </a:ext>
                </a:extLst>
              </a:tr>
              <a:tr h="654952"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Fatigue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Good data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Good data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963003"/>
                  </a:ext>
                </a:extLst>
              </a:tr>
              <a:tr h="654952"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High Cycle Fatigue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 data above ~2E6 cycles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Up to ~1E8 cycles, high and low frequency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0022383"/>
                  </a:ext>
                </a:extLst>
              </a:tr>
              <a:tr h="654952"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Fatigue after Irradiation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 data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 data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942011"/>
                  </a:ext>
                </a:extLst>
              </a:tr>
              <a:tr h="799807"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Thermal Conductivity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Limited data with protons. Critical for core temperature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 data, but small effect from thin cladding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167616"/>
                  </a:ext>
                </a:extLst>
              </a:tr>
            </a:tbl>
          </a:graphicData>
        </a:graphic>
      </p:graphicFrame>
      <p:sp>
        <p:nvSpPr>
          <p:cNvPr id="86" name="TextBox 85">
            <a:extLst>
              <a:ext uri="{FF2B5EF4-FFF2-40B4-BE49-F238E27FC236}">
                <a16:creationId xmlns:a16="http://schemas.microsoft.com/office/drawing/2014/main" id="{E8627EE1-5B94-A2A2-FC0F-458E970D70BC}"/>
              </a:ext>
            </a:extLst>
          </p:cNvPr>
          <p:cNvSpPr txBox="1"/>
          <p:nvPr/>
        </p:nvSpPr>
        <p:spPr>
          <a:xfrm>
            <a:off x="8982609" y="36594461"/>
            <a:ext cx="6678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/>
              <a:t>Current extent of available data for ISIS target materials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E9D526E-2019-381C-FABB-5047BD898BE9}"/>
              </a:ext>
            </a:extLst>
          </p:cNvPr>
          <p:cNvSpPr txBox="1"/>
          <p:nvPr/>
        </p:nvSpPr>
        <p:spPr>
          <a:xfrm>
            <a:off x="1923419" y="27961538"/>
            <a:ext cx="6315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/>
              <a:t>Simulation results for 14-plate tungsten target in air and helium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238E2BA-84F7-FD6B-740D-4187DB53E87F}"/>
              </a:ext>
            </a:extLst>
          </p:cNvPr>
          <p:cNvSpPr txBox="1"/>
          <p:nvPr/>
        </p:nvSpPr>
        <p:spPr>
          <a:xfrm>
            <a:off x="8951504" y="27950066"/>
            <a:ext cx="6315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/>
              <a:t>Effect of best-case black paint/coating increasing emissivity to 0.9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FE8F16CC-21A6-E073-DE98-48CC3EB1FA2E}"/>
              </a:ext>
            </a:extLst>
          </p:cNvPr>
          <p:cNvGrpSpPr/>
          <p:nvPr/>
        </p:nvGrpSpPr>
        <p:grpSpPr>
          <a:xfrm>
            <a:off x="1585311" y="33088191"/>
            <a:ext cx="6872207" cy="3444071"/>
            <a:chOff x="1484476" y="33316791"/>
            <a:chExt cx="6872207" cy="3444071"/>
          </a:xfrm>
        </p:grpSpPr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18C538C4-3ECE-23E6-E3EB-C78F1A534074}"/>
                </a:ext>
              </a:extLst>
            </p:cNvPr>
            <p:cNvSpPr/>
            <p:nvPr/>
          </p:nvSpPr>
          <p:spPr>
            <a:xfrm>
              <a:off x="1484476" y="33316791"/>
              <a:ext cx="6872207" cy="3444071"/>
            </a:xfrm>
            <a:prstGeom prst="roundRect">
              <a:avLst>
                <a:gd name="adj" fmla="val 64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0430BC7F-A6EB-F393-8AA7-70AC4C9DB2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747534" y="33382000"/>
              <a:ext cx="6491120" cy="3235322"/>
            </a:xfrm>
            <a:prstGeom prst="rect">
              <a:avLst/>
            </a:prstGeom>
          </p:spPr>
        </p:pic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012527C8-7CE2-841F-0E1D-18BC27A4DB37}"/>
              </a:ext>
            </a:extLst>
          </p:cNvPr>
          <p:cNvSpPr txBox="1"/>
          <p:nvPr/>
        </p:nvSpPr>
        <p:spPr>
          <a:xfrm>
            <a:off x="1565600" y="36541407"/>
            <a:ext cx="6872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/>
              <a:t>Titanium mesoscale-fatigue samples, image c/o </a:t>
            </a:r>
            <a:r>
              <a:rPr lang="en-GB" i="1" dirty="0" err="1"/>
              <a:t>RaDIATE</a:t>
            </a:r>
            <a:r>
              <a:rPr lang="en-GB" i="1" dirty="0"/>
              <a:t> collaboration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E8142E0-80F0-CA14-70D8-F2ED93A73FE9}"/>
              </a:ext>
            </a:extLst>
          </p:cNvPr>
          <p:cNvGrpSpPr/>
          <p:nvPr/>
        </p:nvGrpSpPr>
        <p:grpSpPr>
          <a:xfrm>
            <a:off x="1175268" y="37555845"/>
            <a:ext cx="15077632" cy="2382047"/>
            <a:chOff x="1175268" y="37076943"/>
            <a:chExt cx="15077632" cy="3077405"/>
          </a:xfrm>
        </p:grpSpPr>
        <p:sp>
          <p:nvSpPr>
            <p:cNvPr id="94" name="Rectangle: Rounded Corners 93">
              <a:extLst>
                <a:ext uri="{FF2B5EF4-FFF2-40B4-BE49-F238E27FC236}">
                  <a16:creationId xmlns:a16="http://schemas.microsoft.com/office/drawing/2014/main" id="{940A5940-DDAB-BC7F-AA7F-C2E93AEB220E}"/>
                </a:ext>
              </a:extLst>
            </p:cNvPr>
            <p:cNvSpPr/>
            <p:nvPr/>
          </p:nvSpPr>
          <p:spPr>
            <a:xfrm>
              <a:off x="1175268" y="37076943"/>
              <a:ext cx="15077632" cy="2991552"/>
            </a:xfrm>
            <a:prstGeom prst="roundRect">
              <a:avLst>
                <a:gd name="adj" fmla="val 17453"/>
              </a:avLst>
            </a:prstGeom>
            <a:solidFill>
              <a:schemeClr val="accent5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41638" indent="-941638">
                <a:buAutoNum type="arabicPeriod"/>
              </a:pPr>
              <a:endParaRPr lang="en-GB" sz="3200" dirty="0">
                <a:solidFill>
                  <a:schemeClr val="tx1"/>
                </a:solidFill>
              </a:endParaRPr>
            </a:p>
          </p:txBody>
        </p:sp>
        <p:sp>
          <p:nvSpPr>
            <p:cNvPr id="95" name="Content Placeholder 2">
              <a:extLst>
                <a:ext uri="{FF2B5EF4-FFF2-40B4-BE49-F238E27FC236}">
                  <a16:creationId xmlns:a16="http://schemas.microsoft.com/office/drawing/2014/main" id="{B5DB74B0-B546-F7CC-CD80-C92901A3EB29}"/>
                </a:ext>
              </a:extLst>
            </p:cNvPr>
            <p:cNvSpPr txBox="1">
              <a:spLocks/>
            </p:cNvSpPr>
            <p:nvPr/>
          </p:nvSpPr>
          <p:spPr>
            <a:xfrm>
              <a:off x="1925185" y="37287688"/>
              <a:ext cx="14172925" cy="286666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0" indent="0" algn="ctr" defTabSz="3348076" rtl="0" eaLnBrk="1" latinLnBrk="0" hangingPunct="1">
                <a:lnSpc>
                  <a:spcPct val="90000"/>
                </a:lnSpc>
                <a:spcBef>
                  <a:spcPts val="3662"/>
                </a:spcBef>
                <a:buFont typeface="Arial" panose="020B0604020202020204" pitchFamily="34" charset="0"/>
                <a:buNone/>
                <a:defRPr sz="878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674038" indent="0" algn="ctr" defTabSz="3348076" rtl="0" eaLnBrk="1" latinLnBrk="0" hangingPunct="1">
                <a:lnSpc>
                  <a:spcPct val="90000"/>
                </a:lnSpc>
                <a:spcBef>
                  <a:spcPts val="1831"/>
                </a:spcBef>
                <a:buFont typeface="Arial" panose="020B0604020202020204" pitchFamily="34" charset="0"/>
                <a:buNone/>
                <a:defRPr sz="732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348076" indent="0" algn="ctr" defTabSz="3348076" rtl="0" eaLnBrk="1" latinLnBrk="0" hangingPunct="1">
                <a:lnSpc>
                  <a:spcPct val="90000"/>
                </a:lnSpc>
                <a:spcBef>
                  <a:spcPts val="1831"/>
                </a:spcBef>
                <a:buFont typeface="Arial" panose="020B0604020202020204" pitchFamily="34" charset="0"/>
                <a:buNone/>
                <a:defRPr sz="65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022113" indent="0" algn="ctr" defTabSz="3348076" rtl="0" eaLnBrk="1" latinLnBrk="0" hangingPunct="1">
                <a:lnSpc>
                  <a:spcPct val="90000"/>
                </a:lnSpc>
                <a:spcBef>
                  <a:spcPts val="1831"/>
                </a:spcBef>
                <a:buFont typeface="Arial" panose="020B0604020202020204" pitchFamily="34" charset="0"/>
                <a:buNone/>
                <a:defRPr sz="585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696151" indent="0" algn="ctr" defTabSz="3348076" rtl="0" eaLnBrk="1" latinLnBrk="0" hangingPunct="1">
                <a:lnSpc>
                  <a:spcPct val="90000"/>
                </a:lnSpc>
                <a:spcBef>
                  <a:spcPts val="1831"/>
                </a:spcBef>
                <a:buFont typeface="Arial" panose="020B0604020202020204" pitchFamily="34" charset="0"/>
                <a:buNone/>
                <a:defRPr sz="585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8370189" indent="0" algn="ctr" defTabSz="3348076" rtl="0" eaLnBrk="1" latinLnBrk="0" hangingPunct="1">
                <a:lnSpc>
                  <a:spcPct val="90000"/>
                </a:lnSpc>
                <a:spcBef>
                  <a:spcPts val="1831"/>
                </a:spcBef>
                <a:buFont typeface="Arial" panose="020B0604020202020204" pitchFamily="34" charset="0"/>
                <a:buNone/>
                <a:defRPr sz="585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044227" indent="0" algn="ctr" defTabSz="3348076" rtl="0" eaLnBrk="1" latinLnBrk="0" hangingPunct="1">
                <a:lnSpc>
                  <a:spcPct val="90000"/>
                </a:lnSpc>
                <a:spcBef>
                  <a:spcPts val="1831"/>
                </a:spcBef>
                <a:buFont typeface="Arial" panose="020B0604020202020204" pitchFamily="34" charset="0"/>
                <a:buNone/>
                <a:defRPr sz="585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1718265" indent="0" algn="ctr" defTabSz="3348076" rtl="0" eaLnBrk="1" latinLnBrk="0" hangingPunct="1">
                <a:lnSpc>
                  <a:spcPct val="90000"/>
                </a:lnSpc>
                <a:spcBef>
                  <a:spcPts val="1831"/>
                </a:spcBef>
                <a:buFont typeface="Arial" panose="020B0604020202020204" pitchFamily="34" charset="0"/>
                <a:buNone/>
                <a:defRPr sz="585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3392302" indent="0" algn="ctr" defTabSz="3348076" rtl="0" eaLnBrk="1" latinLnBrk="0" hangingPunct="1">
                <a:lnSpc>
                  <a:spcPct val="90000"/>
                </a:lnSpc>
                <a:spcBef>
                  <a:spcPts val="1831"/>
                </a:spcBef>
                <a:buFont typeface="Arial" panose="020B0604020202020204" pitchFamily="34" charset="0"/>
                <a:buNone/>
                <a:defRPr sz="585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3500" b="1" dirty="0">
                  <a:latin typeface="Arial" panose="020B0604020202020204" pitchFamily="34" charset="0"/>
                  <a:cs typeface="Arial" panose="020B0604020202020204" pitchFamily="34" charset="0"/>
                </a:rPr>
                <a:t>Conclusions</a:t>
              </a:r>
            </a:p>
            <a:p>
              <a:pPr algn="l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</a:pP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indent="-342900" algn="l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</a:pP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Conceptual design of stationary solid target which maximises achievable beam power</a:t>
              </a:r>
            </a:p>
            <a:p>
              <a:pPr indent="-342900" algn="l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</a:pP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LOCA + decay heat simulations validated on real target, suggest this will be limiting factor for ISIS-II</a:t>
              </a:r>
            </a:p>
            <a:p>
              <a:pPr indent="-342900" algn="l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</a:pP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We know the gaps in our current material property data and have plans to start addressing them</a:t>
              </a:r>
            </a:p>
            <a:p>
              <a:pPr indent="-342900" algn="l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</a:pPr>
              <a:endParaRPr lang="en-GB" sz="2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6DDCF789-AB26-2183-03BE-902762CEB3B1}"/>
              </a:ext>
            </a:extLst>
          </p:cNvPr>
          <p:cNvGrpSpPr/>
          <p:nvPr/>
        </p:nvGrpSpPr>
        <p:grpSpPr>
          <a:xfrm>
            <a:off x="16746647" y="37578752"/>
            <a:ext cx="15481485" cy="2359135"/>
            <a:chOff x="1175267" y="37076943"/>
            <a:chExt cx="15481485" cy="3047805"/>
          </a:xfrm>
        </p:grpSpPr>
        <p:sp>
          <p:nvSpPr>
            <p:cNvPr id="97" name="Rectangle: Rounded Corners 96">
              <a:extLst>
                <a:ext uri="{FF2B5EF4-FFF2-40B4-BE49-F238E27FC236}">
                  <a16:creationId xmlns:a16="http://schemas.microsoft.com/office/drawing/2014/main" id="{2871AA67-FC84-7561-F697-BAC670C6AAFA}"/>
                </a:ext>
              </a:extLst>
            </p:cNvPr>
            <p:cNvSpPr/>
            <p:nvPr/>
          </p:nvSpPr>
          <p:spPr>
            <a:xfrm>
              <a:off x="1175267" y="37076943"/>
              <a:ext cx="15481485" cy="2991552"/>
            </a:xfrm>
            <a:prstGeom prst="roundRect">
              <a:avLst>
                <a:gd name="adj" fmla="val 17453"/>
              </a:avLst>
            </a:prstGeom>
            <a:solidFill>
              <a:schemeClr val="accent5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41638" indent="-941638">
                <a:buAutoNum type="arabicPeriod"/>
              </a:pPr>
              <a:endParaRPr lang="en-GB" sz="3200" dirty="0">
                <a:solidFill>
                  <a:schemeClr val="tx1"/>
                </a:solidFill>
              </a:endParaRPr>
            </a:p>
          </p:txBody>
        </p:sp>
        <p:sp>
          <p:nvSpPr>
            <p:cNvPr id="98" name="Content Placeholder 2">
              <a:extLst>
                <a:ext uri="{FF2B5EF4-FFF2-40B4-BE49-F238E27FC236}">
                  <a16:creationId xmlns:a16="http://schemas.microsoft.com/office/drawing/2014/main" id="{B79F8568-6F11-7166-808D-0F21D354D7DF}"/>
                </a:ext>
              </a:extLst>
            </p:cNvPr>
            <p:cNvSpPr txBox="1">
              <a:spLocks/>
            </p:cNvSpPr>
            <p:nvPr/>
          </p:nvSpPr>
          <p:spPr>
            <a:xfrm>
              <a:off x="1810885" y="37258089"/>
              <a:ext cx="14035284" cy="286665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0" indent="0" algn="ctr" defTabSz="3348076" rtl="0" eaLnBrk="1" latinLnBrk="0" hangingPunct="1">
                <a:lnSpc>
                  <a:spcPct val="90000"/>
                </a:lnSpc>
                <a:spcBef>
                  <a:spcPts val="3662"/>
                </a:spcBef>
                <a:buFont typeface="Arial" panose="020B0604020202020204" pitchFamily="34" charset="0"/>
                <a:buNone/>
                <a:defRPr sz="878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674038" indent="0" algn="ctr" defTabSz="3348076" rtl="0" eaLnBrk="1" latinLnBrk="0" hangingPunct="1">
                <a:lnSpc>
                  <a:spcPct val="90000"/>
                </a:lnSpc>
                <a:spcBef>
                  <a:spcPts val="1831"/>
                </a:spcBef>
                <a:buFont typeface="Arial" panose="020B0604020202020204" pitchFamily="34" charset="0"/>
                <a:buNone/>
                <a:defRPr sz="732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348076" indent="0" algn="ctr" defTabSz="3348076" rtl="0" eaLnBrk="1" latinLnBrk="0" hangingPunct="1">
                <a:lnSpc>
                  <a:spcPct val="90000"/>
                </a:lnSpc>
                <a:spcBef>
                  <a:spcPts val="1831"/>
                </a:spcBef>
                <a:buFont typeface="Arial" panose="020B0604020202020204" pitchFamily="34" charset="0"/>
                <a:buNone/>
                <a:defRPr sz="659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022113" indent="0" algn="ctr" defTabSz="3348076" rtl="0" eaLnBrk="1" latinLnBrk="0" hangingPunct="1">
                <a:lnSpc>
                  <a:spcPct val="90000"/>
                </a:lnSpc>
                <a:spcBef>
                  <a:spcPts val="1831"/>
                </a:spcBef>
                <a:buFont typeface="Arial" panose="020B0604020202020204" pitchFamily="34" charset="0"/>
                <a:buNone/>
                <a:defRPr sz="585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696151" indent="0" algn="ctr" defTabSz="3348076" rtl="0" eaLnBrk="1" latinLnBrk="0" hangingPunct="1">
                <a:lnSpc>
                  <a:spcPct val="90000"/>
                </a:lnSpc>
                <a:spcBef>
                  <a:spcPts val="1831"/>
                </a:spcBef>
                <a:buFont typeface="Arial" panose="020B0604020202020204" pitchFamily="34" charset="0"/>
                <a:buNone/>
                <a:defRPr sz="585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8370189" indent="0" algn="ctr" defTabSz="3348076" rtl="0" eaLnBrk="1" latinLnBrk="0" hangingPunct="1">
                <a:lnSpc>
                  <a:spcPct val="90000"/>
                </a:lnSpc>
                <a:spcBef>
                  <a:spcPts val="1831"/>
                </a:spcBef>
                <a:buFont typeface="Arial" panose="020B0604020202020204" pitchFamily="34" charset="0"/>
                <a:buNone/>
                <a:defRPr sz="585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044227" indent="0" algn="ctr" defTabSz="3348076" rtl="0" eaLnBrk="1" latinLnBrk="0" hangingPunct="1">
                <a:lnSpc>
                  <a:spcPct val="90000"/>
                </a:lnSpc>
                <a:spcBef>
                  <a:spcPts val="1831"/>
                </a:spcBef>
                <a:buFont typeface="Arial" panose="020B0604020202020204" pitchFamily="34" charset="0"/>
                <a:buNone/>
                <a:defRPr sz="585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1718265" indent="0" algn="ctr" defTabSz="3348076" rtl="0" eaLnBrk="1" latinLnBrk="0" hangingPunct="1">
                <a:lnSpc>
                  <a:spcPct val="90000"/>
                </a:lnSpc>
                <a:spcBef>
                  <a:spcPts val="1831"/>
                </a:spcBef>
                <a:buFont typeface="Arial" panose="020B0604020202020204" pitchFamily="34" charset="0"/>
                <a:buNone/>
                <a:defRPr sz="585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3392302" indent="0" algn="ctr" defTabSz="3348076" rtl="0" eaLnBrk="1" latinLnBrk="0" hangingPunct="1">
                <a:lnSpc>
                  <a:spcPct val="90000"/>
                </a:lnSpc>
                <a:spcBef>
                  <a:spcPts val="1831"/>
                </a:spcBef>
                <a:buFont typeface="Arial" panose="020B0604020202020204" pitchFamily="34" charset="0"/>
                <a:buNone/>
                <a:defRPr sz="585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3500" b="1" dirty="0">
                  <a:latin typeface="Arial" panose="020B0604020202020204" pitchFamily="34" charset="0"/>
                  <a:cs typeface="Arial" panose="020B0604020202020204" pitchFamily="34" charset="0"/>
                </a:rPr>
                <a:t>Future Work</a:t>
              </a:r>
            </a:p>
            <a:p>
              <a:pPr algn="l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</a:pPr>
              <a:endParaRPr lang="en-GB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indent="-342900" algn="l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</a:pP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Ongoing optimisation and detailed design of most suitable target concepts</a:t>
              </a:r>
            </a:p>
            <a:p>
              <a:pPr indent="-342900" algn="l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</a:pP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A range of “engineering approved” concepts are now being assessed for neutronic performance</a:t>
              </a:r>
            </a:p>
            <a:p>
              <a:pPr indent="-342900" algn="l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</a:pP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Still need to clearly define the worst case LOCA scenario, and develop mitigating strategies</a:t>
              </a:r>
            </a:p>
            <a:p>
              <a:pPr indent="-342900" algn="l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</a:pPr>
              <a:endParaRPr lang="en-GB" sz="2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856BECFA-845F-C6AC-8000-6A4655E28D46}"/>
              </a:ext>
            </a:extLst>
          </p:cNvPr>
          <p:cNvGrpSpPr/>
          <p:nvPr/>
        </p:nvGrpSpPr>
        <p:grpSpPr>
          <a:xfrm>
            <a:off x="16831678" y="18667231"/>
            <a:ext cx="15481486" cy="8196958"/>
            <a:chOff x="16831678" y="16491843"/>
            <a:chExt cx="15481486" cy="8196958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BFF2DD31-B672-39FB-B8B0-61D8AF641925}"/>
                </a:ext>
              </a:extLst>
            </p:cNvPr>
            <p:cNvSpPr/>
            <p:nvPr/>
          </p:nvSpPr>
          <p:spPr>
            <a:xfrm>
              <a:off x="16831678" y="16491843"/>
              <a:ext cx="15481486" cy="8196958"/>
            </a:xfrm>
            <a:prstGeom prst="roundRect">
              <a:avLst>
                <a:gd name="adj" fmla="val 4856"/>
              </a:avLst>
            </a:prstGeom>
            <a:solidFill>
              <a:schemeClr val="accent5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941638" indent="-941638">
                <a:buAutoNum type="arabicPeriod"/>
              </a:pPr>
              <a:endParaRPr lang="en-GB" sz="3200" dirty="0">
                <a:solidFill>
                  <a:schemeClr val="tx1"/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6A58501-F1B4-405F-92AF-21BD7CF22FF3}"/>
                </a:ext>
              </a:extLst>
            </p:cNvPr>
            <p:cNvSpPr txBox="1"/>
            <p:nvPr/>
          </p:nvSpPr>
          <p:spPr>
            <a:xfrm>
              <a:off x="17113450" y="16676008"/>
              <a:ext cx="1497904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Validation of Decay Heat Simulations</a:t>
              </a:r>
            </a:p>
            <a:p>
              <a:endPara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spcAft>
                  <a:spcPts val="6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</a:pPr>
              <a:r>
                <a:rPr lang="en-GB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Test of a controlled loss-of-coolant scenario on previous generation TS1 target [2,3] </a:t>
              </a:r>
            </a:p>
            <a:p>
              <a:pPr marL="457200" indent="-457200">
                <a:spcAft>
                  <a:spcPts val="6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</a:pPr>
              <a:r>
                <a:rPr lang="en-GB" sz="2400" dirty="0">
                  <a:latin typeface="Arial" panose="020B0604020202020204" pitchFamily="34" charset="0"/>
                  <a:cs typeface="Arial" panose="020B0604020202020204" pitchFamily="34" charset="0"/>
                </a:rPr>
                <a:t>Decay heat simulated using MCNPX and FLUKA, including detailed geometry and irradiation history</a:t>
              </a:r>
            </a:p>
            <a:p>
              <a:pPr marL="457200" indent="-457200">
                <a:spcAft>
                  <a:spcPts val="6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</a:pPr>
              <a:r>
                <a:rPr lang="en-GB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Simulations with FLUKA agree well with data for all plate numbers and cooling times (1 min to 14 days) [4]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2D882B4C-88B2-18AF-3C96-0DFEBD8D9DCD}"/>
                </a:ext>
              </a:extLst>
            </p:cNvPr>
            <p:cNvSpPr txBox="1"/>
            <p:nvPr/>
          </p:nvSpPr>
          <p:spPr>
            <a:xfrm>
              <a:off x="24150887" y="23843108"/>
              <a:ext cx="76560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i="1" dirty="0"/>
                <a:t>Simulated and measured response to stalled coolant flow in TS1</a:t>
              </a:r>
            </a:p>
          </p:txBody>
        </p: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D9B9ECB6-500F-4F40-3119-5B521372BE55}"/>
                </a:ext>
              </a:extLst>
            </p:cNvPr>
            <p:cNvGrpSpPr/>
            <p:nvPr/>
          </p:nvGrpSpPr>
          <p:grpSpPr>
            <a:xfrm>
              <a:off x="17186405" y="19135480"/>
              <a:ext cx="6584742" cy="5393126"/>
              <a:chOff x="17110205" y="19135480"/>
              <a:chExt cx="6584742" cy="5393126"/>
            </a:xfrm>
          </p:grpSpPr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0BCD5F91-AE40-5528-9110-95D0EF324ECD}"/>
                  </a:ext>
                </a:extLst>
              </p:cNvPr>
              <p:cNvSpPr/>
              <p:nvPr/>
            </p:nvSpPr>
            <p:spPr>
              <a:xfrm>
                <a:off x="17110205" y="19135480"/>
                <a:ext cx="6584742" cy="4708576"/>
              </a:xfrm>
              <a:prstGeom prst="roundRect">
                <a:avLst>
                  <a:gd name="adj" fmla="val 940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CAA138C-40D1-7DFC-7119-6C0194423AA8}"/>
                  </a:ext>
                </a:extLst>
              </p:cNvPr>
              <p:cNvSpPr txBox="1"/>
              <p:nvPr/>
            </p:nvSpPr>
            <p:spPr>
              <a:xfrm>
                <a:off x="17113450" y="23882275"/>
                <a:ext cx="658149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i="1" dirty="0"/>
                  <a:t>ANSYS CFX simulation of decay heat induced free convection in a previous generation TS1 target with no applied coolant pressure </a:t>
                </a:r>
              </a:p>
            </p:txBody>
          </p:sp>
          <p:pic>
            <p:nvPicPr>
              <p:cNvPr id="126" name="Picture 125">
                <a:extLst>
                  <a:ext uri="{FF2B5EF4-FFF2-40B4-BE49-F238E27FC236}">
                    <a16:creationId xmlns:a16="http://schemas.microsoft.com/office/drawing/2014/main" id="{E8765F00-91E0-556B-DDDD-01C51E2A85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317029" y="19355945"/>
                <a:ext cx="6130148" cy="4335231"/>
              </a:xfrm>
              <a:prstGeom prst="rect">
                <a:avLst/>
              </a:prstGeom>
            </p:spPr>
          </p:pic>
        </p:grpSp>
        <p:sp>
          <p:nvSpPr>
            <p:cNvPr id="127" name="Rectangle: Rounded Corners 126">
              <a:extLst>
                <a:ext uri="{FF2B5EF4-FFF2-40B4-BE49-F238E27FC236}">
                  <a16:creationId xmlns:a16="http://schemas.microsoft.com/office/drawing/2014/main" id="{797F8285-F892-3537-6D1A-F1A0B8144937}"/>
                </a:ext>
              </a:extLst>
            </p:cNvPr>
            <p:cNvSpPr/>
            <p:nvPr/>
          </p:nvSpPr>
          <p:spPr>
            <a:xfrm>
              <a:off x="24165916" y="19110430"/>
              <a:ext cx="7676278" cy="4708576"/>
            </a:xfrm>
            <a:prstGeom prst="roundRect">
              <a:avLst>
                <a:gd name="adj" fmla="val 940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F19FBBAB-D4BD-2F34-5B90-189B4C578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4245920" y="19307574"/>
              <a:ext cx="7596274" cy="4511431"/>
            </a:xfrm>
            <a:prstGeom prst="rect">
              <a:avLst/>
            </a:prstGeom>
          </p:spPr>
        </p:pic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6F3A3C8C-E286-A367-E1C2-7AB67B492EC5}"/>
              </a:ext>
            </a:extLst>
          </p:cNvPr>
          <p:cNvGrpSpPr/>
          <p:nvPr/>
        </p:nvGrpSpPr>
        <p:grpSpPr>
          <a:xfrm>
            <a:off x="17264219" y="12972723"/>
            <a:ext cx="14577975" cy="5016902"/>
            <a:chOff x="17264219" y="12921923"/>
            <a:chExt cx="14577975" cy="5016902"/>
          </a:xfrm>
        </p:grpSpPr>
        <p:sp>
          <p:nvSpPr>
            <p:cNvPr id="196" name="Rectangle: Rounded Corners 195">
              <a:extLst>
                <a:ext uri="{FF2B5EF4-FFF2-40B4-BE49-F238E27FC236}">
                  <a16:creationId xmlns:a16="http://schemas.microsoft.com/office/drawing/2014/main" id="{6D61B089-9788-9B22-D1AE-68F31CC4271B}"/>
                </a:ext>
              </a:extLst>
            </p:cNvPr>
            <p:cNvSpPr/>
            <p:nvPr/>
          </p:nvSpPr>
          <p:spPr>
            <a:xfrm>
              <a:off x="17264219" y="12921923"/>
              <a:ext cx="14577973" cy="4579164"/>
            </a:xfrm>
            <a:prstGeom prst="roundRect">
              <a:avLst>
                <a:gd name="adj" fmla="val 940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12E6645B-F6BD-5B8B-E684-2F6349C71F44}"/>
                </a:ext>
              </a:extLst>
            </p:cNvPr>
            <p:cNvGrpSpPr/>
            <p:nvPr/>
          </p:nvGrpSpPr>
          <p:grpSpPr>
            <a:xfrm>
              <a:off x="17338978" y="12951436"/>
              <a:ext cx="14395718" cy="4393756"/>
              <a:chOff x="1873043" y="3704735"/>
              <a:chExt cx="9488983" cy="2896158"/>
            </a:xfrm>
          </p:grpSpPr>
          <p:pic>
            <p:nvPicPr>
              <p:cNvPr id="112" name="Picture 111">
                <a:extLst>
                  <a:ext uri="{FF2B5EF4-FFF2-40B4-BE49-F238E27FC236}">
                    <a16:creationId xmlns:a16="http://schemas.microsoft.com/office/drawing/2014/main" id="{DD44B3AA-5679-6788-92FC-C489E28F62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620"/>
              <a:stretch/>
            </p:blipFill>
            <p:spPr bwMode="auto">
              <a:xfrm>
                <a:off x="6549619" y="3963757"/>
                <a:ext cx="4767130" cy="2613364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CDCC7335-7DE3-BA5E-63FD-4AF8B4E47C86}"/>
                  </a:ext>
                </a:extLst>
              </p:cNvPr>
              <p:cNvSpPr txBox="1"/>
              <p:nvPr/>
            </p:nvSpPr>
            <p:spPr>
              <a:xfrm>
                <a:off x="6685449" y="3704735"/>
                <a:ext cx="467657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 dirty="0">
                    <a:solidFill>
                      <a:srgbClr val="000000"/>
                    </a:solidFill>
                  </a:rPr>
                  <a:t>FLUKA in Air</a:t>
                </a:r>
              </a:p>
            </p:txBody>
          </p: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68D1597E-C1F7-7A24-7EC2-60610F20B894}"/>
                  </a:ext>
                </a:extLst>
              </p:cNvPr>
              <p:cNvGrpSpPr/>
              <p:nvPr/>
            </p:nvGrpSpPr>
            <p:grpSpPr>
              <a:xfrm>
                <a:off x="1873043" y="3704735"/>
                <a:ext cx="4767130" cy="2896158"/>
                <a:chOff x="1873043" y="3704735"/>
                <a:chExt cx="4767130" cy="2896158"/>
              </a:xfrm>
            </p:grpSpPr>
            <p:pic>
              <p:nvPicPr>
                <p:cNvPr id="116" name="Picture 115">
                  <a:extLst>
                    <a:ext uri="{FF2B5EF4-FFF2-40B4-BE49-F238E27FC236}">
                      <a16:creationId xmlns:a16="http://schemas.microsoft.com/office/drawing/2014/main" id="{6F945ADD-B0BB-AABF-585B-6E0C0DA566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8652"/>
                <a:stretch/>
              </p:blipFill>
              <p:spPr bwMode="auto">
                <a:xfrm>
                  <a:off x="1873043" y="3963757"/>
                  <a:ext cx="4767130" cy="2637136"/>
                </a:xfrm>
                <a:prstGeom prst="rect">
                  <a:avLst/>
                </a:prstGeom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9B936D94-B322-EEF6-AA3F-CFBA39A9C20E}"/>
                    </a:ext>
                  </a:extLst>
                </p:cNvPr>
                <p:cNvSpPr txBox="1"/>
                <p:nvPr/>
              </p:nvSpPr>
              <p:spPr>
                <a:xfrm>
                  <a:off x="1918320" y="3704735"/>
                  <a:ext cx="467657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600" b="1" dirty="0">
                      <a:solidFill>
                        <a:srgbClr val="000000"/>
                      </a:solidFill>
                    </a:rPr>
                    <a:t>MCNPX in Air</a:t>
                  </a:r>
                </a:p>
              </p:txBody>
            </p:sp>
            <p:cxnSp>
              <p:nvCxnSpPr>
                <p:cNvPr id="118" name="Straight Arrow Connector 117">
                  <a:extLst>
                    <a:ext uri="{FF2B5EF4-FFF2-40B4-BE49-F238E27FC236}">
                      <a16:creationId xmlns:a16="http://schemas.microsoft.com/office/drawing/2014/main" id="{DFE0EDCB-D80B-F942-7D46-A7B64A742D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202884" y="4496499"/>
                  <a:ext cx="0" cy="594582"/>
                </a:xfrm>
                <a:prstGeom prst="straightConnector1">
                  <a:avLst/>
                </a:prstGeom>
                <a:ln w="28575">
                  <a:solidFill>
                    <a:srgbClr val="000000"/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F350F5FB-2AE1-6387-008E-2066CB929E9C}"/>
                    </a:ext>
                  </a:extLst>
                </p:cNvPr>
                <p:cNvSpPr txBox="1"/>
                <p:nvPr/>
              </p:nvSpPr>
              <p:spPr>
                <a:xfrm>
                  <a:off x="3900940" y="5085231"/>
                  <a:ext cx="620784" cy="1825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200" b="1" dirty="0">
                      <a:solidFill>
                        <a:srgbClr val="000000"/>
                      </a:solidFill>
                    </a:rPr>
                    <a:t>1 hour</a:t>
                  </a:r>
                </a:p>
              </p:txBody>
            </p:sp>
            <p:cxnSp>
              <p:nvCxnSpPr>
                <p:cNvPr id="120" name="Straight Arrow Connector 119">
                  <a:extLst>
                    <a:ext uri="{FF2B5EF4-FFF2-40B4-BE49-F238E27FC236}">
                      <a16:creationId xmlns:a16="http://schemas.microsoft.com/office/drawing/2014/main" id="{73CA2F18-8E5A-8FB0-87AA-317AB3944D0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753166" y="4496499"/>
                  <a:ext cx="0" cy="594582"/>
                </a:xfrm>
                <a:prstGeom prst="straightConnector1">
                  <a:avLst/>
                </a:prstGeom>
                <a:ln w="28575">
                  <a:solidFill>
                    <a:srgbClr val="000000"/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850CC779-643C-A0D8-7C65-14741D9EDB28}"/>
                    </a:ext>
                  </a:extLst>
                </p:cNvPr>
                <p:cNvSpPr txBox="1"/>
                <p:nvPr/>
              </p:nvSpPr>
              <p:spPr>
                <a:xfrm>
                  <a:off x="4455906" y="5091081"/>
                  <a:ext cx="620784" cy="1825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200" b="1" dirty="0">
                      <a:solidFill>
                        <a:srgbClr val="000000"/>
                      </a:solidFill>
                    </a:rPr>
                    <a:t>1 day</a:t>
                  </a:r>
                </a:p>
              </p:txBody>
            </p:sp>
          </p:grpSp>
        </p:grp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C9165698-8F7F-1623-E168-A3A75B38AAEF}"/>
                </a:ext>
              </a:extLst>
            </p:cNvPr>
            <p:cNvSpPr txBox="1"/>
            <p:nvPr/>
          </p:nvSpPr>
          <p:spPr>
            <a:xfrm>
              <a:off x="17264219" y="17569493"/>
              <a:ext cx="145779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i="1" dirty="0"/>
                <a:t>Simulations of temperature following a worst case LOCA scenario on TS1 Project target</a:t>
              </a:r>
            </a:p>
          </p:txBody>
        </p:sp>
      </p:grpSp>
      <p:sp>
        <p:nvSpPr>
          <p:cNvPr id="198" name="Rectangle: Rounded Corners 197">
            <a:extLst>
              <a:ext uri="{FF2B5EF4-FFF2-40B4-BE49-F238E27FC236}">
                <a16:creationId xmlns:a16="http://schemas.microsoft.com/office/drawing/2014/main" id="{96968991-3555-D758-E445-366AE9B7C362}"/>
              </a:ext>
            </a:extLst>
          </p:cNvPr>
          <p:cNvSpPr/>
          <p:nvPr/>
        </p:nvSpPr>
        <p:spPr>
          <a:xfrm>
            <a:off x="26231850" y="9557535"/>
            <a:ext cx="5644942" cy="2881425"/>
          </a:xfrm>
          <a:prstGeom prst="roundRect">
            <a:avLst>
              <a:gd name="adj" fmla="val 940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5" name="Picture 2" descr="image002">
            <a:extLst>
              <a:ext uri="{FF2B5EF4-FFF2-40B4-BE49-F238E27FC236}">
                <a16:creationId xmlns:a16="http://schemas.microsoft.com/office/drawing/2014/main" id="{43BAE044-A332-5630-AAAF-E6DE63DB6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7972" y="9595636"/>
            <a:ext cx="5156962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0" name="TextBox 199">
            <a:extLst>
              <a:ext uri="{FF2B5EF4-FFF2-40B4-BE49-F238E27FC236}">
                <a16:creationId xmlns:a16="http://schemas.microsoft.com/office/drawing/2014/main" id="{9A558B98-993A-46D0-E9C0-4C04E690DB81}"/>
              </a:ext>
            </a:extLst>
          </p:cNvPr>
          <p:cNvSpPr txBox="1"/>
          <p:nvPr/>
        </p:nvSpPr>
        <p:spPr>
          <a:xfrm>
            <a:off x="25927282" y="12434988"/>
            <a:ext cx="6178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/>
              <a:t>LOCA simulation geometry – detailed target, simplified reflector</a:t>
            </a:r>
          </a:p>
        </p:txBody>
      </p:sp>
    </p:spTree>
    <p:extLst>
      <p:ext uri="{BB962C8B-B14F-4D97-AF65-F5344CB8AC3E}">
        <p14:creationId xmlns:p14="http://schemas.microsoft.com/office/powerpoint/2010/main" val="1459557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5CDD6A94A459459C297F10E8F74457" ma:contentTypeVersion="15" ma:contentTypeDescription="Create a new document." ma:contentTypeScope="" ma:versionID="2e696916cb5eb299c606c488704fba07">
  <xsd:schema xmlns:xsd="http://www.w3.org/2001/XMLSchema" xmlns:xs="http://www.w3.org/2001/XMLSchema" xmlns:p="http://schemas.microsoft.com/office/2006/metadata/properties" xmlns:ns2="1e0c0f35-d0b2-43fb-b8b8-147d937ebf45" xmlns:ns3="2e24dfb7-a69e-40eb-b94f-44b9ca9c25ed" targetNamespace="http://schemas.microsoft.com/office/2006/metadata/properties" ma:root="true" ma:fieldsID="7c5a0c85d3b3ca82c6f0644b3efe9d0b" ns2:_="" ns3:_="">
    <xsd:import namespace="1e0c0f35-d0b2-43fb-b8b8-147d937ebf45"/>
    <xsd:import namespace="2e24dfb7-a69e-40eb-b94f-44b9ca9c25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Year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0c0f35-d0b2-43fb-b8b8-147d937ebf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Year" ma:index="12" nillable="true" ma:displayName="Year" ma:default="2023" ma:format="Dropdown" ma:internalName="Year">
      <xsd:simpleType>
        <xsd:restriction base="dms:Choice">
          <xsd:enumeration value="2007"/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  <xsd:enumeration value="2022"/>
          <xsd:enumeration value="2023"/>
          <xsd:enumeration value="2024"/>
          <xsd:enumeration value="2025"/>
          <xsd:enumeration value="2026"/>
          <xsd:enumeration value="N/A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2f5dd817-92c5-4985-aefa-795407915a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2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24dfb7-a69e-40eb-b94f-44b9ca9c25ed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b5ce2244-f3a2-4f8c-9fdd-a2abf5b0a3d3}" ma:internalName="TaxCatchAll" ma:showField="CatchAllData" ma:web="834c96a2-eb0c-4033-b35f-0261faddef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1e0c0f35-d0b2-43fb-b8b8-147d937ebf45">2022</Year>
    <TaxCatchAll xmlns="2e24dfb7-a69e-40eb-b94f-44b9ca9c25ed" xsi:nil="true"/>
    <lcf76f155ced4ddcb4097134ff3c332f xmlns="1e0c0f35-d0b2-43fb-b8b8-147d937ebf45">
      <Terms xmlns="http://schemas.microsoft.com/office/infopath/2007/PartnerControls"/>
    </lcf76f155ced4ddcb4097134ff3c332f>
    <_Flow_SignoffStatus xmlns="1e0c0f35-d0b2-43fb-b8b8-147d937ebf4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1724F06-A1DC-4EE0-8B31-18D7E46F76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0c0f35-d0b2-43fb-b8b8-147d937ebf45"/>
    <ds:schemaRef ds:uri="2e24dfb7-a69e-40eb-b94f-44b9ca9c25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A739E00-D430-4AEE-ACC0-A3F84F117167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2e24dfb7-a69e-40eb-b94f-44b9ca9c25ed"/>
    <ds:schemaRef ds:uri="http://schemas.microsoft.com/office/infopath/2007/PartnerControls"/>
    <ds:schemaRef ds:uri="http://purl.org/dc/dcmitype/"/>
    <ds:schemaRef ds:uri="http://www.w3.org/XML/1998/namespace"/>
    <ds:schemaRef ds:uri="http://schemas.openxmlformats.org/package/2006/metadata/core-properties"/>
    <ds:schemaRef ds:uri="1e0c0f35-d0b2-43fb-b8b8-147d937ebf45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1281368-3B37-4499-9C6C-0CE129D508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76160</TotalTime>
  <Words>1022</Words>
  <Application>Microsoft Office PowerPoint</Application>
  <PresentationFormat>Custom</PresentationFormat>
  <Paragraphs>122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template - portrait - 930 x 1190 mm (PowerPoint)</dc:title>
  <dc:creator>Collins, Andrew (STFC,DL,DI)</dc:creator>
  <cp:lastModifiedBy>Wilcox, Dan (STFC,RAL,TECH)</cp:lastModifiedBy>
  <cp:revision>35</cp:revision>
  <dcterms:created xsi:type="dcterms:W3CDTF">2019-11-06T15:07:43Z</dcterms:created>
  <dcterms:modified xsi:type="dcterms:W3CDTF">2023-10-27T10:56:43Z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0x0101000D5CDD6A94A459459C297F10E8F74457</vt:lpwstr>
  </property>
</Properties>
</file>