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sldIdLst>
    <p:sldId id="257" r:id="rId5"/>
  </p:sldIdLst>
  <p:sldSz cx="33480375" cy="428402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DF8"/>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277" autoAdjust="0"/>
    <p:restoredTop sz="92949" autoAdjust="0"/>
  </p:normalViewPr>
  <p:slideViewPr>
    <p:cSldViewPr snapToGrid="0" snapToObjects="1">
      <p:cViewPr>
        <p:scale>
          <a:sx n="50" d="100"/>
          <a:sy n="50" d="100"/>
        </p:scale>
        <p:origin x="300" y="-8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5A643-8F67-4294-8B2F-9A94E4E350E8}" type="datetimeFigureOut">
              <a:rPr lang="en-GB" smtClean="0"/>
              <a:t>27/10/2023</a:t>
            </a:fld>
            <a:endParaRPr lang="en-GB"/>
          </a:p>
        </p:txBody>
      </p:sp>
      <p:sp>
        <p:nvSpPr>
          <p:cNvPr id="4" name="Slide Image Placeholder 3"/>
          <p:cNvSpPr>
            <a:spLocks noGrp="1" noRot="1" noChangeAspect="1"/>
          </p:cNvSpPr>
          <p:nvPr>
            <p:ph type="sldImg" idx="2"/>
          </p:nvPr>
        </p:nvSpPr>
        <p:spPr>
          <a:xfrm>
            <a:off x="2222500" y="1143000"/>
            <a:ext cx="24130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FE79-3EA1-486D-9C53-554B052253F6}" type="slidenum">
              <a:rPr lang="en-GB" smtClean="0"/>
              <a:t>‹#›</a:t>
            </a:fld>
            <a:endParaRPr lang="en-GB"/>
          </a:p>
        </p:txBody>
      </p:sp>
    </p:spTree>
    <p:extLst>
      <p:ext uri="{BB962C8B-B14F-4D97-AF65-F5344CB8AC3E}">
        <p14:creationId xmlns:p14="http://schemas.microsoft.com/office/powerpoint/2010/main" val="4269346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80FE79-3EA1-486D-9C53-554B052253F6}" type="slidenum">
              <a:rPr lang="en-GB" smtClean="0"/>
              <a:t>1</a:t>
            </a:fld>
            <a:endParaRPr lang="en-GB"/>
          </a:p>
        </p:txBody>
      </p:sp>
    </p:spTree>
    <p:extLst>
      <p:ext uri="{BB962C8B-B14F-4D97-AF65-F5344CB8AC3E}">
        <p14:creationId xmlns:p14="http://schemas.microsoft.com/office/powerpoint/2010/main" val="257377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1028" y="7011132"/>
            <a:ext cx="28458319" cy="14914762"/>
          </a:xfrm>
        </p:spPr>
        <p:txBody>
          <a:bodyPr anchor="b"/>
          <a:lstStyle>
            <a:lvl1pPr algn="ctr">
              <a:defRPr sz="21969"/>
            </a:lvl1pPr>
          </a:lstStyle>
          <a:p>
            <a:r>
              <a:rPr lang="en-GB"/>
              <a:t>Click to edit Master title style</a:t>
            </a:r>
            <a:endParaRPr lang="en-US" dirty="0"/>
          </a:p>
        </p:txBody>
      </p:sp>
      <p:sp>
        <p:nvSpPr>
          <p:cNvPr id="3" name="Subtitle 2"/>
          <p:cNvSpPr>
            <a:spLocks noGrp="1"/>
          </p:cNvSpPr>
          <p:nvPr>
            <p:ph type="subTitle" idx="1"/>
          </p:nvPr>
        </p:nvSpPr>
        <p:spPr>
          <a:xfrm>
            <a:off x="4185047" y="22501064"/>
            <a:ext cx="25110281" cy="10343147"/>
          </a:xfrm>
        </p:spPr>
        <p:txBody>
          <a:bodyPr/>
          <a:lstStyle>
            <a:lvl1pPr marL="0" indent="0" algn="ctr">
              <a:buNone/>
              <a:defRPr sz="8788"/>
            </a:lvl1pPr>
            <a:lvl2pPr marL="1674038" indent="0" algn="ctr">
              <a:buNone/>
              <a:defRPr sz="7323"/>
            </a:lvl2pPr>
            <a:lvl3pPr marL="3348076" indent="0" algn="ctr">
              <a:buNone/>
              <a:defRPr sz="6591"/>
            </a:lvl3pPr>
            <a:lvl4pPr marL="5022113" indent="0" algn="ctr">
              <a:buNone/>
              <a:defRPr sz="5858"/>
            </a:lvl4pPr>
            <a:lvl5pPr marL="6696151" indent="0" algn="ctr">
              <a:buNone/>
              <a:defRPr sz="5858"/>
            </a:lvl5pPr>
            <a:lvl6pPr marL="8370189" indent="0" algn="ctr">
              <a:buNone/>
              <a:defRPr sz="5858"/>
            </a:lvl6pPr>
            <a:lvl7pPr marL="10044227" indent="0" algn="ctr">
              <a:buNone/>
              <a:defRPr sz="5858"/>
            </a:lvl7pPr>
            <a:lvl8pPr marL="11718265" indent="0" algn="ctr">
              <a:buNone/>
              <a:defRPr sz="5858"/>
            </a:lvl8pPr>
            <a:lvl9pPr marL="13392302" indent="0" algn="ctr">
              <a:buNone/>
              <a:defRPr sz="585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28C7427-0439-F440-9A27-66D0463B98C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90084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28C7427-0439-F440-9A27-66D0463B98C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56325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959395" y="2280848"/>
            <a:ext cx="7219206" cy="3630515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301778" y="2280848"/>
            <a:ext cx="21239113" cy="3630515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28C7427-0439-F440-9A27-66D0463B98C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3813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28C7427-0439-F440-9A27-66D0463B98C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355709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4340" y="10680331"/>
            <a:ext cx="28876823" cy="17820361"/>
          </a:xfrm>
        </p:spPr>
        <p:txBody>
          <a:bodyPr anchor="b"/>
          <a:lstStyle>
            <a:lvl1pPr>
              <a:defRPr sz="21969"/>
            </a:lvl1pPr>
          </a:lstStyle>
          <a:p>
            <a:r>
              <a:rPr lang="en-GB"/>
              <a:t>Click to edit Master title style</a:t>
            </a:r>
            <a:endParaRPr lang="en-US" dirty="0"/>
          </a:p>
        </p:txBody>
      </p:sp>
      <p:sp>
        <p:nvSpPr>
          <p:cNvPr id="3" name="Text Placeholder 2"/>
          <p:cNvSpPr>
            <a:spLocks noGrp="1"/>
          </p:cNvSpPr>
          <p:nvPr>
            <p:ph type="body" idx="1"/>
          </p:nvPr>
        </p:nvSpPr>
        <p:spPr>
          <a:xfrm>
            <a:off x="2284340" y="28669280"/>
            <a:ext cx="28876823" cy="9371307"/>
          </a:xfrm>
        </p:spPr>
        <p:txBody>
          <a:bodyPr/>
          <a:lstStyle>
            <a:lvl1pPr marL="0" indent="0">
              <a:buNone/>
              <a:defRPr sz="8788">
                <a:solidFill>
                  <a:schemeClr val="tx1"/>
                </a:solidFill>
              </a:defRPr>
            </a:lvl1pPr>
            <a:lvl2pPr marL="1674038" indent="0">
              <a:buNone/>
              <a:defRPr sz="7323">
                <a:solidFill>
                  <a:schemeClr val="tx1">
                    <a:tint val="75000"/>
                  </a:schemeClr>
                </a:solidFill>
              </a:defRPr>
            </a:lvl2pPr>
            <a:lvl3pPr marL="3348076" indent="0">
              <a:buNone/>
              <a:defRPr sz="6591">
                <a:solidFill>
                  <a:schemeClr val="tx1">
                    <a:tint val="75000"/>
                  </a:schemeClr>
                </a:solidFill>
              </a:defRPr>
            </a:lvl3pPr>
            <a:lvl4pPr marL="5022113" indent="0">
              <a:buNone/>
              <a:defRPr sz="5858">
                <a:solidFill>
                  <a:schemeClr val="tx1">
                    <a:tint val="75000"/>
                  </a:schemeClr>
                </a:solidFill>
              </a:defRPr>
            </a:lvl4pPr>
            <a:lvl5pPr marL="6696151" indent="0">
              <a:buNone/>
              <a:defRPr sz="5858">
                <a:solidFill>
                  <a:schemeClr val="tx1">
                    <a:tint val="75000"/>
                  </a:schemeClr>
                </a:solidFill>
              </a:defRPr>
            </a:lvl5pPr>
            <a:lvl6pPr marL="8370189" indent="0">
              <a:buNone/>
              <a:defRPr sz="5858">
                <a:solidFill>
                  <a:schemeClr val="tx1">
                    <a:tint val="75000"/>
                  </a:schemeClr>
                </a:solidFill>
              </a:defRPr>
            </a:lvl6pPr>
            <a:lvl7pPr marL="10044227" indent="0">
              <a:buNone/>
              <a:defRPr sz="5858">
                <a:solidFill>
                  <a:schemeClr val="tx1">
                    <a:tint val="75000"/>
                  </a:schemeClr>
                </a:solidFill>
              </a:defRPr>
            </a:lvl7pPr>
            <a:lvl8pPr marL="11718265" indent="0">
              <a:buNone/>
              <a:defRPr sz="5858">
                <a:solidFill>
                  <a:schemeClr val="tx1">
                    <a:tint val="75000"/>
                  </a:schemeClr>
                </a:solidFill>
              </a:defRPr>
            </a:lvl8pPr>
            <a:lvl9pPr marL="13392302" indent="0">
              <a:buNone/>
              <a:defRPr sz="5858">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28C7427-0439-F440-9A27-66D0463B98C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59845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301776" y="11404240"/>
            <a:ext cx="14229159" cy="271817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6949440" y="11404240"/>
            <a:ext cx="14229159" cy="271817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28C7427-0439-F440-9A27-66D0463B98CE}"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93686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06137" y="2280857"/>
            <a:ext cx="28876823" cy="8280473"/>
          </a:xfrm>
        </p:spPr>
        <p:txBody>
          <a:bodyPr/>
          <a:lstStyle/>
          <a:p>
            <a:r>
              <a:rPr lang="en-GB"/>
              <a:t>Click to edit Master title style</a:t>
            </a:r>
            <a:endParaRPr lang="en-US" dirty="0"/>
          </a:p>
        </p:txBody>
      </p:sp>
      <p:sp>
        <p:nvSpPr>
          <p:cNvPr id="3" name="Text Placeholder 2"/>
          <p:cNvSpPr>
            <a:spLocks noGrp="1"/>
          </p:cNvSpPr>
          <p:nvPr>
            <p:ph type="body" idx="1"/>
          </p:nvPr>
        </p:nvSpPr>
        <p:spPr>
          <a:xfrm>
            <a:off x="2306140" y="10501820"/>
            <a:ext cx="14163766" cy="5146780"/>
          </a:xfrm>
        </p:spPr>
        <p:txBody>
          <a:bodyPr anchor="b"/>
          <a:lstStyle>
            <a:lvl1pPr marL="0" indent="0">
              <a:buNone/>
              <a:defRPr sz="8788" b="1"/>
            </a:lvl1pPr>
            <a:lvl2pPr marL="1674038" indent="0">
              <a:buNone/>
              <a:defRPr sz="7323" b="1"/>
            </a:lvl2pPr>
            <a:lvl3pPr marL="3348076" indent="0">
              <a:buNone/>
              <a:defRPr sz="6591" b="1"/>
            </a:lvl3pPr>
            <a:lvl4pPr marL="5022113" indent="0">
              <a:buNone/>
              <a:defRPr sz="5858" b="1"/>
            </a:lvl4pPr>
            <a:lvl5pPr marL="6696151" indent="0">
              <a:buNone/>
              <a:defRPr sz="5858" b="1"/>
            </a:lvl5pPr>
            <a:lvl6pPr marL="8370189" indent="0">
              <a:buNone/>
              <a:defRPr sz="5858" b="1"/>
            </a:lvl6pPr>
            <a:lvl7pPr marL="10044227" indent="0">
              <a:buNone/>
              <a:defRPr sz="5858" b="1"/>
            </a:lvl7pPr>
            <a:lvl8pPr marL="11718265" indent="0">
              <a:buNone/>
              <a:defRPr sz="5858" b="1"/>
            </a:lvl8pPr>
            <a:lvl9pPr marL="13392302" indent="0">
              <a:buNone/>
              <a:defRPr sz="5858" b="1"/>
            </a:lvl9pPr>
          </a:lstStyle>
          <a:p>
            <a:pPr lvl="0"/>
            <a:r>
              <a:rPr lang="en-GB"/>
              <a:t>Click to edit Master text styles</a:t>
            </a:r>
          </a:p>
        </p:txBody>
      </p:sp>
      <p:sp>
        <p:nvSpPr>
          <p:cNvPr id="4" name="Content Placeholder 3"/>
          <p:cNvSpPr>
            <a:spLocks noGrp="1"/>
          </p:cNvSpPr>
          <p:nvPr>
            <p:ph sz="half" idx="2"/>
          </p:nvPr>
        </p:nvSpPr>
        <p:spPr>
          <a:xfrm>
            <a:off x="2306140" y="15648601"/>
            <a:ext cx="14163766" cy="230167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6949442" y="10501820"/>
            <a:ext cx="14233520" cy="5146780"/>
          </a:xfrm>
        </p:spPr>
        <p:txBody>
          <a:bodyPr anchor="b"/>
          <a:lstStyle>
            <a:lvl1pPr marL="0" indent="0">
              <a:buNone/>
              <a:defRPr sz="8788" b="1"/>
            </a:lvl1pPr>
            <a:lvl2pPr marL="1674038" indent="0">
              <a:buNone/>
              <a:defRPr sz="7323" b="1"/>
            </a:lvl2pPr>
            <a:lvl3pPr marL="3348076" indent="0">
              <a:buNone/>
              <a:defRPr sz="6591" b="1"/>
            </a:lvl3pPr>
            <a:lvl4pPr marL="5022113" indent="0">
              <a:buNone/>
              <a:defRPr sz="5858" b="1"/>
            </a:lvl4pPr>
            <a:lvl5pPr marL="6696151" indent="0">
              <a:buNone/>
              <a:defRPr sz="5858" b="1"/>
            </a:lvl5pPr>
            <a:lvl6pPr marL="8370189" indent="0">
              <a:buNone/>
              <a:defRPr sz="5858" b="1"/>
            </a:lvl6pPr>
            <a:lvl7pPr marL="10044227" indent="0">
              <a:buNone/>
              <a:defRPr sz="5858" b="1"/>
            </a:lvl7pPr>
            <a:lvl8pPr marL="11718265" indent="0">
              <a:buNone/>
              <a:defRPr sz="5858" b="1"/>
            </a:lvl8pPr>
            <a:lvl9pPr marL="13392302" indent="0">
              <a:buNone/>
              <a:defRPr sz="5858" b="1"/>
            </a:lvl9pPr>
          </a:lstStyle>
          <a:p>
            <a:pPr lvl="0"/>
            <a:r>
              <a:rPr lang="en-GB"/>
              <a:t>Click to edit Master text styles</a:t>
            </a:r>
          </a:p>
        </p:txBody>
      </p:sp>
      <p:sp>
        <p:nvSpPr>
          <p:cNvPr id="6" name="Content Placeholder 5"/>
          <p:cNvSpPr>
            <a:spLocks noGrp="1"/>
          </p:cNvSpPr>
          <p:nvPr>
            <p:ph sz="quarter" idx="4"/>
          </p:nvPr>
        </p:nvSpPr>
        <p:spPr>
          <a:xfrm>
            <a:off x="16949442" y="15648601"/>
            <a:ext cx="14233520" cy="230167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28C7427-0439-F440-9A27-66D0463B98CE}"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422206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28C7427-0439-F440-9A27-66D0463B98CE}"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302115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C7427-0439-F440-9A27-66D0463B98CE}"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336796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06137" y="2856018"/>
            <a:ext cx="10798292" cy="9996064"/>
          </a:xfrm>
        </p:spPr>
        <p:txBody>
          <a:bodyPr anchor="b"/>
          <a:lstStyle>
            <a:lvl1pPr>
              <a:defRPr sz="11717"/>
            </a:lvl1pPr>
          </a:lstStyle>
          <a:p>
            <a:r>
              <a:rPr lang="en-GB"/>
              <a:t>Click to edit Master title style</a:t>
            </a:r>
            <a:endParaRPr lang="en-US" dirty="0"/>
          </a:p>
        </p:txBody>
      </p:sp>
      <p:sp>
        <p:nvSpPr>
          <p:cNvPr id="3" name="Content Placeholder 2"/>
          <p:cNvSpPr>
            <a:spLocks noGrp="1"/>
          </p:cNvSpPr>
          <p:nvPr>
            <p:ph idx="1"/>
          </p:nvPr>
        </p:nvSpPr>
        <p:spPr>
          <a:xfrm>
            <a:off x="14233520" y="6168216"/>
            <a:ext cx="16949440" cy="30444362"/>
          </a:xfrm>
        </p:spPr>
        <p:txBody>
          <a:bodyPr/>
          <a:lstStyle>
            <a:lvl1pPr>
              <a:defRPr sz="11717"/>
            </a:lvl1pPr>
            <a:lvl2pPr>
              <a:defRPr sz="10252"/>
            </a:lvl2pPr>
            <a:lvl3pPr>
              <a:defRPr sz="8788"/>
            </a:lvl3pPr>
            <a:lvl4pPr>
              <a:defRPr sz="7323"/>
            </a:lvl4pPr>
            <a:lvl5pPr>
              <a:defRPr sz="7323"/>
            </a:lvl5pPr>
            <a:lvl6pPr>
              <a:defRPr sz="7323"/>
            </a:lvl6pPr>
            <a:lvl7pPr>
              <a:defRPr sz="7323"/>
            </a:lvl7pPr>
            <a:lvl8pPr>
              <a:defRPr sz="7323"/>
            </a:lvl8pPr>
            <a:lvl9pPr>
              <a:defRPr sz="732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306137" y="12852082"/>
            <a:ext cx="10798292" cy="23810073"/>
          </a:xfrm>
        </p:spPr>
        <p:txBody>
          <a:bodyPr/>
          <a:lstStyle>
            <a:lvl1pPr marL="0" indent="0">
              <a:buNone/>
              <a:defRPr sz="5858"/>
            </a:lvl1pPr>
            <a:lvl2pPr marL="1674038" indent="0">
              <a:buNone/>
              <a:defRPr sz="5126"/>
            </a:lvl2pPr>
            <a:lvl3pPr marL="3348076" indent="0">
              <a:buNone/>
              <a:defRPr sz="4394"/>
            </a:lvl3pPr>
            <a:lvl4pPr marL="5022113" indent="0">
              <a:buNone/>
              <a:defRPr sz="3662"/>
            </a:lvl4pPr>
            <a:lvl5pPr marL="6696151" indent="0">
              <a:buNone/>
              <a:defRPr sz="3662"/>
            </a:lvl5pPr>
            <a:lvl6pPr marL="8370189" indent="0">
              <a:buNone/>
              <a:defRPr sz="3662"/>
            </a:lvl6pPr>
            <a:lvl7pPr marL="10044227" indent="0">
              <a:buNone/>
              <a:defRPr sz="3662"/>
            </a:lvl7pPr>
            <a:lvl8pPr marL="11718265" indent="0">
              <a:buNone/>
              <a:defRPr sz="3662"/>
            </a:lvl8pPr>
            <a:lvl9pPr marL="13392302" indent="0">
              <a:buNone/>
              <a:defRPr sz="3662"/>
            </a:lvl9pPr>
          </a:lstStyle>
          <a:p>
            <a:pPr lvl="0"/>
            <a:r>
              <a:rPr lang="en-GB"/>
              <a:t>Click to edit Master text styles</a:t>
            </a:r>
          </a:p>
        </p:txBody>
      </p:sp>
      <p:sp>
        <p:nvSpPr>
          <p:cNvPr id="5" name="Date Placeholder 4"/>
          <p:cNvSpPr>
            <a:spLocks noGrp="1"/>
          </p:cNvSpPr>
          <p:nvPr>
            <p:ph type="dt" sz="half" idx="10"/>
          </p:nvPr>
        </p:nvSpPr>
        <p:spPr/>
        <p:txBody>
          <a:bodyPr/>
          <a:lstStyle/>
          <a:p>
            <a:fld id="{428C7427-0439-F440-9A27-66D0463B98CE}"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153519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06137" y="2856018"/>
            <a:ext cx="10798292" cy="9996064"/>
          </a:xfrm>
        </p:spPr>
        <p:txBody>
          <a:bodyPr anchor="b"/>
          <a:lstStyle>
            <a:lvl1pPr>
              <a:defRPr sz="11717"/>
            </a:lvl1pPr>
          </a:lstStyle>
          <a:p>
            <a:r>
              <a:rPr lang="en-GB"/>
              <a:t>Click to edit Master title style</a:t>
            </a:r>
            <a:endParaRPr lang="en-US" dirty="0"/>
          </a:p>
        </p:txBody>
      </p:sp>
      <p:sp>
        <p:nvSpPr>
          <p:cNvPr id="3" name="Picture Placeholder 2"/>
          <p:cNvSpPr>
            <a:spLocks noGrp="1" noChangeAspect="1"/>
          </p:cNvSpPr>
          <p:nvPr>
            <p:ph type="pic" idx="1"/>
          </p:nvPr>
        </p:nvSpPr>
        <p:spPr>
          <a:xfrm>
            <a:off x="14233520" y="6168216"/>
            <a:ext cx="16949440" cy="30444362"/>
          </a:xfrm>
        </p:spPr>
        <p:txBody>
          <a:bodyPr anchor="t"/>
          <a:lstStyle>
            <a:lvl1pPr marL="0" indent="0">
              <a:buNone/>
              <a:defRPr sz="11717"/>
            </a:lvl1pPr>
            <a:lvl2pPr marL="1674038" indent="0">
              <a:buNone/>
              <a:defRPr sz="10252"/>
            </a:lvl2pPr>
            <a:lvl3pPr marL="3348076" indent="0">
              <a:buNone/>
              <a:defRPr sz="8788"/>
            </a:lvl3pPr>
            <a:lvl4pPr marL="5022113" indent="0">
              <a:buNone/>
              <a:defRPr sz="7323"/>
            </a:lvl4pPr>
            <a:lvl5pPr marL="6696151" indent="0">
              <a:buNone/>
              <a:defRPr sz="7323"/>
            </a:lvl5pPr>
            <a:lvl6pPr marL="8370189" indent="0">
              <a:buNone/>
              <a:defRPr sz="7323"/>
            </a:lvl6pPr>
            <a:lvl7pPr marL="10044227" indent="0">
              <a:buNone/>
              <a:defRPr sz="7323"/>
            </a:lvl7pPr>
            <a:lvl8pPr marL="11718265" indent="0">
              <a:buNone/>
              <a:defRPr sz="7323"/>
            </a:lvl8pPr>
            <a:lvl9pPr marL="13392302" indent="0">
              <a:buNone/>
              <a:defRPr sz="7323"/>
            </a:lvl9pPr>
          </a:lstStyle>
          <a:p>
            <a:r>
              <a:rPr lang="en-GB"/>
              <a:t>Click icon to add picture</a:t>
            </a:r>
            <a:endParaRPr lang="en-US" dirty="0"/>
          </a:p>
        </p:txBody>
      </p:sp>
      <p:sp>
        <p:nvSpPr>
          <p:cNvPr id="4" name="Text Placeholder 3"/>
          <p:cNvSpPr>
            <a:spLocks noGrp="1"/>
          </p:cNvSpPr>
          <p:nvPr>
            <p:ph type="body" sz="half" idx="2"/>
          </p:nvPr>
        </p:nvSpPr>
        <p:spPr>
          <a:xfrm>
            <a:off x="2306137" y="12852082"/>
            <a:ext cx="10798292" cy="23810073"/>
          </a:xfrm>
        </p:spPr>
        <p:txBody>
          <a:bodyPr/>
          <a:lstStyle>
            <a:lvl1pPr marL="0" indent="0">
              <a:buNone/>
              <a:defRPr sz="5858"/>
            </a:lvl1pPr>
            <a:lvl2pPr marL="1674038" indent="0">
              <a:buNone/>
              <a:defRPr sz="5126"/>
            </a:lvl2pPr>
            <a:lvl3pPr marL="3348076" indent="0">
              <a:buNone/>
              <a:defRPr sz="4394"/>
            </a:lvl3pPr>
            <a:lvl4pPr marL="5022113" indent="0">
              <a:buNone/>
              <a:defRPr sz="3662"/>
            </a:lvl4pPr>
            <a:lvl5pPr marL="6696151" indent="0">
              <a:buNone/>
              <a:defRPr sz="3662"/>
            </a:lvl5pPr>
            <a:lvl6pPr marL="8370189" indent="0">
              <a:buNone/>
              <a:defRPr sz="3662"/>
            </a:lvl6pPr>
            <a:lvl7pPr marL="10044227" indent="0">
              <a:buNone/>
              <a:defRPr sz="3662"/>
            </a:lvl7pPr>
            <a:lvl8pPr marL="11718265" indent="0">
              <a:buNone/>
              <a:defRPr sz="3662"/>
            </a:lvl8pPr>
            <a:lvl9pPr marL="13392302" indent="0">
              <a:buNone/>
              <a:defRPr sz="3662"/>
            </a:lvl9pPr>
          </a:lstStyle>
          <a:p>
            <a:pPr lvl="0"/>
            <a:r>
              <a:rPr lang="en-GB"/>
              <a:t>Click to edit Master text styles</a:t>
            </a:r>
          </a:p>
        </p:txBody>
      </p:sp>
      <p:sp>
        <p:nvSpPr>
          <p:cNvPr id="5" name="Date Placeholder 4"/>
          <p:cNvSpPr>
            <a:spLocks noGrp="1"/>
          </p:cNvSpPr>
          <p:nvPr>
            <p:ph type="dt" sz="half" idx="10"/>
          </p:nvPr>
        </p:nvSpPr>
        <p:spPr/>
        <p:txBody>
          <a:bodyPr/>
          <a:lstStyle/>
          <a:p>
            <a:fld id="{428C7427-0439-F440-9A27-66D0463B98CE}"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416143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776" y="2280857"/>
            <a:ext cx="28876823" cy="828047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301776" y="11404240"/>
            <a:ext cx="28876823" cy="2718176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301776" y="39706598"/>
            <a:ext cx="7533084" cy="2280848"/>
          </a:xfrm>
          <a:prstGeom prst="rect">
            <a:avLst/>
          </a:prstGeom>
        </p:spPr>
        <p:txBody>
          <a:bodyPr vert="horz" lIns="91440" tIns="45720" rIns="91440" bIns="45720" rtlCol="0" anchor="ctr"/>
          <a:lstStyle>
            <a:lvl1pPr algn="l">
              <a:defRPr sz="4394">
                <a:solidFill>
                  <a:schemeClr val="tx1">
                    <a:tint val="75000"/>
                  </a:schemeClr>
                </a:solidFill>
              </a:defRPr>
            </a:lvl1pPr>
          </a:lstStyle>
          <a:p>
            <a:fld id="{428C7427-0439-F440-9A27-66D0463B98CE}" type="datetimeFigureOut">
              <a:rPr lang="en-US" smtClean="0"/>
              <a:t>10/27/2023</a:t>
            </a:fld>
            <a:endParaRPr lang="en-US"/>
          </a:p>
        </p:txBody>
      </p:sp>
      <p:sp>
        <p:nvSpPr>
          <p:cNvPr id="5" name="Footer Placeholder 4"/>
          <p:cNvSpPr>
            <a:spLocks noGrp="1"/>
          </p:cNvSpPr>
          <p:nvPr>
            <p:ph type="ftr" sz="quarter" idx="3"/>
          </p:nvPr>
        </p:nvSpPr>
        <p:spPr>
          <a:xfrm>
            <a:off x="11090374" y="39706598"/>
            <a:ext cx="11299627" cy="2280848"/>
          </a:xfrm>
          <a:prstGeom prst="rect">
            <a:avLst/>
          </a:prstGeom>
        </p:spPr>
        <p:txBody>
          <a:bodyPr vert="horz" lIns="91440" tIns="45720" rIns="91440" bIns="45720" rtlCol="0" anchor="ctr"/>
          <a:lstStyle>
            <a:lvl1pPr algn="ctr">
              <a:defRPr sz="439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645515" y="39706598"/>
            <a:ext cx="7533084" cy="2280848"/>
          </a:xfrm>
          <a:prstGeom prst="rect">
            <a:avLst/>
          </a:prstGeom>
        </p:spPr>
        <p:txBody>
          <a:bodyPr vert="horz" lIns="91440" tIns="45720" rIns="91440" bIns="45720" rtlCol="0" anchor="ctr"/>
          <a:lstStyle>
            <a:lvl1pPr algn="r">
              <a:defRPr sz="4394">
                <a:solidFill>
                  <a:schemeClr val="tx1">
                    <a:tint val="75000"/>
                  </a:schemeClr>
                </a:solidFill>
              </a:defRPr>
            </a:lvl1pPr>
          </a:lstStyle>
          <a:p>
            <a:fld id="{B8BCDAD9-C95D-9E4B-B63C-A7337B12F472}" type="slidenum">
              <a:rPr lang="en-US" smtClean="0"/>
              <a:t>‹#›</a:t>
            </a:fld>
            <a:endParaRPr lang="en-US"/>
          </a:p>
        </p:txBody>
      </p:sp>
    </p:spTree>
    <p:extLst>
      <p:ext uri="{BB962C8B-B14F-4D97-AF65-F5344CB8AC3E}">
        <p14:creationId xmlns:p14="http://schemas.microsoft.com/office/powerpoint/2010/main" val="19315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348076" rtl="0" eaLnBrk="1" latinLnBrk="0" hangingPunct="1">
        <a:lnSpc>
          <a:spcPct val="90000"/>
        </a:lnSpc>
        <a:spcBef>
          <a:spcPct val="0"/>
        </a:spcBef>
        <a:buNone/>
        <a:defRPr sz="16111" kern="1200">
          <a:solidFill>
            <a:schemeClr val="tx1"/>
          </a:solidFill>
          <a:latin typeface="+mj-lt"/>
          <a:ea typeface="+mj-ea"/>
          <a:cs typeface="+mj-cs"/>
        </a:defRPr>
      </a:lvl1pPr>
    </p:titleStyle>
    <p:bodyStyle>
      <a:lvl1pPr marL="837019" indent="-837019" algn="l" defTabSz="3348076" rtl="0" eaLnBrk="1" latinLnBrk="0" hangingPunct="1">
        <a:lnSpc>
          <a:spcPct val="90000"/>
        </a:lnSpc>
        <a:spcBef>
          <a:spcPts val="3662"/>
        </a:spcBef>
        <a:buFont typeface="Arial" panose="020B0604020202020204" pitchFamily="34" charset="0"/>
        <a:buChar char="•"/>
        <a:defRPr sz="10252" kern="1200">
          <a:solidFill>
            <a:schemeClr val="tx1"/>
          </a:solidFill>
          <a:latin typeface="+mn-lt"/>
          <a:ea typeface="+mn-ea"/>
          <a:cs typeface="+mn-cs"/>
        </a:defRPr>
      </a:lvl1pPr>
      <a:lvl2pPr marL="2511057" indent="-837019" algn="l" defTabSz="3348076" rtl="0" eaLnBrk="1" latinLnBrk="0" hangingPunct="1">
        <a:lnSpc>
          <a:spcPct val="90000"/>
        </a:lnSpc>
        <a:spcBef>
          <a:spcPts val="1831"/>
        </a:spcBef>
        <a:buFont typeface="Arial" panose="020B0604020202020204" pitchFamily="34" charset="0"/>
        <a:buChar char="•"/>
        <a:defRPr sz="8788" kern="1200">
          <a:solidFill>
            <a:schemeClr val="tx1"/>
          </a:solidFill>
          <a:latin typeface="+mn-lt"/>
          <a:ea typeface="+mn-ea"/>
          <a:cs typeface="+mn-cs"/>
        </a:defRPr>
      </a:lvl2pPr>
      <a:lvl3pPr marL="4185095" indent="-837019" algn="l" defTabSz="3348076" rtl="0" eaLnBrk="1" latinLnBrk="0" hangingPunct="1">
        <a:lnSpc>
          <a:spcPct val="90000"/>
        </a:lnSpc>
        <a:spcBef>
          <a:spcPts val="1831"/>
        </a:spcBef>
        <a:buFont typeface="Arial" panose="020B0604020202020204" pitchFamily="34" charset="0"/>
        <a:buChar char="•"/>
        <a:defRPr sz="7323" kern="1200">
          <a:solidFill>
            <a:schemeClr val="tx1"/>
          </a:solidFill>
          <a:latin typeface="+mn-lt"/>
          <a:ea typeface="+mn-ea"/>
          <a:cs typeface="+mn-cs"/>
        </a:defRPr>
      </a:lvl3pPr>
      <a:lvl4pPr marL="5859132" indent="-837019" algn="l" defTabSz="3348076" rtl="0" eaLnBrk="1" latinLnBrk="0" hangingPunct="1">
        <a:lnSpc>
          <a:spcPct val="90000"/>
        </a:lnSpc>
        <a:spcBef>
          <a:spcPts val="1831"/>
        </a:spcBef>
        <a:buFont typeface="Arial" panose="020B0604020202020204" pitchFamily="34" charset="0"/>
        <a:buChar char="•"/>
        <a:defRPr sz="6591" kern="1200">
          <a:solidFill>
            <a:schemeClr val="tx1"/>
          </a:solidFill>
          <a:latin typeface="+mn-lt"/>
          <a:ea typeface="+mn-ea"/>
          <a:cs typeface="+mn-cs"/>
        </a:defRPr>
      </a:lvl4pPr>
      <a:lvl5pPr marL="7533170" indent="-837019" algn="l" defTabSz="3348076" rtl="0" eaLnBrk="1" latinLnBrk="0" hangingPunct="1">
        <a:lnSpc>
          <a:spcPct val="90000"/>
        </a:lnSpc>
        <a:spcBef>
          <a:spcPts val="1831"/>
        </a:spcBef>
        <a:buFont typeface="Arial" panose="020B0604020202020204" pitchFamily="34" charset="0"/>
        <a:buChar char="•"/>
        <a:defRPr sz="6591" kern="1200">
          <a:solidFill>
            <a:schemeClr val="tx1"/>
          </a:solidFill>
          <a:latin typeface="+mn-lt"/>
          <a:ea typeface="+mn-ea"/>
          <a:cs typeface="+mn-cs"/>
        </a:defRPr>
      </a:lvl5pPr>
      <a:lvl6pPr marL="9207208" indent="-837019" algn="l" defTabSz="3348076" rtl="0" eaLnBrk="1" latinLnBrk="0" hangingPunct="1">
        <a:lnSpc>
          <a:spcPct val="90000"/>
        </a:lnSpc>
        <a:spcBef>
          <a:spcPts val="1831"/>
        </a:spcBef>
        <a:buFont typeface="Arial" panose="020B0604020202020204" pitchFamily="34" charset="0"/>
        <a:buChar char="•"/>
        <a:defRPr sz="6591" kern="1200">
          <a:solidFill>
            <a:schemeClr val="tx1"/>
          </a:solidFill>
          <a:latin typeface="+mn-lt"/>
          <a:ea typeface="+mn-ea"/>
          <a:cs typeface="+mn-cs"/>
        </a:defRPr>
      </a:lvl6pPr>
      <a:lvl7pPr marL="10881246" indent="-837019" algn="l" defTabSz="3348076" rtl="0" eaLnBrk="1" latinLnBrk="0" hangingPunct="1">
        <a:lnSpc>
          <a:spcPct val="90000"/>
        </a:lnSpc>
        <a:spcBef>
          <a:spcPts val="1831"/>
        </a:spcBef>
        <a:buFont typeface="Arial" panose="020B0604020202020204" pitchFamily="34" charset="0"/>
        <a:buChar char="•"/>
        <a:defRPr sz="6591" kern="1200">
          <a:solidFill>
            <a:schemeClr val="tx1"/>
          </a:solidFill>
          <a:latin typeface="+mn-lt"/>
          <a:ea typeface="+mn-ea"/>
          <a:cs typeface="+mn-cs"/>
        </a:defRPr>
      </a:lvl7pPr>
      <a:lvl8pPr marL="12555284" indent="-837019" algn="l" defTabSz="3348076" rtl="0" eaLnBrk="1" latinLnBrk="0" hangingPunct="1">
        <a:lnSpc>
          <a:spcPct val="90000"/>
        </a:lnSpc>
        <a:spcBef>
          <a:spcPts val="1831"/>
        </a:spcBef>
        <a:buFont typeface="Arial" panose="020B0604020202020204" pitchFamily="34" charset="0"/>
        <a:buChar char="•"/>
        <a:defRPr sz="6591" kern="1200">
          <a:solidFill>
            <a:schemeClr val="tx1"/>
          </a:solidFill>
          <a:latin typeface="+mn-lt"/>
          <a:ea typeface="+mn-ea"/>
          <a:cs typeface="+mn-cs"/>
        </a:defRPr>
      </a:lvl8pPr>
      <a:lvl9pPr marL="14229321" indent="-837019" algn="l" defTabSz="3348076" rtl="0" eaLnBrk="1" latinLnBrk="0" hangingPunct="1">
        <a:lnSpc>
          <a:spcPct val="90000"/>
        </a:lnSpc>
        <a:spcBef>
          <a:spcPts val="1831"/>
        </a:spcBef>
        <a:buFont typeface="Arial" panose="020B0604020202020204" pitchFamily="34" charset="0"/>
        <a:buChar char="•"/>
        <a:defRPr sz="6591" kern="1200">
          <a:solidFill>
            <a:schemeClr val="tx1"/>
          </a:solidFill>
          <a:latin typeface="+mn-lt"/>
          <a:ea typeface="+mn-ea"/>
          <a:cs typeface="+mn-cs"/>
        </a:defRPr>
      </a:lvl9pPr>
    </p:bodyStyle>
    <p:otherStyle>
      <a:defPPr>
        <a:defRPr lang="en-US"/>
      </a:defPPr>
      <a:lvl1pPr marL="0" algn="l" defTabSz="3348076" rtl="0" eaLnBrk="1" latinLnBrk="0" hangingPunct="1">
        <a:defRPr sz="6591" kern="1200">
          <a:solidFill>
            <a:schemeClr val="tx1"/>
          </a:solidFill>
          <a:latin typeface="+mn-lt"/>
          <a:ea typeface="+mn-ea"/>
          <a:cs typeface="+mn-cs"/>
        </a:defRPr>
      </a:lvl1pPr>
      <a:lvl2pPr marL="1674038" algn="l" defTabSz="3348076" rtl="0" eaLnBrk="1" latinLnBrk="0" hangingPunct="1">
        <a:defRPr sz="6591" kern="1200">
          <a:solidFill>
            <a:schemeClr val="tx1"/>
          </a:solidFill>
          <a:latin typeface="+mn-lt"/>
          <a:ea typeface="+mn-ea"/>
          <a:cs typeface="+mn-cs"/>
        </a:defRPr>
      </a:lvl2pPr>
      <a:lvl3pPr marL="3348076" algn="l" defTabSz="3348076" rtl="0" eaLnBrk="1" latinLnBrk="0" hangingPunct="1">
        <a:defRPr sz="6591" kern="1200">
          <a:solidFill>
            <a:schemeClr val="tx1"/>
          </a:solidFill>
          <a:latin typeface="+mn-lt"/>
          <a:ea typeface="+mn-ea"/>
          <a:cs typeface="+mn-cs"/>
        </a:defRPr>
      </a:lvl3pPr>
      <a:lvl4pPr marL="5022113" algn="l" defTabSz="3348076" rtl="0" eaLnBrk="1" latinLnBrk="0" hangingPunct="1">
        <a:defRPr sz="6591" kern="1200">
          <a:solidFill>
            <a:schemeClr val="tx1"/>
          </a:solidFill>
          <a:latin typeface="+mn-lt"/>
          <a:ea typeface="+mn-ea"/>
          <a:cs typeface="+mn-cs"/>
        </a:defRPr>
      </a:lvl4pPr>
      <a:lvl5pPr marL="6696151" algn="l" defTabSz="3348076" rtl="0" eaLnBrk="1" latinLnBrk="0" hangingPunct="1">
        <a:defRPr sz="6591" kern="1200">
          <a:solidFill>
            <a:schemeClr val="tx1"/>
          </a:solidFill>
          <a:latin typeface="+mn-lt"/>
          <a:ea typeface="+mn-ea"/>
          <a:cs typeface="+mn-cs"/>
        </a:defRPr>
      </a:lvl5pPr>
      <a:lvl6pPr marL="8370189" algn="l" defTabSz="3348076" rtl="0" eaLnBrk="1" latinLnBrk="0" hangingPunct="1">
        <a:defRPr sz="6591" kern="1200">
          <a:solidFill>
            <a:schemeClr val="tx1"/>
          </a:solidFill>
          <a:latin typeface="+mn-lt"/>
          <a:ea typeface="+mn-ea"/>
          <a:cs typeface="+mn-cs"/>
        </a:defRPr>
      </a:lvl6pPr>
      <a:lvl7pPr marL="10044227" algn="l" defTabSz="3348076" rtl="0" eaLnBrk="1" latinLnBrk="0" hangingPunct="1">
        <a:defRPr sz="6591" kern="1200">
          <a:solidFill>
            <a:schemeClr val="tx1"/>
          </a:solidFill>
          <a:latin typeface="+mn-lt"/>
          <a:ea typeface="+mn-ea"/>
          <a:cs typeface="+mn-cs"/>
        </a:defRPr>
      </a:lvl7pPr>
      <a:lvl8pPr marL="11718265" algn="l" defTabSz="3348076" rtl="0" eaLnBrk="1" latinLnBrk="0" hangingPunct="1">
        <a:defRPr sz="6591" kern="1200">
          <a:solidFill>
            <a:schemeClr val="tx1"/>
          </a:solidFill>
          <a:latin typeface="+mn-lt"/>
          <a:ea typeface="+mn-ea"/>
          <a:cs typeface="+mn-cs"/>
        </a:defRPr>
      </a:lvl8pPr>
      <a:lvl9pPr marL="13392302" algn="l" defTabSz="3348076" rtl="0" eaLnBrk="1" latinLnBrk="0" hangingPunct="1">
        <a:defRPr sz="65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6437EC-E955-1F41-9E54-9AC54B5E66C6}"/>
              </a:ext>
            </a:extLst>
          </p:cNvPr>
          <p:cNvPicPr>
            <a:picLocks noChangeAspect="1"/>
          </p:cNvPicPr>
          <p:nvPr/>
        </p:nvPicPr>
        <p:blipFill>
          <a:blip r:embed="rId3"/>
          <a:stretch>
            <a:fillRect/>
          </a:stretch>
        </p:blipFill>
        <p:spPr>
          <a:xfrm>
            <a:off x="1525135" y="0"/>
            <a:ext cx="31955240" cy="3461657"/>
          </a:xfrm>
          <a:prstGeom prst="rect">
            <a:avLst/>
          </a:prstGeom>
        </p:spPr>
      </p:pic>
      <p:sp>
        <p:nvSpPr>
          <p:cNvPr id="5" name="TextBox 4">
            <a:extLst>
              <a:ext uri="{FF2B5EF4-FFF2-40B4-BE49-F238E27FC236}">
                <a16:creationId xmlns:a16="http://schemas.microsoft.com/office/drawing/2014/main" id="{65171396-A895-0E17-0D90-51FB93798BA3}"/>
              </a:ext>
            </a:extLst>
          </p:cNvPr>
          <p:cNvSpPr txBox="1"/>
          <p:nvPr/>
        </p:nvSpPr>
        <p:spPr>
          <a:xfrm>
            <a:off x="0" y="3572354"/>
            <a:ext cx="33480375" cy="1200329"/>
          </a:xfrm>
          <a:prstGeom prst="rect">
            <a:avLst/>
          </a:prstGeom>
          <a:noFill/>
        </p:spPr>
        <p:txBody>
          <a:bodyPr wrap="square" rtlCol="0">
            <a:spAutoFit/>
          </a:bodyPr>
          <a:lstStyle/>
          <a:p>
            <a:pPr algn="ctr"/>
            <a:r>
              <a:rPr lang="en-GB" sz="7200" b="1" i="1" dirty="0"/>
              <a:t>Simulated and Measured Performance of ISIS TS1 Project Target</a:t>
            </a:r>
          </a:p>
        </p:txBody>
      </p:sp>
      <p:sp>
        <p:nvSpPr>
          <p:cNvPr id="7" name="Rectangle: Rounded Corners 6">
            <a:extLst>
              <a:ext uri="{FF2B5EF4-FFF2-40B4-BE49-F238E27FC236}">
                <a16:creationId xmlns:a16="http://schemas.microsoft.com/office/drawing/2014/main" id="{67D73D76-835D-8593-DFCB-0C37FC5694D8}"/>
              </a:ext>
            </a:extLst>
          </p:cNvPr>
          <p:cNvSpPr/>
          <p:nvPr/>
        </p:nvSpPr>
        <p:spPr>
          <a:xfrm>
            <a:off x="1180131" y="6056690"/>
            <a:ext cx="31133033" cy="2237748"/>
          </a:xfrm>
          <a:prstGeom prst="round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41638" indent="-941638">
              <a:buAutoNum type="arabicPeriod"/>
            </a:pPr>
            <a:endParaRPr lang="en-GB" sz="3200" dirty="0">
              <a:solidFill>
                <a:schemeClr val="tx1"/>
              </a:solidFill>
            </a:endParaRPr>
          </a:p>
        </p:txBody>
      </p:sp>
      <p:sp>
        <p:nvSpPr>
          <p:cNvPr id="21" name="TextBox 20">
            <a:extLst>
              <a:ext uri="{FF2B5EF4-FFF2-40B4-BE49-F238E27FC236}">
                <a16:creationId xmlns:a16="http://schemas.microsoft.com/office/drawing/2014/main" id="{E144D9B3-D0AF-5A3A-B16E-5B57F11F9347}"/>
              </a:ext>
            </a:extLst>
          </p:cNvPr>
          <p:cNvSpPr txBox="1"/>
          <p:nvPr/>
        </p:nvSpPr>
        <p:spPr>
          <a:xfrm>
            <a:off x="1390009" y="6361999"/>
            <a:ext cx="30702481" cy="1692771"/>
          </a:xfrm>
          <a:prstGeom prst="rect">
            <a:avLst/>
          </a:prstGeom>
          <a:noFill/>
        </p:spPr>
        <p:txBody>
          <a:bodyPr wrap="square" rtlCol="0">
            <a:spAutoFit/>
          </a:bodyPr>
          <a:lstStyle/>
          <a:p>
            <a:r>
              <a:rPr lang="en-GB" sz="3200" b="1" dirty="0">
                <a:solidFill>
                  <a:schemeClr val="tx1"/>
                </a:solidFill>
                <a:latin typeface="Arial" panose="020B0604020202020204" pitchFamily="34" charset="0"/>
                <a:cs typeface="Arial" panose="020B0604020202020204" pitchFamily="34" charset="0"/>
              </a:rPr>
              <a:t>Background</a:t>
            </a:r>
          </a:p>
          <a:p>
            <a:endParaRPr lang="en-GB" sz="2400" dirty="0">
              <a:solidFill>
                <a:schemeClr val="tx1"/>
              </a:solidFill>
            </a:endParaRPr>
          </a:p>
          <a:p>
            <a:pPr algn="just"/>
            <a:r>
              <a:rPr lang="en-GB" sz="2400" dirty="0">
                <a:solidFill>
                  <a:schemeClr val="tx1"/>
                </a:solidFill>
                <a:latin typeface="Arial" panose="020B0604020202020204" pitchFamily="34" charset="0"/>
                <a:cs typeface="Arial" panose="020B0604020202020204" pitchFamily="34" charset="0"/>
              </a:rPr>
              <a:t>As part of the ISIS TS1 Project [1], a new design of spallation target has been installed and operated at ISIS TS1. Detailed Finite Element Analysis (FEA) simulations were used to guide the design process and predict target performance. Since the TS1 Project target began operation in November 2022, operating data has been collected and used to validate the simulation approach, and to diagnose the cause of unexpected temperature readings.</a:t>
            </a:r>
            <a:endParaRPr lang="en-GB" dirty="0"/>
          </a:p>
        </p:txBody>
      </p:sp>
      <p:grpSp>
        <p:nvGrpSpPr>
          <p:cNvPr id="2" name="Group 1">
            <a:extLst>
              <a:ext uri="{FF2B5EF4-FFF2-40B4-BE49-F238E27FC236}">
                <a16:creationId xmlns:a16="http://schemas.microsoft.com/office/drawing/2014/main" id="{8AFF47EA-A403-6D58-5BCB-0A3640BD2FF5}"/>
              </a:ext>
            </a:extLst>
          </p:cNvPr>
          <p:cNvGrpSpPr/>
          <p:nvPr/>
        </p:nvGrpSpPr>
        <p:grpSpPr>
          <a:xfrm>
            <a:off x="1180140" y="40309330"/>
            <a:ext cx="15072760" cy="2222200"/>
            <a:chOff x="1180140" y="40309330"/>
            <a:chExt cx="15072760" cy="2222200"/>
          </a:xfrm>
        </p:grpSpPr>
        <p:sp>
          <p:nvSpPr>
            <p:cNvPr id="17" name="Rectangle: Rounded Corners 16">
              <a:extLst>
                <a:ext uri="{FF2B5EF4-FFF2-40B4-BE49-F238E27FC236}">
                  <a16:creationId xmlns:a16="http://schemas.microsoft.com/office/drawing/2014/main" id="{33C31791-3A10-E859-86AE-AE514D4A8493}"/>
                </a:ext>
              </a:extLst>
            </p:cNvPr>
            <p:cNvSpPr/>
            <p:nvPr/>
          </p:nvSpPr>
          <p:spPr>
            <a:xfrm>
              <a:off x="1180140" y="40309330"/>
              <a:ext cx="15072760" cy="2222200"/>
            </a:xfrm>
            <a:prstGeom prst="roundRect">
              <a:avLst>
                <a:gd name="adj" fmla="val 17973"/>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41638" indent="-941638">
                <a:buAutoNum type="arabicPeriod"/>
              </a:pPr>
              <a:endParaRPr lang="en-GB" sz="3200" dirty="0">
                <a:solidFill>
                  <a:schemeClr val="tx1"/>
                </a:solidFill>
              </a:endParaRPr>
            </a:p>
          </p:txBody>
        </p:sp>
        <p:sp>
          <p:nvSpPr>
            <p:cNvPr id="20" name="TextBox 19">
              <a:extLst>
                <a:ext uri="{FF2B5EF4-FFF2-40B4-BE49-F238E27FC236}">
                  <a16:creationId xmlns:a16="http://schemas.microsoft.com/office/drawing/2014/main" id="{55C4E6A1-3FD5-EB0D-E910-0F235F50C7C1}"/>
                </a:ext>
              </a:extLst>
            </p:cNvPr>
            <p:cNvSpPr txBox="1"/>
            <p:nvPr/>
          </p:nvSpPr>
          <p:spPr>
            <a:xfrm>
              <a:off x="1525135" y="40464702"/>
              <a:ext cx="14600722" cy="1938992"/>
            </a:xfrm>
            <a:prstGeom prst="rect">
              <a:avLst/>
            </a:prstGeom>
            <a:noFill/>
          </p:spPr>
          <p:txBody>
            <a:bodyPr wrap="square" rtlCol="0">
              <a:spAutoFit/>
            </a:bodyPr>
            <a:lstStyle/>
            <a:p>
              <a:r>
                <a:rPr lang="en-GB" sz="3000" b="1" dirty="0">
                  <a:effectLst/>
                  <a:latin typeface="Arial" panose="020B0604020202020204" pitchFamily="34" charset="0"/>
                  <a:ea typeface="Calibri" panose="020F0502020204030204" pitchFamily="34" charset="0"/>
                  <a:cs typeface="Arial" panose="020B0604020202020204" pitchFamily="34" charset="0"/>
                </a:rPr>
                <a:t>References:</a:t>
              </a: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dirty="0"/>
                <a:t>[1]	</a:t>
              </a:r>
              <a:r>
                <a:rPr lang="en-GB" sz="1800" dirty="0">
                  <a:effectLst/>
                  <a:latin typeface="Calibri" panose="020F0502020204030204" pitchFamily="34" charset="0"/>
                  <a:ea typeface="Calibri" panose="020F0502020204030204" pitchFamily="34" charset="0"/>
                  <a:cs typeface="Times New Roman" panose="02020603050405020304" pitchFamily="18" charset="0"/>
                </a:rPr>
                <a:t>ISIS TS1 Project summary – S. Gallimore et al 2018 J. Phys.: Conf. Ser. 1021 012053 DOI 10.1088/1742-6596/1021/1/012053</a:t>
              </a:r>
            </a:p>
            <a:p>
              <a:r>
                <a:rPr lang="en-GB" dirty="0"/>
                <a:t>[2]	“PD5500:2018 + A1:2018,” BSI, 2018.</a:t>
              </a:r>
            </a:p>
            <a:p>
              <a:r>
                <a:rPr lang="en-GB" dirty="0"/>
                <a:t>[3]	Thermal diffusivity of tungsten irradiated with protons up to 5.8 dpa – J. </a:t>
              </a:r>
              <a:r>
                <a:rPr lang="en-GB" dirty="0" err="1"/>
                <a:t>Habainy</a:t>
              </a:r>
              <a:r>
                <a:rPr lang="en-GB" dirty="0"/>
                <a:t> et al., Journal of Nuclear Materials, 2018</a:t>
              </a:r>
            </a:p>
            <a:p>
              <a:r>
                <a:rPr lang="en-GB" dirty="0"/>
                <a:t>[4]	Thermal diffusivity degradation and point defect density in self-ion implanted tungsten – A. Reza et al., Acta </a:t>
              </a:r>
              <a:r>
                <a:rPr lang="en-GB" dirty="0" err="1"/>
                <a:t>Materialia</a:t>
              </a:r>
              <a:r>
                <a:rPr lang="en-GB" dirty="0"/>
                <a:t>, 2020</a:t>
              </a:r>
            </a:p>
          </p:txBody>
        </p:sp>
      </p:grpSp>
      <p:sp>
        <p:nvSpPr>
          <p:cNvPr id="51" name="TextBox 50">
            <a:extLst>
              <a:ext uri="{FF2B5EF4-FFF2-40B4-BE49-F238E27FC236}">
                <a16:creationId xmlns:a16="http://schemas.microsoft.com/office/drawing/2014/main" id="{F4E40DC3-52A3-41A8-C3B4-EDBCC349C198}"/>
              </a:ext>
            </a:extLst>
          </p:cNvPr>
          <p:cNvSpPr txBox="1"/>
          <p:nvPr/>
        </p:nvSpPr>
        <p:spPr>
          <a:xfrm>
            <a:off x="7441943" y="4794981"/>
            <a:ext cx="18085033" cy="1508105"/>
          </a:xfrm>
          <a:prstGeom prst="rect">
            <a:avLst/>
          </a:prstGeom>
          <a:noFill/>
        </p:spPr>
        <p:txBody>
          <a:bodyPr wrap="square" rtlCol="0">
            <a:spAutoFit/>
          </a:bodyPr>
          <a:lstStyle/>
          <a:p>
            <a:pPr algn="ctr"/>
            <a:r>
              <a:rPr lang="en-GB" sz="3600" b="1" i="1" dirty="0"/>
              <a:t>Dan Wilcox, Molly Probert, Stephen Gallimore, David Findlay, Stephen Jago</a:t>
            </a:r>
          </a:p>
          <a:p>
            <a:pPr algn="ctr"/>
            <a:r>
              <a:rPr lang="en-US" altLang="en-US" sz="2800" i="1" dirty="0">
                <a:solidFill>
                  <a:srgbClr val="002D55"/>
                </a:solidFill>
                <a:cs typeface="Arial" panose="020B0604020202020204" pitchFamily="34" charset="0"/>
              </a:rPr>
              <a:t>Rutherford Appleton Laboratory, Harwell Campus, Oxfordshire, UK</a:t>
            </a:r>
          </a:p>
          <a:p>
            <a:endParaRPr lang="en-GB" sz="2800" dirty="0"/>
          </a:p>
        </p:txBody>
      </p:sp>
      <p:grpSp>
        <p:nvGrpSpPr>
          <p:cNvPr id="203" name="Group 202">
            <a:extLst>
              <a:ext uri="{FF2B5EF4-FFF2-40B4-BE49-F238E27FC236}">
                <a16:creationId xmlns:a16="http://schemas.microsoft.com/office/drawing/2014/main" id="{FFAD0247-60C5-2BAA-6978-EC6A70E1F6E2}"/>
              </a:ext>
            </a:extLst>
          </p:cNvPr>
          <p:cNvGrpSpPr/>
          <p:nvPr/>
        </p:nvGrpSpPr>
        <p:grpSpPr>
          <a:xfrm>
            <a:off x="1175268" y="37703333"/>
            <a:ext cx="15077632" cy="2338505"/>
            <a:chOff x="1175268" y="37076943"/>
            <a:chExt cx="15077632" cy="3021152"/>
          </a:xfrm>
        </p:grpSpPr>
        <p:sp>
          <p:nvSpPr>
            <p:cNvPr id="15" name="Rectangle: Rounded Corners 14">
              <a:extLst>
                <a:ext uri="{FF2B5EF4-FFF2-40B4-BE49-F238E27FC236}">
                  <a16:creationId xmlns:a16="http://schemas.microsoft.com/office/drawing/2014/main" id="{BA2FC224-5B58-958B-BF23-C593516F9AF8}"/>
                </a:ext>
              </a:extLst>
            </p:cNvPr>
            <p:cNvSpPr/>
            <p:nvPr/>
          </p:nvSpPr>
          <p:spPr>
            <a:xfrm>
              <a:off x="1175268" y="37076943"/>
              <a:ext cx="15077632" cy="2991552"/>
            </a:xfrm>
            <a:prstGeom prst="roundRect">
              <a:avLst>
                <a:gd name="adj" fmla="val 17453"/>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41638" indent="-941638">
                <a:buAutoNum type="arabicPeriod"/>
              </a:pPr>
              <a:endParaRPr lang="en-GB" sz="3200" dirty="0">
                <a:solidFill>
                  <a:schemeClr val="tx1"/>
                </a:solidFill>
              </a:endParaRPr>
            </a:p>
          </p:txBody>
        </p:sp>
        <p:sp>
          <p:nvSpPr>
            <p:cNvPr id="31" name="Content Placeholder 2">
              <a:extLst>
                <a:ext uri="{FF2B5EF4-FFF2-40B4-BE49-F238E27FC236}">
                  <a16:creationId xmlns:a16="http://schemas.microsoft.com/office/drawing/2014/main" id="{1A8976C1-2101-972D-159C-753983A02FE8}"/>
                </a:ext>
              </a:extLst>
            </p:cNvPr>
            <p:cNvSpPr txBox="1">
              <a:spLocks/>
            </p:cNvSpPr>
            <p:nvPr/>
          </p:nvSpPr>
          <p:spPr>
            <a:xfrm>
              <a:off x="1925185" y="37231436"/>
              <a:ext cx="13486265" cy="2866659"/>
            </a:xfrm>
            <a:prstGeom prst="rect">
              <a:avLst/>
            </a:prstGeom>
          </p:spPr>
          <p:txBody>
            <a:bodyPr vert="horz" lIns="91440" tIns="45720" rIns="91440" bIns="45720" rtlCol="0">
              <a:normAutofit lnSpcReduction="10000"/>
            </a:bodyPr>
            <a:lstStyle>
              <a:lvl1pPr marL="0" indent="0" algn="ctr" defTabSz="3348076" rtl="0" eaLnBrk="1" latinLnBrk="0" hangingPunct="1">
                <a:lnSpc>
                  <a:spcPct val="90000"/>
                </a:lnSpc>
                <a:spcBef>
                  <a:spcPts val="3662"/>
                </a:spcBef>
                <a:buFont typeface="Arial" panose="020B0604020202020204" pitchFamily="34" charset="0"/>
                <a:buNone/>
                <a:defRPr sz="8788" kern="1200">
                  <a:solidFill>
                    <a:schemeClr val="tx1"/>
                  </a:solidFill>
                  <a:latin typeface="+mn-lt"/>
                  <a:ea typeface="+mn-ea"/>
                  <a:cs typeface="+mn-cs"/>
                </a:defRPr>
              </a:lvl1pPr>
              <a:lvl2pPr marL="1674038" indent="0" algn="ctr" defTabSz="3348076" rtl="0" eaLnBrk="1" latinLnBrk="0" hangingPunct="1">
                <a:lnSpc>
                  <a:spcPct val="90000"/>
                </a:lnSpc>
                <a:spcBef>
                  <a:spcPts val="1831"/>
                </a:spcBef>
                <a:buFont typeface="Arial" panose="020B0604020202020204" pitchFamily="34" charset="0"/>
                <a:buNone/>
                <a:defRPr sz="7323" kern="1200">
                  <a:solidFill>
                    <a:schemeClr val="tx1"/>
                  </a:solidFill>
                  <a:latin typeface="+mn-lt"/>
                  <a:ea typeface="+mn-ea"/>
                  <a:cs typeface="+mn-cs"/>
                </a:defRPr>
              </a:lvl2pPr>
              <a:lvl3pPr marL="3348076" indent="0" algn="ctr" defTabSz="3348076" rtl="0" eaLnBrk="1" latinLnBrk="0" hangingPunct="1">
                <a:lnSpc>
                  <a:spcPct val="90000"/>
                </a:lnSpc>
                <a:spcBef>
                  <a:spcPts val="1831"/>
                </a:spcBef>
                <a:buFont typeface="Arial" panose="020B0604020202020204" pitchFamily="34" charset="0"/>
                <a:buNone/>
                <a:defRPr sz="6591" kern="1200">
                  <a:solidFill>
                    <a:schemeClr val="tx1"/>
                  </a:solidFill>
                  <a:latin typeface="+mn-lt"/>
                  <a:ea typeface="+mn-ea"/>
                  <a:cs typeface="+mn-cs"/>
                </a:defRPr>
              </a:lvl3pPr>
              <a:lvl4pPr marL="5022113" indent="0" algn="ctr" defTabSz="3348076" rtl="0" eaLnBrk="1" latinLnBrk="0" hangingPunct="1">
                <a:lnSpc>
                  <a:spcPct val="90000"/>
                </a:lnSpc>
                <a:spcBef>
                  <a:spcPts val="1831"/>
                </a:spcBef>
                <a:buFont typeface="Arial" panose="020B0604020202020204" pitchFamily="34" charset="0"/>
                <a:buNone/>
                <a:defRPr sz="5858" kern="1200">
                  <a:solidFill>
                    <a:schemeClr val="tx1"/>
                  </a:solidFill>
                  <a:latin typeface="+mn-lt"/>
                  <a:ea typeface="+mn-ea"/>
                  <a:cs typeface="+mn-cs"/>
                </a:defRPr>
              </a:lvl4pPr>
              <a:lvl5pPr marL="6696151" indent="0" algn="ctr" defTabSz="3348076" rtl="0" eaLnBrk="1" latinLnBrk="0" hangingPunct="1">
                <a:lnSpc>
                  <a:spcPct val="90000"/>
                </a:lnSpc>
                <a:spcBef>
                  <a:spcPts val="1831"/>
                </a:spcBef>
                <a:buFont typeface="Arial" panose="020B0604020202020204" pitchFamily="34" charset="0"/>
                <a:buNone/>
                <a:defRPr sz="5858" kern="1200">
                  <a:solidFill>
                    <a:schemeClr val="tx1"/>
                  </a:solidFill>
                  <a:latin typeface="+mn-lt"/>
                  <a:ea typeface="+mn-ea"/>
                  <a:cs typeface="+mn-cs"/>
                </a:defRPr>
              </a:lvl5pPr>
              <a:lvl6pPr marL="8370189" indent="0" algn="ctr" defTabSz="3348076" rtl="0" eaLnBrk="1" latinLnBrk="0" hangingPunct="1">
                <a:lnSpc>
                  <a:spcPct val="90000"/>
                </a:lnSpc>
                <a:spcBef>
                  <a:spcPts val="1831"/>
                </a:spcBef>
                <a:buFont typeface="Arial" panose="020B0604020202020204" pitchFamily="34" charset="0"/>
                <a:buNone/>
                <a:defRPr sz="5858" kern="1200">
                  <a:solidFill>
                    <a:schemeClr val="tx1"/>
                  </a:solidFill>
                  <a:latin typeface="+mn-lt"/>
                  <a:ea typeface="+mn-ea"/>
                  <a:cs typeface="+mn-cs"/>
                </a:defRPr>
              </a:lvl6pPr>
              <a:lvl7pPr marL="10044227" indent="0" algn="ctr" defTabSz="3348076" rtl="0" eaLnBrk="1" latinLnBrk="0" hangingPunct="1">
                <a:lnSpc>
                  <a:spcPct val="90000"/>
                </a:lnSpc>
                <a:spcBef>
                  <a:spcPts val="1831"/>
                </a:spcBef>
                <a:buFont typeface="Arial" panose="020B0604020202020204" pitchFamily="34" charset="0"/>
                <a:buNone/>
                <a:defRPr sz="5858" kern="1200">
                  <a:solidFill>
                    <a:schemeClr val="tx1"/>
                  </a:solidFill>
                  <a:latin typeface="+mn-lt"/>
                  <a:ea typeface="+mn-ea"/>
                  <a:cs typeface="+mn-cs"/>
                </a:defRPr>
              </a:lvl7pPr>
              <a:lvl8pPr marL="11718265" indent="0" algn="ctr" defTabSz="3348076" rtl="0" eaLnBrk="1" latinLnBrk="0" hangingPunct="1">
                <a:lnSpc>
                  <a:spcPct val="90000"/>
                </a:lnSpc>
                <a:spcBef>
                  <a:spcPts val="1831"/>
                </a:spcBef>
                <a:buFont typeface="Arial" panose="020B0604020202020204" pitchFamily="34" charset="0"/>
                <a:buNone/>
                <a:defRPr sz="5858" kern="1200">
                  <a:solidFill>
                    <a:schemeClr val="tx1"/>
                  </a:solidFill>
                  <a:latin typeface="+mn-lt"/>
                  <a:ea typeface="+mn-ea"/>
                  <a:cs typeface="+mn-cs"/>
                </a:defRPr>
              </a:lvl8pPr>
              <a:lvl9pPr marL="13392302" indent="0" algn="ctr" defTabSz="3348076" rtl="0" eaLnBrk="1" latinLnBrk="0" hangingPunct="1">
                <a:lnSpc>
                  <a:spcPct val="90000"/>
                </a:lnSpc>
                <a:spcBef>
                  <a:spcPts val="1831"/>
                </a:spcBef>
                <a:buFont typeface="Arial" panose="020B0604020202020204" pitchFamily="34" charset="0"/>
                <a:buNone/>
                <a:defRPr sz="5858" kern="1200">
                  <a:solidFill>
                    <a:schemeClr val="tx1"/>
                  </a:solidFill>
                  <a:latin typeface="+mn-lt"/>
                  <a:ea typeface="+mn-ea"/>
                  <a:cs typeface="+mn-cs"/>
                </a:defRPr>
              </a:lvl9pPr>
            </a:lstStyle>
            <a:p>
              <a:pPr algn="l"/>
              <a:r>
                <a:rPr lang="en-GB" sz="3500" b="1" dirty="0">
                  <a:latin typeface="Arial" panose="020B0604020202020204" pitchFamily="34" charset="0"/>
                  <a:cs typeface="Arial" panose="020B0604020202020204" pitchFamily="34" charset="0"/>
                </a:rPr>
                <a:t>Conclusions</a:t>
              </a:r>
            </a:p>
            <a:p>
              <a:pPr algn="l">
                <a:lnSpc>
                  <a:spcPct val="100000"/>
                </a:lnSpc>
                <a:spcBef>
                  <a:spcPts val="0"/>
                </a:spcBef>
                <a:buClr>
                  <a:schemeClr val="accent2"/>
                </a:buClr>
              </a:pPr>
              <a:endParaRPr lang="en-GB" sz="2400" dirty="0">
                <a:latin typeface="Arial" panose="020B0604020202020204" pitchFamily="34" charset="0"/>
                <a:cs typeface="Arial" panose="020B0604020202020204" pitchFamily="34" charset="0"/>
              </a:endParaRPr>
            </a:p>
            <a:p>
              <a:pPr indent="-342900" algn="l">
                <a:lnSpc>
                  <a:spcPct val="100000"/>
                </a:lnSpc>
                <a:spcBef>
                  <a:spcPts val="0"/>
                </a:spcBef>
                <a:spcAft>
                  <a:spcPts val="600"/>
                </a:spcAft>
                <a:buClr>
                  <a:schemeClr val="accent2"/>
                </a:buClr>
                <a:buFont typeface="Wingdings" panose="05000000000000000000" pitchFamily="2" charset="2"/>
                <a:buChar char="§"/>
              </a:pPr>
              <a:r>
                <a:rPr lang="en-GB" sz="2400" dirty="0">
                  <a:latin typeface="Arial" panose="020B0604020202020204" pitchFamily="34" charset="0"/>
                  <a:cs typeface="Arial" panose="020B0604020202020204" pitchFamily="34" charset="0"/>
                </a:rPr>
                <a:t>New TS1 Target has now run at close to full power with no ill effects</a:t>
              </a:r>
            </a:p>
            <a:p>
              <a:pPr indent="-342900" algn="l">
                <a:lnSpc>
                  <a:spcPct val="100000"/>
                </a:lnSpc>
                <a:spcBef>
                  <a:spcPts val="0"/>
                </a:spcBef>
                <a:spcAft>
                  <a:spcPts val="600"/>
                </a:spcAft>
                <a:buClr>
                  <a:schemeClr val="accent2"/>
                </a:buClr>
                <a:buFont typeface="Wingdings" panose="05000000000000000000" pitchFamily="2" charset="2"/>
                <a:buChar char="§"/>
              </a:pPr>
              <a:r>
                <a:rPr lang="en-GB" sz="2400" dirty="0">
                  <a:latin typeface="Arial" panose="020B0604020202020204" pitchFamily="34" charset="0"/>
                  <a:cs typeface="Arial" panose="020B0604020202020204" pitchFamily="34" charset="0"/>
                </a:rPr>
                <a:t>9/10 plates performing as expected, validating the FEA approach</a:t>
              </a:r>
            </a:p>
            <a:p>
              <a:pPr indent="-342900" algn="l">
                <a:lnSpc>
                  <a:spcPct val="100000"/>
                </a:lnSpc>
                <a:spcBef>
                  <a:spcPts val="0"/>
                </a:spcBef>
                <a:spcAft>
                  <a:spcPts val="600"/>
                </a:spcAft>
                <a:buClr>
                  <a:schemeClr val="accent2"/>
                </a:buClr>
                <a:buFont typeface="Wingdings" panose="05000000000000000000" pitchFamily="2" charset="2"/>
                <a:buChar char="§"/>
              </a:pPr>
              <a:r>
                <a:rPr lang="en-GB" sz="2400" dirty="0">
                  <a:latin typeface="Arial" panose="020B0604020202020204" pitchFamily="34" charset="0"/>
                  <a:cs typeface="Arial" panose="020B0604020202020204" pitchFamily="34" charset="0"/>
                </a:rPr>
                <a:t>Still no clear explanation for plate 1 temperature anomaly</a:t>
              </a:r>
            </a:p>
            <a:p>
              <a:pPr indent="-342900" algn="l">
                <a:lnSpc>
                  <a:spcPct val="100000"/>
                </a:lnSpc>
                <a:spcBef>
                  <a:spcPts val="0"/>
                </a:spcBef>
                <a:buClr>
                  <a:schemeClr val="accent2"/>
                </a:buClr>
                <a:buFont typeface="Wingdings" panose="05000000000000000000" pitchFamily="2" charset="2"/>
                <a:buChar char="§"/>
              </a:pPr>
              <a:endParaRPr lang="en-GB" sz="2600" dirty="0">
                <a:latin typeface="Arial" panose="020B0604020202020204" pitchFamily="34" charset="0"/>
                <a:cs typeface="Arial" panose="020B0604020202020204" pitchFamily="34" charset="0"/>
              </a:endParaRPr>
            </a:p>
          </p:txBody>
        </p:sp>
      </p:grpSp>
      <p:pic>
        <p:nvPicPr>
          <p:cNvPr id="62" name="Picture 61">
            <a:extLst>
              <a:ext uri="{FF2B5EF4-FFF2-40B4-BE49-F238E27FC236}">
                <a16:creationId xmlns:a16="http://schemas.microsoft.com/office/drawing/2014/main" id="{FEE4FA4B-3692-C9EF-21DB-84CFA07CCED7}"/>
              </a:ext>
            </a:extLst>
          </p:cNvPr>
          <p:cNvPicPr>
            <a:picLocks noChangeAspect="1"/>
          </p:cNvPicPr>
          <p:nvPr/>
        </p:nvPicPr>
        <p:blipFill rotWithShape="1">
          <a:blip r:embed="rId3"/>
          <a:srcRect t="17648" r="79362" b="36780"/>
          <a:stretch/>
        </p:blipFill>
        <p:spPr>
          <a:xfrm>
            <a:off x="20062097" y="40137829"/>
            <a:ext cx="10632439" cy="2543386"/>
          </a:xfrm>
          <a:prstGeom prst="rect">
            <a:avLst/>
          </a:prstGeom>
        </p:spPr>
      </p:pic>
      <p:grpSp>
        <p:nvGrpSpPr>
          <p:cNvPr id="176" name="Group 175">
            <a:extLst>
              <a:ext uri="{FF2B5EF4-FFF2-40B4-BE49-F238E27FC236}">
                <a16:creationId xmlns:a16="http://schemas.microsoft.com/office/drawing/2014/main" id="{6EEE1FB6-65CA-1ACF-DBCD-7C9DA68B91A9}"/>
              </a:ext>
            </a:extLst>
          </p:cNvPr>
          <p:cNvGrpSpPr/>
          <p:nvPr/>
        </p:nvGrpSpPr>
        <p:grpSpPr>
          <a:xfrm>
            <a:off x="16831678" y="8654733"/>
            <a:ext cx="15481486" cy="5994809"/>
            <a:chOff x="16831678" y="8654733"/>
            <a:chExt cx="15481486" cy="5994809"/>
          </a:xfrm>
        </p:grpSpPr>
        <p:sp>
          <p:nvSpPr>
            <p:cNvPr id="18" name="Rectangle: Rounded Corners 17">
              <a:extLst>
                <a:ext uri="{FF2B5EF4-FFF2-40B4-BE49-F238E27FC236}">
                  <a16:creationId xmlns:a16="http://schemas.microsoft.com/office/drawing/2014/main" id="{D984B974-B44C-5CD2-99AD-543DC05510B6}"/>
                </a:ext>
              </a:extLst>
            </p:cNvPr>
            <p:cNvSpPr/>
            <p:nvPr/>
          </p:nvSpPr>
          <p:spPr>
            <a:xfrm>
              <a:off x="16831678" y="8654733"/>
              <a:ext cx="15481486" cy="5994809"/>
            </a:xfrm>
            <a:prstGeom prst="roundRect">
              <a:avLst>
                <a:gd name="adj" fmla="val 7232"/>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41638" indent="-941638">
                <a:buAutoNum type="arabicPeriod"/>
              </a:pPr>
              <a:endParaRPr lang="en-GB" sz="3200" dirty="0">
                <a:solidFill>
                  <a:schemeClr val="tx1"/>
                </a:solidFill>
              </a:endParaRPr>
            </a:p>
          </p:txBody>
        </p:sp>
        <p:sp>
          <p:nvSpPr>
            <p:cNvPr id="26" name="TextBox 25">
              <a:extLst>
                <a:ext uri="{FF2B5EF4-FFF2-40B4-BE49-F238E27FC236}">
                  <a16:creationId xmlns:a16="http://schemas.microsoft.com/office/drawing/2014/main" id="{AFD20607-F1A2-3F58-0DB3-FA428822A8DE}"/>
                </a:ext>
              </a:extLst>
            </p:cNvPr>
            <p:cNvSpPr txBox="1"/>
            <p:nvPr/>
          </p:nvSpPr>
          <p:spPr>
            <a:xfrm>
              <a:off x="17209759" y="8806168"/>
              <a:ext cx="10015764" cy="584775"/>
            </a:xfrm>
            <a:prstGeom prst="rect">
              <a:avLst/>
            </a:prstGeom>
            <a:noFill/>
          </p:spPr>
          <p:txBody>
            <a:bodyPr wrap="square">
              <a:spAutoFit/>
            </a:bodyPr>
            <a:lstStyle/>
            <a:p>
              <a:r>
                <a:rPr lang="en-GB" sz="3200" b="1" dirty="0">
                  <a:solidFill>
                    <a:schemeClr val="tx1"/>
                  </a:solidFill>
                  <a:latin typeface="Arial" panose="020B0604020202020204" pitchFamily="34" charset="0"/>
                  <a:cs typeface="Arial" panose="020B0604020202020204" pitchFamily="34" charset="0"/>
                </a:rPr>
                <a:t>Initial Commissioning Data – Unexpected Results</a:t>
              </a:r>
            </a:p>
          </p:txBody>
        </p:sp>
        <p:sp>
          <p:nvSpPr>
            <p:cNvPr id="65" name="TextBox 64">
              <a:extLst>
                <a:ext uri="{FF2B5EF4-FFF2-40B4-BE49-F238E27FC236}">
                  <a16:creationId xmlns:a16="http://schemas.microsoft.com/office/drawing/2014/main" id="{829B048A-0B92-4022-9039-97C875D4CA28}"/>
                </a:ext>
              </a:extLst>
            </p:cNvPr>
            <p:cNvSpPr txBox="1"/>
            <p:nvPr/>
          </p:nvSpPr>
          <p:spPr>
            <a:xfrm>
              <a:off x="17171233" y="9637235"/>
              <a:ext cx="9145970" cy="1354217"/>
            </a:xfrm>
            <a:prstGeom prst="rect">
              <a:avLst/>
            </a:prstGeom>
            <a:noFill/>
          </p:spPr>
          <p:txBody>
            <a:bodyPr wrap="square">
              <a:spAutoFit/>
            </a:bodyPr>
            <a:lstStyle/>
            <a:p>
              <a:pPr marL="457200" indent="-457200">
                <a:spcAft>
                  <a:spcPts val="600"/>
                </a:spcAft>
                <a:buClr>
                  <a:schemeClr val="accent2"/>
                </a:buClr>
                <a:buFont typeface="Wingdings" panose="05000000000000000000" pitchFamily="2" charset="2"/>
                <a:buChar char="§"/>
              </a:pPr>
              <a:r>
                <a:rPr lang="en-GB" sz="2400" dirty="0">
                  <a:solidFill>
                    <a:schemeClr val="tx1"/>
                  </a:solidFill>
                  <a:latin typeface="Arial" panose="020B0604020202020204" pitchFamily="34" charset="0"/>
                  <a:cs typeface="Arial" panose="020B0604020202020204" pitchFamily="34" charset="0"/>
                </a:rPr>
                <a:t>Run on 10th Dec 2022 at 1/8 and 1/4 nominal beam power</a:t>
              </a:r>
            </a:p>
            <a:p>
              <a:pPr marL="457200" indent="-457200">
                <a:spcAft>
                  <a:spcPts val="600"/>
                </a:spcAft>
                <a:buClr>
                  <a:schemeClr val="accent2"/>
                </a:buClr>
                <a:buFont typeface="Wingdings" panose="05000000000000000000" pitchFamily="2" charset="2"/>
                <a:buChar char="§"/>
              </a:pPr>
              <a:r>
                <a:rPr lang="en-GB" sz="2400" dirty="0">
                  <a:solidFill>
                    <a:schemeClr val="tx1"/>
                  </a:solidFill>
                  <a:latin typeface="Arial" panose="020B0604020202020204" pitchFamily="34" charset="0"/>
                  <a:cs typeface="Arial" panose="020B0604020202020204" pitchFamily="34" charset="0"/>
                </a:rPr>
                <a:t>Higher than expected temperature readings on plate 1</a:t>
              </a:r>
            </a:p>
            <a:p>
              <a:pPr marL="457200" indent="-457200">
                <a:spcAft>
                  <a:spcPts val="600"/>
                </a:spcAft>
                <a:buClr>
                  <a:schemeClr val="accent2"/>
                </a:buClr>
                <a:buFont typeface="Wingdings" panose="05000000000000000000" pitchFamily="2" charset="2"/>
                <a:buChar char="§"/>
              </a:pPr>
              <a:r>
                <a:rPr lang="en-GB" sz="2400" dirty="0">
                  <a:latin typeface="Arial" panose="020B0604020202020204" pitchFamily="34" charset="0"/>
                  <a:cs typeface="Arial" panose="020B0604020202020204" pitchFamily="34" charset="0"/>
                </a:rPr>
                <a:t>Simulations agree well with data, except on plate 1</a:t>
              </a:r>
              <a:endParaRPr lang="en-GB" sz="2400" dirty="0">
                <a:solidFill>
                  <a:schemeClr val="tx1"/>
                </a:solidFill>
                <a:latin typeface="Arial" panose="020B0604020202020204" pitchFamily="34" charset="0"/>
                <a:cs typeface="Arial" panose="020B0604020202020204" pitchFamily="34" charset="0"/>
              </a:endParaRPr>
            </a:p>
          </p:txBody>
        </p:sp>
        <p:grpSp>
          <p:nvGrpSpPr>
            <p:cNvPr id="108" name="Group 107">
              <a:extLst>
                <a:ext uri="{FF2B5EF4-FFF2-40B4-BE49-F238E27FC236}">
                  <a16:creationId xmlns:a16="http://schemas.microsoft.com/office/drawing/2014/main" id="{6D286732-D51A-F882-2CD0-59703687645F}"/>
                </a:ext>
              </a:extLst>
            </p:cNvPr>
            <p:cNvGrpSpPr/>
            <p:nvPr/>
          </p:nvGrpSpPr>
          <p:grpSpPr>
            <a:xfrm>
              <a:off x="26714077" y="9529532"/>
              <a:ext cx="5467069" cy="4479705"/>
              <a:chOff x="24694770" y="10084433"/>
              <a:chExt cx="7354362" cy="5888389"/>
            </a:xfrm>
          </p:grpSpPr>
          <p:grpSp>
            <p:nvGrpSpPr>
              <p:cNvPr id="107" name="Group 106">
                <a:extLst>
                  <a:ext uri="{FF2B5EF4-FFF2-40B4-BE49-F238E27FC236}">
                    <a16:creationId xmlns:a16="http://schemas.microsoft.com/office/drawing/2014/main" id="{D1003FDB-DEA7-D1C6-4A7C-86CBD44A2894}"/>
                  </a:ext>
                </a:extLst>
              </p:cNvPr>
              <p:cNvGrpSpPr/>
              <p:nvPr/>
            </p:nvGrpSpPr>
            <p:grpSpPr>
              <a:xfrm>
                <a:off x="24694770" y="10084433"/>
                <a:ext cx="7354362" cy="5888389"/>
                <a:chOff x="24694770" y="10084433"/>
                <a:chExt cx="7354362" cy="5888389"/>
              </a:xfrm>
            </p:grpSpPr>
            <p:sp>
              <p:nvSpPr>
                <p:cNvPr id="106" name="Rectangle: Rounded Corners 105">
                  <a:extLst>
                    <a:ext uri="{FF2B5EF4-FFF2-40B4-BE49-F238E27FC236}">
                      <a16:creationId xmlns:a16="http://schemas.microsoft.com/office/drawing/2014/main" id="{2C2DA222-6074-1C1B-B610-6DA48675E84A}"/>
                    </a:ext>
                  </a:extLst>
                </p:cNvPr>
                <p:cNvSpPr/>
                <p:nvPr/>
              </p:nvSpPr>
              <p:spPr>
                <a:xfrm>
                  <a:off x="24694771" y="10084433"/>
                  <a:ext cx="7220004" cy="5888389"/>
                </a:xfrm>
                <a:prstGeom prst="roundRect">
                  <a:avLst>
                    <a:gd name="adj" fmla="val 72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extLst>
                    <a:ext uri="{FF2B5EF4-FFF2-40B4-BE49-F238E27FC236}">
                      <a16:creationId xmlns:a16="http://schemas.microsoft.com/office/drawing/2014/main" id="{4FF315B8-930D-8A8E-A6B9-5C926CECA241}"/>
                    </a:ext>
                  </a:extLst>
                </p:cNvPr>
                <p:cNvPicPr>
                  <a:picLocks noChangeAspect="1"/>
                </p:cNvPicPr>
                <p:nvPr/>
              </p:nvPicPr>
              <p:blipFill>
                <a:blip r:embed="rId4"/>
                <a:stretch>
                  <a:fillRect/>
                </a:stretch>
              </p:blipFill>
              <p:spPr>
                <a:xfrm>
                  <a:off x="24694770" y="10191451"/>
                  <a:ext cx="7354362" cy="5517878"/>
                </a:xfrm>
                <a:prstGeom prst="rect">
                  <a:avLst/>
                </a:prstGeom>
              </p:spPr>
            </p:pic>
          </p:grpSp>
          <p:sp>
            <p:nvSpPr>
              <p:cNvPr id="50" name="TextBox 49">
                <a:extLst>
                  <a:ext uri="{FF2B5EF4-FFF2-40B4-BE49-F238E27FC236}">
                    <a16:creationId xmlns:a16="http://schemas.microsoft.com/office/drawing/2014/main" id="{9321EEF0-BF2F-16AC-4079-53445AF7FAC2}"/>
                  </a:ext>
                </a:extLst>
              </p:cNvPr>
              <p:cNvSpPr txBox="1"/>
              <p:nvPr/>
            </p:nvSpPr>
            <p:spPr>
              <a:xfrm>
                <a:off x="26237244" y="12950390"/>
                <a:ext cx="1571229" cy="445015"/>
              </a:xfrm>
              <a:prstGeom prst="rect">
                <a:avLst/>
              </a:prstGeom>
              <a:noFill/>
            </p:spPr>
            <p:txBody>
              <a:bodyPr wrap="square" rtlCol="0">
                <a:spAutoFit/>
              </a:bodyPr>
              <a:lstStyle/>
              <a:p>
                <a:r>
                  <a:rPr lang="en-GB" sz="1600" b="1" dirty="0">
                    <a:solidFill>
                      <a:srgbClr val="FF0000"/>
                    </a:solidFill>
                  </a:rPr>
                  <a:t>1/8 Power</a:t>
                </a:r>
              </a:p>
            </p:txBody>
          </p:sp>
          <p:cxnSp>
            <p:nvCxnSpPr>
              <p:cNvPr id="52" name="Straight Arrow Connector 51">
                <a:extLst>
                  <a:ext uri="{FF2B5EF4-FFF2-40B4-BE49-F238E27FC236}">
                    <a16:creationId xmlns:a16="http://schemas.microsoft.com/office/drawing/2014/main" id="{21C87B96-0A26-8686-CB5D-7C96D690AE43}"/>
                  </a:ext>
                </a:extLst>
              </p:cNvPr>
              <p:cNvCxnSpPr>
                <a:cxnSpLocks/>
              </p:cNvCxnSpPr>
              <p:nvPr/>
            </p:nvCxnSpPr>
            <p:spPr>
              <a:xfrm flipV="1">
                <a:off x="27186998" y="12570048"/>
                <a:ext cx="134532" cy="3803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0B1D8A3-FC16-27C1-444D-81EC9024C158}"/>
                  </a:ext>
                </a:extLst>
              </p:cNvPr>
              <p:cNvCxnSpPr>
                <a:cxnSpLocks/>
              </p:cNvCxnSpPr>
              <p:nvPr/>
            </p:nvCxnSpPr>
            <p:spPr>
              <a:xfrm flipV="1">
                <a:off x="28987011" y="11125018"/>
                <a:ext cx="73241" cy="3970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EEBC41C-BC31-3562-5F53-C5495F939129}"/>
                  </a:ext>
                </a:extLst>
              </p:cNvPr>
              <p:cNvSpPr txBox="1"/>
              <p:nvPr/>
            </p:nvSpPr>
            <p:spPr>
              <a:xfrm>
                <a:off x="28197483" y="11522085"/>
                <a:ext cx="1725537" cy="445015"/>
              </a:xfrm>
              <a:prstGeom prst="rect">
                <a:avLst/>
              </a:prstGeom>
              <a:noFill/>
            </p:spPr>
            <p:txBody>
              <a:bodyPr wrap="square" rtlCol="0">
                <a:spAutoFit/>
              </a:bodyPr>
              <a:lstStyle/>
              <a:p>
                <a:r>
                  <a:rPr lang="en-GB" sz="1600" b="1" dirty="0">
                    <a:solidFill>
                      <a:srgbClr val="FF0000"/>
                    </a:solidFill>
                  </a:rPr>
                  <a:t>1/4 Power</a:t>
                </a:r>
              </a:p>
            </p:txBody>
          </p:sp>
        </p:grpSp>
        <p:pic>
          <p:nvPicPr>
            <p:cNvPr id="109" name="Picture 108">
              <a:extLst>
                <a:ext uri="{FF2B5EF4-FFF2-40B4-BE49-F238E27FC236}">
                  <a16:creationId xmlns:a16="http://schemas.microsoft.com/office/drawing/2014/main" id="{61F9D3B6-EBBE-0F43-F983-173B3D2D96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32285" y="11233774"/>
              <a:ext cx="4643863" cy="278631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11" name="Picture 110">
              <a:extLst>
                <a:ext uri="{FF2B5EF4-FFF2-40B4-BE49-F238E27FC236}">
                  <a16:creationId xmlns:a16="http://schemas.microsoft.com/office/drawing/2014/main" id="{837FE83A-920C-DE51-31EE-D72EB69CBE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60862" y="11219151"/>
              <a:ext cx="4643863" cy="2786317"/>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grpSp>
      <p:sp>
        <p:nvSpPr>
          <p:cNvPr id="12" name="Rectangle: Rounded Corners 11">
            <a:extLst>
              <a:ext uri="{FF2B5EF4-FFF2-40B4-BE49-F238E27FC236}">
                <a16:creationId xmlns:a16="http://schemas.microsoft.com/office/drawing/2014/main" id="{A877730A-6777-EFFD-82CD-2BFBB227E6DA}"/>
              </a:ext>
            </a:extLst>
          </p:cNvPr>
          <p:cNvSpPr/>
          <p:nvPr/>
        </p:nvSpPr>
        <p:spPr>
          <a:xfrm>
            <a:off x="1180140" y="27584882"/>
            <a:ext cx="15072760" cy="9683357"/>
          </a:xfrm>
          <a:prstGeom prst="roundRect">
            <a:avLst>
              <a:gd name="adj" fmla="val 6173"/>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41638" indent="-941638">
              <a:buAutoNum type="arabicPeriod"/>
            </a:pPr>
            <a:endParaRPr lang="en-GB" sz="3200" dirty="0">
              <a:solidFill>
                <a:schemeClr val="tx1"/>
              </a:solidFill>
            </a:endParaRPr>
          </a:p>
        </p:txBody>
      </p:sp>
      <p:grpSp>
        <p:nvGrpSpPr>
          <p:cNvPr id="172" name="Group 171">
            <a:extLst>
              <a:ext uri="{FF2B5EF4-FFF2-40B4-BE49-F238E27FC236}">
                <a16:creationId xmlns:a16="http://schemas.microsoft.com/office/drawing/2014/main" id="{91F883AD-2DF5-BA83-0AEB-20503D32E1C5}"/>
              </a:ext>
            </a:extLst>
          </p:cNvPr>
          <p:cNvGrpSpPr/>
          <p:nvPr/>
        </p:nvGrpSpPr>
        <p:grpSpPr>
          <a:xfrm>
            <a:off x="1261605" y="8681737"/>
            <a:ext cx="15259874" cy="7273117"/>
            <a:chOff x="1261605" y="8681737"/>
            <a:chExt cx="15259874" cy="7273117"/>
          </a:xfrm>
        </p:grpSpPr>
        <p:sp>
          <p:nvSpPr>
            <p:cNvPr id="9" name="Rectangle: Rounded Corners 8">
              <a:extLst>
                <a:ext uri="{FF2B5EF4-FFF2-40B4-BE49-F238E27FC236}">
                  <a16:creationId xmlns:a16="http://schemas.microsoft.com/office/drawing/2014/main" id="{7BD77ABC-8A47-DBDA-2CA0-74EC8CDEF056}"/>
                </a:ext>
              </a:extLst>
            </p:cNvPr>
            <p:cNvSpPr/>
            <p:nvPr/>
          </p:nvSpPr>
          <p:spPr>
            <a:xfrm>
              <a:off x="1261605" y="8681737"/>
              <a:ext cx="14945728" cy="7273117"/>
            </a:xfrm>
            <a:prstGeom prst="roundRect">
              <a:avLst>
                <a:gd name="adj" fmla="val 7232"/>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41638" indent="-941638">
                <a:buAutoNum type="arabicPeriod"/>
              </a:pPr>
              <a:endParaRPr lang="en-GB" sz="3200" dirty="0">
                <a:solidFill>
                  <a:schemeClr val="tx1"/>
                </a:solidFill>
              </a:endParaRPr>
            </a:p>
          </p:txBody>
        </p:sp>
        <p:sp>
          <p:nvSpPr>
            <p:cNvPr id="24" name="TextBox 23">
              <a:extLst>
                <a:ext uri="{FF2B5EF4-FFF2-40B4-BE49-F238E27FC236}">
                  <a16:creationId xmlns:a16="http://schemas.microsoft.com/office/drawing/2014/main" id="{6D43F95C-6590-3539-CDAE-E67FB75835D4}"/>
                </a:ext>
              </a:extLst>
            </p:cNvPr>
            <p:cNvSpPr txBox="1"/>
            <p:nvPr/>
          </p:nvSpPr>
          <p:spPr>
            <a:xfrm>
              <a:off x="1565601" y="8789692"/>
              <a:ext cx="14955878" cy="2215991"/>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Target Design Overview</a:t>
              </a:r>
            </a:p>
            <a:p>
              <a:endParaRPr lang="en-GB" sz="2400" dirty="0">
                <a:solidFill>
                  <a:schemeClr val="tx1"/>
                </a:solidFill>
                <a:latin typeface="Arial" panose="020B0604020202020204" pitchFamily="34" charset="0"/>
                <a:cs typeface="Arial" panose="020B0604020202020204" pitchFamily="34" charset="0"/>
              </a:endParaRPr>
            </a:p>
            <a:p>
              <a:pPr marL="457200" indent="-457200">
                <a:spcAft>
                  <a:spcPts val="600"/>
                </a:spcAft>
                <a:buClr>
                  <a:schemeClr val="accent2"/>
                </a:buClr>
                <a:buFont typeface="Wingdings" panose="05000000000000000000" pitchFamily="2" charset="2"/>
                <a:buChar char="§"/>
              </a:pPr>
              <a:r>
                <a:rPr lang="en-GB" sz="2400" dirty="0">
                  <a:solidFill>
                    <a:schemeClr val="tx1"/>
                  </a:solidFill>
                  <a:latin typeface="Arial" panose="020B0604020202020204" pitchFamily="34" charset="0"/>
                  <a:cs typeface="Arial" panose="020B0604020202020204" pitchFamily="34" charset="0"/>
                </a:rPr>
                <a:t>All-new TS1 target design developed using FEA analysis and prior operational experience</a:t>
              </a:r>
            </a:p>
            <a:p>
              <a:pPr marL="457200" indent="-457200">
                <a:spcAft>
                  <a:spcPts val="600"/>
                </a:spcAft>
                <a:buClr>
                  <a:schemeClr val="accent2"/>
                </a:buClr>
                <a:buFont typeface="Wingdings" panose="05000000000000000000" pitchFamily="2" charset="2"/>
                <a:buChar char="§"/>
              </a:pPr>
              <a:r>
                <a:rPr lang="en-GB" sz="2400" dirty="0">
                  <a:latin typeface="Arial" panose="020B0604020202020204" pitchFamily="34" charset="0"/>
                  <a:cs typeface="Arial" panose="020B0604020202020204" pitchFamily="34" charset="0"/>
                </a:rPr>
                <a:t>Pressure vessel design assurance “In the spirit of” PD5500 [2]</a:t>
              </a:r>
            </a:p>
            <a:p>
              <a:pPr marL="457200" indent="-457200">
                <a:spcAft>
                  <a:spcPts val="600"/>
                </a:spcAft>
                <a:buClr>
                  <a:schemeClr val="accent2"/>
                </a:buClr>
                <a:buFont typeface="Wingdings" panose="05000000000000000000" pitchFamily="2" charset="2"/>
                <a:buChar char="§"/>
              </a:pPr>
              <a:r>
                <a:rPr lang="en-GB" sz="2400" dirty="0">
                  <a:solidFill>
                    <a:schemeClr val="tx1"/>
                  </a:solidFill>
                  <a:latin typeface="Arial" panose="020B0604020202020204" pitchFamily="34" charset="0"/>
                  <a:cs typeface="Arial" panose="020B0604020202020204" pitchFamily="34" charset="0"/>
                </a:rPr>
                <a:t>Simulated stresses no higher than previous TS1 target</a:t>
              </a:r>
            </a:p>
          </p:txBody>
        </p:sp>
        <p:grpSp>
          <p:nvGrpSpPr>
            <p:cNvPr id="170" name="Group 169">
              <a:extLst>
                <a:ext uri="{FF2B5EF4-FFF2-40B4-BE49-F238E27FC236}">
                  <a16:creationId xmlns:a16="http://schemas.microsoft.com/office/drawing/2014/main" id="{8FC332B6-1BAE-AE65-C68D-075CAFD5E63D}"/>
                </a:ext>
              </a:extLst>
            </p:cNvPr>
            <p:cNvGrpSpPr/>
            <p:nvPr/>
          </p:nvGrpSpPr>
          <p:grpSpPr>
            <a:xfrm>
              <a:off x="1581322" y="10349545"/>
              <a:ext cx="14544535" cy="5497315"/>
              <a:chOff x="1581322" y="10273345"/>
              <a:chExt cx="14544535" cy="5497315"/>
            </a:xfrm>
          </p:grpSpPr>
          <p:grpSp>
            <p:nvGrpSpPr>
              <p:cNvPr id="40" name="Group 39">
                <a:extLst>
                  <a:ext uri="{FF2B5EF4-FFF2-40B4-BE49-F238E27FC236}">
                    <a16:creationId xmlns:a16="http://schemas.microsoft.com/office/drawing/2014/main" id="{0D22D66F-6B47-6721-2272-B092D6A4FEEC}"/>
                  </a:ext>
                </a:extLst>
              </p:cNvPr>
              <p:cNvGrpSpPr/>
              <p:nvPr/>
            </p:nvGrpSpPr>
            <p:grpSpPr>
              <a:xfrm>
                <a:off x="1645758" y="10961874"/>
                <a:ext cx="9878036" cy="4199204"/>
                <a:chOff x="1631592" y="10104925"/>
                <a:chExt cx="12763688" cy="5425910"/>
              </a:xfrm>
            </p:grpSpPr>
            <p:sp>
              <p:nvSpPr>
                <p:cNvPr id="39" name="Rectangle: Rounded Corners 38">
                  <a:extLst>
                    <a:ext uri="{FF2B5EF4-FFF2-40B4-BE49-F238E27FC236}">
                      <a16:creationId xmlns:a16="http://schemas.microsoft.com/office/drawing/2014/main" id="{73291208-081D-7C13-7A77-CF74F8E55F30}"/>
                    </a:ext>
                  </a:extLst>
                </p:cNvPr>
                <p:cNvSpPr/>
                <p:nvPr/>
              </p:nvSpPr>
              <p:spPr>
                <a:xfrm>
                  <a:off x="1631592" y="10175655"/>
                  <a:ext cx="12763688" cy="5331189"/>
                </a:xfrm>
                <a:prstGeom prst="roundRect">
                  <a:avLst>
                    <a:gd name="adj" fmla="val 72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FF4B8F66-E7E6-7EE6-B5EE-1FF35D4561F2}"/>
                    </a:ext>
                  </a:extLst>
                </p:cNvPr>
                <p:cNvPicPr>
                  <a:picLocks noChangeAspect="1"/>
                </p:cNvPicPr>
                <p:nvPr/>
              </p:nvPicPr>
              <p:blipFill>
                <a:blip r:embed="rId7"/>
                <a:stretch>
                  <a:fillRect/>
                </a:stretch>
              </p:blipFill>
              <p:spPr>
                <a:xfrm>
                  <a:off x="2015253" y="10104925"/>
                  <a:ext cx="12034547" cy="5425910"/>
                </a:xfrm>
                <a:prstGeom prst="rect">
                  <a:avLst/>
                </a:prstGeom>
              </p:spPr>
            </p:pic>
          </p:grpSp>
          <p:sp>
            <p:nvSpPr>
              <p:cNvPr id="154" name="Rectangle: Rounded Corners 153">
                <a:extLst>
                  <a:ext uri="{FF2B5EF4-FFF2-40B4-BE49-F238E27FC236}">
                    <a16:creationId xmlns:a16="http://schemas.microsoft.com/office/drawing/2014/main" id="{2180ACE6-F959-EB88-5F33-7209D1A5B9A5}"/>
                  </a:ext>
                </a:extLst>
              </p:cNvPr>
              <p:cNvSpPr/>
              <p:nvPr/>
            </p:nvSpPr>
            <p:spPr>
              <a:xfrm>
                <a:off x="11962446" y="10273345"/>
                <a:ext cx="3921399" cy="4850984"/>
              </a:xfrm>
              <a:prstGeom prst="roundRect">
                <a:avLst>
                  <a:gd name="adj" fmla="val 72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 name="Picture 152">
                <a:extLst>
                  <a:ext uri="{FF2B5EF4-FFF2-40B4-BE49-F238E27FC236}">
                    <a16:creationId xmlns:a16="http://schemas.microsoft.com/office/drawing/2014/main" id="{D653D089-4F25-7886-9C96-C5C68F55AB86}"/>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459706" y="10374825"/>
                <a:ext cx="3246543" cy="2415684"/>
              </a:xfrm>
              <a:prstGeom prst="rect">
                <a:avLst/>
              </a:prstGeom>
            </p:spPr>
          </p:pic>
          <p:sp>
            <p:nvSpPr>
              <p:cNvPr id="162" name="TextBox 161">
                <a:extLst>
                  <a:ext uri="{FF2B5EF4-FFF2-40B4-BE49-F238E27FC236}">
                    <a16:creationId xmlns:a16="http://schemas.microsoft.com/office/drawing/2014/main" id="{F24D6A38-E608-7088-67DB-28414D6BA521}"/>
                  </a:ext>
                </a:extLst>
              </p:cNvPr>
              <p:cNvSpPr txBox="1"/>
              <p:nvPr/>
            </p:nvSpPr>
            <p:spPr>
              <a:xfrm>
                <a:off x="1581322" y="15179022"/>
                <a:ext cx="9942471" cy="369356"/>
              </a:xfrm>
              <a:prstGeom prst="rect">
                <a:avLst/>
              </a:prstGeom>
              <a:noFill/>
            </p:spPr>
            <p:txBody>
              <a:bodyPr wrap="square" rtlCol="0">
                <a:spAutoFit/>
              </a:bodyPr>
              <a:lstStyle/>
              <a:p>
                <a:pPr algn="ctr"/>
                <a:r>
                  <a:rPr lang="en-GB" i="1" dirty="0"/>
                  <a:t>Key design features of the TS1 Project Target</a:t>
                </a:r>
              </a:p>
            </p:txBody>
          </p:sp>
          <p:sp>
            <p:nvSpPr>
              <p:cNvPr id="164" name="TextBox 163">
                <a:extLst>
                  <a:ext uri="{FF2B5EF4-FFF2-40B4-BE49-F238E27FC236}">
                    <a16:creationId xmlns:a16="http://schemas.microsoft.com/office/drawing/2014/main" id="{40399575-AB2F-55CE-0979-61A804CD1D2E}"/>
                  </a:ext>
                </a:extLst>
              </p:cNvPr>
              <p:cNvSpPr txBox="1"/>
              <p:nvPr/>
            </p:nvSpPr>
            <p:spPr>
              <a:xfrm>
                <a:off x="11790774" y="15124329"/>
                <a:ext cx="4335083" cy="646331"/>
              </a:xfrm>
              <a:prstGeom prst="rect">
                <a:avLst/>
              </a:prstGeom>
              <a:noFill/>
            </p:spPr>
            <p:txBody>
              <a:bodyPr wrap="square" rtlCol="0">
                <a:spAutoFit/>
              </a:bodyPr>
              <a:lstStyle/>
              <a:p>
                <a:pPr algn="ctr"/>
                <a:r>
                  <a:rPr lang="en-GB" i="1" dirty="0"/>
                  <a:t>Target analysis: a) Conjugate fluid/thermal, b) Pressure Vessel integrity</a:t>
                </a:r>
              </a:p>
            </p:txBody>
          </p:sp>
          <p:pic>
            <p:nvPicPr>
              <p:cNvPr id="165" name="Picture 164">
                <a:extLst>
                  <a:ext uri="{FF2B5EF4-FFF2-40B4-BE49-F238E27FC236}">
                    <a16:creationId xmlns:a16="http://schemas.microsoft.com/office/drawing/2014/main" id="{B317224F-2E34-B521-C819-BC88B1F72F05}"/>
                  </a:ext>
                </a:extLst>
              </p:cNvPr>
              <p:cNvPicPr/>
              <p:nvPr/>
            </p:nvPicPr>
            <p:blipFill>
              <a:blip r:embed="rId9">
                <a:clrChange>
                  <a:clrFrom>
                    <a:srgbClr val="FFFFFF"/>
                  </a:clrFrom>
                  <a:clrTo>
                    <a:srgbClr val="FFFFFF">
                      <a:alpha val="0"/>
                    </a:srgbClr>
                  </a:clrTo>
                </a:clrChange>
              </a:blip>
              <a:stretch>
                <a:fillRect/>
              </a:stretch>
            </p:blipFill>
            <p:spPr>
              <a:xfrm>
                <a:off x="12204868" y="12869994"/>
                <a:ext cx="3622346" cy="2168818"/>
              </a:xfrm>
              <a:prstGeom prst="rect">
                <a:avLst/>
              </a:prstGeom>
            </p:spPr>
          </p:pic>
          <p:sp>
            <p:nvSpPr>
              <p:cNvPr id="166" name="TextBox 165">
                <a:extLst>
                  <a:ext uri="{FF2B5EF4-FFF2-40B4-BE49-F238E27FC236}">
                    <a16:creationId xmlns:a16="http://schemas.microsoft.com/office/drawing/2014/main" id="{3000C8F6-5C08-210A-2330-B6174DE0F6F9}"/>
                  </a:ext>
                </a:extLst>
              </p:cNvPr>
              <p:cNvSpPr txBox="1"/>
              <p:nvPr/>
            </p:nvSpPr>
            <p:spPr>
              <a:xfrm>
                <a:off x="12016529" y="10344711"/>
                <a:ext cx="422561" cy="369332"/>
              </a:xfrm>
              <a:prstGeom prst="rect">
                <a:avLst/>
              </a:prstGeom>
              <a:noFill/>
            </p:spPr>
            <p:txBody>
              <a:bodyPr wrap="square" rtlCol="0">
                <a:spAutoFit/>
              </a:bodyPr>
              <a:lstStyle/>
              <a:p>
                <a:r>
                  <a:rPr lang="en-GB" dirty="0"/>
                  <a:t>a)</a:t>
                </a:r>
              </a:p>
            </p:txBody>
          </p:sp>
          <p:sp>
            <p:nvSpPr>
              <p:cNvPr id="169" name="TextBox 168">
                <a:extLst>
                  <a:ext uri="{FF2B5EF4-FFF2-40B4-BE49-F238E27FC236}">
                    <a16:creationId xmlns:a16="http://schemas.microsoft.com/office/drawing/2014/main" id="{19580873-A92C-B14E-E6F8-EEDE246E2C93}"/>
                  </a:ext>
                </a:extLst>
              </p:cNvPr>
              <p:cNvSpPr txBox="1"/>
              <p:nvPr/>
            </p:nvSpPr>
            <p:spPr>
              <a:xfrm>
                <a:off x="12016529" y="12561408"/>
                <a:ext cx="422561" cy="369332"/>
              </a:xfrm>
              <a:prstGeom prst="rect">
                <a:avLst/>
              </a:prstGeom>
              <a:noFill/>
            </p:spPr>
            <p:txBody>
              <a:bodyPr wrap="square" rtlCol="0">
                <a:spAutoFit/>
              </a:bodyPr>
              <a:lstStyle/>
              <a:p>
                <a:r>
                  <a:rPr lang="en-GB" dirty="0"/>
                  <a:t>b)</a:t>
                </a:r>
              </a:p>
            </p:txBody>
          </p:sp>
        </p:grpSp>
      </p:grpSp>
      <p:sp>
        <p:nvSpPr>
          <p:cNvPr id="173" name="TextBox 172">
            <a:extLst>
              <a:ext uri="{FF2B5EF4-FFF2-40B4-BE49-F238E27FC236}">
                <a16:creationId xmlns:a16="http://schemas.microsoft.com/office/drawing/2014/main" id="{AB9E148C-21EE-AB83-3831-2227EA897377}"/>
              </a:ext>
            </a:extLst>
          </p:cNvPr>
          <p:cNvSpPr txBox="1"/>
          <p:nvPr/>
        </p:nvSpPr>
        <p:spPr>
          <a:xfrm>
            <a:off x="17060862" y="14100095"/>
            <a:ext cx="9415286" cy="369332"/>
          </a:xfrm>
          <a:prstGeom prst="rect">
            <a:avLst/>
          </a:prstGeom>
          <a:noFill/>
        </p:spPr>
        <p:txBody>
          <a:bodyPr wrap="square" rtlCol="0">
            <a:spAutoFit/>
          </a:bodyPr>
          <a:lstStyle/>
          <a:p>
            <a:pPr algn="ctr"/>
            <a:r>
              <a:rPr lang="en-GB" i="1" dirty="0"/>
              <a:t>Measured and simulated temperatures at 1/8 (left) and 1/4 (right) of full beam power </a:t>
            </a:r>
          </a:p>
        </p:txBody>
      </p:sp>
      <p:sp>
        <p:nvSpPr>
          <p:cNvPr id="174" name="TextBox 173">
            <a:extLst>
              <a:ext uri="{FF2B5EF4-FFF2-40B4-BE49-F238E27FC236}">
                <a16:creationId xmlns:a16="http://schemas.microsoft.com/office/drawing/2014/main" id="{FC3BCBFF-320D-9E26-79EA-A0188BA986A3}"/>
              </a:ext>
            </a:extLst>
          </p:cNvPr>
          <p:cNvSpPr txBox="1"/>
          <p:nvPr/>
        </p:nvSpPr>
        <p:spPr>
          <a:xfrm>
            <a:off x="26515356" y="14100095"/>
            <a:ext cx="5605120" cy="369332"/>
          </a:xfrm>
          <a:prstGeom prst="rect">
            <a:avLst/>
          </a:prstGeom>
          <a:noFill/>
        </p:spPr>
        <p:txBody>
          <a:bodyPr wrap="square" rtlCol="0">
            <a:spAutoFit/>
          </a:bodyPr>
          <a:lstStyle/>
          <a:p>
            <a:pPr algn="ctr"/>
            <a:r>
              <a:rPr lang="en-GB" i="1" dirty="0"/>
              <a:t>Thermocouple data from beam ramp-up on 10</a:t>
            </a:r>
            <a:r>
              <a:rPr lang="en-GB" i="1" baseline="30000" dirty="0"/>
              <a:t>th</a:t>
            </a:r>
            <a:r>
              <a:rPr lang="en-GB" i="1" dirty="0"/>
              <a:t> Dec 2022</a:t>
            </a:r>
          </a:p>
        </p:txBody>
      </p:sp>
      <p:grpSp>
        <p:nvGrpSpPr>
          <p:cNvPr id="180" name="Group 179">
            <a:extLst>
              <a:ext uri="{FF2B5EF4-FFF2-40B4-BE49-F238E27FC236}">
                <a16:creationId xmlns:a16="http://schemas.microsoft.com/office/drawing/2014/main" id="{CCFD6A66-55CD-A292-4347-2ED757041561}"/>
              </a:ext>
            </a:extLst>
          </p:cNvPr>
          <p:cNvGrpSpPr/>
          <p:nvPr/>
        </p:nvGrpSpPr>
        <p:grpSpPr>
          <a:xfrm>
            <a:off x="16831678" y="15175615"/>
            <a:ext cx="15581365" cy="6483992"/>
            <a:chOff x="16831678" y="15382094"/>
            <a:chExt cx="15581365" cy="6483992"/>
          </a:xfrm>
        </p:grpSpPr>
        <p:sp>
          <p:nvSpPr>
            <p:cNvPr id="117" name="Rectangle: Rounded Corners 116">
              <a:extLst>
                <a:ext uri="{FF2B5EF4-FFF2-40B4-BE49-F238E27FC236}">
                  <a16:creationId xmlns:a16="http://schemas.microsoft.com/office/drawing/2014/main" id="{039028FE-B865-645B-2F64-F141E837A1E9}"/>
                </a:ext>
              </a:extLst>
            </p:cNvPr>
            <p:cNvSpPr/>
            <p:nvPr/>
          </p:nvSpPr>
          <p:spPr>
            <a:xfrm>
              <a:off x="16831678" y="15382094"/>
              <a:ext cx="15468684" cy="6483992"/>
            </a:xfrm>
            <a:prstGeom prst="roundRect">
              <a:avLst>
                <a:gd name="adj" fmla="val 7853"/>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41638" indent="-941638">
                <a:buAutoNum type="arabicPeriod"/>
              </a:pPr>
              <a:endParaRPr lang="en-GB" sz="3200" dirty="0">
                <a:solidFill>
                  <a:schemeClr val="tx1"/>
                </a:solidFill>
              </a:endParaRPr>
            </a:p>
          </p:txBody>
        </p:sp>
        <p:sp>
          <p:nvSpPr>
            <p:cNvPr id="118" name="TextBox 117">
              <a:extLst>
                <a:ext uri="{FF2B5EF4-FFF2-40B4-BE49-F238E27FC236}">
                  <a16:creationId xmlns:a16="http://schemas.microsoft.com/office/drawing/2014/main" id="{6F460FA2-9B91-E347-C636-6E74D72EEEE2}"/>
                </a:ext>
              </a:extLst>
            </p:cNvPr>
            <p:cNvSpPr txBox="1"/>
            <p:nvPr/>
          </p:nvSpPr>
          <p:spPr>
            <a:xfrm>
              <a:off x="17209759" y="15523694"/>
              <a:ext cx="15203284" cy="5586145"/>
            </a:xfrm>
            <a:prstGeom prst="rect">
              <a:avLst/>
            </a:prstGeom>
            <a:noFill/>
          </p:spPr>
          <p:txBody>
            <a:bodyPr wrap="square">
              <a:spAutoFit/>
            </a:bodyPr>
            <a:lstStyle/>
            <a:p>
              <a:r>
                <a:rPr lang="en-GB" sz="3200" b="1" dirty="0">
                  <a:solidFill>
                    <a:schemeClr val="tx1"/>
                  </a:solidFill>
                  <a:latin typeface="Arial" panose="020B0604020202020204" pitchFamily="34" charset="0"/>
                  <a:cs typeface="Arial" panose="020B0604020202020204" pitchFamily="34" charset="0"/>
                </a:rPr>
                <a:t>Plate 1 Anomaly: Possible Causes</a:t>
              </a:r>
            </a:p>
            <a:p>
              <a:endParaRPr lang="en-GB" sz="2400" dirty="0">
                <a:latin typeface="Arial" panose="020B0604020202020204" pitchFamily="34" charset="0"/>
                <a:cs typeface="Arial" panose="020B0604020202020204" pitchFamily="34" charset="0"/>
              </a:endParaRPr>
            </a:p>
            <a:p>
              <a:pPr marL="342900" indent="-342900" algn="just">
                <a:spcBef>
                  <a:spcPts val="600"/>
                </a:spcBef>
                <a:spcAft>
                  <a:spcPts val="600"/>
                </a:spcAft>
                <a:buClr>
                  <a:schemeClr val="accent2"/>
                </a:buClr>
                <a:buFont typeface="Wingdings" panose="05000000000000000000" pitchFamily="2" charset="2"/>
                <a:buChar char="§"/>
              </a:pPr>
              <a:r>
                <a:rPr lang="en-GB" sz="2400" b="1" strike="sngStrike" dirty="0">
                  <a:solidFill>
                    <a:srgbClr val="7030A0"/>
                  </a:solidFill>
                  <a:latin typeface="Arial" panose="020B0604020202020204" pitchFamily="34" charset="0"/>
                  <a:cs typeface="Arial" panose="020B0604020202020204" pitchFamily="34" charset="0"/>
                </a:rPr>
                <a:t>Bad thermocouple reading</a:t>
              </a:r>
            </a:p>
            <a:p>
              <a:pPr marL="342900" indent="-342900" algn="just">
                <a:spcBef>
                  <a:spcPts val="600"/>
                </a:spcBef>
                <a:spcAft>
                  <a:spcPts val="600"/>
                </a:spcAft>
                <a:buClr>
                  <a:schemeClr val="accent2"/>
                </a:buClr>
                <a:buFont typeface="Wingdings" panose="05000000000000000000" pitchFamily="2" charset="2"/>
                <a:buChar char="§"/>
              </a:pPr>
              <a:r>
                <a:rPr lang="en-GB" sz="2400" b="1" strike="sngStrike" dirty="0">
                  <a:solidFill>
                    <a:srgbClr val="1E5DF8"/>
                  </a:solidFill>
                  <a:latin typeface="Arial" panose="020B0604020202020204" pitchFamily="34" charset="0"/>
                  <a:cs typeface="Arial" panose="020B0604020202020204" pitchFamily="34" charset="0"/>
                </a:rPr>
                <a:t>Simulation error</a:t>
              </a:r>
            </a:p>
            <a:p>
              <a:pPr marL="342900" indent="-342900" algn="just">
                <a:spcBef>
                  <a:spcPts val="600"/>
                </a:spcBef>
                <a:spcAft>
                  <a:spcPts val="600"/>
                </a:spcAft>
                <a:buClr>
                  <a:schemeClr val="accent2"/>
                </a:buClr>
                <a:buFont typeface="Wingdings" panose="05000000000000000000" pitchFamily="2" charset="2"/>
                <a:buChar char="§"/>
              </a:pPr>
              <a:r>
                <a:rPr lang="en-GB" sz="2400" b="1" strike="sngStrike" dirty="0">
                  <a:solidFill>
                    <a:srgbClr val="00B050"/>
                  </a:solidFill>
                  <a:latin typeface="Arial" panose="020B0604020202020204" pitchFamily="34" charset="0"/>
                  <a:cs typeface="Arial" panose="020B0604020202020204" pitchFamily="34" charset="0"/>
                </a:rPr>
                <a:t>Off-normal proton beam</a:t>
              </a:r>
            </a:p>
            <a:p>
              <a:pPr marL="342900" indent="-342900" algn="just">
                <a:spcBef>
                  <a:spcPts val="600"/>
                </a:spcBef>
                <a:spcAft>
                  <a:spcPts val="600"/>
                </a:spcAft>
                <a:buClr>
                  <a:schemeClr val="accent2"/>
                </a:buClr>
                <a:buFont typeface="Wingdings" panose="05000000000000000000" pitchFamily="2" charset="2"/>
                <a:buChar char="§"/>
              </a:pPr>
              <a:r>
                <a:rPr lang="en-GB" sz="2400" b="1" strike="sngStrike" dirty="0">
                  <a:solidFill>
                    <a:srgbClr val="00B050"/>
                  </a:solidFill>
                  <a:latin typeface="Arial" panose="020B0604020202020204" pitchFamily="34" charset="0"/>
                  <a:cs typeface="Arial" panose="020B0604020202020204" pitchFamily="34" charset="0"/>
                </a:rPr>
                <a:t>Off-normal cooling flow</a:t>
              </a:r>
            </a:p>
            <a:p>
              <a:pPr marL="342900" indent="-342900" algn="just">
                <a:spcBef>
                  <a:spcPts val="600"/>
                </a:spcBef>
                <a:spcAft>
                  <a:spcPts val="600"/>
                </a:spcAft>
                <a:buClr>
                  <a:schemeClr val="accent2"/>
                </a:buClr>
                <a:buFont typeface="Wingdings" panose="05000000000000000000" pitchFamily="2" charset="2"/>
                <a:buChar char="§"/>
              </a:pPr>
              <a:r>
                <a:rPr lang="en-GB" sz="2400" b="1" strike="sngStrike" dirty="0">
                  <a:solidFill>
                    <a:schemeClr val="accent2"/>
                  </a:solidFill>
                  <a:latin typeface="Arial" panose="020B0604020202020204" pitchFamily="34" charset="0"/>
                  <a:cs typeface="Arial" panose="020B0604020202020204" pitchFamily="34" charset="0"/>
                </a:rPr>
                <a:t>Heat transfer from beam window </a:t>
              </a:r>
            </a:p>
            <a:p>
              <a:pPr marL="342900" indent="-342900" algn="just">
                <a:spcBef>
                  <a:spcPts val="600"/>
                </a:spcBef>
                <a:spcAft>
                  <a:spcPts val="600"/>
                </a:spcAft>
                <a:buClr>
                  <a:schemeClr val="accent2"/>
                </a:buClr>
                <a:buFont typeface="Wingdings" panose="05000000000000000000" pitchFamily="2" charset="2"/>
                <a:buChar char="§"/>
              </a:pPr>
              <a:r>
                <a:rPr lang="en-GB" sz="2400" b="1" strike="sngStrike" dirty="0">
                  <a:solidFill>
                    <a:srgbClr val="FF0000"/>
                  </a:solidFill>
                  <a:latin typeface="Arial" panose="020B0604020202020204" pitchFamily="34" charset="0"/>
                  <a:cs typeface="Arial" panose="020B0604020202020204" pitchFamily="34" charset="0"/>
                </a:rPr>
                <a:t>Blockage in front channel</a:t>
              </a:r>
            </a:p>
            <a:p>
              <a:pPr marL="342900" indent="-342900" algn="just">
                <a:spcBef>
                  <a:spcPts val="600"/>
                </a:spcBef>
                <a:spcAft>
                  <a:spcPts val="600"/>
                </a:spcAft>
                <a:buClr>
                  <a:schemeClr val="accent2"/>
                </a:buClr>
                <a:buFont typeface="Wingdings" panose="05000000000000000000" pitchFamily="2" charset="2"/>
                <a:buChar char="§"/>
              </a:pPr>
              <a:r>
                <a:rPr lang="en-GB" sz="2400" b="1" dirty="0">
                  <a:latin typeface="Arial" panose="020B0604020202020204" pitchFamily="34" charset="0"/>
                  <a:cs typeface="Arial" panose="020B0604020202020204" pitchFamily="34" charset="0"/>
                </a:rPr>
                <a:t>Air bubble around thermocouple</a:t>
              </a:r>
            </a:p>
            <a:p>
              <a:pPr marL="342900" indent="-342900" algn="just">
                <a:spcBef>
                  <a:spcPts val="600"/>
                </a:spcBef>
                <a:spcAft>
                  <a:spcPts val="600"/>
                </a:spcAft>
                <a:buClr>
                  <a:schemeClr val="accent2"/>
                </a:buClr>
                <a:buFont typeface="Wingdings" panose="05000000000000000000" pitchFamily="2" charset="2"/>
                <a:buChar char="§"/>
              </a:pPr>
              <a:r>
                <a:rPr lang="en-GB" sz="2400" b="1" dirty="0">
                  <a:latin typeface="Arial" panose="020B0604020202020204" pitchFamily="34" charset="0"/>
                  <a:cs typeface="Arial" panose="020B0604020202020204" pitchFamily="34" charset="0"/>
                </a:rPr>
                <a:t>Bad contact at bonded interfaces</a:t>
              </a:r>
            </a:p>
            <a:p>
              <a:pPr marL="800100" lvl="1" indent="-342900" algn="just">
                <a:spcBef>
                  <a:spcPts val="600"/>
                </a:spcBef>
                <a:spcAft>
                  <a:spcPts val="600"/>
                </a:spcAft>
                <a:buClr>
                  <a:schemeClr val="accent2"/>
                </a:buClr>
                <a:buFont typeface="Wingdings" panose="05000000000000000000" pitchFamily="2" charset="2"/>
                <a:buChar char="§"/>
              </a:pPr>
              <a:endParaRPr lang="en-GB" sz="2400" b="1" dirty="0">
                <a:latin typeface="Arial" panose="020B0604020202020204" pitchFamily="34" charset="0"/>
                <a:cs typeface="Arial" panose="020B0604020202020204" pitchFamily="34" charset="0"/>
              </a:endParaRPr>
            </a:p>
          </p:txBody>
        </p:sp>
        <p:grpSp>
          <p:nvGrpSpPr>
            <p:cNvPr id="130" name="Group 129">
              <a:extLst>
                <a:ext uri="{FF2B5EF4-FFF2-40B4-BE49-F238E27FC236}">
                  <a16:creationId xmlns:a16="http://schemas.microsoft.com/office/drawing/2014/main" id="{78D4C0EE-D66A-990C-72A9-4D0028DF7C71}"/>
                </a:ext>
              </a:extLst>
            </p:cNvPr>
            <p:cNvGrpSpPr/>
            <p:nvPr/>
          </p:nvGrpSpPr>
          <p:grpSpPr>
            <a:xfrm>
              <a:off x="23546023" y="16243924"/>
              <a:ext cx="4789961" cy="4996908"/>
              <a:chOff x="7035419" y="903957"/>
              <a:chExt cx="4789961" cy="4996908"/>
            </a:xfrm>
          </p:grpSpPr>
          <p:grpSp>
            <p:nvGrpSpPr>
              <p:cNvPr id="131" name="Group 130">
                <a:extLst>
                  <a:ext uri="{FF2B5EF4-FFF2-40B4-BE49-F238E27FC236}">
                    <a16:creationId xmlns:a16="http://schemas.microsoft.com/office/drawing/2014/main" id="{9B4594E2-66D0-96BC-5305-2117DF44D702}"/>
                  </a:ext>
                </a:extLst>
              </p:cNvPr>
              <p:cNvGrpSpPr/>
              <p:nvPr/>
            </p:nvGrpSpPr>
            <p:grpSpPr>
              <a:xfrm>
                <a:off x="7035419" y="903957"/>
                <a:ext cx="4789961" cy="3875215"/>
                <a:chOff x="7046277" y="1103247"/>
                <a:chExt cx="4789961" cy="3875215"/>
              </a:xfrm>
            </p:grpSpPr>
            <p:sp>
              <p:nvSpPr>
                <p:cNvPr id="133" name="TextBox 132">
                  <a:extLst>
                    <a:ext uri="{FF2B5EF4-FFF2-40B4-BE49-F238E27FC236}">
                      <a16:creationId xmlns:a16="http://schemas.microsoft.com/office/drawing/2014/main" id="{8DF95E75-EECC-424A-B2EA-78EE4D6EE684}"/>
                    </a:ext>
                  </a:extLst>
                </p:cNvPr>
                <p:cNvSpPr txBox="1"/>
                <p:nvPr/>
              </p:nvSpPr>
              <p:spPr>
                <a:xfrm rot="21202603">
                  <a:off x="7111581" y="2618971"/>
                  <a:ext cx="4724657" cy="1200329"/>
                </a:xfrm>
                <a:prstGeom prst="rect">
                  <a:avLst/>
                </a:prstGeom>
                <a:solidFill>
                  <a:srgbClr val="FFFFFF"/>
                </a:solidFill>
                <a:ln w="28575">
                  <a:solidFill>
                    <a:srgbClr val="00B05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B050"/>
                      </a:solidFill>
                      <a:effectLst/>
                      <a:uLnTx/>
                      <a:uFillTx/>
                    </a:rPr>
                    <a:t>Plates 2, 3 and 4 are about the same size and position as plate 1, and behave normally</a:t>
                  </a:r>
                </a:p>
              </p:txBody>
            </p:sp>
            <p:sp>
              <p:nvSpPr>
                <p:cNvPr id="134" name="TextBox 133">
                  <a:extLst>
                    <a:ext uri="{FF2B5EF4-FFF2-40B4-BE49-F238E27FC236}">
                      <a16:creationId xmlns:a16="http://schemas.microsoft.com/office/drawing/2014/main" id="{488D63F7-759E-E4FB-5DC6-097513A49E62}"/>
                    </a:ext>
                  </a:extLst>
                </p:cNvPr>
                <p:cNvSpPr txBox="1"/>
                <p:nvPr/>
              </p:nvSpPr>
              <p:spPr>
                <a:xfrm rot="21202603">
                  <a:off x="7068982" y="1103247"/>
                  <a:ext cx="4724657" cy="461665"/>
                </a:xfrm>
                <a:prstGeom prst="rect">
                  <a:avLst/>
                </a:prstGeom>
                <a:solidFill>
                  <a:srgbClr val="FFFFFF"/>
                </a:solidFill>
                <a:ln w="28575">
                  <a:solidFill>
                    <a:srgbClr val="7030A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7030A0"/>
                      </a:solidFill>
                      <a:effectLst/>
                      <a:uLnTx/>
                      <a:uFillTx/>
                    </a:rPr>
                    <a:t>Thermocouples tested, no issues </a:t>
                  </a:r>
                </a:p>
              </p:txBody>
            </p:sp>
            <p:sp>
              <p:nvSpPr>
                <p:cNvPr id="135" name="TextBox 134">
                  <a:extLst>
                    <a:ext uri="{FF2B5EF4-FFF2-40B4-BE49-F238E27FC236}">
                      <a16:creationId xmlns:a16="http://schemas.microsoft.com/office/drawing/2014/main" id="{47347505-F730-D81C-BB30-A766D6A62713}"/>
                    </a:ext>
                  </a:extLst>
                </p:cNvPr>
                <p:cNvSpPr txBox="1"/>
                <p:nvPr/>
              </p:nvSpPr>
              <p:spPr>
                <a:xfrm rot="21202603">
                  <a:off x="7046277" y="1794892"/>
                  <a:ext cx="4724657" cy="461665"/>
                </a:xfrm>
                <a:prstGeom prst="rect">
                  <a:avLst/>
                </a:prstGeom>
                <a:solidFill>
                  <a:srgbClr val="FFFFFF"/>
                </a:solidFill>
                <a:ln w="28575">
                  <a:solidFill>
                    <a:srgbClr val="1E5DF8"/>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E5DF8"/>
                      </a:solidFill>
                      <a:effectLst/>
                      <a:uLnTx/>
                      <a:uFillTx/>
                    </a:rPr>
                    <a:t>Good agreement on all other plates</a:t>
                  </a:r>
                </a:p>
              </p:txBody>
            </p:sp>
            <p:sp>
              <p:nvSpPr>
                <p:cNvPr id="137" name="TextBox 136">
                  <a:extLst>
                    <a:ext uri="{FF2B5EF4-FFF2-40B4-BE49-F238E27FC236}">
                      <a16:creationId xmlns:a16="http://schemas.microsoft.com/office/drawing/2014/main" id="{0027120E-D977-26A2-5E17-5282BA3C5EC0}"/>
                    </a:ext>
                  </a:extLst>
                </p:cNvPr>
                <p:cNvSpPr txBox="1"/>
                <p:nvPr/>
              </p:nvSpPr>
              <p:spPr>
                <a:xfrm rot="21202603">
                  <a:off x="7068981" y="4147465"/>
                  <a:ext cx="4724657" cy="830997"/>
                </a:xfrm>
                <a:prstGeom prst="rect">
                  <a:avLst/>
                </a:prstGeom>
                <a:solidFill>
                  <a:srgbClr val="FFFFFF"/>
                </a:solidFill>
                <a:ln w="28575">
                  <a:solidFill>
                    <a:srgbClr val="F089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08900"/>
                      </a:solidFill>
                      <a:effectLst/>
                      <a:uLnTx/>
                      <a:uFillTx/>
                    </a:rPr>
                    <a:t>Channel flow is too high. No knock-on effect from plate 1 on plate 2</a:t>
                  </a:r>
                </a:p>
              </p:txBody>
            </p:sp>
          </p:grpSp>
          <p:sp>
            <p:nvSpPr>
              <p:cNvPr id="132" name="TextBox 131">
                <a:extLst>
                  <a:ext uri="{FF2B5EF4-FFF2-40B4-BE49-F238E27FC236}">
                    <a16:creationId xmlns:a16="http://schemas.microsoft.com/office/drawing/2014/main" id="{5ED85A36-D467-5632-9B95-12B63BEBBE63}"/>
                  </a:ext>
                </a:extLst>
              </p:cNvPr>
              <p:cNvSpPr txBox="1"/>
              <p:nvPr/>
            </p:nvSpPr>
            <p:spPr>
              <a:xfrm rot="21202603">
                <a:off x="7062770" y="5069868"/>
                <a:ext cx="4688903" cy="830997"/>
              </a:xfrm>
              <a:prstGeom prst="rect">
                <a:avLst/>
              </a:prstGeom>
              <a:solidFill>
                <a:srgbClr val="FFFFFF"/>
              </a:solidFill>
              <a:ln w="28575">
                <a:solidFill>
                  <a:srgbClr val="FF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0000"/>
                    </a:solidFill>
                    <a:effectLst/>
                    <a:uLnTx/>
                    <a:uFillTx/>
                  </a:rPr>
                  <a:t>Nothing seen on fiberscope inspection</a:t>
                </a:r>
              </a:p>
            </p:txBody>
          </p:sp>
        </p:grpSp>
        <p:pic>
          <p:nvPicPr>
            <p:cNvPr id="138" name="Picture 137">
              <a:extLst>
                <a:ext uri="{FF2B5EF4-FFF2-40B4-BE49-F238E27FC236}">
                  <a16:creationId xmlns:a16="http://schemas.microsoft.com/office/drawing/2014/main" id="{53F80DEB-7C85-3C10-A126-5D500F131A55}"/>
                </a:ext>
              </a:extLst>
            </p:cNvPr>
            <p:cNvPicPr>
              <a:picLocks noChangeAspect="1"/>
            </p:cNvPicPr>
            <p:nvPr/>
          </p:nvPicPr>
          <p:blipFill rotWithShape="1">
            <a:blip r:embed="rId10"/>
            <a:srcRect t="11080" b="15142"/>
            <a:stretch/>
          </p:blipFill>
          <p:spPr>
            <a:xfrm>
              <a:off x="29050190" y="15870322"/>
              <a:ext cx="2548329" cy="2910289"/>
            </a:xfrm>
            <a:prstGeom prst="roundRect">
              <a:avLst>
                <a:gd name="adj" fmla="val 8594"/>
              </a:avLst>
            </a:prstGeom>
            <a:solidFill>
              <a:srgbClr val="FFFFFF">
                <a:shade val="85000"/>
              </a:srgbClr>
            </a:solidFill>
            <a:ln>
              <a:noFill/>
            </a:ln>
            <a:effectLst/>
          </p:spPr>
        </p:pic>
        <p:pic>
          <p:nvPicPr>
            <p:cNvPr id="139" name="Picture 138">
              <a:extLst>
                <a:ext uri="{FF2B5EF4-FFF2-40B4-BE49-F238E27FC236}">
                  <a16:creationId xmlns:a16="http://schemas.microsoft.com/office/drawing/2014/main" id="{6A3E6339-26A2-B57D-9D8F-D85104DC4986}"/>
                </a:ext>
              </a:extLst>
            </p:cNvPr>
            <p:cNvPicPr>
              <a:picLocks noChangeAspect="1"/>
            </p:cNvPicPr>
            <p:nvPr/>
          </p:nvPicPr>
          <p:blipFill>
            <a:blip r:embed="rId11"/>
            <a:stretch>
              <a:fillRect/>
            </a:stretch>
          </p:blipFill>
          <p:spPr>
            <a:xfrm>
              <a:off x="29044465" y="18930001"/>
              <a:ext cx="2548329" cy="2000724"/>
            </a:xfrm>
            <a:prstGeom prst="roundRect">
              <a:avLst>
                <a:gd name="adj" fmla="val 8594"/>
              </a:avLst>
            </a:prstGeom>
            <a:solidFill>
              <a:srgbClr val="FFFFFF">
                <a:shade val="85000"/>
              </a:srgbClr>
            </a:solidFill>
            <a:ln>
              <a:noFill/>
            </a:ln>
            <a:effectLst/>
          </p:spPr>
        </p:pic>
        <p:sp>
          <p:nvSpPr>
            <p:cNvPr id="179" name="TextBox 178">
              <a:extLst>
                <a:ext uri="{FF2B5EF4-FFF2-40B4-BE49-F238E27FC236}">
                  <a16:creationId xmlns:a16="http://schemas.microsoft.com/office/drawing/2014/main" id="{514FC626-7A21-8915-A28F-77D0D2E0E7CE}"/>
                </a:ext>
              </a:extLst>
            </p:cNvPr>
            <p:cNvSpPr txBox="1"/>
            <p:nvPr/>
          </p:nvSpPr>
          <p:spPr>
            <a:xfrm>
              <a:off x="28942937" y="21047516"/>
              <a:ext cx="2649857" cy="646331"/>
            </a:xfrm>
            <a:prstGeom prst="rect">
              <a:avLst/>
            </a:prstGeom>
            <a:noFill/>
          </p:spPr>
          <p:txBody>
            <a:bodyPr wrap="square" rtlCol="0">
              <a:spAutoFit/>
            </a:bodyPr>
            <a:lstStyle/>
            <a:p>
              <a:pPr algn="ctr"/>
              <a:r>
                <a:rPr lang="en-GB" i="1" dirty="0"/>
                <a:t>Fiberscope inspection of front cooling channel</a:t>
              </a:r>
            </a:p>
          </p:txBody>
        </p:sp>
      </p:grpSp>
      <p:grpSp>
        <p:nvGrpSpPr>
          <p:cNvPr id="189" name="Group 188">
            <a:extLst>
              <a:ext uri="{FF2B5EF4-FFF2-40B4-BE49-F238E27FC236}">
                <a16:creationId xmlns:a16="http://schemas.microsoft.com/office/drawing/2014/main" id="{5A3427E3-4E11-729E-FD1C-31BF216B6E54}"/>
              </a:ext>
            </a:extLst>
          </p:cNvPr>
          <p:cNvGrpSpPr/>
          <p:nvPr/>
        </p:nvGrpSpPr>
        <p:grpSpPr>
          <a:xfrm>
            <a:off x="1178401" y="16235562"/>
            <a:ext cx="14945728" cy="10977212"/>
            <a:chOff x="1178401" y="16235562"/>
            <a:chExt cx="14945728" cy="10977212"/>
          </a:xfrm>
        </p:grpSpPr>
        <p:sp>
          <p:nvSpPr>
            <p:cNvPr id="11" name="Rectangle: Rounded Corners 10">
              <a:extLst>
                <a:ext uri="{FF2B5EF4-FFF2-40B4-BE49-F238E27FC236}">
                  <a16:creationId xmlns:a16="http://schemas.microsoft.com/office/drawing/2014/main" id="{B37E76F5-7535-0D5B-255B-DE757CEBCF11}"/>
                </a:ext>
              </a:extLst>
            </p:cNvPr>
            <p:cNvSpPr/>
            <p:nvPr/>
          </p:nvSpPr>
          <p:spPr>
            <a:xfrm>
              <a:off x="1178401" y="16235562"/>
              <a:ext cx="14945728" cy="10977212"/>
            </a:xfrm>
            <a:prstGeom prst="roundRect">
              <a:avLst>
                <a:gd name="adj" fmla="val 5182"/>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GB" sz="3200" dirty="0">
                <a:solidFill>
                  <a:schemeClr val="tx1"/>
                </a:solidFill>
              </a:endParaRPr>
            </a:p>
          </p:txBody>
        </p:sp>
        <p:sp>
          <p:nvSpPr>
            <p:cNvPr id="115" name="TextBox 114">
              <a:extLst>
                <a:ext uri="{FF2B5EF4-FFF2-40B4-BE49-F238E27FC236}">
                  <a16:creationId xmlns:a16="http://schemas.microsoft.com/office/drawing/2014/main" id="{B0A3EB6A-D9F9-EB09-4A68-DAB6FB6D9110}"/>
                </a:ext>
              </a:extLst>
            </p:cNvPr>
            <p:cNvSpPr txBox="1"/>
            <p:nvPr/>
          </p:nvSpPr>
          <p:spPr>
            <a:xfrm>
              <a:off x="1641562" y="16337744"/>
              <a:ext cx="13962781" cy="2800767"/>
            </a:xfrm>
            <a:prstGeom prst="rect">
              <a:avLst/>
            </a:prstGeom>
            <a:noFill/>
          </p:spPr>
          <p:txBody>
            <a:bodyPr wrap="square">
              <a:spAutoFit/>
            </a:bodyPr>
            <a:lstStyle/>
            <a:p>
              <a:r>
                <a:rPr lang="en-GB" sz="3200" b="1" dirty="0">
                  <a:solidFill>
                    <a:schemeClr val="tx1"/>
                  </a:solidFill>
                  <a:latin typeface="Arial" panose="020B0604020202020204" pitchFamily="34" charset="0"/>
                  <a:cs typeface="Arial" panose="020B0604020202020204" pitchFamily="34" charset="0"/>
                </a:rPr>
                <a:t>Validation of Simulations – Steady State</a:t>
              </a:r>
            </a:p>
            <a:p>
              <a:endParaRPr lang="en-GB" sz="2400" dirty="0">
                <a:latin typeface="Arial" panose="020B0604020202020204" pitchFamily="34" charset="0"/>
                <a:cs typeface="Arial" panose="020B0604020202020204" pitchFamily="34" charset="0"/>
              </a:endParaRPr>
            </a:p>
            <a:p>
              <a:pPr marL="342900" indent="-342900" algn="just">
                <a:spcBef>
                  <a:spcPts val="600"/>
                </a:spcBef>
                <a:spcAft>
                  <a:spcPts val="600"/>
                </a:spcAft>
                <a:buClr>
                  <a:schemeClr val="accent2"/>
                </a:buClr>
                <a:buFont typeface="Wingdings" panose="05000000000000000000" pitchFamily="2" charset="2"/>
                <a:buChar char="§"/>
              </a:pPr>
              <a:r>
                <a:rPr lang="en-GB" sz="2400" dirty="0">
                  <a:solidFill>
                    <a:schemeClr val="tx1"/>
                  </a:solidFill>
                  <a:latin typeface="Arial" panose="020B0604020202020204" pitchFamily="34" charset="0"/>
                  <a:cs typeface="Arial" panose="020B0604020202020204" pitchFamily="34" charset="0"/>
                </a:rPr>
                <a:t>Good a</a:t>
              </a:r>
              <a:r>
                <a:rPr lang="en-GB" sz="2400" dirty="0">
                  <a:latin typeface="Arial" panose="020B0604020202020204" pitchFamily="34" charset="0"/>
                  <a:cs typeface="Arial" panose="020B0604020202020204" pitchFamily="34" charset="0"/>
                </a:rPr>
                <a:t>greement with simulation on plates 2-10 over a range of times from Dec 2022 to Sept 2023</a:t>
              </a:r>
            </a:p>
            <a:p>
              <a:pPr marL="342900" indent="-342900" algn="just">
                <a:spcBef>
                  <a:spcPts val="600"/>
                </a:spcBef>
                <a:spcAft>
                  <a:spcPts val="600"/>
                </a:spcAft>
                <a:buClr>
                  <a:schemeClr val="accent2"/>
                </a:buClr>
                <a:buFont typeface="Wingdings" panose="05000000000000000000" pitchFamily="2" charset="2"/>
                <a:buChar char="§"/>
              </a:pPr>
              <a:r>
                <a:rPr lang="en-GB" sz="2400" dirty="0">
                  <a:solidFill>
                    <a:schemeClr val="tx1"/>
                  </a:solidFill>
                  <a:latin typeface="Arial" panose="020B0604020202020204" pitchFamily="34" charset="0"/>
                  <a:cs typeface="Arial" panose="020B0604020202020204" pitchFamily="34" charset="0"/>
                </a:rPr>
                <a:t>Observed scatter can be explained by variations in beam focus, coolant flowrate, etc</a:t>
              </a:r>
            </a:p>
            <a:p>
              <a:pPr marL="342900" indent="-342900" algn="just">
                <a:spcBef>
                  <a:spcPts val="600"/>
                </a:spcBef>
                <a:spcAft>
                  <a:spcPts val="600"/>
                </a:spcAft>
                <a:buClr>
                  <a:schemeClr val="accent2"/>
                </a:buClr>
                <a:buFont typeface="Wingdings" panose="05000000000000000000" pitchFamily="2" charset="2"/>
                <a:buChar char="§"/>
              </a:pPr>
              <a:r>
                <a:rPr lang="en-GB" sz="2400" dirty="0">
                  <a:latin typeface="Arial" panose="020B0604020202020204" pitchFamily="34" charset="0"/>
                  <a:cs typeface="Arial" panose="020B0604020202020204" pitchFamily="34" charset="0"/>
                </a:rPr>
                <a:t>On plate 1 only, temperature is not proportional to beam current, and is increasing over time</a:t>
              </a:r>
              <a:endParaRPr lang="en-GB" sz="2400" dirty="0">
                <a:solidFill>
                  <a:schemeClr val="tx1"/>
                </a:solidFill>
              </a:endParaRPr>
            </a:p>
            <a:p>
              <a:pPr marL="285750" indent="-285750">
                <a:buFont typeface="Arial" panose="020B0604020202020204" pitchFamily="34" charset="0"/>
                <a:buChar char="•"/>
              </a:pPr>
              <a:endParaRPr lang="en-GB" sz="1800" dirty="0">
                <a:solidFill>
                  <a:schemeClr val="tx1"/>
                </a:solidFill>
              </a:endParaRPr>
            </a:p>
          </p:txBody>
        </p:sp>
        <p:pic>
          <p:nvPicPr>
            <p:cNvPr id="116" name="Picture 115">
              <a:extLst>
                <a:ext uri="{FF2B5EF4-FFF2-40B4-BE49-F238E27FC236}">
                  <a16:creationId xmlns:a16="http://schemas.microsoft.com/office/drawing/2014/main" id="{D8964ABB-F2B7-10E5-172C-82501B0A0D78}"/>
                </a:ext>
              </a:extLst>
            </p:cNvPr>
            <p:cNvPicPr>
              <a:picLocks noChangeAspect="1"/>
            </p:cNvPicPr>
            <p:nvPr/>
          </p:nvPicPr>
          <p:blipFill>
            <a:blip r:embed="rId12"/>
            <a:stretch>
              <a:fillRect/>
            </a:stretch>
          </p:blipFill>
          <p:spPr>
            <a:xfrm>
              <a:off x="1512791" y="18881047"/>
              <a:ext cx="14166244" cy="7773828"/>
            </a:xfrm>
            <a:prstGeom prst="roundRect">
              <a:avLst>
                <a:gd name="adj" fmla="val 3282"/>
              </a:avLst>
            </a:prstGeom>
            <a:solidFill>
              <a:srgbClr val="FFFFFF">
                <a:shade val="85000"/>
              </a:srgbClr>
            </a:solidFill>
            <a:ln>
              <a:noFill/>
            </a:ln>
            <a:effectLst/>
          </p:spPr>
        </p:pic>
        <p:sp>
          <p:nvSpPr>
            <p:cNvPr id="183" name="TextBox 182">
              <a:extLst>
                <a:ext uri="{FF2B5EF4-FFF2-40B4-BE49-F238E27FC236}">
                  <a16:creationId xmlns:a16="http://schemas.microsoft.com/office/drawing/2014/main" id="{03B423DB-A13E-7ABE-385A-01670A088350}"/>
                </a:ext>
              </a:extLst>
            </p:cNvPr>
            <p:cNvSpPr txBox="1"/>
            <p:nvPr/>
          </p:nvSpPr>
          <p:spPr>
            <a:xfrm>
              <a:off x="1512791" y="26673164"/>
              <a:ext cx="14166244" cy="369332"/>
            </a:xfrm>
            <a:prstGeom prst="rect">
              <a:avLst/>
            </a:prstGeom>
            <a:noFill/>
          </p:spPr>
          <p:txBody>
            <a:bodyPr wrap="square" rtlCol="0">
              <a:spAutoFit/>
            </a:bodyPr>
            <a:lstStyle/>
            <a:p>
              <a:pPr algn="ctr"/>
              <a:r>
                <a:rPr lang="en-GB" i="1" dirty="0"/>
                <a:t>Simulated temperatures for two codes (FLUKA/MCNPX) and two beam focus levels (12.7-17.9mm sigma), compared to measured steady state data</a:t>
              </a:r>
            </a:p>
          </p:txBody>
        </p:sp>
      </p:grpSp>
      <p:sp>
        <p:nvSpPr>
          <p:cNvPr id="185" name="TextBox 184">
            <a:extLst>
              <a:ext uri="{FF2B5EF4-FFF2-40B4-BE49-F238E27FC236}">
                <a16:creationId xmlns:a16="http://schemas.microsoft.com/office/drawing/2014/main" id="{134A6780-F397-8D1A-F462-B3ECAF430714}"/>
              </a:ext>
            </a:extLst>
          </p:cNvPr>
          <p:cNvSpPr txBox="1"/>
          <p:nvPr/>
        </p:nvSpPr>
        <p:spPr>
          <a:xfrm>
            <a:off x="17721664" y="20393520"/>
            <a:ext cx="5307528"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Note: Plate 1 outer surfaces passed ultrasonic inspection of bond quality. However, it is not possible to inspect the bonds around the TC well</a:t>
            </a:r>
          </a:p>
        </p:txBody>
      </p:sp>
      <p:sp>
        <p:nvSpPr>
          <p:cNvPr id="190" name="TextBox 189">
            <a:extLst>
              <a:ext uri="{FF2B5EF4-FFF2-40B4-BE49-F238E27FC236}">
                <a16:creationId xmlns:a16="http://schemas.microsoft.com/office/drawing/2014/main" id="{ADD4BB81-C39F-DF24-04BA-B1D0039A1592}"/>
              </a:ext>
            </a:extLst>
          </p:cNvPr>
          <p:cNvSpPr txBox="1"/>
          <p:nvPr/>
        </p:nvSpPr>
        <p:spPr>
          <a:xfrm>
            <a:off x="1552237" y="27711852"/>
            <a:ext cx="14166244" cy="1400383"/>
          </a:xfrm>
          <a:prstGeom prst="rect">
            <a:avLst/>
          </a:prstGeom>
          <a:noFill/>
        </p:spPr>
        <p:txBody>
          <a:bodyPr wrap="square">
            <a:spAutoFit/>
          </a:bodyPr>
          <a:lstStyle/>
          <a:p>
            <a:r>
              <a:rPr lang="en-GB" sz="3200" b="1" dirty="0">
                <a:solidFill>
                  <a:schemeClr val="tx1"/>
                </a:solidFill>
                <a:latin typeface="Arial" panose="020B0604020202020204" pitchFamily="34" charset="0"/>
                <a:cs typeface="Arial" panose="020B0604020202020204" pitchFamily="34" charset="0"/>
              </a:rPr>
              <a:t>Validation of Simulations – Transient</a:t>
            </a:r>
          </a:p>
          <a:p>
            <a:endParaRPr lang="en-GB" sz="2400" dirty="0">
              <a:latin typeface="Arial" panose="020B0604020202020204" pitchFamily="34" charset="0"/>
              <a:cs typeface="Arial" panose="020B0604020202020204" pitchFamily="34" charset="0"/>
            </a:endParaRPr>
          </a:p>
          <a:p>
            <a:pPr marL="342900" indent="-342900" algn="just">
              <a:spcBef>
                <a:spcPts val="600"/>
              </a:spcBef>
              <a:spcAft>
                <a:spcPts val="600"/>
              </a:spcAft>
              <a:buClr>
                <a:schemeClr val="accent2"/>
              </a:buClr>
              <a:buFont typeface="Wingdings" panose="05000000000000000000" pitchFamily="2" charset="2"/>
              <a:buChar char="§"/>
            </a:pPr>
            <a:r>
              <a:rPr lang="en-GB" sz="2400" dirty="0">
                <a:latin typeface="Arial" panose="020B0604020202020204" pitchFamily="34" charset="0"/>
                <a:cs typeface="Arial" panose="020B0604020202020204" pitchFamily="34" charset="0"/>
              </a:rPr>
              <a:t>Good agreement in transient response to beam switching on/off, except for anomalies on plate 1</a:t>
            </a:r>
            <a:endParaRPr lang="en-GB" sz="1800" dirty="0">
              <a:solidFill>
                <a:schemeClr val="tx1"/>
              </a:solidFill>
            </a:endParaRPr>
          </a:p>
        </p:txBody>
      </p:sp>
      <p:grpSp>
        <p:nvGrpSpPr>
          <p:cNvPr id="202" name="Group 201">
            <a:extLst>
              <a:ext uri="{FF2B5EF4-FFF2-40B4-BE49-F238E27FC236}">
                <a16:creationId xmlns:a16="http://schemas.microsoft.com/office/drawing/2014/main" id="{52EB83DB-6825-5CB7-D430-BBDEA0E04F6C}"/>
              </a:ext>
            </a:extLst>
          </p:cNvPr>
          <p:cNvGrpSpPr/>
          <p:nvPr/>
        </p:nvGrpSpPr>
        <p:grpSpPr>
          <a:xfrm>
            <a:off x="1641562" y="29209361"/>
            <a:ext cx="14166244" cy="7475970"/>
            <a:chOff x="1641562" y="29209361"/>
            <a:chExt cx="14166244" cy="7475970"/>
          </a:xfrm>
        </p:grpSpPr>
        <p:grpSp>
          <p:nvGrpSpPr>
            <p:cNvPr id="188" name="Group 187">
              <a:extLst>
                <a:ext uri="{FF2B5EF4-FFF2-40B4-BE49-F238E27FC236}">
                  <a16:creationId xmlns:a16="http://schemas.microsoft.com/office/drawing/2014/main" id="{0A431A7E-ED1E-210B-DEB3-3B731E7E2852}"/>
                </a:ext>
              </a:extLst>
            </p:cNvPr>
            <p:cNvGrpSpPr/>
            <p:nvPr/>
          </p:nvGrpSpPr>
          <p:grpSpPr>
            <a:xfrm>
              <a:off x="1641562" y="29209361"/>
              <a:ext cx="14166244" cy="7475970"/>
              <a:chOff x="1641562" y="29059684"/>
              <a:chExt cx="14166244" cy="7475970"/>
            </a:xfrm>
          </p:grpSpPr>
          <p:pic>
            <p:nvPicPr>
              <p:cNvPr id="140" name="Picture 139">
                <a:extLst>
                  <a:ext uri="{FF2B5EF4-FFF2-40B4-BE49-F238E27FC236}">
                    <a16:creationId xmlns:a16="http://schemas.microsoft.com/office/drawing/2014/main" id="{27B87DDE-4ECE-486F-3799-E141DCC54A7E}"/>
                  </a:ext>
                </a:extLst>
              </p:cNvPr>
              <p:cNvPicPr>
                <a:picLocks noChangeAspect="1"/>
              </p:cNvPicPr>
              <p:nvPr/>
            </p:nvPicPr>
            <p:blipFill rotWithShape="1">
              <a:blip r:embed="rId13"/>
              <a:srcRect b="52689"/>
              <a:stretch/>
            </p:blipFill>
            <p:spPr>
              <a:xfrm>
                <a:off x="1641562" y="29059684"/>
                <a:ext cx="14166244" cy="3609234"/>
              </a:xfrm>
              <a:prstGeom prst="roundRect">
                <a:avLst>
                  <a:gd name="adj" fmla="val 8594"/>
                </a:avLst>
              </a:prstGeom>
              <a:solidFill>
                <a:srgbClr val="FFFFFF">
                  <a:shade val="85000"/>
                </a:srgbClr>
              </a:solidFill>
              <a:ln>
                <a:noFill/>
              </a:ln>
              <a:effectLst/>
            </p:spPr>
          </p:pic>
          <p:pic>
            <p:nvPicPr>
              <p:cNvPr id="143" name="Picture 142">
                <a:extLst>
                  <a:ext uri="{FF2B5EF4-FFF2-40B4-BE49-F238E27FC236}">
                    <a16:creationId xmlns:a16="http://schemas.microsoft.com/office/drawing/2014/main" id="{142E8182-58AE-46ED-954D-B0C33E1CB497}"/>
                  </a:ext>
                </a:extLst>
              </p:cNvPr>
              <p:cNvPicPr>
                <a:picLocks noChangeAspect="1"/>
              </p:cNvPicPr>
              <p:nvPr/>
            </p:nvPicPr>
            <p:blipFill rotWithShape="1">
              <a:blip r:embed="rId14"/>
              <a:srcRect b="52283"/>
              <a:stretch/>
            </p:blipFill>
            <p:spPr>
              <a:xfrm>
                <a:off x="1641562" y="32871114"/>
                <a:ext cx="14166244" cy="3664540"/>
              </a:xfrm>
              <a:prstGeom prst="roundRect">
                <a:avLst>
                  <a:gd name="adj" fmla="val 8594"/>
                </a:avLst>
              </a:prstGeom>
              <a:solidFill>
                <a:srgbClr val="FFFFFF">
                  <a:shade val="85000"/>
                </a:srgbClr>
              </a:solidFill>
              <a:ln>
                <a:noFill/>
              </a:ln>
              <a:effectLst/>
            </p:spPr>
          </p:pic>
          <p:sp>
            <p:nvSpPr>
              <p:cNvPr id="149" name="TextBox 148">
                <a:extLst>
                  <a:ext uri="{FF2B5EF4-FFF2-40B4-BE49-F238E27FC236}">
                    <a16:creationId xmlns:a16="http://schemas.microsoft.com/office/drawing/2014/main" id="{83E26949-DCDB-DFA1-25E6-CCF4517C490E}"/>
                  </a:ext>
                </a:extLst>
              </p:cNvPr>
              <p:cNvSpPr txBox="1"/>
              <p:nvPr/>
            </p:nvSpPr>
            <p:spPr>
              <a:xfrm>
                <a:off x="2948145" y="31056953"/>
                <a:ext cx="1647990" cy="954107"/>
              </a:xfrm>
              <a:prstGeom prst="rect">
                <a:avLst/>
              </a:prstGeom>
              <a:noFill/>
            </p:spPr>
            <p:txBody>
              <a:bodyPr wrap="square" rtlCol="0">
                <a:spAutoFit/>
              </a:bodyPr>
              <a:lstStyle/>
              <a:p>
                <a:r>
                  <a:rPr lang="en-GB" sz="1400" b="1" dirty="0">
                    <a:solidFill>
                      <a:srgbClr val="000000"/>
                    </a:solidFill>
                  </a:rPr>
                  <a:t>Delayed TC response time? ~0.75s delay expected</a:t>
                </a:r>
              </a:p>
            </p:txBody>
          </p:sp>
          <p:cxnSp>
            <p:nvCxnSpPr>
              <p:cNvPr id="150" name="Straight Arrow Connector 149">
                <a:extLst>
                  <a:ext uri="{FF2B5EF4-FFF2-40B4-BE49-F238E27FC236}">
                    <a16:creationId xmlns:a16="http://schemas.microsoft.com/office/drawing/2014/main" id="{3FADB82C-24FB-FE53-69BE-C67D23014EE6}"/>
                  </a:ext>
                </a:extLst>
              </p:cNvPr>
              <p:cNvCxnSpPr>
                <a:cxnSpLocks/>
              </p:cNvCxnSpPr>
              <p:nvPr/>
            </p:nvCxnSpPr>
            <p:spPr>
              <a:xfrm flipH="1" flipV="1">
                <a:off x="2744239" y="31848091"/>
                <a:ext cx="203906" cy="162969"/>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197" name="TextBox 196">
              <a:extLst>
                <a:ext uri="{FF2B5EF4-FFF2-40B4-BE49-F238E27FC236}">
                  <a16:creationId xmlns:a16="http://schemas.microsoft.com/office/drawing/2014/main" id="{EA6222F7-6E7F-3C6D-29E3-8D98A0414580}"/>
                </a:ext>
              </a:extLst>
            </p:cNvPr>
            <p:cNvSpPr txBox="1"/>
            <p:nvPr/>
          </p:nvSpPr>
          <p:spPr>
            <a:xfrm>
              <a:off x="2948145" y="33995037"/>
              <a:ext cx="1304541" cy="954107"/>
            </a:xfrm>
            <a:prstGeom prst="rect">
              <a:avLst/>
            </a:prstGeom>
            <a:noFill/>
          </p:spPr>
          <p:txBody>
            <a:bodyPr wrap="square" rtlCol="0">
              <a:spAutoFit/>
            </a:bodyPr>
            <a:lstStyle/>
            <a:p>
              <a:r>
                <a:rPr lang="en-GB" sz="1400" b="1" dirty="0">
                  <a:solidFill>
                    <a:srgbClr val="000000"/>
                  </a:solidFill>
                </a:rPr>
                <a:t>Very low cooling rate on plate 1 at low temperatures</a:t>
              </a:r>
            </a:p>
          </p:txBody>
        </p:sp>
        <p:cxnSp>
          <p:nvCxnSpPr>
            <p:cNvPr id="198" name="Straight Arrow Connector 197">
              <a:extLst>
                <a:ext uri="{FF2B5EF4-FFF2-40B4-BE49-F238E27FC236}">
                  <a16:creationId xmlns:a16="http://schemas.microsoft.com/office/drawing/2014/main" id="{9FD56FF5-2466-876E-7ECE-91D183A815BE}"/>
                </a:ext>
              </a:extLst>
            </p:cNvPr>
            <p:cNvCxnSpPr>
              <a:cxnSpLocks/>
            </p:cNvCxnSpPr>
            <p:nvPr/>
          </p:nvCxnSpPr>
          <p:spPr>
            <a:xfrm>
              <a:off x="3772140" y="34967088"/>
              <a:ext cx="265343" cy="69242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205" name="TextBox 204">
            <a:extLst>
              <a:ext uri="{FF2B5EF4-FFF2-40B4-BE49-F238E27FC236}">
                <a16:creationId xmlns:a16="http://schemas.microsoft.com/office/drawing/2014/main" id="{204EA5B2-3708-349E-E231-3D977ADC45EF}"/>
              </a:ext>
            </a:extLst>
          </p:cNvPr>
          <p:cNvSpPr txBox="1"/>
          <p:nvPr/>
        </p:nvSpPr>
        <p:spPr>
          <a:xfrm>
            <a:off x="1645758" y="36776098"/>
            <a:ext cx="14162047" cy="369332"/>
          </a:xfrm>
          <a:prstGeom prst="rect">
            <a:avLst/>
          </a:prstGeom>
          <a:noFill/>
        </p:spPr>
        <p:txBody>
          <a:bodyPr wrap="square" rtlCol="0">
            <a:spAutoFit/>
          </a:bodyPr>
          <a:lstStyle/>
          <a:p>
            <a:pPr algn="ctr"/>
            <a:r>
              <a:rPr lang="en-GB" i="1" dirty="0"/>
              <a:t>Simulated and measured transient response to beam switching on (top row) and off (bottom row), for target plates 1 to 5</a:t>
            </a:r>
          </a:p>
        </p:txBody>
      </p:sp>
      <p:grpSp>
        <p:nvGrpSpPr>
          <p:cNvPr id="209" name="Group 208">
            <a:extLst>
              <a:ext uri="{FF2B5EF4-FFF2-40B4-BE49-F238E27FC236}">
                <a16:creationId xmlns:a16="http://schemas.microsoft.com/office/drawing/2014/main" id="{971CE521-82AA-B9B8-C663-095F5C190CC2}"/>
              </a:ext>
            </a:extLst>
          </p:cNvPr>
          <p:cNvGrpSpPr/>
          <p:nvPr/>
        </p:nvGrpSpPr>
        <p:grpSpPr>
          <a:xfrm>
            <a:off x="16825277" y="22155999"/>
            <a:ext cx="15481486" cy="7084254"/>
            <a:chOff x="16831678" y="23496255"/>
            <a:chExt cx="15481486" cy="7084254"/>
          </a:xfrm>
        </p:grpSpPr>
        <p:sp>
          <p:nvSpPr>
            <p:cNvPr id="210" name="Rectangle: Rounded Corners 209">
              <a:extLst>
                <a:ext uri="{FF2B5EF4-FFF2-40B4-BE49-F238E27FC236}">
                  <a16:creationId xmlns:a16="http://schemas.microsoft.com/office/drawing/2014/main" id="{BCA3F672-0346-B04F-107E-42DB19CE33C7}"/>
                </a:ext>
              </a:extLst>
            </p:cNvPr>
            <p:cNvSpPr/>
            <p:nvPr/>
          </p:nvSpPr>
          <p:spPr>
            <a:xfrm>
              <a:off x="16831678" y="23496255"/>
              <a:ext cx="15481486" cy="7084254"/>
            </a:xfrm>
            <a:prstGeom prst="roundRect">
              <a:avLst>
                <a:gd name="adj" fmla="val 6939"/>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41638" indent="-941638">
                <a:buAutoNum type="arabicPeriod"/>
              </a:pPr>
              <a:endParaRPr lang="en-GB" sz="3200" dirty="0">
                <a:solidFill>
                  <a:schemeClr val="tx1"/>
                </a:solidFill>
              </a:endParaRPr>
            </a:p>
          </p:txBody>
        </p:sp>
        <p:sp>
          <p:nvSpPr>
            <p:cNvPr id="211" name="TextBox 210">
              <a:extLst>
                <a:ext uri="{FF2B5EF4-FFF2-40B4-BE49-F238E27FC236}">
                  <a16:creationId xmlns:a16="http://schemas.microsoft.com/office/drawing/2014/main" id="{5152EA45-ABDE-AC32-1E70-98B55DC0335E}"/>
                </a:ext>
              </a:extLst>
            </p:cNvPr>
            <p:cNvSpPr txBox="1"/>
            <p:nvPr/>
          </p:nvSpPr>
          <p:spPr>
            <a:xfrm>
              <a:off x="17098662" y="23616148"/>
              <a:ext cx="14982606" cy="1923604"/>
            </a:xfrm>
            <a:prstGeom prst="rect">
              <a:avLst/>
            </a:prstGeom>
            <a:noFill/>
          </p:spPr>
          <p:txBody>
            <a:bodyPr wrap="square">
              <a:spAutoFit/>
            </a:bodyPr>
            <a:lstStyle/>
            <a:p>
              <a:r>
                <a:rPr lang="en-GB" sz="3200" b="1" dirty="0">
                  <a:solidFill>
                    <a:schemeClr val="tx1"/>
                  </a:solidFill>
                  <a:latin typeface="Arial" panose="020B0604020202020204" pitchFamily="34" charset="0"/>
                  <a:cs typeface="Arial" panose="020B0604020202020204" pitchFamily="34" charset="0"/>
                </a:rPr>
                <a:t>Is it safe to increase the beam power?</a:t>
              </a:r>
            </a:p>
            <a:p>
              <a:endParaRPr lang="en-GB" sz="2400" dirty="0">
                <a:latin typeface="Arial" panose="020B0604020202020204" pitchFamily="34" charset="0"/>
                <a:cs typeface="Arial" panose="020B0604020202020204" pitchFamily="34" charset="0"/>
              </a:endParaRPr>
            </a:p>
            <a:p>
              <a:pPr marL="342900" indent="-342900" algn="just">
                <a:spcBef>
                  <a:spcPts val="600"/>
                </a:spcBef>
                <a:spcAft>
                  <a:spcPts val="600"/>
                </a:spcAft>
                <a:buClr>
                  <a:schemeClr val="accent2"/>
                </a:buClr>
                <a:buFont typeface="Wingdings" panose="05000000000000000000" pitchFamily="2" charset="2"/>
                <a:buChar char="§"/>
              </a:pPr>
              <a:r>
                <a:rPr lang="en-GB" sz="2400" dirty="0">
                  <a:latin typeface="Arial" panose="020B0604020202020204" pitchFamily="34" charset="0"/>
                  <a:cs typeface="Arial" panose="020B0604020202020204" pitchFamily="34" charset="0"/>
                </a:rPr>
                <a:t>Worst case (blocked channel) is not consistent with observations</a:t>
              </a:r>
            </a:p>
            <a:p>
              <a:pPr marL="342900" indent="-342900" algn="just">
                <a:spcBef>
                  <a:spcPts val="600"/>
                </a:spcBef>
                <a:spcAft>
                  <a:spcPts val="600"/>
                </a:spcAft>
                <a:buClr>
                  <a:schemeClr val="accent2"/>
                </a:buClr>
                <a:buFont typeface="Wingdings" panose="05000000000000000000" pitchFamily="2" charset="2"/>
                <a:buChar char="§"/>
              </a:pPr>
              <a:r>
                <a:rPr lang="en-GB" sz="2400" dirty="0">
                  <a:solidFill>
                    <a:schemeClr val="tx1"/>
                  </a:solidFill>
                  <a:latin typeface="Arial" panose="020B0604020202020204" pitchFamily="34" charset="0"/>
                  <a:cs typeface="Arial" panose="020B0604020202020204" pitchFamily="34" charset="0"/>
                </a:rPr>
                <a:t>Worst plausible </a:t>
              </a:r>
              <a:r>
                <a:rPr lang="en-GB" sz="2400" dirty="0">
                  <a:latin typeface="Arial" panose="020B0604020202020204" pitchFamily="34" charset="0"/>
                  <a:cs typeface="Arial" panose="020B0604020202020204" pitchFamily="34" charset="0"/>
                </a:rPr>
                <a:t>case for vessel is bad thermal contact to clad faces – ran simulation to match data</a:t>
              </a:r>
              <a:endParaRPr lang="en-GB" sz="1800" dirty="0">
                <a:solidFill>
                  <a:schemeClr val="tx1"/>
                </a:solidFill>
              </a:endParaRPr>
            </a:p>
          </p:txBody>
        </p:sp>
      </p:grpSp>
      <p:sp>
        <p:nvSpPr>
          <p:cNvPr id="222" name="Rectangle: Rounded Corners 221">
            <a:extLst>
              <a:ext uri="{FF2B5EF4-FFF2-40B4-BE49-F238E27FC236}">
                <a16:creationId xmlns:a16="http://schemas.microsoft.com/office/drawing/2014/main" id="{BD34E0A6-0731-B9D2-35D9-4666B8737D9E}"/>
              </a:ext>
            </a:extLst>
          </p:cNvPr>
          <p:cNvSpPr/>
          <p:nvPr/>
        </p:nvSpPr>
        <p:spPr>
          <a:xfrm>
            <a:off x="17092261" y="24342850"/>
            <a:ext cx="7845163" cy="4267830"/>
          </a:xfrm>
          <a:prstGeom prst="roundRect">
            <a:avLst>
              <a:gd name="adj" fmla="val 72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2" name="Group 211">
            <a:extLst>
              <a:ext uri="{FF2B5EF4-FFF2-40B4-BE49-F238E27FC236}">
                <a16:creationId xmlns:a16="http://schemas.microsoft.com/office/drawing/2014/main" id="{4D03A493-EFA0-44B1-F0DA-63D5E9F1ACE3}"/>
              </a:ext>
            </a:extLst>
          </p:cNvPr>
          <p:cNvGrpSpPr/>
          <p:nvPr/>
        </p:nvGrpSpPr>
        <p:grpSpPr>
          <a:xfrm>
            <a:off x="17323292" y="24430050"/>
            <a:ext cx="7365508" cy="4055655"/>
            <a:chOff x="226503" y="1719000"/>
            <a:chExt cx="8203684" cy="4517178"/>
          </a:xfrm>
        </p:grpSpPr>
        <p:pic>
          <p:nvPicPr>
            <p:cNvPr id="213" name="Picture 212">
              <a:extLst>
                <a:ext uri="{FF2B5EF4-FFF2-40B4-BE49-F238E27FC236}">
                  <a16:creationId xmlns:a16="http://schemas.microsoft.com/office/drawing/2014/main" id="{2FDE7399-A3AF-B0D9-6CE4-C7866A534660}"/>
                </a:ext>
              </a:extLst>
            </p:cNvPr>
            <p:cNvPicPr>
              <a:picLocks noChangeAspect="1"/>
            </p:cNvPicPr>
            <p:nvPr/>
          </p:nvPicPr>
          <p:blipFill>
            <a:blip r:embed="rId15"/>
            <a:stretch>
              <a:fillRect/>
            </a:stretch>
          </p:blipFill>
          <p:spPr>
            <a:xfrm>
              <a:off x="287699" y="1719000"/>
              <a:ext cx="5428115" cy="2608862"/>
            </a:xfrm>
            <a:prstGeom prst="rect">
              <a:avLst/>
            </a:prstGeom>
          </p:spPr>
        </p:pic>
        <p:pic>
          <p:nvPicPr>
            <p:cNvPr id="214" name="Picture 213">
              <a:extLst>
                <a:ext uri="{FF2B5EF4-FFF2-40B4-BE49-F238E27FC236}">
                  <a16:creationId xmlns:a16="http://schemas.microsoft.com/office/drawing/2014/main" id="{A00E91BC-3C7F-FB46-BEE0-0BAAAFCF88DF}"/>
                </a:ext>
              </a:extLst>
            </p:cNvPr>
            <p:cNvPicPr>
              <a:picLocks noChangeAspect="1"/>
            </p:cNvPicPr>
            <p:nvPr/>
          </p:nvPicPr>
          <p:blipFill>
            <a:blip r:embed="rId16"/>
            <a:stretch>
              <a:fillRect/>
            </a:stretch>
          </p:blipFill>
          <p:spPr>
            <a:xfrm>
              <a:off x="3628826" y="3415448"/>
              <a:ext cx="4801361" cy="2820730"/>
            </a:xfrm>
            <a:prstGeom prst="rect">
              <a:avLst/>
            </a:prstGeom>
          </p:spPr>
        </p:pic>
        <p:cxnSp>
          <p:nvCxnSpPr>
            <p:cNvPr id="215" name="Straight Arrow Connector 214">
              <a:extLst>
                <a:ext uri="{FF2B5EF4-FFF2-40B4-BE49-F238E27FC236}">
                  <a16:creationId xmlns:a16="http://schemas.microsoft.com/office/drawing/2014/main" id="{B0580862-ADD7-905C-8286-C4C3AA599A10}"/>
                </a:ext>
              </a:extLst>
            </p:cNvPr>
            <p:cNvCxnSpPr>
              <a:cxnSpLocks/>
            </p:cNvCxnSpPr>
            <p:nvPr/>
          </p:nvCxnSpPr>
          <p:spPr>
            <a:xfrm flipV="1">
              <a:off x="872455" y="3715078"/>
              <a:ext cx="483134" cy="105924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8AD52D96-B75C-0ADB-C1EB-936EBD239647}"/>
                </a:ext>
              </a:extLst>
            </p:cNvPr>
            <p:cNvSpPr txBox="1"/>
            <p:nvPr/>
          </p:nvSpPr>
          <p:spPr>
            <a:xfrm>
              <a:off x="226503" y="4765228"/>
              <a:ext cx="2181137" cy="923330"/>
            </a:xfrm>
            <a:prstGeom prst="rect">
              <a:avLst/>
            </a:prstGeom>
            <a:noFill/>
          </p:spPr>
          <p:txBody>
            <a:bodyPr wrap="square" rtlCol="0">
              <a:spAutoFit/>
            </a:bodyPr>
            <a:lstStyle/>
            <a:p>
              <a:r>
                <a:rPr lang="en-GB" dirty="0">
                  <a:solidFill>
                    <a:srgbClr val="000000"/>
                  </a:solidFill>
                  <a:latin typeface="Arial" panose="020B0604020202020204" pitchFamily="34" charset="0"/>
                  <a:cs typeface="Arial" panose="020B0604020202020204" pitchFamily="34" charset="0"/>
                </a:rPr>
                <a:t>High temperature localised to centre of plate 1</a:t>
              </a:r>
            </a:p>
          </p:txBody>
        </p:sp>
      </p:grpSp>
      <p:sp>
        <p:nvSpPr>
          <p:cNvPr id="223" name="TextBox 222">
            <a:extLst>
              <a:ext uri="{FF2B5EF4-FFF2-40B4-BE49-F238E27FC236}">
                <a16:creationId xmlns:a16="http://schemas.microsoft.com/office/drawing/2014/main" id="{5984E188-4482-A4BA-5648-3EB89EC9AFFF}"/>
              </a:ext>
            </a:extLst>
          </p:cNvPr>
          <p:cNvSpPr txBox="1"/>
          <p:nvPr/>
        </p:nvSpPr>
        <p:spPr>
          <a:xfrm>
            <a:off x="17060862" y="28677834"/>
            <a:ext cx="7876562" cy="369332"/>
          </a:xfrm>
          <a:prstGeom prst="rect">
            <a:avLst/>
          </a:prstGeom>
          <a:noFill/>
        </p:spPr>
        <p:txBody>
          <a:bodyPr wrap="square" rtlCol="0">
            <a:spAutoFit/>
          </a:bodyPr>
          <a:lstStyle/>
          <a:p>
            <a:pPr algn="ctr"/>
            <a:r>
              <a:rPr lang="en-GB" i="1" dirty="0"/>
              <a:t>Thermal simulation with additional thermal resistance on clad faces of plate 1</a:t>
            </a:r>
          </a:p>
        </p:txBody>
      </p:sp>
      <p:sp>
        <p:nvSpPr>
          <p:cNvPr id="225" name="TextBox 224">
            <a:extLst>
              <a:ext uri="{FF2B5EF4-FFF2-40B4-BE49-F238E27FC236}">
                <a16:creationId xmlns:a16="http://schemas.microsoft.com/office/drawing/2014/main" id="{7659C937-01A6-1DC7-F279-635BF28DC2A9}"/>
              </a:ext>
            </a:extLst>
          </p:cNvPr>
          <p:cNvSpPr txBox="1"/>
          <p:nvPr/>
        </p:nvSpPr>
        <p:spPr>
          <a:xfrm>
            <a:off x="25362645" y="28682662"/>
            <a:ext cx="6475044" cy="369332"/>
          </a:xfrm>
          <a:prstGeom prst="rect">
            <a:avLst/>
          </a:prstGeom>
          <a:noFill/>
        </p:spPr>
        <p:txBody>
          <a:bodyPr wrap="square" rtlCol="0">
            <a:spAutoFit/>
          </a:bodyPr>
          <a:lstStyle/>
          <a:p>
            <a:pPr algn="ctr"/>
            <a:r>
              <a:rPr lang="en-GB" i="1" dirty="0"/>
              <a:t>Simulated pressure vessel integrity at higher temperatures</a:t>
            </a:r>
          </a:p>
        </p:txBody>
      </p:sp>
      <p:grpSp>
        <p:nvGrpSpPr>
          <p:cNvPr id="372" name="Group 371">
            <a:extLst>
              <a:ext uri="{FF2B5EF4-FFF2-40B4-BE49-F238E27FC236}">
                <a16:creationId xmlns:a16="http://schemas.microsoft.com/office/drawing/2014/main" id="{0C7C3C8C-C238-9F42-1125-922615812F2B}"/>
              </a:ext>
            </a:extLst>
          </p:cNvPr>
          <p:cNvGrpSpPr/>
          <p:nvPr/>
        </p:nvGrpSpPr>
        <p:grpSpPr>
          <a:xfrm>
            <a:off x="16818749" y="29727754"/>
            <a:ext cx="15481486" cy="7566021"/>
            <a:chOff x="16818749" y="29727754"/>
            <a:chExt cx="15481486" cy="7566021"/>
          </a:xfrm>
        </p:grpSpPr>
        <p:grpSp>
          <p:nvGrpSpPr>
            <p:cNvPr id="206" name="Group 205">
              <a:extLst>
                <a:ext uri="{FF2B5EF4-FFF2-40B4-BE49-F238E27FC236}">
                  <a16:creationId xmlns:a16="http://schemas.microsoft.com/office/drawing/2014/main" id="{3CAE4F75-0545-B047-6747-A4F2FE4310ED}"/>
                </a:ext>
              </a:extLst>
            </p:cNvPr>
            <p:cNvGrpSpPr/>
            <p:nvPr/>
          </p:nvGrpSpPr>
          <p:grpSpPr>
            <a:xfrm>
              <a:off x="16818749" y="29727754"/>
              <a:ext cx="15481486" cy="7566021"/>
              <a:chOff x="16831678" y="23496255"/>
              <a:chExt cx="15481486" cy="7566021"/>
            </a:xfrm>
          </p:grpSpPr>
          <p:sp>
            <p:nvSpPr>
              <p:cNvPr id="16" name="Rectangle: Rounded Corners 15">
                <a:extLst>
                  <a:ext uri="{FF2B5EF4-FFF2-40B4-BE49-F238E27FC236}">
                    <a16:creationId xmlns:a16="http://schemas.microsoft.com/office/drawing/2014/main" id="{B10D881F-510B-4E89-CA86-1D6353909FCA}"/>
                  </a:ext>
                </a:extLst>
              </p:cNvPr>
              <p:cNvSpPr/>
              <p:nvPr/>
            </p:nvSpPr>
            <p:spPr>
              <a:xfrm>
                <a:off x="16831678" y="23496255"/>
                <a:ext cx="15481486" cy="7566021"/>
              </a:xfrm>
              <a:prstGeom prst="roundRect">
                <a:avLst>
                  <a:gd name="adj" fmla="val 5824"/>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41638" indent="-941638">
                  <a:buAutoNum type="arabicPeriod"/>
                </a:pPr>
                <a:endParaRPr lang="en-GB" sz="3200" dirty="0">
                  <a:solidFill>
                    <a:schemeClr val="tx1"/>
                  </a:solidFill>
                </a:endParaRPr>
              </a:p>
            </p:txBody>
          </p:sp>
          <p:sp>
            <p:nvSpPr>
              <p:cNvPr id="64" name="TextBox 63">
                <a:extLst>
                  <a:ext uri="{FF2B5EF4-FFF2-40B4-BE49-F238E27FC236}">
                    <a16:creationId xmlns:a16="http://schemas.microsoft.com/office/drawing/2014/main" id="{3E256431-5AFE-4D05-B2E1-607BC8104CEC}"/>
                  </a:ext>
                </a:extLst>
              </p:cNvPr>
              <p:cNvSpPr txBox="1"/>
              <p:nvPr/>
            </p:nvSpPr>
            <p:spPr>
              <a:xfrm>
                <a:off x="17098662" y="23654248"/>
                <a:ext cx="14512786" cy="2292935"/>
              </a:xfrm>
              <a:prstGeom prst="rect">
                <a:avLst/>
              </a:prstGeom>
              <a:noFill/>
            </p:spPr>
            <p:txBody>
              <a:bodyPr wrap="square">
                <a:spAutoFit/>
              </a:bodyPr>
              <a:lstStyle/>
              <a:p>
                <a:r>
                  <a:rPr lang="en-GB" sz="3200" b="1" dirty="0">
                    <a:solidFill>
                      <a:schemeClr val="tx1"/>
                    </a:solidFill>
                    <a:latin typeface="Arial" panose="020B0604020202020204" pitchFamily="34" charset="0"/>
                    <a:cs typeface="Arial" panose="020B0604020202020204" pitchFamily="34" charset="0"/>
                  </a:rPr>
                  <a:t>Radiation-Induced Thermal Conductivity Loss </a:t>
                </a:r>
              </a:p>
              <a:p>
                <a:endParaRPr lang="en-GB" sz="2400" dirty="0">
                  <a:latin typeface="Arial" panose="020B0604020202020204" pitchFamily="34" charset="0"/>
                  <a:cs typeface="Arial" panose="020B0604020202020204" pitchFamily="34" charset="0"/>
                </a:endParaRPr>
              </a:p>
              <a:p>
                <a:pPr marL="342900" indent="-342900">
                  <a:spcBef>
                    <a:spcPts val="600"/>
                  </a:spcBef>
                  <a:spcAft>
                    <a:spcPts val="600"/>
                  </a:spcAft>
                  <a:buClr>
                    <a:schemeClr val="accent2"/>
                  </a:buClr>
                  <a:buFont typeface="Wingdings" panose="05000000000000000000" pitchFamily="2" charset="2"/>
                  <a:buChar char="§"/>
                </a:pPr>
                <a:r>
                  <a:rPr lang="en-GB" sz="2400" dirty="0">
                    <a:latin typeface="Arial" panose="020B0604020202020204" pitchFamily="34" charset="0"/>
                    <a:cs typeface="Arial" panose="020B0604020202020204" pitchFamily="34" charset="0"/>
                  </a:rPr>
                  <a:t>Thermal conductivity of tungsten could be reduced by up to 50% after 2dpa (~4 months operation) [3,4]</a:t>
                </a:r>
              </a:p>
              <a:p>
                <a:pPr marL="342900" indent="-342900">
                  <a:spcBef>
                    <a:spcPts val="600"/>
                  </a:spcBef>
                  <a:spcAft>
                    <a:spcPts val="600"/>
                  </a:spcAft>
                  <a:buClr>
                    <a:schemeClr val="accent2"/>
                  </a:buClr>
                  <a:buFont typeface="Wingdings" panose="05000000000000000000" pitchFamily="2" charset="2"/>
                  <a:buChar char="§"/>
                </a:pPr>
                <a:r>
                  <a:rPr lang="en-GB" sz="2400" dirty="0">
                    <a:latin typeface="Arial" panose="020B0604020202020204" pitchFamily="34" charset="0"/>
                    <a:cs typeface="Arial" panose="020B0604020202020204" pitchFamily="34" charset="0"/>
                  </a:rPr>
                  <a:t>May be possible to measure in-situ using plate thermocouples, but the effect is small compared to the uncertainties due to Monte Carlo code, beam focus, etc.</a:t>
                </a:r>
                <a:endParaRPr lang="en-GB" sz="1800" dirty="0">
                  <a:solidFill>
                    <a:schemeClr val="tx1"/>
                  </a:solidFill>
                </a:endParaRPr>
              </a:p>
            </p:txBody>
          </p:sp>
        </p:grpSp>
        <p:grpSp>
          <p:nvGrpSpPr>
            <p:cNvPr id="366" name="Group 365">
              <a:extLst>
                <a:ext uri="{FF2B5EF4-FFF2-40B4-BE49-F238E27FC236}">
                  <a16:creationId xmlns:a16="http://schemas.microsoft.com/office/drawing/2014/main" id="{54EF6517-BF62-AF63-CA00-9F6AE2223C20}"/>
                </a:ext>
              </a:extLst>
            </p:cNvPr>
            <p:cNvGrpSpPr/>
            <p:nvPr/>
          </p:nvGrpSpPr>
          <p:grpSpPr>
            <a:xfrm>
              <a:off x="17244756" y="32344887"/>
              <a:ext cx="6675844" cy="4023598"/>
              <a:chOff x="21543704" y="31081099"/>
              <a:chExt cx="5681819" cy="3424489"/>
            </a:xfrm>
          </p:grpSpPr>
          <p:sp>
            <p:nvSpPr>
              <p:cNvPr id="365" name="Rectangle: Rounded Corners 364">
                <a:extLst>
                  <a:ext uri="{FF2B5EF4-FFF2-40B4-BE49-F238E27FC236}">
                    <a16:creationId xmlns:a16="http://schemas.microsoft.com/office/drawing/2014/main" id="{86B6F78A-431B-C44B-A342-AFC0CC5F3311}"/>
                  </a:ext>
                </a:extLst>
              </p:cNvPr>
              <p:cNvSpPr/>
              <p:nvPr/>
            </p:nvSpPr>
            <p:spPr>
              <a:xfrm>
                <a:off x="21543704" y="31081099"/>
                <a:ext cx="5681819" cy="3424489"/>
              </a:xfrm>
              <a:prstGeom prst="roundRect">
                <a:avLst>
                  <a:gd name="adj" fmla="val 72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6" name="Group 225">
                <a:extLst>
                  <a:ext uri="{FF2B5EF4-FFF2-40B4-BE49-F238E27FC236}">
                    <a16:creationId xmlns:a16="http://schemas.microsoft.com/office/drawing/2014/main" id="{B422294C-27E8-1A98-0921-A1ED3796D3D9}"/>
                  </a:ext>
                </a:extLst>
              </p:cNvPr>
              <p:cNvGrpSpPr/>
              <p:nvPr/>
            </p:nvGrpSpPr>
            <p:grpSpPr>
              <a:xfrm>
                <a:off x="21673003" y="31225538"/>
                <a:ext cx="5552520" cy="3196764"/>
                <a:chOff x="3698056" y="3095679"/>
                <a:chExt cx="5552520" cy="3196764"/>
              </a:xfrm>
            </p:grpSpPr>
            <p:grpSp>
              <p:nvGrpSpPr>
                <p:cNvPr id="337" name="Group 336">
                  <a:extLst>
                    <a:ext uri="{FF2B5EF4-FFF2-40B4-BE49-F238E27FC236}">
                      <a16:creationId xmlns:a16="http://schemas.microsoft.com/office/drawing/2014/main" id="{32687F72-50F5-AF06-DEBD-3A3A25D9A8CE}"/>
                    </a:ext>
                  </a:extLst>
                </p:cNvPr>
                <p:cNvGrpSpPr/>
                <p:nvPr/>
              </p:nvGrpSpPr>
              <p:grpSpPr>
                <a:xfrm>
                  <a:off x="3698056" y="3095679"/>
                  <a:ext cx="5552520" cy="3196764"/>
                  <a:chOff x="3849964" y="3092518"/>
                  <a:chExt cx="5552520" cy="3196764"/>
                </a:xfrm>
              </p:grpSpPr>
              <p:pic>
                <p:nvPicPr>
                  <p:cNvPr id="352" name="Content Placeholder 7">
                    <a:extLst>
                      <a:ext uri="{FF2B5EF4-FFF2-40B4-BE49-F238E27FC236}">
                        <a16:creationId xmlns:a16="http://schemas.microsoft.com/office/drawing/2014/main" id="{BC54C132-1C5F-C2B3-2887-660D4015EE73}"/>
                      </a:ext>
                    </a:extLst>
                  </p:cNvPr>
                  <p:cNvPicPr>
                    <a:picLocks noChangeAspect="1"/>
                  </p:cNvPicPr>
                  <p:nvPr/>
                </p:nvPicPr>
                <p:blipFill>
                  <a:blip r:embed="rId17"/>
                  <a:stretch>
                    <a:fillRect/>
                  </a:stretch>
                </p:blipFill>
                <p:spPr>
                  <a:xfrm>
                    <a:off x="3849964" y="3148674"/>
                    <a:ext cx="5505450" cy="3140608"/>
                  </a:xfrm>
                  <a:prstGeom prst="rect">
                    <a:avLst/>
                  </a:prstGeom>
                </p:spPr>
              </p:pic>
              <p:sp>
                <p:nvSpPr>
                  <p:cNvPr id="354" name="TextBox 353">
                    <a:extLst>
                      <a:ext uri="{FF2B5EF4-FFF2-40B4-BE49-F238E27FC236}">
                        <a16:creationId xmlns:a16="http://schemas.microsoft.com/office/drawing/2014/main" id="{66C16E1A-424F-784D-7369-7B94EA7FE4EB}"/>
                      </a:ext>
                    </a:extLst>
                  </p:cNvPr>
                  <p:cNvSpPr txBox="1"/>
                  <p:nvPr/>
                </p:nvSpPr>
                <p:spPr>
                  <a:xfrm>
                    <a:off x="7748253" y="5579402"/>
                    <a:ext cx="1654231" cy="646331"/>
                  </a:xfrm>
                  <a:prstGeom prst="rect">
                    <a:avLst/>
                  </a:prstGeom>
                  <a:noFill/>
                </p:spPr>
                <p:txBody>
                  <a:bodyPr wrap="square" rtlCol="0">
                    <a:spAutoFit/>
                  </a:bodyPr>
                  <a:lstStyle/>
                  <a:p>
                    <a:r>
                      <a:rPr lang="en-GB" b="1" dirty="0">
                        <a:solidFill>
                          <a:srgbClr val="FF33CC"/>
                        </a:solidFill>
                      </a:rPr>
                      <a:t>Proton beam irradiated data</a:t>
                    </a:r>
                  </a:p>
                </p:txBody>
              </p:sp>
              <p:cxnSp>
                <p:nvCxnSpPr>
                  <p:cNvPr id="355" name="Straight Arrow Connector 354">
                    <a:extLst>
                      <a:ext uri="{FF2B5EF4-FFF2-40B4-BE49-F238E27FC236}">
                        <a16:creationId xmlns:a16="http://schemas.microsoft.com/office/drawing/2014/main" id="{1EF205CC-6102-CC25-0375-A78DFF1757DF}"/>
                      </a:ext>
                    </a:extLst>
                  </p:cNvPr>
                  <p:cNvCxnSpPr>
                    <a:cxnSpLocks/>
                  </p:cNvCxnSpPr>
                  <p:nvPr/>
                </p:nvCxnSpPr>
                <p:spPr>
                  <a:xfrm>
                    <a:off x="7626392" y="5287845"/>
                    <a:ext cx="350330" cy="295866"/>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D3710DC0-8B41-037D-B2EF-797D38EF8F4D}"/>
                      </a:ext>
                    </a:extLst>
                  </p:cNvPr>
                  <p:cNvSpPr/>
                  <p:nvPr/>
                </p:nvSpPr>
                <p:spPr>
                  <a:xfrm>
                    <a:off x="7102690" y="5171467"/>
                    <a:ext cx="465513" cy="224443"/>
                  </a:xfrm>
                  <a:prstGeom prst="ellipse">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7" name="Straight Arrow Connector 356">
                    <a:extLst>
                      <a:ext uri="{FF2B5EF4-FFF2-40B4-BE49-F238E27FC236}">
                        <a16:creationId xmlns:a16="http://schemas.microsoft.com/office/drawing/2014/main" id="{DC234403-4F33-6459-7A1C-86CDAC536CAC}"/>
                      </a:ext>
                    </a:extLst>
                  </p:cNvPr>
                  <p:cNvCxnSpPr>
                    <a:cxnSpLocks/>
                  </p:cNvCxnSpPr>
                  <p:nvPr/>
                </p:nvCxnSpPr>
                <p:spPr>
                  <a:xfrm flipV="1">
                    <a:off x="6891552" y="3453162"/>
                    <a:ext cx="211138" cy="649431"/>
                  </a:xfrm>
                  <a:prstGeom prst="straightConnector1">
                    <a:avLst/>
                  </a:prstGeom>
                  <a:ln w="38100">
                    <a:solidFill>
                      <a:srgbClr val="00FFFF"/>
                    </a:solidFill>
                    <a:tailEnd type="triangle"/>
                  </a:ln>
                </p:spPr>
                <p:style>
                  <a:lnRef idx="1">
                    <a:schemeClr val="accent1"/>
                  </a:lnRef>
                  <a:fillRef idx="0">
                    <a:schemeClr val="accent1"/>
                  </a:fillRef>
                  <a:effectRef idx="0">
                    <a:schemeClr val="accent1"/>
                  </a:effectRef>
                  <a:fontRef idx="minor">
                    <a:schemeClr val="tx1"/>
                  </a:fontRef>
                </p:style>
              </p:cxnSp>
              <p:sp>
                <p:nvSpPr>
                  <p:cNvPr id="358" name="Oval 357">
                    <a:extLst>
                      <a:ext uri="{FF2B5EF4-FFF2-40B4-BE49-F238E27FC236}">
                        <a16:creationId xmlns:a16="http://schemas.microsoft.com/office/drawing/2014/main" id="{4B0D416F-549C-2E35-B481-223347DFD42A}"/>
                      </a:ext>
                    </a:extLst>
                  </p:cNvPr>
                  <p:cNvSpPr/>
                  <p:nvPr/>
                </p:nvSpPr>
                <p:spPr>
                  <a:xfrm rot="3185339">
                    <a:off x="6353848" y="4157471"/>
                    <a:ext cx="734840" cy="277967"/>
                  </a:xfrm>
                  <a:prstGeom prst="ellipse">
                    <a:avLst/>
                  </a:prstGeom>
                  <a:no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TextBox 358">
                    <a:extLst>
                      <a:ext uri="{FF2B5EF4-FFF2-40B4-BE49-F238E27FC236}">
                        <a16:creationId xmlns:a16="http://schemas.microsoft.com/office/drawing/2014/main" id="{82C16E10-2289-A1E0-008F-B21C80D52BFC}"/>
                      </a:ext>
                    </a:extLst>
                  </p:cNvPr>
                  <p:cNvSpPr txBox="1"/>
                  <p:nvPr/>
                </p:nvSpPr>
                <p:spPr>
                  <a:xfrm>
                    <a:off x="5585393" y="3092518"/>
                    <a:ext cx="2676550" cy="369332"/>
                  </a:xfrm>
                  <a:prstGeom prst="rect">
                    <a:avLst/>
                  </a:prstGeom>
                  <a:noFill/>
                </p:spPr>
                <p:txBody>
                  <a:bodyPr wrap="square" rtlCol="0">
                    <a:spAutoFit/>
                  </a:bodyPr>
                  <a:lstStyle/>
                  <a:p>
                    <a:r>
                      <a:rPr lang="en-GB" b="1" dirty="0">
                        <a:solidFill>
                          <a:srgbClr val="00FFFF"/>
                        </a:solidFill>
                      </a:rPr>
                      <a:t>Neutron irradiated data</a:t>
                    </a:r>
                  </a:p>
                </p:txBody>
              </p:sp>
            </p:grpSp>
            <p:cxnSp>
              <p:nvCxnSpPr>
                <p:cNvPr id="334" name="Straight Arrow Connector 333">
                  <a:extLst>
                    <a:ext uri="{FF2B5EF4-FFF2-40B4-BE49-F238E27FC236}">
                      <a16:creationId xmlns:a16="http://schemas.microsoft.com/office/drawing/2014/main" id="{D68C5DC1-6CC2-B73C-DD47-F6FD557C6FEE}"/>
                    </a:ext>
                  </a:extLst>
                </p:cNvPr>
                <p:cNvCxnSpPr>
                  <a:cxnSpLocks/>
                </p:cNvCxnSpPr>
                <p:nvPr/>
              </p:nvCxnSpPr>
              <p:spPr>
                <a:xfrm flipH="1">
                  <a:off x="5096478" y="4712614"/>
                  <a:ext cx="334880" cy="28950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5" name="TextBox 334">
                  <a:extLst>
                    <a:ext uri="{FF2B5EF4-FFF2-40B4-BE49-F238E27FC236}">
                      <a16:creationId xmlns:a16="http://schemas.microsoft.com/office/drawing/2014/main" id="{01DE67C3-192A-4DB6-FCFA-D1D09C103DC9}"/>
                    </a:ext>
                  </a:extLst>
                </p:cNvPr>
                <p:cNvSpPr txBox="1"/>
                <p:nvPr/>
              </p:nvSpPr>
              <p:spPr>
                <a:xfrm>
                  <a:off x="4394020" y="4958979"/>
                  <a:ext cx="1179899" cy="923330"/>
                </a:xfrm>
                <a:prstGeom prst="rect">
                  <a:avLst/>
                </a:prstGeom>
                <a:noFill/>
              </p:spPr>
              <p:txBody>
                <a:bodyPr wrap="square" rtlCol="0">
                  <a:spAutoFit/>
                </a:bodyPr>
                <a:lstStyle/>
                <a:p>
                  <a:r>
                    <a:rPr lang="en-GB" b="1" dirty="0">
                      <a:solidFill>
                        <a:schemeClr val="accent1"/>
                      </a:solidFill>
                    </a:rPr>
                    <a:t>Self-ion implanted data</a:t>
                  </a:r>
                </a:p>
              </p:txBody>
            </p:sp>
          </p:grpSp>
        </p:grpSp>
        <p:sp>
          <p:nvSpPr>
            <p:cNvPr id="367" name="TextBox 366">
              <a:extLst>
                <a:ext uri="{FF2B5EF4-FFF2-40B4-BE49-F238E27FC236}">
                  <a16:creationId xmlns:a16="http://schemas.microsoft.com/office/drawing/2014/main" id="{6E44942B-B8BC-A19B-698A-5954A4EEC63D}"/>
                </a:ext>
              </a:extLst>
            </p:cNvPr>
            <p:cNvSpPr txBox="1"/>
            <p:nvPr/>
          </p:nvSpPr>
          <p:spPr>
            <a:xfrm>
              <a:off x="17209759" y="36491932"/>
              <a:ext cx="6675844" cy="646331"/>
            </a:xfrm>
            <a:prstGeom prst="rect">
              <a:avLst/>
            </a:prstGeom>
            <a:noFill/>
          </p:spPr>
          <p:txBody>
            <a:bodyPr wrap="square" rtlCol="0">
              <a:spAutoFit/>
            </a:bodyPr>
            <a:lstStyle/>
            <a:p>
              <a:pPr algn="ctr"/>
              <a:r>
                <a:rPr lang="en-GB" i="1" dirty="0"/>
                <a:t>Thermal diffusivity of irradiated tungsten after a range of damage doses and for various types of irradiation, from [4]</a:t>
              </a:r>
            </a:p>
          </p:txBody>
        </p:sp>
        <p:grpSp>
          <p:nvGrpSpPr>
            <p:cNvPr id="371" name="Group 370">
              <a:extLst>
                <a:ext uri="{FF2B5EF4-FFF2-40B4-BE49-F238E27FC236}">
                  <a16:creationId xmlns:a16="http://schemas.microsoft.com/office/drawing/2014/main" id="{901A80A1-BCF0-A94A-97B8-BAAE07B9916B}"/>
                </a:ext>
              </a:extLst>
            </p:cNvPr>
            <p:cNvGrpSpPr/>
            <p:nvPr/>
          </p:nvGrpSpPr>
          <p:grpSpPr>
            <a:xfrm>
              <a:off x="24328219" y="32319119"/>
              <a:ext cx="7404275" cy="4151112"/>
              <a:chOff x="24188519" y="32254333"/>
              <a:chExt cx="7191367" cy="4031748"/>
            </a:xfrm>
          </p:grpSpPr>
          <p:sp>
            <p:nvSpPr>
              <p:cNvPr id="369" name="Rectangle: Rounded Corners 368">
                <a:extLst>
                  <a:ext uri="{FF2B5EF4-FFF2-40B4-BE49-F238E27FC236}">
                    <a16:creationId xmlns:a16="http://schemas.microsoft.com/office/drawing/2014/main" id="{4FB85089-3045-7395-D325-D35DF95D043B}"/>
                  </a:ext>
                </a:extLst>
              </p:cNvPr>
              <p:cNvSpPr/>
              <p:nvPr/>
            </p:nvSpPr>
            <p:spPr>
              <a:xfrm>
                <a:off x="24188519" y="32254333"/>
                <a:ext cx="7191367" cy="3944504"/>
              </a:xfrm>
              <a:prstGeom prst="roundRect">
                <a:avLst>
                  <a:gd name="adj" fmla="val 720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8" name="Picture 367">
                <a:extLst>
                  <a:ext uri="{FF2B5EF4-FFF2-40B4-BE49-F238E27FC236}">
                    <a16:creationId xmlns:a16="http://schemas.microsoft.com/office/drawing/2014/main" id="{0148BF41-42CB-9038-173B-0AB515CF66FC}"/>
                  </a:ext>
                </a:extLst>
              </p:cNvPr>
              <p:cNvPicPr>
                <a:picLocks noChangeAspect="1"/>
              </p:cNvPicPr>
              <p:nvPr/>
            </p:nvPicPr>
            <p:blipFill rotWithShape="1">
              <a:blip r:embed="rId18">
                <a:clrChange>
                  <a:clrFrom>
                    <a:srgbClr val="FFFFFF"/>
                  </a:clrFrom>
                  <a:clrTo>
                    <a:srgbClr val="FFFFFF">
                      <a:alpha val="0"/>
                    </a:srgbClr>
                  </a:clrTo>
                </a:clrChange>
              </a:blip>
              <a:srcRect t="11478"/>
              <a:stretch/>
            </p:blipFill>
            <p:spPr>
              <a:xfrm>
                <a:off x="24227365" y="32341577"/>
                <a:ext cx="6955856" cy="3944504"/>
              </a:xfrm>
              <a:prstGeom prst="rect">
                <a:avLst/>
              </a:prstGeom>
            </p:spPr>
          </p:pic>
        </p:grpSp>
        <p:sp>
          <p:nvSpPr>
            <p:cNvPr id="370" name="TextBox 369">
              <a:extLst>
                <a:ext uri="{FF2B5EF4-FFF2-40B4-BE49-F238E27FC236}">
                  <a16:creationId xmlns:a16="http://schemas.microsoft.com/office/drawing/2014/main" id="{6A8F954F-2E3D-7BED-D614-91A80647C6E3}"/>
                </a:ext>
              </a:extLst>
            </p:cNvPr>
            <p:cNvSpPr txBox="1"/>
            <p:nvPr/>
          </p:nvSpPr>
          <p:spPr>
            <a:xfrm>
              <a:off x="24311494" y="36489045"/>
              <a:ext cx="7404275" cy="646331"/>
            </a:xfrm>
            <a:prstGeom prst="rect">
              <a:avLst/>
            </a:prstGeom>
            <a:noFill/>
          </p:spPr>
          <p:txBody>
            <a:bodyPr wrap="square" rtlCol="0">
              <a:spAutoFit/>
            </a:bodyPr>
            <a:lstStyle/>
            <a:p>
              <a:pPr algn="ctr"/>
              <a:r>
                <a:rPr lang="en-GB" i="1" dirty="0"/>
                <a:t>Simulated temperature profiles at 200uA for two codes (MCNPX/FLUKA) and two irradiation conditions (unirradiated, uniform 2dpa)</a:t>
              </a:r>
            </a:p>
          </p:txBody>
        </p:sp>
      </p:grpSp>
      <p:grpSp>
        <p:nvGrpSpPr>
          <p:cNvPr id="374" name="Group 373">
            <a:extLst>
              <a:ext uri="{FF2B5EF4-FFF2-40B4-BE49-F238E27FC236}">
                <a16:creationId xmlns:a16="http://schemas.microsoft.com/office/drawing/2014/main" id="{9D73A5A4-ED66-AA00-23E2-87A815CD12D2}"/>
              </a:ext>
            </a:extLst>
          </p:cNvPr>
          <p:cNvGrpSpPr/>
          <p:nvPr/>
        </p:nvGrpSpPr>
        <p:grpSpPr>
          <a:xfrm>
            <a:off x="16746647" y="37726240"/>
            <a:ext cx="15481485" cy="2315593"/>
            <a:chOff x="1175267" y="37076943"/>
            <a:chExt cx="15481485" cy="2991552"/>
          </a:xfrm>
        </p:grpSpPr>
        <p:sp>
          <p:nvSpPr>
            <p:cNvPr id="375" name="Rectangle: Rounded Corners 374">
              <a:extLst>
                <a:ext uri="{FF2B5EF4-FFF2-40B4-BE49-F238E27FC236}">
                  <a16:creationId xmlns:a16="http://schemas.microsoft.com/office/drawing/2014/main" id="{07EDCE3E-824B-0BCB-EABC-C711ADFF9C3F}"/>
                </a:ext>
              </a:extLst>
            </p:cNvPr>
            <p:cNvSpPr/>
            <p:nvPr/>
          </p:nvSpPr>
          <p:spPr>
            <a:xfrm>
              <a:off x="1175267" y="37076943"/>
              <a:ext cx="15481485" cy="2991552"/>
            </a:xfrm>
            <a:prstGeom prst="roundRect">
              <a:avLst>
                <a:gd name="adj" fmla="val 17453"/>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941638" indent="-941638">
                <a:buAutoNum type="arabicPeriod"/>
              </a:pPr>
              <a:endParaRPr lang="en-GB" sz="3200" dirty="0">
                <a:solidFill>
                  <a:schemeClr val="tx1"/>
                </a:solidFill>
              </a:endParaRPr>
            </a:p>
          </p:txBody>
        </p:sp>
        <p:sp>
          <p:nvSpPr>
            <p:cNvPr id="376" name="Content Placeholder 2">
              <a:extLst>
                <a:ext uri="{FF2B5EF4-FFF2-40B4-BE49-F238E27FC236}">
                  <a16:creationId xmlns:a16="http://schemas.microsoft.com/office/drawing/2014/main" id="{AA7E5421-252B-F8C6-04E1-0A813FB16880}"/>
                </a:ext>
              </a:extLst>
            </p:cNvPr>
            <p:cNvSpPr txBox="1">
              <a:spLocks/>
            </p:cNvSpPr>
            <p:nvPr/>
          </p:nvSpPr>
          <p:spPr>
            <a:xfrm>
              <a:off x="1810885" y="37201836"/>
              <a:ext cx="14035284" cy="2866659"/>
            </a:xfrm>
            <a:prstGeom prst="rect">
              <a:avLst/>
            </a:prstGeom>
          </p:spPr>
          <p:txBody>
            <a:bodyPr vert="horz" lIns="91440" tIns="45720" rIns="91440" bIns="45720" rtlCol="0">
              <a:normAutofit fontScale="92500"/>
            </a:bodyPr>
            <a:lstStyle>
              <a:lvl1pPr marL="0" indent="0" algn="ctr" defTabSz="3348076" rtl="0" eaLnBrk="1" latinLnBrk="0" hangingPunct="1">
                <a:lnSpc>
                  <a:spcPct val="90000"/>
                </a:lnSpc>
                <a:spcBef>
                  <a:spcPts val="3662"/>
                </a:spcBef>
                <a:buFont typeface="Arial" panose="020B0604020202020204" pitchFamily="34" charset="0"/>
                <a:buNone/>
                <a:defRPr sz="8788" kern="1200">
                  <a:solidFill>
                    <a:schemeClr val="tx1"/>
                  </a:solidFill>
                  <a:latin typeface="+mn-lt"/>
                  <a:ea typeface="+mn-ea"/>
                  <a:cs typeface="+mn-cs"/>
                </a:defRPr>
              </a:lvl1pPr>
              <a:lvl2pPr marL="1674038" indent="0" algn="ctr" defTabSz="3348076" rtl="0" eaLnBrk="1" latinLnBrk="0" hangingPunct="1">
                <a:lnSpc>
                  <a:spcPct val="90000"/>
                </a:lnSpc>
                <a:spcBef>
                  <a:spcPts val="1831"/>
                </a:spcBef>
                <a:buFont typeface="Arial" panose="020B0604020202020204" pitchFamily="34" charset="0"/>
                <a:buNone/>
                <a:defRPr sz="7323" kern="1200">
                  <a:solidFill>
                    <a:schemeClr val="tx1"/>
                  </a:solidFill>
                  <a:latin typeface="+mn-lt"/>
                  <a:ea typeface="+mn-ea"/>
                  <a:cs typeface="+mn-cs"/>
                </a:defRPr>
              </a:lvl2pPr>
              <a:lvl3pPr marL="3348076" indent="0" algn="ctr" defTabSz="3348076" rtl="0" eaLnBrk="1" latinLnBrk="0" hangingPunct="1">
                <a:lnSpc>
                  <a:spcPct val="90000"/>
                </a:lnSpc>
                <a:spcBef>
                  <a:spcPts val="1831"/>
                </a:spcBef>
                <a:buFont typeface="Arial" panose="020B0604020202020204" pitchFamily="34" charset="0"/>
                <a:buNone/>
                <a:defRPr sz="6591" kern="1200">
                  <a:solidFill>
                    <a:schemeClr val="tx1"/>
                  </a:solidFill>
                  <a:latin typeface="+mn-lt"/>
                  <a:ea typeface="+mn-ea"/>
                  <a:cs typeface="+mn-cs"/>
                </a:defRPr>
              </a:lvl3pPr>
              <a:lvl4pPr marL="5022113" indent="0" algn="ctr" defTabSz="3348076" rtl="0" eaLnBrk="1" latinLnBrk="0" hangingPunct="1">
                <a:lnSpc>
                  <a:spcPct val="90000"/>
                </a:lnSpc>
                <a:spcBef>
                  <a:spcPts val="1831"/>
                </a:spcBef>
                <a:buFont typeface="Arial" panose="020B0604020202020204" pitchFamily="34" charset="0"/>
                <a:buNone/>
                <a:defRPr sz="5858" kern="1200">
                  <a:solidFill>
                    <a:schemeClr val="tx1"/>
                  </a:solidFill>
                  <a:latin typeface="+mn-lt"/>
                  <a:ea typeface="+mn-ea"/>
                  <a:cs typeface="+mn-cs"/>
                </a:defRPr>
              </a:lvl4pPr>
              <a:lvl5pPr marL="6696151" indent="0" algn="ctr" defTabSz="3348076" rtl="0" eaLnBrk="1" latinLnBrk="0" hangingPunct="1">
                <a:lnSpc>
                  <a:spcPct val="90000"/>
                </a:lnSpc>
                <a:spcBef>
                  <a:spcPts val="1831"/>
                </a:spcBef>
                <a:buFont typeface="Arial" panose="020B0604020202020204" pitchFamily="34" charset="0"/>
                <a:buNone/>
                <a:defRPr sz="5858" kern="1200">
                  <a:solidFill>
                    <a:schemeClr val="tx1"/>
                  </a:solidFill>
                  <a:latin typeface="+mn-lt"/>
                  <a:ea typeface="+mn-ea"/>
                  <a:cs typeface="+mn-cs"/>
                </a:defRPr>
              </a:lvl5pPr>
              <a:lvl6pPr marL="8370189" indent="0" algn="ctr" defTabSz="3348076" rtl="0" eaLnBrk="1" latinLnBrk="0" hangingPunct="1">
                <a:lnSpc>
                  <a:spcPct val="90000"/>
                </a:lnSpc>
                <a:spcBef>
                  <a:spcPts val="1831"/>
                </a:spcBef>
                <a:buFont typeface="Arial" panose="020B0604020202020204" pitchFamily="34" charset="0"/>
                <a:buNone/>
                <a:defRPr sz="5858" kern="1200">
                  <a:solidFill>
                    <a:schemeClr val="tx1"/>
                  </a:solidFill>
                  <a:latin typeface="+mn-lt"/>
                  <a:ea typeface="+mn-ea"/>
                  <a:cs typeface="+mn-cs"/>
                </a:defRPr>
              </a:lvl6pPr>
              <a:lvl7pPr marL="10044227" indent="0" algn="ctr" defTabSz="3348076" rtl="0" eaLnBrk="1" latinLnBrk="0" hangingPunct="1">
                <a:lnSpc>
                  <a:spcPct val="90000"/>
                </a:lnSpc>
                <a:spcBef>
                  <a:spcPts val="1831"/>
                </a:spcBef>
                <a:buFont typeface="Arial" panose="020B0604020202020204" pitchFamily="34" charset="0"/>
                <a:buNone/>
                <a:defRPr sz="5858" kern="1200">
                  <a:solidFill>
                    <a:schemeClr val="tx1"/>
                  </a:solidFill>
                  <a:latin typeface="+mn-lt"/>
                  <a:ea typeface="+mn-ea"/>
                  <a:cs typeface="+mn-cs"/>
                </a:defRPr>
              </a:lvl7pPr>
              <a:lvl8pPr marL="11718265" indent="0" algn="ctr" defTabSz="3348076" rtl="0" eaLnBrk="1" latinLnBrk="0" hangingPunct="1">
                <a:lnSpc>
                  <a:spcPct val="90000"/>
                </a:lnSpc>
                <a:spcBef>
                  <a:spcPts val="1831"/>
                </a:spcBef>
                <a:buFont typeface="Arial" panose="020B0604020202020204" pitchFamily="34" charset="0"/>
                <a:buNone/>
                <a:defRPr sz="5858" kern="1200">
                  <a:solidFill>
                    <a:schemeClr val="tx1"/>
                  </a:solidFill>
                  <a:latin typeface="+mn-lt"/>
                  <a:ea typeface="+mn-ea"/>
                  <a:cs typeface="+mn-cs"/>
                </a:defRPr>
              </a:lvl8pPr>
              <a:lvl9pPr marL="13392302" indent="0" algn="ctr" defTabSz="3348076" rtl="0" eaLnBrk="1" latinLnBrk="0" hangingPunct="1">
                <a:lnSpc>
                  <a:spcPct val="90000"/>
                </a:lnSpc>
                <a:spcBef>
                  <a:spcPts val="1831"/>
                </a:spcBef>
                <a:buFont typeface="Arial" panose="020B0604020202020204" pitchFamily="34" charset="0"/>
                <a:buNone/>
                <a:defRPr sz="5858" kern="1200">
                  <a:solidFill>
                    <a:schemeClr val="tx1"/>
                  </a:solidFill>
                  <a:latin typeface="+mn-lt"/>
                  <a:ea typeface="+mn-ea"/>
                  <a:cs typeface="+mn-cs"/>
                </a:defRPr>
              </a:lvl9pPr>
            </a:lstStyle>
            <a:p>
              <a:pPr algn="l"/>
              <a:r>
                <a:rPr lang="en-GB" sz="3500" b="1" dirty="0">
                  <a:latin typeface="Arial" panose="020B0604020202020204" pitchFamily="34" charset="0"/>
                  <a:cs typeface="Arial" panose="020B0604020202020204" pitchFamily="34" charset="0"/>
                </a:rPr>
                <a:t>Future Work</a:t>
              </a:r>
            </a:p>
            <a:p>
              <a:pPr algn="l">
                <a:lnSpc>
                  <a:spcPct val="100000"/>
                </a:lnSpc>
                <a:spcBef>
                  <a:spcPts val="0"/>
                </a:spcBef>
                <a:buClr>
                  <a:schemeClr val="accent2"/>
                </a:buClr>
              </a:pPr>
              <a:endParaRPr lang="en-GB" sz="2400" dirty="0">
                <a:latin typeface="Arial" panose="020B0604020202020204" pitchFamily="34" charset="0"/>
                <a:cs typeface="Arial" panose="020B0604020202020204" pitchFamily="34" charset="0"/>
              </a:endParaRPr>
            </a:p>
            <a:p>
              <a:pPr indent="-342900" algn="l">
                <a:lnSpc>
                  <a:spcPct val="100000"/>
                </a:lnSpc>
                <a:spcBef>
                  <a:spcPts val="0"/>
                </a:spcBef>
                <a:spcAft>
                  <a:spcPts val="600"/>
                </a:spcAft>
                <a:buClr>
                  <a:schemeClr val="accent2"/>
                </a:buClr>
                <a:buFont typeface="Wingdings" panose="05000000000000000000" pitchFamily="2" charset="2"/>
                <a:buChar char="§"/>
              </a:pPr>
              <a:r>
                <a:rPr lang="en-GB" sz="2400" dirty="0">
                  <a:latin typeface="Arial" panose="020B0604020202020204" pitchFamily="34" charset="0"/>
                  <a:cs typeface="Arial" panose="020B0604020202020204" pitchFamily="34" charset="0"/>
                </a:rPr>
                <a:t>Ongoing simulation and monitoring – may be able to set up a “Digital Twin” or similar system</a:t>
              </a:r>
            </a:p>
            <a:p>
              <a:pPr indent="-342900" algn="l">
                <a:lnSpc>
                  <a:spcPct val="100000"/>
                </a:lnSpc>
                <a:spcBef>
                  <a:spcPts val="0"/>
                </a:spcBef>
                <a:spcAft>
                  <a:spcPts val="600"/>
                </a:spcAft>
                <a:buClr>
                  <a:schemeClr val="accent2"/>
                </a:buClr>
                <a:buFont typeface="Wingdings" panose="05000000000000000000" pitchFamily="2" charset="2"/>
                <a:buChar char="§"/>
              </a:pPr>
              <a:r>
                <a:rPr lang="en-GB" sz="2400" dirty="0">
                  <a:latin typeface="Arial" panose="020B0604020202020204" pitchFamily="34" charset="0"/>
                  <a:cs typeface="Arial" panose="020B0604020202020204" pitchFamily="34" charset="0"/>
                </a:rPr>
                <a:t>Look for evidence of in-situ radiation damage as operation continues, try to isolate effect of beam focus</a:t>
              </a:r>
            </a:p>
            <a:p>
              <a:pPr indent="-342900" algn="l">
                <a:lnSpc>
                  <a:spcPct val="100000"/>
                </a:lnSpc>
                <a:spcBef>
                  <a:spcPts val="0"/>
                </a:spcBef>
                <a:spcAft>
                  <a:spcPts val="600"/>
                </a:spcAft>
                <a:buClr>
                  <a:schemeClr val="accent2"/>
                </a:buClr>
                <a:buFont typeface="Wingdings" panose="05000000000000000000" pitchFamily="2" charset="2"/>
                <a:buChar char="§"/>
              </a:pPr>
              <a:r>
                <a:rPr lang="en-GB" sz="2400" dirty="0">
                  <a:latin typeface="Arial" panose="020B0604020202020204" pitchFamily="34" charset="0"/>
                  <a:cs typeface="Arial" panose="020B0604020202020204" pitchFamily="34" charset="0"/>
                </a:rPr>
                <a:t>Design and analysis for ISIS-II target conceptual design studies</a:t>
              </a:r>
            </a:p>
            <a:p>
              <a:pPr indent="-342900" algn="l">
                <a:lnSpc>
                  <a:spcPct val="100000"/>
                </a:lnSpc>
                <a:spcBef>
                  <a:spcPts val="0"/>
                </a:spcBef>
                <a:buClr>
                  <a:schemeClr val="accent2"/>
                </a:buClr>
                <a:buFont typeface="Wingdings" panose="05000000000000000000" pitchFamily="2" charset="2"/>
                <a:buChar char="§"/>
              </a:pPr>
              <a:endParaRPr lang="en-GB" sz="2600" dirty="0">
                <a:latin typeface="Arial" panose="020B0604020202020204" pitchFamily="34" charset="0"/>
                <a:cs typeface="Arial" panose="020B0604020202020204" pitchFamily="34" charset="0"/>
              </a:endParaRPr>
            </a:p>
          </p:txBody>
        </p:sp>
      </p:grpSp>
      <p:pic>
        <p:nvPicPr>
          <p:cNvPr id="379" name="Picture 378">
            <a:extLst>
              <a:ext uri="{FF2B5EF4-FFF2-40B4-BE49-F238E27FC236}">
                <a16:creationId xmlns:a16="http://schemas.microsoft.com/office/drawing/2014/main" id="{CD880777-7DB5-C773-CED8-C813A75F8E73}"/>
              </a:ext>
            </a:extLst>
          </p:cNvPr>
          <p:cNvPicPr>
            <a:picLocks noChangeAspect="1"/>
          </p:cNvPicPr>
          <p:nvPr/>
        </p:nvPicPr>
        <p:blipFill rotWithShape="1">
          <a:blip r:embed="rId19"/>
          <a:srcRect t="1657"/>
          <a:stretch/>
        </p:blipFill>
        <p:spPr>
          <a:xfrm>
            <a:off x="25517379" y="24339934"/>
            <a:ext cx="6320310" cy="4273768"/>
          </a:xfrm>
          <a:prstGeom prst="roundRect">
            <a:avLst>
              <a:gd name="adj" fmla="val 7098"/>
            </a:avLst>
          </a:prstGeom>
          <a:solidFill>
            <a:srgbClr val="FFFFFF">
              <a:shade val="85000"/>
            </a:srgbClr>
          </a:solidFill>
          <a:ln>
            <a:noFill/>
          </a:ln>
          <a:effectLst/>
        </p:spPr>
      </p:pic>
    </p:spTree>
    <p:extLst>
      <p:ext uri="{BB962C8B-B14F-4D97-AF65-F5344CB8AC3E}">
        <p14:creationId xmlns:p14="http://schemas.microsoft.com/office/powerpoint/2010/main" val="14595577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5CDD6A94A459459C297F10E8F74457" ma:contentTypeVersion="15" ma:contentTypeDescription="Create a new document." ma:contentTypeScope="" ma:versionID="2e696916cb5eb299c606c488704fba07">
  <xsd:schema xmlns:xsd="http://www.w3.org/2001/XMLSchema" xmlns:xs="http://www.w3.org/2001/XMLSchema" xmlns:p="http://schemas.microsoft.com/office/2006/metadata/properties" xmlns:ns2="1e0c0f35-d0b2-43fb-b8b8-147d937ebf45" xmlns:ns3="2e24dfb7-a69e-40eb-b94f-44b9ca9c25ed" targetNamespace="http://schemas.microsoft.com/office/2006/metadata/properties" ma:root="true" ma:fieldsID="7c5a0c85d3b3ca82c6f0644b3efe9d0b" ns2:_="" ns3:_="">
    <xsd:import namespace="1e0c0f35-d0b2-43fb-b8b8-147d937ebf45"/>
    <xsd:import namespace="2e24dfb7-a69e-40eb-b94f-44b9ca9c25e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Year"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c0f35-d0b2-43fb-b8b8-147d937eb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Year" ma:index="12" nillable="true" ma:displayName="Year" ma:default="2023" ma:format="Dropdown" ma:internalName="Year">
      <xsd:simpleType>
        <xsd:restriction base="dms:Choice">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N/A"/>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_Flow_SignoffStatus" ma:index="2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24dfb7-a69e-40eb-b94f-44b9ca9c25e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5ce2244-f3a2-4f8c-9fdd-a2abf5b0a3d3}" ma:internalName="TaxCatchAll" ma:showField="CatchAllData" ma:web="834c96a2-eb0c-4033-b35f-0261fadde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1e0c0f35-d0b2-43fb-b8b8-147d937ebf45">2022</Year>
    <TaxCatchAll xmlns="2e24dfb7-a69e-40eb-b94f-44b9ca9c25ed" xsi:nil="true"/>
    <lcf76f155ced4ddcb4097134ff3c332f xmlns="1e0c0f35-d0b2-43fb-b8b8-147d937ebf45">
      <Terms xmlns="http://schemas.microsoft.com/office/infopath/2007/PartnerControls"/>
    </lcf76f155ced4ddcb4097134ff3c332f>
    <_Flow_SignoffStatus xmlns="1e0c0f35-d0b2-43fb-b8b8-147d937ebf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724F06-A1DC-4EE0-8B31-18D7E46F76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0c0f35-d0b2-43fb-b8b8-147d937ebf45"/>
    <ds:schemaRef ds:uri="2e24dfb7-a69e-40eb-b94f-44b9ca9c2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739E00-D430-4AEE-ACC0-A3F84F117167}">
  <ds:schemaRefs>
    <ds:schemaRef ds:uri="http://purl.org/dc/elements/1.1/"/>
    <ds:schemaRef ds:uri="http://schemas.microsoft.com/office/2006/metadata/properties"/>
    <ds:schemaRef ds:uri="http://schemas.microsoft.com/office/2006/documentManagement/types"/>
    <ds:schemaRef ds:uri="2e24dfb7-a69e-40eb-b94f-44b9ca9c25ed"/>
    <ds:schemaRef ds:uri="http://schemas.microsoft.com/office/infopath/2007/PartnerControls"/>
    <ds:schemaRef ds:uri="http://purl.org/dc/dcmitype/"/>
    <ds:schemaRef ds:uri="http://www.w3.org/XML/1998/namespace"/>
    <ds:schemaRef ds:uri="http://schemas.openxmlformats.org/package/2006/metadata/core-properties"/>
    <ds:schemaRef ds:uri="1e0c0f35-d0b2-43fb-b8b8-147d937ebf45"/>
    <ds:schemaRef ds:uri="http://purl.org/dc/terms/"/>
  </ds:schemaRefs>
</ds:datastoreItem>
</file>

<file path=customXml/itemProps3.xml><?xml version="1.0" encoding="utf-8"?>
<ds:datastoreItem xmlns:ds="http://schemas.openxmlformats.org/officeDocument/2006/customXml" ds:itemID="{51281368-3B37-4499-9C6C-0CE129D508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76184</TotalTime>
  <Words>868</Words>
  <Application>Microsoft Office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 portrait - 930 x 1190 mm (PowerPoint)</dc:title>
  <dc:creator>Collins, Andrew (STFC,DL,DI)</dc:creator>
  <cp:lastModifiedBy>Wilcox, Dan (STFC,RAL,TECH)</cp:lastModifiedBy>
  <cp:revision>47</cp:revision>
  <dcterms:created xsi:type="dcterms:W3CDTF">2019-11-06T15:07:43Z</dcterms:created>
  <dcterms:modified xsi:type="dcterms:W3CDTF">2023-10-27T11:44:08Z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0x0101000D5CDD6A94A459459C297F10E8F74457</vt:lpwstr>
  </property>
</Properties>
</file>