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  <p:sldMasterId id="2147483715" r:id="rId6"/>
    <p:sldMasterId id="2147483717" r:id="rId7"/>
    <p:sldMasterId id="2147483731" r:id="rId8"/>
    <p:sldMasterId id="2147483745" r:id="rId9"/>
  </p:sldMasterIdLst>
  <p:notesMasterIdLst>
    <p:notesMasterId r:id="rId11"/>
  </p:notesMasterIdLst>
  <p:sldIdLst>
    <p:sldId id="5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E94D36"/>
    <a:srgbClr val="1E5DF8"/>
    <a:srgbClr val="003088"/>
    <a:srgbClr val="F08900"/>
    <a:srgbClr val="626262"/>
    <a:srgbClr val="FFFFFF"/>
    <a:srgbClr val="00BED5"/>
    <a:srgbClr val="C13D33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Leslie (STFC,RAL,ISIS)" userId="7e48b462-84b5-411b-9bb2-fcdc28d707d1" providerId="ADAL" clId="{CA515E50-0F1E-4CE7-918D-22624BC1F1EF}"/>
    <pc:docChg chg="delSld modSld">
      <pc:chgData name="Jones, Leslie (STFC,RAL,ISIS)" userId="7e48b462-84b5-411b-9bb2-fcdc28d707d1" providerId="ADAL" clId="{CA515E50-0F1E-4CE7-918D-22624BC1F1EF}" dt="2023-11-02T12:22:21.607" v="39" actId="20577"/>
      <pc:docMkLst>
        <pc:docMk/>
      </pc:docMkLst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2692991098" sldId="288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2630434156" sldId="289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602755354" sldId="290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639992467" sldId="293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2977934939" sldId="297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1029339833" sldId="550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1452865160" sldId="553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2674166423" sldId="554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415019086" sldId="555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4246712800" sldId="556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2487477084" sldId="557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479382244" sldId="558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004603778" sldId="559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687591943" sldId="560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350821789" sldId="561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3865449928" sldId="562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746845901" sldId="563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780286851" sldId="564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798676180" sldId="565"/>
        </pc:sldMkLst>
      </pc:sldChg>
      <pc:sldChg chg="del">
        <pc:chgData name="Jones, Leslie (STFC,RAL,ISIS)" userId="7e48b462-84b5-411b-9bb2-fcdc28d707d1" providerId="ADAL" clId="{CA515E50-0F1E-4CE7-918D-22624BC1F1EF}" dt="2023-11-02T12:16:32.486" v="0" actId="47"/>
        <pc:sldMkLst>
          <pc:docMk/>
          <pc:sldMk cId="1456752530" sldId="566"/>
        </pc:sldMkLst>
      </pc:sldChg>
      <pc:sldChg chg="modSp mod">
        <pc:chgData name="Jones, Leslie (STFC,RAL,ISIS)" userId="7e48b462-84b5-411b-9bb2-fcdc28d707d1" providerId="ADAL" clId="{CA515E50-0F1E-4CE7-918D-22624BC1F1EF}" dt="2023-11-02T12:22:21.607" v="39" actId="20577"/>
        <pc:sldMkLst>
          <pc:docMk/>
          <pc:sldMk cId="4192486182" sldId="569"/>
        </pc:sldMkLst>
        <pc:spChg chg="mod">
          <ac:chgData name="Jones, Leslie (STFC,RAL,ISIS)" userId="7e48b462-84b5-411b-9bb2-fcdc28d707d1" providerId="ADAL" clId="{CA515E50-0F1E-4CE7-918D-22624BC1F1EF}" dt="2023-11-02T12:22:21.607" v="39" actId="20577"/>
          <ac:spMkLst>
            <pc:docMk/>
            <pc:sldMk cId="4192486182" sldId="569"/>
            <ac:spMk id="2" creationId="{A3CB65FF-58AB-AEAF-1778-F790E64C94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73708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710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487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4703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60161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576862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76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15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26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90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84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10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78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4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049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12530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46677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10220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247018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30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17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56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93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253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54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3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41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39381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81749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840548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983186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14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7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53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07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216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260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32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19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826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3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65FF-58AB-AEAF-1778-F790E64C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460050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ISIS TS2 – Post Irradiation Examination of used Target</a:t>
            </a:r>
            <a:br>
              <a:rPr lang="en-GB" dirty="0"/>
            </a:br>
            <a:br>
              <a:rPr lang="en-GB" sz="1200" dirty="0"/>
            </a:br>
            <a:r>
              <a:rPr lang="en-GB" sz="1200" dirty="0"/>
              <a:t>Leslie Jones	ISIS Target Design Group</a:t>
            </a:r>
            <a:endParaRPr lang="en-GB" dirty="0"/>
          </a:p>
        </p:txBody>
      </p:sp>
      <p:pic>
        <p:nvPicPr>
          <p:cNvPr id="10" name="Picture Placeholder 9" descr="A machine on a table&#10;&#10;Description automatically generated">
            <a:extLst>
              <a:ext uri="{FF2B5EF4-FFF2-40B4-BE49-F238E27FC236}">
                <a16:creationId xmlns:a16="http://schemas.microsoft.com/office/drawing/2014/main" id="{0F059201-F746-78D2-4641-2C53ED742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430" r="8430"/>
          <a:stretch>
            <a:fillRect/>
          </a:stretch>
        </p:blipFill>
        <p:spPr>
          <a:xfrm>
            <a:off x="7361238" y="1359789"/>
            <a:ext cx="3667125" cy="2389188"/>
          </a:xfrm>
          <a:effectLst>
            <a:softEdge rad="38100"/>
          </a:effectLst>
        </p:spPr>
      </p:pic>
      <p:pic>
        <p:nvPicPr>
          <p:cNvPr id="12" name="Content Placeholder 11" descr="A close up of a silver cylinder&#10;&#10;Description automatically generated">
            <a:extLst>
              <a:ext uri="{FF2B5EF4-FFF2-40B4-BE49-F238E27FC236}">
                <a16:creationId xmlns:a16="http://schemas.microsoft.com/office/drawing/2014/main" id="{21D9CB55-C037-1F9B-788E-B4C9B19B7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8523068" y="3242246"/>
            <a:ext cx="1343461" cy="3667124"/>
          </a:xfrm>
          <a:effectLst>
            <a:softEdge rad="381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4CE6E1-C887-9348-DD9D-1784E15B8DF9}"/>
              </a:ext>
            </a:extLst>
          </p:cNvPr>
          <p:cNvSpPr txBox="1"/>
          <p:nvPr/>
        </p:nvSpPr>
        <p:spPr>
          <a:xfrm>
            <a:off x="541538" y="1402672"/>
            <a:ext cx="6516210" cy="2534027"/>
          </a:xfrm>
          <a:prstGeom prst="rect">
            <a:avLst/>
          </a:prstGeom>
          <a:noFill/>
          <a:ln w="12700"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Operation planned for Jan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Removal of front end for visual examination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Understanding of cladding failure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Goal – extend service life of the target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Irradiated tantalum available for future materials testing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See how it will be accomplished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5F2A4-7376-CC3B-3A8E-F21D6E7BEA11}"/>
              </a:ext>
            </a:extLst>
          </p:cNvPr>
          <p:cNvSpPr txBox="1"/>
          <p:nvPr/>
        </p:nvSpPr>
        <p:spPr>
          <a:xfrm>
            <a:off x="8396145" y="3861810"/>
            <a:ext cx="1410964" cy="307777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PIE Cutting Rig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35A95-B9A1-4339-15D8-AB632011E7C7}"/>
              </a:ext>
            </a:extLst>
          </p:cNvPr>
          <p:cNvSpPr txBox="1"/>
          <p:nvPr/>
        </p:nvSpPr>
        <p:spPr>
          <a:xfrm>
            <a:off x="8393097" y="5897874"/>
            <a:ext cx="1513812" cy="307777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TS2 W/Ta Target</a:t>
            </a:r>
          </a:p>
        </p:txBody>
      </p:sp>
      <p:pic>
        <p:nvPicPr>
          <p:cNvPr id="20" name="Picture 19" descr="A measuring tape next to a metal ball&#10;&#10;Description automatically generated">
            <a:extLst>
              <a:ext uri="{FF2B5EF4-FFF2-40B4-BE49-F238E27FC236}">
                <a16:creationId xmlns:a16="http://schemas.microsoft.com/office/drawing/2014/main" id="{A13FAE0A-D013-1009-4250-B674473A0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" y="4438943"/>
            <a:ext cx="2079498" cy="1380831"/>
          </a:xfrm>
          <a:prstGeom prst="rect">
            <a:avLst/>
          </a:prstGeom>
        </p:spPr>
      </p:pic>
      <p:pic>
        <p:nvPicPr>
          <p:cNvPr id="22" name="Picture 21" descr="A metal measuring tape and a round metal bowl&#10;&#10;Description automatically generated with medium confidence">
            <a:extLst>
              <a:ext uri="{FF2B5EF4-FFF2-40B4-BE49-F238E27FC236}">
                <a16:creationId xmlns:a16="http://schemas.microsoft.com/office/drawing/2014/main" id="{4B7E22D6-9671-B870-7427-2F26AF7E8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282" y="4438942"/>
            <a:ext cx="2079498" cy="1380831"/>
          </a:xfrm>
          <a:prstGeom prst="rect">
            <a:avLst/>
          </a:prstGeom>
        </p:spPr>
      </p:pic>
      <p:pic>
        <p:nvPicPr>
          <p:cNvPr id="24" name="Picture 23" descr="A round metal object with holes&#10;&#10;Description automatically generated">
            <a:extLst>
              <a:ext uri="{FF2B5EF4-FFF2-40B4-BE49-F238E27FC236}">
                <a16:creationId xmlns:a16="http://schemas.microsoft.com/office/drawing/2014/main" id="{1E046CE5-B587-A89E-5415-B808DBCB5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780" y="4185600"/>
            <a:ext cx="2702537" cy="18159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280B1E-424C-A7DE-E42E-E4C6759805D0}"/>
              </a:ext>
            </a:extLst>
          </p:cNvPr>
          <p:cNvSpPr txBox="1"/>
          <p:nvPr/>
        </p:nvSpPr>
        <p:spPr>
          <a:xfrm>
            <a:off x="4637961" y="5910066"/>
            <a:ext cx="2818400" cy="307777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Window Cap + Crossflow Guide</a:t>
            </a:r>
          </a:p>
        </p:txBody>
      </p:sp>
    </p:spTree>
    <p:extLst>
      <p:ext uri="{BB962C8B-B14F-4D97-AF65-F5344CB8AC3E}">
        <p14:creationId xmlns:p14="http://schemas.microsoft.com/office/powerpoint/2010/main" val="4192486182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5" ma:contentTypeDescription="Create a new document." ma:contentTypeScope="" ma:versionID="2e696916cb5eb299c606c488704fba07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7c5a0c85d3b3ca82c6f0644b3efe9d0b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3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1e0c0f35-d0b2-43fb-b8b8-147d937ebf45"/>
    <ds:schemaRef ds:uri="2e24dfb7-a69e-40eb-b94f-44b9ca9c25e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FB7503-F68D-4FD0-8C02-94694D24A4DC}">
  <ds:schemaRefs>
    <ds:schemaRef ds:uri="1e0c0f35-d0b2-43fb-b8b8-147d937ebf45"/>
    <ds:schemaRef ds:uri="2e24dfb7-a69e-40eb-b94f-44b9ca9c2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68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1_Title slide</vt:lpstr>
      <vt:lpstr>2_Triangles</vt:lpstr>
      <vt:lpstr>3_Pattern</vt:lpstr>
      <vt:lpstr>4_Blank Layouts</vt:lpstr>
      <vt:lpstr>ISIS TS2 – Post Irradiation Examination of used Target  Leslie Jones ISIS Target Design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Jones, Leslie (STFC,RAL,ISIS)</cp:lastModifiedBy>
  <cp:revision>15</cp:revision>
  <cp:lastPrinted>2019-10-02T08:27:37Z</cp:lastPrinted>
  <dcterms:created xsi:type="dcterms:W3CDTF">2019-09-17T08:04:08Z</dcterms:created>
  <dcterms:modified xsi:type="dcterms:W3CDTF">2023-11-02T12:22:32Z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