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6"/>
  </p:notesMasterIdLst>
  <p:handoutMasterIdLst>
    <p:handoutMasterId r:id="rId7"/>
  </p:handoutMasterIdLst>
  <p:sldIdLst>
    <p:sldId id="262" r:id="rId5"/>
  </p:sldIdLst>
  <p:sldSz cx="9144000" cy="5143500" type="screen16x9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04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4EB6F22-3CAC-42AC-AA66-F070E1F64FF0}" v="2" dt="2023-08-18T08:37:04.66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2"/>
  </p:normalViewPr>
  <p:slideViewPr>
    <p:cSldViewPr snapToObjects="1" showGuides="1">
      <p:cViewPr>
        <p:scale>
          <a:sx n="132" d="100"/>
          <a:sy n="132" d="100"/>
        </p:scale>
        <p:origin x="1272" y="360"/>
      </p:cViewPr>
      <p:guideLst>
        <p:guide orient="horz" pos="3204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handoutMaster" Target="handoutMasters/handoutMaster1.xml"/><Relationship Id="rId12" Type="http://schemas.microsoft.com/office/2015/10/relationships/revisionInfo" Target="revisionInfo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notesMaster" Target="notesMasters/notesMaster1.xml"/><Relationship Id="rId11" Type="http://schemas.openxmlformats.org/officeDocument/2006/relationships/tableStyles" Target="tableStyles.xml"/><Relationship Id="rId5" Type="http://schemas.openxmlformats.org/officeDocument/2006/relationships/slide" Target="slides/slide1.xml"/><Relationship Id="rId10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07/11/2023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4273261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07/11/2023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844225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jpe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1755150"/>
            <a:ext cx="7200000" cy="135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600450"/>
            <a:ext cx="6480000" cy="74295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4767263"/>
            <a:ext cx="6309000" cy="27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fr-FR" noProof="0"/>
              <a:t>A. Perillo Marcone et al. - HPTW2023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4767263"/>
            <a:ext cx="360000" cy="27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4424362"/>
            <a:ext cx="6480000" cy="261938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400" b="1" i="1">
                <a:solidFill>
                  <a:srgbClr val="700A00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190" y="4406900"/>
            <a:ext cx="61341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914401"/>
            <a:ext cx="7920000" cy="3680222"/>
          </a:xfrm>
        </p:spPr>
        <p:txBody>
          <a:bodyPr lIns="0" tIns="0" rIns="0" bIns="0"/>
          <a:lstStyle/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/>
              <a:t>A. Perillo Marcone et al. - HPTW2023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9" name="Grouper 8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10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2" name="Image 6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911424"/>
            <a:ext cx="4040188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1543050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911424"/>
            <a:ext cx="4041775" cy="47982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1543050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/>
              <a:t>A. Perillo Marcone et al. - HPTW2023</a:t>
            </a:r>
            <a:endParaRPr lang="en-GB" noProof="0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11" name="Grouper 10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2" name="Rectangle 11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Image 6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4767263"/>
            <a:ext cx="6627000" cy="270000"/>
          </a:xfrm>
        </p:spPr>
        <p:txBody>
          <a:bodyPr/>
          <a:lstStyle/>
          <a:p>
            <a:r>
              <a:rPr lang="fr-FR" noProof="0"/>
              <a:t>A. Perillo Marcone et al. - HPTW2023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7" name="Grouper 6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8" name="Rectangle 7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ZoneTexte 8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0" name="Image 6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3200" cy="270000"/>
          </a:xfrm>
        </p:spPr>
        <p:txBody>
          <a:bodyPr/>
          <a:lstStyle/>
          <a:p>
            <a:r>
              <a:rPr lang="fr-FR" noProof="0"/>
              <a:t>A. Perillo Marcone et al. - HPTW2023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grpSp>
        <p:nvGrpSpPr>
          <p:cNvPr id="6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7" name="Rectangle 6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9" name="Image 6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342900"/>
            <a:ext cx="79200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3829050"/>
            <a:ext cx="7920000" cy="74295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4767263"/>
            <a:ext cx="6550800" cy="270000"/>
          </a:xfrm>
        </p:spPr>
        <p:txBody>
          <a:bodyPr/>
          <a:lstStyle/>
          <a:p>
            <a:r>
              <a:rPr lang="fr-FR" noProof="0"/>
              <a:t>A. Perillo Marcone et al. - HPTW2023</a:t>
            </a:r>
            <a:endParaRPr lang="en-GB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3486150"/>
            <a:ext cx="7918450" cy="28575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grpSp>
        <p:nvGrpSpPr>
          <p:cNvPr id="8" name="Grouper 5"/>
          <p:cNvGrpSpPr/>
          <p:nvPr userDrawn="1"/>
        </p:nvGrpSpPr>
        <p:grpSpPr>
          <a:xfrm>
            <a:off x="1447800" y="4580063"/>
            <a:ext cx="457200" cy="457200"/>
            <a:chOff x="1447800" y="4580063"/>
            <a:chExt cx="457200" cy="457200"/>
          </a:xfrm>
        </p:grpSpPr>
        <p:sp>
          <p:nvSpPr>
            <p:cNvPr id="10" name="Rectangle 9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ZoneTexte 7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2" name="Image 6" descr="CERN-logo_outline.jp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031750"/>
            <a:ext cx="6440400" cy="12258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4767263"/>
            <a:ext cx="6440400" cy="270000"/>
          </a:xfrm>
        </p:spPr>
        <p:txBody>
          <a:bodyPr/>
          <a:lstStyle/>
          <a:p>
            <a:r>
              <a:rPr lang="fr-FR" noProof="0"/>
              <a:t>A. Perillo Marcone et al. - HPTW2023</a:t>
            </a:r>
            <a:endParaRPr lang="en-GB" noProof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3714750"/>
            <a:ext cx="6440400" cy="9144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7" name="Image 6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2" y="285750"/>
            <a:ext cx="3134659" cy="1270627"/>
          </a:xfrm>
          <a:prstGeom prst="rect">
            <a:avLst/>
          </a:prstGeom>
        </p:spPr>
      </p:pic>
      <p:grpSp>
        <p:nvGrpSpPr>
          <p:cNvPr id="10" name="Grouper 9"/>
          <p:cNvGrpSpPr/>
          <p:nvPr userDrawn="1"/>
        </p:nvGrpSpPr>
        <p:grpSpPr>
          <a:xfrm>
            <a:off x="457200" y="4552950"/>
            <a:ext cx="457200" cy="457200"/>
            <a:chOff x="1447800" y="458006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47800" y="458006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ZoneTexte 11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3" name="Image 4" descr="CERN-logo_outline.jp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77190" y="4406900"/>
            <a:ext cx="613410" cy="60325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35000"/>
            <a:ext cx="7920000" cy="54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028701"/>
            <a:ext cx="7920000" cy="3551362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2438400" y="4767263"/>
            <a:ext cx="60936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100">
                <a:solidFill>
                  <a:schemeClr val="accent1"/>
                </a:solidFill>
              </a:defRPr>
            </a:lvl1pPr>
          </a:lstStyle>
          <a:p>
            <a:r>
              <a:rPr lang="fr-FR"/>
              <a:t>A. Perillo Marcone et al. - HPTW2023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4767263"/>
            <a:ext cx="360000" cy="27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sldNum="0" hdr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ctr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000" dirty="0"/>
              <a:t>COLLIMATORS FOR THE HIGH LUMINOSITY LHC AT CERN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fr-FR" noProof="0" dirty="0"/>
              <a:t>07/11/2023 – A. Perillo Marcone </a:t>
            </a:r>
            <a:r>
              <a:rPr lang="fr-FR" i="1" noProof="0" dirty="0"/>
              <a:t>et al.                                                </a:t>
            </a:r>
            <a:r>
              <a:rPr lang="fr-FR" noProof="0" dirty="0"/>
              <a:t> HPTW2023</a:t>
            </a:r>
            <a:endParaRPr lang="en-GB" noProof="0" dirty="0"/>
          </a:p>
        </p:txBody>
      </p:sp>
      <p:pic>
        <p:nvPicPr>
          <p:cNvPr id="7" name="Image 6" descr="CERN-logo_outline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150" y="4563939"/>
            <a:ext cx="486864" cy="4788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1459DA4-D3C9-74CF-E827-E360F04F12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520" y="2897360"/>
            <a:ext cx="2440428" cy="1626952"/>
          </a:xfrm>
          <a:prstGeom prst="rect">
            <a:avLst/>
          </a:prstGeom>
        </p:spPr>
      </p:pic>
      <p:pic>
        <p:nvPicPr>
          <p:cNvPr id="3" name="TCLPX.jpg" descr="TCLPX.jpg">
            <a:extLst>
              <a:ext uri="{FF2B5EF4-FFF2-40B4-BE49-F238E27FC236}">
                <a16:creationId xmlns:a16="http://schemas.microsoft.com/office/drawing/2014/main" id="{F560E37C-975B-D27B-2515-8EBC293E4B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4976" y="3075806"/>
            <a:ext cx="1086379" cy="144850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6" name="TCTPXH.jpg" descr="TCTPXH.jpg">
            <a:extLst>
              <a:ext uri="{FF2B5EF4-FFF2-40B4-BE49-F238E27FC236}">
                <a16:creationId xmlns:a16="http://schemas.microsoft.com/office/drawing/2014/main" id="{A2EE1517-D64B-0A34-62BA-D654F0152B2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15897" y="3075806"/>
            <a:ext cx="876388" cy="1448506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10" name="Picture 9" descr="A close-up of a copper object&#10;&#10;Description automatically generated">
            <a:extLst>
              <a:ext uri="{FF2B5EF4-FFF2-40B4-BE49-F238E27FC236}">
                <a16:creationId xmlns:a16="http://schemas.microsoft.com/office/drawing/2014/main" id="{66FD97BF-E1CE-C738-E36B-3106C25D1FF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4747208" y="3245564"/>
            <a:ext cx="1478654" cy="1108991"/>
          </a:xfrm>
          <a:prstGeom prst="rect">
            <a:avLst/>
          </a:prstGeom>
        </p:spPr>
      </p:pic>
      <p:pic>
        <p:nvPicPr>
          <p:cNvPr id="11" name="Picture 10" descr="A close-up of a metal object&#10;&#10;Description automatically generated">
            <a:extLst>
              <a:ext uri="{FF2B5EF4-FFF2-40B4-BE49-F238E27FC236}">
                <a16:creationId xmlns:a16="http://schemas.microsoft.com/office/drawing/2014/main" id="{F35C8918-3386-9D0C-3D1A-32AD0FE658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5400000">
            <a:off x="5918303" y="3240075"/>
            <a:ext cx="1478653" cy="1108990"/>
          </a:xfrm>
          <a:prstGeom prst="rect">
            <a:avLst/>
          </a:prstGeom>
        </p:spPr>
      </p:pic>
      <p:pic>
        <p:nvPicPr>
          <p:cNvPr id="12" name="Picture 149">
            <a:extLst>
              <a:ext uri="{FF2B5EF4-FFF2-40B4-BE49-F238E27FC236}">
                <a16:creationId xmlns:a16="http://schemas.microsoft.com/office/drawing/2014/main" id="{6BB397E9-6B81-B234-D0D1-5E1572A26E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61816" y="648389"/>
            <a:ext cx="2554081" cy="2642714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C8DAEA2-EE32-F8FE-D037-8BCDCF54FFCA}"/>
              </a:ext>
            </a:extLst>
          </p:cNvPr>
          <p:cNvSpPr txBox="1"/>
          <p:nvPr/>
        </p:nvSpPr>
        <p:spPr>
          <a:xfrm>
            <a:off x="2883522" y="829656"/>
            <a:ext cx="579293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 err="1"/>
              <a:t>HiLumi</a:t>
            </a:r>
            <a:r>
              <a:rPr lang="en-GB" sz="1400" dirty="0"/>
              <a:t> LHC project requires upgrades in collimators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Several collimators have been already replaced and new ones need to be constructed and installed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The poster outlines the upgrade plans for the next Long Shutdown (LS3 – 2026-2028)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Prototypes (pre-series) have been built and tested (shown here)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1400" dirty="0"/>
              <a:t>Test bench to qualify thermal efficiency of jaws is also shown here</a:t>
            </a:r>
          </a:p>
        </p:txBody>
      </p:sp>
      <p:pic>
        <p:nvPicPr>
          <p:cNvPr id="14" name="Picture 13" descr="A machine with blue wires&#10;&#10;Description automatically generated">
            <a:extLst>
              <a:ext uri="{FF2B5EF4-FFF2-40B4-BE49-F238E27FC236}">
                <a16:creationId xmlns:a16="http://schemas.microsoft.com/office/drawing/2014/main" id="{4FD821F6-AAC2-D7F7-68D6-FA060EEFEB2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5400000">
            <a:off x="7382630" y="3231967"/>
            <a:ext cx="1478657" cy="11089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uild="p"/>
    </p:bldLst>
  </p:timing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9ABA85A245EC45AA49FA36F10E0232" ma:contentTypeVersion="2" ma:contentTypeDescription="Create a new document." ma:contentTypeScope="" ma:versionID="adcd0aad5aed504a8f0da929d2112ad6">
  <xsd:schema xmlns:xsd="http://www.w3.org/2001/XMLSchema" xmlns:xs="http://www.w3.org/2001/XMLSchema" xmlns:p="http://schemas.microsoft.com/office/2006/metadata/properties" xmlns:ns2="8946e33d-fd2f-4ae4-8ee9-d90c129cdf9e" targetNamespace="http://schemas.microsoft.com/office/2006/metadata/properties" ma:root="true" ma:fieldsID="8f86ca1f070cacaf1fa8f62c9f76043c" ns2:_="">
    <xsd:import namespace="8946e33d-fd2f-4ae4-8ee9-d90c129cdf9e"/>
    <xsd:element name="properties">
      <xsd:complexType>
        <xsd:sequence>
          <xsd:element name="documentManagement">
            <xsd:complexType>
              <xsd:all>
                <xsd:element ref="ns2:Description0" minOccurs="0"/>
                <xsd:element ref="ns2:No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946e33d-fd2f-4ae4-8ee9-d90c129cdf9e" elementFormDefault="qualified">
    <xsd:import namespace="http://schemas.microsoft.com/office/2006/documentManagement/types"/>
    <xsd:import namespace="http://schemas.microsoft.com/office/infopath/2007/PartnerControls"/>
    <xsd:element name="Description0" ma:index="8" nillable="true" ma:displayName="Description" ma:internalName="Description0">
      <xsd:simpleType>
        <xsd:restriction base="dms:Text">
          <xsd:maxLength value="255"/>
        </xsd:restriction>
      </xsd:simpleType>
    </xsd:element>
    <xsd:element name="Note" ma:index="9" nillable="true" ma:displayName="Note" ma:internalName="Not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Description0 xmlns="8946e33d-fd2f-4ae4-8ee9-d90c129cdf9e">HL-LHC PowerPoint Presentation, incl. CERN logo, 16:9 format</Description0>
    <Note xmlns="8946e33d-fd2f-4ae4-8ee9-d90c129cdf9e">For external collaborators: you may replace the CERN logo by your home institute logo if needed
https://edms.cern.ch/document/1586456/</Note>
  </documentManagement>
</p:properties>
</file>

<file path=customXml/itemProps1.xml><?xml version="1.0" encoding="utf-8"?>
<ds:datastoreItem xmlns:ds="http://schemas.openxmlformats.org/officeDocument/2006/customXml" ds:itemID="{4E26011C-AF2B-480E-9C0F-E645DDEE4B2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8946e33d-fd2f-4ae4-8ee9-d90c129cdf9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E6C63AB-DE93-41BF-9F4F-20A892EB6217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6AD56BA-2B7C-434F-AA6C-906DAF6E63F1}">
  <ds:schemaRefs>
    <ds:schemaRef ds:uri="http://purl.org/dc/terms/"/>
    <ds:schemaRef ds:uri="http://schemas.microsoft.com/office/2006/metadata/properties"/>
    <ds:schemaRef ds:uri="http://purl.org/dc/elements/1.1/"/>
    <ds:schemaRef ds:uri="http://schemas.microsoft.com/office/2006/documentManagement/types"/>
    <ds:schemaRef ds:uri="http://purl.org/dc/dcmitype/"/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8946e33d-fd2f-4ae4-8ee9-d90c129cdf9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HLU-Pres-test01.thmx</Template>
  <TotalTime>3496</TotalTime>
  <Words>81</Words>
  <Application>Microsoft Macintosh PowerPoint</Application>
  <PresentationFormat>On-screen Show (16:9)</PresentationFormat>
  <Paragraphs>7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Wingdings</vt:lpstr>
      <vt:lpstr>Thème Office</vt:lpstr>
      <vt:lpstr>COLLIMATORS FOR THE HIGH LUMINOSITY LHC AT CERN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HiLumi-Pres-Template-16-9-2logo-v2</dc:title>
  <dc:creator>André-Pierre OLIVIER</dc:creator>
  <cp:lastModifiedBy>Antonio Perillo Marcone</cp:lastModifiedBy>
  <cp:revision>48</cp:revision>
  <dcterms:created xsi:type="dcterms:W3CDTF">2016-02-12T09:02:01Z</dcterms:created>
  <dcterms:modified xsi:type="dcterms:W3CDTF">2023-11-07T00:19:03Z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0x010100689ABA85A245EC45AA49FA36F10E0232</vt:lpwstr>
  </property>
</Properties>
</file>