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79" r:id="rId2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4" autoAdjust="0"/>
    <p:restoredTop sz="97505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411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3AC6-E0BD-BE48-A614-F0E7C08BAB76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38DB-CAFA-D341-B4D5-64BB6062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124681" y="396970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659332" cy="2232025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20938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13187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29902"/>
            <a:ext cx="3708400" cy="3779837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 with logo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CD86C6-AB8C-8347-BFC2-915357F95F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47728" y="757891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C586C67-E5AB-2148-8000-3D5AD34047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32" y="216024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23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>
          <a:xfrm>
            <a:off x="3248526" y="6408000"/>
            <a:ext cx="867862" cy="365125"/>
          </a:xfrm>
        </p:spPr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>
          <a:xfrm>
            <a:off x="4259262" y="6408000"/>
            <a:ext cx="6572221" cy="365125"/>
          </a:xfrm>
        </p:spPr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11064552" y="6408000"/>
            <a:ext cx="681254" cy="365125"/>
          </a:xfrm>
        </p:spPr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-29980"/>
            <a:ext cx="12192000" cy="6351588"/>
          </a:xfrm>
          <a:prstGeom prst="rect">
            <a:avLst/>
          </a:pr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-52466"/>
            <a:ext cx="4116387" cy="637082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4E4AD-84F6-3A4A-90B6-0E4AEED05A6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32400"/>
            <a:ext cx="12192000" cy="533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3248526" y="6408000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064552" y="640800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4259262" y="640800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F5DECC8-1817-1C40-A787-5BBEA9EC14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258472"/>
            <a:ext cx="681255" cy="6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8" r:id="rId17"/>
    <p:sldLayoutId id="2147483669" r:id="rId18"/>
  </p:sldLayoutIdLst>
  <p:hf hdr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8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4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20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7A5DA-FA00-A9A7-5C64-D424ABA555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D8C4D0-D8C9-3C61-1AD4-51DD2FA9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08" y="168996"/>
            <a:ext cx="11640780" cy="1065742"/>
          </a:xfrm>
        </p:spPr>
        <p:txBody>
          <a:bodyPr/>
          <a:lstStyle/>
          <a:p>
            <a:r>
              <a:rPr lang="en-CH" sz="3200" dirty="0"/>
              <a:t>ISOLDE Beam Dump Replacement Study at CERN </a:t>
            </a:r>
            <a:r>
              <a:rPr lang="en-CH" sz="2800" dirty="0">
                <a:highlight>
                  <a:srgbClr val="FFFF00"/>
                </a:highlight>
              </a:rPr>
              <a:t>(Poster 12)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BAACA753-61E3-1468-EA90-B297B6F9E8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5906" y="1083650"/>
            <a:ext cx="1032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FFD5C1-1CCE-C192-F894-91AE4EBE0C38}"/>
              </a:ext>
            </a:extLst>
          </p:cNvPr>
          <p:cNvGrpSpPr/>
          <p:nvPr/>
        </p:nvGrpSpPr>
        <p:grpSpPr>
          <a:xfrm>
            <a:off x="455008" y="880740"/>
            <a:ext cx="5601026" cy="2492462"/>
            <a:chOff x="6014791" y="891167"/>
            <a:chExt cx="5350986" cy="2351399"/>
          </a:xfrm>
        </p:grpSpPr>
        <p:pic>
          <p:nvPicPr>
            <p:cNvPr id="27" name="Picture 26" descr="A picture containing miller&#10;&#10;Description automatically generated">
              <a:extLst>
                <a:ext uri="{FF2B5EF4-FFF2-40B4-BE49-F238E27FC236}">
                  <a16:creationId xmlns:a16="http://schemas.microsoft.com/office/drawing/2014/main" id="{BEC0796E-D72B-ED3E-3285-4CCB7F19F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5061"/>
            <a:stretch/>
          </p:blipFill>
          <p:spPr>
            <a:xfrm>
              <a:off x="6014791" y="891168"/>
              <a:ext cx="5257051" cy="235139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BDF005-3538-806D-74B8-BFC7F9958356}"/>
                </a:ext>
              </a:extLst>
            </p:cNvPr>
            <p:cNvSpPr txBox="1"/>
            <p:nvPr/>
          </p:nvSpPr>
          <p:spPr bwMode="auto">
            <a:xfrm>
              <a:off x="10088175" y="891167"/>
              <a:ext cx="1277602" cy="26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1200" dirty="0">
                  <a:solidFill>
                    <a:schemeClr val="bg1"/>
                  </a:solidFill>
                </a:rPr>
                <a:t>ISOLDE 2023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8CC018-654F-DF1E-C941-C71632B95146}"/>
                </a:ext>
              </a:extLst>
            </p:cNvPr>
            <p:cNvSpPr txBox="1"/>
            <p:nvPr/>
          </p:nvSpPr>
          <p:spPr bwMode="auto">
            <a:xfrm>
              <a:off x="9633208" y="1150169"/>
              <a:ext cx="474691" cy="3362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H" sz="800" dirty="0">
                  <a:solidFill>
                    <a:schemeClr val="bg1"/>
                  </a:solidFill>
                </a:rPr>
                <a:t>GPS dump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9F06A4-BCAF-13AA-849C-7EEBC53DE396}"/>
                </a:ext>
              </a:extLst>
            </p:cNvPr>
            <p:cNvSpPr txBox="1"/>
            <p:nvPr/>
          </p:nvSpPr>
          <p:spPr bwMode="auto">
            <a:xfrm>
              <a:off x="10134369" y="1486425"/>
              <a:ext cx="474691" cy="3362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H" sz="800" dirty="0">
                  <a:solidFill>
                    <a:schemeClr val="bg1"/>
                  </a:solidFill>
                </a:rPr>
                <a:t>HRS dump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EB19CB-6FC1-9155-0ED4-942A5D4FC846}"/>
              </a:ext>
            </a:extLst>
          </p:cNvPr>
          <p:cNvGrpSpPr/>
          <p:nvPr/>
        </p:nvGrpSpPr>
        <p:grpSpPr>
          <a:xfrm>
            <a:off x="446194" y="3429000"/>
            <a:ext cx="5291025" cy="2979000"/>
            <a:chOff x="386364" y="952770"/>
            <a:chExt cx="5673873" cy="31517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48382B-28AE-79C7-FC26-BBF2C75600B9}"/>
                </a:ext>
              </a:extLst>
            </p:cNvPr>
            <p:cNvGrpSpPr/>
            <p:nvPr/>
          </p:nvGrpSpPr>
          <p:grpSpPr>
            <a:xfrm>
              <a:off x="386364" y="952770"/>
              <a:ext cx="5673873" cy="3151765"/>
              <a:chOff x="191344" y="1083650"/>
              <a:chExt cx="5660857" cy="285504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D70851F-B84A-646B-E5F8-770C3E078753}"/>
                  </a:ext>
                </a:extLst>
              </p:cNvPr>
              <p:cNvGrpSpPr/>
              <p:nvPr/>
            </p:nvGrpSpPr>
            <p:grpSpPr>
              <a:xfrm>
                <a:off x="191344" y="1083650"/>
                <a:ext cx="5660857" cy="2855049"/>
                <a:chOff x="6396630" y="3391738"/>
                <a:chExt cx="5660857" cy="2855049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7186557D-F8A3-5A92-0D9D-571931079E8B}"/>
                    </a:ext>
                  </a:extLst>
                </p:cNvPr>
                <p:cNvGrpSpPr/>
                <p:nvPr/>
              </p:nvGrpSpPr>
              <p:grpSpPr>
                <a:xfrm>
                  <a:off x="6396630" y="3391738"/>
                  <a:ext cx="5660857" cy="2669595"/>
                  <a:chOff x="6401143" y="3683177"/>
                  <a:chExt cx="5389685" cy="2139639"/>
                </a:xfrm>
              </p:grpSpPr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32074C19-A45A-3338-D886-6278CBFF17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519212" y="4988859"/>
                    <a:ext cx="3176117" cy="50209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3324C64A-D245-721A-1DE6-18C861F96E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63" t="1849" r="2203" b="24981"/>
                  <a:stretch/>
                </p:blipFill>
                <p:spPr>
                  <a:xfrm>
                    <a:off x="6433273" y="3683177"/>
                    <a:ext cx="5357555" cy="2139639"/>
                  </a:xfrm>
                  <a:prstGeom prst="rect">
                    <a:avLst/>
                  </a:prstGeom>
                </p:spPr>
              </p:pic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250A5575-81AA-6E29-1E0C-EC6E4EEB8C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9405759" y="3794057"/>
                    <a:ext cx="33412" cy="1459151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879D248B-9DE9-A866-C8DF-8C824AABEC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11502" y="4085958"/>
                    <a:ext cx="1371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H" sz="1200" dirty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it-IT" sz="1200" dirty="0">
                        <a:solidFill>
                          <a:schemeClr val="bg1"/>
                        </a:solidFill>
                      </a:rPr>
                      <a:t>–</a:t>
                    </a:r>
                    <a:r>
                      <a:rPr lang="en-CH" sz="1200" dirty="0">
                        <a:solidFill>
                          <a:schemeClr val="bg1"/>
                        </a:solidFill>
                      </a:rPr>
                      <a:t>10m </a:t>
                    </a:r>
                    <a:endParaRPr lang="it-IT" sz="1200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en-CH" sz="1200" dirty="0">
                        <a:solidFill>
                          <a:schemeClr val="bg1"/>
                        </a:solidFill>
                      </a:rPr>
                      <a:t>of earth</a:t>
                    </a:r>
                  </a:p>
                </p:txBody>
              </p: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6521B95C-C0AE-0AFD-6572-54664DB5D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34878" y="5460428"/>
                    <a:ext cx="2213544" cy="2510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D8E9223-704C-357B-BAAD-09DBEC175C45}"/>
                      </a:ext>
                    </a:extLst>
                  </p:cNvPr>
                  <p:cNvSpPr txBox="1"/>
                  <p:nvPr/>
                </p:nvSpPr>
                <p:spPr>
                  <a:xfrm>
                    <a:off x="6401143" y="5483358"/>
                    <a:ext cx="90663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</a:rPr>
                      <a:t>p</a:t>
                    </a:r>
                    <a:r>
                      <a:rPr lang="en-GB" sz="1200" baseline="30000" dirty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</a:rPr>
                      <a:t> +</a:t>
                    </a:r>
                    <a:r>
                      <a:rPr lang="en-GB" sz="1200" dirty="0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</a:rPr>
                      <a:t> beam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AD1A39F3-F70B-9A7C-39CA-CFF7E5E38DCD}"/>
                      </a:ext>
                    </a:extLst>
                  </p:cNvPr>
                  <p:cNvSpPr txBox="1"/>
                  <p:nvPr/>
                </p:nvSpPr>
                <p:spPr>
                  <a:xfrm>
                    <a:off x="7225313" y="5186529"/>
                    <a:ext cx="14420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chemeClr val="bg2">
                            <a:lumMod val="10000"/>
                          </a:schemeClr>
                        </a:solidFill>
                        <a:highlight>
                          <a:srgbClr val="C0C0C0"/>
                        </a:highlight>
                      </a:rPr>
                      <a:t>HRS target area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384451E-72F9-6FF4-5F54-71040B25D0E1}"/>
                      </a:ext>
                    </a:extLst>
                  </p:cNvPr>
                  <p:cNvSpPr txBox="1"/>
                  <p:nvPr/>
                </p:nvSpPr>
                <p:spPr>
                  <a:xfrm rot="21447475">
                    <a:off x="9168415" y="5275028"/>
                    <a:ext cx="1066798" cy="1846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600" i="1" dirty="0">
                        <a:solidFill>
                          <a:schemeClr val="bg2">
                            <a:lumMod val="10000"/>
                          </a:schemeClr>
                        </a:solidFill>
                        <a:highlight>
                          <a:srgbClr val="C0C0C0"/>
                        </a:highlight>
                        <a:latin typeface="Optima" panose="02000503060000020004" pitchFamily="2" charset="0"/>
                      </a:rPr>
                      <a:t>1x0.4x0.4m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C7ABB836-231D-24CB-D03A-FC5D65830017}"/>
                    </a:ext>
                  </a:extLst>
                </p:cNvPr>
                <p:cNvGrpSpPr/>
                <p:nvPr/>
              </p:nvGrpSpPr>
              <p:grpSpPr>
                <a:xfrm>
                  <a:off x="9518003" y="5083463"/>
                  <a:ext cx="2495030" cy="1163324"/>
                  <a:chOff x="9518003" y="5083463"/>
                  <a:chExt cx="2495030" cy="1163324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C1B69D5E-9A4B-7C6D-EAD8-3B0B0B1AB5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518003" y="5083463"/>
                    <a:ext cx="774497" cy="462491"/>
                  </a:xfrm>
                  <a:prstGeom prst="line">
                    <a:avLst/>
                  </a:prstGeom>
                  <a:ln w="31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13592AE5-9B11-E90B-1435-DA4B8EEE89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18003" y="5633007"/>
                    <a:ext cx="750045" cy="613780"/>
                  </a:xfrm>
                  <a:prstGeom prst="line">
                    <a:avLst/>
                  </a:prstGeom>
                  <a:ln w="31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5C46946A-40B9-1EAD-EFA0-220DBECAC7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 bwMode="auto">
                  <a:xfrm>
                    <a:off x="10268048" y="5083463"/>
                    <a:ext cx="1744985" cy="1163324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</p:grpSp>
          <p:pic>
            <p:nvPicPr>
              <p:cNvPr id="13" name="Picture 12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A44B0CC7-D153-D025-08DF-C6E21050D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67" b="94933" l="2350" r="97128">
                            <a14:foregroundMark x1="49869" y1="9867" x2="49869" y2="9867"/>
                            <a14:foregroundMark x1="2350" y1="94667" x2="2350" y2="94667"/>
                            <a14:foregroundMark x1="97128" y1="94933" x2="97128" y2="949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0910" y="2625400"/>
                <a:ext cx="269045" cy="263425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8A6F14F6-AA0B-728E-1B10-2C0E6879E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67" b="94933" l="2350" r="97128">
                            <a14:foregroundMark x1="49869" y1="9867" x2="49869" y2="9867"/>
                            <a14:foregroundMark x1="2350" y1="94667" x2="2350" y2="94667"/>
                            <a14:foregroundMark x1="97128" y1="94933" x2="97128" y2="949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49233" y="3450835"/>
                <a:ext cx="269045" cy="263425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1286562C-787C-E507-AC86-AC5F25CBC7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867" b="94933" l="2350" r="97128">
                            <a14:foregroundMark x1="49869" y1="9867" x2="49869" y2="9867"/>
                            <a14:foregroundMark x1="2350" y1="94667" x2="2350" y2="94667"/>
                            <a14:foregroundMark x1="97128" y1="94933" x2="97128" y2="949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68263" y="3366790"/>
                <a:ext cx="269045" cy="263425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7EB298-0EC2-1ADF-0D9C-183381E69149}"/>
                </a:ext>
              </a:extLst>
            </p:cNvPr>
            <p:cNvSpPr txBox="1"/>
            <p:nvPr/>
          </p:nvSpPr>
          <p:spPr bwMode="auto">
            <a:xfrm>
              <a:off x="4283866" y="3457798"/>
              <a:ext cx="7571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>
                  <a:solidFill>
                    <a:schemeClr val="bg1"/>
                  </a:solidFill>
                </a:rPr>
                <a:t>Dump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9F5EA-9A3A-6294-C2AC-A01E0FE6EF31}"/>
                </a:ext>
              </a:extLst>
            </p:cNvPr>
            <p:cNvSpPr txBox="1"/>
            <p:nvPr/>
          </p:nvSpPr>
          <p:spPr bwMode="auto">
            <a:xfrm>
              <a:off x="3657538" y="2686573"/>
              <a:ext cx="9007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FFFF00"/>
                  </a:solidFill>
                </a:rPr>
                <a:t>A</a:t>
              </a:r>
              <a:r>
                <a:rPr lang="en-CH" sz="800" dirty="0">
                  <a:solidFill>
                    <a:srgbClr val="FFFF00"/>
                  </a:solidFill>
                </a:rPr>
                <a:t>ctivated earth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40EA7AC-9913-A092-E4ED-8E713589700B}"/>
                </a:ext>
              </a:extLst>
            </p:cNvPr>
            <p:cNvSpPr/>
            <p:nvPr/>
          </p:nvSpPr>
          <p:spPr>
            <a:xfrm>
              <a:off x="2654091" y="2239167"/>
              <a:ext cx="2150905" cy="1237717"/>
            </a:xfrm>
            <a:prstGeom prst="arc">
              <a:avLst>
                <a:gd name="adj1" fmla="val 11443080"/>
                <a:gd name="adj2" fmla="val 0"/>
              </a:avLst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pic>
        <p:nvPicPr>
          <p:cNvPr id="39" name="Picture 38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50CFC59F-9B3D-7334-B4E5-560FA9144A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579" y="3409112"/>
            <a:ext cx="1474992" cy="12357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2E3751C-A3A3-9D30-1D96-DF2E8BED273D}"/>
              </a:ext>
            </a:extLst>
          </p:cNvPr>
          <p:cNvSpPr txBox="1"/>
          <p:nvPr/>
        </p:nvSpPr>
        <p:spPr bwMode="auto">
          <a:xfrm rot="20162736">
            <a:off x="362159" y="932293"/>
            <a:ext cx="890043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H" dirty="0"/>
              <a:t>Today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372523-A1E4-9FEC-5488-3521A6A422BB}"/>
              </a:ext>
            </a:extLst>
          </p:cNvPr>
          <p:cNvGrpSpPr/>
          <p:nvPr/>
        </p:nvGrpSpPr>
        <p:grpSpPr>
          <a:xfrm>
            <a:off x="6159491" y="860328"/>
            <a:ext cx="6032509" cy="5474801"/>
            <a:chOff x="6159491" y="860328"/>
            <a:chExt cx="6032509" cy="547480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A573FDC-FA1C-748D-C877-6C719ED5195E}"/>
                </a:ext>
              </a:extLst>
            </p:cNvPr>
            <p:cNvGrpSpPr/>
            <p:nvPr/>
          </p:nvGrpSpPr>
          <p:grpSpPr>
            <a:xfrm>
              <a:off x="6210136" y="3440113"/>
              <a:ext cx="3402293" cy="2796422"/>
              <a:chOff x="6249815" y="2413887"/>
              <a:chExt cx="4586963" cy="3286701"/>
            </a:xfrm>
          </p:grpSpPr>
          <p:pic>
            <p:nvPicPr>
              <p:cNvPr id="34" name="Picture 33" descr="A picture containing screenshot, 3d modeling&#10;&#10;Description automatically generated">
                <a:extLst>
                  <a:ext uri="{FF2B5EF4-FFF2-40B4-BE49-F238E27FC236}">
                    <a16:creationId xmlns:a16="http://schemas.microsoft.com/office/drawing/2014/main" id="{28A61AAF-48EA-C56A-5C36-134A154A8A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6716"/>
              <a:stretch/>
            </p:blipFill>
            <p:spPr>
              <a:xfrm>
                <a:off x="6249815" y="2413887"/>
                <a:ext cx="4586963" cy="3286701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F6BE91-918C-7366-EBF8-B50607F5C9D8}"/>
                  </a:ext>
                </a:extLst>
              </p:cNvPr>
              <p:cNvSpPr txBox="1"/>
              <p:nvPr/>
            </p:nvSpPr>
            <p:spPr bwMode="auto">
              <a:xfrm>
                <a:off x="7378134" y="3406282"/>
                <a:ext cx="1189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000" dirty="0">
                    <a:solidFill>
                      <a:schemeClr val="bg1"/>
                    </a:solidFill>
                  </a:rPr>
                  <a:t>GPS dump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B98BED-007F-7EEF-4726-D226ED09E715}"/>
                  </a:ext>
                </a:extLst>
              </p:cNvPr>
              <p:cNvSpPr txBox="1"/>
              <p:nvPr/>
            </p:nvSpPr>
            <p:spPr bwMode="auto">
              <a:xfrm>
                <a:off x="8702609" y="4186054"/>
                <a:ext cx="8249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000">
                    <a:solidFill>
                      <a:schemeClr val="bg1"/>
                    </a:solidFill>
                  </a:rPr>
                  <a:t>HRS dump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47159F-FF14-CFA3-625B-77BC174F9D17}"/>
                  </a:ext>
                </a:extLst>
              </p:cNvPr>
              <p:cNvSpPr txBox="1"/>
              <p:nvPr/>
            </p:nvSpPr>
            <p:spPr bwMode="auto">
              <a:xfrm rot="1994387">
                <a:off x="9282909" y="3538854"/>
                <a:ext cx="11896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000" dirty="0">
                    <a:solidFill>
                      <a:schemeClr val="bg1"/>
                    </a:solidFill>
                  </a:rPr>
                  <a:t>Boris tube HRS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E9A4D7-E483-D48C-7022-8858B7093476}"/>
                  </a:ext>
                </a:extLst>
              </p:cNvPr>
              <p:cNvSpPr txBox="1"/>
              <p:nvPr/>
            </p:nvSpPr>
            <p:spPr bwMode="auto">
              <a:xfrm>
                <a:off x="7963504" y="2980620"/>
                <a:ext cx="11896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000">
                    <a:solidFill>
                      <a:schemeClr val="bg1"/>
                    </a:solidFill>
                  </a:rPr>
                  <a:t>Boris tube GPS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204DFF01-EB7D-D4D4-180B-3E2DF03598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2585" y="3161032"/>
                <a:ext cx="0" cy="2271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77CC5A1-4D06-B6C2-66F2-97C789704C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64898" y="3792285"/>
                <a:ext cx="0" cy="2271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BB63E425-1A29-E9B5-F462-22B7AA368D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8243" y="3531236"/>
                <a:ext cx="252415" cy="8400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0E05534-FB51-9265-90BC-E0821EEE6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9320" y="4371811"/>
                <a:ext cx="137052" cy="17214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D790802-018C-164B-60AE-CE4B2A4D612F}"/>
                  </a:ext>
                </a:extLst>
              </p:cNvPr>
              <p:cNvSpPr txBox="1"/>
              <p:nvPr/>
            </p:nvSpPr>
            <p:spPr bwMode="auto">
              <a:xfrm>
                <a:off x="8327232" y="3809561"/>
                <a:ext cx="109123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H" sz="100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Shielding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5D8EE4C-9D4E-2685-352D-EAC4133B9834}"/>
                </a:ext>
              </a:extLst>
            </p:cNvPr>
            <p:cNvGrpSpPr/>
            <p:nvPr/>
          </p:nvGrpSpPr>
          <p:grpSpPr>
            <a:xfrm>
              <a:off x="6159491" y="860328"/>
              <a:ext cx="6032509" cy="5474801"/>
              <a:chOff x="6159491" y="860328"/>
              <a:chExt cx="6032509" cy="547480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F0F2315-4F19-AAAE-2A98-C37133C71061}"/>
                  </a:ext>
                </a:extLst>
              </p:cNvPr>
              <p:cNvGrpSpPr/>
              <p:nvPr/>
            </p:nvGrpSpPr>
            <p:grpSpPr>
              <a:xfrm>
                <a:off x="6249434" y="860328"/>
                <a:ext cx="5942566" cy="5474801"/>
                <a:chOff x="6249434" y="860328"/>
                <a:chExt cx="5942566" cy="5474801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7543A2E6-7708-AC5E-9BB3-FF2EAA1F4B8D}"/>
                    </a:ext>
                  </a:extLst>
                </p:cNvPr>
                <p:cNvGrpSpPr/>
                <p:nvPr/>
              </p:nvGrpSpPr>
              <p:grpSpPr>
                <a:xfrm>
                  <a:off x="6249434" y="860328"/>
                  <a:ext cx="5700389" cy="2533286"/>
                  <a:chOff x="719764" y="883693"/>
                  <a:chExt cx="5388962" cy="2389913"/>
                </a:xfrm>
              </p:grpSpPr>
              <p:pic>
                <p:nvPicPr>
                  <p:cNvPr id="25" name="Picture 24" descr="A picture containing outdoor, several&#10;&#10;Description automatically generated">
                    <a:extLst>
                      <a:ext uri="{FF2B5EF4-FFF2-40B4-BE49-F238E27FC236}">
                        <a16:creationId xmlns:a16="http://schemas.microsoft.com/office/drawing/2014/main" id="{7789A9F8-8768-A67C-AAF4-CF78C86F11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l="314" t="6837" r="-314" b="28282"/>
                  <a:stretch/>
                </p:blipFill>
                <p:spPr>
                  <a:xfrm>
                    <a:off x="719764" y="883693"/>
                    <a:ext cx="5295027" cy="2351399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0BE0B59-A365-78C0-C5A4-9AA0387F0B2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3672092" y="891168"/>
                    <a:ext cx="243663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H" sz="1200" dirty="0">
                        <a:solidFill>
                          <a:schemeClr val="bg1"/>
                        </a:solidFill>
                      </a:rPr>
                      <a:t>ISOLDE construction1991-1992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9ADD4945-3715-3E74-E9F6-6CDBFF1E5A0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581092" y="2686098"/>
                    <a:ext cx="524029" cy="406490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CH" dirty="0"/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85DE7EBF-D831-AB4B-34AB-2A172C7862E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62467" y="3070907"/>
                    <a:ext cx="1339247" cy="2026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H" sz="800" dirty="0">
                        <a:solidFill>
                          <a:schemeClr val="bg1"/>
                        </a:solidFill>
                      </a:rPr>
                      <a:t>HRS dump and shielding</a:t>
                    </a:r>
                  </a:p>
                </p:txBody>
              </p: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0D09CFC1-2D19-840D-88C8-2EAB2688FB8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843106" y="1919758"/>
                    <a:ext cx="262015" cy="495346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2DCDCB10-6AA6-3351-4A28-068A0BE5B901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581092" y="1740927"/>
                    <a:ext cx="1339247" cy="2026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H" sz="800" dirty="0">
                        <a:solidFill>
                          <a:schemeClr val="bg1"/>
                        </a:solidFill>
                      </a:rPr>
                      <a:t>GPS dump and shielding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373C974E-AD8B-D392-3D6E-6168B8907518}"/>
                    </a:ext>
                  </a:extLst>
                </p:cNvPr>
                <p:cNvGrpSpPr/>
                <p:nvPr/>
              </p:nvGrpSpPr>
              <p:grpSpPr>
                <a:xfrm>
                  <a:off x="9012159" y="3771258"/>
                  <a:ext cx="3179841" cy="2563871"/>
                  <a:chOff x="9012159" y="3771258"/>
                  <a:chExt cx="3179841" cy="2563871"/>
                </a:xfrm>
              </p:grpSpPr>
              <p:pic>
                <p:nvPicPr>
                  <p:cNvPr id="40" name="Picture 1" descr="page5image4039348208">
                    <a:extLst>
                      <a:ext uri="{FF2B5EF4-FFF2-40B4-BE49-F238E27FC236}">
                        <a16:creationId xmlns:a16="http://schemas.microsoft.com/office/drawing/2014/main" id="{F0B4A723-EF41-4A68-F0C9-8B32EB37184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101" b="98285" l="1389" r="99802">
                                <a14:foregroundMark x1="6448" y1="23310" x2="21230" y2="30071"/>
                                <a14:foregroundMark x1="21230" y1="30071" x2="21329" y2="23713"/>
                                <a14:foregroundMark x1="18849" y1="20383" x2="21726" y2="17457"/>
                                <a14:foregroundMark x1="15575" y1="20787" x2="26786" y2="18668"/>
                                <a14:foregroundMark x1="19246" y1="19980" x2="19742" y2="19980"/>
                                <a14:foregroundMark x1="11012" y1="64279" x2="4762" y2="64682"/>
                                <a14:foregroundMark x1="5556" y1="75277" x2="1389" y2="63370"/>
                                <a14:foregroundMark x1="6052" y1="72250" x2="6845" y2="68517"/>
                                <a14:foregroundMark x1="52083" y1="92936" x2="51190" y2="92129"/>
                                <a14:foregroundMark x1="48710" y1="93340" x2="55357" y2="98486"/>
                                <a14:foregroundMark x1="85714" y1="43996" x2="79266" y2="61352"/>
                                <a14:foregroundMark x1="79266" y1="61352" x2="87500" y2="45711"/>
                                <a14:foregroundMark x1="87500" y1="45711" x2="73016" y2="65086"/>
                                <a14:foregroundMark x1="73016" y1="65086" x2="79365" y2="47427"/>
                                <a14:foregroundMark x1="79365" y1="47427" x2="68254" y2="24622"/>
                                <a14:foregroundMark x1="68254" y1="24622" x2="77976" y2="42583"/>
                                <a14:foregroundMark x1="77976" y1="42583" x2="77381" y2="15439"/>
                                <a14:foregroundMark x1="77381" y1="15439" x2="84921" y2="32291"/>
                                <a14:foregroundMark x1="84921" y1="32291" x2="94940" y2="18971"/>
                                <a14:foregroundMark x1="94940" y1="18971" x2="53770" y2="8476"/>
                                <a14:foregroundMark x1="53770" y1="8476" x2="37004" y2="14733"/>
                                <a14:foregroundMark x1="37004" y1="14733" x2="37103" y2="14834"/>
                                <a14:foregroundMark x1="34623" y1="6054" x2="66468" y2="1009"/>
                                <a14:foregroundMark x1="66468" y1="1009" x2="83730" y2="2220"/>
                                <a14:foregroundMark x1="83730" y1="2220" x2="94940" y2="14733"/>
                                <a14:foregroundMark x1="94940" y1="14733" x2="98512" y2="32795"/>
                                <a14:foregroundMark x1="98512" y1="32795" x2="92361" y2="49243"/>
                                <a14:foregroundMark x1="92361" y1="49243" x2="79861" y2="38244"/>
                                <a14:foregroundMark x1="79861" y1="38244" x2="97024" y2="34410"/>
                                <a14:foregroundMark x1="97024" y1="34410" x2="93750" y2="53784"/>
                                <a14:foregroundMark x1="93750" y1="53784" x2="81151" y2="34511"/>
                                <a14:foregroundMark x1="81151" y1="34511" x2="81151" y2="32593"/>
                                <a14:foregroundMark x1="90278" y1="46519" x2="98016" y2="6660"/>
                                <a14:foregroundMark x1="98016" y1="6660" x2="83631" y2="12815"/>
                                <a14:foregroundMark x1="83631" y1="12815" x2="86409" y2="39253"/>
                                <a14:foregroundMark x1="86409" y1="39253" x2="92510" y2="53090"/>
                                <a14:foregroundMark x1="80258" y1="20787" x2="58333" y2="18870"/>
                                <a14:foregroundMark x1="58333" y1="18870" x2="70734" y2="28759"/>
                                <a14:foregroundMark x1="70734" y1="28759" x2="70536" y2="8073"/>
                                <a14:foregroundMark x1="70536" y1="8073" x2="51091" y2="13824"/>
                                <a14:foregroundMark x1="51091" y1="13824" x2="52877" y2="27144"/>
                                <a14:foregroundMark x1="45040" y1="8073" x2="77679" y2="16347"/>
                                <a14:foregroundMark x1="77679" y1="16347" x2="62103" y2="13824"/>
                                <a14:foregroundMark x1="62103" y1="13824" x2="54167" y2="8577"/>
                                <a14:foregroundMark x1="42560" y1="6054" x2="61905" y2="4541"/>
                                <a14:foregroundMark x1="61905" y1="4541" x2="78274" y2="6559"/>
                                <a14:foregroundMark x1="78274" y1="6559" x2="93750" y2="5550"/>
                                <a14:foregroundMark x1="93750" y1="5550" x2="55556" y2="1413"/>
                                <a14:foregroundMark x1="55556" y1="1413" x2="46627" y2="5550"/>
                                <a14:foregroundMark x1="69940" y1="7669" x2="86409" y2="8073"/>
                                <a14:foregroundMark x1="86409" y1="8073" x2="99802" y2="101"/>
                                <a14:foregroundMark x1="99802" y1="101" x2="89782" y2="7265"/>
                                <a14:foregroundMark x1="95238" y1="8577" x2="95238" y2="8577"/>
                                <a14:backgroundMark x1="93155" y1="55802" x2="93155" y2="55802"/>
                                <a14:backgroundMark x1="90675" y1="55399" x2="90675" y2="55399"/>
                                <a14:backgroundMark x1="91071" y1="55399" x2="93948" y2="56206"/>
                                <a14:backgroundMark x1="90675" y1="55802" x2="96032" y2="59233"/>
                                <a14:backgroundMark x1="90675" y1="54591" x2="97321" y2="59233"/>
                                <a14:backgroundMark x1="91071" y1="54087" x2="92758" y2="56206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579" b="10751"/>
                  <a:stretch/>
                </p:blipFill>
                <p:spPr bwMode="auto">
                  <a:xfrm>
                    <a:off x="9597662" y="3771258"/>
                    <a:ext cx="2580515" cy="222432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6CE813-842C-FF54-5F6D-4F0A4BE9B015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9012159" y="6027352"/>
                    <a:ext cx="3179841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H" sz="1400" dirty="0"/>
                      <a:t>Future building hosting new dumps</a:t>
                    </a:r>
                  </a:p>
                </p:txBody>
              </p:sp>
            </p:grp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BF5456-779A-F4CB-8FE5-C6FEE27884D2}"/>
                  </a:ext>
                </a:extLst>
              </p:cNvPr>
              <p:cNvSpPr txBox="1"/>
              <p:nvPr/>
            </p:nvSpPr>
            <p:spPr bwMode="auto">
              <a:xfrm rot="20162736">
                <a:off x="6159491" y="916028"/>
                <a:ext cx="890043" cy="36933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H" dirty="0"/>
                  <a:t>Future</a:t>
                </a: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1CDEA-8689-DAB1-81EC-F264B8227D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06.11.2023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87E953-4CFA-3057-84A5-7F04898887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Poster Session HPTW2023 (S.Marzari and AP.Bernardes)</a:t>
            </a:r>
          </a:p>
        </p:txBody>
      </p:sp>
    </p:spTree>
    <p:extLst>
      <p:ext uri="{BB962C8B-B14F-4D97-AF65-F5344CB8AC3E}">
        <p14:creationId xmlns:p14="http://schemas.microsoft.com/office/powerpoint/2010/main" val="9677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RN 1">
      <a:dk1>
        <a:srgbClr val="0033A0"/>
      </a:dk1>
      <a:lt1>
        <a:srgbClr val="FFFFFF"/>
      </a:lt1>
      <a:dk2>
        <a:srgbClr val="2F2F2F"/>
      </a:dk2>
      <a:lt2>
        <a:srgbClr val="E7E6E6"/>
      </a:lt2>
      <a:accent1>
        <a:srgbClr val="0033A0"/>
      </a:accent1>
      <a:accent2>
        <a:srgbClr val="61C4D3"/>
      </a:accent2>
      <a:accent3>
        <a:srgbClr val="E15E32"/>
      </a:accent3>
      <a:accent4>
        <a:srgbClr val="BDBDCB"/>
      </a:accent4>
      <a:accent5>
        <a:srgbClr val="6E2466"/>
      </a:accent5>
      <a:accent6>
        <a:srgbClr val="1C4469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Presentation1" id="{4BAFF76A-A20B-4089-AB48-234926712CC8}" vid="{5EFE5F0C-CD44-4BF7-ACEE-B23D5F6DD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 PowerPoint template</Template>
  <TotalTime>24427</TotalTime>
  <Words>75</Words>
  <Application>Microsoft Macintosh PowerPoint</Application>
  <DocSecurity>0</DocSecurity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Optima</vt:lpstr>
      <vt:lpstr>Office Theme</vt:lpstr>
      <vt:lpstr>ISOLDE Beam Dump Replacement Study at CERN (Poster 12)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Arial Bold 50pt  up to three lines</dc:title>
  <dc:subject/>
  <dc:creator>Marco Calviani</dc:creator>
  <cp:keywords/>
  <dc:description/>
  <cp:lastModifiedBy>Ana-Paula Bernardes</cp:lastModifiedBy>
  <cp:revision>182</cp:revision>
  <dcterms:created xsi:type="dcterms:W3CDTF">2021-11-08T12:53:02Z</dcterms:created>
  <dcterms:modified xsi:type="dcterms:W3CDTF">2023-11-07T07:34:04Z</dcterms:modified>
  <cp:category/>
  <dc:identifier/>
  <cp:contentStatus/>
  <dc:language/>
  <cp:version/>
</cp:coreProperties>
</file>