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
  </p:notesMasterIdLst>
  <p:handoutMasterIdLst>
    <p:handoutMasterId r:id="rId4"/>
  </p:handoutMasterIdLst>
  <p:sldIdLst>
    <p:sldId id="846" r:id="rId2"/>
  </p:sldIdLst>
  <p:sldSz cx="9144000" cy="6858000" type="screen4x3"/>
  <p:notesSz cx="7315200" cy="9601200"/>
  <p:defaultTextStyle>
    <a:defPPr>
      <a:defRPr lang="de-DE"/>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sz="1000" kern="1200">
        <a:solidFill>
          <a:schemeClr val="tx1"/>
        </a:solidFill>
        <a:latin typeface="Arial" pitchFamily="34" charset="0"/>
        <a:ea typeface="+mn-ea"/>
        <a:cs typeface="+mn-cs"/>
      </a:defRPr>
    </a:lvl2pPr>
    <a:lvl3pPr marL="914400" algn="l" rtl="0" fontAlgn="base">
      <a:spcBef>
        <a:spcPct val="0"/>
      </a:spcBef>
      <a:spcAft>
        <a:spcPct val="0"/>
      </a:spcAft>
      <a:defRPr sz="1000" kern="1200">
        <a:solidFill>
          <a:schemeClr val="tx1"/>
        </a:solidFill>
        <a:latin typeface="Arial" pitchFamily="34" charset="0"/>
        <a:ea typeface="+mn-ea"/>
        <a:cs typeface="+mn-cs"/>
      </a:defRPr>
    </a:lvl3pPr>
    <a:lvl4pPr marL="1371600" algn="l" rtl="0" fontAlgn="base">
      <a:spcBef>
        <a:spcPct val="0"/>
      </a:spcBef>
      <a:spcAft>
        <a:spcPct val="0"/>
      </a:spcAft>
      <a:defRPr sz="1000" kern="1200">
        <a:solidFill>
          <a:schemeClr val="tx1"/>
        </a:solidFill>
        <a:latin typeface="Arial" pitchFamily="34" charset="0"/>
        <a:ea typeface="+mn-ea"/>
        <a:cs typeface="+mn-cs"/>
      </a:defRPr>
    </a:lvl4pPr>
    <a:lvl5pPr marL="1828800" algn="l"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jad, Faraz Dr." initials="AFD" lastIdx="1" clrIdx="0">
    <p:extLst>
      <p:ext uri="{19B8F6BF-5375-455C-9EA6-DF929625EA0E}">
        <p15:presenceInfo xmlns:p15="http://schemas.microsoft.com/office/powerpoint/2012/main" userId="S-1-5-21-839522115-515967899-725345543-239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99"/>
    <a:srgbClr val="FFFFCC"/>
    <a:srgbClr val="CCFFFF"/>
    <a:srgbClr val="0066FF"/>
    <a:srgbClr val="CCFFCC"/>
    <a:srgbClr val="99FF33"/>
    <a:srgbClr val="009900"/>
    <a:srgbClr val="FF505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89918" autoAdjust="0"/>
  </p:normalViewPr>
  <p:slideViewPr>
    <p:cSldViewPr>
      <p:cViewPr varScale="1">
        <p:scale>
          <a:sx n="77" d="100"/>
          <a:sy n="77" d="100"/>
        </p:scale>
        <p:origin x="1219" y="43"/>
      </p:cViewPr>
      <p:guideLst>
        <p:guide orient="horz" pos="2160"/>
        <p:guide pos="2880"/>
      </p:guideLst>
    </p:cSldViewPr>
  </p:slideViewPr>
  <p:outlineViewPr>
    <p:cViewPr>
      <p:scale>
        <a:sx n="33" d="100"/>
        <a:sy n="33" d="100"/>
      </p:scale>
      <p:origin x="0" y="2430"/>
    </p:cViewPr>
  </p:outlineViewPr>
  <p:notesTextViewPr>
    <p:cViewPr>
      <p:scale>
        <a:sx n="100" d="100"/>
        <a:sy n="100" d="100"/>
      </p:scale>
      <p:origin x="0" y="0"/>
    </p:cViewPr>
  </p:notesTextViewPr>
  <p:sorterViewPr>
    <p:cViewPr>
      <p:scale>
        <a:sx n="100" d="100"/>
        <a:sy n="100" d="100"/>
      </p:scale>
      <p:origin x="0" y="2892"/>
    </p:cViewPr>
  </p:sorterViewPr>
  <p:notesViewPr>
    <p:cSldViewPr>
      <p:cViewPr varScale="1">
        <p:scale>
          <a:sx n="120" d="100"/>
          <a:sy n="120" d="100"/>
        </p:scale>
        <p:origin x="-4872"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6FE6EEE-6CFA-48EE-8E1B-9C5D78E6375D}" type="datetimeFigureOut">
              <a:rPr lang="en-US" smtClean="0"/>
              <a:t>11/7/2023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7D72D9E-84DB-40B8-A757-3885311E63B2}" type="slidenum">
              <a:rPr lang="en-US" smtClean="0"/>
              <a:t>‹#›</a:t>
            </a:fld>
            <a:endParaRPr lang="en-US" dirty="0"/>
          </a:p>
        </p:txBody>
      </p:sp>
    </p:spTree>
    <p:extLst>
      <p:ext uri="{BB962C8B-B14F-4D97-AF65-F5344CB8AC3E}">
        <p14:creationId xmlns:p14="http://schemas.microsoft.com/office/powerpoint/2010/main" val="2923754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170490" cy="4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sz="1200">
                <a:latin typeface="Arial" pitchFamily="34" charset="0"/>
              </a:defRPr>
            </a:lvl1pPr>
          </a:lstStyle>
          <a:p>
            <a:pPr>
              <a:defRPr/>
            </a:pPr>
            <a:endParaRPr lang="de-DE" dirty="0"/>
          </a:p>
        </p:txBody>
      </p:sp>
      <p:sp>
        <p:nvSpPr>
          <p:cNvPr id="20483" name="Rectangle 3"/>
          <p:cNvSpPr>
            <a:spLocks noGrp="1" noChangeArrowheads="1"/>
          </p:cNvSpPr>
          <p:nvPr>
            <p:ph type="dt" idx="1"/>
          </p:nvPr>
        </p:nvSpPr>
        <p:spPr bwMode="auto">
          <a:xfrm>
            <a:off x="4143002" y="0"/>
            <a:ext cx="3170490" cy="4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sz="1200">
                <a:latin typeface="Arial" pitchFamily="34" charset="0"/>
              </a:defRPr>
            </a:lvl1pPr>
          </a:lstStyle>
          <a:p>
            <a:pPr>
              <a:defRPr/>
            </a:pPr>
            <a:endParaRPr lang="de-DE" dirty="0"/>
          </a:p>
        </p:txBody>
      </p:sp>
      <p:sp>
        <p:nvSpPr>
          <p:cNvPr id="1638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520" y="4560570"/>
            <a:ext cx="5852160" cy="432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0486" name="Rectangle 6"/>
          <p:cNvSpPr>
            <a:spLocks noGrp="1" noChangeArrowheads="1"/>
          </p:cNvSpPr>
          <p:nvPr>
            <p:ph type="ftr" sz="quarter" idx="4"/>
          </p:nvPr>
        </p:nvSpPr>
        <p:spPr bwMode="auto">
          <a:xfrm>
            <a:off x="1" y="9118063"/>
            <a:ext cx="3170490" cy="4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sz="1200">
                <a:latin typeface="Arial" pitchFamily="34" charset="0"/>
              </a:defRPr>
            </a:lvl1pPr>
          </a:lstStyle>
          <a:p>
            <a:pPr>
              <a:defRPr/>
            </a:pPr>
            <a:endParaRPr lang="de-DE" dirty="0"/>
          </a:p>
        </p:txBody>
      </p:sp>
      <p:sp>
        <p:nvSpPr>
          <p:cNvPr id="20487" name="Rectangle 7"/>
          <p:cNvSpPr>
            <a:spLocks noGrp="1" noChangeArrowheads="1"/>
          </p:cNvSpPr>
          <p:nvPr>
            <p:ph type="sldNum" sz="quarter" idx="5"/>
          </p:nvPr>
        </p:nvSpPr>
        <p:spPr bwMode="auto">
          <a:xfrm>
            <a:off x="4143002" y="9118063"/>
            <a:ext cx="3170490" cy="4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sz="1200">
                <a:latin typeface="Arial" pitchFamily="34" charset="0"/>
              </a:defRPr>
            </a:lvl1pPr>
          </a:lstStyle>
          <a:p>
            <a:pPr>
              <a:defRPr/>
            </a:pPr>
            <a:fld id="{51F0EDDA-F759-4FB7-8060-AA168C9AB54F}" type="slidenum">
              <a:rPr lang="de-DE"/>
              <a:pPr>
                <a:defRPr/>
              </a:pPr>
              <a:t>‹#›</a:t>
            </a:fld>
            <a:endParaRPr lang="de-DE" dirty="0"/>
          </a:p>
        </p:txBody>
      </p:sp>
    </p:spTree>
    <p:extLst>
      <p:ext uri="{BB962C8B-B14F-4D97-AF65-F5344CB8AC3E}">
        <p14:creationId xmlns:p14="http://schemas.microsoft.com/office/powerpoint/2010/main" val="24865065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Super-FRS target area at FAIR facility is equipped with a total of 21 beamline shielded inserts or Plugs of different shape and sizes.</a:t>
            </a:r>
          </a:p>
          <a:p>
            <a:r>
              <a:rPr lang="en-US" dirty="0"/>
              <a:t>During facility operation especially the target and beam catchers, that will require replacement and repair. </a:t>
            </a:r>
          </a:p>
          <a:p>
            <a:r>
              <a:rPr lang="en-US" dirty="0"/>
              <a:t>To do that we have to move the plugs from the beamline into the hot cell facility. However to transfer the activated plugs with in between beamline and hot-cell shielding flask is required. In this poster I will present the Super-FRS Shielding flask that will ensure the remote handling of the plugs and transfer in between beamline and hot cell. The Shielding flask contract was awarded to BNG in end of 2020, that is now under production. The delivery is planned for Q4 2024  with assembly and prolonged commissioning in Q1-2 of 2025.</a:t>
            </a:r>
          </a:p>
        </p:txBody>
      </p:sp>
      <p:sp>
        <p:nvSpPr>
          <p:cNvPr id="4" name="Slide Number Placeholder 3"/>
          <p:cNvSpPr>
            <a:spLocks noGrp="1"/>
          </p:cNvSpPr>
          <p:nvPr>
            <p:ph type="sldNum" sz="quarter" idx="5"/>
          </p:nvPr>
        </p:nvSpPr>
        <p:spPr/>
        <p:txBody>
          <a:bodyPr/>
          <a:lstStyle/>
          <a:p>
            <a:pPr>
              <a:defRPr/>
            </a:pPr>
            <a:fld id="{51F0EDDA-F759-4FB7-8060-AA168C9AB54F}" type="slidenum">
              <a:rPr lang="de-DE" smtClean="0"/>
              <a:pPr>
                <a:defRPr/>
              </a:pPr>
              <a:t>1</a:t>
            </a:fld>
            <a:endParaRPr lang="de-DE" dirty="0"/>
          </a:p>
        </p:txBody>
      </p:sp>
    </p:spTree>
    <p:extLst>
      <p:ext uri="{BB962C8B-B14F-4D97-AF65-F5344CB8AC3E}">
        <p14:creationId xmlns:p14="http://schemas.microsoft.com/office/powerpoint/2010/main" val="8383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descr="fair-mesh.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773" t="11489" r="5373" b="5511"/>
          <a:stretch/>
        </p:blipFill>
        <p:spPr>
          <a:xfrm>
            <a:off x="110437" y="1417154"/>
            <a:ext cx="8926586" cy="5056250"/>
          </a:xfrm>
          <a:prstGeom prst="rect">
            <a:avLst/>
          </a:prstGeom>
        </p:spPr>
      </p:pic>
      <p:sp>
        <p:nvSpPr>
          <p:cNvPr id="2" name="Titel 1"/>
          <p:cNvSpPr>
            <a:spLocks noGrp="1"/>
          </p:cNvSpPr>
          <p:nvPr>
            <p:ph type="ctrTitle"/>
          </p:nvPr>
        </p:nvSpPr>
        <p:spPr>
          <a:xfrm>
            <a:off x="1269972" y="3068960"/>
            <a:ext cx="6607516" cy="779866"/>
          </a:xfrm>
          <a:prstGeom prst="rect">
            <a:avLst/>
          </a:prstGeom>
        </p:spPr>
        <p:txBody>
          <a:bodyPr anchor="b" anchorCtr="0">
            <a:noAutofit/>
          </a:bodyPr>
          <a:lstStyle>
            <a:lvl1pPr algn="ctr">
              <a:defRPr sz="2800">
                <a:solidFill>
                  <a:srgbClr val="333333"/>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Untertitel 2"/>
          <p:cNvSpPr>
            <a:spLocks noGrp="1"/>
          </p:cNvSpPr>
          <p:nvPr>
            <p:ph type="subTitle" idx="1"/>
          </p:nvPr>
        </p:nvSpPr>
        <p:spPr>
          <a:xfrm>
            <a:off x="1371600" y="4024230"/>
            <a:ext cx="6400800" cy="584660"/>
          </a:xfrm>
        </p:spPr>
        <p:txBody>
          <a:bodyPr>
            <a:noAutofit/>
          </a:bodyPr>
          <a:lstStyle>
            <a:lvl1pPr marL="0" indent="0" algn="ctr">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err="1"/>
              <a:t>Formatvorlage</a:t>
            </a:r>
            <a:r>
              <a:rPr lang="en-US" noProof="0" dirty="0"/>
              <a:t> des </a:t>
            </a:r>
            <a:r>
              <a:rPr lang="en-US" noProof="0" dirty="0" err="1"/>
              <a:t>Untertitelmasters</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3" name="Rechteck 12"/>
          <p:cNvSpPr/>
          <p:nvPr userDrawn="1"/>
        </p:nvSpPr>
        <p:spPr>
          <a:xfrm>
            <a:off x="323528" y="6648808"/>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03723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268760"/>
            <a:ext cx="8640960" cy="5256584"/>
          </a:xfrm>
        </p:spPr>
        <p:txBody>
          <a:bodyPr/>
          <a:lstStyle>
            <a:lvl1pPr>
              <a:defRPr sz="2000"/>
            </a:lvl1pPr>
            <a:lvl2pPr>
              <a:defRPr sz="1800"/>
            </a:lvl2pPr>
            <a:lvl3pPr>
              <a:defRPr sz="1600"/>
            </a:lvl3pPr>
            <a:lvl4pPr>
              <a:defRPr sz="1400"/>
            </a:lvl4pPr>
            <a:lvl5pPr>
              <a:defRPr sz="1200"/>
            </a:lvl5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6" name="Foliennummernplatzhalter 5"/>
          <p:cNvSpPr>
            <a:spLocks noGrp="1"/>
          </p:cNvSpPr>
          <p:nvPr>
            <p:ph type="sldNum" sz="quarter" idx="12"/>
          </p:nvPr>
        </p:nvSpPr>
        <p:spPr>
          <a:xfrm>
            <a:off x="8469048" y="6604838"/>
            <a:ext cx="639456" cy="260733"/>
          </a:xfrm>
          <a:prstGeom prst="rect">
            <a:avLst/>
          </a:prstGeom>
        </p:spPr>
        <p:txBody>
          <a:bodyPr/>
          <a:lstStyle/>
          <a:p>
            <a:fld id="{125CBDDA-5CCF-8748-8988-9DC6C8981774}" type="slidenum">
              <a:rPr lang="de-DE" smtClean="0"/>
              <a:pPr/>
              <a:t>‹#›</a:t>
            </a:fld>
            <a:endParaRPr lang="de-DE"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482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07504" y="44624"/>
            <a:ext cx="6480720" cy="787557"/>
          </a:xfrm>
          <a:prstGeom prst="rect">
            <a:avLst/>
          </a:prstGeom>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Inhaltsplatzhalter 2"/>
          <p:cNvSpPr>
            <a:spLocks noGrp="1"/>
          </p:cNvSpPr>
          <p:nvPr>
            <p:ph sz="half" idx="1"/>
          </p:nvPr>
        </p:nvSpPr>
        <p:spPr>
          <a:xfrm>
            <a:off x="251520" y="1268760"/>
            <a:ext cx="4104456" cy="525658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Inhaltsplatzhalter 3"/>
          <p:cNvSpPr>
            <a:spLocks noGrp="1"/>
          </p:cNvSpPr>
          <p:nvPr>
            <p:ph sz="half" idx="2"/>
          </p:nvPr>
        </p:nvSpPr>
        <p:spPr>
          <a:xfrm>
            <a:off x="4648200" y="1268760"/>
            <a:ext cx="4172272" cy="525658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Tree>
    <p:extLst>
      <p:ext uri="{BB962C8B-B14F-4D97-AF65-F5344CB8AC3E}">
        <p14:creationId xmlns:p14="http://schemas.microsoft.com/office/powerpoint/2010/main" val="409466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07504" y="44624"/>
            <a:ext cx="6552728" cy="787557"/>
          </a:xfrm>
          <a:prstGeom prst="rect">
            <a:avLst/>
          </a:prstGeom>
        </p:spPr>
        <p:txBody>
          <a:bodyPr/>
          <a:lstStyle/>
          <a:p>
            <a:r>
              <a:rPr lang="de-DE" dirty="0"/>
              <a:t>Titelmasterformat durch Klicken bearbeiten</a:t>
            </a:r>
          </a:p>
        </p:txBody>
      </p:sp>
    </p:spTree>
    <p:extLst>
      <p:ext uri="{BB962C8B-B14F-4D97-AF65-F5344CB8AC3E}">
        <p14:creationId xmlns:p14="http://schemas.microsoft.com/office/powerpoint/2010/main" val="212867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Inhaltsplatzhalter 2"/>
          <p:cNvSpPr>
            <a:spLocks noGrp="1"/>
          </p:cNvSpPr>
          <p:nvPr>
            <p:ph sz="half" idx="1"/>
          </p:nvPr>
        </p:nvSpPr>
        <p:spPr>
          <a:xfrm>
            <a:off x="251520" y="1268760"/>
            <a:ext cx="4104456" cy="237626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Inhaltsplatzhalter 3"/>
          <p:cNvSpPr>
            <a:spLocks noGrp="1"/>
          </p:cNvSpPr>
          <p:nvPr>
            <p:ph sz="half" idx="2"/>
          </p:nvPr>
        </p:nvSpPr>
        <p:spPr>
          <a:xfrm>
            <a:off x="4648200" y="1268760"/>
            <a:ext cx="4172272" cy="237626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Inhaltsplatzhalter 2"/>
          <p:cNvSpPr>
            <a:spLocks noGrp="1"/>
          </p:cNvSpPr>
          <p:nvPr>
            <p:ph sz="half" idx="10"/>
          </p:nvPr>
        </p:nvSpPr>
        <p:spPr>
          <a:xfrm>
            <a:off x="251520" y="3717032"/>
            <a:ext cx="4104456" cy="280831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6" name="Inhaltsplatzhalter 3"/>
          <p:cNvSpPr>
            <a:spLocks noGrp="1"/>
          </p:cNvSpPr>
          <p:nvPr>
            <p:ph sz="half" idx="11"/>
          </p:nvPr>
        </p:nvSpPr>
        <p:spPr>
          <a:xfrm>
            <a:off x="4648200" y="3717032"/>
            <a:ext cx="4172272" cy="280831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Tree>
    <p:extLst>
      <p:ext uri="{BB962C8B-B14F-4D97-AF65-F5344CB8AC3E}">
        <p14:creationId xmlns:p14="http://schemas.microsoft.com/office/powerpoint/2010/main" val="37362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5044" y="1268760"/>
            <a:ext cx="8881451" cy="5256584"/>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3" name="Bild 6" descr="GSI_Logo_rgb.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58988" y="259790"/>
            <a:ext cx="1349516" cy="449839"/>
          </a:xfrm>
          <a:prstGeom prst="rect">
            <a:avLst/>
          </a:prstGeom>
        </p:spPr>
      </p:pic>
      <p:pic>
        <p:nvPicPr>
          <p:cNvPr id="14" name="Grafi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53999" y="255219"/>
            <a:ext cx="658369" cy="548641"/>
          </a:xfrm>
          <a:prstGeom prst="rect">
            <a:avLst/>
          </a:prstGeom>
        </p:spPr>
      </p:pic>
      <p:sp>
        <p:nvSpPr>
          <p:cNvPr id="15" name="Rechteck 14"/>
          <p:cNvSpPr/>
          <p:nvPr userDrawn="1"/>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 name="Rechteck 16"/>
          <p:cNvSpPr>
            <a:spLocks/>
          </p:cNvSpPr>
          <p:nvPr userDrawn="1"/>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 name="Titelplatzhalter 1"/>
          <p:cNvSpPr>
            <a:spLocks noGrp="1"/>
          </p:cNvSpPr>
          <p:nvPr>
            <p:ph type="title"/>
          </p:nvPr>
        </p:nvSpPr>
        <p:spPr>
          <a:xfrm>
            <a:off x="103388" y="90930"/>
            <a:ext cx="6484836" cy="787557"/>
          </a:xfrm>
          <a:prstGeom prst="rect">
            <a:avLst/>
          </a:prstGeom>
        </p:spPr>
        <p:txBody>
          <a:bodyPr vert="horz" lIns="91440" tIns="45720" rIns="91440" bIns="45720" rtlCol="0" anchor="b" anchorCtr="0">
            <a:normAutofit/>
          </a:bodyPr>
          <a:lstStyle/>
          <a:p>
            <a:r>
              <a:rPr lang="en-US" noProof="0" dirty="0"/>
              <a:t>Edit the master title format</a:t>
            </a:r>
          </a:p>
        </p:txBody>
      </p:sp>
      <p:sp>
        <p:nvSpPr>
          <p:cNvPr id="16" name="Datumsplatzhalter 4"/>
          <p:cNvSpPr txBox="1">
            <a:spLocks/>
          </p:cNvSpPr>
          <p:nvPr userDrawn="1"/>
        </p:nvSpPr>
        <p:spPr>
          <a:xfrm>
            <a:off x="68849" y="6562337"/>
            <a:ext cx="1766847" cy="365125"/>
          </a:xfrm>
          <a:prstGeom prst="rect">
            <a:avLst/>
          </a:prstGeom>
        </p:spPr>
        <p:txBody>
          <a:bodyPr vert="horz" lIns="91440" tIns="45720" rIns="91440" bIns="45720" rtlCol="0" anchor="ctr"/>
          <a:lstStyle>
            <a:defPPr>
              <a:defRPr lang="de-DE"/>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sz="1000" kern="1200">
                <a:solidFill>
                  <a:schemeClr val="tx1"/>
                </a:solidFill>
                <a:latin typeface="Arial" pitchFamily="34" charset="0"/>
                <a:ea typeface="+mn-ea"/>
                <a:cs typeface="+mn-cs"/>
              </a:defRPr>
            </a:lvl2pPr>
            <a:lvl3pPr marL="914400" algn="l" rtl="0" fontAlgn="base">
              <a:spcBef>
                <a:spcPct val="0"/>
              </a:spcBef>
              <a:spcAft>
                <a:spcPct val="0"/>
              </a:spcAft>
              <a:defRPr sz="1000" kern="1200">
                <a:solidFill>
                  <a:schemeClr val="tx1"/>
                </a:solidFill>
                <a:latin typeface="Arial" pitchFamily="34" charset="0"/>
                <a:ea typeface="+mn-ea"/>
                <a:cs typeface="+mn-cs"/>
              </a:defRPr>
            </a:lvl3pPr>
            <a:lvl4pPr marL="1371600" algn="l" rtl="0" fontAlgn="base">
              <a:spcBef>
                <a:spcPct val="0"/>
              </a:spcBef>
              <a:spcAft>
                <a:spcPct val="0"/>
              </a:spcAft>
              <a:defRPr sz="1000" kern="1200">
                <a:solidFill>
                  <a:schemeClr val="tx1"/>
                </a:solidFill>
                <a:latin typeface="Arial" pitchFamily="34" charset="0"/>
                <a:ea typeface="+mn-ea"/>
                <a:cs typeface="+mn-cs"/>
              </a:defRPr>
            </a:lvl4pPr>
            <a:lvl5pPr marL="1828800" algn="l"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r>
              <a:rPr lang="de-DE" dirty="0"/>
              <a:t>FAIR GmbH |</a:t>
            </a:r>
            <a:r>
              <a:rPr lang="de-DE" baseline="0" dirty="0"/>
              <a:t> GSI GmbH</a:t>
            </a:r>
            <a:endParaRPr lang="de-DE" dirty="0"/>
          </a:p>
        </p:txBody>
      </p:sp>
      <p:sp>
        <p:nvSpPr>
          <p:cNvPr id="18" name="Datumsplatzhalter 4"/>
          <p:cNvSpPr txBox="1">
            <a:spLocks/>
          </p:cNvSpPr>
          <p:nvPr userDrawn="1"/>
        </p:nvSpPr>
        <p:spPr>
          <a:xfrm>
            <a:off x="3779912" y="6555108"/>
            <a:ext cx="1766847" cy="365125"/>
          </a:xfrm>
          <a:prstGeom prst="rect">
            <a:avLst/>
          </a:prstGeom>
        </p:spPr>
        <p:txBody>
          <a:bodyPr vert="horz" lIns="91440" tIns="45720" rIns="91440" bIns="45720" rtlCol="0" anchor="ctr"/>
          <a:lstStyle>
            <a:defPPr>
              <a:defRPr lang="de-DE"/>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sz="1000" kern="1200">
                <a:solidFill>
                  <a:schemeClr val="tx1"/>
                </a:solidFill>
                <a:latin typeface="Arial" pitchFamily="34" charset="0"/>
                <a:ea typeface="+mn-ea"/>
                <a:cs typeface="+mn-cs"/>
              </a:defRPr>
            </a:lvl2pPr>
            <a:lvl3pPr marL="914400" algn="l" rtl="0" fontAlgn="base">
              <a:spcBef>
                <a:spcPct val="0"/>
              </a:spcBef>
              <a:spcAft>
                <a:spcPct val="0"/>
              </a:spcAft>
              <a:defRPr sz="1000" kern="1200">
                <a:solidFill>
                  <a:schemeClr val="tx1"/>
                </a:solidFill>
                <a:latin typeface="Arial" pitchFamily="34" charset="0"/>
                <a:ea typeface="+mn-ea"/>
                <a:cs typeface="+mn-cs"/>
              </a:defRPr>
            </a:lvl3pPr>
            <a:lvl4pPr marL="1371600" algn="l" rtl="0" fontAlgn="base">
              <a:spcBef>
                <a:spcPct val="0"/>
              </a:spcBef>
              <a:spcAft>
                <a:spcPct val="0"/>
              </a:spcAft>
              <a:defRPr sz="1000" kern="1200">
                <a:solidFill>
                  <a:schemeClr val="tx1"/>
                </a:solidFill>
                <a:latin typeface="Arial" pitchFamily="34" charset="0"/>
                <a:ea typeface="+mn-ea"/>
                <a:cs typeface="+mn-cs"/>
              </a:defRPr>
            </a:lvl4pPr>
            <a:lvl5pPr marL="1828800" algn="l"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pPr algn="ctr"/>
            <a:r>
              <a:rPr lang="de-DE" dirty="0"/>
              <a:t>Faraz Amjad</a:t>
            </a:r>
          </a:p>
        </p:txBody>
      </p:sp>
    </p:spTree>
    <p:extLst>
      <p:ext uri="{BB962C8B-B14F-4D97-AF65-F5344CB8AC3E}">
        <p14:creationId xmlns:p14="http://schemas.microsoft.com/office/powerpoint/2010/main" val="34566284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hf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66006" y="6604838"/>
            <a:ext cx="639456" cy="260733"/>
          </a:xfrm>
        </p:spPr>
        <p:txBody>
          <a:bodyPr/>
          <a:lstStyle/>
          <a:p>
            <a:fld id="{125CBDDA-5CCF-8748-8988-9DC6C8981774}" type="slidenum">
              <a:rPr lang="de-DE" smtClean="0"/>
              <a:pPr/>
              <a:t>1</a:t>
            </a:fld>
            <a:endParaRPr lang="de-DE" dirty="0"/>
          </a:p>
        </p:txBody>
      </p:sp>
      <p:sp>
        <p:nvSpPr>
          <p:cNvPr id="5" name="Title 4"/>
          <p:cNvSpPr>
            <a:spLocks noGrp="1"/>
          </p:cNvSpPr>
          <p:nvPr>
            <p:ph type="title"/>
          </p:nvPr>
        </p:nvSpPr>
        <p:spPr>
          <a:xfrm>
            <a:off x="103388" y="44624"/>
            <a:ext cx="6484836" cy="430887"/>
          </a:xfrm>
        </p:spPr>
        <p:txBody>
          <a:bodyPr>
            <a:normAutofit fontScale="90000"/>
          </a:bodyPr>
          <a:lstStyle/>
          <a:p>
            <a:r>
              <a:rPr lang="en-US" dirty="0"/>
              <a:t>The Super-FRS Shielding Flask Setup</a:t>
            </a:r>
            <a:endParaRPr lang="en-US" sz="1800" dirty="0">
              <a:solidFill>
                <a:srgbClr val="FF0000"/>
              </a:solidFill>
            </a:endParaRPr>
          </a:p>
        </p:txBody>
      </p:sp>
      <p:sp>
        <p:nvSpPr>
          <p:cNvPr id="40" name="Rectangle: Rounded Corners 39">
            <a:extLst>
              <a:ext uri="{FF2B5EF4-FFF2-40B4-BE49-F238E27FC236}">
                <a16:creationId xmlns:a16="http://schemas.microsoft.com/office/drawing/2014/main" id="{19D94B9A-A2C8-474E-B289-496191EEDDE5}"/>
              </a:ext>
            </a:extLst>
          </p:cNvPr>
          <p:cNvSpPr/>
          <p:nvPr/>
        </p:nvSpPr>
        <p:spPr>
          <a:xfrm>
            <a:off x="35496" y="1268760"/>
            <a:ext cx="2952328" cy="5256584"/>
          </a:xfrm>
          <a:prstGeom prst="roundRect">
            <a:avLst>
              <a:gd name="adj" fmla="val 9108"/>
            </a:avLst>
          </a:prstGeom>
          <a:solidFill>
            <a:srgbClr val="FF0000">
              <a:alpha val="50000"/>
            </a:srgbClr>
          </a:solidFill>
          <a:ln>
            <a:no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Rounded Corners 40">
            <a:extLst>
              <a:ext uri="{FF2B5EF4-FFF2-40B4-BE49-F238E27FC236}">
                <a16:creationId xmlns:a16="http://schemas.microsoft.com/office/drawing/2014/main" id="{CA03A701-B3FE-4FEA-AA17-F83C6361BD77}"/>
              </a:ext>
            </a:extLst>
          </p:cNvPr>
          <p:cNvSpPr/>
          <p:nvPr/>
        </p:nvSpPr>
        <p:spPr>
          <a:xfrm>
            <a:off x="6084168" y="1268760"/>
            <a:ext cx="3024336" cy="5256584"/>
          </a:xfrm>
          <a:prstGeom prst="roundRect">
            <a:avLst>
              <a:gd name="adj" fmla="val 11737"/>
            </a:avLst>
          </a:prstGeom>
          <a:solidFill>
            <a:srgbClr val="92D050">
              <a:alpha val="50000"/>
            </a:srgbClr>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2" name="Picture 41">
            <a:extLst>
              <a:ext uri="{FF2B5EF4-FFF2-40B4-BE49-F238E27FC236}">
                <a16:creationId xmlns:a16="http://schemas.microsoft.com/office/drawing/2014/main" id="{EF02A5A9-DB77-432F-80F4-A4840704A873}"/>
              </a:ext>
            </a:extLst>
          </p:cNvPr>
          <p:cNvPicPr>
            <a:picLocks noChangeAspect="1"/>
          </p:cNvPicPr>
          <p:nvPr/>
        </p:nvPicPr>
        <p:blipFill>
          <a:blip r:embed="rId4"/>
          <a:stretch>
            <a:fillRect/>
          </a:stretch>
        </p:blipFill>
        <p:spPr>
          <a:xfrm>
            <a:off x="179512" y="1412776"/>
            <a:ext cx="2705772" cy="1519395"/>
          </a:xfrm>
          <a:prstGeom prst="rect">
            <a:avLst/>
          </a:prstGeom>
        </p:spPr>
      </p:pic>
      <p:sp>
        <p:nvSpPr>
          <p:cNvPr id="43" name="Rectangle: Rounded Corners 42">
            <a:extLst>
              <a:ext uri="{FF2B5EF4-FFF2-40B4-BE49-F238E27FC236}">
                <a16:creationId xmlns:a16="http://schemas.microsoft.com/office/drawing/2014/main" id="{46D641CB-88C8-4934-8DCA-D17B66D8C312}"/>
              </a:ext>
            </a:extLst>
          </p:cNvPr>
          <p:cNvSpPr/>
          <p:nvPr/>
        </p:nvSpPr>
        <p:spPr>
          <a:xfrm>
            <a:off x="3029300" y="1268760"/>
            <a:ext cx="2982860" cy="5256584"/>
          </a:xfrm>
          <a:prstGeom prst="roundRect">
            <a:avLst>
              <a:gd name="adj" fmla="val 6739"/>
            </a:avLst>
          </a:prstGeom>
          <a:solidFill>
            <a:srgbClr val="FFC000">
              <a:alpha val="50000"/>
            </a:srgbClr>
          </a:solidFill>
          <a:ln>
            <a:no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highlight>
                <a:srgbClr val="FFFF00"/>
              </a:highlight>
            </a:endParaRPr>
          </a:p>
        </p:txBody>
      </p:sp>
      <p:pic>
        <p:nvPicPr>
          <p:cNvPr id="44" name="Picture 43">
            <a:extLst>
              <a:ext uri="{FF2B5EF4-FFF2-40B4-BE49-F238E27FC236}">
                <a16:creationId xmlns:a16="http://schemas.microsoft.com/office/drawing/2014/main" id="{9F9FA4F3-F8CF-4810-AF29-AD2DD08CE8F8}"/>
              </a:ext>
            </a:extLst>
          </p:cNvPr>
          <p:cNvPicPr>
            <a:picLocks noChangeAspect="1"/>
          </p:cNvPicPr>
          <p:nvPr/>
        </p:nvPicPr>
        <p:blipFill>
          <a:blip r:embed="rId5"/>
          <a:stretch>
            <a:fillRect/>
          </a:stretch>
        </p:blipFill>
        <p:spPr>
          <a:xfrm>
            <a:off x="107504" y="3075376"/>
            <a:ext cx="2800549" cy="1721776"/>
          </a:xfrm>
          <a:prstGeom prst="rect">
            <a:avLst/>
          </a:prstGeom>
        </p:spPr>
      </p:pic>
      <p:pic>
        <p:nvPicPr>
          <p:cNvPr id="45" name="Picture 44">
            <a:extLst>
              <a:ext uri="{FF2B5EF4-FFF2-40B4-BE49-F238E27FC236}">
                <a16:creationId xmlns:a16="http://schemas.microsoft.com/office/drawing/2014/main" id="{5E7D6481-CDF4-489C-8AC1-503F35B27054}"/>
              </a:ext>
            </a:extLst>
          </p:cNvPr>
          <p:cNvPicPr>
            <a:picLocks noChangeAspect="1"/>
          </p:cNvPicPr>
          <p:nvPr/>
        </p:nvPicPr>
        <p:blipFill>
          <a:blip r:embed="rId6"/>
          <a:stretch>
            <a:fillRect/>
          </a:stretch>
        </p:blipFill>
        <p:spPr>
          <a:xfrm>
            <a:off x="6228184" y="1537794"/>
            <a:ext cx="2787672" cy="1963214"/>
          </a:xfrm>
          <a:prstGeom prst="rect">
            <a:avLst/>
          </a:prstGeom>
        </p:spPr>
      </p:pic>
      <p:pic>
        <p:nvPicPr>
          <p:cNvPr id="46" name="Content Placeholder 3">
            <a:extLst>
              <a:ext uri="{FF2B5EF4-FFF2-40B4-BE49-F238E27FC236}">
                <a16:creationId xmlns:a16="http://schemas.microsoft.com/office/drawing/2014/main" id="{5BCB2ACB-7C3E-4772-B184-C0DAD59082E3}"/>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6228183" y="3799251"/>
            <a:ext cx="2757265" cy="2294045"/>
          </a:xfrm>
        </p:spPr>
      </p:pic>
      <p:pic>
        <p:nvPicPr>
          <p:cNvPr id="48" name="Picture 47">
            <a:extLst>
              <a:ext uri="{FF2B5EF4-FFF2-40B4-BE49-F238E27FC236}">
                <a16:creationId xmlns:a16="http://schemas.microsoft.com/office/drawing/2014/main" id="{4DE64130-9295-4B6A-AE8E-33AF7305F5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871" y="5122130"/>
            <a:ext cx="2232249" cy="1342768"/>
          </a:xfrm>
          <a:prstGeom prst="rect">
            <a:avLst/>
          </a:prstGeom>
        </p:spPr>
      </p:pic>
      <p:pic>
        <p:nvPicPr>
          <p:cNvPr id="49" name="Content Placeholder 4">
            <a:extLst>
              <a:ext uri="{FF2B5EF4-FFF2-40B4-BE49-F238E27FC236}">
                <a16:creationId xmlns:a16="http://schemas.microsoft.com/office/drawing/2014/main" id="{C2691BC1-FD8E-4F3E-BB8C-0C410A5CEB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1677" y="3847356"/>
            <a:ext cx="1260444" cy="1034890"/>
          </a:xfrm>
          <a:prstGeom prst="rect">
            <a:avLst/>
          </a:prstGeom>
        </p:spPr>
      </p:pic>
      <p:pic>
        <p:nvPicPr>
          <p:cNvPr id="50" name="Content Placeholder 3">
            <a:extLst>
              <a:ext uri="{FF2B5EF4-FFF2-40B4-BE49-F238E27FC236}">
                <a16:creationId xmlns:a16="http://schemas.microsoft.com/office/drawing/2014/main" id="{227BF22E-F21A-4EF1-AB61-48093FBE4F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0" y="3968282"/>
            <a:ext cx="1327784" cy="939277"/>
          </a:xfrm>
          <a:prstGeom prst="rect">
            <a:avLst/>
          </a:prstGeom>
        </p:spPr>
      </p:pic>
      <p:pic>
        <p:nvPicPr>
          <p:cNvPr id="51" name="Content Placeholder 8">
            <a:extLst>
              <a:ext uri="{FF2B5EF4-FFF2-40B4-BE49-F238E27FC236}">
                <a16:creationId xmlns:a16="http://schemas.microsoft.com/office/drawing/2014/main" id="{89A2DFE0-7CBC-4860-B12F-198E46A5117F}"/>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130110" y="1395548"/>
            <a:ext cx="2668486" cy="2391362"/>
          </a:xfrm>
          <a:prstGeom prst="rect">
            <a:avLst/>
          </a:prstGeom>
        </p:spPr>
      </p:pic>
      <p:pic>
        <p:nvPicPr>
          <p:cNvPr id="54" name="Picture 53">
            <a:extLst>
              <a:ext uri="{FF2B5EF4-FFF2-40B4-BE49-F238E27FC236}">
                <a16:creationId xmlns:a16="http://schemas.microsoft.com/office/drawing/2014/main" id="{657CCE5B-435F-4F85-A382-075C266FB523}"/>
              </a:ext>
            </a:extLst>
          </p:cNvPr>
          <p:cNvPicPr>
            <a:picLocks noChangeAspect="1"/>
          </p:cNvPicPr>
          <p:nvPr/>
        </p:nvPicPr>
        <p:blipFill>
          <a:blip r:embed="rId13"/>
          <a:stretch>
            <a:fillRect/>
          </a:stretch>
        </p:blipFill>
        <p:spPr>
          <a:xfrm>
            <a:off x="522228" y="4963934"/>
            <a:ext cx="2020340" cy="1484332"/>
          </a:xfrm>
          <a:prstGeom prst="rect">
            <a:avLst/>
          </a:prstGeom>
        </p:spPr>
      </p:pic>
      <p:sp>
        <p:nvSpPr>
          <p:cNvPr id="17" name="TextBox 16">
            <a:extLst>
              <a:ext uri="{FF2B5EF4-FFF2-40B4-BE49-F238E27FC236}">
                <a16:creationId xmlns:a16="http://schemas.microsoft.com/office/drawing/2014/main" id="{BA3BA213-3A9E-4E61-9D4E-A4F118A39AB4}"/>
              </a:ext>
            </a:extLst>
          </p:cNvPr>
          <p:cNvSpPr txBox="1"/>
          <p:nvPr/>
        </p:nvSpPr>
        <p:spPr>
          <a:xfrm>
            <a:off x="103388" y="493362"/>
            <a:ext cx="4636604" cy="430887"/>
          </a:xfrm>
          <a:prstGeom prst="rect">
            <a:avLst/>
          </a:prstGeom>
          <a:noFill/>
        </p:spPr>
        <p:txBody>
          <a:bodyPr wrap="square">
            <a:spAutoFit/>
          </a:bodyPr>
          <a:lstStyle/>
          <a:p>
            <a:r>
              <a:rPr lang="en-US" sz="1200" b="1" dirty="0">
                <a:latin typeface="+mj-lt"/>
              </a:rPr>
              <a:t>F. Amjad∗, C. Karagiannis, E. </a:t>
            </a:r>
            <a:r>
              <a:rPr lang="en-US" sz="1200" b="1" dirty="0" err="1">
                <a:latin typeface="+mj-lt"/>
              </a:rPr>
              <a:t>Kozlova</a:t>
            </a:r>
            <a:r>
              <a:rPr lang="en-US" sz="1200" b="1" dirty="0">
                <a:latin typeface="+mj-lt"/>
              </a:rPr>
              <a:t> , M. Duchene, H. Weick</a:t>
            </a:r>
            <a:br>
              <a:rPr lang="en-US" sz="1000" b="1" dirty="0">
                <a:solidFill>
                  <a:srgbClr val="0070C0"/>
                </a:solidFill>
                <a:latin typeface="+mj-lt"/>
              </a:rPr>
            </a:br>
            <a:r>
              <a:rPr lang="de-DE" sz="1000" b="0" i="1" dirty="0">
                <a:latin typeface="+mj-lt"/>
              </a:rPr>
              <a:t>GSI </a:t>
            </a:r>
            <a:r>
              <a:rPr lang="de-DE" sz="1000" b="0" i="1" dirty="0" err="1">
                <a:latin typeface="+mj-lt"/>
              </a:rPr>
              <a:t>Helmholtzzentrum</a:t>
            </a:r>
            <a:r>
              <a:rPr lang="de-DE" sz="1000" b="0" i="1" dirty="0">
                <a:latin typeface="+mj-lt"/>
              </a:rPr>
              <a:t> für Schwerionenforschung GmbH, Darmstadt, Germany</a:t>
            </a:r>
            <a:endParaRPr lang="en-US" dirty="0"/>
          </a:p>
        </p:txBody>
      </p:sp>
    </p:spTree>
    <p:custDataLst>
      <p:tags r:id="rId1"/>
    </p:custDataLst>
    <p:extLst>
      <p:ext uri="{BB962C8B-B14F-4D97-AF65-F5344CB8AC3E}">
        <p14:creationId xmlns:p14="http://schemas.microsoft.com/office/powerpoint/2010/main" val="143149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2000"/>
                                        <p:tgtEl>
                                          <p:spTgt spid="48"/>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3500"/>
                            </p:stCondLst>
                            <p:childTnLst>
                              <p:par>
                                <p:cTn id="13" presetID="14" presetClass="exit" presetSubtype="10" fill="hold" nodeType="afterEffect">
                                  <p:stCondLst>
                                    <p:cond delay="3000"/>
                                  </p:stCondLst>
                                  <p:childTnLst>
                                    <p:animEffect transition="out" filter="randombar(horizontal)">
                                      <p:cBhvr>
                                        <p:cTn id="14" dur="1000"/>
                                        <p:tgtEl>
                                          <p:spTgt spid="51"/>
                                        </p:tgtEl>
                                      </p:cBhvr>
                                    </p:animEffect>
                                    <p:set>
                                      <p:cBhvr>
                                        <p:cTn id="15" dur="1" fill="hold">
                                          <p:stCondLst>
                                            <p:cond delay="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1.4"/>
</p:tagLst>
</file>

<file path=ppt/theme/theme1.xml><?xml version="1.0" encoding="utf-8"?>
<a:theme xmlns:a="http://schemas.openxmlformats.org/drawingml/2006/main" name="gsi-folienmaster">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178</Words>
  <Application>Microsoft Office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gsi-folienmaster</vt:lpstr>
      <vt:lpstr>The Super-FRS Shielding Flask Setup</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 Winkler</dc:creator>
  <cp:lastModifiedBy>Amjad, Faraz Dr.</cp:lastModifiedBy>
  <cp:revision>2210</cp:revision>
  <cp:lastPrinted>2015-11-30T00:18:23Z</cp:lastPrinted>
  <dcterms:created xsi:type="dcterms:W3CDTF">2008-01-13T10:55:23Z</dcterms:created>
  <dcterms:modified xsi:type="dcterms:W3CDTF">2023-11-07T04:57:59Z</dcterms:modified>
</cp:coreProperties>
</file>