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>
        <p:scale>
          <a:sx n="72" d="100"/>
          <a:sy n="72" d="100"/>
        </p:scale>
        <p:origin x="102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1A1CB-FD65-4C56-A0BE-505827256C0F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D745-84D2-4342-9AEA-0693E4309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2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2D745-84D2-4342-9AEA-0693E43094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90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53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8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3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4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9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1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25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38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18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9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0C10-720A-49CA-BD0F-0D853F46B502}" type="datetimeFigureOut">
              <a:rPr kumimoji="1" lang="ja-JP" altLang="en-US" smtClean="0"/>
              <a:t>2023/11/5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11CB-04F4-4A86-9EE7-2E75A63452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8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25D0B87-78AC-5793-025D-925AECEC680F}"/>
              </a:ext>
            </a:extLst>
          </p:cNvPr>
          <p:cNvSpPr/>
          <p:nvPr/>
        </p:nvSpPr>
        <p:spPr>
          <a:xfrm>
            <a:off x="19050" y="1442055"/>
            <a:ext cx="9108000" cy="959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8B300A-AD74-89E6-E027-C58AB8242B61}"/>
              </a:ext>
            </a:extLst>
          </p:cNvPr>
          <p:cNvSpPr txBox="1"/>
          <p:nvPr/>
        </p:nvSpPr>
        <p:spPr>
          <a:xfrm>
            <a:off x="441372" y="5823520"/>
            <a:ext cx="25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kumimoji="1" lang="en-US" altLang="ja-JP" sz="1400" dirty="0"/>
              <a:t> 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alloying </a:t>
            </a:r>
          </a:p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 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447ECE29-4AA4-3CC3-9DE2-11C96E09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8" y="4190302"/>
            <a:ext cx="1835123" cy="156258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600CB8F-F3AC-0C40-CF59-EE99F8805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8" y="2807168"/>
            <a:ext cx="1831937" cy="1348517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2DB11EC-5126-F53C-EF20-256199451BAD}"/>
              </a:ext>
            </a:extLst>
          </p:cNvPr>
          <p:cNvSpPr txBox="1"/>
          <p:nvPr/>
        </p:nvSpPr>
        <p:spPr>
          <a:xfrm>
            <a:off x="4826668" y="5725519"/>
            <a:ext cx="282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ion implantation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65ECB68-CCAE-AD9F-AF51-764CA2C00C3D}"/>
              </a:ext>
            </a:extLst>
          </p:cNvPr>
          <p:cNvSpPr txBox="1"/>
          <p:nvPr/>
        </p:nvSpPr>
        <p:spPr>
          <a:xfrm>
            <a:off x="5070612" y="5369426"/>
            <a:ext cx="229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dirty="0">
                <a:solidFill>
                  <a:srgbClr val="FF0000"/>
                </a:solidFill>
              </a:rPr>
              <a:t>No radioactivity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B353446-D22D-D0B9-4E78-BB98B0881815}"/>
              </a:ext>
            </a:extLst>
          </p:cNvPr>
          <p:cNvSpPr txBox="1"/>
          <p:nvPr/>
        </p:nvSpPr>
        <p:spPr>
          <a:xfrm>
            <a:off x="0" y="-2574"/>
            <a:ext cx="9144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effectLst>
                  <a:glow rad="25400">
                    <a:schemeClr val="bg1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Fabrication of W-1.1%TiC with helium bubbles </a:t>
            </a:r>
          </a:p>
          <a:p>
            <a:pPr algn="ctr"/>
            <a:r>
              <a:rPr kumimoji="1" lang="en-US" altLang="ja-JP" sz="2800" b="1" dirty="0">
                <a:effectLst>
                  <a:glow rad="25400">
                    <a:schemeClr val="bg1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via powder metallurgical route </a:t>
            </a:r>
          </a:p>
          <a:p>
            <a:pPr algn="ctr"/>
            <a:r>
              <a:rPr kumimoji="1" lang="en-US" altLang="ja-JP" sz="2800" b="1" dirty="0">
                <a:effectLst>
                  <a:glow rad="25400">
                    <a:schemeClr val="bg1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with helium ambient mechanical alloying</a:t>
            </a:r>
            <a:endParaRPr kumimoji="1" lang="ja-JP" altLang="en-US" sz="2800" b="1" dirty="0">
              <a:effectLst>
                <a:glow rad="25400">
                  <a:schemeClr val="bg1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BB5E47-2A83-FB13-C611-F9535F6E483A}"/>
              </a:ext>
            </a:extLst>
          </p:cNvPr>
          <p:cNvSpPr txBox="1"/>
          <p:nvPr/>
        </p:nvSpPr>
        <p:spPr>
          <a:xfrm>
            <a:off x="4521664" y="6081612"/>
            <a:ext cx="349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dirty="0">
                <a:solidFill>
                  <a:srgbClr val="FF0000"/>
                </a:solidFill>
              </a:rPr>
              <a:t>No displacement damage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DE246EF-5BD6-5867-A937-F1D0E0C364D6}"/>
              </a:ext>
            </a:extLst>
          </p:cNvPr>
          <p:cNvSpPr txBox="1"/>
          <p:nvPr/>
        </p:nvSpPr>
        <p:spPr>
          <a:xfrm>
            <a:off x="3560100" y="2664903"/>
            <a:ext cx="287332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 Field Image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74615CB-066C-35F4-1651-2E399E3EF0C8}"/>
              </a:ext>
            </a:extLst>
          </p:cNvPr>
          <p:cNvSpPr txBox="1"/>
          <p:nvPr/>
        </p:nvSpPr>
        <p:spPr>
          <a:xfrm>
            <a:off x="6546976" y="2661842"/>
            <a:ext cx="24136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HAADF Image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8E33B15-A9AB-2986-EE1B-F5AA848C5862}"/>
              </a:ext>
            </a:extLst>
          </p:cNvPr>
          <p:cNvGrpSpPr/>
          <p:nvPr/>
        </p:nvGrpSpPr>
        <p:grpSpPr>
          <a:xfrm>
            <a:off x="3583167" y="3084153"/>
            <a:ext cx="2647926" cy="2328086"/>
            <a:chOff x="4915611" y="1365946"/>
            <a:chExt cx="2647926" cy="2328086"/>
          </a:xfrm>
        </p:grpSpPr>
        <p:pic>
          <p:nvPicPr>
            <p:cNvPr id="50" name="図 49" descr="白黒の写真&#10;&#10;低い精度で自動的に生成された説明">
              <a:extLst>
                <a:ext uri="{FF2B5EF4-FFF2-40B4-BE49-F238E27FC236}">
                  <a16:creationId xmlns:a16="http://schemas.microsoft.com/office/drawing/2014/main" id="{9A7A0A30-02A0-B869-543E-0F5DD9DE2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379" t="22236" r="10322"/>
            <a:stretch/>
          </p:blipFill>
          <p:spPr>
            <a:xfrm>
              <a:off x="4915611" y="1365946"/>
              <a:ext cx="2647926" cy="2328086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81E9CC7-55AD-2891-CDA8-EF44862F6703}"/>
                </a:ext>
              </a:extLst>
            </p:cNvPr>
            <p:cNvGrpSpPr/>
            <p:nvPr/>
          </p:nvGrpSpPr>
          <p:grpSpPr>
            <a:xfrm>
              <a:off x="4948667" y="3184975"/>
              <a:ext cx="913789" cy="399652"/>
              <a:chOff x="3828270" y="4268697"/>
              <a:chExt cx="913789" cy="399652"/>
            </a:xfrm>
          </p:grpSpPr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C15AF238-DAA0-9FBC-E17D-5B5885406EF7}"/>
                  </a:ext>
                </a:extLst>
              </p:cNvPr>
              <p:cNvCxnSpPr/>
              <p:nvPr/>
            </p:nvCxnSpPr>
            <p:spPr>
              <a:xfrm>
                <a:off x="3944965" y="4668349"/>
                <a:ext cx="6804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79D7345-1B6A-91BB-C263-9D1C0A493014}"/>
                  </a:ext>
                </a:extLst>
              </p:cNvPr>
              <p:cNvSpPr txBox="1"/>
              <p:nvPr/>
            </p:nvSpPr>
            <p:spPr>
              <a:xfrm>
                <a:off x="3828270" y="4268697"/>
                <a:ext cx="91378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UD デジタル 教科書体 N-B" panose="02020700000000000000" pitchFamily="17" charset="-128"/>
                    <a:cs typeface="Times New Roman" panose="02020603050405020304" pitchFamily="18" charset="0"/>
                  </a:rPr>
                  <a:t>50nm</a:t>
                </a:r>
                <a:endParaRPr kumimoji="1" lang="ja-JP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UD デジタル 教科書体 N-B" panose="02020700000000000000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806CFBA-2888-CFF2-F48B-A24065B75375}"/>
              </a:ext>
            </a:extLst>
          </p:cNvPr>
          <p:cNvGrpSpPr/>
          <p:nvPr/>
        </p:nvGrpSpPr>
        <p:grpSpPr>
          <a:xfrm>
            <a:off x="6271914" y="3084153"/>
            <a:ext cx="2647925" cy="2328086"/>
            <a:chOff x="7705668" y="1892923"/>
            <a:chExt cx="2647925" cy="2328086"/>
          </a:xfrm>
        </p:grpSpPr>
        <p:pic>
          <p:nvPicPr>
            <p:cNvPr id="39" name="図 38" descr="飛行機, 飛ぶ, 空気, 大きい が含まれている画像&#10;&#10;自動的に生成された説明">
              <a:extLst>
                <a:ext uri="{FF2B5EF4-FFF2-40B4-BE49-F238E27FC236}">
                  <a16:creationId xmlns:a16="http://schemas.microsoft.com/office/drawing/2014/main" id="{CFFD0B25-80FD-77ED-410B-9C63B751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39" t="18753" r="15062" b="3482"/>
            <a:stretch/>
          </p:blipFill>
          <p:spPr>
            <a:xfrm>
              <a:off x="7705668" y="1892923"/>
              <a:ext cx="2647925" cy="2328086"/>
            </a:xfrm>
            <a:prstGeom prst="rect">
              <a:avLst/>
            </a:prstGeom>
          </p:spPr>
        </p:pic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01423F7C-478D-19F2-D00C-0A69EA430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0048" y="3745949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B6B17B23-2F92-6311-2FFC-046768D2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8483" y="3853658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E836B1C3-083D-3297-F6F7-C72823DE6D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7701" y="3961368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856467E-CD33-2750-A47E-8618F0B78994}"/>
                </a:ext>
              </a:extLst>
            </p:cNvPr>
            <p:cNvSpPr txBox="1"/>
            <p:nvPr/>
          </p:nvSpPr>
          <p:spPr>
            <a:xfrm>
              <a:off x="8285845" y="2003131"/>
              <a:ext cx="1941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 Bubbles</a:t>
              </a:r>
              <a:endParaRPr kumimoji="1"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" name="直線矢印コネクタ 1">
              <a:extLst>
                <a:ext uri="{FF2B5EF4-FFF2-40B4-BE49-F238E27FC236}">
                  <a16:creationId xmlns:a16="http://schemas.microsoft.com/office/drawing/2014/main" id="{B7DB71B9-3DF5-8AD8-7CB4-4139E32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9585371" y="2979720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id="{99169EFD-A892-19A6-152F-EA3426528DDF}"/>
                </a:ext>
              </a:extLst>
            </p:cNvPr>
            <p:cNvCxnSpPr>
              <a:cxnSpLocks/>
            </p:cNvCxnSpPr>
            <p:nvPr/>
          </p:nvCxnSpPr>
          <p:spPr>
            <a:xfrm>
              <a:off x="9989743" y="2547461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D5778D2D-8DF7-AF90-1C20-1235019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49179" y="2132376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57FA1540-6190-56CC-BE72-73F22CEDE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0336" y="3338550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5A1580A5-5AA8-AA32-AC88-FD2B4C1A7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7248" y="3558006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8DF1A094-8ABF-3C95-E43A-3FE0980A6C65}"/>
                </a:ext>
              </a:extLst>
            </p:cNvPr>
            <p:cNvCxnSpPr>
              <a:cxnSpLocks/>
            </p:cNvCxnSpPr>
            <p:nvPr/>
          </p:nvCxnSpPr>
          <p:spPr>
            <a:xfrm>
              <a:off x="8256443" y="2437176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5F734756-A687-300B-9649-25148A777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5376" y="2936214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F6D91A53-8ADF-40F3-D3DC-86CED3739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456" y="3045942"/>
              <a:ext cx="0" cy="1581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A8A901C8-961C-307D-64EA-20C0326D736B}"/>
              </a:ext>
            </a:extLst>
          </p:cNvPr>
          <p:cNvSpPr/>
          <p:nvPr/>
        </p:nvSpPr>
        <p:spPr>
          <a:xfrm rot="5400000">
            <a:off x="1776047" y="4074208"/>
            <a:ext cx="2601423" cy="2851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31169-EDEC-6B52-576C-2981A33C4F0B}"/>
              </a:ext>
            </a:extLst>
          </p:cNvPr>
          <p:cNvSpPr txBox="1"/>
          <p:nvPr/>
        </p:nvSpPr>
        <p:spPr>
          <a:xfrm>
            <a:off x="34919" y="1454945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reports on bulk W alloys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He bubbles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AC46EC-EF01-F610-3CA0-B7795F3B59A8}"/>
              </a:ext>
            </a:extLst>
          </p:cNvPr>
          <p:cNvSpPr txBox="1"/>
          <p:nvPr/>
        </p:nvSpPr>
        <p:spPr>
          <a:xfrm>
            <a:off x="161679" y="1891462"/>
            <a:ext cx="9060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alloys with He bubbles were fabricated by MA in 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atmosphere.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C70BC88E-3463-58C6-DFB3-62AA1FA129ED}"/>
              </a:ext>
            </a:extLst>
          </p:cNvPr>
          <p:cNvSpPr/>
          <p:nvPr/>
        </p:nvSpPr>
        <p:spPr>
          <a:xfrm rot="5400000">
            <a:off x="78993" y="2053618"/>
            <a:ext cx="173906" cy="156754"/>
          </a:xfrm>
          <a:prstGeom prst="triangle">
            <a:avLst/>
          </a:prstGeom>
          <a:solidFill>
            <a:srgbClr val="00B05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14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  <a:prstDash val="sysDot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66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sakamoto tatsuaki</dc:creator>
  <cp:lastModifiedBy>SAKAMOTO Tatsuaki</cp:lastModifiedBy>
  <cp:revision>38</cp:revision>
  <dcterms:created xsi:type="dcterms:W3CDTF">2022-09-14T23:53:50Z</dcterms:created>
  <dcterms:modified xsi:type="dcterms:W3CDTF">2023-11-05T06:02:18Z</dcterms:modified>
</cp:coreProperties>
</file>