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6C41AA-08FB-FA4D-077B-FBD7F7929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0AAF2E-14BC-0E0D-C992-E563A4348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609434-5264-1E4A-DBF9-DB85DC487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2EBF62-2FDC-E983-96CC-58D48316E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92125D-670D-7C94-2D2C-C904194F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51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43EEA2-A3F2-10D2-6F44-669005D45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ACE7CD-16A8-DFAD-507E-ECA26C842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D58F25-D87C-18CC-50CF-1583F6C39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0CA7B6-F841-D2D6-EA8E-D4ACF6C9D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F6A103-3FC7-822B-0C90-02624EFDB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7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BAFB962-E844-8409-6FE0-9D48D0054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6661CF-AB90-60FF-676C-CCB0A984C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CF7E06-EBA1-3178-F663-DDC7BEED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6C6567-18AE-A72E-E8D6-05B86DFE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0E8E8C-4BEC-D868-09C0-A93D58A3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59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A7C4C-AD5C-D1CE-B8BB-35FFD2E26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7F8C3C-CB59-00B9-0959-41804416C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B289A0-9F32-C88A-4809-F2C19F4D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782578-DECF-EF4A-F0B5-5AFB675C3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7DAC12-6E9A-5379-8E55-EDFE2952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38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E4DE17-DDE8-AC35-0CEF-1B2185F2F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7D6D00-8905-5A36-F62F-CC13CA1A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335A42-5EDD-81EF-5ADB-140D65B3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D66994-9FD9-5300-822E-25FB63502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50BD68-F5AF-C133-88C8-4A38D1C99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77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4CD894-CFEB-0EE7-1950-A79E7C47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F3A9F5-0D5B-ACD3-C6FF-44239DDAE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D5276E-4AAB-8EF8-C62D-97EBE6B67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9C0AFE-570B-25C5-3A21-E9E9FB6B9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17D51A-CB40-BB3F-4223-A4466254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C572AC-67F3-AA26-9777-7DCF32E35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3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01926-0268-C998-3E28-C5F23764A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E6BC96-A9F7-D739-7662-8426EED79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A55014-05F0-E71B-BDB7-408189935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BAECBC-A796-D61B-FF2D-CFB15CBCC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17FD5D-71BD-84D2-C76E-06EB6536F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AB1BCF-8ED9-4EE0-0E43-EF322F9D3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D5417A8-020F-84F9-39F0-89EB5F11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D38A1DC-9345-A57E-B126-46B292488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34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B8C4BC-C943-F1E2-BB5F-3FE42BD7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5AEBE5D-374B-3177-5249-7A54C18C2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2ECB9CD-BD9D-7BFB-BA0E-2AED3B26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1CF440-289B-5384-4987-1F264984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4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0D8287-248C-0A03-AFE1-7E1C21EB8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8A6D73-B3BB-F808-2E6D-5D1F274F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4F8FCD-29EC-9FEF-069E-9464FAF67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75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21DC4E-CAE3-6230-C1CF-5F2A326B2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77B89D-BCBC-D626-BF08-A37688514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E64B80-8B38-F9C5-0EF4-B7C82073F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44CD74-1188-D258-2D6F-DB3A41F54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437882-DC46-E820-9420-39B597EB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155880-584E-BBC1-3FD1-15DA2F97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44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2A3A5A-0F7C-1877-6DFB-5413911A2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2DF68FB-9250-C7C9-3A2D-FE5AA63CF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54E382E-E623-F84E-01CA-B5D1C8E0A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3479C1-DF6C-0478-4E88-F95F0891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1B158E-0FD1-325C-A3BF-EDB1F472E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A72149-7A2D-3611-9CCD-C851BFB9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81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8BA02E9-B924-B512-1A4A-5E73BFA4E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E3F9ED-689A-D293-66DA-B760D6F47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D2FB58-367F-4FDD-FA7B-041C284CDB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5ED4D-773A-411A-92D0-5F71149C8192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834BED-BE23-BF2B-E40D-7B7C6A80E1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B7674-23AE-E5F9-F85F-56CE2CD03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A4DB9-BE1C-418A-B597-9451ED6BB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94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AC3527B-D91F-0194-4CD8-0F10F60BF957}"/>
              </a:ext>
            </a:extLst>
          </p:cNvPr>
          <p:cNvSpPr txBox="1">
            <a:spLocks/>
          </p:cNvSpPr>
          <p:nvPr/>
        </p:nvSpPr>
        <p:spPr bwMode="auto">
          <a:xfrm>
            <a:off x="-52169" y="71198"/>
            <a:ext cx="9759694" cy="113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altLang="ja-JP" sz="3000" b="1" kern="0" dirty="0">
                <a:latin typeface="+mn-lt"/>
                <a:ea typeface="ＭＳ Ｐゴシック"/>
              </a:rPr>
              <a:t>Recent Progress in development of </a:t>
            </a:r>
          </a:p>
          <a:p>
            <a:pPr algn="ctr"/>
            <a:r>
              <a:rPr lang="en-US" altLang="ja-JP" sz="3000" b="1" kern="0" dirty="0">
                <a:latin typeface="+mn-lt"/>
                <a:ea typeface="ＭＳ Ｐゴシック"/>
              </a:rPr>
              <a:t>Toughened, Fine Grained, Recrystallized Tungsten</a:t>
            </a:r>
            <a:endParaRPr lang="ja-JP" altLang="en-US" sz="3000" b="1" kern="0" dirty="0">
              <a:latin typeface="+mn-lt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723EF84-9AD8-D390-4459-77B4EE908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0489" y="4562590"/>
            <a:ext cx="3687233" cy="1954427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E7EF-0053-EF20-1CA5-64BD21C8C026}"/>
              </a:ext>
            </a:extLst>
          </p:cNvPr>
          <p:cNvSpPr/>
          <p:nvPr/>
        </p:nvSpPr>
        <p:spPr>
          <a:xfrm>
            <a:off x="1144225" y="4509686"/>
            <a:ext cx="1538404" cy="33855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Brittle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011060-7BB4-9070-C525-D6CF6786F5FF}"/>
              </a:ext>
            </a:extLst>
          </p:cNvPr>
          <p:cNvSpPr/>
          <p:nvPr/>
        </p:nvSpPr>
        <p:spPr>
          <a:xfrm>
            <a:off x="2826964" y="4393313"/>
            <a:ext cx="1538405" cy="30777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Plastic working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74B5A3-5EE2-570A-240C-BDF379724D05}"/>
              </a:ext>
            </a:extLst>
          </p:cNvPr>
          <p:cNvSpPr/>
          <p:nvPr/>
        </p:nvSpPr>
        <p:spPr>
          <a:xfrm>
            <a:off x="2887172" y="4701090"/>
            <a:ext cx="1538405" cy="33855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Ductile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608B12-CDBF-5541-BEF6-7B039A022056}"/>
              </a:ext>
            </a:extLst>
          </p:cNvPr>
          <p:cNvSpPr/>
          <p:nvPr/>
        </p:nvSpPr>
        <p:spPr>
          <a:xfrm>
            <a:off x="355383" y="6488572"/>
            <a:ext cx="5190151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Recrystallization embrittlement</a:t>
            </a:r>
            <a:endParaRPr kumimoji="0" lang="ja-JP" altLang="en-US" sz="20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ＭＳ ゴシック" panose="020B0609070205080204" pitchFamily="49" charset="-128"/>
            </a:endParaRPr>
          </a:p>
        </p:txBody>
      </p:sp>
      <p:pic>
        <p:nvPicPr>
          <p:cNvPr id="10" name="図 9" descr="グラフ, 折れ線グラフ&#10;&#10;自動的に生成された説明">
            <a:extLst>
              <a:ext uri="{FF2B5EF4-FFF2-40B4-BE49-F238E27FC236}">
                <a16:creationId xmlns:a16="http://schemas.microsoft.com/office/drawing/2014/main" id="{733E7350-5F86-C8F4-93BE-D41C09DB085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4800" y="1183960"/>
            <a:ext cx="5726738" cy="528138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927B447-6767-7DFD-9A7C-1E80A0093F4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462" y="1318196"/>
            <a:ext cx="4642666" cy="2687581"/>
          </a:xfrm>
          <a:prstGeom prst="rect">
            <a:avLst/>
          </a:prstGeom>
        </p:spPr>
      </p:pic>
      <p:sp>
        <p:nvSpPr>
          <p:cNvPr id="12" name="Rectangle 4">
            <a:extLst>
              <a:ext uri="{FF2B5EF4-FFF2-40B4-BE49-F238E27FC236}">
                <a16:creationId xmlns:a16="http://schemas.microsoft.com/office/drawing/2014/main" id="{05538E43-0996-4A6F-D7F2-D5BD69209675}"/>
              </a:ext>
            </a:extLst>
          </p:cNvPr>
          <p:cNvSpPr txBox="1">
            <a:spLocks noChangeArrowheads="1"/>
          </p:cNvSpPr>
          <p:nvPr/>
        </p:nvSpPr>
        <p:spPr>
          <a:xfrm>
            <a:off x="3454795" y="1183960"/>
            <a:ext cx="1768333" cy="455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en-US" altLang="ja-JP" sz="1600" dirty="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rPr>
              <a:t>COMET Phase 2</a:t>
            </a:r>
            <a:endParaRPr kumimoji="0" lang="en-GB" altLang="en-US" sz="1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F7501E3-84B7-BC14-9D91-D9FBF8F5CC45}"/>
              </a:ext>
            </a:extLst>
          </p:cNvPr>
          <p:cNvSpPr/>
          <p:nvPr/>
        </p:nvSpPr>
        <p:spPr>
          <a:xfrm>
            <a:off x="3154883" y="5385914"/>
            <a:ext cx="1538405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Revert at High temperature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49C533B-8B6B-AEC1-6935-2ACA30D4F8EE}"/>
              </a:ext>
            </a:extLst>
          </p:cNvPr>
          <p:cNvSpPr/>
          <p:nvPr/>
        </p:nvSpPr>
        <p:spPr>
          <a:xfrm>
            <a:off x="429029" y="3941304"/>
            <a:ext cx="5190151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Tungsten: expected as target</a:t>
            </a:r>
            <a:endParaRPr kumimoji="0" lang="ja-JP" altLang="en-US" sz="20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A118FEA-8F86-9D55-C527-28AE614EA37A}"/>
              </a:ext>
            </a:extLst>
          </p:cNvPr>
          <p:cNvSpPr/>
          <p:nvPr/>
        </p:nvSpPr>
        <p:spPr>
          <a:xfrm>
            <a:off x="6062113" y="6415373"/>
            <a:ext cx="5190151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Overcoming recrystallization embrittlement</a:t>
            </a:r>
            <a:endParaRPr kumimoji="0" lang="ja-JP" altLang="en-US" sz="20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01C4E2F-69E6-2F96-FD7F-041C5991F4B8}"/>
              </a:ext>
            </a:extLst>
          </p:cNvPr>
          <p:cNvSpPr/>
          <p:nvPr/>
        </p:nvSpPr>
        <p:spPr>
          <a:xfrm>
            <a:off x="5992542" y="1242420"/>
            <a:ext cx="2337634" cy="33855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Pure tungsten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5414862-E0CF-544B-92B9-D74910C1ADAB}"/>
              </a:ext>
            </a:extLst>
          </p:cNvPr>
          <p:cNvSpPr/>
          <p:nvPr/>
        </p:nvSpPr>
        <p:spPr>
          <a:xfrm>
            <a:off x="8461854" y="2973070"/>
            <a:ext cx="1245671" cy="33855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Annealing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4CC931F-9E83-5CB4-566D-1CF470A147D0}"/>
              </a:ext>
            </a:extLst>
          </p:cNvPr>
          <p:cNvSpPr/>
          <p:nvPr/>
        </p:nvSpPr>
        <p:spPr>
          <a:xfrm>
            <a:off x="10006593" y="5478247"/>
            <a:ext cx="1563333" cy="33855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After 1650 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°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C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720DFDF-2DFE-B8AA-C2F8-ACAB24C867C1}"/>
              </a:ext>
            </a:extLst>
          </p:cNvPr>
          <p:cNvSpPr/>
          <p:nvPr/>
        </p:nvSpPr>
        <p:spPr>
          <a:xfrm>
            <a:off x="6766843" y="4377924"/>
            <a:ext cx="1563333" cy="33855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TFGR W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ＭＳ ゴシック" panose="020B0609070205080204" pitchFamily="49" charset="-128"/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E6FB05E4-90DA-4F9C-5165-67203B7DD428}"/>
              </a:ext>
            </a:extLst>
          </p:cNvPr>
          <p:cNvCxnSpPr/>
          <p:nvPr/>
        </p:nvCxnSpPr>
        <p:spPr>
          <a:xfrm>
            <a:off x="8925200" y="2731149"/>
            <a:ext cx="782325" cy="31108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>
            <a:extLst>
              <a:ext uri="{FF2B5EF4-FFF2-40B4-BE49-F238E27FC236}">
                <a16:creationId xmlns:a16="http://schemas.microsoft.com/office/drawing/2014/main" id="{968F3F71-FEE5-DF0B-E568-D7C35CF79A1F}"/>
              </a:ext>
            </a:extLst>
          </p:cNvPr>
          <p:cNvSpPr txBox="1">
            <a:spLocks noChangeArrowheads="1"/>
          </p:cNvSpPr>
          <p:nvPr/>
        </p:nvSpPr>
        <p:spPr>
          <a:xfrm>
            <a:off x="7788034" y="159574"/>
            <a:ext cx="4049377" cy="85162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kumimoji="0" lang="en-US" altLang="ja-JP" sz="1800" dirty="0">
                <a:solidFill>
                  <a:prstClr val="black"/>
                </a:solidFill>
                <a:latin typeface="+mn-lt"/>
              </a:rPr>
              <a:t>Shunsuke Makimura @J-PARC</a:t>
            </a:r>
          </a:p>
          <a:p>
            <a:pPr algn="r">
              <a:defRPr/>
            </a:pPr>
            <a:r>
              <a:rPr kumimoji="0" lang="en-GB" altLang="en-US" sz="1800" dirty="0">
                <a:solidFill>
                  <a:prstClr val="black"/>
                </a:solidFill>
                <a:latin typeface="+mn-lt"/>
              </a:rPr>
              <a:t>Poster 22</a:t>
            </a:r>
          </a:p>
          <a:p>
            <a:pPr algn="r">
              <a:defRPr/>
            </a:pPr>
            <a:r>
              <a:rPr kumimoji="0" lang="en-GB" altLang="en-US" sz="1800" dirty="0">
                <a:solidFill>
                  <a:prstClr val="black"/>
                </a:solidFill>
                <a:latin typeface="+mn-lt"/>
              </a:rPr>
              <a:t>ID98</a:t>
            </a:r>
          </a:p>
        </p:txBody>
      </p:sp>
    </p:spTree>
    <p:extLst>
      <p:ext uri="{BB962C8B-B14F-4D97-AF65-F5344CB8AC3E}">
        <p14:creationId xmlns:p14="http://schemas.microsoft.com/office/powerpoint/2010/main" val="109606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Corbel</vt:lpstr>
      <vt:lpstr>Yu Gothic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Shunsuke MAKIMURA</dc:creator>
  <cp:lastModifiedBy>Shunsuke MAKIMURA</cp:lastModifiedBy>
  <cp:revision>1</cp:revision>
  <dcterms:created xsi:type="dcterms:W3CDTF">2023-11-06T18:34:46Z</dcterms:created>
  <dcterms:modified xsi:type="dcterms:W3CDTF">2023-11-06T18:35:48Z</dcterms:modified>
</cp:coreProperties>
</file>