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7CB16-7AED-4F23-A2FE-B01EF23D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D98E56-5F0B-4417-ADF0-6888EC0C6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F943E7-742D-49AF-AE6E-543AC77C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D1D625-C7A1-4242-A281-AB228EB4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13DBB4-95F2-4A35-B05B-6E757BEE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22C1C-0592-46B1-B635-57512D92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289317-0773-43FA-A82C-2425ECDA9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97601B-0264-4EE7-AD18-8673A8D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12F9CF-5667-4D9D-9A78-75B3032E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39BB62-6B80-4EE0-9FD5-6C8B752D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94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171F01-E157-4A13-A1B0-4E166909D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05B5E00-5289-4CD7-8F32-323906FC4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CD142-B5B7-418D-A5A1-4529480E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692AAB-67DF-427C-B2A2-DB7FB5A3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9F01C-8B3F-4F62-A557-4350A914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8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08417-A2B2-4CF4-B950-052BDF14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1207F-A43A-4765-849E-C5D0B2F9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F4E1E-CCC2-4181-9EA7-4A0A206C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55BED2-7384-483E-BE10-2872B94A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AFC8A-227A-4D44-8632-C2FFBBB8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555D1-32BB-4E1F-B6DE-072E53C9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FCB119-016D-4721-A88F-16162110D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985C7-F53B-4A46-A444-D9C26317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3EED40-CDCE-4A1D-997F-CB65B3CC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03E065-334E-46A2-87CF-27EA68B2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8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DE874-7647-4B44-BC30-6AE30EB9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4AACBA-F621-4FB1-A3C9-E9C315E95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8092EB-24F1-4689-950E-BD252BA9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DB054C-01D9-4FBF-8E27-BD44BE3E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B42AD5-08D8-4B1F-B1B0-971BAAB6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1D7100-B104-4109-95D1-0D699C84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26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5CEB1-411B-4B31-AB64-01B349BB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AB43D4-0E34-43C8-BDFB-A19DCE95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6D720E-9F6F-49D5-ADFF-FEA7A3EF0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171F66-73F8-44E1-B4B8-1E2D768B4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CB31DD-013B-422C-9268-7C918D019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9245535-3876-49E2-BC67-54DB7DF3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763300-C662-419F-AD78-307FE7A3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571E15-7C83-4092-BE11-490E2E08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29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540545-FF6E-4AE2-965F-70058022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4DE0F5C-7276-4FAD-9BA5-554398E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AC3446-EB25-4C03-B40B-3B6E68F8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1B5241-66E9-42B6-9376-6EFCEB8A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91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C205E5D-4E2E-410E-AAC9-AD511A90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6DAF06-B9DA-4098-A11A-20FA749E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1882E0-0D98-4895-877E-C2F614AC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4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E7EFF-E3CC-4865-AD1D-523C48CA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84BB5-8135-48B5-84C2-CF67CD63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DFEC5B-AB46-416C-BAC6-EE38A42C9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02B492-6155-486D-AF88-40C8ADB6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6B1069-4846-45BF-BAC8-A6A0B850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5498DB-0F0C-498C-8702-2D3927B5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63E391-9CBD-477D-B50A-AA8618DB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FFE682-D424-444E-9251-81D7BDCB5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9F1536-DB99-4353-BE21-8D443501D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4F3519-1CBD-45A5-9457-25CDB4EC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4D2BE0-D769-46E7-A91D-D20D10E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D52CF1-FE6E-47B8-9E07-64AD79D0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25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BEF0045-4E64-432E-B959-2CBB0DC8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029CD8-BF62-46EF-B371-8816FC05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73B366-BE21-4C63-A2BC-8446A8724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CB70-FAC6-496E-BCCF-ED9599937DE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36E94B-D8F6-4A62-AE7A-1E4CB1F2C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1675CE-BA99-4D58-A968-A7778D4F9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228B-4FFE-4593-8C9F-207689840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8EE881-C55D-40A5-93CC-3ED0792183E6}"/>
              </a:ext>
            </a:extLst>
          </p:cNvPr>
          <p:cNvSpPr txBox="1"/>
          <p:nvPr/>
        </p:nvSpPr>
        <p:spPr>
          <a:xfrm>
            <a:off x="471864" y="1748399"/>
            <a:ext cx="1135634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Proton Beam Window is boundary of Accelerator and Neutron source in </a:t>
            </a:r>
            <a:r>
              <a:rPr lang="en-US" altLang="ja-JP" dirty="0"/>
              <a:t>J-PARC MLF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 The PBW is replaced every 3 years and we replaced from PBW #4 to the PBW #5 in last month.</a:t>
            </a:r>
          </a:p>
          <a:p>
            <a:r>
              <a:rPr kumimoji="1" lang="ja-JP" altLang="en-US" dirty="0"/>
              <a:t> </a:t>
            </a:r>
            <a:r>
              <a:rPr lang="en-US" altLang="ja-JP" dirty="0"/>
              <a:t>My presentation is about PBW replacement work at J-PARC MLF.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86371B-179E-4982-B66D-A6C701A80A40}"/>
              </a:ext>
            </a:extLst>
          </p:cNvPr>
          <p:cNvSpPr txBox="1"/>
          <p:nvPr/>
        </p:nvSpPr>
        <p:spPr>
          <a:xfrm>
            <a:off x="10858054" y="6596589"/>
            <a:ext cx="1496992" cy="265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07/11/2023, 17:39 </a:t>
            </a:r>
            <a:endParaRPr lang="ja-JP" altLang="en-US" sz="11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738573-1390-4490-BC08-9F5476BEF66A}"/>
              </a:ext>
            </a:extLst>
          </p:cNvPr>
          <p:cNvSpPr txBox="1"/>
          <p:nvPr/>
        </p:nvSpPr>
        <p:spPr>
          <a:xfrm>
            <a:off x="10563831" y="2708"/>
            <a:ext cx="162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HPTW2023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4306E1-8F61-4896-819C-244E5E908B1F}"/>
              </a:ext>
            </a:extLst>
          </p:cNvPr>
          <p:cNvSpPr txBox="1"/>
          <p:nvPr/>
        </p:nvSpPr>
        <p:spPr>
          <a:xfrm>
            <a:off x="0" y="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Poster 24</a:t>
            </a:r>
            <a:endParaRPr kumimoji="1"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0DDBA67-A3CE-CB16-9003-0D8E7E59048A}"/>
              </a:ext>
            </a:extLst>
          </p:cNvPr>
          <p:cNvSpPr txBox="1">
            <a:spLocks/>
          </p:cNvSpPr>
          <p:nvPr/>
        </p:nvSpPr>
        <p:spPr>
          <a:xfrm>
            <a:off x="7939" y="41868"/>
            <a:ext cx="12184062" cy="116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Life cycle of the proton beam window in J-PARC MLF</a:t>
            </a:r>
          </a:p>
          <a:p>
            <a:pPr algn="ctr"/>
            <a:r>
              <a:rPr lang="en-US" altLang="ja-JP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- PBW replacement work in 2023 -</a:t>
            </a:r>
            <a:endParaRPr lang="ja-JP" altLang="ja-JP" sz="2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600E8AFC-AB11-6860-CFE3-1250900693A1}"/>
              </a:ext>
            </a:extLst>
          </p:cNvPr>
          <p:cNvSpPr txBox="1">
            <a:spLocks/>
          </p:cNvSpPr>
          <p:nvPr/>
        </p:nvSpPr>
        <p:spPr>
          <a:xfrm>
            <a:off x="1403555" y="1002887"/>
            <a:ext cx="9384890" cy="74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Motoki Ooi, Yuji Yamaguchi, Hidetaka Kinoshita,  Shin-</a:t>
            </a:r>
            <a:r>
              <a:rPr lang="en-US" altLang="ja-JP" sz="1600" kern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ichiro</a:t>
            </a:r>
            <a:r>
              <a:rPr lang="en-US" altLang="ja-JP" sz="1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kern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Meigo</a:t>
            </a:r>
            <a:r>
              <a:rPr lang="en-US" altLang="ja-JP" sz="1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, Katsuhiro </a:t>
            </a:r>
            <a:r>
              <a:rPr lang="en-US" altLang="ja-JP" sz="1600" kern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Haga</a:t>
            </a:r>
            <a:endParaRPr lang="ja-JP" altLang="ja-JP" sz="16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ja-JP" sz="1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J-PARC center  /  JAEA</a:t>
            </a:r>
            <a:endParaRPr lang="ja-JP" altLang="ja-JP" sz="16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D3D2D4F-9787-2C12-0AE1-7DD15946A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15" r="74127" b="5437"/>
          <a:stretch/>
        </p:blipFill>
        <p:spPr>
          <a:xfrm>
            <a:off x="0" y="2859314"/>
            <a:ext cx="3437962" cy="387012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04D966-7A7F-9D3D-C0E4-60E51116BC67}"/>
              </a:ext>
            </a:extLst>
          </p:cNvPr>
          <p:cNvSpPr txBox="1"/>
          <p:nvPr/>
        </p:nvSpPr>
        <p:spPr>
          <a:xfrm>
            <a:off x="599683" y="5399314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PBW</a:t>
            </a:r>
            <a:endParaRPr kumimoji="1"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0FF06E-4786-B842-C51F-ED936520543B}"/>
              </a:ext>
            </a:extLst>
          </p:cNvPr>
          <p:cNvSpPr txBox="1"/>
          <p:nvPr/>
        </p:nvSpPr>
        <p:spPr>
          <a:xfrm>
            <a:off x="1524000" y="4752983"/>
            <a:ext cx="124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Neutron target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8888ED-4D39-8F27-9A54-1FE2507700FF}"/>
              </a:ext>
            </a:extLst>
          </p:cNvPr>
          <p:cNvSpPr txBox="1"/>
          <p:nvPr/>
        </p:nvSpPr>
        <p:spPr>
          <a:xfrm>
            <a:off x="-106919" y="5763061"/>
            <a:ext cx="104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Proton beam line</a:t>
            </a:r>
            <a:endParaRPr kumimoji="1" lang="ja-JP" altLang="en-US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7E5336B-FD83-CD27-E6A8-6A7FDD2A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32" t="23040" r="33333" b="17439"/>
          <a:stretch/>
        </p:blipFill>
        <p:spPr>
          <a:xfrm>
            <a:off x="3437962" y="2859314"/>
            <a:ext cx="2801257" cy="373727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505859-A35F-8E99-5C58-4503EA865545}"/>
              </a:ext>
            </a:extLst>
          </p:cNvPr>
          <p:cNvSpPr txBox="1"/>
          <p:nvPr/>
        </p:nvSpPr>
        <p:spPr>
          <a:xfrm>
            <a:off x="3243304" y="2859314"/>
            <a:ext cx="31905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Hands on work above PBW</a:t>
            </a:r>
            <a:endParaRPr kumimoji="1" lang="ja-JP" altLang="en-US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9FEF38-9D63-4AED-9A4E-479CAAABA021}"/>
              </a:ext>
            </a:extLst>
          </p:cNvPr>
          <p:cNvSpPr txBox="1"/>
          <p:nvPr/>
        </p:nvSpPr>
        <p:spPr>
          <a:xfrm>
            <a:off x="6738640" y="2950367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Tritium concentration in air above the PBW after pillow seal released</a:t>
            </a:r>
            <a:endParaRPr kumimoji="1" lang="ja-JP" altLang="en-US" sz="1600" b="1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9811A43-35FB-3EC3-B9B5-88182F4C0D34}"/>
              </a:ext>
            </a:extLst>
          </p:cNvPr>
          <p:cNvGrpSpPr/>
          <p:nvPr/>
        </p:nvGrpSpPr>
        <p:grpSpPr>
          <a:xfrm>
            <a:off x="6628536" y="3429000"/>
            <a:ext cx="4995409" cy="3087822"/>
            <a:chOff x="-1810392" y="2780736"/>
            <a:chExt cx="6657409" cy="4115157"/>
          </a:xfrm>
        </p:grpSpPr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3852C08C-FA31-16DA-0EF5-8C629D0036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51759" y="4896293"/>
              <a:ext cx="17992" cy="66200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9FC96C7-0ECE-8A49-B35B-C63289A58F83}"/>
                </a:ext>
              </a:extLst>
            </p:cNvPr>
            <p:cNvSpPr txBox="1"/>
            <p:nvPr/>
          </p:nvSpPr>
          <p:spPr>
            <a:xfrm>
              <a:off x="1032274" y="5459834"/>
              <a:ext cx="3375831" cy="410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water dripped from pipe (2020)</a:t>
              </a:r>
              <a:endParaRPr kumimoji="1" lang="ja-JP" altLang="en-US" sz="1400" b="1" dirty="0"/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11ACB3DE-21D0-03AF-B5EA-8B31C672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10392" y="2780736"/>
              <a:ext cx="6657409" cy="4115157"/>
            </a:xfrm>
            <a:prstGeom prst="rect">
              <a:avLst/>
            </a:prstGeom>
          </p:spPr>
        </p:pic>
      </p:grp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B3235D0-D131-ABBC-F0A1-4DC1566A63A2}"/>
              </a:ext>
            </a:extLst>
          </p:cNvPr>
          <p:cNvCxnSpPr>
            <a:cxnSpLocks/>
          </p:cNvCxnSpPr>
          <p:nvPr/>
        </p:nvCxnSpPr>
        <p:spPr>
          <a:xfrm>
            <a:off x="7545024" y="3691128"/>
            <a:ext cx="290169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A07B081-0ACF-3B89-800A-99BED3FF6C07}"/>
              </a:ext>
            </a:extLst>
          </p:cNvPr>
          <p:cNvSpPr txBox="1"/>
          <p:nvPr/>
        </p:nvSpPr>
        <p:spPr>
          <a:xfrm>
            <a:off x="8634429" y="3435037"/>
            <a:ext cx="1812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Work hold point 0.8 </a:t>
            </a:r>
            <a:r>
              <a:rPr kumimoji="1" lang="en-US" altLang="ja-JP" sz="1200" dirty="0" err="1"/>
              <a:t>Bq</a:t>
            </a:r>
            <a:r>
              <a:rPr kumimoji="1" lang="en-US" altLang="ja-JP" sz="1200" dirty="0"/>
              <a:t>/cc</a:t>
            </a:r>
            <a:endParaRPr kumimoji="1" lang="ja-JP" altLang="en-US" sz="1200" dirty="0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8EBC64C-8C9D-9F35-4E20-8A5D5969811B}"/>
              </a:ext>
            </a:extLst>
          </p:cNvPr>
          <p:cNvCxnSpPr>
            <a:cxnSpLocks/>
          </p:cNvCxnSpPr>
          <p:nvPr/>
        </p:nvCxnSpPr>
        <p:spPr>
          <a:xfrm>
            <a:off x="7545024" y="5072888"/>
            <a:ext cx="380390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3E4A8A-8553-53EA-50BE-D0E1155FC8F8}"/>
              </a:ext>
            </a:extLst>
          </p:cNvPr>
          <p:cNvSpPr txBox="1"/>
          <p:nvPr/>
        </p:nvSpPr>
        <p:spPr>
          <a:xfrm>
            <a:off x="10405925" y="4834236"/>
            <a:ext cx="1122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Detection level</a:t>
            </a:r>
            <a:endParaRPr kumimoji="1" lang="ja-JP" altLang="en-US" sz="1200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1A4D464-C80E-E660-88DA-B7FB7CB98D71}"/>
              </a:ext>
            </a:extLst>
          </p:cNvPr>
          <p:cNvCxnSpPr>
            <a:cxnSpLocks/>
          </p:cNvCxnSpPr>
          <p:nvPr/>
        </p:nvCxnSpPr>
        <p:spPr>
          <a:xfrm>
            <a:off x="9129332" y="4721249"/>
            <a:ext cx="131738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BBCB56-631D-BA31-D3E8-B6BC26307276}"/>
              </a:ext>
            </a:extLst>
          </p:cNvPr>
          <p:cNvSpPr txBox="1"/>
          <p:nvPr/>
        </p:nvSpPr>
        <p:spPr>
          <a:xfrm>
            <a:off x="9357568" y="437580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76280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132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the proton beam window in J-PARC MLF</dc:title>
  <dc:creator>大井　元貴</dc:creator>
  <cp:lastModifiedBy>元貴 大井</cp:lastModifiedBy>
  <cp:revision>5</cp:revision>
  <dcterms:created xsi:type="dcterms:W3CDTF">2023-10-31T05:40:22Z</dcterms:created>
  <dcterms:modified xsi:type="dcterms:W3CDTF">2023-11-04T07:03:51Z</dcterms:modified>
</cp:coreProperties>
</file>