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37" r:id="rId2"/>
  </p:sldIdLst>
  <p:sldSz cx="12192000" cy="7621588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4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9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1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6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9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6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52" algn="l" defTabSz="12189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8000"/>
    <a:srgbClr val="003300"/>
    <a:srgbClr val="000066"/>
    <a:srgbClr val="B9DF93"/>
    <a:srgbClr val="D8FA6A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5" autoAdjust="0"/>
    <p:restoredTop sz="94671" autoAdjust="0"/>
  </p:normalViewPr>
  <p:slideViewPr>
    <p:cSldViewPr>
      <p:cViewPr>
        <p:scale>
          <a:sx n="66" d="100"/>
          <a:sy n="66" d="100"/>
        </p:scale>
        <p:origin x="834" y="720"/>
      </p:cViewPr>
      <p:guideLst>
        <p:guide orient="horz" pos="2402"/>
        <p:guide pos="384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4"/>
    </p:cViewPr>
  </p:sorterViewPr>
  <p:notesViewPr>
    <p:cSldViewPr>
      <p:cViewPr varScale="1">
        <p:scale>
          <a:sx n="159" d="100"/>
          <a:sy n="159" d="100"/>
        </p:scale>
        <p:origin x="17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88B4-2577-4C8D-A9D6-E44667C820B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30213-9432-4F18-B067-B7FF447A9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15B7-1845-4FE4-B742-C22B7D972988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9611-48F0-4AB3-B59B-4E8CF4AFA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609494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1218989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828481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2437976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3047469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4266456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4875952" algn="l" defTabSz="121898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D68FB-D909-D945-AC94-E41596165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0"/>
            <a:ext cx="12192000" cy="7620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6BDE5A-7489-9444-87A1-EDCBA1E7B5B8}"/>
              </a:ext>
            </a:extLst>
          </p:cNvPr>
          <p:cNvSpPr/>
          <p:nvPr userDrawn="1"/>
        </p:nvSpPr>
        <p:spPr>
          <a:xfrm>
            <a:off x="0" y="6420536"/>
            <a:ext cx="12188760" cy="1200385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82000"/>
                </a:schemeClr>
              </a:gs>
              <a:gs pos="66000">
                <a:schemeClr val="tx1">
                  <a:alpha val="63000"/>
                </a:schemeClr>
              </a:gs>
              <a:gs pos="33000">
                <a:schemeClr val="tx1">
                  <a:alpha val="4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2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C6B580-2DB9-4919-A2E6-5E81F3831658}"/>
              </a:ext>
            </a:extLst>
          </p:cNvPr>
          <p:cNvSpPr txBox="1"/>
          <p:nvPr/>
        </p:nvSpPr>
        <p:spPr>
          <a:xfrm>
            <a:off x="8856431" y="3650745"/>
            <a:ext cx="1536173" cy="7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16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23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LIPAc</a:t>
            </a:r>
          </a:p>
          <a:p>
            <a:pPr marL="0" marR="0" lvl="0" indent="0" algn="ctr" defTabSz="1016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23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Accelerator</a:t>
            </a:r>
            <a:endParaRPr kumimoji="1" lang="ja-JP" altLang="en-US" sz="2223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CuadroTexto 25">
            <a:extLst>
              <a:ext uri="{FF2B5EF4-FFF2-40B4-BE49-F238E27FC236}">
                <a16:creationId xmlns:a16="http://schemas.microsoft.com/office/drawing/2014/main" id="{FAAF6407-511F-3A42-8B80-A3C12ECFBC59}"/>
              </a:ext>
            </a:extLst>
          </p:cNvPr>
          <p:cNvSpPr txBox="1"/>
          <p:nvPr userDrawn="1"/>
        </p:nvSpPr>
        <p:spPr>
          <a:xfrm>
            <a:off x="1415481" y="4856234"/>
            <a:ext cx="2583175" cy="77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223" b="1" i="1" spc="0" dirty="0" err="1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Administration</a:t>
            </a:r>
            <a:endParaRPr lang="es-ES" sz="2223" b="1" i="1" spc="0" dirty="0">
              <a:solidFill>
                <a:schemeClr val="bg1"/>
              </a:solidFill>
              <a:effectLst>
                <a:outerShdw blurRad="152400" dist="152400" dir="1920000" algn="tl" rotWithShape="0">
                  <a:schemeClr val="tx1">
                    <a:alpha val="91000"/>
                  </a:schemeClr>
                </a:outerShdw>
              </a:effectLst>
              <a:latin typeface="+mn-lt"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algn="ctr"/>
            <a:r>
              <a:rPr lang="es-ES" sz="2223" b="1" i="1" spc="0" dirty="0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 &amp; </a:t>
            </a:r>
            <a:r>
              <a:rPr lang="es-ES" sz="2223" b="1" i="1" spc="0" dirty="0" err="1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Research</a:t>
            </a:r>
            <a:endParaRPr lang="es-ES" sz="2223" b="1" i="1" spc="0" dirty="0">
              <a:solidFill>
                <a:schemeClr val="bg1"/>
              </a:solidFill>
              <a:effectLst>
                <a:outerShdw blurRad="152400" dist="152400" dir="1920000" algn="tl" rotWithShape="0">
                  <a:schemeClr val="tx1">
                    <a:alpha val="91000"/>
                  </a:schemeClr>
                </a:outerShdw>
              </a:effectLst>
              <a:latin typeface="+mn-lt"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F7DD4-2CB0-6645-A3A0-3A89F82F07C0}"/>
              </a:ext>
            </a:extLst>
          </p:cNvPr>
          <p:cNvSpPr>
            <a:spLocks noChangeAspect="1"/>
          </p:cNvSpPr>
          <p:nvPr userDrawn="1"/>
        </p:nvSpPr>
        <p:spPr>
          <a:xfrm>
            <a:off x="24210" y="6403684"/>
            <a:ext cx="12140341" cy="1231363"/>
          </a:xfrm>
          <a:prstGeom prst="rect">
            <a:avLst/>
          </a:prstGeom>
          <a:noFill/>
        </p:spPr>
        <p:txBody>
          <a:bodyPr wrap="square" lIns="133361" tIns="0" bIns="0" rtlCol="0" anchor="ctr">
            <a:spAutoFit/>
          </a:bodyPr>
          <a:lstStyle/>
          <a:p>
            <a:pPr marL="0" algn="ctr"/>
            <a:r>
              <a:rPr lang="en-US" sz="4001" b="1" spc="0" dirty="0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cs typeface="Gill Sans Nova Book" panose="020B0502020204020203" pitchFamily="34" charset="-128"/>
              </a:rPr>
              <a:t>Linear IFMIF Prototype Accelerator (LIPAc) </a:t>
            </a:r>
          </a:p>
          <a:p>
            <a:pPr marL="0" algn="ctr"/>
            <a:r>
              <a:rPr lang="es-ES" sz="4001" b="1" spc="0" dirty="0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cs typeface="Gill Sans Nova Book" panose="020B0502020204020203" pitchFamily="34" charset="-128"/>
              </a:rPr>
              <a:t>Rokkasho Fusion </a:t>
            </a:r>
            <a:r>
              <a:rPr lang="es-ES" sz="4001" b="1" spc="0" dirty="0" err="1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cs typeface="Gill Sans Nova Book" panose="020B0502020204020203" pitchFamily="34" charset="-128"/>
              </a:rPr>
              <a:t>Institute</a:t>
            </a:r>
            <a:r>
              <a:rPr lang="es-ES" sz="4001" b="1" spc="0" dirty="0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cs typeface="Gill Sans Nova Book" panose="020B0502020204020203" pitchFamily="34" charset="-128"/>
              </a:rPr>
              <a:t> (BA </a:t>
            </a:r>
            <a:r>
              <a:rPr lang="es-ES" sz="4001" b="1" spc="0" dirty="0" err="1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cs typeface="Gill Sans Nova Book" panose="020B0502020204020203" pitchFamily="34" charset="-128"/>
              </a:rPr>
              <a:t>Site</a:t>
            </a:r>
            <a:r>
              <a:rPr lang="es-ES" sz="4001" b="1" spc="0" dirty="0">
                <a:solidFill>
                  <a:schemeClr val="bg1"/>
                </a:solidFill>
                <a:effectLst>
                  <a:outerShdw blurRad="152400" dist="152400" dir="1920000" algn="tl" rotWithShape="0">
                    <a:schemeClr val="tx1">
                      <a:alpha val="91000"/>
                    </a:schemeClr>
                  </a:outerShdw>
                </a:effectLst>
                <a:latin typeface="+mn-lt"/>
                <a:cs typeface="Gill Sans Nova Book" panose="020B0502020204020203" pitchFamily="34" charset="-128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47FE3-F799-7149-9311-B33C6694AD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29618"/>
            <a:ext cx="816341" cy="38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B8643-8946-1D40-871F-33DC18293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4" y="45816"/>
            <a:ext cx="1029150" cy="613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4C6BE3-2876-8944-87A3-6DA6E7BFC5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26150"/>
            <a:ext cx="937438" cy="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3958D-A252-2745-8CBA-FFC3D30A5100}"/>
              </a:ext>
            </a:extLst>
          </p:cNvPr>
          <p:cNvSpPr/>
          <p:nvPr userDrawn="1"/>
        </p:nvSpPr>
        <p:spPr>
          <a:xfrm>
            <a:off x="1" y="7190671"/>
            <a:ext cx="12192000" cy="4309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72" dirty="0">
              <a:latin typeface="+mn-lt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4851FF3-F1F1-3C40-BB66-DD7636A88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" y="-3756"/>
            <a:ext cx="982795" cy="6135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5568A8-CE64-0949-9203-244586F49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77" y="121332"/>
            <a:ext cx="915829" cy="384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072CCE-A606-7444-8064-B4976A3A4FE9}"/>
              </a:ext>
            </a:extLst>
          </p:cNvPr>
          <p:cNvCxnSpPr>
            <a:cxnSpLocks/>
          </p:cNvCxnSpPr>
          <p:nvPr userDrawn="1"/>
        </p:nvCxnSpPr>
        <p:spPr>
          <a:xfrm>
            <a:off x="1" y="1169952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92607-D187-3346-B20E-0C25871E7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4472" y="121334"/>
            <a:ext cx="800098" cy="3830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7206219"/>
            <a:ext cx="2743199" cy="405779"/>
          </a:xfrm>
        </p:spPr>
        <p:txBody>
          <a:bodyPr/>
          <a:lstStyle/>
          <a:p>
            <a:r>
              <a:rPr lang="en-US"/>
              <a:t>22-Nov-2019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7208781"/>
            <a:ext cx="4114801" cy="405779"/>
          </a:xfrm>
        </p:spPr>
        <p:txBody>
          <a:bodyPr/>
          <a:lstStyle/>
          <a:p>
            <a:r>
              <a:rPr lang="en-GB"/>
              <a:t>Status of Cryomodule Assembly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79426" y="929764"/>
            <a:ext cx="11161712" cy="60020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5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3958D-A252-2745-8CBA-FFC3D30A5100}"/>
              </a:ext>
            </a:extLst>
          </p:cNvPr>
          <p:cNvSpPr/>
          <p:nvPr userDrawn="1"/>
        </p:nvSpPr>
        <p:spPr>
          <a:xfrm>
            <a:off x="1" y="7190671"/>
            <a:ext cx="12192000" cy="4309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72" dirty="0">
              <a:latin typeface="+mn-lt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4851FF3-F1F1-3C40-BB66-DD7636A88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" y="-3756"/>
            <a:ext cx="982795" cy="6135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5568A8-CE64-0949-9203-244586F49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77" y="121332"/>
            <a:ext cx="915829" cy="384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072CCE-A606-7444-8064-B4976A3A4FE9}"/>
              </a:ext>
            </a:extLst>
          </p:cNvPr>
          <p:cNvCxnSpPr>
            <a:cxnSpLocks/>
          </p:cNvCxnSpPr>
          <p:nvPr userDrawn="1"/>
        </p:nvCxnSpPr>
        <p:spPr>
          <a:xfrm>
            <a:off x="1" y="655309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92607-D187-3346-B20E-0C25871E7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4472" y="121334"/>
            <a:ext cx="800098" cy="3830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" y="7206219"/>
            <a:ext cx="2743199" cy="405779"/>
          </a:xfrm>
        </p:spPr>
        <p:txBody>
          <a:bodyPr/>
          <a:lstStyle/>
          <a:p>
            <a:r>
              <a:rPr lang="en-US"/>
              <a:t>22-Nov-2019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7208781"/>
            <a:ext cx="4114801" cy="405779"/>
          </a:xfrm>
        </p:spPr>
        <p:txBody>
          <a:bodyPr/>
          <a:lstStyle/>
          <a:p>
            <a:r>
              <a:rPr lang="en-GB"/>
              <a:t>Status of Cryomodule Assembly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35361" y="849847"/>
            <a:ext cx="5580000" cy="2960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76640" y="849847"/>
            <a:ext cx="5580000" cy="2960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30"/>
          <p:cNvSpPr>
            <a:spLocks noGrp="1"/>
          </p:cNvSpPr>
          <p:nvPr>
            <p:ph sz="quarter" idx="15"/>
          </p:nvPr>
        </p:nvSpPr>
        <p:spPr>
          <a:xfrm>
            <a:off x="335361" y="4051201"/>
            <a:ext cx="5580000" cy="2960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/>
          </p:nvPr>
        </p:nvSpPr>
        <p:spPr>
          <a:xfrm>
            <a:off x="6276640" y="4051201"/>
            <a:ext cx="5580000" cy="2960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"/>
            <a:ext cx="10515599" cy="684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30002"/>
            <a:ext cx="10515599" cy="5534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7203031"/>
            <a:ext cx="2743199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22-Nov-2019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215810"/>
            <a:ext cx="4114801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/>
              <a:t>Status of Cryomodule Assembly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5507" y="7203030"/>
            <a:ext cx="2743199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E629CFA-8C22-421A-91CA-E0A29A4FBE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3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defTabSz="1016147" rtl="0" eaLnBrk="1" latinLnBrk="0" hangingPunct="1">
        <a:spcBef>
          <a:spcPct val="0"/>
        </a:spcBef>
        <a:buNone/>
        <a:defRPr lang="en-GB" sz="3112" b="1" kern="1200" dirty="0">
          <a:solidFill>
            <a:srgbClr val="0070C0"/>
          </a:solidFill>
          <a:latin typeface="+mn-lt"/>
          <a:ea typeface="Gill Sans Nova Book" panose="020B0502020204020203" pitchFamily="34" charset="-128"/>
          <a:cs typeface="+mj-cs"/>
        </a:defRPr>
      </a:lvl1pPr>
    </p:titleStyle>
    <p:bodyStyle>
      <a:lvl1pPr marL="381055" indent="-381055" algn="l" defTabSz="1016147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620" indent="-317547" algn="l" defTabSz="1016147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sz="3112" kern="1200">
          <a:solidFill>
            <a:schemeClr val="tx1"/>
          </a:solidFill>
          <a:latin typeface="+mn-lt"/>
          <a:ea typeface="+mn-ea"/>
          <a:cs typeface="+mn-cs"/>
        </a:defRPr>
      </a:lvl2pPr>
      <a:lvl3pPr marL="1270184" indent="-254037" algn="l" defTabSz="1016147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8258" indent="-254037" algn="l" defTabSz="1016147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sz="2223" kern="1200">
          <a:solidFill>
            <a:schemeClr val="tx1"/>
          </a:solidFill>
          <a:latin typeface="+mn-lt"/>
          <a:ea typeface="+mn-ea"/>
          <a:cs typeface="+mn-cs"/>
        </a:defRPr>
      </a:lvl4pPr>
      <a:lvl5pPr marL="2286332" indent="-254037" algn="l" defTabSz="1016147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sz="2223" kern="1200">
          <a:solidFill>
            <a:schemeClr val="tx1"/>
          </a:solidFill>
          <a:latin typeface="+mn-lt"/>
          <a:ea typeface="+mn-ea"/>
          <a:cs typeface="+mn-cs"/>
        </a:defRPr>
      </a:lvl5pPr>
      <a:lvl6pPr marL="2794405" indent="-254037" algn="l" defTabSz="1016147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6pPr>
      <a:lvl7pPr marL="3302479" indent="-254037" algn="l" defTabSz="1016147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7pPr>
      <a:lvl8pPr marL="3810552" indent="-254037" algn="l" defTabSz="1016147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8pPr>
      <a:lvl9pPr marL="4318626" indent="-254037" algn="l" defTabSz="1016147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74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147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221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294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368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441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516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590" algn="l" defTabSz="10161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22" y="213510"/>
            <a:ext cx="9362990" cy="684146"/>
          </a:xfrm>
        </p:spPr>
        <p:txBody>
          <a:bodyPr>
            <a:noAutofit/>
          </a:bodyPr>
          <a:lstStyle/>
          <a:p>
            <a:r>
              <a:rPr lang="en-US" sz="3556" b="0" dirty="0">
                <a:latin typeface="Arial" panose="020B0604020202020204" pitchFamily="34" charset="0"/>
                <a:cs typeface="Arial" panose="020B0604020202020204" pitchFamily="34" charset="0"/>
              </a:rPr>
              <a:t>Evaluation on the beam dump activation in the linear IFMIF prototype accelerator (LIPAc)</a:t>
            </a:r>
            <a:endParaRPr lang="en-GB" sz="3556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Nov. 5 – 10,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4773" y="7196569"/>
            <a:ext cx="7842505" cy="405779"/>
          </a:xfrm>
        </p:spPr>
        <p:txBody>
          <a:bodyPr/>
          <a:lstStyle/>
          <a:p>
            <a:r>
              <a:rPr lang="en-GB" dirty="0"/>
              <a:t>K. Kumagai (QST), 8</a:t>
            </a:r>
            <a:r>
              <a:rPr lang="en-GB" baseline="30000" dirty="0"/>
              <a:t>th</a:t>
            </a:r>
            <a:r>
              <a:rPr lang="en-GB" dirty="0"/>
              <a:t> High Power </a:t>
            </a:r>
            <a:r>
              <a:rPr lang="en-GB" dirty="0" err="1"/>
              <a:t>Targetry</a:t>
            </a:r>
            <a:r>
              <a:rPr lang="en-GB" dirty="0"/>
              <a:t> Workshop (HPTW2023)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37D4B5-128E-B67C-7F99-CF1A12B4D553}"/>
              </a:ext>
            </a:extLst>
          </p:cNvPr>
          <p:cNvSpPr txBox="1"/>
          <p:nvPr/>
        </p:nvSpPr>
        <p:spPr>
          <a:xfrm>
            <a:off x="8051891" y="1592587"/>
            <a:ext cx="3601150" cy="59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5"/>
              </a:lnSpc>
            </a:pPr>
            <a:r>
              <a:rPr lang="en-US" altLang="ja-JP" sz="2667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LIPAc Beam Dump: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1C34CC-0645-A169-218A-D776042F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2327897"/>
            <a:ext cx="4177140" cy="214960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36C115-0779-214F-96DC-FB60608A3C5E}"/>
              </a:ext>
            </a:extLst>
          </p:cNvPr>
          <p:cNvSpPr txBox="1"/>
          <p:nvPr/>
        </p:nvSpPr>
        <p:spPr>
          <a:xfrm>
            <a:off x="259822" y="1433050"/>
            <a:ext cx="7570208" cy="59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5"/>
              </a:lnSpc>
            </a:pPr>
            <a:r>
              <a:rPr lang="en-US" altLang="ja-JP" sz="2667" u="sng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Linear IFMIF Prototype Accelerator (LIPAc):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E7B561-CEA7-6D11-585C-0C3E98855085}"/>
              </a:ext>
            </a:extLst>
          </p:cNvPr>
          <p:cNvSpPr txBox="1"/>
          <p:nvPr/>
        </p:nvSpPr>
        <p:spPr>
          <a:xfrm>
            <a:off x="62687" y="4817930"/>
            <a:ext cx="12226675" cy="93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65" indent="-381065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ja-JP" sz="2667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Deuteron beam at 5 MeV was transported to the beam dump by increasing the beam current up of 113 mA with 0.015%DC in Sep. 2023 in Phase B+.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0B14F5-7B56-FA3F-267C-81AE3F0A030C}"/>
              </a:ext>
            </a:extLst>
          </p:cNvPr>
          <p:cNvSpPr txBox="1"/>
          <p:nvPr/>
        </p:nvSpPr>
        <p:spPr>
          <a:xfrm>
            <a:off x="126677" y="5901926"/>
            <a:ext cx="11949209" cy="93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65" indent="-381065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ja-JP" sz="2667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shutdown dose rate of the beam dump was measured for radionuclides produced by nuclear reactions with deuterons and neutrons.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6C2EE7-31EF-B89D-9E80-FABCAEC3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2091504"/>
            <a:ext cx="7200800" cy="24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92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28066</TotalTime>
  <Words>100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Evaluation on the beam dump activation in the linear IFMIF prototype accelerator (LIPAc)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Knaster Juan</dc:creator>
  <cp:lastModifiedBy>Kumagai   Kohki</cp:lastModifiedBy>
  <cp:revision>1069</cp:revision>
  <cp:lastPrinted>2015-03-17T08:03:26Z</cp:lastPrinted>
  <dcterms:created xsi:type="dcterms:W3CDTF">2012-07-10T14:10:25Z</dcterms:created>
  <dcterms:modified xsi:type="dcterms:W3CDTF">2023-10-20T09:33:41Z</dcterms:modified>
</cp:coreProperties>
</file>