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7" r:id="rId4"/>
    <p:sldMasterId id="2147483719" r:id="rId5"/>
    <p:sldMasterId id="2147483663" r:id="rId6"/>
    <p:sldMasterId id="2147483734" r:id="rId7"/>
  </p:sldMasterIdLst>
  <p:handoutMasterIdLst>
    <p:handoutMasterId r:id="rId40"/>
  </p:handoutMasterIdLst>
  <p:sldIdLst>
    <p:sldId id="256" r:id="rId8"/>
    <p:sldId id="257" r:id="rId9"/>
    <p:sldId id="258" r:id="rId10"/>
    <p:sldId id="263" r:id="rId11"/>
    <p:sldId id="260" r:id="rId12"/>
    <p:sldId id="262" r:id="rId13"/>
    <p:sldId id="261" r:id="rId14"/>
    <p:sldId id="269" r:id="rId15"/>
    <p:sldId id="264" r:id="rId16"/>
    <p:sldId id="266" r:id="rId17"/>
    <p:sldId id="265" r:id="rId18"/>
    <p:sldId id="287" r:id="rId19"/>
    <p:sldId id="286" r:id="rId20"/>
    <p:sldId id="267" r:id="rId21"/>
    <p:sldId id="293" r:id="rId22"/>
    <p:sldId id="270" r:id="rId23"/>
    <p:sldId id="271" r:id="rId24"/>
    <p:sldId id="278" r:id="rId25"/>
    <p:sldId id="277" r:id="rId26"/>
    <p:sldId id="274" r:id="rId27"/>
    <p:sldId id="268" r:id="rId28"/>
    <p:sldId id="276" r:id="rId29"/>
    <p:sldId id="275" r:id="rId30"/>
    <p:sldId id="279" r:id="rId31"/>
    <p:sldId id="285" r:id="rId32"/>
    <p:sldId id="284" r:id="rId33"/>
    <p:sldId id="292" r:id="rId34"/>
    <p:sldId id="290" r:id="rId35"/>
    <p:sldId id="288" r:id="rId36"/>
    <p:sldId id="289" r:id="rId37"/>
    <p:sldId id="283" r:id="rId38"/>
    <p:sldId id="291" r:id="rId39"/>
  </p:sldIdLst>
  <p:sldSz cx="12192000" cy="6858000"/>
  <p:notesSz cx="6858000" cy="9144000"/>
  <p:embeddedFontLst>
    <p:embeddedFont>
      <p:font typeface="Calibri" panose="020F0502020204030204" pitchFamily="34" charset="0"/>
      <p:regular r:id="rId41"/>
      <p:bold r:id="rId42"/>
      <p:italic r:id="rId43"/>
      <p:boldItalic r:id="rId44"/>
    </p:embeddedFont>
    <p:embeddedFont>
      <p:font typeface="Wingdings 2" panose="05020102010507070707" pitchFamily="18" charset="2"/>
      <p:regular r:id="rId45"/>
    </p:embeddedFont>
    <p:embeddedFont>
      <p:font typeface="Verdana" panose="020B0604030504040204"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1ADC21C-1520-4F0E-8FD3-3D0B696A49CC}">
          <p14:sldIdLst>
            <p14:sldId id="256"/>
            <p14:sldId id="257"/>
            <p14:sldId id="258"/>
            <p14:sldId id="263"/>
            <p14:sldId id="260"/>
            <p14:sldId id="262"/>
            <p14:sldId id="261"/>
            <p14:sldId id="269"/>
            <p14:sldId id="264"/>
            <p14:sldId id="266"/>
            <p14:sldId id="265"/>
            <p14:sldId id="287"/>
            <p14:sldId id="286"/>
            <p14:sldId id="267"/>
            <p14:sldId id="293"/>
            <p14:sldId id="270"/>
            <p14:sldId id="271"/>
            <p14:sldId id="278"/>
            <p14:sldId id="277"/>
            <p14:sldId id="274"/>
            <p14:sldId id="268"/>
            <p14:sldId id="276"/>
            <p14:sldId id="275"/>
            <p14:sldId id="279"/>
            <p14:sldId id="285"/>
            <p14:sldId id="284"/>
            <p14:sldId id="292"/>
            <p14:sldId id="290"/>
            <p14:sldId id="288"/>
            <p14:sldId id="289"/>
            <p14:sldId id="283"/>
            <p14:sldId id="291"/>
          </p14:sldIdLst>
        </p14:section>
        <p14:section name="Untitled Section" id="{43031FC8-2B62-4BE8-BBDE-09690CD212E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088"/>
    <a:srgbClr val="FF9D1B"/>
    <a:srgbClr val="676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5C2B4A-486F-4F96-BA80-A77DEA667113}" v="3" dt="2023-08-11T19:17:55.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89" autoAdjust="0"/>
    <p:restoredTop sz="94660"/>
  </p:normalViewPr>
  <p:slideViewPr>
    <p:cSldViewPr snapToGrid="0">
      <p:cViewPr varScale="1">
        <p:scale>
          <a:sx n="65" d="100"/>
          <a:sy n="65" d="100"/>
        </p:scale>
        <p:origin x="284"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55"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font" Target="fonts/font1.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9.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son, Stephanie (STFC,RAL,ISIS)" userId="fb9e1876-ffcf-45bf-abd9-b21078f88f3e" providerId="ADAL" clId="{425C2B4A-486F-4F96-BA80-A77DEA667113}"/>
    <pc:docChg chg="modMainMaster">
      <pc:chgData name="Richardson, Stephanie (STFC,RAL,ISIS)" userId="fb9e1876-ffcf-45bf-abd9-b21078f88f3e" providerId="ADAL" clId="{425C2B4A-486F-4F96-BA80-A77DEA667113}" dt="2023-08-11T19:17:55.756" v="2" actId="14826"/>
      <pc:docMkLst>
        <pc:docMk/>
      </pc:docMkLst>
      <pc:sldMasterChg chg="modSp">
        <pc:chgData name="Richardson, Stephanie (STFC,RAL,ISIS)" userId="fb9e1876-ffcf-45bf-abd9-b21078f88f3e" providerId="ADAL" clId="{425C2B4A-486F-4F96-BA80-A77DEA667113}" dt="2023-08-11T19:17:16.339" v="1" actId="14826"/>
        <pc:sldMasterMkLst>
          <pc:docMk/>
          <pc:sldMasterMk cId="3837374745" sldId="2147483663"/>
        </pc:sldMasterMkLst>
        <pc:picChg chg="mod">
          <ac:chgData name="Richardson, Stephanie (STFC,RAL,ISIS)" userId="fb9e1876-ffcf-45bf-abd9-b21078f88f3e" providerId="ADAL" clId="{425C2B4A-486F-4F96-BA80-A77DEA667113}" dt="2023-08-11T19:17:16.339" v="1" actId="14826"/>
          <ac:picMkLst>
            <pc:docMk/>
            <pc:sldMasterMk cId="3837374745" sldId="2147483663"/>
            <ac:picMk id="7" creationId="{52AB5F44-508E-D5E3-9686-E5DB5331D657}"/>
          </ac:picMkLst>
        </pc:picChg>
      </pc:sldMasterChg>
      <pc:sldMasterChg chg="modSp">
        <pc:chgData name="Richardson, Stephanie (STFC,RAL,ISIS)" userId="fb9e1876-ffcf-45bf-abd9-b21078f88f3e" providerId="ADAL" clId="{425C2B4A-486F-4F96-BA80-A77DEA667113}" dt="2023-08-11T19:17:04.472" v="0" actId="14826"/>
        <pc:sldMasterMkLst>
          <pc:docMk/>
          <pc:sldMasterMk cId="2232557041" sldId="2147483719"/>
        </pc:sldMasterMkLst>
        <pc:picChg chg="mod">
          <ac:chgData name="Richardson, Stephanie (STFC,RAL,ISIS)" userId="fb9e1876-ffcf-45bf-abd9-b21078f88f3e" providerId="ADAL" clId="{425C2B4A-486F-4F96-BA80-A77DEA667113}" dt="2023-08-11T19:17:04.472" v="0" actId="14826"/>
          <ac:picMkLst>
            <pc:docMk/>
            <pc:sldMasterMk cId="2232557041" sldId="2147483719"/>
            <ac:picMk id="4" creationId="{C5EE97D3-004E-241C-1F4D-DA2001CE0425}"/>
          </ac:picMkLst>
        </pc:picChg>
      </pc:sldMasterChg>
      <pc:sldMasterChg chg="modSp">
        <pc:chgData name="Richardson, Stephanie (STFC,RAL,ISIS)" userId="fb9e1876-ffcf-45bf-abd9-b21078f88f3e" providerId="ADAL" clId="{425C2B4A-486F-4F96-BA80-A77DEA667113}" dt="2023-08-11T19:17:55.756" v="2" actId="14826"/>
        <pc:sldMasterMkLst>
          <pc:docMk/>
          <pc:sldMasterMk cId="3562387349" sldId="2147483734"/>
        </pc:sldMasterMkLst>
        <pc:picChg chg="mod">
          <ac:chgData name="Richardson, Stephanie (STFC,RAL,ISIS)" userId="fb9e1876-ffcf-45bf-abd9-b21078f88f3e" providerId="ADAL" clId="{425C2B4A-486F-4F96-BA80-A77DEA667113}" dt="2023-08-11T19:17:55.756" v="2" actId="14826"/>
          <ac:picMkLst>
            <pc:docMk/>
            <pc:sldMasterMk cId="3562387349" sldId="2147483734"/>
            <ac:picMk id="7" creationId="{52AB5F44-508E-D5E3-9686-E5DB5331D657}"/>
          </ac:picMkLst>
        </pc:picChg>
      </pc:sldMasterChg>
    </pc:docChg>
  </pc:docChgLst>
  <pc:docChgLst>
    <pc:chgData name="Richardson, Stephanie (STFC,RAL,ISIS)" userId="fb9e1876-ffcf-45bf-abd9-b21078f88f3e" providerId="ADAL" clId="{9AD97143-98FB-4579-9750-783D5C12E4A2}"/>
    <pc:docChg chg="undo custSel addSld delSld modSld sldOrd addMainMaster delMainMaster modMainMaster">
      <pc:chgData name="Richardson, Stephanie (STFC,RAL,ISIS)" userId="fb9e1876-ffcf-45bf-abd9-b21078f88f3e" providerId="ADAL" clId="{9AD97143-98FB-4579-9750-783D5C12E4A2}" dt="2023-06-13T10:37:38.715" v="172" actId="14826"/>
      <pc:docMkLst>
        <pc:docMk/>
      </pc:docMkLst>
      <pc:sldChg chg="del">
        <pc:chgData name="Richardson, Stephanie (STFC,RAL,ISIS)" userId="fb9e1876-ffcf-45bf-abd9-b21078f88f3e" providerId="ADAL" clId="{9AD97143-98FB-4579-9750-783D5C12E4A2}" dt="2023-06-13T09:44:59.998" v="5" actId="47"/>
        <pc:sldMkLst>
          <pc:docMk/>
          <pc:sldMk cId="1229566265" sldId="256"/>
        </pc:sldMkLst>
      </pc:sldChg>
      <pc:sldChg chg="modSp new mod">
        <pc:chgData name="Richardson, Stephanie (STFC,RAL,ISIS)" userId="fb9e1876-ffcf-45bf-abd9-b21078f88f3e" providerId="ADAL" clId="{9AD97143-98FB-4579-9750-783D5C12E4A2}" dt="2023-06-13T09:57:56.830" v="159" actId="27636"/>
        <pc:sldMkLst>
          <pc:docMk/>
          <pc:sldMk cId="1481826788" sldId="256"/>
        </pc:sldMkLst>
        <pc:spChg chg="mod">
          <ac:chgData name="Richardson, Stephanie (STFC,RAL,ISIS)" userId="fb9e1876-ffcf-45bf-abd9-b21078f88f3e" providerId="ADAL" clId="{9AD97143-98FB-4579-9750-783D5C12E4A2}" dt="2023-06-13T09:57:56.830" v="159" actId="27636"/>
          <ac:spMkLst>
            <pc:docMk/>
            <pc:sldMk cId="1481826788" sldId="256"/>
            <ac:spMk id="4" creationId="{F317514D-CA92-5C28-8A6F-C434B7EF14DE}"/>
          </ac:spMkLst>
        </pc:spChg>
        <pc:spChg chg="mod">
          <ac:chgData name="Richardson, Stephanie (STFC,RAL,ISIS)" userId="fb9e1876-ffcf-45bf-abd9-b21078f88f3e" providerId="ADAL" clId="{9AD97143-98FB-4579-9750-783D5C12E4A2}" dt="2023-06-13T09:57:56.820" v="158" actId="27636"/>
          <ac:spMkLst>
            <pc:docMk/>
            <pc:sldMk cId="1481826788" sldId="256"/>
            <ac:spMk id="5" creationId="{F4CC80D5-0EB8-807C-B0E7-140CDCF28F4C}"/>
          </ac:spMkLst>
        </pc:spChg>
      </pc:sldChg>
      <pc:sldChg chg="new del">
        <pc:chgData name="Richardson, Stephanie (STFC,RAL,ISIS)" userId="fb9e1876-ffcf-45bf-abd9-b21078f88f3e" providerId="ADAL" clId="{9AD97143-98FB-4579-9750-783D5C12E4A2}" dt="2023-06-13T09:50:27.893" v="42" actId="47"/>
        <pc:sldMkLst>
          <pc:docMk/>
          <pc:sldMk cId="3957375093" sldId="256"/>
        </pc:sldMkLst>
      </pc:sldChg>
      <pc:sldChg chg="new del">
        <pc:chgData name="Richardson, Stephanie (STFC,RAL,ISIS)" userId="fb9e1876-ffcf-45bf-abd9-b21078f88f3e" providerId="ADAL" clId="{9AD97143-98FB-4579-9750-783D5C12E4A2}" dt="2023-06-13T09:58:26.490" v="161" actId="47"/>
        <pc:sldMkLst>
          <pc:docMk/>
          <pc:sldMk cId="487648230" sldId="257"/>
        </pc:sldMkLst>
      </pc:sldChg>
      <pc:sldChg chg="new">
        <pc:chgData name="Richardson, Stephanie (STFC,RAL,ISIS)" userId="fb9e1876-ffcf-45bf-abd9-b21078f88f3e" providerId="ADAL" clId="{9AD97143-98FB-4579-9750-783D5C12E4A2}" dt="2023-06-13T10:05:27.475" v="169" actId="680"/>
        <pc:sldMkLst>
          <pc:docMk/>
          <pc:sldMk cId="583982086" sldId="257"/>
        </pc:sldMkLst>
      </pc:sldChg>
      <pc:sldChg chg="new">
        <pc:chgData name="Richardson, Stephanie (STFC,RAL,ISIS)" userId="fb9e1876-ffcf-45bf-abd9-b21078f88f3e" providerId="ADAL" clId="{9AD97143-98FB-4579-9750-783D5C12E4A2}" dt="2023-06-13T10:05:34.385" v="170" actId="680"/>
        <pc:sldMkLst>
          <pc:docMk/>
          <pc:sldMk cId="3699373884" sldId="258"/>
        </pc:sldMkLst>
      </pc:sldChg>
      <pc:sldChg chg="new">
        <pc:chgData name="Richardson, Stephanie (STFC,RAL,ISIS)" userId="fb9e1876-ffcf-45bf-abd9-b21078f88f3e" providerId="ADAL" clId="{9AD97143-98FB-4579-9750-783D5C12E4A2}" dt="2023-06-13T10:05:37.535" v="171" actId="680"/>
        <pc:sldMkLst>
          <pc:docMk/>
          <pc:sldMk cId="67218123" sldId="259"/>
        </pc:sldMkLst>
      </pc:sldChg>
      <pc:sldChg chg="del">
        <pc:chgData name="Richardson, Stephanie (STFC,RAL,ISIS)" userId="fb9e1876-ffcf-45bf-abd9-b21078f88f3e" providerId="ADAL" clId="{9AD97143-98FB-4579-9750-783D5C12E4A2}" dt="2023-06-13T09:45:00.983" v="6" actId="47"/>
        <pc:sldMkLst>
          <pc:docMk/>
          <pc:sldMk cId="1187316113" sldId="263"/>
        </pc:sldMkLst>
      </pc:sldChg>
      <pc:sldChg chg="new del ord">
        <pc:chgData name="Richardson, Stephanie (STFC,RAL,ISIS)" userId="fb9e1876-ffcf-45bf-abd9-b21078f88f3e" providerId="ADAL" clId="{9AD97143-98FB-4579-9750-783D5C12E4A2}" dt="2023-06-13T09:46:03.793" v="18" actId="47"/>
        <pc:sldMkLst>
          <pc:docMk/>
          <pc:sldMk cId="2346451150" sldId="264"/>
        </pc:sldMkLst>
      </pc:sldChg>
      <pc:sldChg chg="new del ord">
        <pc:chgData name="Richardson, Stephanie (STFC,RAL,ISIS)" userId="fb9e1876-ffcf-45bf-abd9-b21078f88f3e" providerId="ADAL" clId="{9AD97143-98FB-4579-9750-783D5C12E4A2}" dt="2023-06-13T09:46:04.716" v="19" actId="47"/>
        <pc:sldMkLst>
          <pc:docMk/>
          <pc:sldMk cId="869075889" sldId="265"/>
        </pc:sldMkLst>
      </pc:sldChg>
      <pc:sldChg chg="new del ord">
        <pc:chgData name="Richardson, Stephanie (STFC,RAL,ISIS)" userId="fb9e1876-ffcf-45bf-abd9-b21078f88f3e" providerId="ADAL" clId="{9AD97143-98FB-4579-9750-783D5C12E4A2}" dt="2023-06-13T09:46:06.077" v="21" actId="47"/>
        <pc:sldMkLst>
          <pc:docMk/>
          <pc:sldMk cId="3532201644" sldId="266"/>
        </pc:sldMkLst>
      </pc:sldChg>
      <pc:sldChg chg="new del ord">
        <pc:chgData name="Richardson, Stephanie (STFC,RAL,ISIS)" userId="fb9e1876-ffcf-45bf-abd9-b21078f88f3e" providerId="ADAL" clId="{9AD97143-98FB-4579-9750-783D5C12E4A2}" dt="2023-06-13T09:46:05.263" v="20" actId="47"/>
        <pc:sldMkLst>
          <pc:docMk/>
          <pc:sldMk cId="1735777302" sldId="267"/>
        </pc:sldMkLst>
      </pc:sldChg>
      <pc:sldMasterChg chg="modSp mod addSldLayout delSldLayout modSldLayout">
        <pc:chgData name="Richardson, Stephanie (STFC,RAL,ISIS)" userId="fb9e1876-ffcf-45bf-abd9-b21078f88f3e" providerId="ADAL" clId="{9AD97143-98FB-4579-9750-783D5C12E4A2}" dt="2023-06-13T10:04:03.236" v="167" actId="6014"/>
        <pc:sldMasterMkLst>
          <pc:docMk/>
          <pc:sldMasterMk cId="3837374745" sldId="2147483663"/>
        </pc:sldMasterMkLst>
        <pc:picChg chg="mod">
          <ac:chgData name="Richardson, Stephanie (STFC,RAL,ISIS)" userId="fb9e1876-ffcf-45bf-abd9-b21078f88f3e" providerId="ADAL" clId="{9AD97143-98FB-4579-9750-783D5C12E4A2}" dt="2023-06-13T09:55:44.891" v="153" actId="14826"/>
          <ac:picMkLst>
            <pc:docMk/>
            <pc:sldMasterMk cId="3837374745" sldId="2147483663"/>
            <ac:picMk id="7" creationId="{52AB5F44-508E-D5E3-9686-E5DB5331D657}"/>
          </ac:picMkLst>
        </pc:picChg>
        <pc:sldLayoutChg chg="del">
          <pc:chgData name="Richardson, Stephanie (STFC,RAL,ISIS)" userId="fb9e1876-ffcf-45bf-abd9-b21078f88f3e" providerId="ADAL" clId="{9AD97143-98FB-4579-9750-783D5C12E4A2}" dt="2023-06-13T09:58:47.520" v="164" actId="2696"/>
          <pc:sldLayoutMkLst>
            <pc:docMk/>
            <pc:sldMasterMk cId="3837374745" sldId="2147483663"/>
            <pc:sldLayoutMk cId="1028419414" sldId="2147483670"/>
          </pc:sldLayoutMkLst>
        </pc:sldLayoutChg>
        <pc:sldLayoutChg chg="modSp mod">
          <pc:chgData name="Richardson, Stephanie (STFC,RAL,ISIS)" userId="fb9e1876-ffcf-45bf-abd9-b21078f88f3e" providerId="ADAL" clId="{9AD97143-98FB-4579-9750-783D5C12E4A2}" dt="2023-06-13T09:49:08.927" v="36" actId="14100"/>
          <pc:sldLayoutMkLst>
            <pc:docMk/>
            <pc:sldMasterMk cId="3837374745" sldId="2147483663"/>
            <pc:sldLayoutMk cId="1309071196" sldId="2147483671"/>
          </pc:sldLayoutMkLst>
          <pc:spChg chg="mod">
            <ac:chgData name="Richardson, Stephanie (STFC,RAL,ISIS)" userId="fb9e1876-ffcf-45bf-abd9-b21078f88f3e" providerId="ADAL" clId="{9AD97143-98FB-4579-9750-783D5C12E4A2}" dt="2023-06-13T09:49:02.437" v="34" actId="14100"/>
            <ac:spMkLst>
              <pc:docMk/>
              <pc:sldMasterMk cId="3837374745" sldId="2147483663"/>
              <pc:sldLayoutMk cId="1309071196" sldId="2147483671"/>
              <ac:spMk id="3" creationId="{D0882BAE-96E7-8067-F384-6C81451D56C7}"/>
            </ac:spMkLst>
          </pc:spChg>
          <pc:spChg chg="mod">
            <ac:chgData name="Richardson, Stephanie (STFC,RAL,ISIS)" userId="fb9e1876-ffcf-45bf-abd9-b21078f88f3e" providerId="ADAL" clId="{9AD97143-98FB-4579-9750-783D5C12E4A2}" dt="2023-06-13T09:49:05.097" v="35" actId="14100"/>
            <ac:spMkLst>
              <pc:docMk/>
              <pc:sldMasterMk cId="3837374745" sldId="2147483663"/>
              <pc:sldLayoutMk cId="1309071196" sldId="2147483671"/>
              <ac:spMk id="4" creationId="{F017ED95-2655-DA64-A0CC-0DB50CEC6D30}"/>
            </ac:spMkLst>
          </pc:spChg>
          <pc:spChg chg="mod">
            <ac:chgData name="Richardson, Stephanie (STFC,RAL,ISIS)" userId="fb9e1876-ffcf-45bf-abd9-b21078f88f3e" providerId="ADAL" clId="{9AD97143-98FB-4579-9750-783D5C12E4A2}" dt="2023-06-13T09:49:08.927" v="36" actId="14100"/>
            <ac:spMkLst>
              <pc:docMk/>
              <pc:sldMasterMk cId="3837374745" sldId="2147483663"/>
              <pc:sldLayoutMk cId="1309071196" sldId="2147483671"/>
              <ac:spMk id="8" creationId="{57006FAE-DBD1-BA77-7F74-11A8DCE9D304}"/>
            </ac:spMkLst>
          </pc:spChg>
        </pc:sldLayoutChg>
        <pc:sldLayoutChg chg="modSp del mod">
          <pc:chgData name="Richardson, Stephanie (STFC,RAL,ISIS)" userId="fb9e1876-ffcf-45bf-abd9-b21078f88f3e" providerId="ADAL" clId="{9AD97143-98FB-4579-9750-783D5C12E4A2}" dt="2023-06-13T09:49:19.383" v="38" actId="2696"/>
          <pc:sldLayoutMkLst>
            <pc:docMk/>
            <pc:sldMasterMk cId="3837374745" sldId="2147483663"/>
            <pc:sldLayoutMk cId="131455711" sldId="2147483673"/>
          </pc:sldLayoutMkLst>
          <pc:spChg chg="mod">
            <ac:chgData name="Richardson, Stephanie (STFC,RAL,ISIS)" userId="fb9e1876-ffcf-45bf-abd9-b21078f88f3e" providerId="ADAL" clId="{9AD97143-98FB-4579-9750-783D5C12E4A2}" dt="2023-06-13T09:49:17.923" v="37" actId="14100"/>
            <ac:spMkLst>
              <pc:docMk/>
              <pc:sldMasterMk cId="3837374745" sldId="2147483663"/>
              <pc:sldLayoutMk cId="131455711" sldId="2147483673"/>
              <ac:spMk id="3" creationId="{4CC73CB0-95F2-D5D0-1F36-A5C150CB2F7E}"/>
            </ac:spMkLst>
          </pc:spChg>
        </pc:sldLayoutChg>
        <pc:sldLayoutChg chg="del">
          <pc:chgData name="Richardson, Stephanie (STFC,RAL,ISIS)" userId="fb9e1876-ffcf-45bf-abd9-b21078f88f3e" providerId="ADAL" clId="{9AD97143-98FB-4579-9750-783D5C12E4A2}" dt="2023-06-13T09:49:21.023" v="39" actId="2696"/>
          <pc:sldLayoutMkLst>
            <pc:docMk/>
            <pc:sldMasterMk cId="3837374745" sldId="2147483663"/>
            <pc:sldLayoutMk cId="3491272922" sldId="2147483674"/>
          </pc:sldLayoutMkLst>
        </pc:sldLayoutChg>
        <pc:sldLayoutChg chg="add del mod">
          <pc:chgData name="Richardson, Stephanie (STFC,RAL,ISIS)" userId="fb9e1876-ffcf-45bf-abd9-b21078f88f3e" providerId="ADAL" clId="{9AD97143-98FB-4579-9750-783D5C12E4A2}" dt="2023-06-13T10:04:03.236" v="167" actId="6014"/>
          <pc:sldLayoutMkLst>
            <pc:docMk/>
            <pc:sldMasterMk cId="3837374745" sldId="2147483663"/>
            <pc:sldLayoutMk cId="1238967463" sldId="2147483744"/>
          </pc:sldLayoutMkLst>
        </pc:sldLayoutChg>
      </pc:sldMasterChg>
      <pc:sldMasterChg chg="del addSldLayout delSldLayout modSldLayout sldLayoutOrd">
        <pc:chgData name="Richardson, Stephanie (STFC,RAL,ISIS)" userId="fb9e1876-ffcf-45bf-abd9-b21078f88f3e" providerId="ADAL" clId="{9AD97143-98FB-4579-9750-783D5C12E4A2}" dt="2023-06-13T09:55:33.113" v="151" actId="2696"/>
        <pc:sldMasterMkLst>
          <pc:docMk/>
          <pc:sldMasterMk cId="1988553359" sldId="2147483712"/>
        </pc:sldMasterMkLst>
        <pc:sldLayoutChg chg="del">
          <pc:chgData name="Richardson, Stephanie (STFC,RAL,ISIS)" userId="fb9e1876-ffcf-45bf-abd9-b21078f88f3e" providerId="ADAL" clId="{9AD97143-98FB-4579-9750-783D5C12E4A2}" dt="2023-06-13T09:55:33.102" v="148" actId="2696"/>
          <pc:sldLayoutMkLst>
            <pc:docMk/>
            <pc:sldMasterMk cId="1988553359" sldId="2147483712"/>
            <pc:sldLayoutMk cId="3192206052" sldId="2147483713"/>
          </pc:sldLayoutMkLst>
        </pc:sldLayoutChg>
        <pc:sldLayoutChg chg="del">
          <pc:chgData name="Richardson, Stephanie (STFC,RAL,ISIS)" userId="fb9e1876-ffcf-45bf-abd9-b21078f88f3e" providerId="ADAL" clId="{9AD97143-98FB-4579-9750-783D5C12E4A2}" dt="2023-06-13T09:47:34.623" v="27" actId="2696"/>
          <pc:sldLayoutMkLst>
            <pc:docMk/>
            <pc:sldMasterMk cId="1988553359" sldId="2147483712"/>
            <pc:sldLayoutMk cId="2853269508" sldId="2147483714"/>
          </pc:sldLayoutMkLst>
        </pc:sldLayoutChg>
        <pc:sldLayoutChg chg="del">
          <pc:chgData name="Richardson, Stephanie (STFC,RAL,ISIS)" userId="fb9e1876-ffcf-45bf-abd9-b21078f88f3e" providerId="ADAL" clId="{9AD97143-98FB-4579-9750-783D5C12E4A2}" dt="2023-06-13T09:55:33.102" v="149" actId="2696"/>
          <pc:sldLayoutMkLst>
            <pc:docMk/>
            <pc:sldMasterMk cId="1988553359" sldId="2147483712"/>
            <pc:sldLayoutMk cId="4126579370" sldId="2147483715"/>
          </pc:sldLayoutMkLst>
        </pc:sldLayoutChg>
        <pc:sldLayoutChg chg="del">
          <pc:chgData name="Richardson, Stephanie (STFC,RAL,ISIS)" userId="fb9e1876-ffcf-45bf-abd9-b21078f88f3e" providerId="ADAL" clId="{9AD97143-98FB-4579-9750-783D5C12E4A2}" dt="2023-06-13T09:47:35.553" v="28" actId="2696"/>
          <pc:sldLayoutMkLst>
            <pc:docMk/>
            <pc:sldMasterMk cId="1988553359" sldId="2147483712"/>
            <pc:sldLayoutMk cId="2480453323" sldId="2147483716"/>
          </pc:sldLayoutMkLst>
        </pc:sldLayoutChg>
        <pc:sldLayoutChg chg="del">
          <pc:chgData name="Richardson, Stephanie (STFC,RAL,ISIS)" userId="fb9e1876-ffcf-45bf-abd9-b21078f88f3e" providerId="ADAL" clId="{9AD97143-98FB-4579-9750-783D5C12E4A2}" dt="2023-06-13T09:55:33.102" v="150" actId="2696"/>
          <pc:sldLayoutMkLst>
            <pc:docMk/>
            <pc:sldMasterMk cId="1988553359" sldId="2147483712"/>
            <pc:sldLayoutMk cId="2368600610" sldId="2147483717"/>
          </pc:sldLayoutMkLst>
        </pc:sldLayoutChg>
        <pc:sldLayoutChg chg="del ord">
          <pc:chgData name="Richardson, Stephanie (STFC,RAL,ISIS)" userId="fb9e1876-ffcf-45bf-abd9-b21078f88f3e" providerId="ADAL" clId="{9AD97143-98FB-4579-9750-783D5C12E4A2}" dt="2023-06-13T09:48:14.183" v="32" actId="2696"/>
          <pc:sldLayoutMkLst>
            <pc:docMk/>
            <pc:sldMasterMk cId="1988553359" sldId="2147483712"/>
            <pc:sldLayoutMk cId="1429509868" sldId="2147483718"/>
          </pc:sldLayoutMkLst>
        </pc:sldLayoutChg>
        <pc:sldLayoutChg chg="new del mod replId">
          <pc:chgData name="Richardson, Stephanie (STFC,RAL,ISIS)" userId="fb9e1876-ffcf-45bf-abd9-b21078f88f3e" providerId="ADAL" clId="{9AD97143-98FB-4579-9750-783D5C12E4A2}" dt="2023-06-13T09:47:51.505" v="31" actId="2696"/>
          <pc:sldLayoutMkLst>
            <pc:docMk/>
            <pc:sldMasterMk cId="1988553359" sldId="2147483712"/>
            <pc:sldLayoutMk cId="2225168723" sldId="2147483734"/>
          </pc:sldLayoutMkLst>
        </pc:sldLayoutChg>
      </pc:sldMasterChg>
      <pc:sldMasterChg chg="mod addSldLayout delSldLayout modSldLayout">
        <pc:chgData name="Richardson, Stephanie (STFC,RAL,ISIS)" userId="fb9e1876-ffcf-45bf-abd9-b21078f88f3e" providerId="ADAL" clId="{9AD97143-98FB-4579-9750-783D5C12E4A2}" dt="2023-06-13T10:00:01.010" v="166"/>
        <pc:sldMasterMkLst>
          <pc:docMk/>
          <pc:sldMasterMk cId="2232557041" sldId="2147483719"/>
        </pc:sldMasterMkLst>
        <pc:sldLayoutChg chg="modSp mod">
          <pc:chgData name="Richardson, Stephanie (STFC,RAL,ISIS)" userId="fb9e1876-ffcf-45bf-abd9-b21078f88f3e" providerId="ADAL" clId="{9AD97143-98FB-4579-9750-783D5C12E4A2}" dt="2023-06-13T09:53:08.643" v="53" actId="14100"/>
          <pc:sldLayoutMkLst>
            <pc:docMk/>
            <pc:sldMasterMk cId="2232557041" sldId="2147483719"/>
            <pc:sldLayoutMk cId="1675949791" sldId="2147483721"/>
          </pc:sldLayoutMkLst>
          <pc:spChg chg="mod">
            <ac:chgData name="Richardson, Stephanie (STFC,RAL,ISIS)" userId="fb9e1876-ffcf-45bf-abd9-b21078f88f3e" providerId="ADAL" clId="{9AD97143-98FB-4579-9750-783D5C12E4A2}" dt="2023-06-13T09:53:02.219" v="51" actId="14100"/>
            <ac:spMkLst>
              <pc:docMk/>
              <pc:sldMasterMk cId="2232557041" sldId="2147483719"/>
              <pc:sldLayoutMk cId="1675949791" sldId="2147483721"/>
              <ac:spMk id="5" creationId="{BCE196B2-446B-C638-E24B-42F7A659B1DC}"/>
            </ac:spMkLst>
          </pc:spChg>
          <pc:spChg chg="mod">
            <ac:chgData name="Richardson, Stephanie (STFC,RAL,ISIS)" userId="fb9e1876-ffcf-45bf-abd9-b21078f88f3e" providerId="ADAL" clId="{9AD97143-98FB-4579-9750-783D5C12E4A2}" dt="2023-06-13T09:53:08.643" v="53" actId="14100"/>
            <ac:spMkLst>
              <pc:docMk/>
              <pc:sldMasterMk cId="2232557041" sldId="2147483719"/>
              <pc:sldLayoutMk cId="1675949791" sldId="2147483721"/>
              <ac:spMk id="6" creationId="{9E2D15B4-3C1F-6E32-114C-0E3C063437E2}"/>
            </ac:spMkLst>
          </pc:spChg>
          <pc:spChg chg="mod">
            <ac:chgData name="Richardson, Stephanie (STFC,RAL,ISIS)" userId="fb9e1876-ffcf-45bf-abd9-b21078f88f3e" providerId="ADAL" clId="{9AD97143-98FB-4579-9750-783D5C12E4A2}" dt="2023-06-13T09:53:00.202" v="50" actId="14100"/>
            <ac:spMkLst>
              <pc:docMk/>
              <pc:sldMasterMk cId="2232557041" sldId="2147483719"/>
              <pc:sldLayoutMk cId="1675949791" sldId="2147483721"/>
              <ac:spMk id="7" creationId="{6D58FB62-6305-D775-94D1-00380F2AC31D}"/>
            </ac:spMkLst>
          </pc:spChg>
        </pc:sldLayoutChg>
        <pc:sldLayoutChg chg="del">
          <pc:chgData name="Richardson, Stephanie (STFC,RAL,ISIS)" userId="fb9e1876-ffcf-45bf-abd9-b21078f88f3e" providerId="ADAL" clId="{9AD97143-98FB-4579-9750-783D5C12E4A2}" dt="2023-06-13T09:47:24.373" v="26" actId="2696"/>
          <pc:sldLayoutMkLst>
            <pc:docMk/>
            <pc:sldMasterMk cId="2232557041" sldId="2147483719"/>
            <pc:sldLayoutMk cId="1922209044" sldId="2147483722"/>
          </pc:sldLayoutMkLst>
        </pc:sldLayoutChg>
        <pc:sldLayoutChg chg="del">
          <pc:chgData name="Richardson, Stephanie (STFC,RAL,ISIS)" userId="fb9e1876-ffcf-45bf-abd9-b21078f88f3e" providerId="ADAL" clId="{9AD97143-98FB-4579-9750-783D5C12E4A2}" dt="2023-06-13T09:50:02.353" v="40" actId="2696"/>
          <pc:sldLayoutMkLst>
            <pc:docMk/>
            <pc:sldMasterMk cId="2232557041" sldId="2147483719"/>
            <pc:sldLayoutMk cId="1863908208" sldId="2147483723"/>
          </pc:sldLayoutMkLst>
        </pc:sldLayoutChg>
        <pc:sldLayoutChg chg="modSp mod">
          <pc:chgData name="Richardson, Stephanie (STFC,RAL,ISIS)" userId="fb9e1876-ffcf-45bf-abd9-b21078f88f3e" providerId="ADAL" clId="{9AD97143-98FB-4579-9750-783D5C12E4A2}" dt="2023-06-13T09:55:17.820" v="147" actId="14100"/>
          <pc:sldLayoutMkLst>
            <pc:docMk/>
            <pc:sldMasterMk cId="2232557041" sldId="2147483719"/>
            <pc:sldLayoutMk cId="1747815310" sldId="2147483724"/>
          </pc:sldLayoutMkLst>
          <pc:spChg chg="mod">
            <ac:chgData name="Richardson, Stephanie (STFC,RAL,ISIS)" userId="fb9e1876-ffcf-45bf-abd9-b21078f88f3e" providerId="ADAL" clId="{9AD97143-98FB-4579-9750-783D5C12E4A2}" dt="2023-06-13T09:55:17.820" v="147" actId="14100"/>
            <ac:spMkLst>
              <pc:docMk/>
              <pc:sldMasterMk cId="2232557041" sldId="2147483719"/>
              <pc:sldLayoutMk cId="1747815310" sldId="2147483724"/>
              <ac:spMk id="4" creationId="{D3A8A21F-2C7D-3EED-D3DE-935B34DCFB6C}"/>
            </ac:spMkLst>
          </pc:spChg>
        </pc:sldLayoutChg>
        <pc:sldLayoutChg chg="mod">
          <pc:chgData name="Richardson, Stephanie (STFC,RAL,ISIS)" userId="fb9e1876-ffcf-45bf-abd9-b21078f88f3e" providerId="ADAL" clId="{9AD97143-98FB-4579-9750-783D5C12E4A2}" dt="2023-06-13T09:52:36.938" v="49" actId="6014"/>
          <pc:sldLayoutMkLst>
            <pc:docMk/>
            <pc:sldMasterMk cId="2232557041" sldId="2147483719"/>
            <pc:sldLayoutMk cId="3910029188" sldId="2147483725"/>
          </pc:sldLayoutMkLst>
        </pc:sldLayoutChg>
        <pc:sldLayoutChg chg="del">
          <pc:chgData name="Richardson, Stephanie (STFC,RAL,ISIS)" userId="fb9e1876-ffcf-45bf-abd9-b21078f88f3e" providerId="ADAL" clId="{9AD97143-98FB-4579-9750-783D5C12E4A2}" dt="2023-06-13T09:44:59.998" v="5" actId="47"/>
          <pc:sldLayoutMkLst>
            <pc:docMk/>
            <pc:sldMasterMk cId="2232557041" sldId="2147483719"/>
            <pc:sldLayoutMk cId="963376447" sldId="2147483726"/>
          </pc:sldLayoutMkLst>
        </pc:sldLayoutChg>
        <pc:sldLayoutChg chg="new del mod">
          <pc:chgData name="Richardson, Stephanie (STFC,RAL,ISIS)" userId="fb9e1876-ffcf-45bf-abd9-b21078f88f3e" providerId="ADAL" clId="{9AD97143-98FB-4579-9750-783D5C12E4A2}" dt="2023-06-13T09:51:18.793" v="46" actId="2696"/>
          <pc:sldLayoutMkLst>
            <pc:docMk/>
            <pc:sldMasterMk cId="2232557041" sldId="2147483719"/>
            <pc:sldLayoutMk cId="2812007920" sldId="2147483726"/>
          </pc:sldLayoutMkLst>
        </pc:sldLayoutChg>
        <pc:sldLayoutChg chg="addSp delSp modSp add mod modTransition">
          <pc:chgData name="Richardson, Stephanie (STFC,RAL,ISIS)" userId="fb9e1876-ffcf-45bf-abd9-b21078f88f3e" providerId="ADAL" clId="{9AD97143-98FB-4579-9750-783D5C12E4A2}" dt="2023-06-13T09:55:09.755" v="146" actId="6014"/>
          <pc:sldLayoutMkLst>
            <pc:docMk/>
            <pc:sldMasterMk cId="2232557041" sldId="2147483719"/>
            <pc:sldLayoutMk cId="3623609204" sldId="2147483726"/>
          </pc:sldLayoutMkLst>
          <pc:spChg chg="add mod">
            <ac:chgData name="Richardson, Stephanie (STFC,RAL,ISIS)" userId="fb9e1876-ffcf-45bf-abd9-b21078f88f3e" providerId="ADAL" clId="{9AD97143-98FB-4579-9750-783D5C12E4A2}" dt="2023-06-13T09:54:20.608" v="129" actId="14100"/>
            <ac:spMkLst>
              <pc:docMk/>
              <pc:sldMasterMk cId="2232557041" sldId="2147483719"/>
              <pc:sldLayoutMk cId="3623609204" sldId="2147483726"/>
              <ac:spMk id="2" creationId="{39A72C94-07DD-E2CA-345A-A35125CE44A6}"/>
            </ac:spMkLst>
          </pc:spChg>
          <pc:spChg chg="add mod">
            <ac:chgData name="Richardson, Stephanie (STFC,RAL,ISIS)" userId="fb9e1876-ffcf-45bf-abd9-b21078f88f3e" providerId="ADAL" clId="{9AD97143-98FB-4579-9750-783D5C12E4A2}" dt="2023-06-13T09:54:25.892" v="133" actId="408"/>
            <ac:spMkLst>
              <pc:docMk/>
              <pc:sldMasterMk cId="2232557041" sldId="2147483719"/>
              <pc:sldLayoutMk cId="3623609204" sldId="2147483726"/>
              <ac:spMk id="3" creationId="{1BFA7CDF-E186-FDDF-CF2E-0B3F10DB84DD}"/>
            </ac:spMkLst>
          </pc:spChg>
          <pc:spChg chg="add del">
            <ac:chgData name="Richardson, Stephanie (STFC,RAL,ISIS)" userId="fb9e1876-ffcf-45bf-abd9-b21078f88f3e" providerId="ADAL" clId="{9AD97143-98FB-4579-9750-783D5C12E4A2}" dt="2023-06-13T09:54:32.809" v="134" actId="11529"/>
            <ac:spMkLst>
              <pc:docMk/>
              <pc:sldMasterMk cId="2232557041" sldId="2147483719"/>
              <pc:sldLayoutMk cId="3623609204" sldId="2147483726"/>
              <ac:spMk id="4" creationId="{97D7855A-65D1-22A7-5579-ACA2935602DA}"/>
            </ac:spMkLst>
          </pc:spChg>
          <pc:spChg chg="mod">
            <ac:chgData name="Richardson, Stephanie (STFC,RAL,ISIS)" userId="fb9e1876-ffcf-45bf-abd9-b21078f88f3e" providerId="ADAL" clId="{9AD97143-98FB-4579-9750-783D5C12E4A2}" dt="2023-06-13T09:54:22.662" v="132" actId="1038"/>
            <ac:spMkLst>
              <pc:docMk/>
              <pc:sldMasterMk cId="2232557041" sldId="2147483719"/>
              <pc:sldLayoutMk cId="3623609204" sldId="2147483726"/>
              <ac:spMk id="6" creationId="{9E2D15B4-3C1F-6E32-114C-0E3C063437E2}"/>
            </ac:spMkLst>
          </pc:spChg>
          <pc:spChg chg="del">
            <ac:chgData name="Richardson, Stephanie (STFC,RAL,ISIS)" userId="fb9e1876-ffcf-45bf-abd9-b21078f88f3e" providerId="ADAL" clId="{9AD97143-98FB-4579-9750-783D5C12E4A2}" dt="2023-06-13T09:53:29.553" v="56" actId="478"/>
            <ac:spMkLst>
              <pc:docMk/>
              <pc:sldMasterMk cId="2232557041" sldId="2147483719"/>
              <pc:sldLayoutMk cId="3623609204" sldId="2147483726"/>
              <ac:spMk id="7" creationId="{6D58FB62-6305-D775-94D1-00380F2AC31D}"/>
            </ac:spMkLst>
          </pc:spChg>
          <pc:spChg chg="add mod">
            <ac:chgData name="Richardson, Stephanie (STFC,RAL,ISIS)" userId="fb9e1876-ffcf-45bf-abd9-b21078f88f3e" providerId="ADAL" clId="{9AD97143-98FB-4579-9750-783D5C12E4A2}" dt="2023-06-13T09:54:56.659" v="145" actId="14100"/>
            <ac:spMkLst>
              <pc:docMk/>
              <pc:sldMasterMk cId="2232557041" sldId="2147483719"/>
              <pc:sldLayoutMk cId="3623609204" sldId="2147483726"/>
              <ac:spMk id="8" creationId="{4A93167B-5805-9EBB-6E54-360D545AFA15}"/>
            </ac:spMkLst>
          </pc:spChg>
        </pc:sldLayoutChg>
        <pc:sldLayoutChg chg="modSp">
          <pc:chgData name="Richardson, Stephanie (STFC,RAL,ISIS)" userId="fb9e1876-ffcf-45bf-abd9-b21078f88f3e" providerId="ADAL" clId="{9AD97143-98FB-4579-9750-783D5C12E4A2}" dt="2023-06-13T10:00:01.010" v="166"/>
          <pc:sldLayoutMkLst>
            <pc:docMk/>
            <pc:sldMasterMk cId="2232557041" sldId="2147483719"/>
            <pc:sldLayoutMk cId="2652264531" sldId="2147483754"/>
          </pc:sldLayoutMkLst>
          <pc:spChg chg="mod">
            <ac:chgData name="Richardson, Stephanie (STFC,RAL,ISIS)" userId="fb9e1876-ffcf-45bf-abd9-b21078f88f3e" providerId="ADAL" clId="{9AD97143-98FB-4579-9750-783D5C12E4A2}" dt="2023-06-13T10:00:01.010" v="166"/>
            <ac:spMkLst>
              <pc:docMk/>
              <pc:sldMasterMk cId="2232557041" sldId="2147483719"/>
              <pc:sldLayoutMk cId="2652264531" sldId="2147483754"/>
              <ac:spMk id="4" creationId="{B7783C9B-D14B-899C-B084-D233E5CF9D89}"/>
            </ac:spMkLst>
          </pc:spChg>
          <pc:spChg chg="mod">
            <ac:chgData name="Richardson, Stephanie (STFC,RAL,ISIS)" userId="fb9e1876-ffcf-45bf-abd9-b21078f88f3e" providerId="ADAL" clId="{9AD97143-98FB-4579-9750-783D5C12E4A2}" dt="2023-06-13T10:00:01.010" v="166"/>
            <ac:spMkLst>
              <pc:docMk/>
              <pc:sldMasterMk cId="2232557041" sldId="2147483719"/>
              <pc:sldLayoutMk cId="2652264531" sldId="2147483754"/>
              <ac:spMk id="5" creationId="{2E2C38EF-93AE-9214-FDFE-009AE71CD7A1}"/>
            </ac:spMkLst>
          </pc:spChg>
          <pc:spChg chg="mod">
            <ac:chgData name="Richardson, Stephanie (STFC,RAL,ISIS)" userId="fb9e1876-ffcf-45bf-abd9-b21078f88f3e" providerId="ADAL" clId="{9AD97143-98FB-4579-9750-783D5C12E4A2}" dt="2023-06-13T10:00:01.010" v="166"/>
            <ac:spMkLst>
              <pc:docMk/>
              <pc:sldMasterMk cId="2232557041" sldId="2147483719"/>
              <pc:sldLayoutMk cId="2652264531" sldId="2147483754"/>
              <ac:spMk id="6" creationId="{4E881CBA-3EB3-43A7-D2FA-2410CF2BAE2D}"/>
            </ac:spMkLst>
          </pc:spChg>
        </pc:sldLayoutChg>
        <pc:sldLayoutChg chg="modSp">
          <pc:chgData name="Richardson, Stephanie (STFC,RAL,ISIS)" userId="fb9e1876-ffcf-45bf-abd9-b21078f88f3e" providerId="ADAL" clId="{9AD97143-98FB-4579-9750-783D5C12E4A2}" dt="2023-06-13T10:00:01.010" v="166"/>
          <pc:sldLayoutMkLst>
            <pc:docMk/>
            <pc:sldMasterMk cId="2232557041" sldId="2147483719"/>
            <pc:sldLayoutMk cId="3831121784" sldId="2147483755"/>
          </pc:sldLayoutMkLst>
          <pc:spChg chg="mod">
            <ac:chgData name="Richardson, Stephanie (STFC,RAL,ISIS)" userId="fb9e1876-ffcf-45bf-abd9-b21078f88f3e" providerId="ADAL" clId="{9AD97143-98FB-4579-9750-783D5C12E4A2}" dt="2023-06-13T10:00:01.010" v="166"/>
            <ac:spMkLst>
              <pc:docMk/>
              <pc:sldMasterMk cId="2232557041" sldId="2147483719"/>
              <pc:sldLayoutMk cId="3831121784" sldId="2147483755"/>
              <ac:spMk id="4" creationId="{0311ECD2-7228-FC6F-D057-E1D381721D2D}"/>
            </ac:spMkLst>
          </pc:spChg>
          <pc:spChg chg="mod">
            <ac:chgData name="Richardson, Stephanie (STFC,RAL,ISIS)" userId="fb9e1876-ffcf-45bf-abd9-b21078f88f3e" providerId="ADAL" clId="{9AD97143-98FB-4579-9750-783D5C12E4A2}" dt="2023-06-13T10:00:01.010" v="166"/>
            <ac:spMkLst>
              <pc:docMk/>
              <pc:sldMasterMk cId="2232557041" sldId="2147483719"/>
              <pc:sldLayoutMk cId="3831121784" sldId="2147483755"/>
              <ac:spMk id="5" creationId="{A0501347-B148-1746-115D-B3672939A7E1}"/>
            </ac:spMkLst>
          </pc:spChg>
          <pc:spChg chg="mod">
            <ac:chgData name="Richardson, Stephanie (STFC,RAL,ISIS)" userId="fb9e1876-ffcf-45bf-abd9-b21078f88f3e" providerId="ADAL" clId="{9AD97143-98FB-4579-9750-783D5C12E4A2}" dt="2023-06-13T10:00:01.010" v="166"/>
            <ac:spMkLst>
              <pc:docMk/>
              <pc:sldMasterMk cId="2232557041" sldId="2147483719"/>
              <pc:sldLayoutMk cId="3831121784" sldId="2147483755"/>
              <ac:spMk id="6" creationId="{E474C7FE-56F7-317A-6A29-7F808D2B3C8A}"/>
            </ac:spMkLst>
          </pc:spChg>
        </pc:sldLayoutChg>
        <pc:sldLayoutChg chg="modSp">
          <pc:chgData name="Richardson, Stephanie (STFC,RAL,ISIS)" userId="fb9e1876-ffcf-45bf-abd9-b21078f88f3e" providerId="ADAL" clId="{9AD97143-98FB-4579-9750-783D5C12E4A2}" dt="2023-06-13T10:00:01.010" v="166"/>
          <pc:sldLayoutMkLst>
            <pc:docMk/>
            <pc:sldMasterMk cId="2232557041" sldId="2147483719"/>
            <pc:sldLayoutMk cId="1672187643" sldId="2147483756"/>
          </pc:sldLayoutMkLst>
          <pc:spChg chg="mod">
            <ac:chgData name="Richardson, Stephanie (STFC,RAL,ISIS)" userId="fb9e1876-ffcf-45bf-abd9-b21078f88f3e" providerId="ADAL" clId="{9AD97143-98FB-4579-9750-783D5C12E4A2}" dt="2023-06-13T10:00:01.010" v="166"/>
            <ac:spMkLst>
              <pc:docMk/>
              <pc:sldMasterMk cId="2232557041" sldId="2147483719"/>
              <pc:sldLayoutMk cId="1672187643" sldId="2147483756"/>
              <ac:spMk id="4" creationId="{DC61FB1F-7BDA-DC86-9EF3-DB36350C8D2F}"/>
            </ac:spMkLst>
          </pc:spChg>
          <pc:spChg chg="mod">
            <ac:chgData name="Richardson, Stephanie (STFC,RAL,ISIS)" userId="fb9e1876-ffcf-45bf-abd9-b21078f88f3e" providerId="ADAL" clId="{9AD97143-98FB-4579-9750-783D5C12E4A2}" dt="2023-06-13T10:00:01.010" v="166"/>
            <ac:spMkLst>
              <pc:docMk/>
              <pc:sldMasterMk cId="2232557041" sldId="2147483719"/>
              <pc:sldLayoutMk cId="1672187643" sldId="2147483756"/>
              <ac:spMk id="5" creationId="{C77E4339-5CB2-7EDB-C9AA-C007FA14F698}"/>
            </ac:spMkLst>
          </pc:spChg>
          <pc:spChg chg="mod">
            <ac:chgData name="Richardson, Stephanie (STFC,RAL,ISIS)" userId="fb9e1876-ffcf-45bf-abd9-b21078f88f3e" providerId="ADAL" clId="{9AD97143-98FB-4579-9750-783D5C12E4A2}" dt="2023-06-13T10:00:01.010" v="166"/>
            <ac:spMkLst>
              <pc:docMk/>
              <pc:sldMasterMk cId="2232557041" sldId="2147483719"/>
              <pc:sldLayoutMk cId="1672187643" sldId="2147483756"/>
              <ac:spMk id="6" creationId="{1B47BCC8-EC59-1A12-7C24-DEA423BC7F75}"/>
            </ac:spMkLst>
          </pc:spChg>
        </pc:sldLayoutChg>
        <pc:sldLayoutChg chg="modSp">
          <pc:chgData name="Richardson, Stephanie (STFC,RAL,ISIS)" userId="fb9e1876-ffcf-45bf-abd9-b21078f88f3e" providerId="ADAL" clId="{9AD97143-98FB-4579-9750-783D5C12E4A2}" dt="2023-06-13T10:00:01.010" v="166"/>
          <pc:sldLayoutMkLst>
            <pc:docMk/>
            <pc:sldMasterMk cId="2232557041" sldId="2147483719"/>
            <pc:sldLayoutMk cId="1546897535" sldId="2147483757"/>
          </pc:sldLayoutMkLst>
          <pc:spChg chg="mod">
            <ac:chgData name="Richardson, Stephanie (STFC,RAL,ISIS)" userId="fb9e1876-ffcf-45bf-abd9-b21078f88f3e" providerId="ADAL" clId="{9AD97143-98FB-4579-9750-783D5C12E4A2}" dt="2023-06-13T10:00:01.010" v="166"/>
            <ac:spMkLst>
              <pc:docMk/>
              <pc:sldMasterMk cId="2232557041" sldId="2147483719"/>
              <pc:sldLayoutMk cId="1546897535" sldId="2147483757"/>
              <ac:spMk id="5" creationId="{C400EE24-2BFB-8E46-2E66-3BA36D59A1CA}"/>
            </ac:spMkLst>
          </pc:spChg>
          <pc:spChg chg="mod">
            <ac:chgData name="Richardson, Stephanie (STFC,RAL,ISIS)" userId="fb9e1876-ffcf-45bf-abd9-b21078f88f3e" providerId="ADAL" clId="{9AD97143-98FB-4579-9750-783D5C12E4A2}" dt="2023-06-13T10:00:01.010" v="166"/>
            <ac:spMkLst>
              <pc:docMk/>
              <pc:sldMasterMk cId="2232557041" sldId="2147483719"/>
              <pc:sldLayoutMk cId="1546897535" sldId="2147483757"/>
              <ac:spMk id="6" creationId="{F5F2556D-B5E1-EF44-908B-500C8837B6D3}"/>
            </ac:spMkLst>
          </pc:spChg>
          <pc:spChg chg="mod">
            <ac:chgData name="Richardson, Stephanie (STFC,RAL,ISIS)" userId="fb9e1876-ffcf-45bf-abd9-b21078f88f3e" providerId="ADAL" clId="{9AD97143-98FB-4579-9750-783D5C12E4A2}" dt="2023-06-13T10:00:01.010" v="166"/>
            <ac:spMkLst>
              <pc:docMk/>
              <pc:sldMasterMk cId="2232557041" sldId="2147483719"/>
              <pc:sldLayoutMk cId="1546897535" sldId="2147483757"/>
              <ac:spMk id="7" creationId="{36B4910F-1642-C042-4D26-BC4F3A55A63E}"/>
            </ac:spMkLst>
          </pc:spChg>
        </pc:sldLayoutChg>
        <pc:sldLayoutChg chg="modSp">
          <pc:chgData name="Richardson, Stephanie (STFC,RAL,ISIS)" userId="fb9e1876-ffcf-45bf-abd9-b21078f88f3e" providerId="ADAL" clId="{9AD97143-98FB-4579-9750-783D5C12E4A2}" dt="2023-06-13T10:00:01.010" v="166"/>
          <pc:sldLayoutMkLst>
            <pc:docMk/>
            <pc:sldMasterMk cId="2232557041" sldId="2147483719"/>
            <pc:sldLayoutMk cId="3075672927" sldId="2147483758"/>
          </pc:sldLayoutMkLst>
          <pc:spChg chg="mod">
            <ac:chgData name="Richardson, Stephanie (STFC,RAL,ISIS)" userId="fb9e1876-ffcf-45bf-abd9-b21078f88f3e" providerId="ADAL" clId="{9AD97143-98FB-4579-9750-783D5C12E4A2}" dt="2023-06-13T10:00:01.010" v="166"/>
            <ac:spMkLst>
              <pc:docMk/>
              <pc:sldMasterMk cId="2232557041" sldId="2147483719"/>
              <pc:sldLayoutMk cId="3075672927" sldId="2147483758"/>
              <ac:spMk id="7" creationId="{CF70523E-13BC-6AF4-F44B-1E81F5078040}"/>
            </ac:spMkLst>
          </pc:spChg>
          <pc:spChg chg="mod">
            <ac:chgData name="Richardson, Stephanie (STFC,RAL,ISIS)" userId="fb9e1876-ffcf-45bf-abd9-b21078f88f3e" providerId="ADAL" clId="{9AD97143-98FB-4579-9750-783D5C12E4A2}" dt="2023-06-13T10:00:01.010" v="166"/>
            <ac:spMkLst>
              <pc:docMk/>
              <pc:sldMasterMk cId="2232557041" sldId="2147483719"/>
              <pc:sldLayoutMk cId="3075672927" sldId="2147483758"/>
              <ac:spMk id="8" creationId="{22ACC21D-81ED-0C7F-2CF7-CFDE23016EBF}"/>
            </ac:spMkLst>
          </pc:spChg>
          <pc:spChg chg="mod">
            <ac:chgData name="Richardson, Stephanie (STFC,RAL,ISIS)" userId="fb9e1876-ffcf-45bf-abd9-b21078f88f3e" providerId="ADAL" clId="{9AD97143-98FB-4579-9750-783D5C12E4A2}" dt="2023-06-13T10:00:01.010" v="166"/>
            <ac:spMkLst>
              <pc:docMk/>
              <pc:sldMasterMk cId="2232557041" sldId="2147483719"/>
              <pc:sldLayoutMk cId="3075672927" sldId="2147483758"/>
              <ac:spMk id="9" creationId="{A75BA4D1-1395-871F-083F-CCC3ADAA7675}"/>
            </ac:spMkLst>
          </pc:spChg>
        </pc:sldLayoutChg>
        <pc:sldLayoutChg chg="modSp">
          <pc:chgData name="Richardson, Stephanie (STFC,RAL,ISIS)" userId="fb9e1876-ffcf-45bf-abd9-b21078f88f3e" providerId="ADAL" clId="{9AD97143-98FB-4579-9750-783D5C12E4A2}" dt="2023-06-13T10:00:01.010" v="166"/>
          <pc:sldLayoutMkLst>
            <pc:docMk/>
            <pc:sldMasterMk cId="2232557041" sldId="2147483719"/>
            <pc:sldLayoutMk cId="107841998" sldId="2147483759"/>
          </pc:sldLayoutMkLst>
          <pc:spChg chg="mod">
            <ac:chgData name="Richardson, Stephanie (STFC,RAL,ISIS)" userId="fb9e1876-ffcf-45bf-abd9-b21078f88f3e" providerId="ADAL" clId="{9AD97143-98FB-4579-9750-783D5C12E4A2}" dt="2023-06-13T10:00:01.010" v="166"/>
            <ac:spMkLst>
              <pc:docMk/>
              <pc:sldMasterMk cId="2232557041" sldId="2147483719"/>
              <pc:sldLayoutMk cId="107841998" sldId="2147483759"/>
              <ac:spMk id="3" creationId="{ACA4210A-8AD6-DB76-6435-6F1565CF23B3}"/>
            </ac:spMkLst>
          </pc:spChg>
          <pc:spChg chg="mod">
            <ac:chgData name="Richardson, Stephanie (STFC,RAL,ISIS)" userId="fb9e1876-ffcf-45bf-abd9-b21078f88f3e" providerId="ADAL" clId="{9AD97143-98FB-4579-9750-783D5C12E4A2}" dt="2023-06-13T10:00:01.010" v="166"/>
            <ac:spMkLst>
              <pc:docMk/>
              <pc:sldMasterMk cId="2232557041" sldId="2147483719"/>
              <pc:sldLayoutMk cId="107841998" sldId="2147483759"/>
              <ac:spMk id="4" creationId="{E65DFFE2-973C-8808-2027-0A0826D0678B}"/>
            </ac:spMkLst>
          </pc:spChg>
          <pc:spChg chg="mod">
            <ac:chgData name="Richardson, Stephanie (STFC,RAL,ISIS)" userId="fb9e1876-ffcf-45bf-abd9-b21078f88f3e" providerId="ADAL" clId="{9AD97143-98FB-4579-9750-783D5C12E4A2}" dt="2023-06-13T10:00:01.010" v="166"/>
            <ac:spMkLst>
              <pc:docMk/>
              <pc:sldMasterMk cId="2232557041" sldId="2147483719"/>
              <pc:sldLayoutMk cId="107841998" sldId="2147483759"/>
              <ac:spMk id="5" creationId="{2827C7D8-7501-4918-C3A4-210FC2D1AD31}"/>
            </ac:spMkLst>
          </pc:spChg>
        </pc:sldLayoutChg>
        <pc:sldLayoutChg chg="modSp">
          <pc:chgData name="Richardson, Stephanie (STFC,RAL,ISIS)" userId="fb9e1876-ffcf-45bf-abd9-b21078f88f3e" providerId="ADAL" clId="{9AD97143-98FB-4579-9750-783D5C12E4A2}" dt="2023-06-13T10:00:01.010" v="166"/>
          <pc:sldLayoutMkLst>
            <pc:docMk/>
            <pc:sldMasterMk cId="2232557041" sldId="2147483719"/>
            <pc:sldLayoutMk cId="528458597" sldId="2147483760"/>
          </pc:sldLayoutMkLst>
          <pc:spChg chg="mod">
            <ac:chgData name="Richardson, Stephanie (STFC,RAL,ISIS)" userId="fb9e1876-ffcf-45bf-abd9-b21078f88f3e" providerId="ADAL" clId="{9AD97143-98FB-4579-9750-783D5C12E4A2}" dt="2023-06-13T10:00:01.010" v="166"/>
            <ac:spMkLst>
              <pc:docMk/>
              <pc:sldMasterMk cId="2232557041" sldId="2147483719"/>
              <pc:sldLayoutMk cId="528458597" sldId="2147483760"/>
              <ac:spMk id="5" creationId="{0BBF7D06-9178-0519-324E-D3FAE1553A1C}"/>
            </ac:spMkLst>
          </pc:spChg>
          <pc:spChg chg="mod">
            <ac:chgData name="Richardson, Stephanie (STFC,RAL,ISIS)" userId="fb9e1876-ffcf-45bf-abd9-b21078f88f3e" providerId="ADAL" clId="{9AD97143-98FB-4579-9750-783D5C12E4A2}" dt="2023-06-13T10:00:01.010" v="166"/>
            <ac:spMkLst>
              <pc:docMk/>
              <pc:sldMasterMk cId="2232557041" sldId="2147483719"/>
              <pc:sldLayoutMk cId="528458597" sldId="2147483760"/>
              <ac:spMk id="6" creationId="{DDED0C21-14CC-0A4D-09D2-207115B3D4DC}"/>
            </ac:spMkLst>
          </pc:spChg>
          <pc:spChg chg="mod">
            <ac:chgData name="Richardson, Stephanie (STFC,RAL,ISIS)" userId="fb9e1876-ffcf-45bf-abd9-b21078f88f3e" providerId="ADAL" clId="{9AD97143-98FB-4579-9750-783D5C12E4A2}" dt="2023-06-13T10:00:01.010" v="166"/>
            <ac:spMkLst>
              <pc:docMk/>
              <pc:sldMasterMk cId="2232557041" sldId="2147483719"/>
              <pc:sldLayoutMk cId="528458597" sldId="2147483760"/>
              <ac:spMk id="7" creationId="{094D343D-82C5-3AAA-AADD-2197F991E673}"/>
            </ac:spMkLst>
          </pc:spChg>
        </pc:sldLayoutChg>
        <pc:sldLayoutChg chg="modSp">
          <pc:chgData name="Richardson, Stephanie (STFC,RAL,ISIS)" userId="fb9e1876-ffcf-45bf-abd9-b21078f88f3e" providerId="ADAL" clId="{9AD97143-98FB-4579-9750-783D5C12E4A2}" dt="2023-06-13T10:00:01.010" v="166"/>
          <pc:sldLayoutMkLst>
            <pc:docMk/>
            <pc:sldMasterMk cId="2232557041" sldId="2147483719"/>
            <pc:sldLayoutMk cId="3264549565" sldId="2147483761"/>
          </pc:sldLayoutMkLst>
          <pc:spChg chg="mod">
            <ac:chgData name="Richardson, Stephanie (STFC,RAL,ISIS)" userId="fb9e1876-ffcf-45bf-abd9-b21078f88f3e" providerId="ADAL" clId="{9AD97143-98FB-4579-9750-783D5C12E4A2}" dt="2023-06-13T10:00:01.010" v="166"/>
            <ac:spMkLst>
              <pc:docMk/>
              <pc:sldMasterMk cId="2232557041" sldId="2147483719"/>
              <pc:sldLayoutMk cId="3264549565" sldId="2147483761"/>
              <ac:spMk id="5" creationId="{687748DA-A10C-6B03-FEDA-D99AE6E85A9B}"/>
            </ac:spMkLst>
          </pc:spChg>
          <pc:spChg chg="mod">
            <ac:chgData name="Richardson, Stephanie (STFC,RAL,ISIS)" userId="fb9e1876-ffcf-45bf-abd9-b21078f88f3e" providerId="ADAL" clId="{9AD97143-98FB-4579-9750-783D5C12E4A2}" dt="2023-06-13T10:00:01.010" v="166"/>
            <ac:spMkLst>
              <pc:docMk/>
              <pc:sldMasterMk cId="2232557041" sldId="2147483719"/>
              <pc:sldLayoutMk cId="3264549565" sldId="2147483761"/>
              <ac:spMk id="6" creationId="{5009BA5F-3B12-9A62-2D70-80CF77B9951B}"/>
            </ac:spMkLst>
          </pc:spChg>
          <pc:spChg chg="mod">
            <ac:chgData name="Richardson, Stephanie (STFC,RAL,ISIS)" userId="fb9e1876-ffcf-45bf-abd9-b21078f88f3e" providerId="ADAL" clId="{9AD97143-98FB-4579-9750-783D5C12E4A2}" dt="2023-06-13T10:00:01.010" v="166"/>
            <ac:spMkLst>
              <pc:docMk/>
              <pc:sldMasterMk cId="2232557041" sldId="2147483719"/>
              <pc:sldLayoutMk cId="3264549565" sldId="2147483761"/>
              <ac:spMk id="7" creationId="{361A75CB-A493-E2D5-0C56-6C9F25C86CA4}"/>
            </ac:spMkLst>
          </pc:spChg>
        </pc:sldLayoutChg>
      </pc:sldMasterChg>
      <pc:sldMasterChg chg="modSp mod modSldLayout">
        <pc:chgData name="Richardson, Stephanie (STFC,RAL,ISIS)" userId="fb9e1876-ffcf-45bf-abd9-b21078f88f3e" providerId="ADAL" clId="{9AD97143-98FB-4579-9750-783D5C12E4A2}" dt="2023-06-13T10:37:38.715" v="172" actId="14826"/>
        <pc:sldMasterMkLst>
          <pc:docMk/>
          <pc:sldMasterMk cId="3796829732" sldId="2147483727"/>
        </pc:sldMasterMkLst>
        <pc:picChg chg="mod">
          <ac:chgData name="Richardson, Stephanie (STFC,RAL,ISIS)" userId="fb9e1876-ffcf-45bf-abd9-b21078f88f3e" providerId="ADAL" clId="{9AD97143-98FB-4579-9750-783D5C12E4A2}" dt="2023-06-13T10:37:38.715" v="172" actId="14826"/>
          <ac:picMkLst>
            <pc:docMk/>
            <pc:sldMasterMk cId="3796829732" sldId="2147483727"/>
            <ac:picMk id="4" creationId="{C5EE97D3-004E-241C-1F4D-DA2001CE0425}"/>
          </ac:picMkLst>
        </pc:picChg>
        <pc:sldLayoutChg chg="mod">
          <pc:chgData name="Richardson, Stephanie (STFC,RAL,ISIS)" userId="fb9e1876-ffcf-45bf-abd9-b21078f88f3e" providerId="ADAL" clId="{9AD97143-98FB-4579-9750-783D5C12E4A2}" dt="2023-06-13T09:47:07.019" v="25" actId="6014"/>
          <pc:sldLayoutMkLst>
            <pc:docMk/>
            <pc:sldMasterMk cId="3796829732" sldId="2147483727"/>
            <pc:sldLayoutMk cId="1361455900" sldId="2147483733"/>
          </pc:sldLayoutMkLst>
        </pc:sldLayoutChg>
      </pc:sldMasterChg>
      <pc:sldMasterChg chg="new del mod addSldLayout delSldLayout">
        <pc:chgData name="Richardson, Stephanie (STFC,RAL,ISIS)" userId="fb9e1876-ffcf-45bf-abd9-b21078f88f3e" providerId="ADAL" clId="{9AD97143-98FB-4579-9750-783D5C12E4A2}" dt="2023-06-13T09:50:58.333" v="44" actId="6938"/>
        <pc:sldMasterMkLst>
          <pc:docMk/>
          <pc:sldMasterMk cId="2547378874" sldId="2147483734"/>
        </pc:sldMasterMkLst>
        <pc:sldLayoutChg chg="new del replId">
          <pc:chgData name="Richardson, Stephanie (STFC,RAL,ISIS)" userId="fb9e1876-ffcf-45bf-abd9-b21078f88f3e" providerId="ADAL" clId="{9AD97143-98FB-4579-9750-783D5C12E4A2}" dt="2023-06-13T09:50:58.333" v="44" actId="6938"/>
          <pc:sldLayoutMkLst>
            <pc:docMk/>
            <pc:sldMasterMk cId="2547378874" sldId="2147483734"/>
            <pc:sldLayoutMk cId="1173839450" sldId="2147483735"/>
          </pc:sldLayoutMkLst>
        </pc:sldLayoutChg>
        <pc:sldLayoutChg chg="new del replId">
          <pc:chgData name="Richardson, Stephanie (STFC,RAL,ISIS)" userId="fb9e1876-ffcf-45bf-abd9-b21078f88f3e" providerId="ADAL" clId="{9AD97143-98FB-4579-9750-783D5C12E4A2}" dt="2023-06-13T09:50:58.333" v="44" actId="6938"/>
          <pc:sldLayoutMkLst>
            <pc:docMk/>
            <pc:sldMasterMk cId="2547378874" sldId="2147483734"/>
            <pc:sldLayoutMk cId="2467079635" sldId="2147483736"/>
          </pc:sldLayoutMkLst>
        </pc:sldLayoutChg>
        <pc:sldLayoutChg chg="new del replId">
          <pc:chgData name="Richardson, Stephanie (STFC,RAL,ISIS)" userId="fb9e1876-ffcf-45bf-abd9-b21078f88f3e" providerId="ADAL" clId="{9AD97143-98FB-4579-9750-783D5C12E4A2}" dt="2023-06-13T09:50:58.333" v="44" actId="6938"/>
          <pc:sldLayoutMkLst>
            <pc:docMk/>
            <pc:sldMasterMk cId="2547378874" sldId="2147483734"/>
            <pc:sldLayoutMk cId="2881842932" sldId="2147483737"/>
          </pc:sldLayoutMkLst>
        </pc:sldLayoutChg>
        <pc:sldLayoutChg chg="new del replId">
          <pc:chgData name="Richardson, Stephanie (STFC,RAL,ISIS)" userId="fb9e1876-ffcf-45bf-abd9-b21078f88f3e" providerId="ADAL" clId="{9AD97143-98FB-4579-9750-783D5C12E4A2}" dt="2023-06-13T09:50:58.333" v="44" actId="6938"/>
          <pc:sldLayoutMkLst>
            <pc:docMk/>
            <pc:sldMasterMk cId="2547378874" sldId="2147483734"/>
            <pc:sldLayoutMk cId="509497509" sldId="2147483738"/>
          </pc:sldLayoutMkLst>
        </pc:sldLayoutChg>
        <pc:sldLayoutChg chg="new del replId">
          <pc:chgData name="Richardson, Stephanie (STFC,RAL,ISIS)" userId="fb9e1876-ffcf-45bf-abd9-b21078f88f3e" providerId="ADAL" clId="{9AD97143-98FB-4579-9750-783D5C12E4A2}" dt="2023-06-13T09:50:58.333" v="44" actId="6938"/>
          <pc:sldLayoutMkLst>
            <pc:docMk/>
            <pc:sldMasterMk cId="2547378874" sldId="2147483734"/>
            <pc:sldLayoutMk cId="1104118082" sldId="2147483739"/>
          </pc:sldLayoutMkLst>
        </pc:sldLayoutChg>
        <pc:sldLayoutChg chg="new del replId">
          <pc:chgData name="Richardson, Stephanie (STFC,RAL,ISIS)" userId="fb9e1876-ffcf-45bf-abd9-b21078f88f3e" providerId="ADAL" clId="{9AD97143-98FB-4579-9750-783D5C12E4A2}" dt="2023-06-13T09:50:58.333" v="44" actId="6938"/>
          <pc:sldLayoutMkLst>
            <pc:docMk/>
            <pc:sldMasterMk cId="2547378874" sldId="2147483734"/>
            <pc:sldLayoutMk cId="3458179380" sldId="2147483740"/>
          </pc:sldLayoutMkLst>
        </pc:sldLayoutChg>
        <pc:sldLayoutChg chg="new del replId">
          <pc:chgData name="Richardson, Stephanie (STFC,RAL,ISIS)" userId="fb9e1876-ffcf-45bf-abd9-b21078f88f3e" providerId="ADAL" clId="{9AD97143-98FB-4579-9750-783D5C12E4A2}" dt="2023-06-13T09:50:58.333" v="44" actId="6938"/>
          <pc:sldLayoutMkLst>
            <pc:docMk/>
            <pc:sldMasterMk cId="2547378874" sldId="2147483734"/>
            <pc:sldLayoutMk cId="2874716688" sldId="2147483741"/>
          </pc:sldLayoutMkLst>
        </pc:sldLayoutChg>
        <pc:sldLayoutChg chg="new del replId">
          <pc:chgData name="Richardson, Stephanie (STFC,RAL,ISIS)" userId="fb9e1876-ffcf-45bf-abd9-b21078f88f3e" providerId="ADAL" clId="{9AD97143-98FB-4579-9750-783D5C12E4A2}" dt="2023-06-13T09:50:58.333" v="44" actId="6938"/>
          <pc:sldLayoutMkLst>
            <pc:docMk/>
            <pc:sldMasterMk cId="2547378874" sldId="2147483734"/>
            <pc:sldLayoutMk cId="1545531455" sldId="2147483742"/>
          </pc:sldLayoutMkLst>
        </pc:sldLayoutChg>
        <pc:sldLayoutChg chg="new del replId">
          <pc:chgData name="Richardson, Stephanie (STFC,RAL,ISIS)" userId="fb9e1876-ffcf-45bf-abd9-b21078f88f3e" providerId="ADAL" clId="{9AD97143-98FB-4579-9750-783D5C12E4A2}" dt="2023-06-13T09:50:58.333" v="44" actId="6938"/>
          <pc:sldLayoutMkLst>
            <pc:docMk/>
            <pc:sldMasterMk cId="2547378874" sldId="2147483734"/>
            <pc:sldLayoutMk cId="3260352868" sldId="2147483743"/>
          </pc:sldLayoutMkLst>
        </pc:sldLayoutChg>
        <pc:sldLayoutChg chg="new del replId">
          <pc:chgData name="Richardson, Stephanie (STFC,RAL,ISIS)" userId="fb9e1876-ffcf-45bf-abd9-b21078f88f3e" providerId="ADAL" clId="{9AD97143-98FB-4579-9750-783D5C12E4A2}" dt="2023-06-13T09:50:58.333" v="44" actId="6938"/>
          <pc:sldLayoutMkLst>
            <pc:docMk/>
            <pc:sldMasterMk cId="2547378874" sldId="2147483734"/>
            <pc:sldLayoutMk cId="325583450" sldId="2147483744"/>
          </pc:sldLayoutMkLst>
        </pc:sldLayoutChg>
        <pc:sldLayoutChg chg="new del replId">
          <pc:chgData name="Richardson, Stephanie (STFC,RAL,ISIS)" userId="fb9e1876-ffcf-45bf-abd9-b21078f88f3e" providerId="ADAL" clId="{9AD97143-98FB-4579-9750-783D5C12E4A2}" dt="2023-06-13T09:50:58.333" v="44" actId="6938"/>
          <pc:sldLayoutMkLst>
            <pc:docMk/>
            <pc:sldMasterMk cId="2547378874" sldId="2147483734"/>
            <pc:sldLayoutMk cId="2583740436" sldId="2147483745"/>
          </pc:sldLayoutMkLst>
        </pc:sldLayoutChg>
      </pc:sldMasterChg>
      <pc:sldMasterChg chg="add mod addSldLayout delSldLayout modSldLayout">
        <pc:chgData name="Richardson, Stephanie (STFC,RAL,ISIS)" userId="fb9e1876-ffcf-45bf-abd9-b21078f88f3e" providerId="ADAL" clId="{9AD97143-98FB-4579-9750-783D5C12E4A2}" dt="2023-06-13T10:04:22.250" v="168" actId="6014"/>
        <pc:sldMasterMkLst>
          <pc:docMk/>
          <pc:sldMasterMk cId="3562387349" sldId="2147483734"/>
        </pc:sldMasterMkLst>
        <pc:sldLayoutChg chg="add mod replId">
          <pc:chgData name="Richardson, Stephanie (STFC,RAL,ISIS)" userId="fb9e1876-ffcf-45bf-abd9-b21078f88f3e" providerId="ADAL" clId="{9AD97143-98FB-4579-9750-783D5C12E4A2}" dt="2023-06-13T09:55:35.765" v="152" actId="2890"/>
          <pc:sldLayoutMkLst>
            <pc:docMk/>
            <pc:sldMasterMk cId="3562387349" sldId="2147483734"/>
            <pc:sldLayoutMk cId="379747361" sldId="2147483735"/>
          </pc:sldLayoutMkLst>
        </pc:sldLayoutChg>
        <pc:sldLayoutChg chg="add mod replId">
          <pc:chgData name="Richardson, Stephanie (STFC,RAL,ISIS)" userId="fb9e1876-ffcf-45bf-abd9-b21078f88f3e" providerId="ADAL" clId="{9AD97143-98FB-4579-9750-783D5C12E4A2}" dt="2023-06-13T09:55:35.765" v="152" actId="2890"/>
          <pc:sldLayoutMkLst>
            <pc:docMk/>
            <pc:sldMasterMk cId="3562387349" sldId="2147483734"/>
            <pc:sldLayoutMk cId="180950474" sldId="2147483736"/>
          </pc:sldLayoutMkLst>
        </pc:sldLayoutChg>
        <pc:sldLayoutChg chg="add mod replId">
          <pc:chgData name="Richardson, Stephanie (STFC,RAL,ISIS)" userId="fb9e1876-ffcf-45bf-abd9-b21078f88f3e" providerId="ADAL" clId="{9AD97143-98FB-4579-9750-783D5C12E4A2}" dt="2023-06-13T09:55:35.765" v="152" actId="2890"/>
          <pc:sldLayoutMkLst>
            <pc:docMk/>
            <pc:sldMasterMk cId="3562387349" sldId="2147483734"/>
            <pc:sldLayoutMk cId="2187053031" sldId="2147483737"/>
          </pc:sldLayoutMkLst>
        </pc:sldLayoutChg>
        <pc:sldLayoutChg chg="add mod replId">
          <pc:chgData name="Richardson, Stephanie (STFC,RAL,ISIS)" userId="fb9e1876-ffcf-45bf-abd9-b21078f88f3e" providerId="ADAL" clId="{9AD97143-98FB-4579-9750-783D5C12E4A2}" dt="2023-06-13T09:55:35.765" v="152" actId="2890"/>
          <pc:sldLayoutMkLst>
            <pc:docMk/>
            <pc:sldMasterMk cId="3562387349" sldId="2147483734"/>
            <pc:sldLayoutMk cId="1905161976" sldId="2147483738"/>
          </pc:sldLayoutMkLst>
        </pc:sldLayoutChg>
        <pc:sldLayoutChg chg="add mod replId">
          <pc:chgData name="Richardson, Stephanie (STFC,RAL,ISIS)" userId="fb9e1876-ffcf-45bf-abd9-b21078f88f3e" providerId="ADAL" clId="{9AD97143-98FB-4579-9750-783D5C12E4A2}" dt="2023-06-13T09:55:35.765" v="152" actId="2890"/>
          <pc:sldLayoutMkLst>
            <pc:docMk/>
            <pc:sldMasterMk cId="3562387349" sldId="2147483734"/>
            <pc:sldLayoutMk cId="3538624153" sldId="2147483739"/>
          </pc:sldLayoutMkLst>
        </pc:sldLayoutChg>
        <pc:sldLayoutChg chg="add mod replId">
          <pc:chgData name="Richardson, Stephanie (STFC,RAL,ISIS)" userId="fb9e1876-ffcf-45bf-abd9-b21078f88f3e" providerId="ADAL" clId="{9AD97143-98FB-4579-9750-783D5C12E4A2}" dt="2023-06-13T09:55:35.765" v="152" actId="2890"/>
          <pc:sldLayoutMkLst>
            <pc:docMk/>
            <pc:sldMasterMk cId="3562387349" sldId="2147483734"/>
            <pc:sldLayoutMk cId="2831710968" sldId="2147483740"/>
          </pc:sldLayoutMkLst>
        </pc:sldLayoutChg>
        <pc:sldLayoutChg chg="add del mod replId">
          <pc:chgData name="Richardson, Stephanie (STFC,RAL,ISIS)" userId="fb9e1876-ffcf-45bf-abd9-b21078f88f3e" providerId="ADAL" clId="{9AD97143-98FB-4579-9750-783D5C12E4A2}" dt="2023-06-13T09:58:53.153" v="165" actId="2696"/>
          <pc:sldLayoutMkLst>
            <pc:docMk/>
            <pc:sldMasterMk cId="3562387349" sldId="2147483734"/>
            <pc:sldLayoutMk cId="532212873" sldId="2147483741"/>
          </pc:sldLayoutMkLst>
        </pc:sldLayoutChg>
        <pc:sldLayoutChg chg="add mod replId">
          <pc:chgData name="Richardson, Stephanie (STFC,RAL,ISIS)" userId="fb9e1876-ffcf-45bf-abd9-b21078f88f3e" providerId="ADAL" clId="{9AD97143-98FB-4579-9750-783D5C12E4A2}" dt="2023-06-13T09:55:35.765" v="152" actId="2890"/>
          <pc:sldLayoutMkLst>
            <pc:docMk/>
            <pc:sldMasterMk cId="3562387349" sldId="2147483734"/>
            <pc:sldLayoutMk cId="2539774327" sldId="2147483742"/>
          </pc:sldLayoutMkLst>
        </pc:sldLayoutChg>
        <pc:sldLayoutChg chg="add mod replId">
          <pc:chgData name="Richardson, Stephanie (STFC,RAL,ISIS)" userId="fb9e1876-ffcf-45bf-abd9-b21078f88f3e" providerId="ADAL" clId="{9AD97143-98FB-4579-9750-783D5C12E4A2}" dt="2023-06-13T09:55:35.765" v="152" actId="2890"/>
          <pc:sldLayoutMkLst>
            <pc:docMk/>
            <pc:sldMasterMk cId="3562387349" sldId="2147483734"/>
            <pc:sldLayoutMk cId="2219480384" sldId="2147483743"/>
          </pc:sldLayoutMkLst>
        </pc:sldLayoutChg>
        <pc:sldLayoutChg chg="mod">
          <pc:chgData name="Richardson, Stephanie (STFC,RAL,ISIS)" userId="fb9e1876-ffcf-45bf-abd9-b21078f88f3e" providerId="ADAL" clId="{9AD97143-98FB-4579-9750-783D5C12E4A2}" dt="2023-06-13T10:04:22.250" v="168" actId="6014"/>
          <pc:sldLayoutMkLst>
            <pc:docMk/>
            <pc:sldMasterMk cId="3562387349" sldId="2147483734"/>
            <pc:sldLayoutMk cId="3840627009" sldId="214748374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C82ED0-7452-4354-A24E-35FB24BF9A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D6969E9-2182-2FF9-A02F-A1842CE2A4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D66A77-BC89-4E24-A414-B6543411FF58}" type="datetimeFigureOut">
              <a:rPr lang="en-GB" smtClean="0"/>
              <a:t>09/11/2023</a:t>
            </a:fld>
            <a:endParaRPr lang="en-GB"/>
          </a:p>
        </p:txBody>
      </p:sp>
      <p:sp>
        <p:nvSpPr>
          <p:cNvPr id="4" name="Footer Placeholder 3">
            <a:extLst>
              <a:ext uri="{FF2B5EF4-FFF2-40B4-BE49-F238E27FC236}">
                <a16:creationId xmlns:a16="http://schemas.microsoft.com/office/drawing/2014/main" id="{E3E84D48-5E89-47EA-5EE7-5780CF041D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169F5C8-55D8-4294-92FA-96C28702B9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4A80C6-5E9B-493C-B5B8-6FAC8DE86E53}" type="slidenum">
              <a:rPr lang="en-GB" smtClean="0"/>
              <a:t>‹#›</a:t>
            </a:fld>
            <a:endParaRPr lang="en-GB"/>
          </a:p>
        </p:txBody>
      </p:sp>
    </p:spTree>
    <p:extLst>
      <p:ext uri="{BB962C8B-B14F-4D97-AF65-F5344CB8AC3E}">
        <p14:creationId xmlns:p14="http://schemas.microsoft.com/office/powerpoint/2010/main" val="143078357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1361455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09/11/2023</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546897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09/11/2023</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075672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09/11/2023</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07841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09/11/2023</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528458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09/11/2023</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264549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967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1953054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dirty="0"/>
              <a:t>Click to edit body text</a:t>
            </a:r>
          </a:p>
        </p:txBody>
      </p:sp>
    </p:spTree>
    <p:extLst>
      <p:ext uri="{BB962C8B-B14F-4D97-AF65-F5344CB8AC3E}">
        <p14:creationId xmlns:p14="http://schemas.microsoft.com/office/powerpoint/2010/main" val="3932876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92225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72777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780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09/11/2023</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600670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09/11/2023</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535900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09/11/2023</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683134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09/11/2023</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024979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09/11/2023</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276315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09/11/2023</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140150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09/11/2023</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309071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09/11/2023</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656199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627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3283479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1675949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dirty="0"/>
              <a:t>Click to edit body text</a:t>
            </a:r>
          </a:p>
        </p:txBody>
      </p:sp>
    </p:spTree>
    <p:extLst>
      <p:ext uri="{BB962C8B-B14F-4D97-AF65-F5344CB8AC3E}">
        <p14:creationId xmlns:p14="http://schemas.microsoft.com/office/powerpoint/2010/main" val="3155470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916302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784310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09/11/2023</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79747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09/11/2023</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80950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09/11/2023</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2187053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09/11/2023</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905161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09/11/2023</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538624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09/11/2023</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2831710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09/11/2023</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2539774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dirty="0"/>
              <a:t>Click to edit body text</a:t>
            </a:r>
          </a:p>
        </p:txBody>
      </p:sp>
    </p:spTree>
    <p:extLst>
      <p:ext uri="{BB962C8B-B14F-4D97-AF65-F5344CB8AC3E}">
        <p14:creationId xmlns:p14="http://schemas.microsoft.com/office/powerpoint/2010/main" val="3623609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09/11/2023</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2219480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747815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3910029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09/11/2023</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2652264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09/11/2023</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831121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09/11/2023</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6721876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4.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4" y="0"/>
            <a:ext cx="12190811"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dirty="0"/>
              <a:t>Click to edit Master title style</a:t>
            </a:r>
            <a:endParaRPr lang="en-GB" dirty="0"/>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3796829732"/>
      </p:ext>
    </p:extLst>
  </p:cSld>
  <p:clrMap bg1="lt1" tx1="dk1" bg2="lt2" tx2="dk2" accent1="accent1" accent2="accent2" accent3="accent3" accent4="accent4" accent5="accent5" accent6="accent6" hlink="hlink" folHlink="folHlink"/>
  <p:sldLayoutIdLst>
    <p:sldLayoutId id="2147483733" r:id="rId1"/>
  </p:sldLayoutIdLst>
  <p:txStyles>
    <p:titleStyle>
      <a:lvl1pPr algn="l" defTabSz="914400" rtl="0" eaLnBrk="1" latinLnBrk="0" hangingPunct="1">
        <a:lnSpc>
          <a:spcPct val="90000"/>
        </a:lnSpc>
        <a:spcBef>
          <a:spcPct val="0"/>
        </a:spcBef>
        <a:buNone/>
        <a:defRPr sz="2800" b="0" kern="1200">
          <a:solidFill>
            <a:schemeClr val="accent3"/>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593" y="0"/>
            <a:ext cx="12190813"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dirty="0"/>
              <a:t>Click to edit Master title style</a:t>
            </a:r>
            <a:endParaRPr lang="en-GB" dirty="0"/>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223255704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6" r:id="rId3"/>
    <p:sldLayoutId id="2147483724" r:id="rId4"/>
    <p:sldLayoutId id="2147483725"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l" defTabSz="914400" rtl="0" eaLnBrk="1" latinLnBrk="0" hangingPunct="1">
        <a:lnSpc>
          <a:spcPct val="90000"/>
        </a:lnSpc>
        <a:spcBef>
          <a:spcPct val="0"/>
        </a:spcBef>
        <a:buNone/>
        <a:defRPr sz="2800" b="0" kern="1200">
          <a:solidFill>
            <a:schemeClr val="accent3"/>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355" y="0"/>
            <a:ext cx="12189289" cy="6857998"/>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046E3D24-6BCE-48F4-B6DB-AB007E8B5F8E}" type="datetimeFigureOut">
              <a:rPr lang="en-GB" smtClean="0"/>
              <a:pPr/>
              <a:t>09/11/2023</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3737474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664" r:id="rId6"/>
    <p:sldLayoutId id="2147483665" r:id="rId7"/>
    <p:sldLayoutId id="2147483666" r:id="rId8"/>
    <p:sldLayoutId id="2147483667" r:id="rId9"/>
    <p:sldLayoutId id="2147483668" r:id="rId10"/>
    <p:sldLayoutId id="2147483669" r:id="rId11"/>
    <p:sldLayoutId id="2147483671" r:id="rId12"/>
    <p:sldLayoutId id="2147483672" r:id="rId13"/>
  </p:sldLayoutIdLst>
  <p:txStyles>
    <p:title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355" y="0"/>
            <a:ext cx="12189289" cy="6857999"/>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046E3D24-6BCE-48F4-B6DB-AB007E8B5F8E}" type="datetimeFigureOut">
              <a:rPr lang="en-GB" smtClean="0"/>
              <a:pPr/>
              <a:t>09/11/2023</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6238734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35" r:id="rId6"/>
    <p:sldLayoutId id="2147483736" r:id="rId7"/>
    <p:sldLayoutId id="2147483737" r:id="rId8"/>
    <p:sldLayoutId id="2147483738" r:id="rId9"/>
    <p:sldLayoutId id="2147483739" r:id="rId10"/>
    <p:sldLayoutId id="2147483740" r:id="rId11"/>
    <p:sldLayoutId id="2147483742" r:id="rId12"/>
    <p:sldLayoutId id="2147483743" r:id="rId13"/>
  </p:sldLayoutIdLst>
  <p:txStyles>
    <p:title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9.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9.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9.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9.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9.xm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9.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9.xml"/><Relationship Id="rId5" Type="http://schemas.openxmlformats.org/officeDocument/2006/relationships/image" Target="../media/image61.jpeg"/><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35.xml"/><Relationship Id="rId5" Type="http://schemas.openxmlformats.org/officeDocument/2006/relationships/image" Target="../media/image70.jpeg"/><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74.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B5CD0-94BB-02A9-D0D6-755513A2911E}"/>
              </a:ext>
            </a:extLst>
          </p:cNvPr>
          <p:cNvSpPr>
            <a:spLocks noGrp="1"/>
          </p:cNvSpPr>
          <p:nvPr>
            <p:ph type="ctrTitle"/>
          </p:nvPr>
        </p:nvSpPr>
        <p:spPr>
          <a:xfrm>
            <a:off x="203200" y="2752829"/>
            <a:ext cx="9144000" cy="1138240"/>
          </a:xfrm>
        </p:spPr>
        <p:txBody>
          <a:bodyPr>
            <a:normAutofit fontScale="90000"/>
          </a:bodyPr>
          <a:lstStyle/>
          <a:p>
            <a:r>
              <a:rPr lang="en-GB" dirty="0" smtClean="0"/>
              <a:t>ISIS </a:t>
            </a:r>
            <a:r>
              <a:rPr lang="en-GB" dirty="0" smtClean="0"/>
              <a:t>Target Station One</a:t>
            </a:r>
            <a:br>
              <a:rPr lang="en-GB" dirty="0" smtClean="0"/>
            </a:br>
            <a:r>
              <a:rPr lang="en-GB" dirty="0" smtClean="0"/>
              <a:t>Upgrade Project.</a:t>
            </a:r>
            <a:br>
              <a:rPr lang="en-GB" dirty="0" smtClean="0"/>
            </a:br>
            <a:r>
              <a:rPr lang="en-GB" dirty="0" smtClean="0"/>
              <a:t>Replacement Of The Target, Reflector And Moderator Assembly</a:t>
            </a:r>
            <a:endParaRPr lang="en-GB" dirty="0"/>
          </a:p>
        </p:txBody>
      </p:sp>
      <p:sp>
        <p:nvSpPr>
          <p:cNvPr id="3" name="Subtitle 2">
            <a:extLst>
              <a:ext uri="{FF2B5EF4-FFF2-40B4-BE49-F238E27FC236}">
                <a16:creationId xmlns:a16="http://schemas.microsoft.com/office/drawing/2014/main" id="{15A80B9D-A009-468E-DD38-1C459E82E2B8}"/>
              </a:ext>
            </a:extLst>
          </p:cNvPr>
          <p:cNvSpPr>
            <a:spLocks noGrp="1"/>
          </p:cNvSpPr>
          <p:nvPr>
            <p:ph type="subTitle" idx="1"/>
          </p:nvPr>
        </p:nvSpPr>
        <p:spPr>
          <a:xfrm>
            <a:off x="203200" y="4637958"/>
            <a:ext cx="9144000" cy="848442"/>
          </a:xfrm>
        </p:spPr>
        <p:txBody>
          <a:bodyPr>
            <a:normAutofit lnSpcReduction="10000"/>
          </a:bodyPr>
          <a:lstStyle/>
          <a:p>
            <a:r>
              <a:rPr lang="en-GB" dirty="0" smtClean="0"/>
              <a:t>Dan Coates – ISIS Target Stations Design Engineer</a:t>
            </a:r>
          </a:p>
          <a:p>
            <a:r>
              <a:rPr lang="en-GB" dirty="0" smtClean="0"/>
              <a:t>Ste Gallimore – Project Manager</a:t>
            </a:r>
            <a:endParaRPr lang="en-GB" dirty="0"/>
          </a:p>
        </p:txBody>
      </p:sp>
      <p:sp>
        <p:nvSpPr>
          <p:cNvPr id="4" name="Text Placeholder 3">
            <a:extLst>
              <a:ext uri="{FF2B5EF4-FFF2-40B4-BE49-F238E27FC236}">
                <a16:creationId xmlns:a16="http://schemas.microsoft.com/office/drawing/2014/main" id="{F317514D-CA92-5C28-8A6F-C434B7EF14DE}"/>
              </a:ext>
            </a:extLst>
          </p:cNvPr>
          <p:cNvSpPr>
            <a:spLocks noGrp="1"/>
          </p:cNvSpPr>
          <p:nvPr>
            <p:ph type="body" sz="quarter" idx="10"/>
          </p:nvPr>
        </p:nvSpPr>
        <p:spPr>
          <a:xfrm>
            <a:off x="203200" y="5629920"/>
            <a:ext cx="8648700" cy="263975"/>
          </a:xfrm>
        </p:spPr>
        <p:txBody>
          <a:bodyPr>
            <a:normAutofit fontScale="92500" lnSpcReduction="20000"/>
          </a:bodyPr>
          <a:lstStyle/>
          <a:p>
            <a:r>
              <a:rPr lang="en-GB" dirty="0" smtClean="0"/>
              <a:t>HPTW – Riken </a:t>
            </a:r>
            <a:r>
              <a:rPr lang="en-GB" dirty="0" err="1" smtClean="0"/>
              <a:t>Institute,Japan</a:t>
            </a:r>
            <a:r>
              <a:rPr lang="en-GB" dirty="0" smtClean="0"/>
              <a:t> </a:t>
            </a:r>
            <a:endParaRPr lang="en-GB" dirty="0"/>
          </a:p>
        </p:txBody>
      </p:sp>
      <p:sp>
        <p:nvSpPr>
          <p:cNvPr id="5" name="Text Placeholder 4">
            <a:extLst>
              <a:ext uri="{FF2B5EF4-FFF2-40B4-BE49-F238E27FC236}">
                <a16:creationId xmlns:a16="http://schemas.microsoft.com/office/drawing/2014/main" id="{F4CC80D5-0EB8-807C-B0E7-140CDCF28F4C}"/>
              </a:ext>
            </a:extLst>
          </p:cNvPr>
          <p:cNvSpPr>
            <a:spLocks noGrp="1"/>
          </p:cNvSpPr>
          <p:nvPr>
            <p:ph type="body" sz="quarter" idx="11"/>
          </p:nvPr>
        </p:nvSpPr>
        <p:spPr>
          <a:xfrm>
            <a:off x="203200" y="6075105"/>
            <a:ext cx="8648700" cy="263975"/>
          </a:xfrm>
        </p:spPr>
        <p:txBody>
          <a:bodyPr>
            <a:normAutofit fontScale="92500" lnSpcReduction="20000"/>
          </a:bodyPr>
          <a:lstStyle/>
          <a:p>
            <a:r>
              <a:rPr lang="en-GB" dirty="0" smtClean="0"/>
              <a:t>2023</a:t>
            </a:r>
            <a:endParaRPr lang="en-GB" dirty="0"/>
          </a:p>
        </p:txBody>
      </p:sp>
    </p:spTree>
    <p:extLst>
      <p:ext uri="{BB962C8B-B14F-4D97-AF65-F5344CB8AC3E}">
        <p14:creationId xmlns:p14="http://schemas.microsoft.com/office/powerpoint/2010/main" val="1481826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4164"/>
            <a:ext cx="9410452"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a:solidFill>
                  <a:srgbClr val="003088"/>
                </a:solidFill>
              </a:rPr>
              <a:t>ISIS </a:t>
            </a:r>
            <a:r>
              <a:rPr lang="en-GB" altLang="en-US" sz="3200" dirty="0" smtClean="0">
                <a:solidFill>
                  <a:srgbClr val="003088"/>
                </a:solidFill>
              </a:rPr>
              <a:t>TARGET STATION 1 REPLACEMENT TRAM</a:t>
            </a:r>
            <a:endParaRPr lang="en-GB" altLang="en-US" sz="3200" dirty="0">
              <a:solidFill>
                <a:srgbClr val="003088"/>
              </a:solidFill>
            </a:endParaRPr>
          </a:p>
        </p:txBody>
      </p:sp>
      <p:sp>
        <p:nvSpPr>
          <p:cNvPr id="7" name="TextBox 6"/>
          <p:cNvSpPr txBox="1"/>
          <p:nvPr/>
        </p:nvSpPr>
        <p:spPr>
          <a:xfrm>
            <a:off x="7948500" y="986743"/>
            <a:ext cx="4137924" cy="6340197"/>
          </a:xfrm>
          <a:prstGeom prst="rect">
            <a:avLst/>
          </a:prstGeom>
          <a:noFill/>
        </p:spPr>
        <p:txBody>
          <a:bodyPr wrap="square" rtlCol="0">
            <a:spAutoFit/>
          </a:bodyPr>
          <a:lstStyle/>
          <a:p>
            <a:pPr marL="285750" indent="-285750" algn="just">
              <a:buFont typeface="Arial" panose="020B0604020202020204" pitchFamily="34" charset="0"/>
              <a:buChar char="•"/>
            </a:pPr>
            <a:r>
              <a:rPr lang="en-GB" sz="1600" dirty="0" smtClean="0"/>
              <a:t>10 plate target mounted inside the rear reflector section.</a:t>
            </a:r>
          </a:p>
          <a:p>
            <a:pPr marL="285750" indent="-285750" algn="just">
              <a:buFont typeface="Arial" panose="020B0604020202020204" pitchFamily="34" charset="0"/>
              <a:buChar char="•"/>
            </a:pPr>
            <a:r>
              <a:rPr lang="en-GB" sz="1600" dirty="0" smtClean="0"/>
              <a:t>Reflector constructed of 13 beryllium nickel plated blocks. Light water edge cooled.</a:t>
            </a:r>
          </a:p>
          <a:p>
            <a:pPr marL="285750" indent="-285750" algn="just">
              <a:buFont typeface="Arial" panose="020B0604020202020204" pitchFamily="34" charset="0"/>
              <a:buChar char="•"/>
            </a:pPr>
            <a:r>
              <a:rPr lang="en-GB" sz="1600" dirty="0" smtClean="0"/>
              <a:t>Coupling for the methane moderator above the support beam.</a:t>
            </a:r>
          </a:p>
          <a:p>
            <a:pPr marL="285750" indent="-285750" algn="just">
              <a:buFont typeface="Arial" panose="020B0604020202020204" pitchFamily="34" charset="0"/>
              <a:buChar char="•"/>
            </a:pPr>
            <a:r>
              <a:rPr lang="en-GB" sz="1600" dirty="0"/>
              <a:t>I</a:t>
            </a:r>
            <a:r>
              <a:rPr lang="en-GB" sz="1600" dirty="0" smtClean="0"/>
              <a:t>nstrumentation to monitor reflector core temps.</a:t>
            </a:r>
          </a:p>
          <a:p>
            <a:pPr marL="285750" indent="-285750">
              <a:buFont typeface="Arial" panose="020B0604020202020204" pitchFamily="34" charset="0"/>
              <a:buChar char="•"/>
            </a:pPr>
            <a:r>
              <a:rPr lang="en-GB" sz="1600" dirty="0"/>
              <a:t>To change the methane mod, the water circuits remain filled. The rear reflector rolled back so the target clears the moderator. The target is untouched and remained filled with coolant in the rear reflector. The forward reflector rolls forward to gain access to the moderator. The pressure clamp and vac clamp are released to remove the moderator. This process is carried out twice a year. </a:t>
            </a:r>
            <a:endParaRPr lang="en-GB"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It </a:t>
            </a:r>
            <a:r>
              <a:rPr lang="en-GB" sz="1600" dirty="0"/>
              <a:t>is expected to take a couple of days to change the moderator.</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a:p>
            <a:endParaRPr lang="en-GB" dirty="0"/>
          </a:p>
        </p:txBody>
      </p:sp>
      <p:sp>
        <p:nvSpPr>
          <p:cNvPr id="9" name="TextBox 8"/>
          <p:cNvSpPr txBox="1"/>
          <p:nvPr/>
        </p:nvSpPr>
        <p:spPr>
          <a:xfrm>
            <a:off x="852523" y="5457494"/>
            <a:ext cx="4126831" cy="369332"/>
          </a:xfrm>
          <a:prstGeom prst="rect">
            <a:avLst/>
          </a:prstGeom>
          <a:noFill/>
        </p:spPr>
        <p:txBody>
          <a:bodyPr wrap="square" rtlCol="0">
            <a:spAutoFit/>
          </a:bodyPr>
          <a:lstStyle/>
          <a:p>
            <a:r>
              <a:rPr lang="en-GB" dirty="0" smtClean="0"/>
              <a:t>2x Water Mods, CH4 &amp; H2 </a:t>
            </a:r>
            <a:r>
              <a:rPr lang="en-GB" dirty="0" err="1" smtClean="0"/>
              <a:t>Cryo</a:t>
            </a:r>
            <a:r>
              <a:rPr lang="en-GB" dirty="0" smtClean="0"/>
              <a:t> mods</a:t>
            </a:r>
            <a:endParaRPr lang="en-GB" dirty="0"/>
          </a:p>
        </p:txBody>
      </p:sp>
      <p:pic>
        <p:nvPicPr>
          <p:cNvPr id="8" name="Picture 7"/>
          <p:cNvPicPr>
            <a:picLocks noChangeAspect="1"/>
          </p:cNvPicPr>
          <p:nvPr/>
        </p:nvPicPr>
        <p:blipFill rotWithShape="1">
          <a:blip r:embed="rId2"/>
          <a:srcRect r="604"/>
          <a:stretch/>
        </p:blipFill>
        <p:spPr>
          <a:xfrm>
            <a:off x="-1" y="1056904"/>
            <a:ext cx="7886344" cy="4400589"/>
          </a:xfrm>
          <a:prstGeom prst="rect">
            <a:avLst/>
          </a:prstGeom>
        </p:spPr>
      </p:pic>
      <p:sp>
        <p:nvSpPr>
          <p:cNvPr id="11" name="TextBox 10"/>
          <p:cNvSpPr txBox="1"/>
          <p:nvPr/>
        </p:nvSpPr>
        <p:spPr>
          <a:xfrm>
            <a:off x="127986" y="499854"/>
            <a:ext cx="5391150" cy="369332"/>
          </a:xfrm>
          <a:prstGeom prst="rect">
            <a:avLst/>
          </a:prstGeom>
          <a:noFill/>
        </p:spPr>
        <p:txBody>
          <a:bodyPr wrap="square" rtlCol="0">
            <a:spAutoFit/>
          </a:bodyPr>
          <a:lstStyle/>
          <a:p>
            <a:r>
              <a:rPr lang="en-GB" dirty="0" smtClean="0"/>
              <a:t>New TRAM assembly</a:t>
            </a:r>
            <a:endParaRPr lang="en-GB" dirty="0"/>
          </a:p>
        </p:txBody>
      </p:sp>
    </p:spTree>
    <p:extLst>
      <p:ext uri="{BB962C8B-B14F-4D97-AF65-F5344CB8AC3E}">
        <p14:creationId xmlns:p14="http://schemas.microsoft.com/office/powerpoint/2010/main" val="6774198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stretch>
            <a:fillRect/>
          </a:stretch>
        </p:blipFill>
        <p:spPr>
          <a:xfrm>
            <a:off x="8275137" y="1645386"/>
            <a:ext cx="3011988" cy="3652837"/>
          </a:xfrm>
          <a:prstGeom prst="rect">
            <a:avLst/>
          </a:prstGeom>
        </p:spPr>
      </p:pic>
      <p:sp>
        <p:nvSpPr>
          <p:cNvPr id="34" name="Title 2"/>
          <p:cNvSpPr txBox="1">
            <a:spLocks/>
          </p:cNvSpPr>
          <p:nvPr/>
        </p:nvSpPr>
        <p:spPr>
          <a:xfrm>
            <a:off x="0" y="0"/>
            <a:ext cx="11257436"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a:solidFill>
                  <a:srgbClr val="003088"/>
                </a:solidFill>
              </a:rPr>
              <a:t>ISIS </a:t>
            </a:r>
            <a:r>
              <a:rPr lang="en-GB" altLang="en-US" sz="3200" dirty="0" smtClean="0">
                <a:solidFill>
                  <a:srgbClr val="003088"/>
                </a:solidFill>
              </a:rPr>
              <a:t>TARGET STATION 1 REPLACEMENT TRAM LAYOUT</a:t>
            </a:r>
            <a:endParaRPr lang="en-GB" altLang="en-US" sz="3200" dirty="0">
              <a:solidFill>
                <a:srgbClr val="003088"/>
              </a:solidFill>
            </a:endParaRPr>
          </a:p>
        </p:txBody>
      </p:sp>
      <p:pic>
        <p:nvPicPr>
          <p:cNvPr id="5" name="Picture 4"/>
          <p:cNvPicPr>
            <a:picLocks noChangeAspect="1"/>
          </p:cNvPicPr>
          <p:nvPr/>
        </p:nvPicPr>
        <p:blipFill>
          <a:blip r:embed="rId3"/>
          <a:stretch>
            <a:fillRect/>
          </a:stretch>
        </p:blipFill>
        <p:spPr>
          <a:xfrm>
            <a:off x="565079" y="1293728"/>
            <a:ext cx="7091793" cy="4004495"/>
          </a:xfrm>
          <a:prstGeom prst="rect">
            <a:avLst/>
          </a:prstGeom>
        </p:spPr>
      </p:pic>
      <p:cxnSp>
        <p:nvCxnSpPr>
          <p:cNvPr id="6" name="Straight Arrow Connector 5"/>
          <p:cNvCxnSpPr/>
          <p:nvPr/>
        </p:nvCxnSpPr>
        <p:spPr>
          <a:xfrm flipH="1">
            <a:off x="3085227" y="925407"/>
            <a:ext cx="321088" cy="4566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73496">
            <a:off x="3056365" y="555010"/>
            <a:ext cx="699900" cy="369332"/>
          </a:xfrm>
          <a:prstGeom prst="rect">
            <a:avLst/>
          </a:prstGeom>
          <a:noFill/>
        </p:spPr>
        <p:txBody>
          <a:bodyPr wrap="square" rtlCol="0">
            <a:spAutoFit/>
          </a:bodyPr>
          <a:lstStyle/>
          <a:p>
            <a:r>
              <a:rPr lang="en-GB" dirty="0" smtClean="0"/>
              <a:t>Door</a:t>
            </a:r>
            <a:endParaRPr lang="en-GB" dirty="0"/>
          </a:p>
        </p:txBody>
      </p:sp>
      <p:sp>
        <p:nvSpPr>
          <p:cNvPr id="12" name="TextBox 11"/>
          <p:cNvSpPr txBox="1"/>
          <p:nvPr/>
        </p:nvSpPr>
        <p:spPr>
          <a:xfrm>
            <a:off x="127986" y="499854"/>
            <a:ext cx="5391150" cy="369332"/>
          </a:xfrm>
          <a:prstGeom prst="rect">
            <a:avLst/>
          </a:prstGeom>
          <a:noFill/>
        </p:spPr>
        <p:txBody>
          <a:bodyPr wrap="square" rtlCol="0">
            <a:spAutoFit/>
          </a:bodyPr>
          <a:lstStyle/>
          <a:p>
            <a:r>
              <a:rPr lang="en-GB" dirty="0" smtClean="0"/>
              <a:t>New TRAM assembly</a:t>
            </a:r>
            <a:endParaRPr lang="en-GB" dirty="0"/>
          </a:p>
        </p:txBody>
      </p:sp>
      <p:cxnSp>
        <p:nvCxnSpPr>
          <p:cNvPr id="15" name="Straight Arrow Connector 14"/>
          <p:cNvCxnSpPr/>
          <p:nvPr/>
        </p:nvCxnSpPr>
        <p:spPr>
          <a:xfrm flipH="1">
            <a:off x="4858185" y="1067963"/>
            <a:ext cx="469676" cy="12773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393756" y="532546"/>
            <a:ext cx="3065416" cy="646331"/>
          </a:xfrm>
          <a:prstGeom prst="rect">
            <a:avLst/>
          </a:prstGeom>
          <a:noFill/>
        </p:spPr>
        <p:txBody>
          <a:bodyPr wrap="square" rtlCol="0">
            <a:spAutoFit/>
          </a:bodyPr>
          <a:lstStyle/>
          <a:p>
            <a:r>
              <a:rPr lang="en-GB" dirty="0" smtClean="0"/>
              <a:t>Target, Reflector and Moderator Assembly</a:t>
            </a:r>
            <a:endParaRPr lang="en-GB" dirty="0"/>
          </a:p>
        </p:txBody>
      </p:sp>
      <p:cxnSp>
        <p:nvCxnSpPr>
          <p:cNvPr id="18" name="Straight Arrow Connector 17"/>
          <p:cNvCxnSpPr/>
          <p:nvPr/>
        </p:nvCxnSpPr>
        <p:spPr>
          <a:xfrm flipH="1">
            <a:off x="6161958" y="2951605"/>
            <a:ext cx="95081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299339" y="2272583"/>
            <a:ext cx="3065416" cy="646331"/>
          </a:xfrm>
          <a:prstGeom prst="rect">
            <a:avLst/>
          </a:prstGeom>
          <a:noFill/>
        </p:spPr>
        <p:txBody>
          <a:bodyPr wrap="square" rtlCol="0">
            <a:spAutoFit/>
          </a:bodyPr>
          <a:lstStyle/>
          <a:p>
            <a:r>
              <a:rPr lang="en-GB" dirty="0" smtClean="0"/>
              <a:t>Direction of</a:t>
            </a:r>
          </a:p>
          <a:p>
            <a:r>
              <a:rPr lang="en-GB" dirty="0" smtClean="0"/>
              <a:t>Proton Beam</a:t>
            </a:r>
            <a:endParaRPr lang="en-GB" dirty="0"/>
          </a:p>
        </p:txBody>
      </p:sp>
      <p:cxnSp>
        <p:nvCxnSpPr>
          <p:cNvPr id="13" name="Straight Arrow Connector 12"/>
          <p:cNvCxnSpPr/>
          <p:nvPr/>
        </p:nvCxnSpPr>
        <p:spPr>
          <a:xfrm flipH="1" flipV="1">
            <a:off x="7112776" y="4720839"/>
            <a:ext cx="719271" cy="10019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656872" y="5660170"/>
            <a:ext cx="3065416" cy="369332"/>
          </a:xfrm>
          <a:prstGeom prst="rect">
            <a:avLst/>
          </a:prstGeom>
          <a:noFill/>
        </p:spPr>
        <p:txBody>
          <a:bodyPr wrap="square" rtlCol="0">
            <a:spAutoFit/>
          </a:bodyPr>
          <a:lstStyle/>
          <a:p>
            <a:r>
              <a:rPr lang="en-GB" dirty="0" smtClean="0"/>
              <a:t>Target</a:t>
            </a:r>
            <a:r>
              <a:rPr lang="en-GB" dirty="0"/>
              <a:t> </a:t>
            </a:r>
            <a:r>
              <a:rPr lang="en-GB" dirty="0" smtClean="0"/>
              <a:t>cooling flexible hoses</a:t>
            </a:r>
            <a:endParaRPr lang="en-GB" dirty="0"/>
          </a:p>
        </p:txBody>
      </p:sp>
      <p:sp>
        <p:nvSpPr>
          <p:cNvPr id="16" name="TextBox 15"/>
          <p:cNvSpPr txBox="1"/>
          <p:nvPr/>
        </p:nvSpPr>
        <p:spPr>
          <a:xfrm>
            <a:off x="1010534" y="5327240"/>
            <a:ext cx="2395781" cy="366509"/>
          </a:xfrm>
          <a:prstGeom prst="rect">
            <a:avLst/>
          </a:prstGeom>
          <a:noFill/>
        </p:spPr>
        <p:txBody>
          <a:bodyPr wrap="square" rtlCol="0">
            <a:spAutoFit/>
          </a:bodyPr>
          <a:lstStyle/>
          <a:p>
            <a:r>
              <a:rPr lang="en-GB" dirty="0" smtClean="0"/>
              <a:t>Target</a:t>
            </a:r>
            <a:r>
              <a:rPr lang="en-GB" dirty="0"/>
              <a:t> </a:t>
            </a:r>
            <a:r>
              <a:rPr lang="en-GB" dirty="0" smtClean="0"/>
              <a:t>cooling flange</a:t>
            </a:r>
            <a:endParaRPr lang="en-GB" dirty="0"/>
          </a:p>
        </p:txBody>
      </p:sp>
      <p:cxnSp>
        <p:nvCxnSpPr>
          <p:cNvPr id="19" name="Straight Arrow Connector 18"/>
          <p:cNvCxnSpPr/>
          <p:nvPr/>
        </p:nvCxnSpPr>
        <p:spPr>
          <a:xfrm flipV="1">
            <a:off x="3204938" y="3088685"/>
            <a:ext cx="581181" cy="23123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7747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62463" y="1047553"/>
            <a:ext cx="6188242" cy="4641182"/>
          </a:xfrm>
          <a:prstGeom prst="rect">
            <a:avLst/>
          </a:prstGeom>
        </p:spPr>
      </p:pic>
      <p:sp>
        <p:nvSpPr>
          <p:cNvPr id="6" name="Title 2"/>
          <p:cNvSpPr txBox="1">
            <a:spLocks/>
          </p:cNvSpPr>
          <p:nvPr/>
        </p:nvSpPr>
        <p:spPr>
          <a:xfrm>
            <a:off x="0" y="4164"/>
            <a:ext cx="9410452"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a:solidFill>
                  <a:srgbClr val="003088"/>
                </a:solidFill>
              </a:rPr>
              <a:t>ISIS </a:t>
            </a:r>
            <a:r>
              <a:rPr lang="en-GB" altLang="en-US" sz="3200" dirty="0" smtClean="0">
                <a:solidFill>
                  <a:srgbClr val="003088"/>
                </a:solidFill>
              </a:rPr>
              <a:t>TARGET STATION 1 REPLACEMENT TRAM</a:t>
            </a:r>
            <a:endParaRPr lang="en-GB" altLang="en-US" sz="3200" dirty="0">
              <a:solidFill>
                <a:srgbClr val="003088"/>
              </a:solidFill>
            </a:endParaRPr>
          </a:p>
        </p:txBody>
      </p:sp>
      <p:sp>
        <p:nvSpPr>
          <p:cNvPr id="7" name="TextBox 6"/>
          <p:cNvSpPr txBox="1"/>
          <p:nvPr/>
        </p:nvSpPr>
        <p:spPr>
          <a:xfrm>
            <a:off x="79125" y="506954"/>
            <a:ext cx="5391150" cy="369332"/>
          </a:xfrm>
          <a:prstGeom prst="rect">
            <a:avLst/>
          </a:prstGeom>
          <a:noFill/>
        </p:spPr>
        <p:txBody>
          <a:bodyPr wrap="square" rtlCol="0">
            <a:spAutoFit/>
          </a:bodyPr>
          <a:lstStyle/>
          <a:p>
            <a:r>
              <a:rPr lang="en-GB" dirty="0" smtClean="0"/>
              <a:t>New TRAM </a:t>
            </a:r>
            <a:r>
              <a:rPr lang="en-GB" dirty="0" err="1"/>
              <a:t>M</a:t>
            </a:r>
            <a:r>
              <a:rPr lang="en-GB" dirty="0" err="1" smtClean="0"/>
              <a:t>ockup</a:t>
            </a:r>
            <a:r>
              <a:rPr lang="en-GB" dirty="0" smtClean="0"/>
              <a:t> Assembly</a:t>
            </a:r>
            <a:endParaRPr lang="en-GB" dirty="0"/>
          </a:p>
        </p:txBody>
      </p:sp>
    </p:spTree>
    <p:extLst>
      <p:ext uri="{BB962C8B-B14F-4D97-AF65-F5344CB8AC3E}">
        <p14:creationId xmlns:p14="http://schemas.microsoft.com/office/powerpoint/2010/main" val="16269220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83720" y="777799"/>
            <a:ext cx="1522855" cy="1573094"/>
          </a:xfrm>
          <a:prstGeom prst="rect">
            <a:avLst/>
          </a:prstGeom>
        </p:spPr>
      </p:pic>
      <p:pic>
        <p:nvPicPr>
          <p:cNvPr id="8" name="Picture 7"/>
          <p:cNvPicPr>
            <a:picLocks noChangeAspect="1"/>
          </p:cNvPicPr>
          <p:nvPr/>
        </p:nvPicPr>
        <p:blipFill>
          <a:blip r:embed="rId3"/>
          <a:stretch>
            <a:fillRect/>
          </a:stretch>
        </p:blipFill>
        <p:spPr>
          <a:xfrm>
            <a:off x="9661442" y="2113973"/>
            <a:ext cx="2237633" cy="1942332"/>
          </a:xfrm>
          <a:prstGeom prst="rect">
            <a:avLst/>
          </a:prstGeom>
        </p:spPr>
      </p:pic>
      <p:pic>
        <p:nvPicPr>
          <p:cNvPr id="9" name="Picture 8"/>
          <p:cNvPicPr>
            <a:picLocks noChangeAspect="1"/>
          </p:cNvPicPr>
          <p:nvPr/>
        </p:nvPicPr>
        <p:blipFill>
          <a:blip r:embed="rId4"/>
          <a:stretch>
            <a:fillRect/>
          </a:stretch>
        </p:blipFill>
        <p:spPr>
          <a:xfrm>
            <a:off x="4358503" y="2236827"/>
            <a:ext cx="4461536" cy="4051443"/>
          </a:xfrm>
          <a:prstGeom prst="rect">
            <a:avLst/>
          </a:prstGeom>
        </p:spPr>
      </p:pic>
      <p:pic>
        <p:nvPicPr>
          <p:cNvPr id="5" name="Picture 4"/>
          <p:cNvPicPr>
            <a:picLocks noChangeAspect="1"/>
          </p:cNvPicPr>
          <p:nvPr/>
        </p:nvPicPr>
        <p:blipFill>
          <a:blip r:embed="rId5"/>
          <a:stretch>
            <a:fillRect/>
          </a:stretch>
        </p:blipFill>
        <p:spPr>
          <a:xfrm>
            <a:off x="7571480" y="552030"/>
            <a:ext cx="1566464" cy="2687488"/>
          </a:xfrm>
          <a:prstGeom prst="rect">
            <a:avLst/>
          </a:prstGeom>
        </p:spPr>
      </p:pic>
      <p:pic>
        <p:nvPicPr>
          <p:cNvPr id="7" name="Picture 6"/>
          <p:cNvPicPr>
            <a:picLocks noChangeAspect="1"/>
          </p:cNvPicPr>
          <p:nvPr/>
        </p:nvPicPr>
        <p:blipFill>
          <a:blip r:embed="rId6"/>
          <a:stretch>
            <a:fillRect/>
          </a:stretch>
        </p:blipFill>
        <p:spPr>
          <a:xfrm>
            <a:off x="5065333" y="676112"/>
            <a:ext cx="1772475" cy="1242147"/>
          </a:xfrm>
          <a:prstGeom prst="rect">
            <a:avLst/>
          </a:prstGeom>
        </p:spPr>
      </p:pic>
      <p:sp>
        <p:nvSpPr>
          <p:cNvPr id="10" name="Title 2"/>
          <p:cNvSpPr txBox="1">
            <a:spLocks/>
          </p:cNvSpPr>
          <p:nvPr/>
        </p:nvSpPr>
        <p:spPr>
          <a:xfrm>
            <a:off x="0" y="20775"/>
            <a:ext cx="9131081"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a:solidFill>
                  <a:srgbClr val="003088"/>
                </a:solidFill>
              </a:rPr>
              <a:t>ISIS </a:t>
            </a:r>
            <a:r>
              <a:rPr lang="en-GB" altLang="en-US" sz="3200" dirty="0" smtClean="0">
                <a:solidFill>
                  <a:srgbClr val="003088"/>
                </a:solidFill>
              </a:rPr>
              <a:t>TARGET STATION 1 TRAM DISMANTLING</a:t>
            </a:r>
            <a:endParaRPr lang="en-GB" altLang="en-US" sz="3200" dirty="0">
              <a:solidFill>
                <a:srgbClr val="003088"/>
              </a:solidFill>
            </a:endParaRPr>
          </a:p>
        </p:txBody>
      </p:sp>
      <p:pic>
        <p:nvPicPr>
          <p:cNvPr id="11" name="Picture 10"/>
          <p:cNvPicPr>
            <a:picLocks noChangeAspect="1"/>
          </p:cNvPicPr>
          <p:nvPr/>
        </p:nvPicPr>
        <p:blipFill>
          <a:blip r:embed="rId7"/>
          <a:stretch>
            <a:fillRect/>
          </a:stretch>
        </p:blipFill>
        <p:spPr>
          <a:xfrm>
            <a:off x="447776" y="2383149"/>
            <a:ext cx="3520482" cy="1977056"/>
          </a:xfrm>
          <a:prstGeom prst="rect">
            <a:avLst/>
          </a:prstGeom>
        </p:spPr>
      </p:pic>
      <p:pic>
        <p:nvPicPr>
          <p:cNvPr id="12" name="Picture 11"/>
          <p:cNvPicPr>
            <a:picLocks noChangeAspect="1"/>
          </p:cNvPicPr>
          <p:nvPr/>
        </p:nvPicPr>
        <p:blipFill>
          <a:blip r:embed="rId8"/>
          <a:stretch>
            <a:fillRect/>
          </a:stretch>
        </p:blipFill>
        <p:spPr>
          <a:xfrm>
            <a:off x="827352" y="4024837"/>
            <a:ext cx="1357436" cy="1406764"/>
          </a:xfrm>
          <a:prstGeom prst="rect">
            <a:avLst/>
          </a:prstGeom>
        </p:spPr>
      </p:pic>
      <p:pic>
        <p:nvPicPr>
          <p:cNvPr id="13" name="Picture 12"/>
          <p:cNvPicPr>
            <a:picLocks noChangeAspect="1"/>
          </p:cNvPicPr>
          <p:nvPr/>
        </p:nvPicPr>
        <p:blipFill>
          <a:blip r:embed="rId9"/>
          <a:stretch>
            <a:fillRect/>
          </a:stretch>
        </p:blipFill>
        <p:spPr>
          <a:xfrm>
            <a:off x="9672703" y="4679974"/>
            <a:ext cx="1394751" cy="2031661"/>
          </a:xfrm>
          <a:prstGeom prst="rect">
            <a:avLst/>
          </a:prstGeom>
        </p:spPr>
      </p:pic>
      <p:cxnSp>
        <p:nvCxnSpPr>
          <p:cNvPr id="15" name="Straight Arrow Connector 14"/>
          <p:cNvCxnSpPr/>
          <p:nvPr/>
        </p:nvCxnSpPr>
        <p:spPr>
          <a:xfrm>
            <a:off x="3092208" y="1895774"/>
            <a:ext cx="2149887" cy="19363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765593" y="1644241"/>
            <a:ext cx="18748" cy="20552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016154" y="2863939"/>
            <a:ext cx="798033" cy="7166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7350101" y="3688946"/>
            <a:ext cx="2345999" cy="4642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6641188" y="4547651"/>
            <a:ext cx="3830314" cy="10295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010284" y="5033728"/>
            <a:ext cx="4195072" cy="6620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533253" y="3809682"/>
            <a:ext cx="1599250" cy="11053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831496">
            <a:off x="5799847" y="682033"/>
            <a:ext cx="2176480" cy="646331"/>
          </a:xfrm>
          <a:prstGeom prst="rect">
            <a:avLst/>
          </a:prstGeom>
          <a:noFill/>
        </p:spPr>
        <p:txBody>
          <a:bodyPr wrap="square" rtlCol="0">
            <a:spAutoFit/>
          </a:bodyPr>
          <a:lstStyle/>
          <a:p>
            <a:r>
              <a:rPr lang="en-GB" dirty="0" smtClean="0"/>
              <a:t>5 </a:t>
            </a:r>
            <a:r>
              <a:rPr lang="en-GB" dirty="0" err="1" smtClean="0"/>
              <a:t>yr</a:t>
            </a:r>
            <a:r>
              <a:rPr lang="en-GB" dirty="0" smtClean="0"/>
              <a:t> Target</a:t>
            </a:r>
          </a:p>
          <a:p>
            <a:r>
              <a:rPr lang="en-GB" dirty="0" smtClean="0"/>
              <a:t>125 </a:t>
            </a:r>
            <a:r>
              <a:rPr lang="en-GB" dirty="0" err="1" smtClean="0"/>
              <a:t>sv</a:t>
            </a:r>
            <a:r>
              <a:rPr lang="en-GB" dirty="0" smtClean="0"/>
              <a:t>/hr @0.5m</a:t>
            </a:r>
            <a:endParaRPr lang="en-GB" dirty="0"/>
          </a:p>
        </p:txBody>
      </p:sp>
      <p:sp>
        <p:nvSpPr>
          <p:cNvPr id="29" name="TextBox 28"/>
          <p:cNvSpPr txBox="1"/>
          <p:nvPr/>
        </p:nvSpPr>
        <p:spPr>
          <a:xfrm>
            <a:off x="9071806" y="542476"/>
            <a:ext cx="1399696" cy="1754326"/>
          </a:xfrm>
          <a:prstGeom prst="rect">
            <a:avLst/>
          </a:prstGeom>
          <a:noFill/>
        </p:spPr>
        <p:txBody>
          <a:bodyPr wrap="square" rtlCol="0">
            <a:spAutoFit/>
          </a:bodyPr>
          <a:lstStyle/>
          <a:p>
            <a:r>
              <a:rPr lang="en-GB" dirty="0" smtClean="0"/>
              <a:t>18 </a:t>
            </a:r>
            <a:r>
              <a:rPr lang="en-GB" dirty="0" err="1" smtClean="0"/>
              <a:t>yr</a:t>
            </a:r>
            <a:r>
              <a:rPr lang="en-GB" dirty="0" smtClean="0"/>
              <a:t> Box of Beryllium</a:t>
            </a:r>
          </a:p>
          <a:p>
            <a:r>
              <a:rPr lang="en-GB" dirty="0" smtClean="0"/>
              <a:t>Rods Reflector</a:t>
            </a:r>
          </a:p>
          <a:p>
            <a:r>
              <a:rPr lang="en-GB" dirty="0" smtClean="0"/>
              <a:t>21.4 </a:t>
            </a:r>
            <a:r>
              <a:rPr lang="en-GB" dirty="0" err="1" smtClean="0"/>
              <a:t>sv</a:t>
            </a:r>
            <a:r>
              <a:rPr lang="en-GB" dirty="0" smtClean="0"/>
              <a:t>/hr</a:t>
            </a:r>
          </a:p>
          <a:p>
            <a:endParaRPr lang="en-GB" dirty="0"/>
          </a:p>
        </p:txBody>
      </p:sp>
      <p:sp>
        <p:nvSpPr>
          <p:cNvPr id="30" name="TextBox 29"/>
          <p:cNvSpPr txBox="1"/>
          <p:nvPr/>
        </p:nvSpPr>
        <p:spPr>
          <a:xfrm rot="1227642">
            <a:off x="2331780" y="618441"/>
            <a:ext cx="1776198" cy="646331"/>
          </a:xfrm>
          <a:prstGeom prst="rect">
            <a:avLst/>
          </a:prstGeom>
          <a:noFill/>
        </p:spPr>
        <p:txBody>
          <a:bodyPr wrap="square" rtlCol="0">
            <a:spAutoFit/>
          </a:bodyPr>
          <a:lstStyle/>
          <a:p>
            <a:r>
              <a:rPr lang="en-GB" dirty="0" smtClean="0"/>
              <a:t>Target Manifold</a:t>
            </a:r>
          </a:p>
          <a:p>
            <a:pPr algn="ctr"/>
            <a:r>
              <a:rPr lang="en-GB" dirty="0" smtClean="0"/>
              <a:t>5.6 </a:t>
            </a:r>
            <a:r>
              <a:rPr lang="en-GB" dirty="0" err="1" smtClean="0"/>
              <a:t>sv</a:t>
            </a:r>
            <a:r>
              <a:rPr lang="en-GB" dirty="0" smtClean="0"/>
              <a:t>/hr</a:t>
            </a:r>
            <a:endParaRPr lang="en-GB" dirty="0"/>
          </a:p>
        </p:txBody>
      </p:sp>
      <p:sp>
        <p:nvSpPr>
          <p:cNvPr id="31" name="TextBox 30"/>
          <p:cNvSpPr txBox="1"/>
          <p:nvPr/>
        </p:nvSpPr>
        <p:spPr>
          <a:xfrm rot="852741">
            <a:off x="882304" y="2053361"/>
            <a:ext cx="3054465" cy="923330"/>
          </a:xfrm>
          <a:prstGeom prst="rect">
            <a:avLst/>
          </a:prstGeom>
          <a:noFill/>
        </p:spPr>
        <p:txBody>
          <a:bodyPr wrap="square" rtlCol="0">
            <a:spAutoFit/>
          </a:bodyPr>
          <a:lstStyle/>
          <a:p>
            <a:pPr algn="ctr"/>
            <a:r>
              <a:rPr lang="en-GB" dirty="0" smtClean="0"/>
              <a:t>37 </a:t>
            </a:r>
            <a:r>
              <a:rPr lang="en-GB" dirty="0" err="1" smtClean="0"/>
              <a:t>yr</a:t>
            </a:r>
            <a:r>
              <a:rPr lang="en-GB" dirty="0" smtClean="0"/>
              <a:t> Cantilever Support Frame</a:t>
            </a:r>
          </a:p>
          <a:p>
            <a:pPr algn="ctr"/>
            <a:r>
              <a:rPr lang="en-GB" dirty="0" smtClean="0"/>
              <a:t>4.31 </a:t>
            </a:r>
            <a:r>
              <a:rPr lang="en-GB" dirty="0" err="1" smtClean="0"/>
              <a:t>sv</a:t>
            </a:r>
            <a:r>
              <a:rPr lang="en-GB" dirty="0" smtClean="0"/>
              <a:t>/hr</a:t>
            </a:r>
            <a:endParaRPr lang="en-GB" dirty="0"/>
          </a:p>
        </p:txBody>
      </p:sp>
      <p:sp>
        <p:nvSpPr>
          <p:cNvPr id="32" name="TextBox 31"/>
          <p:cNvSpPr txBox="1"/>
          <p:nvPr/>
        </p:nvSpPr>
        <p:spPr>
          <a:xfrm rot="611899">
            <a:off x="590947" y="3591744"/>
            <a:ext cx="1237959" cy="1477328"/>
          </a:xfrm>
          <a:prstGeom prst="rect">
            <a:avLst/>
          </a:prstGeom>
          <a:noFill/>
        </p:spPr>
        <p:txBody>
          <a:bodyPr wrap="square" rtlCol="0">
            <a:spAutoFit/>
          </a:bodyPr>
          <a:lstStyle/>
          <a:p>
            <a:r>
              <a:rPr lang="en-GB" dirty="0" smtClean="0"/>
              <a:t>14 </a:t>
            </a:r>
            <a:r>
              <a:rPr lang="en-GB" dirty="0" err="1" smtClean="0"/>
              <a:t>yr</a:t>
            </a:r>
            <a:r>
              <a:rPr lang="en-GB" dirty="0" smtClean="0"/>
              <a:t> Hydrogen Moderator</a:t>
            </a:r>
          </a:p>
          <a:p>
            <a:r>
              <a:rPr lang="en-GB" dirty="0" smtClean="0"/>
              <a:t>6.15 </a:t>
            </a:r>
            <a:r>
              <a:rPr lang="en-GB" dirty="0" err="1" smtClean="0"/>
              <a:t>sv</a:t>
            </a:r>
            <a:r>
              <a:rPr lang="en-GB" dirty="0" smtClean="0"/>
              <a:t>/hr</a:t>
            </a:r>
          </a:p>
          <a:p>
            <a:r>
              <a:rPr lang="en-GB" dirty="0" smtClean="0"/>
              <a:t>(Cropped)</a:t>
            </a:r>
            <a:endParaRPr lang="en-GB" dirty="0"/>
          </a:p>
        </p:txBody>
      </p:sp>
      <p:sp>
        <p:nvSpPr>
          <p:cNvPr id="33" name="TextBox 32"/>
          <p:cNvSpPr txBox="1"/>
          <p:nvPr/>
        </p:nvSpPr>
        <p:spPr>
          <a:xfrm rot="979710">
            <a:off x="9437240" y="4314850"/>
            <a:ext cx="1524886" cy="1200329"/>
          </a:xfrm>
          <a:prstGeom prst="rect">
            <a:avLst/>
          </a:prstGeom>
          <a:noFill/>
        </p:spPr>
        <p:txBody>
          <a:bodyPr wrap="square" rtlCol="0">
            <a:spAutoFit/>
          </a:bodyPr>
          <a:lstStyle/>
          <a:p>
            <a:r>
              <a:rPr lang="en-GB" dirty="0" smtClean="0"/>
              <a:t>6 month Methane Moderator</a:t>
            </a:r>
          </a:p>
          <a:p>
            <a:r>
              <a:rPr lang="en-GB" dirty="0" smtClean="0"/>
              <a:t>(Cropped)</a:t>
            </a:r>
            <a:endParaRPr lang="en-GB" dirty="0"/>
          </a:p>
        </p:txBody>
      </p:sp>
      <p:sp>
        <p:nvSpPr>
          <p:cNvPr id="34" name="TextBox 33"/>
          <p:cNvSpPr txBox="1"/>
          <p:nvPr/>
        </p:nvSpPr>
        <p:spPr>
          <a:xfrm rot="662771">
            <a:off x="10198550" y="1714262"/>
            <a:ext cx="1803112" cy="923330"/>
          </a:xfrm>
          <a:prstGeom prst="rect">
            <a:avLst/>
          </a:prstGeom>
          <a:noFill/>
        </p:spPr>
        <p:txBody>
          <a:bodyPr wrap="square" rtlCol="0">
            <a:spAutoFit/>
          </a:bodyPr>
          <a:lstStyle/>
          <a:p>
            <a:r>
              <a:rPr lang="en-GB" dirty="0" smtClean="0"/>
              <a:t>Upper Reflector</a:t>
            </a:r>
          </a:p>
          <a:p>
            <a:r>
              <a:rPr lang="en-GB" dirty="0" smtClean="0"/>
              <a:t>Trolley (Cropped)</a:t>
            </a:r>
            <a:endParaRPr lang="en-GB" dirty="0"/>
          </a:p>
        </p:txBody>
      </p:sp>
      <p:sp>
        <p:nvSpPr>
          <p:cNvPr id="35" name="TextBox 34"/>
          <p:cNvSpPr txBox="1"/>
          <p:nvPr/>
        </p:nvSpPr>
        <p:spPr>
          <a:xfrm rot="20111014">
            <a:off x="4536947" y="2275050"/>
            <a:ext cx="699900" cy="369332"/>
          </a:xfrm>
          <a:prstGeom prst="rect">
            <a:avLst/>
          </a:prstGeom>
          <a:noFill/>
        </p:spPr>
        <p:txBody>
          <a:bodyPr wrap="square" rtlCol="0">
            <a:spAutoFit/>
          </a:bodyPr>
          <a:lstStyle/>
          <a:p>
            <a:r>
              <a:rPr lang="en-GB" dirty="0" smtClean="0"/>
              <a:t>Door</a:t>
            </a:r>
            <a:endParaRPr lang="en-GB" dirty="0"/>
          </a:p>
        </p:txBody>
      </p:sp>
      <p:sp>
        <p:nvSpPr>
          <p:cNvPr id="2" name="TextBox 1"/>
          <p:cNvSpPr txBox="1"/>
          <p:nvPr/>
        </p:nvSpPr>
        <p:spPr>
          <a:xfrm>
            <a:off x="5947547" y="6453869"/>
            <a:ext cx="3854245" cy="369332"/>
          </a:xfrm>
          <a:prstGeom prst="rect">
            <a:avLst/>
          </a:prstGeom>
          <a:noFill/>
        </p:spPr>
        <p:txBody>
          <a:bodyPr wrap="square" rtlCol="0">
            <a:spAutoFit/>
          </a:bodyPr>
          <a:lstStyle/>
          <a:p>
            <a:r>
              <a:rPr lang="en-GB" dirty="0" smtClean="0"/>
              <a:t>On contact doses unless specified.</a:t>
            </a:r>
            <a:endParaRPr lang="en-GB" dirty="0"/>
          </a:p>
        </p:txBody>
      </p:sp>
    </p:spTree>
    <p:extLst>
      <p:ext uri="{BB962C8B-B14F-4D97-AF65-F5344CB8AC3E}">
        <p14:creationId xmlns:p14="http://schemas.microsoft.com/office/powerpoint/2010/main" val="27282608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35256" y="812863"/>
            <a:ext cx="4418000" cy="2379990"/>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8721592" y="3990936"/>
            <a:ext cx="2667000" cy="2000250"/>
          </a:xfrm>
          <a:prstGeom prst="rect">
            <a:avLst/>
          </a:prstGeom>
        </p:spPr>
      </p:pic>
      <p:sp>
        <p:nvSpPr>
          <p:cNvPr id="5" name="Title 2"/>
          <p:cNvSpPr txBox="1">
            <a:spLocks/>
          </p:cNvSpPr>
          <p:nvPr/>
        </p:nvSpPr>
        <p:spPr>
          <a:xfrm>
            <a:off x="0" y="20775"/>
            <a:ext cx="9131081"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a:solidFill>
                  <a:srgbClr val="003088"/>
                </a:solidFill>
              </a:rPr>
              <a:t>ISIS </a:t>
            </a:r>
            <a:r>
              <a:rPr lang="en-GB" altLang="en-US" sz="3200" dirty="0" smtClean="0">
                <a:solidFill>
                  <a:srgbClr val="003088"/>
                </a:solidFill>
              </a:rPr>
              <a:t>TARGET STATION 1 TRAM DISMANTLING</a:t>
            </a:r>
            <a:endParaRPr lang="en-GB" altLang="en-US" sz="3200" dirty="0">
              <a:solidFill>
                <a:srgbClr val="003088"/>
              </a:solidFill>
            </a:endParaRPr>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55914" y="2037824"/>
            <a:ext cx="3987954" cy="2990965"/>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12256" y="3276561"/>
            <a:ext cx="4064000" cy="3048000"/>
          </a:xfrm>
          <a:prstGeom prst="rect">
            <a:avLst/>
          </a:prstGeom>
        </p:spPr>
      </p:pic>
      <p:sp>
        <p:nvSpPr>
          <p:cNvPr id="9" name="TextBox 8"/>
          <p:cNvSpPr txBox="1"/>
          <p:nvPr/>
        </p:nvSpPr>
        <p:spPr>
          <a:xfrm>
            <a:off x="246648" y="747242"/>
            <a:ext cx="5391150" cy="369332"/>
          </a:xfrm>
          <a:prstGeom prst="rect">
            <a:avLst/>
          </a:prstGeom>
          <a:noFill/>
        </p:spPr>
        <p:txBody>
          <a:bodyPr wrap="square" rtlCol="0">
            <a:spAutoFit/>
          </a:bodyPr>
          <a:lstStyle/>
          <a:p>
            <a:r>
              <a:rPr lang="en-GB" dirty="0" smtClean="0"/>
              <a:t>Cantilever Beam Cutting Trials</a:t>
            </a:r>
            <a:endParaRPr lang="en-GB" dirty="0"/>
          </a:p>
        </p:txBody>
      </p:sp>
      <p:sp>
        <p:nvSpPr>
          <p:cNvPr id="11" name="TextBox 10"/>
          <p:cNvSpPr txBox="1"/>
          <p:nvPr/>
        </p:nvSpPr>
        <p:spPr>
          <a:xfrm>
            <a:off x="9131081" y="192032"/>
            <a:ext cx="3092116" cy="33239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400" dirty="0" smtClean="0"/>
              <a:t>Installed since 1985</a:t>
            </a:r>
          </a:p>
          <a:p>
            <a:pPr marL="285750" indent="-285750">
              <a:lnSpc>
                <a:spcPct val="150000"/>
              </a:lnSpc>
              <a:buFont typeface="Arial" panose="020B0604020202020204" pitchFamily="34" charset="0"/>
              <a:buChar char="•"/>
            </a:pPr>
            <a:r>
              <a:rPr lang="en-GB" sz="1400" dirty="0" smtClean="0"/>
              <a:t>Fully welded support frame ST.ST 304. 300 Kg</a:t>
            </a:r>
          </a:p>
          <a:p>
            <a:pPr marL="285750" indent="-285750">
              <a:lnSpc>
                <a:spcPct val="150000"/>
              </a:lnSpc>
              <a:buFont typeface="Arial" panose="020B0604020202020204" pitchFamily="34" charset="0"/>
              <a:buChar char="•"/>
            </a:pPr>
            <a:r>
              <a:rPr lang="en-GB" sz="1400" dirty="0" smtClean="0"/>
              <a:t>Different types of saws were investigated. </a:t>
            </a:r>
            <a:r>
              <a:rPr lang="en-GB" sz="1400" dirty="0" err="1" smtClean="0"/>
              <a:t>Bandsaw</a:t>
            </a:r>
            <a:r>
              <a:rPr lang="en-GB" sz="1400" dirty="0" smtClean="0"/>
              <a:t> selected.</a:t>
            </a:r>
          </a:p>
          <a:p>
            <a:pPr marL="285750" indent="-285750">
              <a:lnSpc>
                <a:spcPct val="150000"/>
              </a:lnSpc>
              <a:buFont typeface="Arial" panose="020B0604020202020204" pitchFamily="34" charset="0"/>
              <a:buChar char="•"/>
            </a:pPr>
            <a:r>
              <a:rPr lang="en-GB" sz="1400" dirty="0" smtClean="0"/>
              <a:t>Dry cut</a:t>
            </a:r>
          </a:p>
          <a:p>
            <a:pPr marL="285750" indent="-285750">
              <a:lnSpc>
                <a:spcPct val="150000"/>
              </a:lnSpc>
              <a:buFont typeface="Arial" panose="020B0604020202020204" pitchFamily="34" charset="0"/>
              <a:buChar char="•"/>
            </a:pPr>
            <a:r>
              <a:rPr lang="en-GB" sz="1400" dirty="0" smtClean="0"/>
              <a:t>Slow is best.</a:t>
            </a:r>
          </a:p>
          <a:p>
            <a:pPr marL="285750" indent="-285750">
              <a:lnSpc>
                <a:spcPct val="150000"/>
              </a:lnSpc>
              <a:buFont typeface="Arial" panose="020B0604020202020204" pitchFamily="34" charset="0"/>
              <a:buChar char="•"/>
            </a:pPr>
            <a:r>
              <a:rPr lang="en-GB" sz="1400" dirty="0" err="1" smtClean="0"/>
              <a:t>Swarf</a:t>
            </a:r>
            <a:r>
              <a:rPr lang="en-GB" sz="1400" dirty="0" smtClean="0"/>
              <a:t> capture.</a:t>
            </a:r>
          </a:p>
          <a:p>
            <a:pPr marL="285750" indent="-285750">
              <a:lnSpc>
                <a:spcPct val="150000"/>
              </a:lnSpc>
              <a:buFont typeface="Arial" panose="020B0604020202020204" pitchFamily="34" charset="0"/>
              <a:buChar char="•"/>
            </a:pPr>
            <a:r>
              <a:rPr lang="en-GB" sz="1400" dirty="0" smtClean="0"/>
              <a:t>Residual stresses.</a:t>
            </a:r>
          </a:p>
          <a:p>
            <a:pPr marL="285750" indent="-285750">
              <a:lnSpc>
                <a:spcPct val="150000"/>
              </a:lnSpc>
              <a:buFont typeface="Arial" panose="020B0604020202020204" pitchFamily="34" charset="0"/>
              <a:buChar char="•"/>
            </a:pPr>
            <a:r>
              <a:rPr lang="en-GB" sz="1400" dirty="0" smtClean="0"/>
              <a:t>Hardened Rail</a:t>
            </a:r>
          </a:p>
        </p:txBody>
      </p:sp>
    </p:spTree>
    <p:extLst>
      <p:ext uri="{BB962C8B-B14F-4D97-AF65-F5344CB8AC3E}">
        <p14:creationId xmlns:p14="http://schemas.microsoft.com/office/powerpoint/2010/main" val="10781601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0" y="20775"/>
            <a:ext cx="9131081"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a:solidFill>
                  <a:srgbClr val="003088"/>
                </a:solidFill>
              </a:rPr>
              <a:t>ISIS </a:t>
            </a:r>
            <a:r>
              <a:rPr lang="en-GB" altLang="en-US" sz="3200" dirty="0" smtClean="0">
                <a:solidFill>
                  <a:srgbClr val="003088"/>
                </a:solidFill>
              </a:rPr>
              <a:t>TARGET STATION 1 TRAM DISMANTLING</a:t>
            </a:r>
            <a:endParaRPr lang="en-GB" altLang="en-US" sz="3200" dirty="0">
              <a:solidFill>
                <a:srgbClr val="003088"/>
              </a:solidFill>
            </a:endParaRPr>
          </a:p>
        </p:txBody>
      </p:sp>
      <p:sp>
        <p:nvSpPr>
          <p:cNvPr id="6" name="TextBox 5"/>
          <p:cNvSpPr txBox="1"/>
          <p:nvPr/>
        </p:nvSpPr>
        <p:spPr>
          <a:xfrm>
            <a:off x="246648" y="747242"/>
            <a:ext cx="5391150" cy="369332"/>
          </a:xfrm>
          <a:prstGeom prst="rect">
            <a:avLst/>
          </a:prstGeom>
          <a:noFill/>
        </p:spPr>
        <p:txBody>
          <a:bodyPr wrap="square" rtlCol="0">
            <a:spAutoFit/>
          </a:bodyPr>
          <a:lstStyle/>
          <a:p>
            <a:r>
              <a:rPr lang="en-GB" dirty="0" smtClean="0"/>
              <a:t>Hardened Rail</a:t>
            </a:r>
            <a:endParaRPr lang="en-GB" dirty="0"/>
          </a:p>
        </p:txBody>
      </p:sp>
      <p:pic>
        <p:nvPicPr>
          <p:cNvPr id="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6629" y="747242"/>
            <a:ext cx="3362325"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0157" y="812863"/>
            <a:ext cx="2435225"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8534400" y="6154908"/>
            <a:ext cx="3569109" cy="461665"/>
          </a:xfrm>
          <a:prstGeom prst="rect">
            <a:avLst/>
          </a:prstGeom>
          <a:noFill/>
        </p:spPr>
        <p:txBody>
          <a:bodyPr wrap="square" rtlCol="0">
            <a:spAutoFit/>
          </a:bodyPr>
          <a:lstStyle/>
          <a:p>
            <a:r>
              <a:rPr lang="en-GB" sz="2400" dirty="0" smtClean="0"/>
              <a:t>50Kg Rail = 10T Flask!</a:t>
            </a:r>
            <a:endParaRPr lang="en-GB" sz="2400" dirty="0"/>
          </a:p>
        </p:txBody>
      </p:sp>
      <p:pic>
        <p:nvPicPr>
          <p:cNvPr id="10" name="Picture 9"/>
          <p:cNvPicPr>
            <a:picLocks noChangeAspect="1"/>
          </p:cNvPicPr>
          <p:nvPr/>
        </p:nvPicPr>
        <p:blipFill>
          <a:blip r:embed="rId4"/>
          <a:stretch>
            <a:fillRect/>
          </a:stretch>
        </p:blipFill>
        <p:spPr>
          <a:xfrm>
            <a:off x="841118" y="1116574"/>
            <a:ext cx="2897792" cy="4704304"/>
          </a:xfrm>
          <a:prstGeom prst="rect">
            <a:avLst/>
          </a:prstGeom>
        </p:spPr>
      </p:pic>
    </p:spTree>
    <p:extLst>
      <p:ext uri="{BB962C8B-B14F-4D97-AF65-F5344CB8AC3E}">
        <p14:creationId xmlns:p14="http://schemas.microsoft.com/office/powerpoint/2010/main" val="22897275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328930" y="1646758"/>
            <a:ext cx="4487282" cy="3365461"/>
          </a:xfrm>
          <a:prstGeom prst="rect">
            <a:avLst/>
          </a:prstGeom>
        </p:spPr>
      </p:pic>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8830292" y="993606"/>
            <a:ext cx="3057525" cy="3057525"/>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5983046" y="1375795"/>
            <a:ext cx="3057526" cy="2293145"/>
          </a:xfrm>
          <a:prstGeom prst="rect">
            <a:avLst/>
          </a:prstGeom>
        </p:spPr>
      </p:pic>
      <p:pic>
        <p:nvPicPr>
          <p:cNvPr id="9" name="Pictur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0800000">
            <a:off x="5530015" y="4203435"/>
            <a:ext cx="3128367" cy="2346275"/>
          </a:xfrm>
          <a:prstGeom prst="rect">
            <a:avLst/>
          </a:prstGeom>
        </p:spPr>
      </p:pic>
      <p:sp>
        <p:nvSpPr>
          <p:cNvPr id="12" name="Title 2"/>
          <p:cNvSpPr txBox="1">
            <a:spLocks/>
          </p:cNvSpPr>
          <p:nvPr/>
        </p:nvSpPr>
        <p:spPr>
          <a:xfrm>
            <a:off x="3204" y="0"/>
            <a:ext cx="9179390"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a:solidFill>
                  <a:srgbClr val="003088"/>
                </a:solidFill>
              </a:rPr>
              <a:t>ISIS </a:t>
            </a:r>
            <a:r>
              <a:rPr lang="en-GB" altLang="en-US" sz="3200" dirty="0" smtClean="0">
                <a:solidFill>
                  <a:srgbClr val="003088"/>
                </a:solidFill>
              </a:rPr>
              <a:t>TARGET STATION 1 TRAM DISMANTLING</a:t>
            </a:r>
            <a:endParaRPr lang="en-GB" altLang="en-US" sz="3200" dirty="0">
              <a:solidFill>
                <a:srgbClr val="003088"/>
              </a:solidFill>
            </a:endParaRPr>
          </a:p>
        </p:txBody>
      </p:sp>
      <p:sp>
        <p:nvSpPr>
          <p:cNvPr id="13" name="TextBox 12"/>
          <p:cNvSpPr txBox="1"/>
          <p:nvPr/>
        </p:nvSpPr>
        <p:spPr>
          <a:xfrm>
            <a:off x="3769352" y="1185591"/>
            <a:ext cx="2526631" cy="29546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400" dirty="0" smtClean="0"/>
              <a:t>First side cut fine.</a:t>
            </a:r>
          </a:p>
          <a:p>
            <a:pPr marL="285750" indent="-285750">
              <a:lnSpc>
                <a:spcPct val="150000"/>
              </a:lnSpc>
              <a:buFont typeface="Arial" panose="020B0604020202020204" pitchFamily="34" charset="0"/>
              <a:buChar char="•"/>
            </a:pPr>
            <a:r>
              <a:rPr lang="en-GB" sz="1400" dirty="0" smtClean="0"/>
              <a:t>Jack positioned under beam for support</a:t>
            </a:r>
          </a:p>
          <a:p>
            <a:pPr marL="285750" indent="-285750">
              <a:lnSpc>
                <a:spcPct val="150000"/>
              </a:lnSpc>
              <a:buFont typeface="Arial" panose="020B0604020202020204" pitchFamily="34" charset="0"/>
              <a:buChar char="•"/>
            </a:pPr>
            <a:r>
              <a:rPr lang="en-GB" sz="1400" dirty="0" smtClean="0"/>
              <a:t>Second side pinched!</a:t>
            </a:r>
          </a:p>
          <a:p>
            <a:pPr marL="285750" indent="-285750">
              <a:lnSpc>
                <a:spcPct val="150000"/>
              </a:lnSpc>
              <a:buFont typeface="Arial" panose="020B0604020202020204" pitchFamily="34" charset="0"/>
              <a:buChar char="•"/>
            </a:pPr>
            <a:r>
              <a:rPr lang="en-GB" sz="1400" dirty="0" smtClean="0"/>
              <a:t>Second saw used, but couldn’t cut through.</a:t>
            </a:r>
          </a:p>
          <a:p>
            <a:pPr marL="285750" indent="-285750">
              <a:lnSpc>
                <a:spcPct val="150000"/>
              </a:lnSpc>
              <a:buFont typeface="Arial" panose="020B0604020202020204" pitchFamily="34" charset="0"/>
              <a:buChar char="•"/>
            </a:pPr>
            <a:r>
              <a:rPr lang="en-GB" sz="1400" dirty="0" smtClean="0"/>
              <a:t>Hand held reciprocating saw finished the job!.</a:t>
            </a:r>
          </a:p>
          <a:p>
            <a:pPr marL="285750" indent="-285750">
              <a:buFont typeface="Arial" panose="020B0604020202020204" pitchFamily="34" charset="0"/>
              <a:buChar char="•"/>
            </a:pPr>
            <a:endParaRPr lang="en-GB" dirty="0"/>
          </a:p>
        </p:txBody>
      </p:sp>
      <p:sp>
        <p:nvSpPr>
          <p:cNvPr id="15" name="TextBox 14"/>
          <p:cNvSpPr txBox="1"/>
          <p:nvPr/>
        </p:nvSpPr>
        <p:spPr>
          <a:xfrm>
            <a:off x="246648" y="747242"/>
            <a:ext cx="5391150" cy="369332"/>
          </a:xfrm>
          <a:prstGeom prst="rect">
            <a:avLst/>
          </a:prstGeom>
          <a:noFill/>
        </p:spPr>
        <p:txBody>
          <a:bodyPr wrap="square" rtlCol="0">
            <a:spAutoFit/>
          </a:bodyPr>
          <a:lstStyle/>
          <a:p>
            <a:r>
              <a:rPr lang="en-GB" dirty="0" smtClean="0"/>
              <a:t>Cantilever Beam Cutting within the Hot Cell</a:t>
            </a:r>
            <a:endParaRPr lang="en-GB" dirty="0"/>
          </a:p>
        </p:txBody>
      </p:sp>
      <p:pic>
        <p:nvPicPr>
          <p:cNvPr id="16" name="Content Placeholder 5"/>
          <p:cNvPicPr>
            <a:picLocks noGrp="1" noChangeAspect="1"/>
          </p:cNvPicPr>
          <p:nvPr>
            <p:ph idx="1"/>
          </p:nvPr>
        </p:nvPicPr>
        <p:blipFill rotWithShape="1">
          <a:blip r:embed="rId6" cstate="hqprint">
            <a:extLst>
              <a:ext uri="{28A0092B-C50C-407E-A947-70E740481C1C}">
                <a14:useLocalDpi xmlns:a14="http://schemas.microsoft.com/office/drawing/2010/main" val="0"/>
              </a:ext>
            </a:extLst>
          </a:blip>
          <a:srcRect l="7072" t="8444" r="6413" b="4283"/>
          <a:stretch/>
        </p:blipFill>
        <p:spPr>
          <a:xfrm rot="10800000">
            <a:off x="8830291" y="4203435"/>
            <a:ext cx="3057525" cy="2313172"/>
          </a:xfrm>
        </p:spPr>
      </p:pic>
    </p:spTree>
    <p:extLst>
      <p:ext uri="{BB962C8B-B14F-4D97-AF65-F5344CB8AC3E}">
        <p14:creationId xmlns:p14="http://schemas.microsoft.com/office/powerpoint/2010/main" val="1180451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9454" r="9454"/>
          <a:stretch>
            <a:fillRect/>
          </a:stretch>
        </p:blipFill>
        <p:spPr>
          <a:xfrm rot="5400000">
            <a:off x="8320143" y="1993655"/>
            <a:ext cx="3675230" cy="3399118"/>
          </a:xfrm>
        </p:spPr>
      </p:pic>
      <p:pic>
        <p:nvPicPr>
          <p:cNvPr id="7" name="Picture 6"/>
          <p:cNvPicPr>
            <a:picLocks noChangeAspect="1"/>
          </p:cNvPicPr>
          <p:nvPr/>
        </p:nvPicPr>
        <p:blipFill rotWithShape="1">
          <a:blip r:embed="rId3" cstate="hqprint">
            <a:extLst>
              <a:ext uri="{28A0092B-C50C-407E-A947-70E740481C1C}">
                <a14:useLocalDpi xmlns:a14="http://schemas.microsoft.com/office/drawing/2010/main" val="0"/>
              </a:ext>
            </a:extLst>
          </a:blip>
          <a:srcRect l="2978" t="15400" r="12756"/>
          <a:stretch/>
        </p:blipFill>
        <p:spPr>
          <a:xfrm rot="10800000">
            <a:off x="246648" y="1855599"/>
            <a:ext cx="4066674" cy="3062078"/>
          </a:xfrm>
          <a:prstGeom prst="rect">
            <a:avLst/>
          </a:prstGeom>
        </p:spPr>
      </p:pic>
      <p:sp>
        <p:nvSpPr>
          <p:cNvPr id="8" name="Title 2"/>
          <p:cNvSpPr txBox="1">
            <a:spLocks/>
          </p:cNvSpPr>
          <p:nvPr/>
        </p:nvSpPr>
        <p:spPr>
          <a:xfrm>
            <a:off x="0" y="8217"/>
            <a:ext cx="9158487"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a:solidFill>
                  <a:srgbClr val="003088"/>
                </a:solidFill>
              </a:rPr>
              <a:t>ISIS </a:t>
            </a:r>
            <a:r>
              <a:rPr lang="en-GB" altLang="en-US" sz="3200" dirty="0" smtClean="0">
                <a:solidFill>
                  <a:srgbClr val="003088"/>
                </a:solidFill>
              </a:rPr>
              <a:t>TARGET STATION 1 TRAM DISMANTLING</a:t>
            </a:r>
            <a:endParaRPr lang="en-GB" altLang="en-US" sz="3200" dirty="0">
              <a:solidFill>
                <a:srgbClr val="003088"/>
              </a:solidFill>
            </a:endParaRPr>
          </a:p>
        </p:txBody>
      </p:sp>
      <p:sp>
        <p:nvSpPr>
          <p:cNvPr id="9" name="TextBox 8"/>
          <p:cNvSpPr txBox="1"/>
          <p:nvPr/>
        </p:nvSpPr>
        <p:spPr>
          <a:xfrm>
            <a:off x="246648" y="747242"/>
            <a:ext cx="5391150" cy="369332"/>
          </a:xfrm>
          <a:prstGeom prst="rect">
            <a:avLst/>
          </a:prstGeom>
          <a:noFill/>
        </p:spPr>
        <p:txBody>
          <a:bodyPr wrap="square" rtlCol="0">
            <a:spAutoFit/>
          </a:bodyPr>
          <a:lstStyle/>
          <a:p>
            <a:r>
              <a:rPr lang="en-GB" dirty="0" smtClean="0"/>
              <a:t>Cantilever Beam Removal Continued</a:t>
            </a:r>
            <a:endParaRPr lang="en-GB" dirty="0"/>
          </a:p>
        </p:txBody>
      </p:sp>
      <p:sp>
        <p:nvSpPr>
          <p:cNvPr id="10" name="TextBox 9"/>
          <p:cNvSpPr txBox="1"/>
          <p:nvPr/>
        </p:nvSpPr>
        <p:spPr>
          <a:xfrm>
            <a:off x="9309664" y="5530829"/>
            <a:ext cx="1696187" cy="584775"/>
          </a:xfrm>
          <a:prstGeom prst="rect">
            <a:avLst/>
          </a:prstGeom>
          <a:noFill/>
        </p:spPr>
        <p:txBody>
          <a:bodyPr wrap="square" rtlCol="0">
            <a:spAutoFit/>
          </a:bodyPr>
          <a:lstStyle/>
          <a:p>
            <a:r>
              <a:rPr lang="en-GB" sz="1400" dirty="0" smtClean="0"/>
              <a:t>A Clean Slate!</a:t>
            </a:r>
          </a:p>
          <a:p>
            <a:pPr marL="285750" indent="-285750">
              <a:buFont typeface="Arial" panose="020B0604020202020204" pitchFamily="34" charset="0"/>
              <a:buChar char="•"/>
            </a:pPr>
            <a:endParaRPr lang="en-GB" dirty="0"/>
          </a:p>
        </p:txBody>
      </p:sp>
      <p:pic>
        <p:nvPicPr>
          <p:cNvPr id="11" name="Picture 10"/>
          <p:cNvPicPr>
            <a:picLocks noChangeAspect="1"/>
          </p:cNvPicPr>
          <p:nvPr/>
        </p:nvPicPr>
        <p:blipFill rotWithShape="1">
          <a:blip r:embed="rId4" cstate="hqprint">
            <a:extLst>
              <a:ext uri="{28A0092B-C50C-407E-A947-70E740481C1C}">
                <a14:useLocalDpi xmlns:a14="http://schemas.microsoft.com/office/drawing/2010/main" val="0"/>
              </a:ext>
            </a:extLst>
          </a:blip>
          <a:srcRect l="11435"/>
          <a:stretch/>
        </p:blipFill>
        <p:spPr>
          <a:xfrm rot="10800000">
            <a:off x="4577822" y="1855599"/>
            <a:ext cx="3615876" cy="3062078"/>
          </a:xfrm>
          <a:prstGeom prst="rect">
            <a:avLst/>
          </a:prstGeom>
        </p:spPr>
      </p:pic>
      <p:sp>
        <p:nvSpPr>
          <p:cNvPr id="13" name="TextBox 12"/>
          <p:cNvSpPr txBox="1"/>
          <p:nvPr/>
        </p:nvSpPr>
        <p:spPr>
          <a:xfrm>
            <a:off x="5637798" y="4946054"/>
            <a:ext cx="1314450" cy="584775"/>
          </a:xfrm>
          <a:prstGeom prst="rect">
            <a:avLst/>
          </a:prstGeom>
          <a:noFill/>
        </p:spPr>
        <p:txBody>
          <a:bodyPr wrap="square" rtlCol="0">
            <a:spAutoFit/>
          </a:bodyPr>
          <a:lstStyle/>
          <a:p>
            <a:r>
              <a:rPr lang="en-GB" sz="1400" dirty="0" smtClean="0"/>
              <a:t>Shine Tray</a:t>
            </a:r>
          </a:p>
          <a:p>
            <a:pPr marL="285750" indent="-285750">
              <a:buFont typeface="Arial" panose="020B0604020202020204" pitchFamily="34" charset="0"/>
              <a:buChar char="•"/>
            </a:pPr>
            <a:endParaRPr lang="en-GB" dirty="0"/>
          </a:p>
        </p:txBody>
      </p:sp>
      <p:sp>
        <p:nvSpPr>
          <p:cNvPr id="14" name="TextBox 13"/>
          <p:cNvSpPr txBox="1"/>
          <p:nvPr/>
        </p:nvSpPr>
        <p:spPr>
          <a:xfrm>
            <a:off x="897354" y="4946054"/>
            <a:ext cx="2519613" cy="584775"/>
          </a:xfrm>
          <a:prstGeom prst="rect">
            <a:avLst/>
          </a:prstGeom>
          <a:noFill/>
        </p:spPr>
        <p:txBody>
          <a:bodyPr wrap="square" rtlCol="0">
            <a:spAutoFit/>
          </a:bodyPr>
          <a:lstStyle/>
          <a:p>
            <a:r>
              <a:rPr lang="en-GB" sz="1400" dirty="0" smtClean="0"/>
              <a:t>Frame Shielding Flask</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6877847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extLst>
              <a:ext uri="{28A0092B-C50C-407E-A947-70E740481C1C}">
                <a14:useLocalDpi xmlns:a14="http://schemas.microsoft.com/office/drawing/2010/main" val="0"/>
              </a:ext>
            </a:extLst>
          </a:blip>
          <a:srcRect l="22277" r="33434"/>
          <a:stretch/>
        </p:blipFill>
        <p:spPr>
          <a:xfrm>
            <a:off x="261595" y="890787"/>
            <a:ext cx="2466753" cy="4177214"/>
          </a:xfrm>
          <a:prstGeom prst="rect">
            <a:avLst/>
          </a:prstGeom>
        </p:spPr>
      </p:pic>
      <p:pic>
        <p:nvPicPr>
          <p:cNvPr id="6" name="Picture 5"/>
          <p:cNvPicPr>
            <a:picLocks noChangeAspect="1"/>
          </p:cNvPicPr>
          <p:nvPr/>
        </p:nvPicPr>
        <p:blipFill rotWithShape="1">
          <a:blip r:embed="rId3" cstate="hqprint">
            <a:extLst>
              <a:ext uri="{28A0092B-C50C-407E-A947-70E740481C1C}">
                <a14:useLocalDpi xmlns:a14="http://schemas.microsoft.com/office/drawing/2010/main" val="0"/>
              </a:ext>
            </a:extLst>
          </a:blip>
          <a:srcRect t="10960" b="363"/>
          <a:stretch/>
        </p:blipFill>
        <p:spPr>
          <a:xfrm>
            <a:off x="6326270" y="890787"/>
            <a:ext cx="2198950" cy="2599975"/>
          </a:xfrm>
          <a:prstGeom prst="rect">
            <a:avLst/>
          </a:prstGeom>
        </p:spPr>
      </p:pic>
      <p:sp>
        <p:nvSpPr>
          <p:cNvPr id="8" name="Title 2"/>
          <p:cNvSpPr txBox="1">
            <a:spLocks/>
          </p:cNvSpPr>
          <p:nvPr/>
        </p:nvSpPr>
        <p:spPr>
          <a:xfrm>
            <a:off x="-10632" y="26712"/>
            <a:ext cx="1628699"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smtClean="0">
                <a:solidFill>
                  <a:srgbClr val="003088"/>
                </a:solidFill>
              </a:rPr>
              <a:t>Testing</a:t>
            </a:r>
            <a:r>
              <a:rPr lang="en-GB" altLang="en-US" sz="3200" dirty="0" smtClean="0"/>
              <a:t> </a:t>
            </a:r>
            <a:endParaRPr lang="en-GB" altLang="en-US" sz="3200" dirty="0"/>
          </a:p>
        </p:txBody>
      </p:sp>
      <p:sp>
        <p:nvSpPr>
          <p:cNvPr id="7" name="TextBox 6"/>
          <p:cNvSpPr txBox="1"/>
          <p:nvPr/>
        </p:nvSpPr>
        <p:spPr>
          <a:xfrm>
            <a:off x="8271499" y="422756"/>
            <a:ext cx="3920501" cy="4832092"/>
          </a:xfrm>
          <a:prstGeom prst="rect">
            <a:avLst/>
          </a:prstGeom>
          <a:noFill/>
        </p:spPr>
        <p:txBody>
          <a:bodyPr wrap="square" rtlCol="0">
            <a:spAutoFit/>
          </a:bodyPr>
          <a:lstStyle/>
          <a:p>
            <a:pPr marL="742950" lvl="1" indent="-285750">
              <a:lnSpc>
                <a:spcPct val="150000"/>
              </a:lnSpc>
              <a:buFont typeface="Arial" panose="020B0604020202020204" pitchFamily="34" charset="0"/>
              <a:buChar char="•"/>
            </a:pPr>
            <a:r>
              <a:rPr lang="en-GB" sz="1400" dirty="0" smtClean="0"/>
              <a:t>Flow testing, reducing the system pressure drop, balancing of the system.</a:t>
            </a:r>
          </a:p>
          <a:p>
            <a:pPr marL="742950" lvl="1" indent="-285750">
              <a:lnSpc>
                <a:spcPct val="150000"/>
              </a:lnSpc>
              <a:buFont typeface="Arial" panose="020B0604020202020204" pitchFamily="34" charset="0"/>
              <a:buChar char="•"/>
            </a:pPr>
            <a:r>
              <a:rPr lang="en-GB" sz="1400" dirty="0" smtClean="0"/>
              <a:t>Pressure testing of the circuits.</a:t>
            </a:r>
          </a:p>
          <a:p>
            <a:pPr marL="742950" lvl="1" indent="-285750">
              <a:lnSpc>
                <a:spcPct val="150000"/>
              </a:lnSpc>
              <a:buFont typeface="Arial" panose="020B0604020202020204" pitchFamily="34" charset="0"/>
              <a:buChar char="•"/>
            </a:pPr>
            <a:r>
              <a:rPr lang="en-GB" sz="1400" dirty="0" smtClean="0"/>
              <a:t>Beam deflection checks.</a:t>
            </a:r>
          </a:p>
          <a:p>
            <a:pPr marL="742950" lvl="1" indent="-285750">
              <a:lnSpc>
                <a:spcPct val="150000"/>
              </a:lnSpc>
              <a:buFont typeface="Arial" panose="020B0604020202020204" pitchFamily="34" charset="0"/>
              <a:buChar char="•"/>
            </a:pPr>
            <a:r>
              <a:rPr lang="en-GB" sz="1400" dirty="0" smtClean="0"/>
              <a:t>Reflector, moderator alignment.</a:t>
            </a:r>
          </a:p>
          <a:p>
            <a:pPr marL="742950" lvl="1" indent="-285750">
              <a:lnSpc>
                <a:spcPct val="150000"/>
              </a:lnSpc>
              <a:buFont typeface="Arial" panose="020B0604020202020204" pitchFamily="34" charset="0"/>
              <a:buChar char="•"/>
            </a:pPr>
            <a:r>
              <a:rPr lang="en-GB" sz="1400" dirty="0" smtClean="0"/>
              <a:t>Development of remote handling procedures for moderator &amp; target changes.</a:t>
            </a:r>
          </a:p>
          <a:p>
            <a:pPr marL="742950" lvl="1" indent="-285750">
              <a:lnSpc>
                <a:spcPct val="150000"/>
              </a:lnSpc>
              <a:buFont typeface="Arial" panose="020B0604020202020204" pitchFamily="34" charset="0"/>
              <a:buChar char="•"/>
            </a:pPr>
            <a:r>
              <a:rPr lang="en-GB" sz="1400" dirty="0" smtClean="0"/>
              <a:t>Leak check of </a:t>
            </a:r>
            <a:r>
              <a:rPr lang="en-GB" sz="1400" dirty="0" err="1" smtClean="0"/>
              <a:t>cryo</a:t>
            </a:r>
            <a:r>
              <a:rPr lang="en-GB" sz="1400" dirty="0" smtClean="0"/>
              <a:t>-moderator couplings.</a:t>
            </a:r>
          </a:p>
          <a:p>
            <a:pPr marL="742950" lvl="1" indent="-285750">
              <a:lnSpc>
                <a:spcPct val="150000"/>
              </a:lnSpc>
              <a:buFont typeface="Arial" panose="020B0604020202020204" pitchFamily="34" charset="0"/>
              <a:buChar char="•"/>
            </a:pPr>
            <a:r>
              <a:rPr lang="en-GB" sz="1400" dirty="0" smtClean="0"/>
              <a:t>Instrumentation, wiring checks.</a:t>
            </a:r>
          </a:p>
          <a:p>
            <a:pPr marL="742950" lvl="1" indent="-285750">
              <a:lnSpc>
                <a:spcPct val="150000"/>
              </a:lnSpc>
              <a:buFont typeface="Arial" panose="020B0604020202020204" pitchFamily="34" charset="0"/>
              <a:buChar char="•"/>
            </a:pPr>
            <a:r>
              <a:rPr lang="en-GB" sz="1400" dirty="0" smtClean="0"/>
              <a:t>Remote handling procedures &amp; tooling for installation.</a:t>
            </a:r>
          </a:p>
          <a:p>
            <a:pPr marL="742950" lvl="1" indent="-285750">
              <a:buFont typeface="Arial" panose="020B0604020202020204" pitchFamily="34" charset="0"/>
              <a:buChar char="•"/>
            </a:pPr>
            <a:endParaRPr lang="en-GB" sz="1400" dirty="0"/>
          </a:p>
        </p:txBody>
      </p:sp>
      <p:sp>
        <p:nvSpPr>
          <p:cNvPr id="2" name="TextBox 1"/>
          <p:cNvSpPr txBox="1"/>
          <p:nvPr/>
        </p:nvSpPr>
        <p:spPr>
          <a:xfrm>
            <a:off x="332907" y="521455"/>
            <a:ext cx="2123214" cy="369332"/>
          </a:xfrm>
          <a:prstGeom prst="rect">
            <a:avLst/>
          </a:prstGeom>
          <a:noFill/>
        </p:spPr>
        <p:txBody>
          <a:bodyPr wrap="square" rtlCol="0">
            <a:spAutoFit/>
          </a:bodyPr>
          <a:lstStyle/>
          <a:p>
            <a:r>
              <a:rPr lang="en-GB" dirty="0" smtClean="0"/>
              <a:t>TRAM Assembly</a:t>
            </a:r>
            <a:endParaRPr lang="en-GB" dirty="0"/>
          </a:p>
        </p:txBody>
      </p:sp>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99660" y="890787"/>
            <a:ext cx="3455298" cy="2591474"/>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5959778" y="3983539"/>
            <a:ext cx="2931933" cy="2198950"/>
          </a:xfrm>
          <a:prstGeom prst="rect">
            <a:avLst/>
          </a:prstGeom>
        </p:spPr>
      </p:pic>
      <p:pic>
        <p:nvPicPr>
          <p:cNvPr id="11" name="Picture 1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400000">
            <a:off x="2948681" y="3981280"/>
            <a:ext cx="2913861" cy="2185396"/>
          </a:xfrm>
          <a:prstGeom prst="rect">
            <a:avLst/>
          </a:prstGeom>
        </p:spPr>
      </p:pic>
    </p:spTree>
    <p:extLst>
      <p:ext uri="{BB962C8B-B14F-4D97-AF65-F5344CB8AC3E}">
        <p14:creationId xmlns:p14="http://schemas.microsoft.com/office/powerpoint/2010/main" val="22570511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31655" y="1577315"/>
            <a:ext cx="4228040" cy="3171030"/>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95976" y="1048810"/>
            <a:ext cx="2270124" cy="2270124"/>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96866" y="1048810"/>
            <a:ext cx="2270124" cy="2270124"/>
          </a:xfrm>
          <a:prstGeom prst="rect">
            <a:avLst/>
          </a:prstGeom>
        </p:spPr>
      </p:pic>
      <p:pic>
        <p:nvPicPr>
          <p:cNvPr id="10" name="Picture 9"/>
          <p:cNvPicPr>
            <a:picLocks noChangeAspect="1"/>
          </p:cNvPicPr>
          <p:nvPr/>
        </p:nvPicPr>
        <p:blipFill>
          <a:blip r:embed="rId5"/>
          <a:stretch>
            <a:fillRect/>
          </a:stretch>
        </p:blipFill>
        <p:spPr>
          <a:xfrm>
            <a:off x="8295086" y="1048810"/>
            <a:ext cx="3653691" cy="2270124"/>
          </a:xfrm>
          <a:prstGeom prst="rect">
            <a:avLst/>
          </a:prstGeom>
        </p:spPr>
      </p:pic>
      <p:pic>
        <p:nvPicPr>
          <p:cNvPr id="11" name="Picture 1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36336" y="3727928"/>
            <a:ext cx="1713309" cy="1713309"/>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0800000">
            <a:off x="5766990" y="3782500"/>
            <a:ext cx="2676524" cy="2676524"/>
          </a:xfrm>
          <a:prstGeom prst="rect">
            <a:avLst/>
          </a:prstGeom>
        </p:spPr>
      </p:pic>
      <p:sp>
        <p:nvSpPr>
          <p:cNvPr id="13" name="TextBox 12"/>
          <p:cNvSpPr txBox="1"/>
          <p:nvPr/>
        </p:nvSpPr>
        <p:spPr>
          <a:xfrm>
            <a:off x="8166100" y="3981122"/>
            <a:ext cx="3782677" cy="199137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400" dirty="0" smtClean="0"/>
              <a:t>Moderators were pressure \ leak tested.</a:t>
            </a:r>
          </a:p>
          <a:p>
            <a:pPr marL="285750" indent="-285750">
              <a:lnSpc>
                <a:spcPct val="150000"/>
              </a:lnSpc>
              <a:buFont typeface="Arial" panose="020B0604020202020204" pitchFamily="34" charset="0"/>
              <a:buChar char="•"/>
            </a:pPr>
            <a:r>
              <a:rPr lang="en-GB" sz="1400" dirty="0" smtClean="0"/>
              <a:t>3d Scanned for dimensional checks.</a:t>
            </a:r>
          </a:p>
          <a:p>
            <a:pPr marL="285750" indent="-285750">
              <a:lnSpc>
                <a:spcPct val="150000"/>
              </a:lnSpc>
              <a:buFont typeface="Arial" panose="020B0604020202020204" pitchFamily="34" charset="0"/>
              <a:buChar char="•"/>
            </a:pPr>
            <a:r>
              <a:rPr lang="en-GB" sz="1400" dirty="0" smtClean="0"/>
              <a:t>Imaged on the IMAT instrument to check for cold touch. The hydrogen was cycle pressure tested to check the operation of the expansion bellows.</a:t>
            </a:r>
            <a:endParaRPr lang="en-GB" sz="1400" dirty="0"/>
          </a:p>
        </p:txBody>
      </p:sp>
      <p:sp>
        <p:nvSpPr>
          <p:cNvPr id="15" name="Title 2"/>
          <p:cNvSpPr txBox="1">
            <a:spLocks/>
          </p:cNvSpPr>
          <p:nvPr/>
        </p:nvSpPr>
        <p:spPr>
          <a:xfrm>
            <a:off x="-8037904" y="518348"/>
            <a:ext cx="13245866"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1800" b="0" dirty="0" err="1" smtClean="0">
                <a:solidFill>
                  <a:schemeClr val="tx1"/>
                </a:solidFill>
              </a:rPr>
              <a:t>Cryo</a:t>
            </a:r>
            <a:r>
              <a:rPr lang="en-GB" altLang="en-US" sz="1800" b="0" dirty="0" smtClean="0">
                <a:solidFill>
                  <a:schemeClr val="tx1"/>
                </a:solidFill>
              </a:rPr>
              <a:t>-Moderators – IMAT ISIS TS2 radiographies</a:t>
            </a:r>
            <a:endParaRPr lang="en-GB" altLang="en-US" sz="1800" b="0" dirty="0">
              <a:solidFill>
                <a:schemeClr val="tx1"/>
              </a:solidFill>
            </a:endParaRPr>
          </a:p>
        </p:txBody>
      </p:sp>
      <p:sp>
        <p:nvSpPr>
          <p:cNvPr id="14" name="Title 2"/>
          <p:cNvSpPr txBox="1">
            <a:spLocks/>
          </p:cNvSpPr>
          <p:nvPr/>
        </p:nvSpPr>
        <p:spPr>
          <a:xfrm>
            <a:off x="0" y="0"/>
            <a:ext cx="1596700"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smtClean="0">
                <a:solidFill>
                  <a:srgbClr val="003088"/>
                </a:solidFill>
              </a:rPr>
              <a:t>Testing</a:t>
            </a:r>
            <a:r>
              <a:rPr lang="en-GB" altLang="en-US" sz="3200" dirty="0" smtClean="0"/>
              <a:t> </a:t>
            </a:r>
            <a:endParaRPr lang="en-GB" altLang="en-US" sz="3200" dirty="0"/>
          </a:p>
        </p:txBody>
      </p:sp>
      <p:sp>
        <p:nvSpPr>
          <p:cNvPr id="16" name="Title 2"/>
          <p:cNvSpPr txBox="1">
            <a:spLocks/>
          </p:cNvSpPr>
          <p:nvPr/>
        </p:nvSpPr>
        <p:spPr>
          <a:xfrm>
            <a:off x="-5520736" y="3318934"/>
            <a:ext cx="13245866"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1800" b="0" dirty="0" smtClean="0">
                <a:solidFill>
                  <a:schemeClr val="tx1"/>
                </a:solidFill>
              </a:rPr>
              <a:t>CH4 Dual Poison Foil Moderator</a:t>
            </a:r>
            <a:endParaRPr lang="en-GB" altLang="en-US" sz="1800" b="0" dirty="0">
              <a:solidFill>
                <a:schemeClr val="tx1"/>
              </a:solidFill>
            </a:endParaRPr>
          </a:p>
        </p:txBody>
      </p:sp>
      <p:sp>
        <p:nvSpPr>
          <p:cNvPr id="19" name="Title 2"/>
          <p:cNvSpPr txBox="1">
            <a:spLocks/>
          </p:cNvSpPr>
          <p:nvPr/>
        </p:nvSpPr>
        <p:spPr>
          <a:xfrm>
            <a:off x="-7060157" y="5533572"/>
            <a:ext cx="13245866"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1800" b="0" dirty="0" smtClean="0">
                <a:solidFill>
                  <a:schemeClr val="tx1"/>
                </a:solidFill>
              </a:rPr>
              <a:t>H2 Moderator</a:t>
            </a:r>
            <a:endParaRPr lang="en-GB" altLang="en-US" sz="1800" b="0" dirty="0">
              <a:solidFill>
                <a:schemeClr val="tx1"/>
              </a:solidFill>
            </a:endParaRPr>
          </a:p>
        </p:txBody>
      </p:sp>
    </p:spTree>
    <p:extLst>
      <p:ext uri="{BB962C8B-B14F-4D97-AF65-F5344CB8AC3E}">
        <p14:creationId xmlns:p14="http://schemas.microsoft.com/office/powerpoint/2010/main" val="28783463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bwMode="auto">
          <a:xfrm>
            <a:off x="1064341" y="2681694"/>
            <a:ext cx="6944300"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chemeClr val="accent1">
                    <a:lumMod val="50000"/>
                  </a:schemeClr>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000">
                <a:solidFill>
                  <a:schemeClr val="accent1">
                    <a:lumMod val="50000"/>
                  </a:schemeClr>
                </a:solidFill>
                <a:latin typeface="Arial" pitchFamily="34" charset="0"/>
                <a:ea typeface="+mn-ea"/>
                <a:cs typeface="Arial" pitchFamily="34" charset="0"/>
              </a:defRPr>
            </a:lvl3pPr>
            <a:lvl4pPr marL="1600200" indent="-228600" algn="l" rtl="0" eaLnBrk="0" fontAlgn="base" hangingPunct="0">
              <a:spcBef>
                <a:spcPct val="20000"/>
              </a:spcBef>
              <a:spcAft>
                <a:spcPct val="0"/>
              </a:spcAft>
              <a:buNone/>
              <a:defRPr sz="20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a:spcBef>
                <a:spcPts val="600"/>
              </a:spcBef>
              <a:spcAft>
                <a:spcPts val="600"/>
              </a:spcAft>
              <a:buFont typeface="Arial"/>
              <a:buChar char="•"/>
            </a:pPr>
            <a:r>
              <a:rPr lang="en-US" sz="1600" kern="0" dirty="0" smtClean="0"/>
              <a:t>TS1 </a:t>
            </a:r>
            <a:r>
              <a:rPr lang="en-US" sz="1600" kern="0" dirty="0"/>
              <a:t>Project </a:t>
            </a:r>
            <a:r>
              <a:rPr lang="en-US" sz="1600" kern="0" dirty="0" smtClean="0"/>
              <a:t>Aims</a:t>
            </a:r>
          </a:p>
          <a:p>
            <a:pPr>
              <a:spcBef>
                <a:spcPts val="600"/>
              </a:spcBef>
              <a:spcAft>
                <a:spcPts val="600"/>
              </a:spcAft>
              <a:buFont typeface="Arial"/>
              <a:buChar char="•"/>
            </a:pPr>
            <a:r>
              <a:rPr lang="en-US" sz="1600" kern="0" dirty="0" smtClean="0"/>
              <a:t>Target station layout</a:t>
            </a:r>
          </a:p>
          <a:p>
            <a:pPr>
              <a:spcBef>
                <a:spcPts val="600"/>
              </a:spcBef>
              <a:spcAft>
                <a:spcPts val="600"/>
              </a:spcAft>
              <a:buFont typeface="Arial"/>
              <a:buChar char="•"/>
            </a:pPr>
            <a:r>
              <a:rPr lang="en-US" sz="1600" kern="0" dirty="0" smtClean="0"/>
              <a:t>Dismantling of the existing TRAM</a:t>
            </a:r>
          </a:p>
          <a:p>
            <a:pPr>
              <a:spcBef>
                <a:spcPts val="600"/>
              </a:spcBef>
              <a:spcAft>
                <a:spcPts val="600"/>
              </a:spcAft>
              <a:buFont typeface="Arial"/>
              <a:buChar char="•"/>
            </a:pPr>
            <a:r>
              <a:rPr lang="en-US" sz="1600" kern="0" dirty="0" smtClean="0"/>
              <a:t>Testing and assembly of the replacement TRAM</a:t>
            </a:r>
          </a:p>
          <a:p>
            <a:pPr>
              <a:spcBef>
                <a:spcPts val="600"/>
              </a:spcBef>
              <a:spcAft>
                <a:spcPts val="600"/>
              </a:spcAft>
              <a:buFont typeface="Arial"/>
              <a:buChar char="•"/>
            </a:pPr>
            <a:r>
              <a:rPr lang="en-US" sz="1600" kern="0" dirty="0" smtClean="0"/>
              <a:t>Installation</a:t>
            </a:r>
          </a:p>
          <a:p>
            <a:pPr>
              <a:spcBef>
                <a:spcPts val="600"/>
              </a:spcBef>
              <a:spcAft>
                <a:spcPts val="600"/>
              </a:spcAft>
              <a:buFont typeface="Arial"/>
              <a:buChar char="•"/>
            </a:pPr>
            <a:r>
              <a:rPr lang="en-US" sz="1600" kern="0" dirty="0" smtClean="0"/>
              <a:t>Commissioning </a:t>
            </a:r>
          </a:p>
          <a:p>
            <a:pPr>
              <a:spcBef>
                <a:spcPts val="600"/>
              </a:spcBef>
              <a:spcAft>
                <a:spcPts val="600"/>
              </a:spcAft>
              <a:buFont typeface="Arial"/>
              <a:buChar char="•"/>
            </a:pPr>
            <a:r>
              <a:rPr lang="en-US" sz="1600" kern="0" dirty="0" smtClean="0"/>
              <a:t>Summary</a:t>
            </a:r>
          </a:p>
        </p:txBody>
      </p:sp>
      <p:sp>
        <p:nvSpPr>
          <p:cNvPr id="3" name="Title 2"/>
          <p:cNvSpPr txBox="1">
            <a:spLocks/>
          </p:cNvSpPr>
          <p:nvPr/>
        </p:nvSpPr>
        <p:spPr>
          <a:xfrm>
            <a:off x="594851" y="1889606"/>
            <a:ext cx="2008889"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smtClean="0">
                <a:solidFill>
                  <a:schemeClr val="accent1">
                    <a:lumMod val="50000"/>
                  </a:schemeClr>
                </a:solidFill>
              </a:rPr>
              <a:t>AGENDA</a:t>
            </a:r>
            <a:endParaRPr lang="en-GB" altLang="en-US" sz="3200" dirty="0">
              <a:solidFill>
                <a:schemeClr val="accent1">
                  <a:lumMod val="50000"/>
                </a:schemeClr>
              </a:solidFill>
            </a:endParaRPr>
          </a:p>
        </p:txBody>
      </p:sp>
      <p:sp>
        <p:nvSpPr>
          <p:cNvPr id="4" name="TextBox 3"/>
          <p:cNvSpPr txBox="1"/>
          <p:nvPr/>
        </p:nvSpPr>
        <p:spPr>
          <a:xfrm>
            <a:off x="894734" y="928457"/>
            <a:ext cx="8544233" cy="1200329"/>
          </a:xfrm>
          <a:prstGeom prst="rect">
            <a:avLst/>
          </a:prstGeom>
          <a:noFill/>
        </p:spPr>
        <p:txBody>
          <a:bodyPr wrap="square" rtlCol="0">
            <a:spAutoFit/>
          </a:bodyPr>
          <a:lstStyle/>
          <a:p>
            <a:r>
              <a:rPr lang="en-GB" dirty="0" smtClean="0"/>
              <a:t>Aim of this presentation is to provide you with an overview of the 2021 -2022 strip out and rebuild of the target, reflector, and moderators assembly (TRAM) on </a:t>
            </a:r>
            <a:r>
              <a:rPr lang="en-GB" dirty="0" smtClean="0"/>
              <a:t>Target </a:t>
            </a:r>
            <a:r>
              <a:rPr lang="en-GB" dirty="0"/>
              <a:t>S</a:t>
            </a:r>
            <a:r>
              <a:rPr lang="en-GB" dirty="0" smtClean="0"/>
              <a:t>tation </a:t>
            </a:r>
            <a:r>
              <a:rPr lang="en-GB" dirty="0"/>
              <a:t>1</a:t>
            </a:r>
            <a:r>
              <a:rPr lang="en-GB" dirty="0" smtClean="0"/>
              <a:t>.</a:t>
            </a:r>
            <a:endParaRPr lang="en-GB" dirty="0" smtClean="0"/>
          </a:p>
          <a:p>
            <a:endParaRPr lang="en-GB" dirty="0"/>
          </a:p>
        </p:txBody>
      </p:sp>
      <p:sp>
        <p:nvSpPr>
          <p:cNvPr id="5" name="Title 2"/>
          <p:cNvSpPr txBox="1">
            <a:spLocks/>
          </p:cNvSpPr>
          <p:nvPr/>
        </p:nvSpPr>
        <p:spPr>
          <a:xfrm>
            <a:off x="529387" y="387746"/>
            <a:ext cx="1069909"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smtClean="0">
                <a:solidFill>
                  <a:schemeClr val="accent1">
                    <a:lumMod val="50000"/>
                  </a:schemeClr>
                </a:solidFill>
              </a:rPr>
              <a:t>AIM</a:t>
            </a:r>
            <a:endParaRPr lang="en-GB" altLang="en-US" sz="3200" dirty="0">
              <a:solidFill>
                <a:schemeClr val="accent1">
                  <a:lumMod val="50000"/>
                </a:schemeClr>
              </a:solidFill>
            </a:endParaRPr>
          </a:p>
        </p:txBody>
      </p:sp>
    </p:spTree>
    <p:extLst>
      <p:ext uri="{BB962C8B-B14F-4D97-AF65-F5344CB8AC3E}">
        <p14:creationId xmlns:p14="http://schemas.microsoft.com/office/powerpoint/2010/main" val="583982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394910" y="1542901"/>
            <a:ext cx="3656255" cy="2742192"/>
          </a:xfrm>
          <a:prstGeom prst="rect">
            <a:avLst/>
          </a:prstGeom>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4138183" y="1547832"/>
            <a:ext cx="3695701" cy="2771776"/>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971852" y="1554632"/>
            <a:ext cx="3750102" cy="2812577"/>
          </a:xfrm>
          <a:prstGeom prst="rect">
            <a:avLst/>
          </a:prstGeom>
        </p:spPr>
      </p:pic>
      <p:sp>
        <p:nvSpPr>
          <p:cNvPr id="7" name="Title 2"/>
          <p:cNvSpPr txBox="1">
            <a:spLocks/>
          </p:cNvSpPr>
          <p:nvPr/>
        </p:nvSpPr>
        <p:spPr>
          <a:xfrm>
            <a:off x="0" y="0"/>
            <a:ext cx="2439840"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smtClean="0">
                <a:solidFill>
                  <a:srgbClr val="003088"/>
                </a:solidFill>
              </a:rPr>
              <a:t>Installation </a:t>
            </a:r>
            <a:endParaRPr lang="en-GB" altLang="en-US" sz="3200" dirty="0">
              <a:solidFill>
                <a:srgbClr val="003088"/>
              </a:solidFill>
            </a:endParaRPr>
          </a:p>
        </p:txBody>
      </p:sp>
      <p:sp>
        <p:nvSpPr>
          <p:cNvPr id="9" name="TextBox 8"/>
          <p:cNvSpPr txBox="1"/>
          <p:nvPr/>
        </p:nvSpPr>
        <p:spPr>
          <a:xfrm>
            <a:off x="191387" y="607422"/>
            <a:ext cx="5401587" cy="369332"/>
          </a:xfrm>
          <a:prstGeom prst="rect">
            <a:avLst/>
          </a:prstGeom>
          <a:noFill/>
        </p:spPr>
        <p:txBody>
          <a:bodyPr wrap="square" rtlCol="0">
            <a:spAutoFit/>
          </a:bodyPr>
          <a:lstStyle/>
          <a:p>
            <a:r>
              <a:rPr lang="en-GB" dirty="0" smtClean="0"/>
              <a:t>TRAM ASSY – First Stage</a:t>
            </a:r>
            <a:endParaRPr lang="en-GB" dirty="0"/>
          </a:p>
        </p:txBody>
      </p:sp>
      <p:sp>
        <p:nvSpPr>
          <p:cNvPr id="2" name="TextBox 1"/>
          <p:cNvSpPr txBox="1"/>
          <p:nvPr/>
        </p:nvSpPr>
        <p:spPr>
          <a:xfrm>
            <a:off x="937847" y="4742125"/>
            <a:ext cx="2907096" cy="646331"/>
          </a:xfrm>
          <a:prstGeom prst="rect">
            <a:avLst/>
          </a:prstGeom>
          <a:noFill/>
        </p:spPr>
        <p:txBody>
          <a:bodyPr wrap="square" rtlCol="0">
            <a:spAutoFit/>
          </a:bodyPr>
          <a:lstStyle/>
          <a:p>
            <a:r>
              <a:rPr lang="en-GB" dirty="0" smtClean="0"/>
              <a:t>20 meter lengths of Rad hard cable from door.</a:t>
            </a:r>
            <a:endParaRPr lang="en-GB" dirty="0"/>
          </a:p>
        </p:txBody>
      </p:sp>
      <p:sp>
        <p:nvSpPr>
          <p:cNvPr id="10" name="TextBox 9"/>
          <p:cNvSpPr txBox="1"/>
          <p:nvPr/>
        </p:nvSpPr>
        <p:spPr>
          <a:xfrm>
            <a:off x="4689231" y="4781571"/>
            <a:ext cx="2907096" cy="369332"/>
          </a:xfrm>
          <a:prstGeom prst="rect">
            <a:avLst/>
          </a:prstGeom>
          <a:noFill/>
        </p:spPr>
        <p:txBody>
          <a:bodyPr wrap="square" rtlCol="0">
            <a:spAutoFit/>
          </a:bodyPr>
          <a:lstStyle/>
          <a:p>
            <a:r>
              <a:rPr lang="en-GB" dirty="0" smtClean="0"/>
              <a:t>Manifolds on the door</a:t>
            </a:r>
            <a:endParaRPr lang="en-GB" dirty="0"/>
          </a:p>
        </p:txBody>
      </p:sp>
      <p:sp>
        <p:nvSpPr>
          <p:cNvPr id="11" name="TextBox 10"/>
          <p:cNvSpPr txBox="1"/>
          <p:nvPr/>
        </p:nvSpPr>
        <p:spPr>
          <a:xfrm>
            <a:off x="8547485" y="4835972"/>
            <a:ext cx="2907096" cy="646331"/>
          </a:xfrm>
          <a:prstGeom prst="rect">
            <a:avLst/>
          </a:prstGeom>
          <a:noFill/>
        </p:spPr>
        <p:txBody>
          <a:bodyPr wrap="square" rtlCol="0">
            <a:spAutoFit/>
          </a:bodyPr>
          <a:lstStyle/>
          <a:p>
            <a:r>
              <a:rPr lang="en-GB" dirty="0" smtClean="0"/>
              <a:t>Methane </a:t>
            </a:r>
            <a:r>
              <a:rPr lang="en-GB" dirty="0" smtClean="0"/>
              <a:t>transfer line </a:t>
            </a:r>
            <a:r>
              <a:rPr lang="en-GB" dirty="0" smtClean="0"/>
              <a:t>sleeve</a:t>
            </a:r>
            <a:endParaRPr lang="en-GB" dirty="0"/>
          </a:p>
        </p:txBody>
      </p:sp>
    </p:spTree>
    <p:extLst>
      <p:ext uri="{BB962C8B-B14F-4D97-AF65-F5344CB8AC3E}">
        <p14:creationId xmlns:p14="http://schemas.microsoft.com/office/powerpoint/2010/main" val="39110301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23702" y="1428316"/>
            <a:ext cx="4371975" cy="3278981"/>
          </a:xfrm>
          <a:prstGeom prst="rect">
            <a:avLst/>
          </a:prstGeom>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3532211" y="1439031"/>
            <a:ext cx="4343399" cy="3257549"/>
          </a:xfrm>
          <a:prstGeom prst="rect">
            <a:avLst/>
          </a:prstGeom>
        </p:spPr>
      </p:pic>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58642" y="881819"/>
            <a:ext cx="4196314" cy="3147236"/>
          </a:xfrm>
          <a:prstGeom prst="rect">
            <a:avLst/>
          </a:prstGeom>
        </p:spPr>
      </p:pic>
      <p:sp>
        <p:nvSpPr>
          <p:cNvPr id="7" name="Title 2"/>
          <p:cNvSpPr txBox="1">
            <a:spLocks/>
          </p:cNvSpPr>
          <p:nvPr/>
        </p:nvSpPr>
        <p:spPr>
          <a:xfrm>
            <a:off x="0" y="0"/>
            <a:ext cx="2417291"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smtClean="0">
                <a:solidFill>
                  <a:srgbClr val="003088"/>
                </a:solidFill>
              </a:rPr>
              <a:t>Installation</a:t>
            </a:r>
            <a:r>
              <a:rPr lang="en-GB" altLang="en-US" sz="3200" dirty="0" smtClean="0"/>
              <a:t> </a:t>
            </a:r>
            <a:endParaRPr lang="en-GB" altLang="en-US" sz="3200" dirty="0"/>
          </a:p>
        </p:txBody>
      </p:sp>
      <p:sp>
        <p:nvSpPr>
          <p:cNvPr id="8" name="TextBox 7"/>
          <p:cNvSpPr txBox="1"/>
          <p:nvPr/>
        </p:nvSpPr>
        <p:spPr>
          <a:xfrm>
            <a:off x="233917" y="512487"/>
            <a:ext cx="5401587" cy="369332"/>
          </a:xfrm>
          <a:prstGeom prst="rect">
            <a:avLst/>
          </a:prstGeom>
          <a:noFill/>
        </p:spPr>
        <p:txBody>
          <a:bodyPr wrap="square" rtlCol="0">
            <a:spAutoFit/>
          </a:bodyPr>
          <a:lstStyle/>
          <a:p>
            <a:r>
              <a:rPr lang="en-GB" dirty="0" smtClean="0"/>
              <a:t>TRAM ASSY – Three Modules</a:t>
            </a:r>
            <a:endParaRPr lang="en-GB" dirty="0"/>
          </a:p>
        </p:txBody>
      </p:sp>
      <p:sp>
        <p:nvSpPr>
          <p:cNvPr id="3" name="TextBox 2"/>
          <p:cNvSpPr txBox="1"/>
          <p:nvPr/>
        </p:nvSpPr>
        <p:spPr>
          <a:xfrm>
            <a:off x="7622991" y="4146698"/>
            <a:ext cx="4067616" cy="2462213"/>
          </a:xfrm>
          <a:prstGeom prst="rect">
            <a:avLst/>
          </a:prstGeom>
          <a:noFill/>
        </p:spPr>
        <p:txBody>
          <a:bodyPr wrap="square" rtlCol="0">
            <a:spAutoFit/>
          </a:bodyPr>
          <a:lstStyle/>
          <a:p>
            <a:pPr marL="285750" indent="-285750">
              <a:buFont typeface="Arial" panose="020B0604020202020204" pitchFamily="34" charset="0"/>
              <a:buChar char="•"/>
            </a:pPr>
            <a:r>
              <a:rPr lang="en-GB" sz="1400" dirty="0" smtClean="0"/>
              <a:t>3x Major components to reduce remote handling operations.</a:t>
            </a:r>
          </a:p>
          <a:p>
            <a:pPr marL="285750" indent="-285750">
              <a:buFont typeface="Arial" panose="020B0604020202020204" pitchFamily="34" charset="0"/>
              <a:buChar char="•"/>
            </a:pPr>
            <a:r>
              <a:rPr lang="en-GB" sz="1400" dirty="0" smtClean="0"/>
              <a:t>Balanced lifting frames, Removed once installed.</a:t>
            </a:r>
          </a:p>
          <a:p>
            <a:pPr marL="285750" indent="-285750">
              <a:buFont typeface="Arial" panose="020B0604020202020204" pitchFamily="34" charset="0"/>
              <a:buChar char="•"/>
            </a:pPr>
            <a:r>
              <a:rPr lang="en-GB" sz="1400" dirty="0" smtClean="0"/>
              <a:t>Designed to be within the 1 ton cell crane limit.</a:t>
            </a:r>
          </a:p>
          <a:p>
            <a:pPr marL="285750" indent="-285750">
              <a:buFont typeface="Arial" panose="020B0604020202020204" pitchFamily="34" charset="0"/>
              <a:buChar char="•"/>
            </a:pPr>
            <a:r>
              <a:rPr lang="en-GB" sz="1400" dirty="0" smtClean="0"/>
              <a:t>Reflector is sized to fit through the 1m X 1m cell trap door.</a:t>
            </a:r>
          </a:p>
          <a:p>
            <a:pPr marL="285750" indent="-285750">
              <a:buFont typeface="Arial" panose="020B0604020202020204" pitchFamily="34" charset="0"/>
              <a:buChar char="•"/>
            </a:pPr>
            <a:r>
              <a:rPr lang="en-GB" sz="1400" dirty="0" smtClean="0"/>
              <a:t>Cantilever frame, loaded on the gap within the shielding trolley.</a:t>
            </a:r>
          </a:p>
          <a:p>
            <a:pPr marL="285750" indent="-285750">
              <a:buFont typeface="Arial" panose="020B0604020202020204" pitchFamily="34" charset="0"/>
              <a:buChar char="•"/>
            </a:pPr>
            <a:endParaRPr lang="en-GB" sz="1400" dirty="0"/>
          </a:p>
        </p:txBody>
      </p:sp>
    </p:spTree>
    <p:extLst>
      <p:ext uri="{BB962C8B-B14F-4D97-AF65-F5344CB8AC3E}">
        <p14:creationId xmlns:p14="http://schemas.microsoft.com/office/powerpoint/2010/main" val="1342258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18274" y="1434686"/>
            <a:ext cx="4448261" cy="3336197"/>
          </a:xfrm>
          <a:prstGeom prst="rect">
            <a:avLst/>
          </a:prstGeom>
        </p:spPr>
      </p:pic>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3938299" y="1437926"/>
            <a:ext cx="4474176" cy="3355632"/>
          </a:xfrm>
          <a:prstGeom prst="rect">
            <a:avLst/>
          </a:prstGeom>
        </p:spPr>
      </p:pic>
      <p:sp>
        <p:nvSpPr>
          <p:cNvPr id="5" name="Title 2"/>
          <p:cNvSpPr txBox="1">
            <a:spLocks/>
          </p:cNvSpPr>
          <p:nvPr/>
        </p:nvSpPr>
        <p:spPr>
          <a:xfrm>
            <a:off x="0" y="0"/>
            <a:ext cx="2353537"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smtClean="0">
                <a:solidFill>
                  <a:srgbClr val="003088"/>
                </a:solidFill>
              </a:rPr>
              <a:t>Installation</a:t>
            </a:r>
            <a:r>
              <a:rPr lang="en-GB" altLang="en-US" sz="3200" dirty="0" smtClean="0"/>
              <a:t> </a:t>
            </a:r>
            <a:endParaRPr lang="en-GB" altLang="en-US" sz="3200" dirty="0"/>
          </a:p>
        </p:txBody>
      </p:sp>
      <p:sp>
        <p:nvSpPr>
          <p:cNvPr id="9" name="TextBox 8"/>
          <p:cNvSpPr txBox="1"/>
          <p:nvPr/>
        </p:nvSpPr>
        <p:spPr>
          <a:xfrm>
            <a:off x="233917" y="512487"/>
            <a:ext cx="5401587" cy="369332"/>
          </a:xfrm>
          <a:prstGeom prst="rect">
            <a:avLst/>
          </a:prstGeom>
          <a:noFill/>
        </p:spPr>
        <p:txBody>
          <a:bodyPr wrap="square" rtlCol="0">
            <a:spAutoFit/>
          </a:bodyPr>
          <a:lstStyle/>
          <a:p>
            <a:r>
              <a:rPr lang="en-GB" dirty="0" smtClean="0"/>
              <a:t>TRAM ASSY – Cantilever Frame Assembly</a:t>
            </a:r>
            <a:endParaRPr lang="en-GB" dirty="0"/>
          </a:p>
        </p:txBody>
      </p:sp>
      <p:sp>
        <p:nvSpPr>
          <p:cNvPr id="3" name="TextBox 2"/>
          <p:cNvSpPr txBox="1"/>
          <p:nvPr/>
        </p:nvSpPr>
        <p:spPr>
          <a:xfrm>
            <a:off x="8359062" y="792088"/>
            <a:ext cx="3370521" cy="284693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400" dirty="0" smtClean="0"/>
              <a:t>Cantilever beam bolted to door. Locations are dowelled.</a:t>
            </a:r>
          </a:p>
          <a:p>
            <a:pPr marL="285750" indent="-285750">
              <a:lnSpc>
                <a:spcPct val="150000"/>
              </a:lnSpc>
              <a:buFont typeface="Arial" panose="020B0604020202020204" pitchFamily="34" charset="0"/>
              <a:buChar char="•"/>
            </a:pPr>
            <a:r>
              <a:rPr lang="en-GB" sz="1400" dirty="0" smtClean="0"/>
              <a:t>Target water services connected. </a:t>
            </a:r>
          </a:p>
          <a:p>
            <a:pPr marL="285750" indent="-285750">
              <a:lnSpc>
                <a:spcPct val="150000"/>
              </a:lnSpc>
              <a:buFont typeface="Arial" panose="020B0604020202020204" pitchFamily="34" charset="0"/>
              <a:buChar char="•"/>
            </a:pPr>
            <a:r>
              <a:rPr lang="en-GB" sz="1400" dirty="0" smtClean="0"/>
              <a:t>Reflector &amp; water moderator door connections made.</a:t>
            </a:r>
          </a:p>
          <a:p>
            <a:pPr marL="285750" indent="-285750">
              <a:lnSpc>
                <a:spcPct val="150000"/>
              </a:lnSpc>
              <a:buFont typeface="Arial" panose="020B0604020202020204" pitchFamily="34" charset="0"/>
              <a:buChar char="•"/>
            </a:pPr>
            <a:r>
              <a:rPr lang="en-GB" sz="1400" dirty="0" smtClean="0"/>
              <a:t>H2 &amp; methane moderator lines inserted and clamped. </a:t>
            </a:r>
          </a:p>
          <a:p>
            <a:pPr marL="285750" indent="-285750">
              <a:buFont typeface="Arial" panose="020B0604020202020204" pitchFamily="34" charset="0"/>
              <a:buChar char="•"/>
            </a:pPr>
            <a:r>
              <a:rPr lang="en-GB" sz="1400" dirty="0" smtClean="0"/>
              <a:t>H2 &amp; methane cryogenic \ vacuum joints leak tested</a:t>
            </a:r>
            <a:r>
              <a:rPr lang="en-GB" dirty="0" smtClean="0"/>
              <a:t>. </a:t>
            </a:r>
            <a:endParaRPr lang="en-GB" dirty="0"/>
          </a:p>
        </p:txBody>
      </p:sp>
      <p:sp>
        <p:nvSpPr>
          <p:cNvPr id="4" name="TextBox 3"/>
          <p:cNvSpPr txBox="1"/>
          <p:nvPr/>
        </p:nvSpPr>
        <p:spPr>
          <a:xfrm>
            <a:off x="106326" y="5352830"/>
            <a:ext cx="4231758" cy="369332"/>
          </a:xfrm>
          <a:prstGeom prst="rect">
            <a:avLst/>
          </a:prstGeom>
          <a:noFill/>
        </p:spPr>
        <p:txBody>
          <a:bodyPr wrap="square" rtlCol="0">
            <a:spAutoFit/>
          </a:bodyPr>
          <a:lstStyle/>
          <a:p>
            <a:r>
              <a:rPr lang="en-GB" dirty="0" smtClean="0"/>
              <a:t>Cantilever </a:t>
            </a:r>
            <a:r>
              <a:rPr lang="en-GB" dirty="0"/>
              <a:t>s</a:t>
            </a:r>
            <a:r>
              <a:rPr lang="en-GB" dirty="0" smtClean="0"/>
              <a:t>towed, trolley moved back</a:t>
            </a:r>
            <a:endParaRPr lang="en-GB" dirty="0"/>
          </a:p>
        </p:txBody>
      </p:sp>
      <p:sp>
        <p:nvSpPr>
          <p:cNvPr id="10" name="TextBox 9"/>
          <p:cNvSpPr txBox="1"/>
          <p:nvPr/>
        </p:nvSpPr>
        <p:spPr>
          <a:xfrm>
            <a:off x="5174351" y="5340878"/>
            <a:ext cx="4231758" cy="369332"/>
          </a:xfrm>
          <a:prstGeom prst="rect">
            <a:avLst/>
          </a:prstGeom>
          <a:noFill/>
        </p:spPr>
        <p:txBody>
          <a:bodyPr wrap="square" rtlCol="0">
            <a:spAutoFit/>
          </a:bodyPr>
          <a:lstStyle/>
          <a:p>
            <a:r>
              <a:rPr lang="en-GB" dirty="0" smtClean="0"/>
              <a:t>Cantilever fitted</a:t>
            </a:r>
            <a:endParaRPr lang="en-GB" dirty="0"/>
          </a:p>
        </p:txBody>
      </p:sp>
    </p:spTree>
    <p:extLst>
      <p:ext uri="{BB962C8B-B14F-4D97-AF65-F5344CB8AC3E}">
        <p14:creationId xmlns:p14="http://schemas.microsoft.com/office/powerpoint/2010/main" val="32173687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397407" y="1357835"/>
            <a:ext cx="3808133" cy="2856100"/>
          </a:xfrm>
          <a:prstGeom prst="rect">
            <a:avLst/>
          </a:prstGeom>
        </p:spPr>
      </p:pic>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5605818" y="1362858"/>
            <a:ext cx="3848318" cy="2886239"/>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2612920" y="1356284"/>
            <a:ext cx="3795728" cy="2846797"/>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8644177" y="1363412"/>
            <a:ext cx="3852752" cy="2889564"/>
          </a:xfrm>
          <a:prstGeom prst="rect">
            <a:avLst/>
          </a:prstGeom>
        </p:spPr>
      </p:pic>
      <p:sp>
        <p:nvSpPr>
          <p:cNvPr id="9" name="Title 2"/>
          <p:cNvSpPr txBox="1">
            <a:spLocks/>
          </p:cNvSpPr>
          <p:nvPr/>
        </p:nvSpPr>
        <p:spPr>
          <a:xfrm>
            <a:off x="-18492" y="5938"/>
            <a:ext cx="2448540"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smtClean="0">
                <a:solidFill>
                  <a:srgbClr val="003088"/>
                </a:solidFill>
              </a:rPr>
              <a:t>Installation</a:t>
            </a:r>
            <a:r>
              <a:rPr lang="en-GB" altLang="en-US" sz="3200" dirty="0" smtClean="0"/>
              <a:t> </a:t>
            </a:r>
            <a:endParaRPr lang="en-GB" altLang="en-US" sz="3200" dirty="0"/>
          </a:p>
        </p:txBody>
      </p:sp>
      <p:sp>
        <p:nvSpPr>
          <p:cNvPr id="11" name="TextBox 10"/>
          <p:cNvSpPr txBox="1"/>
          <p:nvPr/>
        </p:nvSpPr>
        <p:spPr>
          <a:xfrm>
            <a:off x="233917" y="512487"/>
            <a:ext cx="5401587" cy="369332"/>
          </a:xfrm>
          <a:prstGeom prst="rect">
            <a:avLst/>
          </a:prstGeom>
          <a:noFill/>
        </p:spPr>
        <p:txBody>
          <a:bodyPr wrap="square" rtlCol="0">
            <a:spAutoFit/>
          </a:bodyPr>
          <a:lstStyle/>
          <a:p>
            <a:r>
              <a:rPr lang="en-GB" dirty="0" smtClean="0"/>
              <a:t>TRAM Assembly – Reflector </a:t>
            </a:r>
            <a:endParaRPr lang="en-GB" dirty="0"/>
          </a:p>
        </p:txBody>
      </p:sp>
      <p:sp>
        <p:nvSpPr>
          <p:cNvPr id="3" name="TextBox 2"/>
          <p:cNvSpPr txBox="1"/>
          <p:nvPr/>
        </p:nvSpPr>
        <p:spPr>
          <a:xfrm>
            <a:off x="432770" y="4730137"/>
            <a:ext cx="2147777" cy="369332"/>
          </a:xfrm>
          <a:prstGeom prst="rect">
            <a:avLst/>
          </a:prstGeom>
          <a:noFill/>
        </p:spPr>
        <p:txBody>
          <a:bodyPr wrap="square" rtlCol="0">
            <a:spAutoFit/>
          </a:bodyPr>
          <a:lstStyle/>
          <a:p>
            <a:r>
              <a:rPr lang="en-GB" dirty="0" smtClean="0"/>
              <a:t>Reflector in flight</a:t>
            </a:r>
            <a:endParaRPr lang="en-GB" dirty="0"/>
          </a:p>
        </p:txBody>
      </p:sp>
      <p:sp>
        <p:nvSpPr>
          <p:cNvPr id="12" name="TextBox 11"/>
          <p:cNvSpPr txBox="1"/>
          <p:nvPr/>
        </p:nvSpPr>
        <p:spPr>
          <a:xfrm>
            <a:off x="3203197" y="4730137"/>
            <a:ext cx="2649962" cy="369332"/>
          </a:xfrm>
          <a:prstGeom prst="rect">
            <a:avLst/>
          </a:prstGeom>
          <a:noFill/>
        </p:spPr>
        <p:txBody>
          <a:bodyPr wrap="square" rtlCol="0">
            <a:spAutoFit/>
          </a:bodyPr>
          <a:lstStyle/>
          <a:p>
            <a:r>
              <a:rPr lang="en-GB" dirty="0" smtClean="0"/>
              <a:t>Down into waste tunnel</a:t>
            </a:r>
            <a:endParaRPr lang="en-GB" dirty="0"/>
          </a:p>
        </p:txBody>
      </p:sp>
      <p:sp>
        <p:nvSpPr>
          <p:cNvPr id="13" name="TextBox 12"/>
          <p:cNvSpPr txBox="1"/>
          <p:nvPr/>
        </p:nvSpPr>
        <p:spPr>
          <a:xfrm>
            <a:off x="6642949" y="4730137"/>
            <a:ext cx="1480325" cy="369332"/>
          </a:xfrm>
          <a:prstGeom prst="rect">
            <a:avLst/>
          </a:prstGeom>
          <a:noFill/>
        </p:spPr>
        <p:txBody>
          <a:bodyPr wrap="square" rtlCol="0">
            <a:spAutoFit/>
          </a:bodyPr>
          <a:lstStyle/>
          <a:p>
            <a:r>
              <a:rPr lang="en-GB" dirty="0" smtClean="0"/>
              <a:t>Up the hatch </a:t>
            </a:r>
            <a:endParaRPr lang="en-GB" dirty="0"/>
          </a:p>
        </p:txBody>
      </p:sp>
      <p:sp>
        <p:nvSpPr>
          <p:cNvPr id="14" name="TextBox 13"/>
          <p:cNvSpPr txBox="1"/>
          <p:nvPr/>
        </p:nvSpPr>
        <p:spPr>
          <a:xfrm>
            <a:off x="9830390" y="4730137"/>
            <a:ext cx="1480325" cy="369332"/>
          </a:xfrm>
          <a:prstGeom prst="rect">
            <a:avLst/>
          </a:prstGeom>
          <a:noFill/>
        </p:spPr>
        <p:txBody>
          <a:bodyPr wrap="square" rtlCol="0">
            <a:spAutoFit/>
          </a:bodyPr>
          <a:lstStyle/>
          <a:p>
            <a:r>
              <a:rPr lang="en-GB" dirty="0" smtClean="0"/>
              <a:t>In to the cell</a:t>
            </a:r>
            <a:endParaRPr lang="en-GB" dirty="0"/>
          </a:p>
        </p:txBody>
      </p:sp>
      <p:sp>
        <p:nvSpPr>
          <p:cNvPr id="4" name="TextBox 3"/>
          <p:cNvSpPr txBox="1"/>
          <p:nvPr/>
        </p:nvSpPr>
        <p:spPr>
          <a:xfrm>
            <a:off x="5934183" y="5386548"/>
            <a:ext cx="5931752" cy="738664"/>
          </a:xfrm>
          <a:prstGeom prst="rect">
            <a:avLst/>
          </a:prstGeom>
          <a:noFill/>
        </p:spPr>
        <p:txBody>
          <a:bodyPr wrap="square" rtlCol="0">
            <a:spAutoFit/>
          </a:bodyPr>
          <a:lstStyle/>
          <a:p>
            <a:pPr marL="285750" indent="-285750">
              <a:buFont typeface="Arial" panose="020B0604020202020204" pitchFamily="34" charset="0"/>
              <a:buChar char="•"/>
            </a:pPr>
            <a:r>
              <a:rPr lang="en-GB" sz="1400" dirty="0" smtClean="0"/>
              <a:t>Target water flange connected.</a:t>
            </a:r>
          </a:p>
          <a:p>
            <a:pPr marL="285750" indent="-285750">
              <a:buFont typeface="Arial" panose="020B0604020202020204" pitchFamily="34" charset="0"/>
              <a:buChar char="•"/>
            </a:pPr>
            <a:r>
              <a:rPr lang="en-GB" sz="1400" dirty="0" smtClean="0"/>
              <a:t>Reflector hoses connected to fixed frame pipework.</a:t>
            </a:r>
          </a:p>
          <a:p>
            <a:pPr marL="285750" indent="-285750">
              <a:buFont typeface="Arial" panose="020B0604020202020204" pitchFamily="34" charset="0"/>
              <a:buChar char="•"/>
            </a:pPr>
            <a:r>
              <a:rPr lang="en-GB" sz="1400" dirty="0" smtClean="0"/>
              <a:t>Electrical door connections made.</a:t>
            </a:r>
          </a:p>
        </p:txBody>
      </p:sp>
    </p:spTree>
    <p:extLst>
      <p:ext uri="{BB962C8B-B14F-4D97-AF65-F5344CB8AC3E}">
        <p14:creationId xmlns:p14="http://schemas.microsoft.com/office/powerpoint/2010/main" val="10639150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extLst>
              <a:ext uri="{28A0092B-C50C-407E-A947-70E740481C1C}">
                <a14:useLocalDpi xmlns:a14="http://schemas.microsoft.com/office/drawing/2010/main" val="0"/>
              </a:ext>
            </a:extLst>
          </a:blip>
          <a:srcRect t="23475"/>
          <a:stretch/>
        </p:blipFill>
        <p:spPr>
          <a:xfrm>
            <a:off x="8396748" y="3062412"/>
            <a:ext cx="3644197" cy="3718297"/>
          </a:xfrm>
          <a:prstGeom prst="rect">
            <a:avLst/>
          </a:prstGeom>
        </p:spPr>
      </p:pic>
      <p:sp>
        <p:nvSpPr>
          <p:cNvPr id="4" name="Title 2"/>
          <p:cNvSpPr txBox="1">
            <a:spLocks/>
          </p:cNvSpPr>
          <p:nvPr/>
        </p:nvSpPr>
        <p:spPr>
          <a:xfrm>
            <a:off x="0" y="0"/>
            <a:ext cx="3244504"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smtClean="0">
                <a:solidFill>
                  <a:srgbClr val="003088"/>
                </a:solidFill>
              </a:rPr>
              <a:t>Commissioning</a:t>
            </a:r>
            <a:endParaRPr lang="en-GB" altLang="en-US" sz="3200" dirty="0">
              <a:solidFill>
                <a:srgbClr val="003088"/>
              </a:solidFill>
            </a:endParaRPr>
          </a:p>
        </p:txBody>
      </p:sp>
      <p:sp>
        <p:nvSpPr>
          <p:cNvPr id="3" name="TextBox 2"/>
          <p:cNvSpPr txBox="1"/>
          <p:nvPr/>
        </p:nvSpPr>
        <p:spPr>
          <a:xfrm>
            <a:off x="181721" y="792088"/>
            <a:ext cx="6560288" cy="5109091"/>
          </a:xfrm>
          <a:prstGeom prst="rect">
            <a:avLst/>
          </a:prstGeom>
          <a:noFill/>
        </p:spPr>
        <p:txBody>
          <a:bodyPr wrap="square" rtlCol="0">
            <a:spAutoFit/>
          </a:bodyPr>
          <a:lstStyle/>
          <a:p>
            <a:r>
              <a:rPr lang="en-GB" sz="1400" dirty="0" smtClean="0"/>
              <a:t>Installation of the TRAM went well with little issue. However,</a:t>
            </a:r>
          </a:p>
          <a:p>
            <a:endParaRPr lang="en-GB" sz="1400" dirty="0" smtClean="0"/>
          </a:p>
          <a:p>
            <a:pPr marL="285750" indent="-285750" algn="just">
              <a:buFont typeface="Arial" panose="020B0604020202020204" pitchFamily="34" charset="0"/>
              <a:buChar char="•"/>
            </a:pPr>
            <a:r>
              <a:rPr lang="en-GB" sz="1400" dirty="0" smtClean="0"/>
              <a:t>Issue with the target front plate running hotter than expected @320deg C With Beam current at 140µA. Plates 2 – 4 @150 </a:t>
            </a:r>
            <a:r>
              <a:rPr lang="en-GB" sz="1400" dirty="0" err="1" smtClean="0"/>
              <a:t>deg</a:t>
            </a:r>
            <a:r>
              <a:rPr lang="en-GB" sz="1400" dirty="0" smtClean="0"/>
              <a:t> C. Internal borescope  inspection to check for channel blockage – Nothing found. FEA analysis points towards a possible bonding issue within the front plate thermocouple thimble.</a:t>
            </a:r>
          </a:p>
          <a:p>
            <a:pPr marL="285750" indent="-285750" algn="just">
              <a:buFont typeface="Arial" panose="020B0604020202020204" pitchFamily="34" charset="0"/>
              <a:buChar char="•"/>
            </a:pPr>
            <a:endParaRPr lang="en-GB" sz="1400" dirty="0" smtClean="0"/>
          </a:p>
          <a:p>
            <a:pPr marL="285750" indent="-285750" algn="just">
              <a:buFont typeface="Arial" panose="020B0604020202020204" pitchFamily="34" charset="0"/>
              <a:buChar char="•"/>
            </a:pPr>
            <a:r>
              <a:rPr lang="en-GB" sz="1400" dirty="0" smtClean="0"/>
              <a:t>Some initial problems with the hydrogen system helium compressor heat exchanger becoming blocked from debris in the cooling water. Once the compressor issues were resolved, the hydrogen system appeared to be operating normally. However, in Feb 2023 the hydrogen system was struggling to maintain 20K. Investigation discovered a possible Leak from the hydrogen circuit to vacuum within the moderator. Possible design flaw within the moderator?. </a:t>
            </a:r>
          </a:p>
          <a:p>
            <a:pPr marL="285750" indent="-285750" algn="just">
              <a:buFont typeface="Arial" panose="020B0604020202020204" pitchFamily="34" charset="0"/>
              <a:buChar char="•"/>
            </a:pPr>
            <a:endParaRPr lang="en-GB" sz="1400" dirty="0"/>
          </a:p>
          <a:p>
            <a:pPr marL="285750" indent="-285750" algn="just">
              <a:buFont typeface="Arial" panose="020B0604020202020204" pitchFamily="34" charset="0"/>
              <a:buChar char="•"/>
            </a:pPr>
            <a:r>
              <a:rPr lang="en-GB" sz="1400" dirty="0" smtClean="0"/>
              <a:t>Instabilities with the methane coldbox system during cool downs and charge changes. Getting to grips with the new circulators and coldbox layout. Managed to stabilise the system by tweaking the circulator speed parameters and learning the behaviour of the system. But the circulators are being pushed harder than expected. The flow rate is lower than expected. </a:t>
            </a:r>
            <a:r>
              <a:rPr lang="en-GB" sz="1400" dirty="0"/>
              <a:t>S</a:t>
            </a:r>
            <a:r>
              <a:rPr lang="en-GB" sz="1400" dirty="0" smtClean="0"/>
              <a:t>uspect the restriction lies within the cryogenerator heat exchanger.</a:t>
            </a:r>
            <a:endParaRPr lang="en-GB" sz="1400" dirty="0"/>
          </a:p>
          <a:p>
            <a:endParaRPr lang="en-GB" dirty="0" smtClean="0"/>
          </a:p>
        </p:txBody>
      </p:sp>
      <p:pic>
        <p:nvPicPr>
          <p:cNvPr id="2" name="Picture 1"/>
          <p:cNvPicPr>
            <a:picLocks noChangeAspect="1"/>
          </p:cNvPicPr>
          <p:nvPr/>
        </p:nvPicPr>
        <p:blipFill>
          <a:blip r:embed="rId3"/>
          <a:stretch>
            <a:fillRect/>
          </a:stretch>
        </p:blipFill>
        <p:spPr>
          <a:xfrm>
            <a:off x="8339481" y="139572"/>
            <a:ext cx="3701464" cy="2731447"/>
          </a:xfrm>
          <a:prstGeom prst="rect">
            <a:avLst/>
          </a:prstGeom>
        </p:spPr>
      </p:pic>
    </p:spTree>
    <p:extLst>
      <p:ext uri="{BB962C8B-B14F-4D97-AF65-F5344CB8AC3E}">
        <p14:creationId xmlns:p14="http://schemas.microsoft.com/office/powerpoint/2010/main" val="11825551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0" y="0"/>
            <a:ext cx="2062909"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smtClean="0">
                <a:solidFill>
                  <a:srgbClr val="003088"/>
                </a:solidFill>
              </a:rPr>
              <a:t>Summary</a:t>
            </a:r>
            <a:endParaRPr lang="en-GB" altLang="en-US" sz="3200" dirty="0">
              <a:solidFill>
                <a:srgbClr val="003088"/>
              </a:solidFill>
            </a:endParaRPr>
          </a:p>
        </p:txBody>
      </p:sp>
      <p:sp>
        <p:nvSpPr>
          <p:cNvPr id="6" name="TextBox 5"/>
          <p:cNvSpPr txBox="1"/>
          <p:nvPr/>
        </p:nvSpPr>
        <p:spPr>
          <a:xfrm>
            <a:off x="2581302" y="792088"/>
            <a:ext cx="6560288" cy="5109091"/>
          </a:xfrm>
          <a:prstGeom prst="rect">
            <a:avLst/>
          </a:prstGeom>
          <a:noFill/>
        </p:spPr>
        <p:txBody>
          <a:bodyPr wrap="square" rtlCol="0">
            <a:spAutoFit/>
          </a:bodyPr>
          <a:lstStyle/>
          <a:p>
            <a:pPr marL="285750" indent="-285750" algn="just">
              <a:buFont typeface="Arial" panose="020B0604020202020204" pitchFamily="34" charset="0"/>
              <a:buChar char="•"/>
            </a:pPr>
            <a:r>
              <a:rPr lang="en-GB" sz="1400" dirty="0" smtClean="0"/>
              <a:t>Installation of the TRAM went well with little issue. Well Planned!</a:t>
            </a:r>
          </a:p>
          <a:p>
            <a:pPr algn="just"/>
            <a:endParaRPr lang="en-GB" sz="1400" dirty="0" smtClean="0"/>
          </a:p>
          <a:p>
            <a:pPr marL="285750" indent="-285750" algn="just">
              <a:buFont typeface="Arial" panose="020B0604020202020204" pitchFamily="34" charset="0"/>
              <a:buChar char="•"/>
            </a:pPr>
            <a:r>
              <a:rPr lang="en-GB" sz="1400" dirty="0" smtClean="0"/>
              <a:t>Dan Wilcox and Leslie Jones are both currently investigating probable causes of the hot target front plate. See, </a:t>
            </a:r>
            <a:r>
              <a:rPr lang="en-GB" sz="1400" i="1" dirty="0" smtClean="0"/>
              <a:t>Dan Wilcox’s Poster – Simulated and measured performance of ISIS TS1 project target. </a:t>
            </a:r>
          </a:p>
          <a:p>
            <a:pPr marL="285750" indent="-285750" algn="just">
              <a:buFont typeface="Arial" panose="020B0604020202020204" pitchFamily="34" charset="0"/>
              <a:buChar char="•"/>
            </a:pPr>
            <a:endParaRPr lang="en-GB" sz="1400" dirty="0" smtClean="0"/>
          </a:p>
          <a:p>
            <a:pPr marL="285750" indent="-285750" algn="just">
              <a:buFont typeface="Arial" panose="020B0604020202020204" pitchFamily="34" charset="0"/>
              <a:buChar char="•"/>
            </a:pPr>
            <a:r>
              <a:rPr lang="en-GB" sz="1400" dirty="0" smtClean="0"/>
              <a:t>First </a:t>
            </a:r>
            <a:r>
              <a:rPr lang="en-GB" sz="1400" dirty="0"/>
              <a:t>u</a:t>
            </a:r>
            <a:r>
              <a:rPr lang="en-GB" sz="1400" dirty="0" smtClean="0"/>
              <a:t>ser cycle started March 2023 with 2x water moderators and methane moderator.  First two cycles have been successful without any additional issues with the TRAM operating with a reduced beam current of @140µA. About to ramp up to 160µA</a:t>
            </a:r>
          </a:p>
          <a:p>
            <a:pPr marL="285750" indent="-285750" algn="just">
              <a:buFont typeface="Arial" panose="020B0604020202020204" pitchFamily="34" charset="0"/>
              <a:buChar char="•"/>
            </a:pPr>
            <a:endParaRPr lang="en-GB" sz="1400" dirty="0" smtClean="0"/>
          </a:p>
          <a:p>
            <a:pPr marL="285750" indent="-285750" algn="just">
              <a:buFont typeface="Arial" panose="020B0604020202020204" pitchFamily="34" charset="0"/>
              <a:buChar char="•"/>
            </a:pPr>
            <a:r>
              <a:rPr lang="en-GB" sz="1400" dirty="0" smtClean="0"/>
              <a:t>Replacement hydrogen moderator has been redesigned and is currently being manufactured. H2 &amp; CH4 moderator change in Dec \ Jan Shutdown. Hydrogen has a much more complex change procedure, we were not expecting to change it for at least 20 years!</a:t>
            </a:r>
          </a:p>
          <a:p>
            <a:pPr marL="285750" indent="-285750" algn="just">
              <a:buFont typeface="Arial" panose="020B0604020202020204" pitchFamily="34" charset="0"/>
              <a:buChar char="•"/>
            </a:pPr>
            <a:endParaRPr lang="en-GB" sz="1400" dirty="0" smtClean="0"/>
          </a:p>
          <a:p>
            <a:pPr marL="285750" indent="-285750" algn="just">
              <a:buFont typeface="Arial" panose="020B0604020202020204" pitchFamily="34" charset="0"/>
              <a:buChar char="•"/>
            </a:pPr>
            <a:r>
              <a:rPr lang="en-GB" sz="1400" dirty="0" smtClean="0"/>
              <a:t>New cryogenerator heat exchanger being investigated to improve the methane flow rate. We will replace this item at a later date to see if this solves the instability issues. </a:t>
            </a:r>
          </a:p>
          <a:p>
            <a:pPr marL="285750" indent="-285750" algn="just">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smtClean="0"/>
              <a:t>No plan to replace the target. Continue monitoring temps.</a:t>
            </a:r>
          </a:p>
          <a:p>
            <a:pPr marL="285750" indent="-285750">
              <a:buFont typeface="Arial" panose="020B0604020202020204" pitchFamily="34" charset="0"/>
              <a:buChar char="•"/>
            </a:pPr>
            <a:endParaRPr lang="en-GB" sz="1400" dirty="0"/>
          </a:p>
          <a:p>
            <a:endParaRPr lang="en-GB" dirty="0" smtClean="0"/>
          </a:p>
        </p:txBody>
      </p:sp>
    </p:spTree>
    <p:extLst>
      <p:ext uri="{BB962C8B-B14F-4D97-AF65-F5344CB8AC3E}">
        <p14:creationId xmlns:p14="http://schemas.microsoft.com/office/powerpoint/2010/main" val="831199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3932584" y="5122031"/>
            <a:ext cx="3562597"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5400" dirty="0" smtClean="0">
                <a:solidFill>
                  <a:srgbClr val="003088"/>
                </a:solidFill>
              </a:rPr>
              <a:t>Questions</a:t>
            </a:r>
            <a:endParaRPr lang="en-GB" altLang="en-US" sz="5400" dirty="0">
              <a:solidFill>
                <a:srgbClr val="003088"/>
              </a:solidFill>
            </a:endParaRPr>
          </a:p>
        </p:txBody>
      </p:sp>
      <p:pic>
        <p:nvPicPr>
          <p:cNvPr id="3" name="Picture 18" descr="A group of people posing for a photo&#10;&#10;Description automatically generated">
            <a:extLst>
              <a:ext uri="{FF2B5EF4-FFF2-40B4-BE49-F238E27FC236}">
                <a16:creationId xmlns:a16="http://schemas.microsoft.com/office/drawing/2014/main" id="{E0D2FA58-E215-60BD-4BA0-D6D8084D50C5}"/>
              </a:ext>
            </a:extLst>
          </p:cNvPr>
          <p:cNvPicPr>
            <a:picLocks noChangeAspect="1"/>
          </p:cNvPicPr>
          <p:nvPr/>
        </p:nvPicPr>
        <p:blipFill rotWithShape="1">
          <a:blip r:embed="rId2"/>
          <a:srcRect l="14347" t="20604" r="13704" b="12966"/>
          <a:stretch/>
        </p:blipFill>
        <p:spPr>
          <a:xfrm>
            <a:off x="1881964" y="838980"/>
            <a:ext cx="7943322" cy="4411672"/>
          </a:xfrm>
          <a:prstGeom prst="rect">
            <a:avLst/>
          </a:prstGeom>
        </p:spPr>
      </p:pic>
      <p:sp>
        <p:nvSpPr>
          <p:cNvPr id="4" name="Title 2"/>
          <p:cNvSpPr txBox="1">
            <a:spLocks/>
          </p:cNvSpPr>
          <p:nvPr/>
        </p:nvSpPr>
        <p:spPr>
          <a:xfrm>
            <a:off x="372140" y="0"/>
            <a:ext cx="9920178" cy="1020043"/>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5400" dirty="0" smtClean="0">
                <a:solidFill>
                  <a:srgbClr val="003088"/>
                </a:solidFill>
              </a:rPr>
              <a:t>Thank You for your Attention</a:t>
            </a:r>
            <a:endParaRPr lang="en-GB" altLang="en-US" sz="5400" dirty="0">
              <a:solidFill>
                <a:srgbClr val="003088"/>
              </a:solidFill>
            </a:endParaRPr>
          </a:p>
        </p:txBody>
      </p:sp>
    </p:spTree>
    <p:extLst>
      <p:ext uri="{BB962C8B-B14F-4D97-AF65-F5344CB8AC3E}">
        <p14:creationId xmlns:p14="http://schemas.microsoft.com/office/powerpoint/2010/main" val="7304900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98580" y="851435"/>
            <a:ext cx="3485801" cy="4647734"/>
          </a:xfrm>
          <a:prstGeom prst="rect">
            <a:avLst/>
          </a:prstGeom>
        </p:spPr>
      </p:pic>
      <p:pic>
        <p:nvPicPr>
          <p:cNvPr id="13" name="Picture 12"/>
          <p:cNvPicPr>
            <a:picLocks noChangeAspect="1"/>
          </p:cNvPicPr>
          <p:nvPr/>
        </p:nvPicPr>
        <p:blipFill rotWithShape="1">
          <a:blip r:embed="rId3" cstate="hqprint">
            <a:extLst>
              <a:ext uri="{28A0092B-C50C-407E-A947-70E740481C1C}">
                <a14:useLocalDpi xmlns:a14="http://schemas.microsoft.com/office/drawing/2010/main" val="0"/>
              </a:ext>
            </a:extLst>
          </a:blip>
          <a:srcRect l="5073" r="10999"/>
          <a:stretch/>
        </p:blipFill>
        <p:spPr>
          <a:xfrm>
            <a:off x="6067494" y="818800"/>
            <a:ext cx="2938282" cy="4667962"/>
          </a:xfrm>
          <a:prstGeom prst="rect">
            <a:avLst/>
          </a:prstGeom>
        </p:spPr>
      </p:pic>
      <p:sp>
        <p:nvSpPr>
          <p:cNvPr id="10" name="Title 2"/>
          <p:cNvSpPr txBox="1">
            <a:spLocks/>
          </p:cNvSpPr>
          <p:nvPr/>
        </p:nvSpPr>
        <p:spPr>
          <a:xfrm>
            <a:off x="-10632" y="26712"/>
            <a:ext cx="1628699"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smtClean="0">
                <a:solidFill>
                  <a:srgbClr val="003088"/>
                </a:solidFill>
              </a:rPr>
              <a:t>Testing</a:t>
            </a:r>
            <a:r>
              <a:rPr lang="en-GB" altLang="en-US" sz="3200" dirty="0" smtClean="0"/>
              <a:t> </a:t>
            </a:r>
            <a:endParaRPr lang="en-GB" altLang="en-US" sz="3200" dirty="0"/>
          </a:p>
        </p:txBody>
      </p:sp>
      <p:sp>
        <p:nvSpPr>
          <p:cNvPr id="11" name="TextBox 10"/>
          <p:cNvSpPr txBox="1"/>
          <p:nvPr/>
        </p:nvSpPr>
        <p:spPr>
          <a:xfrm>
            <a:off x="332907" y="521455"/>
            <a:ext cx="2123214" cy="369332"/>
          </a:xfrm>
          <a:prstGeom prst="rect">
            <a:avLst/>
          </a:prstGeom>
          <a:noFill/>
        </p:spPr>
        <p:txBody>
          <a:bodyPr wrap="square" rtlCol="0">
            <a:spAutoFit/>
          </a:bodyPr>
          <a:lstStyle/>
          <a:p>
            <a:r>
              <a:rPr lang="en-GB" dirty="0" smtClean="0"/>
              <a:t>TRAM Assembly</a:t>
            </a:r>
            <a:endParaRPr lang="en-GB" dirty="0"/>
          </a:p>
        </p:txBody>
      </p:sp>
    </p:spTree>
    <p:extLst>
      <p:ext uri="{BB962C8B-B14F-4D97-AF65-F5344CB8AC3E}">
        <p14:creationId xmlns:p14="http://schemas.microsoft.com/office/powerpoint/2010/main" val="1874980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7262" r="15120"/>
          <a:stretch/>
        </p:blipFill>
        <p:spPr>
          <a:xfrm>
            <a:off x="233917" y="1158948"/>
            <a:ext cx="3593804" cy="354329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335" y="3703369"/>
            <a:ext cx="1844606" cy="2766910"/>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41335" y="1158948"/>
            <a:ext cx="1844606" cy="2459474"/>
          </a:xfrm>
          <a:prstGeom prst="rect">
            <a:avLst/>
          </a:prstGeom>
        </p:spPr>
      </p:pic>
      <p:sp>
        <p:nvSpPr>
          <p:cNvPr id="8" name="Title 2"/>
          <p:cNvSpPr txBox="1">
            <a:spLocks/>
          </p:cNvSpPr>
          <p:nvPr/>
        </p:nvSpPr>
        <p:spPr>
          <a:xfrm>
            <a:off x="-3873073" y="26712"/>
            <a:ext cx="5671653"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smtClean="0">
                <a:solidFill>
                  <a:schemeClr val="accent1">
                    <a:lumMod val="50000"/>
                  </a:schemeClr>
                </a:solidFill>
              </a:rPr>
              <a:t>Testing</a:t>
            </a:r>
            <a:r>
              <a:rPr lang="en-GB" altLang="en-US" sz="3200" dirty="0" smtClean="0"/>
              <a:t> </a:t>
            </a:r>
            <a:endParaRPr lang="en-GB" altLang="en-US" sz="3200" dirty="0"/>
          </a:p>
        </p:txBody>
      </p:sp>
      <p:sp>
        <p:nvSpPr>
          <p:cNvPr id="9" name="TextBox 8"/>
          <p:cNvSpPr txBox="1"/>
          <p:nvPr/>
        </p:nvSpPr>
        <p:spPr>
          <a:xfrm>
            <a:off x="233917" y="619542"/>
            <a:ext cx="5401587" cy="369332"/>
          </a:xfrm>
          <a:prstGeom prst="rect">
            <a:avLst/>
          </a:prstGeom>
          <a:noFill/>
        </p:spPr>
        <p:txBody>
          <a:bodyPr wrap="square" rtlCol="0">
            <a:spAutoFit/>
          </a:bodyPr>
          <a:lstStyle/>
          <a:p>
            <a:r>
              <a:rPr lang="en-GB" dirty="0" smtClean="0"/>
              <a:t>TSA SERVICES &amp; CRYOGENIC COLDBOXES</a:t>
            </a:r>
            <a:endParaRPr lang="en-GB" dirty="0"/>
          </a:p>
        </p:txBody>
      </p:sp>
      <p:sp>
        <p:nvSpPr>
          <p:cNvPr id="10" name="TextBox 9"/>
          <p:cNvSpPr txBox="1"/>
          <p:nvPr/>
        </p:nvSpPr>
        <p:spPr>
          <a:xfrm>
            <a:off x="8143909" y="210105"/>
            <a:ext cx="3920501" cy="6986528"/>
          </a:xfrm>
          <a:prstGeom prst="rect">
            <a:avLst/>
          </a:prstGeom>
          <a:noFill/>
        </p:spPr>
        <p:txBody>
          <a:bodyPr wrap="square" rtlCol="0">
            <a:spAutoFit/>
          </a:bodyPr>
          <a:lstStyle/>
          <a:p>
            <a:pPr marL="742950" lvl="1" indent="-285750">
              <a:lnSpc>
                <a:spcPct val="150000"/>
              </a:lnSpc>
              <a:buFont typeface="Arial" panose="020B0604020202020204" pitchFamily="34" charset="0"/>
              <a:buChar char="•"/>
            </a:pPr>
            <a:r>
              <a:rPr lang="en-GB" sz="1400" dirty="0" smtClean="0"/>
              <a:t>Modular plant and cryogenic platform to fit on top of existing trolley.</a:t>
            </a:r>
          </a:p>
          <a:p>
            <a:pPr marL="742950" lvl="1" indent="-285750">
              <a:lnSpc>
                <a:spcPct val="150000"/>
              </a:lnSpc>
              <a:buFont typeface="Arial" panose="020B0604020202020204" pitchFamily="34" charset="0"/>
              <a:buChar char="•"/>
            </a:pPr>
            <a:r>
              <a:rPr lang="en-GB" sz="1400" dirty="0" smtClean="0"/>
              <a:t>New (recyclable) ion exchange &amp; filter columns.</a:t>
            </a:r>
          </a:p>
          <a:p>
            <a:pPr marL="742950" lvl="1" indent="-285750">
              <a:lnSpc>
                <a:spcPct val="150000"/>
              </a:lnSpc>
              <a:buFont typeface="Arial" panose="020B0604020202020204" pitchFamily="34" charset="0"/>
              <a:buChar char="•"/>
            </a:pPr>
            <a:r>
              <a:rPr lang="en-GB" sz="1400" dirty="0" smtClean="0"/>
              <a:t>Simpler plant with additional backup pump for the target circuit. Modern valves and instrumentation.</a:t>
            </a:r>
          </a:p>
          <a:p>
            <a:pPr marL="742950" lvl="1" indent="-285750">
              <a:lnSpc>
                <a:spcPct val="150000"/>
              </a:lnSpc>
              <a:buFont typeface="Arial" panose="020B0604020202020204" pitchFamily="34" charset="0"/>
              <a:buChar char="•"/>
            </a:pPr>
            <a:r>
              <a:rPr lang="en-GB" sz="1400" dirty="0" smtClean="0"/>
              <a:t>Plant was flow &amp; pressure tested before installation.</a:t>
            </a:r>
          </a:p>
          <a:p>
            <a:pPr marL="742950" lvl="1" indent="-285750">
              <a:lnSpc>
                <a:spcPct val="150000"/>
              </a:lnSpc>
              <a:buFont typeface="Arial" panose="020B0604020202020204" pitchFamily="34" charset="0"/>
              <a:buChar char="•"/>
            </a:pPr>
            <a:r>
              <a:rPr lang="en-GB" sz="1400" dirty="0" smtClean="0"/>
              <a:t>New, sealed! ATEX room for the hydrogen and methane </a:t>
            </a:r>
            <a:r>
              <a:rPr lang="en-GB" sz="1400" dirty="0" err="1" smtClean="0"/>
              <a:t>coldboxes</a:t>
            </a:r>
            <a:r>
              <a:rPr lang="en-GB" sz="1400" dirty="0" smtClean="0"/>
              <a:t>.</a:t>
            </a:r>
          </a:p>
          <a:p>
            <a:pPr marL="742950" lvl="1" indent="-285750">
              <a:lnSpc>
                <a:spcPct val="150000"/>
              </a:lnSpc>
              <a:buFont typeface="Arial" panose="020B0604020202020204" pitchFamily="34" charset="0"/>
              <a:buChar char="•"/>
            </a:pPr>
            <a:r>
              <a:rPr lang="en-GB" sz="1400" dirty="0" smtClean="0"/>
              <a:t>New </a:t>
            </a:r>
            <a:r>
              <a:rPr lang="en-GB" sz="1400" dirty="0" err="1" smtClean="0"/>
              <a:t>coldboxes</a:t>
            </a:r>
            <a:r>
              <a:rPr lang="en-GB" sz="1400" dirty="0" smtClean="0"/>
              <a:t>, design and built by outside company using ATEX rated circulators, valves &amp; instrumentation.</a:t>
            </a:r>
          </a:p>
          <a:p>
            <a:pPr marL="742950" lvl="1" indent="-285750">
              <a:lnSpc>
                <a:spcPct val="150000"/>
              </a:lnSpc>
              <a:buFont typeface="Arial" panose="020B0604020202020204" pitchFamily="34" charset="0"/>
              <a:buChar char="•"/>
            </a:pPr>
            <a:r>
              <a:rPr lang="en-GB" sz="1400" dirty="0" err="1" smtClean="0"/>
              <a:t>Coldboxes</a:t>
            </a:r>
            <a:r>
              <a:rPr lang="en-GB" sz="1400" dirty="0" smtClean="0"/>
              <a:t> pressure &amp; leak tested before installation.</a:t>
            </a:r>
          </a:p>
          <a:p>
            <a:pPr marL="742950" lvl="1" indent="-285750">
              <a:lnSpc>
                <a:spcPct val="150000"/>
              </a:lnSpc>
              <a:buFont typeface="Arial" panose="020B0604020202020204" pitchFamily="34" charset="0"/>
              <a:buChar char="•"/>
            </a:pPr>
            <a:r>
              <a:rPr lang="en-GB" sz="1400" dirty="0" smtClean="0"/>
              <a:t>Reconditioning of the TCF20 fridge for the hydrogen coldbox.</a:t>
            </a:r>
          </a:p>
          <a:p>
            <a:pPr marL="742950" lvl="1" indent="-285750">
              <a:lnSpc>
                <a:spcPct val="150000"/>
              </a:lnSpc>
              <a:buFont typeface="Arial" panose="020B0604020202020204" pitchFamily="34" charset="0"/>
              <a:buChar char="•"/>
            </a:pPr>
            <a:r>
              <a:rPr lang="en-GB" sz="1400" dirty="0" smtClean="0"/>
              <a:t>Development of lifting equipment for installation</a:t>
            </a:r>
          </a:p>
          <a:p>
            <a:pPr marL="742950" lvl="1" indent="-285750">
              <a:buFont typeface="Arial" panose="020B0604020202020204" pitchFamily="34" charset="0"/>
              <a:buChar char="•"/>
            </a:pPr>
            <a:endParaRPr lang="en-GB" sz="1400" dirty="0" smtClean="0"/>
          </a:p>
          <a:p>
            <a:pPr marL="742950" lvl="1" indent="-285750">
              <a:buFont typeface="Arial" panose="020B0604020202020204" pitchFamily="34" charset="0"/>
              <a:buChar char="•"/>
            </a:pPr>
            <a:endParaRPr lang="en-GB" sz="1400" dirty="0"/>
          </a:p>
        </p:txBody>
      </p:sp>
      <p:pic>
        <p:nvPicPr>
          <p:cNvPr id="11" name="Picture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55791" y="1158948"/>
            <a:ext cx="2657474" cy="3543298"/>
          </a:xfrm>
          <a:prstGeom prst="rect">
            <a:avLst/>
          </a:prstGeom>
        </p:spPr>
      </p:pic>
    </p:spTree>
    <p:extLst>
      <p:ext uri="{BB962C8B-B14F-4D97-AF65-F5344CB8AC3E}">
        <p14:creationId xmlns:p14="http://schemas.microsoft.com/office/powerpoint/2010/main" val="185607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33917" y="1292286"/>
            <a:ext cx="3381153" cy="2535865"/>
          </a:xfrm>
          <a:prstGeom prst="rect">
            <a:avLst/>
          </a:prstGeom>
        </p:spPr>
      </p:pic>
      <p:pic>
        <p:nvPicPr>
          <p:cNvPr id="8" name="IMG_144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52124" y="512488"/>
            <a:ext cx="3325640" cy="5912248"/>
          </a:xfrm>
          <a:prstGeom prst="rect">
            <a:avLst/>
          </a:prstGeom>
        </p:spPr>
      </p:pic>
      <p:pic>
        <p:nvPicPr>
          <p:cNvPr id="9" name="Picture 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87715" y="512487"/>
            <a:ext cx="2495578" cy="3327437"/>
          </a:xfrm>
          <a:prstGeom prst="rect">
            <a:avLst/>
          </a:prstGeom>
        </p:spPr>
      </p:pic>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128927" y="3934477"/>
            <a:ext cx="3320344" cy="2490258"/>
          </a:xfrm>
          <a:prstGeom prst="rect">
            <a:avLst/>
          </a:prstGeom>
        </p:spPr>
      </p:pic>
      <p:sp>
        <p:nvSpPr>
          <p:cNvPr id="6" name="Title 2"/>
          <p:cNvSpPr txBox="1">
            <a:spLocks/>
          </p:cNvSpPr>
          <p:nvPr/>
        </p:nvSpPr>
        <p:spPr>
          <a:xfrm>
            <a:off x="-2056583" y="-21335"/>
            <a:ext cx="5671653"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smtClean="0">
                <a:solidFill>
                  <a:schemeClr val="accent1">
                    <a:lumMod val="50000"/>
                  </a:schemeClr>
                </a:solidFill>
              </a:rPr>
              <a:t>Plant Installation</a:t>
            </a:r>
            <a:r>
              <a:rPr lang="en-GB" altLang="en-US" sz="3200" dirty="0" smtClean="0"/>
              <a:t> </a:t>
            </a:r>
            <a:endParaRPr lang="en-GB" altLang="en-US" sz="3200" dirty="0"/>
          </a:p>
        </p:txBody>
      </p:sp>
      <p:sp>
        <p:nvSpPr>
          <p:cNvPr id="11" name="TextBox 10"/>
          <p:cNvSpPr txBox="1"/>
          <p:nvPr/>
        </p:nvSpPr>
        <p:spPr>
          <a:xfrm>
            <a:off x="233917" y="512487"/>
            <a:ext cx="5401587" cy="369332"/>
          </a:xfrm>
          <a:prstGeom prst="rect">
            <a:avLst/>
          </a:prstGeom>
          <a:noFill/>
        </p:spPr>
        <p:txBody>
          <a:bodyPr wrap="square" rtlCol="0">
            <a:spAutoFit/>
          </a:bodyPr>
          <a:lstStyle/>
          <a:p>
            <a:r>
              <a:rPr lang="en-GB" dirty="0" smtClean="0"/>
              <a:t>Target Services Area – Water Services</a:t>
            </a:r>
            <a:endParaRPr lang="en-GB" dirty="0"/>
          </a:p>
        </p:txBody>
      </p:sp>
      <p:sp>
        <p:nvSpPr>
          <p:cNvPr id="2" name="TextBox 1"/>
          <p:cNvSpPr txBox="1"/>
          <p:nvPr/>
        </p:nvSpPr>
        <p:spPr>
          <a:xfrm>
            <a:off x="233917" y="4079129"/>
            <a:ext cx="3561906" cy="954107"/>
          </a:xfrm>
          <a:prstGeom prst="rect">
            <a:avLst/>
          </a:prstGeom>
          <a:noFill/>
        </p:spPr>
        <p:txBody>
          <a:bodyPr wrap="square" rtlCol="0">
            <a:spAutoFit/>
          </a:bodyPr>
          <a:lstStyle/>
          <a:p>
            <a:pPr marL="285750" indent="-285750">
              <a:buFont typeface="Arial" panose="020B0604020202020204" pitchFamily="34" charset="0"/>
              <a:buChar char="•"/>
            </a:pPr>
            <a:r>
              <a:rPr lang="en-GB" sz="1400" dirty="0" smtClean="0"/>
              <a:t>Freshened up</a:t>
            </a:r>
          </a:p>
          <a:p>
            <a:pPr marL="285750" indent="-285750">
              <a:buFont typeface="Arial" panose="020B0604020202020204" pitchFamily="34" charset="0"/>
              <a:buChar char="•"/>
            </a:pPr>
            <a:r>
              <a:rPr lang="en-GB" sz="1400" dirty="0" err="1" smtClean="0"/>
              <a:t>Tensators</a:t>
            </a:r>
            <a:r>
              <a:rPr lang="en-GB" sz="1400" dirty="0" smtClean="0"/>
              <a:t> replaced</a:t>
            </a:r>
          </a:p>
          <a:p>
            <a:pPr marL="285750" indent="-285750">
              <a:buFont typeface="Arial" panose="020B0604020202020204" pitchFamily="34" charset="0"/>
              <a:buChar char="•"/>
            </a:pPr>
            <a:r>
              <a:rPr lang="en-GB" sz="1400" dirty="0" smtClean="0"/>
              <a:t>New crane fitted</a:t>
            </a:r>
          </a:p>
          <a:p>
            <a:pPr marL="285750" indent="-285750">
              <a:buFont typeface="Arial" panose="020B0604020202020204" pitchFamily="34" charset="0"/>
              <a:buChar char="•"/>
            </a:pPr>
            <a:r>
              <a:rPr lang="en-GB" sz="1400" dirty="0" smtClean="0"/>
              <a:t>New lighting and electrics</a:t>
            </a:r>
            <a:endParaRPr lang="en-GB" sz="1400" dirty="0"/>
          </a:p>
        </p:txBody>
      </p:sp>
    </p:spTree>
    <p:extLst>
      <p:ext uri="{BB962C8B-B14F-4D97-AF65-F5344CB8AC3E}">
        <p14:creationId xmlns:p14="http://schemas.microsoft.com/office/powerpoint/2010/main" val="1661467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836" y="570313"/>
            <a:ext cx="7453744" cy="5137760"/>
          </a:xfrm>
          <a:prstGeom prst="rect">
            <a:avLst/>
          </a:prstGeom>
        </p:spPr>
      </p:pic>
      <p:sp>
        <p:nvSpPr>
          <p:cNvPr id="5" name="TextBox 3"/>
          <p:cNvSpPr txBox="1">
            <a:spLocks noChangeArrowheads="1"/>
          </p:cNvSpPr>
          <p:nvPr/>
        </p:nvSpPr>
        <p:spPr bwMode="auto">
          <a:xfrm>
            <a:off x="4933083" y="488229"/>
            <a:ext cx="18732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4800" dirty="0">
                <a:latin typeface="Arial" charset="0"/>
                <a:cs typeface="Arial" charset="0"/>
              </a:rPr>
              <a:t>RAL</a:t>
            </a:r>
          </a:p>
        </p:txBody>
      </p:sp>
      <p:sp>
        <p:nvSpPr>
          <p:cNvPr id="6" name="Rectangle 1"/>
          <p:cNvSpPr>
            <a:spLocks noChangeArrowheads="1"/>
          </p:cNvSpPr>
          <p:nvPr/>
        </p:nvSpPr>
        <p:spPr bwMode="auto">
          <a:xfrm>
            <a:off x="160916" y="200426"/>
            <a:ext cx="3240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eaLnBrk="1" hangingPunct="1">
              <a:spcBef>
                <a:spcPct val="0"/>
              </a:spcBef>
              <a:buFontTx/>
              <a:buNone/>
            </a:pPr>
            <a:r>
              <a:rPr lang="en-GB" altLang="en-US" sz="1800" dirty="0">
                <a:latin typeface="Arial" charset="0"/>
                <a:cs typeface="Arial" charset="0"/>
              </a:rPr>
              <a:t>STFC - Harwell Campus</a:t>
            </a:r>
          </a:p>
        </p:txBody>
      </p:sp>
      <p:sp>
        <p:nvSpPr>
          <p:cNvPr id="7" name="TextBox 6"/>
          <p:cNvSpPr txBox="1"/>
          <p:nvPr/>
        </p:nvSpPr>
        <p:spPr>
          <a:xfrm>
            <a:off x="4852555" y="4520239"/>
            <a:ext cx="2216312" cy="461665"/>
          </a:xfrm>
          <a:prstGeom prst="rect">
            <a:avLst/>
          </a:prstGeom>
          <a:noFill/>
        </p:spPr>
        <p:txBody>
          <a:bodyPr wrap="none" rtlCol="0">
            <a:spAutoFit/>
          </a:bodyPr>
          <a:lstStyle/>
          <a:p>
            <a:r>
              <a:rPr lang="en-GB" sz="2400" b="1" dirty="0" smtClean="0">
                <a:solidFill>
                  <a:srgbClr val="FFFF00"/>
                </a:solidFill>
                <a:latin typeface="Arial" panose="020B0604020202020204" pitchFamily="34" charset="0"/>
                <a:cs typeface="Arial" panose="020B0604020202020204" pitchFamily="34" charset="0"/>
              </a:rPr>
              <a:t>ISIS FACILITY</a:t>
            </a:r>
            <a:endParaRPr lang="en-GB" sz="2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93738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543708" y="0"/>
            <a:ext cx="5671653"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err="1" smtClean="0">
                <a:solidFill>
                  <a:schemeClr val="accent1">
                    <a:lumMod val="50000"/>
                  </a:schemeClr>
                </a:solidFill>
              </a:rPr>
              <a:t>Cryo</a:t>
            </a:r>
            <a:r>
              <a:rPr lang="en-GB" altLang="en-US" sz="3200" dirty="0" smtClean="0">
                <a:solidFill>
                  <a:schemeClr val="accent1">
                    <a:lumMod val="50000"/>
                  </a:schemeClr>
                </a:solidFill>
              </a:rPr>
              <a:t>-system Installation</a:t>
            </a:r>
            <a:r>
              <a:rPr lang="en-GB" altLang="en-US" sz="3200" dirty="0" smtClean="0"/>
              <a:t> </a:t>
            </a:r>
            <a:endParaRPr lang="en-GB" altLang="en-US" sz="3200" dirty="0"/>
          </a:p>
        </p:txBody>
      </p:sp>
      <p:sp>
        <p:nvSpPr>
          <p:cNvPr id="6" name="TextBox 5"/>
          <p:cNvSpPr txBox="1"/>
          <p:nvPr/>
        </p:nvSpPr>
        <p:spPr>
          <a:xfrm>
            <a:off x="233917" y="512487"/>
            <a:ext cx="5401587" cy="369332"/>
          </a:xfrm>
          <a:prstGeom prst="rect">
            <a:avLst/>
          </a:prstGeom>
          <a:noFill/>
        </p:spPr>
        <p:txBody>
          <a:bodyPr wrap="square" rtlCol="0">
            <a:spAutoFit/>
          </a:bodyPr>
          <a:lstStyle/>
          <a:p>
            <a:r>
              <a:rPr lang="en-GB" dirty="0" smtClean="0"/>
              <a:t>Target Services Area – Coldbox, ATEX Room</a:t>
            </a:r>
            <a:endParaRPr lang="en-GB" dirty="0"/>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60019" y="223679"/>
            <a:ext cx="4777907" cy="6370543"/>
          </a:xfrm>
          <a:prstGeom prst="rect">
            <a:avLst/>
          </a:prstGeom>
        </p:spPr>
      </p:pic>
      <p:pic>
        <p:nvPicPr>
          <p:cNvPr id="9" name="Picture 8" descr="A group of people in a factory&#10;&#10;Description automatically generated">
            <a:extLst>
              <a:ext uri="{FF2B5EF4-FFF2-40B4-BE49-F238E27FC236}">
                <a16:creationId xmlns:a16="http://schemas.microsoft.com/office/drawing/2014/main" id="{DE18BDFD-21B4-9155-2306-6D17AC83C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224" y="1028339"/>
            <a:ext cx="6311293" cy="3516217"/>
          </a:xfrm>
          <a:prstGeom prst="rect">
            <a:avLst/>
          </a:prstGeom>
        </p:spPr>
      </p:pic>
    </p:spTree>
    <p:extLst>
      <p:ext uri="{BB962C8B-B14F-4D97-AF65-F5344CB8AC3E}">
        <p14:creationId xmlns:p14="http://schemas.microsoft.com/office/powerpoint/2010/main" val="31609762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3223113" y="0"/>
            <a:ext cx="5671653"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smtClean="0">
                <a:solidFill>
                  <a:schemeClr val="accent1">
                    <a:lumMod val="50000"/>
                  </a:schemeClr>
                </a:solidFill>
              </a:rPr>
              <a:t>Installation</a:t>
            </a:r>
            <a:r>
              <a:rPr lang="en-GB" altLang="en-US" sz="3200" dirty="0" smtClean="0"/>
              <a:t> </a:t>
            </a:r>
            <a:endParaRPr lang="en-GB" altLang="en-US" sz="3200" dirty="0"/>
          </a:p>
        </p:txBody>
      </p:sp>
      <p:pic>
        <p:nvPicPr>
          <p:cNvPr id="7" name="Picture 6">
            <a:extLst>
              <a:ext uri="{FF2B5EF4-FFF2-40B4-BE49-F238E27FC236}">
                <a16:creationId xmlns:a16="http://schemas.microsoft.com/office/drawing/2014/main" id="{EECF261C-BDB7-4FCD-95B8-25E7DB0414E8}"/>
              </a:ext>
            </a:extLst>
          </p:cNvPr>
          <p:cNvPicPr>
            <a:picLocks noChangeAspect="1"/>
          </p:cNvPicPr>
          <p:nvPr/>
        </p:nvPicPr>
        <p:blipFill>
          <a:blip r:embed="rId2"/>
          <a:stretch>
            <a:fillRect/>
          </a:stretch>
        </p:blipFill>
        <p:spPr>
          <a:xfrm>
            <a:off x="233917" y="1860698"/>
            <a:ext cx="5376041" cy="2933424"/>
          </a:xfrm>
          <a:prstGeom prst="rect">
            <a:avLst/>
          </a:prstGeom>
        </p:spPr>
      </p:pic>
      <p:pic>
        <p:nvPicPr>
          <p:cNvPr id="8" name="Picture 7">
            <a:extLst>
              <a:ext uri="{FF2B5EF4-FFF2-40B4-BE49-F238E27FC236}">
                <a16:creationId xmlns:a16="http://schemas.microsoft.com/office/drawing/2014/main" id="{39D77FAF-CAE2-8872-5DEC-C7D0DCA11C3A}"/>
              </a:ext>
            </a:extLst>
          </p:cNvPr>
          <p:cNvPicPr>
            <a:picLocks noChangeAspect="1"/>
          </p:cNvPicPr>
          <p:nvPr/>
        </p:nvPicPr>
        <p:blipFill>
          <a:blip r:embed="rId3"/>
          <a:stretch>
            <a:fillRect/>
          </a:stretch>
        </p:blipFill>
        <p:spPr>
          <a:xfrm>
            <a:off x="5739128" y="1295946"/>
            <a:ext cx="5563414" cy="4173600"/>
          </a:xfrm>
          <a:prstGeom prst="rect">
            <a:avLst/>
          </a:prstGeom>
        </p:spPr>
      </p:pic>
      <p:sp>
        <p:nvSpPr>
          <p:cNvPr id="9" name="TextBox 8"/>
          <p:cNvSpPr txBox="1"/>
          <p:nvPr/>
        </p:nvSpPr>
        <p:spPr>
          <a:xfrm>
            <a:off x="233917" y="512487"/>
            <a:ext cx="5401587" cy="369332"/>
          </a:xfrm>
          <a:prstGeom prst="rect">
            <a:avLst/>
          </a:prstGeom>
          <a:noFill/>
        </p:spPr>
        <p:txBody>
          <a:bodyPr wrap="square" rtlCol="0">
            <a:spAutoFit/>
          </a:bodyPr>
          <a:lstStyle/>
          <a:p>
            <a:r>
              <a:rPr lang="en-GB" dirty="0" smtClean="0"/>
              <a:t>Target Services Area – Comparison</a:t>
            </a:r>
            <a:endParaRPr lang="en-GB" dirty="0"/>
          </a:p>
        </p:txBody>
      </p:sp>
    </p:spTree>
    <p:extLst>
      <p:ext uri="{BB962C8B-B14F-4D97-AF65-F5344CB8AC3E}">
        <p14:creationId xmlns:p14="http://schemas.microsoft.com/office/powerpoint/2010/main" val="18032922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3932584" y="5122031"/>
            <a:ext cx="3562597"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5400" dirty="0" smtClean="0">
                <a:solidFill>
                  <a:srgbClr val="003088"/>
                </a:solidFill>
              </a:rPr>
              <a:t>Questions</a:t>
            </a:r>
            <a:endParaRPr lang="en-GB" altLang="en-US" sz="5400" dirty="0">
              <a:solidFill>
                <a:srgbClr val="003088"/>
              </a:solidFill>
            </a:endParaRPr>
          </a:p>
        </p:txBody>
      </p:sp>
      <p:pic>
        <p:nvPicPr>
          <p:cNvPr id="3" name="Picture 18" descr="A group of people posing for a photo&#10;&#10;Description automatically generated">
            <a:extLst>
              <a:ext uri="{FF2B5EF4-FFF2-40B4-BE49-F238E27FC236}">
                <a16:creationId xmlns:a16="http://schemas.microsoft.com/office/drawing/2014/main" id="{E0D2FA58-E215-60BD-4BA0-D6D8084D50C5}"/>
              </a:ext>
            </a:extLst>
          </p:cNvPr>
          <p:cNvPicPr>
            <a:picLocks noChangeAspect="1"/>
          </p:cNvPicPr>
          <p:nvPr/>
        </p:nvPicPr>
        <p:blipFill rotWithShape="1">
          <a:blip r:embed="rId2"/>
          <a:srcRect l="14347" t="20604" r="13704" b="12966"/>
          <a:stretch/>
        </p:blipFill>
        <p:spPr>
          <a:xfrm>
            <a:off x="1956390" y="798821"/>
            <a:ext cx="7996485" cy="4441198"/>
          </a:xfrm>
          <a:prstGeom prst="rect">
            <a:avLst/>
          </a:prstGeom>
        </p:spPr>
      </p:pic>
      <p:sp>
        <p:nvSpPr>
          <p:cNvPr id="4" name="Title 2"/>
          <p:cNvSpPr txBox="1">
            <a:spLocks/>
          </p:cNvSpPr>
          <p:nvPr/>
        </p:nvSpPr>
        <p:spPr>
          <a:xfrm>
            <a:off x="701749" y="-84378"/>
            <a:ext cx="9920178" cy="1020043"/>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5400" dirty="0" smtClean="0">
                <a:solidFill>
                  <a:srgbClr val="003088"/>
                </a:solidFill>
              </a:rPr>
              <a:t>Thank You for your Attention</a:t>
            </a:r>
            <a:endParaRPr lang="en-GB" altLang="en-US" sz="5400" dirty="0">
              <a:solidFill>
                <a:srgbClr val="003088"/>
              </a:solidFill>
            </a:endParaRPr>
          </a:p>
        </p:txBody>
      </p:sp>
    </p:spTree>
    <p:extLst>
      <p:ext uri="{BB962C8B-B14F-4D97-AF65-F5344CB8AC3E}">
        <p14:creationId xmlns:p14="http://schemas.microsoft.com/office/powerpoint/2010/main" val="24476373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0" y="0"/>
            <a:ext cx="6766138"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a:solidFill>
                  <a:srgbClr val="003088"/>
                </a:solidFill>
              </a:rPr>
              <a:t>ISIS </a:t>
            </a:r>
            <a:r>
              <a:rPr lang="en-GB" altLang="en-US" sz="3200" dirty="0" smtClean="0">
                <a:solidFill>
                  <a:srgbClr val="003088"/>
                </a:solidFill>
              </a:rPr>
              <a:t>Target </a:t>
            </a:r>
            <a:r>
              <a:rPr lang="en-GB" altLang="en-US" sz="3200" dirty="0">
                <a:solidFill>
                  <a:srgbClr val="003088"/>
                </a:solidFill>
              </a:rPr>
              <a:t>Station </a:t>
            </a:r>
            <a:r>
              <a:rPr lang="en-GB" altLang="en-US" sz="3200" dirty="0" smtClean="0">
                <a:solidFill>
                  <a:srgbClr val="003088"/>
                </a:solidFill>
              </a:rPr>
              <a:t>1 (TS1) Project</a:t>
            </a:r>
            <a:endParaRPr lang="en-GB" altLang="en-US" sz="3200" dirty="0">
              <a:solidFill>
                <a:srgbClr val="003088"/>
              </a:solidFill>
            </a:endParaRPr>
          </a:p>
        </p:txBody>
      </p:sp>
      <p:sp>
        <p:nvSpPr>
          <p:cNvPr id="7" name="Content Placeholder 1"/>
          <p:cNvSpPr txBox="1">
            <a:spLocks/>
          </p:cNvSpPr>
          <p:nvPr/>
        </p:nvSpPr>
        <p:spPr bwMode="auto">
          <a:xfrm>
            <a:off x="1993659" y="1047269"/>
            <a:ext cx="7771884" cy="51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chemeClr val="accent1">
                    <a:lumMod val="50000"/>
                  </a:schemeClr>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000">
                <a:solidFill>
                  <a:schemeClr val="accent1">
                    <a:lumMod val="50000"/>
                  </a:schemeClr>
                </a:solidFill>
                <a:latin typeface="Arial" pitchFamily="34" charset="0"/>
                <a:ea typeface="+mn-ea"/>
                <a:cs typeface="Arial" pitchFamily="34" charset="0"/>
              </a:defRPr>
            </a:lvl3pPr>
            <a:lvl4pPr marL="1600200" indent="-228600" algn="l" rtl="0" eaLnBrk="0" fontAlgn="base" hangingPunct="0">
              <a:spcBef>
                <a:spcPct val="20000"/>
              </a:spcBef>
              <a:spcAft>
                <a:spcPct val="0"/>
              </a:spcAft>
              <a:buNone/>
              <a:defRPr sz="20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spcBef>
                <a:spcPts val="600"/>
              </a:spcBef>
              <a:spcAft>
                <a:spcPts val="600"/>
              </a:spcAft>
              <a:buNone/>
            </a:pPr>
            <a:r>
              <a:rPr lang="en-GB" altLang="en-US" sz="1400" i="1" dirty="0" smtClean="0"/>
              <a:t>The scope of the upgrade project is to :-</a:t>
            </a:r>
          </a:p>
          <a:p>
            <a:pPr lvl="1">
              <a:spcBef>
                <a:spcPts val="600"/>
              </a:spcBef>
              <a:spcAft>
                <a:spcPts val="600"/>
              </a:spcAft>
              <a:buFont typeface="Arial"/>
              <a:buChar char="•"/>
            </a:pPr>
            <a:r>
              <a:rPr lang="en-GB" altLang="en-US" sz="1400" dirty="0">
                <a:solidFill>
                  <a:schemeClr val="tx1"/>
                </a:solidFill>
              </a:rPr>
              <a:t>F</a:t>
            </a:r>
            <a:r>
              <a:rPr lang="en-GB" altLang="en-US" sz="1400" dirty="0" smtClean="0">
                <a:solidFill>
                  <a:schemeClr val="tx1"/>
                </a:solidFill>
              </a:rPr>
              <a:t>uture proof the operation of the </a:t>
            </a:r>
            <a:r>
              <a:rPr lang="en-GB" altLang="en-US" sz="1400" dirty="0" smtClean="0">
                <a:solidFill>
                  <a:schemeClr val="tx1"/>
                </a:solidFill>
              </a:rPr>
              <a:t>Target </a:t>
            </a:r>
            <a:r>
              <a:rPr lang="en-GB" altLang="en-US" sz="1400" dirty="0">
                <a:solidFill>
                  <a:schemeClr val="tx1"/>
                </a:solidFill>
              </a:rPr>
              <a:t>S</a:t>
            </a:r>
            <a:r>
              <a:rPr lang="en-GB" altLang="en-US" sz="1400" dirty="0" smtClean="0">
                <a:solidFill>
                  <a:schemeClr val="tx1"/>
                </a:solidFill>
              </a:rPr>
              <a:t>tation </a:t>
            </a:r>
            <a:r>
              <a:rPr lang="en-GB" altLang="en-US" sz="1400" dirty="0" smtClean="0">
                <a:solidFill>
                  <a:schemeClr val="tx1"/>
                </a:solidFill>
              </a:rPr>
              <a:t>1 for long term operation</a:t>
            </a:r>
          </a:p>
          <a:p>
            <a:pPr lvl="1">
              <a:spcBef>
                <a:spcPts val="600"/>
              </a:spcBef>
              <a:spcAft>
                <a:spcPts val="600"/>
              </a:spcAft>
              <a:buFont typeface="Arial"/>
              <a:buChar char="•"/>
            </a:pPr>
            <a:r>
              <a:rPr lang="en-GB" altLang="en-US" sz="1400" dirty="0" smtClean="0">
                <a:solidFill>
                  <a:schemeClr val="tx1"/>
                </a:solidFill>
              </a:rPr>
              <a:t>Modernise by utilising some of the lessons learnt from Target Station 2. Easier and lower risk to change the moderators on TS2.</a:t>
            </a:r>
          </a:p>
          <a:p>
            <a:pPr lvl="1">
              <a:spcBef>
                <a:spcPts val="600"/>
              </a:spcBef>
              <a:spcAft>
                <a:spcPts val="600"/>
              </a:spcAft>
              <a:buFont typeface="Arial"/>
              <a:buChar char="•"/>
            </a:pPr>
            <a:r>
              <a:rPr lang="en-GB" altLang="en-US" sz="1400" dirty="0">
                <a:solidFill>
                  <a:schemeClr val="tx1"/>
                </a:solidFill>
              </a:rPr>
              <a:t>A</a:t>
            </a:r>
            <a:r>
              <a:rPr lang="en-GB" altLang="en-US" sz="1400" dirty="0" smtClean="0">
                <a:solidFill>
                  <a:schemeClr val="tx1"/>
                </a:solidFill>
              </a:rPr>
              <a:t>dd flexibility for future upgrades and decommissioning.</a:t>
            </a:r>
          </a:p>
          <a:p>
            <a:pPr lvl="1">
              <a:spcBef>
                <a:spcPts val="600"/>
              </a:spcBef>
              <a:spcAft>
                <a:spcPts val="600"/>
              </a:spcAft>
              <a:buFont typeface="Arial"/>
              <a:buChar char="•"/>
            </a:pPr>
            <a:r>
              <a:rPr lang="en-GB" altLang="en-US" sz="1400" dirty="0" smtClean="0">
                <a:solidFill>
                  <a:schemeClr val="tx1"/>
                </a:solidFill>
              </a:rPr>
              <a:t>Improve remote </a:t>
            </a:r>
            <a:r>
              <a:rPr lang="en-GB" altLang="en-US" sz="1400" dirty="0" smtClean="0">
                <a:solidFill>
                  <a:schemeClr val="tx1"/>
                </a:solidFill>
              </a:rPr>
              <a:t>handling access </a:t>
            </a:r>
            <a:r>
              <a:rPr lang="en-GB" altLang="en-US" sz="1400" dirty="0" smtClean="0">
                <a:solidFill>
                  <a:schemeClr val="tx1"/>
                </a:solidFill>
              </a:rPr>
              <a:t>to make moderator changes easier.</a:t>
            </a:r>
          </a:p>
          <a:p>
            <a:pPr lvl="1">
              <a:spcBef>
                <a:spcPts val="600"/>
              </a:spcBef>
              <a:spcAft>
                <a:spcPts val="600"/>
              </a:spcAft>
              <a:buFont typeface="Arial"/>
              <a:buChar char="•"/>
            </a:pPr>
            <a:r>
              <a:rPr lang="en-GB" altLang="en-US" sz="1400" dirty="0" smtClean="0">
                <a:solidFill>
                  <a:schemeClr val="tx1"/>
                </a:solidFill>
              </a:rPr>
              <a:t>Improve the TRAM structure, closer fits. Less stainless steel. </a:t>
            </a:r>
            <a:r>
              <a:rPr lang="en-GB" altLang="en-US" sz="1400" dirty="0">
                <a:solidFill>
                  <a:schemeClr val="tx1"/>
                </a:solidFill>
              </a:rPr>
              <a:t>E</a:t>
            </a:r>
            <a:r>
              <a:rPr lang="en-GB" altLang="en-US" sz="1400" dirty="0" smtClean="0">
                <a:solidFill>
                  <a:schemeClr val="tx1"/>
                </a:solidFill>
              </a:rPr>
              <a:t>dge cooled solid beryllium reflector.</a:t>
            </a:r>
          </a:p>
          <a:p>
            <a:pPr lvl="1">
              <a:spcBef>
                <a:spcPts val="600"/>
              </a:spcBef>
              <a:spcAft>
                <a:spcPts val="600"/>
              </a:spcAft>
              <a:buFont typeface="Arial"/>
              <a:buChar char="•"/>
            </a:pPr>
            <a:r>
              <a:rPr lang="en-GB" altLang="en-US" sz="1400" dirty="0" smtClean="0">
                <a:solidFill>
                  <a:schemeClr val="tx1"/>
                </a:solidFill>
              </a:rPr>
              <a:t>Renew the cooling plant equipment. Remove the redundant uranium target backup systems.</a:t>
            </a:r>
          </a:p>
          <a:p>
            <a:pPr lvl="1">
              <a:spcBef>
                <a:spcPts val="600"/>
              </a:spcBef>
              <a:spcAft>
                <a:spcPts val="600"/>
              </a:spcAft>
              <a:buFont typeface="Arial"/>
              <a:buChar char="•"/>
            </a:pPr>
            <a:r>
              <a:rPr lang="en-GB" altLang="en-US" sz="1400" dirty="0" smtClean="0">
                <a:solidFill>
                  <a:schemeClr val="tx1"/>
                </a:solidFill>
              </a:rPr>
              <a:t>New cryogenic moderator cold boxes. Commercial valves and circulators. Bring up to ATEX flammable gas standards.</a:t>
            </a:r>
          </a:p>
          <a:p>
            <a:pPr lvl="1">
              <a:spcBef>
                <a:spcPts val="600"/>
              </a:spcBef>
              <a:spcAft>
                <a:spcPts val="600"/>
              </a:spcAft>
              <a:buFont typeface="Arial"/>
              <a:buChar char="•"/>
            </a:pPr>
            <a:r>
              <a:rPr lang="en-GB" altLang="en-US" sz="1400" dirty="0" smtClean="0">
                <a:solidFill>
                  <a:schemeClr val="tx1"/>
                </a:solidFill>
              </a:rPr>
              <a:t>One year Shutdown August 2021 –  Restart September 2022 for the first user run.           ISIS TS2 was able to continue operating during the shutdown.</a:t>
            </a:r>
          </a:p>
          <a:p>
            <a:pPr marL="0" indent="0">
              <a:spcBef>
                <a:spcPts val="600"/>
              </a:spcBef>
              <a:spcAft>
                <a:spcPts val="600"/>
              </a:spcAft>
              <a:buNone/>
            </a:pPr>
            <a:endParaRPr lang="en-GB" altLang="en-US" sz="1200" dirty="0"/>
          </a:p>
          <a:p>
            <a:pPr>
              <a:spcBef>
                <a:spcPts val="600"/>
              </a:spcBef>
              <a:spcAft>
                <a:spcPts val="600"/>
              </a:spcAft>
              <a:buFont typeface="Arial"/>
              <a:buChar char="•"/>
            </a:pPr>
            <a:endParaRPr lang="en-GB" altLang="en-US" sz="1600" dirty="0" smtClean="0"/>
          </a:p>
          <a:p>
            <a:pPr>
              <a:spcBef>
                <a:spcPts val="600"/>
              </a:spcBef>
              <a:spcAft>
                <a:spcPts val="600"/>
              </a:spcAft>
              <a:buFont typeface="Arial"/>
              <a:buChar char="•"/>
            </a:pPr>
            <a:endParaRPr lang="en-GB" altLang="en-US" sz="1200" dirty="0">
              <a:sym typeface="Wingdings 2"/>
            </a:endParaRPr>
          </a:p>
          <a:p>
            <a:pPr>
              <a:spcBef>
                <a:spcPts val="600"/>
              </a:spcBef>
              <a:spcAft>
                <a:spcPts val="600"/>
              </a:spcAft>
              <a:buFont typeface="Arial"/>
              <a:buChar char="•"/>
            </a:pPr>
            <a:endParaRPr lang="en-GB" altLang="en-US" sz="1600" dirty="0"/>
          </a:p>
          <a:p>
            <a:pPr>
              <a:spcBef>
                <a:spcPts val="600"/>
              </a:spcBef>
              <a:spcAft>
                <a:spcPts val="600"/>
              </a:spcAft>
              <a:buFont typeface="Arial"/>
              <a:buChar char="•"/>
            </a:pPr>
            <a:endParaRPr lang="en-GB" altLang="en-US" sz="1600" dirty="0"/>
          </a:p>
          <a:p>
            <a:pPr>
              <a:spcBef>
                <a:spcPts val="600"/>
              </a:spcBef>
              <a:spcAft>
                <a:spcPts val="600"/>
              </a:spcAft>
              <a:buFont typeface="Arial"/>
              <a:buChar char="•"/>
            </a:pPr>
            <a:endParaRPr lang="en-US" sz="1600" kern="0" dirty="0" smtClean="0"/>
          </a:p>
        </p:txBody>
      </p:sp>
    </p:spTree>
    <p:extLst>
      <p:ext uri="{BB962C8B-B14F-4D97-AF65-F5344CB8AC3E}">
        <p14:creationId xmlns:p14="http://schemas.microsoft.com/office/powerpoint/2010/main" val="41052045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animations &amp; models\models\foyer model\Site Drawings\schematics\ISIS Plan5 - with text.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5104670" y="0"/>
            <a:ext cx="5645802" cy="7985584"/>
          </a:xfrm>
          <a:prstGeom prst="rect">
            <a:avLst/>
          </a:prstGeom>
          <a:ln>
            <a:noFill/>
          </a:ln>
          <a:effectLst>
            <a:outerShdw blurRad="292100" dist="139700" dir="2700000" algn="tl" rotWithShape="0">
              <a:srgbClr val="333333">
                <a:alpha val="65000"/>
              </a:srgbClr>
            </a:outerShdw>
          </a:effectLst>
        </p:spPr>
      </p:pic>
      <p:sp>
        <p:nvSpPr>
          <p:cNvPr id="6" name="Title 2"/>
          <p:cNvSpPr txBox="1">
            <a:spLocks/>
          </p:cNvSpPr>
          <p:nvPr/>
        </p:nvSpPr>
        <p:spPr>
          <a:xfrm>
            <a:off x="0" y="0"/>
            <a:ext cx="5534857"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a:solidFill>
                  <a:srgbClr val="003088"/>
                </a:solidFill>
              </a:rPr>
              <a:t>ISIS </a:t>
            </a:r>
            <a:r>
              <a:rPr lang="en-GB" altLang="en-US" sz="3200" dirty="0" smtClean="0">
                <a:solidFill>
                  <a:srgbClr val="003088"/>
                </a:solidFill>
              </a:rPr>
              <a:t>SPALLATION SOURCE</a:t>
            </a:r>
            <a:endParaRPr lang="en-GB" altLang="en-US" sz="3200" dirty="0">
              <a:solidFill>
                <a:srgbClr val="003088"/>
              </a:solidFill>
            </a:endParaRPr>
          </a:p>
        </p:txBody>
      </p:sp>
      <p:sp>
        <p:nvSpPr>
          <p:cNvPr id="7" name="Rectangle 6"/>
          <p:cNvSpPr/>
          <p:nvPr/>
        </p:nvSpPr>
        <p:spPr>
          <a:xfrm rot="21378778">
            <a:off x="5707028" y="2332857"/>
            <a:ext cx="1271994" cy="4228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07818" y="779729"/>
            <a:ext cx="4896852" cy="23083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smtClean="0"/>
              <a:t>Target station 1, shutdown for a year.</a:t>
            </a:r>
          </a:p>
          <a:p>
            <a:pPr marL="285750" indent="-285750">
              <a:lnSpc>
                <a:spcPct val="150000"/>
              </a:lnSpc>
              <a:buFont typeface="Arial" panose="020B0604020202020204" pitchFamily="34" charset="0"/>
              <a:buChar char="•"/>
            </a:pPr>
            <a:r>
              <a:rPr lang="en-GB" dirty="0" smtClean="0"/>
              <a:t>Target station 2, Operational.</a:t>
            </a:r>
          </a:p>
          <a:p>
            <a:pPr marL="285750" indent="-285750">
              <a:lnSpc>
                <a:spcPct val="150000"/>
              </a:lnSpc>
              <a:buFont typeface="Arial" panose="020B0604020202020204" pitchFamily="34" charset="0"/>
              <a:buChar char="•"/>
            </a:pPr>
            <a:r>
              <a:rPr lang="en-GB" dirty="0" smtClean="0"/>
              <a:t>Muon source, offline due to target station 1 shutdown.</a:t>
            </a:r>
          </a:p>
          <a:p>
            <a:pPr marL="285750" indent="-285750">
              <a:buFont typeface="Arial" panose="020B0604020202020204" pitchFamily="34" charset="0"/>
              <a:buChar char="•"/>
            </a:pPr>
            <a:endParaRPr lang="en-GB" dirty="0" smtClean="0"/>
          </a:p>
          <a:p>
            <a:endParaRPr lang="en-GB" dirty="0"/>
          </a:p>
        </p:txBody>
      </p:sp>
      <p:sp>
        <p:nvSpPr>
          <p:cNvPr id="2" name="TextBox 1"/>
          <p:cNvSpPr txBox="1"/>
          <p:nvPr/>
        </p:nvSpPr>
        <p:spPr>
          <a:xfrm>
            <a:off x="4763386" y="3179136"/>
            <a:ext cx="1722473" cy="369332"/>
          </a:xfrm>
          <a:prstGeom prst="rect">
            <a:avLst/>
          </a:prstGeom>
          <a:noFill/>
        </p:spPr>
        <p:txBody>
          <a:bodyPr wrap="square" rtlCol="0">
            <a:spAutoFit/>
          </a:bodyPr>
          <a:lstStyle/>
          <a:p>
            <a:r>
              <a:rPr lang="en-GB" dirty="0" smtClean="0"/>
              <a:t>160µA - 40Hz</a:t>
            </a:r>
            <a:endParaRPr lang="en-GB" dirty="0"/>
          </a:p>
        </p:txBody>
      </p:sp>
      <p:sp>
        <p:nvSpPr>
          <p:cNvPr id="8" name="TextBox 7"/>
          <p:cNvSpPr txBox="1"/>
          <p:nvPr/>
        </p:nvSpPr>
        <p:spPr>
          <a:xfrm>
            <a:off x="6502418" y="5665790"/>
            <a:ext cx="1555410" cy="369332"/>
          </a:xfrm>
          <a:prstGeom prst="rect">
            <a:avLst/>
          </a:prstGeom>
          <a:noFill/>
        </p:spPr>
        <p:txBody>
          <a:bodyPr wrap="square" rtlCol="0">
            <a:spAutoFit/>
          </a:bodyPr>
          <a:lstStyle/>
          <a:p>
            <a:r>
              <a:rPr lang="en-GB" dirty="0" smtClean="0"/>
              <a:t>40µA – 10Hz</a:t>
            </a:r>
            <a:endParaRPr lang="en-GB" dirty="0"/>
          </a:p>
        </p:txBody>
      </p:sp>
      <p:sp>
        <p:nvSpPr>
          <p:cNvPr id="10" name="TextBox 9"/>
          <p:cNvSpPr txBox="1"/>
          <p:nvPr/>
        </p:nvSpPr>
        <p:spPr>
          <a:xfrm>
            <a:off x="10209339" y="595063"/>
            <a:ext cx="1858613" cy="369332"/>
          </a:xfrm>
          <a:prstGeom prst="rect">
            <a:avLst/>
          </a:prstGeom>
          <a:noFill/>
        </p:spPr>
        <p:txBody>
          <a:bodyPr wrap="square" rtlCol="0">
            <a:spAutoFit/>
          </a:bodyPr>
          <a:lstStyle/>
          <a:p>
            <a:r>
              <a:rPr lang="en-GB" dirty="0" smtClean="0"/>
              <a:t>800MeV – 50Hz</a:t>
            </a:r>
            <a:endParaRPr lang="en-GB" dirty="0"/>
          </a:p>
        </p:txBody>
      </p:sp>
    </p:spTree>
    <p:extLst>
      <p:ext uri="{BB962C8B-B14F-4D97-AF65-F5344CB8AC3E}">
        <p14:creationId xmlns:p14="http://schemas.microsoft.com/office/powerpoint/2010/main" val="11812708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extLst>
              <a:ext uri="{28A0092B-C50C-407E-A947-70E740481C1C}">
                <a14:useLocalDpi xmlns:a14="http://schemas.microsoft.com/office/drawing/2010/main" val="0"/>
              </a:ext>
            </a:extLst>
          </a:blip>
          <a:srcRect t="10124"/>
          <a:stretch/>
        </p:blipFill>
        <p:spPr>
          <a:xfrm>
            <a:off x="0" y="549175"/>
            <a:ext cx="12192000" cy="5376142"/>
          </a:xfrm>
          <a:prstGeom prst="rect">
            <a:avLst/>
          </a:prstGeom>
        </p:spPr>
      </p:pic>
      <p:sp>
        <p:nvSpPr>
          <p:cNvPr id="6" name="Title 2"/>
          <p:cNvSpPr txBox="1">
            <a:spLocks/>
          </p:cNvSpPr>
          <p:nvPr/>
        </p:nvSpPr>
        <p:spPr>
          <a:xfrm>
            <a:off x="0" y="1857"/>
            <a:ext cx="7812360"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smtClean="0">
                <a:solidFill>
                  <a:srgbClr val="003088"/>
                </a:solidFill>
              </a:rPr>
              <a:t>TARGET STATION 1 TROLLEY LAYOUT</a:t>
            </a:r>
            <a:endParaRPr lang="en-GB" altLang="en-US" sz="3200" dirty="0">
              <a:solidFill>
                <a:srgbClr val="003088"/>
              </a:solidFill>
            </a:endParaRPr>
          </a:p>
        </p:txBody>
      </p:sp>
      <p:sp>
        <p:nvSpPr>
          <p:cNvPr id="7" name="Left Brace 6"/>
          <p:cNvSpPr/>
          <p:nvPr/>
        </p:nvSpPr>
        <p:spPr>
          <a:xfrm rot="4389604">
            <a:off x="755221" y="2468532"/>
            <a:ext cx="942961" cy="179570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Left Brace 7"/>
          <p:cNvSpPr/>
          <p:nvPr/>
        </p:nvSpPr>
        <p:spPr>
          <a:xfrm rot="4553648">
            <a:off x="3035682" y="1295664"/>
            <a:ext cx="1033778" cy="225032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Left Brace 8"/>
          <p:cNvSpPr/>
          <p:nvPr/>
        </p:nvSpPr>
        <p:spPr>
          <a:xfrm rot="4444527">
            <a:off x="4961925" y="1258734"/>
            <a:ext cx="689459" cy="130353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Left Brace 9"/>
          <p:cNvSpPr/>
          <p:nvPr/>
        </p:nvSpPr>
        <p:spPr>
          <a:xfrm rot="4553648">
            <a:off x="5867561" y="1355427"/>
            <a:ext cx="748725" cy="57470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TextBox 10"/>
          <p:cNvSpPr txBox="1"/>
          <p:nvPr/>
        </p:nvSpPr>
        <p:spPr>
          <a:xfrm>
            <a:off x="357927" y="2051496"/>
            <a:ext cx="1750436" cy="784830"/>
          </a:xfrm>
          <a:prstGeom prst="rect">
            <a:avLst/>
          </a:prstGeom>
          <a:noFill/>
        </p:spPr>
        <p:txBody>
          <a:bodyPr wrap="square" rtlCol="0">
            <a:spAutoFit/>
          </a:bodyPr>
          <a:lstStyle/>
          <a:p>
            <a:r>
              <a:rPr lang="en-GB" sz="900" dirty="0" smtClean="0"/>
              <a:t>TARGET, REFLECTOR, AND MODERATORS (TRAM)</a:t>
            </a:r>
          </a:p>
          <a:p>
            <a:r>
              <a:rPr lang="en-GB" sz="900" b="1" i="1" dirty="0" smtClean="0">
                <a:solidFill>
                  <a:srgbClr val="FF0000"/>
                </a:solidFill>
              </a:rPr>
              <a:t>THIS IS THE AREA THAT IS THE FOCUS OF THIS PRESENTATION</a:t>
            </a:r>
            <a:r>
              <a:rPr lang="en-GB" sz="900" b="1" i="1" dirty="0">
                <a:solidFill>
                  <a:srgbClr val="FF0000"/>
                </a:solidFill>
              </a:rPr>
              <a:t>.</a:t>
            </a:r>
          </a:p>
        </p:txBody>
      </p:sp>
      <p:sp>
        <p:nvSpPr>
          <p:cNvPr id="12" name="TextBox 11"/>
          <p:cNvSpPr txBox="1"/>
          <p:nvPr/>
        </p:nvSpPr>
        <p:spPr>
          <a:xfrm>
            <a:off x="2597522" y="1567200"/>
            <a:ext cx="1750436" cy="230832"/>
          </a:xfrm>
          <a:prstGeom prst="rect">
            <a:avLst/>
          </a:prstGeom>
          <a:noFill/>
        </p:spPr>
        <p:txBody>
          <a:bodyPr wrap="square" rtlCol="0">
            <a:spAutoFit/>
          </a:bodyPr>
          <a:lstStyle/>
          <a:p>
            <a:r>
              <a:rPr lang="en-GB" sz="900" dirty="0" smtClean="0"/>
              <a:t>FORWARD SHIELD PLUG</a:t>
            </a:r>
            <a:endParaRPr lang="en-GB" sz="900" dirty="0"/>
          </a:p>
        </p:txBody>
      </p:sp>
      <p:sp>
        <p:nvSpPr>
          <p:cNvPr id="13" name="TextBox 12"/>
          <p:cNvSpPr txBox="1"/>
          <p:nvPr/>
        </p:nvSpPr>
        <p:spPr>
          <a:xfrm>
            <a:off x="2087644" y="5405775"/>
            <a:ext cx="1349212" cy="369332"/>
          </a:xfrm>
          <a:prstGeom prst="rect">
            <a:avLst/>
          </a:prstGeom>
          <a:noFill/>
        </p:spPr>
        <p:txBody>
          <a:bodyPr wrap="square" rtlCol="0">
            <a:spAutoFit/>
          </a:bodyPr>
          <a:lstStyle/>
          <a:p>
            <a:r>
              <a:rPr lang="en-GB" sz="900" dirty="0" smtClean="0"/>
              <a:t>VOID VESSEL DOOR &amp; INFLATABLE SEAL</a:t>
            </a:r>
            <a:endParaRPr lang="en-GB" sz="900" dirty="0"/>
          </a:p>
        </p:txBody>
      </p:sp>
      <p:sp>
        <p:nvSpPr>
          <p:cNvPr id="14" name="TextBox 13"/>
          <p:cNvSpPr txBox="1"/>
          <p:nvPr/>
        </p:nvSpPr>
        <p:spPr>
          <a:xfrm>
            <a:off x="4121561" y="916119"/>
            <a:ext cx="1750436" cy="646331"/>
          </a:xfrm>
          <a:prstGeom prst="rect">
            <a:avLst/>
          </a:prstGeom>
          <a:noFill/>
        </p:spPr>
        <p:txBody>
          <a:bodyPr wrap="square" rtlCol="0">
            <a:spAutoFit/>
          </a:bodyPr>
          <a:lstStyle/>
          <a:p>
            <a:r>
              <a:rPr lang="en-GB" sz="900" dirty="0" smtClean="0"/>
              <a:t>SHIELD GAP, USED FOR TRANSPORTING COMPONENTS INTO REMOTE HANDLING CELL</a:t>
            </a:r>
            <a:endParaRPr lang="en-GB" sz="900" dirty="0"/>
          </a:p>
        </p:txBody>
      </p:sp>
      <p:sp>
        <p:nvSpPr>
          <p:cNvPr id="15" name="TextBox 14"/>
          <p:cNvSpPr txBox="1"/>
          <p:nvPr/>
        </p:nvSpPr>
        <p:spPr>
          <a:xfrm>
            <a:off x="5588450" y="1014171"/>
            <a:ext cx="1750436" cy="230832"/>
          </a:xfrm>
          <a:prstGeom prst="rect">
            <a:avLst/>
          </a:prstGeom>
          <a:noFill/>
        </p:spPr>
        <p:txBody>
          <a:bodyPr wrap="square" rtlCol="0">
            <a:spAutoFit/>
          </a:bodyPr>
          <a:lstStyle/>
          <a:p>
            <a:r>
              <a:rPr lang="en-GB" sz="900" dirty="0" smtClean="0"/>
              <a:t>REAR SHIELD PLUG</a:t>
            </a:r>
            <a:endParaRPr lang="en-GB" sz="900" dirty="0"/>
          </a:p>
        </p:txBody>
      </p:sp>
      <p:sp>
        <p:nvSpPr>
          <p:cNvPr id="16" name="TextBox 15"/>
          <p:cNvSpPr txBox="1"/>
          <p:nvPr/>
        </p:nvSpPr>
        <p:spPr>
          <a:xfrm>
            <a:off x="6916886" y="4215150"/>
            <a:ext cx="1349212" cy="369332"/>
          </a:xfrm>
          <a:prstGeom prst="rect">
            <a:avLst/>
          </a:prstGeom>
          <a:noFill/>
        </p:spPr>
        <p:txBody>
          <a:bodyPr wrap="square" rtlCol="0">
            <a:spAutoFit/>
          </a:bodyPr>
          <a:lstStyle/>
          <a:p>
            <a:r>
              <a:rPr lang="en-GB" sz="900" dirty="0" smtClean="0"/>
              <a:t>CRYO TROLLEY, H2 &amp; CH4 COLD BOXES</a:t>
            </a:r>
            <a:endParaRPr lang="en-GB" sz="900" dirty="0"/>
          </a:p>
        </p:txBody>
      </p:sp>
      <p:sp>
        <p:nvSpPr>
          <p:cNvPr id="17" name="TextBox 16"/>
          <p:cNvSpPr txBox="1"/>
          <p:nvPr/>
        </p:nvSpPr>
        <p:spPr>
          <a:xfrm>
            <a:off x="8205231" y="4099734"/>
            <a:ext cx="1349212" cy="230832"/>
          </a:xfrm>
          <a:prstGeom prst="rect">
            <a:avLst/>
          </a:prstGeom>
          <a:noFill/>
        </p:spPr>
        <p:txBody>
          <a:bodyPr wrap="square" rtlCol="0">
            <a:spAutoFit/>
          </a:bodyPr>
          <a:lstStyle/>
          <a:p>
            <a:r>
              <a:rPr lang="en-GB" sz="900" dirty="0" smtClean="0"/>
              <a:t>WATER SERVICES</a:t>
            </a:r>
            <a:endParaRPr lang="en-GB" sz="900" dirty="0"/>
          </a:p>
        </p:txBody>
      </p:sp>
      <p:cxnSp>
        <p:nvCxnSpPr>
          <p:cNvPr id="19" name="Straight Arrow Connector 18"/>
          <p:cNvCxnSpPr/>
          <p:nvPr/>
        </p:nvCxnSpPr>
        <p:spPr>
          <a:xfrm flipV="1">
            <a:off x="2762250" y="4584482"/>
            <a:ext cx="0" cy="82129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7386511" y="3086100"/>
            <a:ext cx="290639" cy="11015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8734517" y="2655013"/>
            <a:ext cx="380735" cy="144472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338886" y="5884420"/>
            <a:ext cx="4558947" cy="369332"/>
          </a:xfrm>
          <a:prstGeom prst="rect">
            <a:avLst/>
          </a:prstGeom>
          <a:noFill/>
        </p:spPr>
        <p:txBody>
          <a:bodyPr wrap="square" rtlCol="0">
            <a:spAutoFit/>
          </a:bodyPr>
          <a:lstStyle/>
          <a:p>
            <a:r>
              <a:rPr lang="en-GB" i="1" dirty="0" smtClean="0"/>
              <a:t>ISIS Target Station 2 is of a similar layout!</a:t>
            </a:r>
            <a:endParaRPr lang="en-GB" i="1" dirty="0"/>
          </a:p>
        </p:txBody>
      </p:sp>
    </p:spTree>
    <p:extLst>
      <p:ext uri="{BB962C8B-B14F-4D97-AF65-F5344CB8AC3E}">
        <p14:creationId xmlns:p14="http://schemas.microsoft.com/office/powerpoint/2010/main" val="3979220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7857" y="485229"/>
            <a:ext cx="10634518" cy="5217560"/>
          </a:xfrm>
          <a:prstGeom prst="rect">
            <a:avLst/>
          </a:prstGeom>
        </p:spPr>
      </p:pic>
      <p:sp>
        <p:nvSpPr>
          <p:cNvPr id="8" name="Title 2"/>
          <p:cNvSpPr txBox="1">
            <a:spLocks/>
          </p:cNvSpPr>
          <p:nvPr/>
        </p:nvSpPr>
        <p:spPr>
          <a:xfrm>
            <a:off x="0" y="10499"/>
            <a:ext cx="7958074"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a:solidFill>
                  <a:srgbClr val="003088"/>
                </a:solidFill>
              </a:rPr>
              <a:t>ISIS </a:t>
            </a:r>
            <a:r>
              <a:rPr lang="en-GB" altLang="en-US" sz="3200" dirty="0" smtClean="0">
                <a:solidFill>
                  <a:srgbClr val="003088"/>
                </a:solidFill>
              </a:rPr>
              <a:t>TARGET STATION 1 SECTION VIEW</a:t>
            </a:r>
            <a:endParaRPr lang="en-GB" altLang="en-US" sz="3200" dirty="0">
              <a:solidFill>
                <a:srgbClr val="003088"/>
              </a:solidFill>
            </a:endParaRPr>
          </a:p>
        </p:txBody>
      </p:sp>
      <p:sp>
        <p:nvSpPr>
          <p:cNvPr id="9" name="TextBox 8"/>
          <p:cNvSpPr txBox="1"/>
          <p:nvPr/>
        </p:nvSpPr>
        <p:spPr>
          <a:xfrm>
            <a:off x="1819274" y="1152525"/>
            <a:ext cx="2333625" cy="646331"/>
          </a:xfrm>
          <a:prstGeom prst="rect">
            <a:avLst/>
          </a:prstGeom>
          <a:noFill/>
        </p:spPr>
        <p:txBody>
          <a:bodyPr wrap="square" rtlCol="0">
            <a:spAutoFit/>
          </a:bodyPr>
          <a:lstStyle/>
          <a:p>
            <a:r>
              <a:rPr lang="en-GB" dirty="0" smtClean="0">
                <a:solidFill>
                  <a:srgbClr val="FF0000"/>
                </a:solidFill>
              </a:rPr>
              <a:t>TARGET SERVICES AREA</a:t>
            </a:r>
            <a:endParaRPr lang="en-GB" dirty="0">
              <a:solidFill>
                <a:srgbClr val="FF0000"/>
              </a:solidFill>
            </a:endParaRPr>
          </a:p>
        </p:txBody>
      </p:sp>
      <p:sp>
        <p:nvSpPr>
          <p:cNvPr id="10" name="TextBox 9"/>
          <p:cNvSpPr txBox="1"/>
          <p:nvPr/>
        </p:nvSpPr>
        <p:spPr>
          <a:xfrm>
            <a:off x="6157912" y="792772"/>
            <a:ext cx="2333625" cy="646331"/>
          </a:xfrm>
          <a:prstGeom prst="rect">
            <a:avLst/>
          </a:prstGeom>
          <a:noFill/>
        </p:spPr>
        <p:txBody>
          <a:bodyPr wrap="square" rtlCol="0">
            <a:spAutoFit/>
          </a:bodyPr>
          <a:lstStyle/>
          <a:p>
            <a:r>
              <a:rPr lang="en-GB" dirty="0" smtClean="0">
                <a:solidFill>
                  <a:srgbClr val="FF0000"/>
                </a:solidFill>
              </a:rPr>
              <a:t>REMOTE HANDLING CELL</a:t>
            </a:r>
            <a:endParaRPr lang="en-GB" dirty="0">
              <a:solidFill>
                <a:srgbClr val="FF0000"/>
              </a:solidFill>
            </a:endParaRPr>
          </a:p>
        </p:txBody>
      </p:sp>
      <p:sp>
        <p:nvSpPr>
          <p:cNvPr id="11" name="TextBox 10"/>
          <p:cNvSpPr txBox="1"/>
          <p:nvPr/>
        </p:nvSpPr>
        <p:spPr>
          <a:xfrm>
            <a:off x="9048750" y="506194"/>
            <a:ext cx="2333625" cy="646331"/>
          </a:xfrm>
          <a:prstGeom prst="rect">
            <a:avLst/>
          </a:prstGeom>
          <a:noFill/>
          <a:ln>
            <a:noFill/>
          </a:ln>
        </p:spPr>
        <p:txBody>
          <a:bodyPr wrap="square" rtlCol="0">
            <a:spAutoFit/>
          </a:bodyPr>
          <a:lstStyle/>
          <a:p>
            <a:r>
              <a:rPr lang="en-GB" dirty="0" smtClean="0">
                <a:solidFill>
                  <a:srgbClr val="FF0000"/>
                </a:solidFill>
              </a:rPr>
              <a:t>TARGET STATION MONOLITH</a:t>
            </a:r>
            <a:endParaRPr lang="en-GB" dirty="0">
              <a:solidFill>
                <a:srgbClr val="FF0000"/>
              </a:solidFill>
            </a:endParaRPr>
          </a:p>
        </p:txBody>
      </p:sp>
      <p:sp>
        <p:nvSpPr>
          <p:cNvPr id="12" name="TextBox 11"/>
          <p:cNvSpPr txBox="1"/>
          <p:nvPr/>
        </p:nvSpPr>
        <p:spPr>
          <a:xfrm>
            <a:off x="6422355" y="5179569"/>
            <a:ext cx="2815390" cy="523220"/>
          </a:xfrm>
          <a:prstGeom prst="rect">
            <a:avLst/>
          </a:prstGeom>
          <a:noFill/>
        </p:spPr>
        <p:txBody>
          <a:bodyPr wrap="square" rtlCol="0">
            <a:spAutoFit/>
          </a:bodyPr>
          <a:lstStyle/>
          <a:p>
            <a:r>
              <a:rPr lang="en-GB" sz="1400" dirty="0" smtClean="0"/>
              <a:t>WASTE ROUTE, 1M X 1M TRAP DOOR TO TUNNEL</a:t>
            </a:r>
            <a:endParaRPr lang="en-GB" sz="1400" dirty="0"/>
          </a:p>
        </p:txBody>
      </p:sp>
      <p:sp>
        <p:nvSpPr>
          <p:cNvPr id="13" name="TextBox 12"/>
          <p:cNvSpPr txBox="1"/>
          <p:nvPr/>
        </p:nvSpPr>
        <p:spPr>
          <a:xfrm>
            <a:off x="9637288" y="4722241"/>
            <a:ext cx="1735056" cy="523220"/>
          </a:xfrm>
          <a:prstGeom prst="rect">
            <a:avLst/>
          </a:prstGeom>
          <a:noFill/>
        </p:spPr>
        <p:txBody>
          <a:bodyPr wrap="square" rtlCol="0">
            <a:spAutoFit/>
          </a:bodyPr>
          <a:lstStyle/>
          <a:p>
            <a:r>
              <a:rPr lang="en-GB" sz="1400" dirty="0" smtClean="0"/>
              <a:t>VOID VESSEL, He ATMOSPHERE</a:t>
            </a:r>
            <a:endParaRPr lang="en-GB" sz="1400" dirty="0"/>
          </a:p>
        </p:txBody>
      </p:sp>
      <p:cxnSp>
        <p:nvCxnSpPr>
          <p:cNvPr id="15" name="Straight Arrow Connector 14"/>
          <p:cNvCxnSpPr/>
          <p:nvPr/>
        </p:nvCxnSpPr>
        <p:spPr>
          <a:xfrm flipV="1">
            <a:off x="7591926" y="4211053"/>
            <a:ext cx="60158" cy="8662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0215562" y="3374448"/>
            <a:ext cx="60158" cy="13236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122695" y="2683042"/>
            <a:ext cx="3092868" cy="5891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0934884">
            <a:off x="7265251" y="2588678"/>
            <a:ext cx="3046497" cy="369332"/>
          </a:xfrm>
          <a:prstGeom prst="rect">
            <a:avLst/>
          </a:prstGeom>
          <a:noFill/>
        </p:spPr>
        <p:txBody>
          <a:bodyPr wrap="square" rtlCol="0">
            <a:spAutoFit/>
          </a:bodyPr>
          <a:lstStyle/>
          <a:p>
            <a:r>
              <a:rPr lang="en-GB" b="1" dirty="0" smtClean="0">
                <a:solidFill>
                  <a:srgbClr val="FF0000"/>
                </a:solidFill>
              </a:rPr>
              <a:t>TROLLEY MOVEMENT</a:t>
            </a:r>
            <a:endParaRPr lang="en-GB" b="1" dirty="0">
              <a:solidFill>
                <a:srgbClr val="FF0000"/>
              </a:solidFill>
            </a:endParaRPr>
          </a:p>
        </p:txBody>
      </p:sp>
      <p:sp>
        <p:nvSpPr>
          <p:cNvPr id="14" name="TextBox 13"/>
          <p:cNvSpPr txBox="1"/>
          <p:nvPr/>
        </p:nvSpPr>
        <p:spPr>
          <a:xfrm>
            <a:off x="3827721" y="5781475"/>
            <a:ext cx="8364279" cy="369332"/>
          </a:xfrm>
          <a:prstGeom prst="rect">
            <a:avLst/>
          </a:prstGeom>
          <a:noFill/>
        </p:spPr>
        <p:txBody>
          <a:bodyPr wrap="square" rtlCol="0">
            <a:spAutoFit/>
          </a:bodyPr>
          <a:lstStyle/>
          <a:p>
            <a:r>
              <a:rPr lang="en-GB" i="1" dirty="0" smtClean="0"/>
              <a:t>ISIS Target Station 2 is of a similar layout, but with a retractable void vessel!</a:t>
            </a:r>
            <a:endParaRPr lang="en-GB" i="1" dirty="0"/>
          </a:p>
        </p:txBody>
      </p:sp>
    </p:spTree>
    <p:extLst>
      <p:ext uri="{BB962C8B-B14F-4D97-AF65-F5344CB8AC3E}">
        <p14:creationId xmlns:p14="http://schemas.microsoft.com/office/powerpoint/2010/main" val="5663453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5305" r="15305"/>
          <a:stretch>
            <a:fillRect/>
          </a:stretch>
        </p:blipFill>
        <p:spPr>
          <a:xfrm>
            <a:off x="5257131" y="1422231"/>
            <a:ext cx="3417637" cy="3693906"/>
          </a:xfrm>
        </p:spPr>
      </p:pic>
      <p:pic>
        <p:nvPicPr>
          <p:cNvPr id="6" name="Content Placeholder 5"/>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160142" y="1422230"/>
            <a:ext cx="4844995" cy="3633746"/>
          </a:xfrm>
        </p:spPr>
      </p:pic>
      <p:sp>
        <p:nvSpPr>
          <p:cNvPr id="7" name="Title 2"/>
          <p:cNvSpPr txBox="1">
            <a:spLocks/>
          </p:cNvSpPr>
          <p:nvPr/>
        </p:nvSpPr>
        <p:spPr>
          <a:xfrm>
            <a:off x="0" y="0"/>
            <a:ext cx="10281472"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a:solidFill>
                  <a:srgbClr val="003088"/>
                </a:solidFill>
              </a:rPr>
              <a:t>ISIS </a:t>
            </a:r>
            <a:r>
              <a:rPr lang="en-GB" altLang="en-US" sz="3200" dirty="0" smtClean="0">
                <a:solidFill>
                  <a:srgbClr val="003088"/>
                </a:solidFill>
              </a:rPr>
              <a:t>TARGET STATION 1 REMOTE HANDLING CELL</a:t>
            </a:r>
            <a:endParaRPr lang="en-GB" altLang="en-US" sz="3200" dirty="0">
              <a:solidFill>
                <a:srgbClr val="003088"/>
              </a:solidFill>
            </a:endParaRPr>
          </a:p>
        </p:txBody>
      </p:sp>
      <p:sp>
        <p:nvSpPr>
          <p:cNvPr id="8" name="TextBox 7"/>
          <p:cNvSpPr txBox="1"/>
          <p:nvPr/>
        </p:nvSpPr>
        <p:spPr>
          <a:xfrm>
            <a:off x="8795084" y="1325977"/>
            <a:ext cx="3140242" cy="526297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400" dirty="0"/>
              <a:t>M</a:t>
            </a:r>
            <a:r>
              <a:rPr lang="en-GB" sz="1400" dirty="0" smtClean="0"/>
              <a:t>anipulator </a:t>
            </a:r>
            <a:r>
              <a:rPr lang="en-GB" sz="1400" dirty="0" smtClean="0"/>
              <a:t>rooms each side of the cell.</a:t>
            </a:r>
          </a:p>
          <a:p>
            <a:pPr marL="285750" indent="-285750">
              <a:lnSpc>
                <a:spcPct val="150000"/>
              </a:lnSpc>
              <a:buFont typeface="Arial" panose="020B0604020202020204" pitchFamily="34" charset="0"/>
              <a:buChar char="•"/>
            </a:pPr>
            <a:r>
              <a:rPr lang="en-GB" sz="1400" dirty="0" smtClean="0"/>
              <a:t>Zinc bromide liquid shielded window.</a:t>
            </a:r>
          </a:p>
          <a:p>
            <a:pPr marL="285750" indent="-285750">
              <a:lnSpc>
                <a:spcPct val="150000"/>
              </a:lnSpc>
              <a:buFont typeface="Arial" panose="020B0604020202020204" pitchFamily="34" charset="0"/>
              <a:buChar char="•"/>
            </a:pPr>
            <a:r>
              <a:rPr lang="en-GB" sz="1400" dirty="0" smtClean="0"/>
              <a:t>4x CARRS manipulator arms. (2x per side), max load 5kg.</a:t>
            </a:r>
          </a:p>
          <a:p>
            <a:pPr marL="285750" indent="-285750">
              <a:lnSpc>
                <a:spcPct val="150000"/>
              </a:lnSpc>
              <a:buFont typeface="Arial" panose="020B0604020202020204" pitchFamily="34" charset="0"/>
              <a:buChar char="•"/>
            </a:pPr>
            <a:r>
              <a:rPr lang="en-GB" sz="1400" dirty="0" smtClean="0"/>
              <a:t>4x total operators.</a:t>
            </a:r>
          </a:p>
          <a:p>
            <a:pPr marL="285750" indent="-285750">
              <a:lnSpc>
                <a:spcPct val="150000"/>
              </a:lnSpc>
              <a:buFont typeface="Arial" panose="020B0604020202020204" pitchFamily="34" charset="0"/>
              <a:buChar char="•"/>
            </a:pPr>
            <a:r>
              <a:rPr lang="en-GB" sz="1400" dirty="0" smtClean="0"/>
              <a:t>1 ton crane (the 5</a:t>
            </a:r>
            <a:r>
              <a:rPr lang="en-GB" sz="1400" baseline="30000" dirty="0" smtClean="0"/>
              <a:t>th</a:t>
            </a:r>
            <a:r>
              <a:rPr lang="en-GB" sz="1400" dirty="0" smtClean="0"/>
              <a:t> arm)</a:t>
            </a:r>
          </a:p>
          <a:p>
            <a:pPr marL="285750" indent="-285750">
              <a:lnSpc>
                <a:spcPct val="150000"/>
              </a:lnSpc>
              <a:buFont typeface="Arial" panose="020B0604020202020204" pitchFamily="34" charset="0"/>
              <a:buChar char="•"/>
            </a:pPr>
            <a:r>
              <a:rPr lang="en-GB" sz="1400" dirty="0" smtClean="0"/>
              <a:t>Storage well for target.</a:t>
            </a:r>
          </a:p>
          <a:p>
            <a:pPr marL="285750" indent="-285750">
              <a:lnSpc>
                <a:spcPct val="150000"/>
              </a:lnSpc>
              <a:buFont typeface="Arial" panose="020B0604020202020204" pitchFamily="34" charset="0"/>
              <a:buChar char="•"/>
            </a:pPr>
            <a:r>
              <a:rPr lang="en-GB" sz="1400" dirty="0" smtClean="0"/>
              <a:t>Trap door to tunnel.</a:t>
            </a:r>
          </a:p>
          <a:p>
            <a:pPr marL="285750" indent="-285750">
              <a:lnSpc>
                <a:spcPct val="150000"/>
              </a:lnSpc>
              <a:buFont typeface="Arial" panose="020B0604020202020204" pitchFamily="34" charset="0"/>
              <a:buChar char="•"/>
            </a:pPr>
            <a:r>
              <a:rPr lang="en-GB" sz="1400" dirty="0" smtClean="0"/>
              <a:t>4 fixed cameras, 2x flying lead cameras.</a:t>
            </a:r>
          </a:p>
          <a:p>
            <a:pPr marL="285750" indent="-285750">
              <a:lnSpc>
                <a:spcPct val="150000"/>
              </a:lnSpc>
              <a:buFont typeface="Arial" panose="020B0604020202020204" pitchFamily="34" charset="0"/>
              <a:buChar char="•"/>
            </a:pPr>
            <a:r>
              <a:rPr lang="en-GB" sz="1400" dirty="0" smtClean="0"/>
              <a:t>Cell entry via trap door, with trolley in forward position.</a:t>
            </a:r>
          </a:p>
          <a:p>
            <a:pPr marL="285750" indent="-285750">
              <a:lnSpc>
                <a:spcPct val="150000"/>
              </a:lnSpc>
              <a:buFont typeface="Arial" panose="020B0604020202020204" pitchFamily="34" charset="0"/>
              <a:buChar char="•"/>
            </a:pPr>
            <a:r>
              <a:rPr lang="en-GB" sz="1400" dirty="0" smtClean="0"/>
              <a:t>Access required to equip the cell, restrictive to conduct PIE.</a:t>
            </a:r>
            <a:endParaRPr lang="en-GB" sz="1400" dirty="0"/>
          </a:p>
        </p:txBody>
      </p:sp>
    </p:spTree>
    <p:extLst>
      <p:ext uri="{BB962C8B-B14F-4D97-AF65-F5344CB8AC3E}">
        <p14:creationId xmlns:p14="http://schemas.microsoft.com/office/powerpoint/2010/main" val="15825686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 descr="C:\Users\Public\Documents\KeyShot 5\Renderings\untitled.12.jpg"/>
          <p:cNvPicPr>
            <a:picLocks noChangeAspect="1" noChangeArrowheads="1"/>
          </p:cNvPicPr>
          <p:nvPr/>
        </p:nvPicPr>
        <p:blipFill rotWithShape="1">
          <a:blip r:embed="rId2">
            <a:extLst>
              <a:ext uri="{28A0092B-C50C-407E-A947-70E740481C1C}">
                <a14:useLocalDpi xmlns:a14="http://schemas.microsoft.com/office/drawing/2010/main" val="0"/>
              </a:ext>
            </a:extLst>
          </a:blip>
          <a:srcRect l="25339" t="1901" r="14814" b="-277"/>
          <a:stretch/>
        </p:blipFill>
        <p:spPr bwMode="auto">
          <a:xfrm>
            <a:off x="661181" y="757610"/>
            <a:ext cx="5270388" cy="457276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p:cNvSpPr txBox="1">
            <a:spLocks/>
          </p:cNvSpPr>
          <p:nvPr/>
        </p:nvSpPr>
        <p:spPr>
          <a:xfrm>
            <a:off x="0" y="0"/>
            <a:ext cx="8222301" cy="792088"/>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r"/>
            <a:r>
              <a:rPr lang="en-GB" altLang="en-US" sz="3200" dirty="0">
                <a:solidFill>
                  <a:srgbClr val="003088"/>
                </a:solidFill>
              </a:rPr>
              <a:t>ISIS </a:t>
            </a:r>
            <a:r>
              <a:rPr lang="en-GB" altLang="en-US" sz="3200" dirty="0" smtClean="0">
                <a:solidFill>
                  <a:srgbClr val="003088"/>
                </a:solidFill>
              </a:rPr>
              <a:t>TARGET STATION 1 EXISTING TRAM</a:t>
            </a:r>
            <a:endParaRPr lang="en-GB" altLang="en-US" sz="3200" dirty="0">
              <a:solidFill>
                <a:srgbClr val="003088"/>
              </a:solidFill>
            </a:endParaRPr>
          </a:p>
        </p:txBody>
      </p:sp>
      <p:sp>
        <p:nvSpPr>
          <p:cNvPr id="7" name="TextBox 6"/>
          <p:cNvSpPr txBox="1"/>
          <p:nvPr/>
        </p:nvSpPr>
        <p:spPr>
          <a:xfrm>
            <a:off x="6785811" y="960483"/>
            <a:ext cx="4896852" cy="5632311"/>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Target fixed to the door </a:t>
            </a:r>
          </a:p>
          <a:p>
            <a:pPr marL="285750" indent="-285750" algn="just">
              <a:buFont typeface="Arial" panose="020B0604020202020204" pitchFamily="34" charset="0"/>
              <a:buChar char="•"/>
            </a:pPr>
            <a:r>
              <a:rPr lang="en-GB" dirty="0" smtClean="0"/>
              <a:t>Reflector constructed of 6 stainless boxes filled with beryllium rods. D20 flood cooled.</a:t>
            </a:r>
          </a:p>
          <a:p>
            <a:pPr marL="285750" indent="-285750" algn="just">
              <a:buFont typeface="Arial" panose="020B0604020202020204" pitchFamily="34" charset="0"/>
              <a:buChar char="•"/>
            </a:pPr>
            <a:r>
              <a:rPr lang="en-GB" dirty="0" smtClean="0"/>
              <a:t>Coupling for the methane moderator, out of sight under the support beam.</a:t>
            </a:r>
          </a:p>
          <a:p>
            <a:pPr marL="285750" indent="-285750" algn="just">
              <a:buFont typeface="Arial" panose="020B0604020202020204" pitchFamily="34" charset="0"/>
              <a:buChar char="•"/>
            </a:pPr>
            <a:r>
              <a:rPr lang="en-GB" dirty="0" smtClean="0"/>
              <a:t>Little instrumentation of reflector temps.</a:t>
            </a:r>
          </a:p>
          <a:p>
            <a:pPr marL="285750" indent="-285750">
              <a:buFont typeface="Arial" panose="020B0604020202020204" pitchFamily="34" charset="0"/>
              <a:buChar char="•"/>
            </a:pPr>
            <a:r>
              <a:rPr lang="en-GB" dirty="0"/>
              <a:t>To change the methane </a:t>
            </a:r>
            <a:r>
              <a:rPr lang="en-GB" dirty="0" smtClean="0"/>
              <a:t>moderator, </a:t>
            </a:r>
            <a:r>
              <a:rPr lang="en-GB" dirty="0"/>
              <a:t>all water circuits are drained and purged. The upper reflector rolled forward. The target is removed and placed into a storage well. The lower 3 segments of the reflector disconnected and removed. Remove moderator. This process is carried out twice a year. It can take 2 weeks to carry out</a:t>
            </a:r>
            <a:r>
              <a:rPr lang="en-GB" dirty="0" smtClean="0"/>
              <a:t>.</a:t>
            </a:r>
          </a:p>
          <a:p>
            <a:pPr marL="285750" indent="-285750">
              <a:buFont typeface="Arial" panose="020B0604020202020204" pitchFamily="34" charset="0"/>
              <a:buChar char="•"/>
            </a:pPr>
            <a:endParaRPr lang="en-GB" dirty="0"/>
          </a:p>
          <a:p>
            <a:pPr marL="285750" indent="-285750" algn="just">
              <a:buFont typeface="Arial" panose="020B0604020202020204" pitchFamily="34" charset="0"/>
              <a:buChar char="•"/>
            </a:pPr>
            <a:r>
              <a:rPr lang="en-GB" dirty="0" smtClean="0"/>
              <a:t>Everything apart from the door &amp; seal, was replaced.</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a:p>
            <a:endParaRPr lang="en-GB" dirty="0"/>
          </a:p>
        </p:txBody>
      </p:sp>
      <p:sp>
        <p:nvSpPr>
          <p:cNvPr id="8" name="TextBox 7"/>
          <p:cNvSpPr txBox="1"/>
          <p:nvPr/>
        </p:nvSpPr>
        <p:spPr>
          <a:xfrm>
            <a:off x="1227221" y="5330377"/>
            <a:ext cx="4126831" cy="369332"/>
          </a:xfrm>
          <a:prstGeom prst="rect">
            <a:avLst/>
          </a:prstGeom>
          <a:noFill/>
        </p:spPr>
        <p:txBody>
          <a:bodyPr wrap="square" rtlCol="0">
            <a:spAutoFit/>
          </a:bodyPr>
          <a:lstStyle/>
          <a:p>
            <a:r>
              <a:rPr lang="en-GB" dirty="0" smtClean="0"/>
              <a:t>2x Water Mods, CH4 &amp; H2 </a:t>
            </a:r>
            <a:r>
              <a:rPr lang="en-GB" dirty="0" err="1" smtClean="0"/>
              <a:t>Cryo</a:t>
            </a:r>
            <a:r>
              <a:rPr lang="en-GB" dirty="0" smtClean="0"/>
              <a:t> mods</a:t>
            </a:r>
            <a:endParaRPr lang="en-GB" dirty="0"/>
          </a:p>
        </p:txBody>
      </p:sp>
      <p:sp>
        <p:nvSpPr>
          <p:cNvPr id="9" name="TextBox 8"/>
          <p:cNvSpPr txBox="1"/>
          <p:nvPr/>
        </p:nvSpPr>
        <p:spPr>
          <a:xfrm>
            <a:off x="79125" y="506954"/>
            <a:ext cx="5391150" cy="369332"/>
          </a:xfrm>
          <a:prstGeom prst="rect">
            <a:avLst/>
          </a:prstGeom>
          <a:noFill/>
        </p:spPr>
        <p:txBody>
          <a:bodyPr wrap="square" rtlCol="0">
            <a:spAutoFit/>
          </a:bodyPr>
          <a:lstStyle/>
          <a:p>
            <a:r>
              <a:rPr lang="en-GB" dirty="0" smtClean="0"/>
              <a:t>Old TRAM Assembly</a:t>
            </a:r>
            <a:endParaRPr lang="en-GB" dirty="0"/>
          </a:p>
        </p:txBody>
      </p:sp>
      <p:cxnSp>
        <p:nvCxnSpPr>
          <p:cNvPr id="10" name="Straight Arrow Connector 9"/>
          <p:cNvCxnSpPr/>
          <p:nvPr/>
        </p:nvCxnSpPr>
        <p:spPr>
          <a:xfrm flipH="1">
            <a:off x="1847273" y="1042744"/>
            <a:ext cx="443345" cy="3404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73496">
            <a:off x="2206619" y="687989"/>
            <a:ext cx="699900" cy="369332"/>
          </a:xfrm>
          <a:prstGeom prst="rect">
            <a:avLst/>
          </a:prstGeom>
          <a:noFill/>
        </p:spPr>
        <p:txBody>
          <a:bodyPr wrap="square" rtlCol="0">
            <a:spAutoFit/>
          </a:bodyPr>
          <a:lstStyle/>
          <a:p>
            <a:r>
              <a:rPr lang="en-GB" dirty="0" smtClean="0"/>
              <a:t>Door</a:t>
            </a:r>
            <a:endParaRPr lang="en-GB" dirty="0"/>
          </a:p>
        </p:txBody>
      </p:sp>
      <p:cxnSp>
        <p:nvCxnSpPr>
          <p:cNvPr id="12" name="Straight Arrow Connector 11"/>
          <p:cNvCxnSpPr>
            <a:stCxn id="13" idx="1"/>
          </p:cNvCxnSpPr>
          <p:nvPr/>
        </p:nvCxnSpPr>
        <p:spPr>
          <a:xfrm flipH="1">
            <a:off x="3144861" y="1194552"/>
            <a:ext cx="587754" cy="6074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73496">
            <a:off x="3732418" y="612827"/>
            <a:ext cx="1725224" cy="1200329"/>
          </a:xfrm>
          <a:prstGeom prst="rect">
            <a:avLst/>
          </a:prstGeom>
          <a:noFill/>
        </p:spPr>
        <p:txBody>
          <a:bodyPr wrap="square" rtlCol="0">
            <a:spAutoFit/>
          </a:bodyPr>
          <a:lstStyle/>
          <a:p>
            <a:r>
              <a:rPr lang="en-GB" dirty="0" smtClean="0"/>
              <a:t>Target, Reflector &amp; Moderator Assembly</a:t>
            </a:r>
            <a:endParaRPr lang="en-GB" dirty="0"/>
          </a:p>
        </p:txBody>
      </p:sp>
      <p:cxnSp>
        <p:nvCxnSpPr>
          <p:cNvPr id="15" name="Straight Arrow Connector 14"/>
          <p:cNvCxnSpPr/>
          <p:nvPr/>
        </p:nvCxnSpPr>
        <p:spPr>
          <a:xfrm flipH="1" flipV="1">
            <a:off x="4007276" y="2807142"/>
            <a:ext cx="587754" cy="866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73496">
            <a:off x="4601742" y="2574688"/>
            <a:ext cx="1725224" cy="646331"/>
          </a:xfrm>
          <a:prstGeom prst="rect">
            <a:avLst/>
          </a:prstGeom>
          <a:noFill/>
        </p:spPr>
        <p:txBody>
          <a:bodyPr wrap="square" rtlCol="0">
            <a:spAutoFit/>
          </a:bodyPr>
          <a:lstStyle/>
          <a:p>
            <a:r>
              <a:rPr lang="en-GB" dirty="0" smtClean="0"/>
              <a:t>Direction of Proton Beam</a:t>
            </a:r>
            <a:endParaRPr lang="en-GB" dirty="0"/>
          </a:p>
        </p:txBody>
      </p:sp>
    </p:spTree>
    <p:extLst>
      <p:ext uri="{BB962C8B-B14F-4D97-AF65-F5344CB8AC3E}">
        <p14:creationId xmlns:p14="http://schemas.microsoft.com/office/powerpoint/2010/main" val="201820374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itle slide">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riangle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Pattern">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Blank Layout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CC6B7050712446AF351FC0FB28451D" ma:contentTypeVersion="17" ma:contentTypeDescription="Create a new document." ma:contentTypeScope="" ma:versionID="c36d4c2204cbdbb4f13900d1b98e3948">
  <xsd:schema xmlns:xsd="http://www.w3.org/2001/XMLSchema" xmlns:xs="http://www.w3.org/2001/XMLSchema" xmlns:p="http://schemas.microsoft.com/office/2006/metadata/properties" xmlns:ns3="dbf97efa-71de-4ab8-9b95-f6bd4ed50060" xmlns:ns4="b61a6052-eee7-4130-8bc0-8a46a91150a3" targetNamespace="http://schemas.microsoft.com/office/2006/metadata/properties" ma:root="true" ma:fieldsID="ad3bc1c6e79200b0ef79adde1a9c99c4" ns3:_="" ns4:_="">
    <xsd:import namespace="dbf97efa-71de-4ab8-9b95-f6bd4ed50060"/>
    <xsd:import namespace="b61a6052-eee7-4130-8bc0-8a46a91150a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Location" minOccurs="0"/>
                <xsd:element ref="ns4:MediaServiceAutoKeyPoints" minOccurs="0"/>
                <xsd:element ref="ns4:MediaServiceKeyPoints" minOccurs="0"/>
                <xsd:element ref="ns4:_activity" minOccurs="0"/>
                <xsd:element ref="ns4:MediaServiceObjectDetectorVersions" minOccurs="0"/>
                <xsd:element ref="ns4:MediaLengthInSecond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f97efa-71de-4ab8-9b95-f6bd4ed5006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1a6052-eee7-4130-8bc0-8a46a91150a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ystemTags" ma:index="24"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1a6052-eee7-4130-8bc0-8a46a91150a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349577-683C-47CE-84A5-321B422CAC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f97efa-71de-4ab8-9b95-f6bd4ed50060"/>
    <ds:schemaRef ds:uri="b61a6052-eee7-4130-8bc0-8a46a91150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DF670E-3DD2-40A0-8524-D0B4771A7312}">
  <ds:schemaRefs>
    <ds:schemaRef ds:uri="http://purl.org/dc/terms/"/>
    <ds:schemaRef ds:uri="http://schemas.openxmlformats.org/package/2006/metadata/core-properties"/>
    <ds:schemaRef ds:uri="b61a6052-eee7-4130-8bc0-8a46a91150a3"/>
    <ds:schemaRef ds:uri="http://schemas.microsoft.com/office/2006/documentManagement/types"/>
    <ds:schemaRef ds:uri="dbf97efa-71de-4ab8-9b95-f6bd4ed50060"/>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D79237DF-6E98-4AFD-A1AD-E1C9D616A3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17154</TotalTime>
  <Words>1851</Words>
  <Application>Microsoft Office PowerPoint</Application>
  <PresentationFormat>Widescreen</PresentationFormat>
  <Paragraphs>241</Paragraphs>
  <Slides>32</Slides>
  <Notes>0</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32</vt:i4>
      </vt:variant>
    </vt:vector>
  </HeadingPairs>
  <TitlesOfParts>
    <vt:vector size="40" baseType="lpstr">
      <vt:lpstr>Arial</vt:lpstr>
      <vt:lpstr>Calibri</vt:lpstr>
      <vt:lpstr>Wingdings 2</vt:lpstr>
      <vt:lpstr>Verdana</vt:lpstr>
      <vt:lpstr>1_Title slide</vt:lpstr>
      <vt:lpstr>2_Triangles</vt:lpstr>
      <vt:lpstr>3_Pattern</vt:lpstr>
      <vt:lpstr>4_Blank Layouts</vt:lpstr>
      <vt:lpstr>ISIS Target Station One Upgrade Project. Replacement Of The Target, Reflector And Moderator Assembly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Science and Technology Facilities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Richardson, Stephanie (STFC,RAL,ISIS)</dc:creator>
  <cp:lastModifiedBy>Coates, Dan (STFC,RAL,ISIS)</cp:lastModifiedBy>
  <cp:revision>160</cp:revision>
  <dcterms:created xsi:type="dcterms:W3CDTF">2023-01-10T12:41:06Z</dcterms:created>
  <dcterms:modified xsi:type="dcterms:W3CDTF">2023-11-09T04:36:59Z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0x010100ADCC6B7050712446AF351FC0FB28451D</vt:lpwstr>
  </property>
</Properties>
</file>