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Lst>
  <p:notesMasterIdLst>
    <p:notesMasterId r:id="rId17"/>
  </p:notesMasterIdLst>
  <p:handoutMasterIdLst>
    <p:handoutMasterId r:id="rId18"/>
  </p:handoutMasterIdLst>
  <p:sldIdLst>
    <p:sldId id="256" r:id="rId5"/>
    <p:sldId id="257" r:id="rId6"/>
    <p:sldId id="258" r:id="rId7"/>
    <p:sldId id="261" r:id="rId8"/>
    <p:sldId id="268" r:id="rId9"/>
    <p:sldId id="260" r:id="rId10"/>
    <p:sldId id="259" r:id="rId11"/>
    <p:sldId id="269" r:id="rId12"/>
    <p:sldId id="262" r:id="rId13"/>
    <p:sldId id="263" r:id="rId14"/>
    <p:sldId id="267" r:id="rId15"/>
    <p:sldId id="264" r:id="rId16"/>
  </p:sldIdLst>
  <p:sldSz cx="12192000" cy="6858000"/>
  <p:notesSz cx="7010400" cy="9296400"/>
  <p:embeddedFontLst>
    <p:embeddedFont>
      <p:font typeface="Arial Black" panose="020B0A04020102020204" pitchFamily="34" charset="0"/>
      <p:bold r:id="rId19"/>
    </p:embeddedFont>
    <p:embeddedFont>
      <p:font typeface="Cambria Math" panose="02040503050406030204" pitchFamily="18" charset="0"/>
      <p:regular r:id="rId20"/>
    </p:embeddedFont>
    <p:embeddedFont>
      <p:font typeface="Century Gothic" panose="020B0502020202020204" pitchFamily="34" charset="0"/>
      <p:regular r:id="rId21"/>
      <p:bold r:id="rId22"/>
      <p:italic r:id="rId23"/>
      <p:boldItalic r:id="rId24"/>
    </p:embeddedFont>
    <p:embeddedFont>
      <p:font typeface="Verdana" panose="020B0604030504040204" pitchFamily="34" charset="0"/>
      <p:regular r:id="rId25"/>
      <p:bold r:id="rId26"/>
      <p:italic r:id="rId27"/>
      <p:boldItalic r:id="rId28"/>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DDE7"/>
    <a:srgbClr val="D8E2EC"/>
    <a:srgbClr val="DDE7F1"/>
    <a:srgbClr val="84A657"/>
    <a:srgbClr val="9A9B9D"/>
    <a:srgbClr val="AEB0AF"/>
    <a:srgbClr val="CEC7C1"/>
    <a:srgbClr val="8C8D90"/>
    <a:srgbClr val="D25350"/>
    <a:srgbClr val="808184"/>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608303-6B0E-49FA-8F11-8940144547EF}" v="107" dt="2023-10-30T21:32:33.3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7" autoAdjust="0"/>
    <p:restoredTop sz="83585" autoAdjust="0"/>
  </p:normalViewPr>
  <p:slideViewPr>
    <p:cSldViewPr snapToGrid="0" showGuides="1">
      <p:cViewPr varScale="1">
        <p:scale>
          <a:sx n="65" d="100"/>
          <a:sy n="65" d="100"/>
        </p:scale>
        <p:origin x="1290" y="78"/>
      </p:cViewPr>
      <p:guideLst/>
    </p:cSldViewPr>
  </p:slideViewPr>
  <p:notesTextViewPr>
    <p:cViewPr>
      <p:scale>
        <a:sx n="3" d="2"/>
        <a:sy n="3" d="2"/>
      </p:scale>
      <p:origin x="0" y="-1578"/>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ew Winder" userId="d937f567d8151e53" providerId="LiveId" clId="{C2608303-6B0E-49FA-8F11-8940144547EF}"/>
    <pc:docChg chg="modSld">
      <pc:chgData name="Drew Winder" userId="d937f567d8151e53" providerId="LiveId" clId="{C2608303-6B0E-49FA-8F11-8940144547EF}" dt="2023-11-05T06:02:09.946" v="9" actId="20577"/>
      <pc:docMkLst>
        <pc:docMk/>
      </pc:docMkLst>
      <pc:sldChg chg="modNotesTx">
        <pc:chgData name="Drew Winder" userId="d937f567d8151e53" providerId="LiveId" clId="{C2608303-6B0E-49FA-8F11-8940144547EF}" dt="2023-11-05T06:02:09.946" v="9" actId="20577"/>
        <pc:sldMkLst>
          <pc:docMk/>
          <pc:sldMk cId="4172643671" sldId="25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11/5/2023</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11/5/2023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LinLibertineO-Identity-H"/>
              </a:rPr>
              <a:t>ABSTRACT: The </a:t>
            </a:r>
            <a:r>
              <a:rPr lang="en-US" sz="1800" b="0" i="0" u="none" strike="noStrike" baseline="0" dirty="0">
                <a:latin typeface="LinLibertineO-Identity-H"/>
              </a:rPr>
              <a:t>Spallation Neutron Source (SNS) at the Oak Ridge National Laboratory is currently the world’s</a:t>
            </a:r>
          </a:p>
          <a:p>
            <a:pPr algn="l"/>
            <a:r>
              <a:rPr lang="en-US" sz="1800" b="0" i="0" u="none" strike="noStrike" baseline="0" dirty="0">
                <a:latin typeface="LinLibertineO-Identity-H"/>
              </a:rPr>
              <a:t>highest power pulsed neutron spallation source. The SNS first reached its design power of 1.4</a:t>
            </a:r>
          </a:p>
          <a:p>
            <a:pPr algn="l"/>
            <a:r>
              <a:rPr lang="en-US" sz="1800" b="0" i="0" u="none" strike="noStrike" baseline="0" dirty="0">
                <a:latin typeface="LinLibertineO-Identity-H"/>
              </a:rPr>
              <a:t>MW in 2013 and began operating steadily at 1.4 MW in 2018. Part of the delay in reaching steady,</a:t>
            </a:r>
          </a:p>
          <a:p>
            <a:pPr algn="l"/>
            <a:r>
              <a:rPr lang="en-US" sz="1800" b="0" i="0" u="none" strike="noStrike" baseline="0" dirty="0">
                <a:latin typeface="LinLibertineO-Identity-H"/>
              </a:rPr>
              <a:t>reliable 1.4 MW operation was due to the capabilities of the target systems. We are pleased to report</a:t>
            </a:r>
          </a:p>
          <a:p>
            <a:pPr algn="l"/>
            <a:r>
              <a:rPr lang="en-US" sz="1800" b="0" i="0" u="none" strike="noStrike" baseline="0" dirty="0">
                <a:latin typeface="LinLibertineO-Identity-H"/>
              </a:rPr>
              <a:t>that the SNS is now operating at 1.7 MW and will ramp over time to 2.0 MW. This presentation will</a:t>
            </a:r>
          </a:p>
          <a:p>
            <a:pPr algn="l"/>
            <a:r>
              <a:rPr lang="en-US" sz="1800" b="0" i="0" u="none" strike="noStrike" baseline="0" dirty="0">
                <a:latin typeface="LinLibertineO-Identity-H"/>
              </a:rPr>
              <a:t>provide an update on the recent history of the SNS target systems as they transitioned to steady</a:t>
            </a:r>
          </a:p>
          <a:p>
            <a:pPr algn="l"/>
            <a:r>
              <a:rPr lang="en-US" sz="1800" b="0" i="0" u="none" strike="noStrike" baseline="0" dirty="0">
                <a:latin typeface="LinLibertineO-Identity-H"/>
              </a:rPr>
              <a:t>1.4 MW operations. It will also provide information about the ongoing Proton Power Upgrade</a:t>
            </a:r>
          </a:p>
          <a:p>
            <a:pPr algn="l"/>
            <a:r>
              <a:rPr lang="en-US" sz="1800" b="0" i="0" u="none" strike="noStrike" baseline="0" dirty="0">
                <a:latin typeface="LinLibertineO-Identity-H"/>
              </a:rPr>
              <a:t>project, which is nearing completion. This project will increase the available accelerator power to</a:t>
            </a:r>
          </a:p>
          <a:p>
            <a:pPr algn="l"/>
            <a:r>
              <a:rPr lang="en-US" sz="1800" b="0" i="0" u="none" strike="noStrike" baseline="0" dirty="0">
                <a:latin typeface="LinLibertineO-Identity-H"/>
              </a:rPr>
              <a:t>2.8 MW, double the original 1.4 MW design. This beam power will allow for 2 MW operation of</a:t>
            </a:r>
          </a:p>
          <a:p>
            <a:pPr algn="l"/>
            <a:r>
              <a:rPr lang="en-US" sz="1800" b="0" i="0" u="none" strike="noStrike" baseline="0" dirty="0">
                <a:latin typeface="LinLibertineO-Identity-H"/>
              </a:rPr>
              <a:t>the SNS’s first target station and provide additional capabilities for a future second target station.</a:t>
            </a:r>
          </a:p>
          <a:p>
            <a:pPr algn="l"/>
            <a:r>
              <a:rPr lang="en-US" sz="1800" b="0" i="0" u="none" strike="noStrike" baseline="0" dirty="0">
                <a:latin typeface="LinLibertineO-Identity-H"/>
              </a:rPr>
              <a:t>Several upgrades will be made to the first target station to ensure reliable operation at 2 MW.</a:t>
            </a:r>
          </a:p>
          <a:p>
            <a:pPr algn="l"/>
            <a:r>
              <a:rPr lang="en-US" sz="1800" b="0" i="0" u="none" strike="noStrike" baseline="0" dirty="0">
                <a:latin typeface="LinLibertineO-Identity-H"/>
              </a:rPr>
              <a:t>This presentation will also describe these upgrades and their current status, including operational</a:t>
            </a:r>
          </a:p>
          <a:p>
            <a:pPr algn="l"/>
            <a:r>
              <a:rPr lang="en-US" sz="1800" b="0" i="0" u="none" strike="noStrike" baseline="0" dirty="0">
                <a:latin typeface="LinLibertineO-Identity-H"/>
              </a:rPr>
              <a:t>unknowns, risks, and risk mitigation strategies.</a:t>
            </a:r>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a:t>
            </a:fld>
            <a:endParaRPr lang="en-US" dirty="0"/>
          </a:p>
        </p:txBody>
      </p:sp>
    </p:spTree>
    <p:extLst>
      <p:ext uri="{BB962C8B-B14F-4D97-AF65-F5344CB8AC3E}">
        <p14:creationId xmlns:p14="http://schemas.microsoft.com/office/powerpoint/2010/main" val="3042811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4576" y="5392850"/>
            <a:ext cx="1644776" cy="40263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Rectangle 5">
            <a:extLst>
              <a:ext uri="{FF2B5EF4-FFF2-40B4-BE49-F238E27FC236}">
                <a16:creationId xmlns:a16="http://schemas.microsoft.com/office/drawing/2014/main" id="{A60B8676-CFC5-8236-4510-A2A0EF5D449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7" name="Rectangle 6">
            <a:extLst>
              <a:ext uri="{FF2B5EF4-FFF2-40B4-BE49-F238E27FC236}">
                <a16:creationId xmlns:a16="http://schemas.microsoft.com/office/drawing/2014/main" id="{68E65255-2BA8-C94B-F919-F429C09AB728}"/>
              </a:ext>
            </a:extLst>
          </p:cNvPr>
          <p:cNvSpPr/>
          <p:nvPr userDrawn="1"/>
        </p:nvSpPr>
        <p:spPr>
          <a:xfrm>
            <a:off x="274320" y="320040"/>
            <a:ext cx="213233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8" name="Picture 7" descr="A black background with a black square&#10;&#10;Description automatically generated">
            <a:extLst>
              <a:ext uri="{FF2B5EF4-FFF2-40B4-BE49-F238E27FC236}">
                <a16:creationId xmlns:a16="http://schemas.microsoft.com/office/drawing/2014/main" id="{B374524B-18BA-9D89-2C61-CF8E4E7A7E4B}"/>
              </a:ext>
            </a:extLst>
          </p:cNvPr>
          <p:cNvPicPr>
            <a:picLocks noChangeAspect="1"/>
          </p:cNvPicPr>
          <p:nvPr userDrawn="1"/>
        </p:nvPicPr>
        <p:blipFill>
          <a:blip r:embed="rId4"/>
          <a:stretch>
            <a:fillRect/>
          </a:stretch>
        </p:blipFill>
        <p:spPr>
          <a:xfrm>
            <a:off x="374090" y="380948"/>
            <a:ext cx="1934136" cy="416259"/>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AF918D-9DED-D44A-9D8C-455EA11CD9FC}"/>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113747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02881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1946560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08993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98758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7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9049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High Power Targetry Workshop 2023</a:t>
            </a:r>
          </a:p>
        </p:txBody>
      </p:sp>
      <p:pic>
        <p:nvPicPr>
          <p:cNvPr id="11" name="Picture 10">
            <a:extLst>
              <a:ext uri="{FF2B5EF4-FFF2-40B4-BE49-F238E27FC236}">
                <a16:creationId xmlns:a16="http://schemas.microsoft.com/office/drawing/2014/main" id="{39F31812-5ADD-804D-A206-DF866C539C33}"/>
              </a:ext>
            </a:extLst>
          </p:cNvPr>
          <p:cNvPicPr>
            <a:picLocks noChangeAspect="1"/>
          </p:cNvPicPr>
          <p:nvPr userDrawn="1"/>
        </p:nvPicPr>
        <p:blipFill>
          <a:blip r:embed="rId18"/>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663" r:id="rId4"/>
    <p:sldLayoutId id="2147483758" r:id="rId5"/>
    <p:sldLayoutId id="2147483736" r:id="rId6"/>
    <p:sldLayoutId id="2147483759" r:id="rId7"/>
    <p:sldLayoutId id="2147483685" r:id="rId8"/>
    <p:sldLayoutId id="2147483757" r:id="rId9"/>
    <p:sldLayoutId id="2147483667" r:id="rId10"/>
    <p:sldLayoutId id="2147483725" r:id="rId11"/>
    <p:sldLayoutId id="2147483756" r:id="rId12"/>
    <p:sldLayoutId id="2147483678" r:id="rId13"/>
    <p:sldLayoutId id="2147483760" r:id="rId14"/>
    <p:sldLayoutId id="2147483761" r:id="rId15"/>
    <p:sldLayoutId id="2147483762" r:id="rId16"/>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energy.gov/doe-public-access-pla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5.wdp"/><Relationship Id="rId3" Type="http://schemas.microsoft.com/office/2007/relationships/hdphoto" Target="../media/hdphoto1.wdp"/><Relationship Id="rId7" Type="http://schemas.microsoft.com/office/2007/relationships/hdphoto" Target="../media/hdphoto2.wdp"/><Relationship Id="rId12" Type="http://schemas.openxmlformats.org/officeDocument/2006/relationships/image" Target="../media/image23.png"/><Relationship Id="rId17" Type="http://schemas.microsoft.com/office/2007/relationships/hdphoto" Target="../media/hdphoto7.wdp"/><Relationship Id="rId2" Type="http://schemas.openxmlformats.org/officeDocument/2006/relationships/image" Target="../media/image17.png"/><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0.png"/><Relationship Id="rId11" Type="http://schemas.microsoft.com/office/2007/relationships/hdphoto" Target="../media/hdphoto4.wdp"/><Relationship Id="rId5" Type="http://schemas.openxmlformats.org/officeDocument/2006/relationships/image" Target="../media/image19.jpeg"/><Relationship Id="rId15" Type="http://schemas.microsoft.com/office/2007/relationships/hdphoto" Target="../media/hdphoto6.wdp"/><Relationship Id="rId10" Type="http://schemas.openxmlformats.org/officeDocument/2006/relationships/image" Target="../media/image22.png"/><Relationship Id="rId4" Type="http://schemas.openxmlformats.org/officeDocument/2006/relationships/image" Target="../media/image18.jpeg"/><Relationship Id="rId9" Type="http://schemas.microsoft.com/office/2007/relationships/hdphoto" Target="../media/hdphoto3.wdp"/><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0.pn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CEF93-DE48-5442-870D-943F375717DA}"/>
              </a:ext>
            </a:extLst>
          </p:cNvPr>
          <p:cNvSpPr>
            <a:spLocks noGrp="1"/>
          </p:cNvSpPr>
          <p:nvPr>
            <p:ph type="ctrTitle"/>
          </p:nvPr>
        </p:nvSpPr>
        <p:spPr>
          <a:xfrm>
            <a:off x="428736" y="1388962"/>
            <a:ext cx="8678194" cy="978729"/>
          </a:xfrm>
        </p:spPr>
        <p:txBody>
          <a:bodyPr/>
          <a:lstStyle/>
          <a:p>
            <a:r>
              <a:rPr lang="en-US" dirty="0"/>
              <a:t>Upgrades and Progress in Increasing Beam Power Above 1.4 MW at the SNS</a:t>
            </a:r>
          </a:p>
        </p:txBody>
      </p:sp>
      <p:sp>
        <p:nvSpPr>
          <p:cNvPr id="3" name="Subtitle 2">
            <a:extLst>
              <a:ext uri="{FF2B5EF4-FFF2-40B4-BE49-F238E27FC236}">
                <a16:creationId xmlns:a16="http://schemas.microsoft.com/office/drawing/2014/main" id="{3C273FE8-692F-1E45-8F88-6FBEEB088B32}"/>
              </a:ext>
            </a:extLst>
          </p:cNvPr>
          <p:cNvSpPr>
            <a:spLocks noGrp="1"/>
          </p:cNvSpPr>
          <p:nvPr>
            <p:ph type="subTitle" idx="1"/>
          </p:nvPr>
        </p:nvSpPr>
        <p:spPr/>
        <p:txBody>
          <a:bodyPr/>
          <a:lstStyle/>
          <a:p>
            <a:r>
              <a:rPr lang="en-US" dirty="0"/>
              <a:t>Drew Winder, Source Development and Engineering</a:t>
            </a:r>
          </a:p>
          <a:p>
            <a:r>
              <a:rPr lang="en-US" dirty="0"/>
              <a:t>Presenting work done by many, including:</a:t>
            </a:r>
            <a:br>
              <a:rPr lang="en-US" dirty="0"/>
            </a:br>
            <a:r>
              <a:rPr lang="en-US" dirty="0"/>
              <a:t>Kevin Johns, Makayla Edwards, Greg Stephens, Brian Degraff, Mark Champion, and Franz Gallmeier</a:t>
            </a:r>
          </a:p>
        </p:txBody>
      </p:sp>
      <p:sp>
        <p:nvSpPr>
          <p:cNvPr id="5" name="TextBox 4">
            <a:extLst>
              <a:ext uri="{FF2B5EF4-FFF2-40B4-BE49-F238E27FC236}">
                <a16:creationId xmlns:a16="http://schemas.microsoft.com/office/drawing/2014/main" id="{3B8A89B0-04BC-7366-E0B0-EC56A340AE49}"/>
              </a:ext>
            </a:extLst>
          </p:cNvPr>
          <p:cNvSpPr txBox="1"/>
          <p:nvPr/>
        </p:nvSpPr>
        <p:spPr>
          <a:xfrm>
            <a:off x="6096000" y="6123781"/>
            <a:ext cx="6121400" cy="630942"/>
          </a:xfrm>
          <a:prstGeom prst="rect">
            <a:avLst/>
          </a:prstGeom>
          <a:noFill/>
        </p:spPr>
        <p:txBody>
          <a:bodyPr wrap="square">
            <a:spAutoFit/>
          </a:bodyPr>
          <a:lstStyle/>
          <a:p>
            <a:r>
              <a:rPr lang="en-US" sz="700" b="0" i="0" dirty="0">
                <a:solidFill>
                  <a:srgbClr val="333333"/>
                </a:solidFill>
                <a:effectLst/>
                <a:latin typeface="Verdana" panose="020B0604030504040204" pitchFamily="34" charset="0"/>
              </a:rPr>
              <a:t>Notice: This manuscript has been authored by UT-Battelle, LLC, under contract DE-AC05-00OR22725 with the US Department of Energy (DOE). The US government retains and the publisher, by accepting the article for publication, acknowledges that the US government retains a nonexclusive, paid-up, irrevocable, worldwide license to publish or reproduce the published form of this manuscript, or allow others to do so, for US government purposes. DOE will provide public access to these results of federally sponsored research in accordance with the DOE Public Access Plan (</a:t>
            </a:r>
            <a:r>
              <a:rPr lang="en-US" sz="700" b="0" i="0" u="none" strike="noStrike" dirty="0">
                <a:solidFill>
                  <a:srgbClr val="15A8CE"/>
                </a:solidFill>
                <a:effectLst/>
                <a:latin typeface="Verdana" panose="020B0604030504040204" pitchFamily="34" charset="0"/>
                <a:hlinkClick r:id="rId3"/>
              </a:rPr>
              <a:t>https://www.energy.gov/doe-public-access-plan</a:t>
            </a:r>
            <a:r>
              <a:rPr lang="en-US" sz="700" b="0" i="0" dirty="0">
                <a:solidFill>
                  <a:srgbClr val="333333"/>
                </a:solidFill>
                <a:effectLst/>
                <a:latin typeface="Verdana" panose="020B0604030504040204" pitchFamily="34" charset="0"/>
              </a:rPr>
              <a:t>).</a:t>
            </a:r>
            <a:endParaRPr lang="en-US" sz="700" dirty="0"/>
          </a:p>
        </p:txBody>
      </p:sp>
    </p:spTree>
    <p:extLst>
      <p:ext uri="{BB962C8B-B14F-4D97-AF65-F5344CB8AC3E}">
        <p14:creationId xmlns:p14="http://schemas.microsoft.com/office/powerpoint/2010/main" val="4172643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F4FC6-986F-46D1-060B-1342398E2578}"/>
              </a:ext>
            </a:extLst>
          </p:cNvPr>
          <p:cNvSpPr>
            <a:spLocks noGrp="1"/>
          </p:cNvSpPr>
          <p:nvPr>
            <p:ph type="title"/>
          </p:nvPr>
        </p:nvSpPr>
        <p:spPr/>
        <p:txBody>
          <a:bodyPr/>
          <a:lstStyle/>
          <a:p>
            <a:r>
              <a:rPr lang="en-US" dirty="0"/>
              <a:t>Target challenges remain after upgrade</a:t>
            </a:r>
          </a:p>
        </p:txBody>
      </p:sp>
      <p:sp>
        <p:nvSpPr>
          <p:cNvPr id="3" name="Content Placeholder 2">
            <a:extLst>
              <a:ext uri="{FF2B5EF4-FFF2-40B4-BE49-F238E27FC236}">
                <a16:creationId xmlns:a16="http://schemas.microsoft.com/office/drawing/2014/main" id="{B918D3C7-5451-6339-15E5-33930DC2F5D9}"/>
              </a:ext>
            </a:extLst>
          </p:cNvPr>
          <p:cNvSpPr>
            <a:spLocks noGrp="1"/>
          </p:cNvSpPr>
          <p:nvPr>
            <p:ph idx="1"/>
          </p:nvPr>
        </p:nvSpPr>
        <p:spPr>
          <a:xfrm>
            <a:off x="448055" y="955777"/>
            <a:ext cx="7658350" cy="4745736"/>
          </a:xfrm>
        </p:spPr>
        <p:txBody>
          <a:bodyPr/>
          <a:lstStyle/>
          <a:p>
            <a:r>
              <a:rPr lang="en-US" dirty="0"/>
              <a:t>Verify new target design at 2 MW</a:t>
            </a:r>
          </a:p>
          <a:p>
            <a:pPr lvl="1"/>
            <a:r>
              <a:rPr lang="en-US" dirty="0"/>
              <a:t>Prepare for future 45 Hz operation</a:t>
            </a:r>
          </a:p>
          <a:p>
            <a:r>
              <a:rPr lang="en-US" dirty="0"/>
              <a:t>Higher power = shorter lifetimes</a:t>
            </a:r>
          </a:p>
          <a:p>
            <a:pPr lvl="1"/>
            <a:r>
              <a:rPr lang="en-US" i="1" dirty="0"/>
              <a:t>Poster - Moderator and Reflector Fabrication Challenges at the Spallation Neutron Source</a:t>
            </a:r>
          </a:p>
          <a:p>
            <a:r>
              <a:rPr lang="en-US" dirty="0"/>
              <a:t>Aging equipment </a:t>
            </a:r>
          </a:p>
          <a:p>
            <a:pPr lvl="1"/>
            <a:r>
              <a:rPr lang="en-US" i="1" dirty="0"/>
              <a:t>Poster - Impact and Lessons Learned from the </a:t>
            </a:r>
            <a:br>
              <a:rPr lang="en-US" i="1" dirty="0"/>
            </a:br>
            <a:r>
              <a:rPr lang="en-US" i="1" dirty="0"/>
              <a:t>Mercury System Filling Incident at the Spallation Neutron Source</a:t>
            </a:r>
          </a:p>
          <a:p>
            <a:r>
              <a:rPr lang="en-US" dirty="0"/>
              <a:t>Source improvements</a:t>
            </a:r>
          </a:p>
          <a:p>
            <a:pPr lvl="1"/>
            <a:r>
              <a:rPr lang="en-US" dirty="0"/>
              <a:t>Optimize SNS FTS as part of a suite including HFIR and the STS</a:t>
            </a:r>
          </a:p>
        </p:txBody>
      </p:sp>
      <p:pic>
        <p:nvPicPr>
          <p:cNvPr id="4" name="Picture 3" descr="A person working on a machine&#10;&#10;Description automatically generated with low confidence">
            <a:extLst>
              <a:ext uri="{FF2B5EF4-FFF2-40B4-BE49-F238E27FC236}">
                <a16:creationId xmlns:a16="http://schemas.microsoft.com/office/drawing/2014/main" id="{0C306822-D971-6F2F-F840-0404099C1EBC}"/>
              </a:ext>
            </a:extLst>
          </p:cNvPr>
          <p:cNvPicPr>
            <a:picLocks noChangeAspect="1"/>
          </p:cNvPicPr>
          <p:nvPr/>
        </p:nvPicPr>
        <p:blipFill>
          <a:blip r:embed="rId2"/>
          <a:stretch>
            <a:fillRect/>
          </a:stretch>
        </p:blipFill>
        <p:spPr>
          <a:xfrm>
            <a:off x="8402573" y="804672"/>
            <a:ext cx="3559302" cy="4745736"/>
          </a:xfrm>
          <a:prstGeom prst="rect">
            <a:avLst/>
          </a:prstGeom>
        </p:spPr>
      </p:pic>
      <p:sp>
        <p:nvSpPr>
          <p:cNvPr id="5" name="TextBox 4">
            <a:extLst>
              <a:ext uri="{FF2B5EF4-FFF2-40B4-BE49-F238E27FC236}">
                <a16:creationId xmlns:a16="http://schemas.microsoft.com/office/drawing/2014/main" id="{18C6D7FD-0E08-19C8-B67C-F80C0F8F5C11}"/>
              </a:ext>
            </a:extLst>
          </p:cNvPr>
          <p:cNvSpPr txBox="1"/>
          <p:nvPr/>
        </p:nvSpPr>
        <p:spPr>
          <a:xfrm>
            <a:off x="8961120" y="5550408"/>
            <a:ext cx="2704587" cy="590931"/>
          </a:xfrm>
          <a:prstGeom prst="rect">
            <a:avLst/>
          </a:prstGeom>
          <a:noFill/>
        </p:spPr>
        <p:txBody>
          <a:bodyPr wrap="none" rtlCol="0">
            <a:spAutoFit/>
          </a:bodyPr>
          <a:lstStyle/>
          <a:p>
            <a:pPr algn="ctr">
              <a:lnSpc>
                <a:spcPct val="90000"/>
              </a:lnSpc>
            </a:pPr>
            <a:r>
              <a:rPr lang="en-US" dirty="0">
                <a:latin typeface="+mn-lt"/>
              </a:rPr>
              <a:t>Telerob Servo Installing</a:t>
            </a:r>
          </a:p>
          <a:p>
            <a:pPr algn="ctr">
              <a:lnSpc>
                <a:spcPct val="90000"/>
              </a:lnSpc>
            </a:pPr>
            <a:r>
              <a:rPr lang="en-US" dirty="0">
                <a:latin typeface="+mn-lt"/>
              </a:rPr>
              <a:t>Swivel Hoist Rings</a:t>
            </a:r>
          </a:p>
        </p:txBody>
      </p:sp>
    </p:spTree>
    <p:extLst>
      <p:ext uri="{BB962C8B-B14F-4D97-AF65-F5344CB8AC3E}">
        <p14:creationId xmlns:p14="http://schemas.microsoft.com/office/powerpoint/2010/main" val="646643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D36E0EA-44F9-460A-FD6A-FFC750DE4F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65"/>
          <a:stretch/>
        </p:blipFill>
        <p:spPr bwMode="auto">
          <a:xfrm>
            <a:off x="612202" y="700599"/>
            <a:ext cx="11454968" cy="6078402"/>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a:extLst>
              <a:ext uri="{FF2B5EF4-FFF2-40B4-BE49-F238E27FC236}">
                <a16:creationId xmlns:a16="http://schemas.microsoft.com/office/drawing/2014/main" id="{90B5DA43-0655-A28C-A54E-F58DF2FE0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49" y="159657"/>
            <a:ext cx="11450988" cy="662868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8682F4B-4ECC-3DB6-95B3-14A0DCF21F87}"/>
              </a:ext>
            </a:extLst>
          </p:cNvPr>
          <p:cNvSpPr/>
          <p:nvPr/>
        </p:nvSpPr>
        <p:spPr>
          <a:xfrm>
            <a:off x="3278036" y="6245234"/>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schemeClr val="tx1"/>
                </a:solidFill>
              </a:rPr>
              <a:t>1</a:t>
            </a:r>
          </a:p>
        </p:txBody>
      </p:sp>
      <p:cxnSp>
        <p:nvCxnSpPr>
          <p:cNvPr id="11" name="Straight Connector 10">
            <a:extLst>
              <a:ext uri="{FF2B5EF4-FFF2-40B4-BE49-F238E27FC236}">
                <a16:creationId xmlns:a16="http://schemas.microsoft.com/office/drawing/2014/main" id="{192164DD-4282-8299-1693-774D0EC9CF99}"/>
              </a:ext>
            </a:extLst>
          </p:cNvPr>
          <p:cNvCxnSpPr>
            <a:cxnSpLocks/>
          </p:cNvCxnSpPr>
          <p:nvPr/>
        </p:nvCxnSpPr>
        <p:spPr>
          <a:xfrm flipV="1">
            <a:off x="3351184" y="2475944"/>
            <a:ext cx="0" cy="2863622"/>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B9687643-4B71-B245-04E0-71ECC7CD328C}"/>
              </a:ext>
            </a:extLst>
          </p:cNvPr>
          <p:cNvCxnSpPr>
            <a:cxnSpLocks/>
          </p:cNvCxnSpPr>
          <p:nvPr/>
        </p:nvCxnSpPr>
        <p:spPr>
          <a:xfrm flipV="1">
            <a:off x="3825952" y="2442484"/>
            <a:ext cx="0" cy="2843462"/>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38B53AF3-E181-23FF-089E-B25A63F972AD}"/>
              </a:ext>
            </a:extLst>
          </p:cNvPr>
          <p:cNvCxnSpPr>
            <a:cxnSpLocks/>
          </p:cNvCxnSpPr>
          <p:nvPr/>
        </p:nvCxnSpPr>
        <p:spPr>
          <a:xfrm flipV="1">
            <a:off x="4055650" y="2290886"/>
            <a:ext cx="5626" cy="2649793"/>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85DEB6DD-3D7D-4964-6578-3AEA9FBCB132}"/>
              </a:ext>
            </a:extLst>
          </p:cNvPr>
          <p:cNvCxnSpPr>
            <a:cxnSpLocks/>
          </p:cNvCxnSpPr>
          <p:nvPr/>
        </p:nvCxnSpPr>
        <p:spPr>
          <a:xfrm flipH="1" flipV="1">
            <a:off x="4190849" y="2480822"/>
            <a:ext cx="7188" cy="233644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C22F1E0D-C62D-D543-FF14-302AB6D8B0C6}"/>
              </a:ext>
            </a:extLst>
          </p:cNvPr>
          <p:cNvCxnSpPr/>
          <p:nvPr/>
        </p:nvCxnSpPr>
        <p:spPr>
          <a:xfrm flipV="1">
            <a:off x="4548896" y="2400503"/>
            <a:ext cx="0" cy="2165561"/>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E304013A-E5B7-B2F5-E150-76EA75CF4EF6}"/>
              </a:ext>
            </a:extLst>
          </p:cNvPr>
          <p:cNvCxnSpPr/>
          <p:nvPr/>
        </p:nvCxnSpPr>
        <p:spPr>
          <a:xfrm flipV="1">
            <a:off x="4794676" y="2437225"/>
            <a:ext cx="0" cy="1538286"/>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13054331-0A9A-C2DB-43D1-18A61C995E6B}"/>
              </a:ext>
            </a:extLst>
          </p:cNvPr>
          <p:cNvCxnSpPr>
            <a:cxnSpLocks/>
          </p:cNvCxnSpPr>
          <p:nvPr/>
        </p:nvCxnSpPr>
        <p:spPr>
          <a:xfrm flipV="1">
            <a:off x="4935747" y="2431921"/>
            <a:ext cx="0" cy="1521545"/>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AF85277E-44F2-4D4C-3682-7CC1B18BF6E3}"/>
              </a:ext>
            </a:extLst>
          </p:cNvPr>
          <p:cNvCxnSpPr>
            <a:cxnSpLocks/>
          </p:cNvCxnSpPr>
          <p:nvPr/>
        </p:nvCxnSpPr>
        <p:spPr>
          <a:xfrm flipV="1">
            <a:off x="5001334" y="2445190"/>
            <a:ext cx="0" cy="1417386"/>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8D0682B1-E26A-D7A9-B7E6-C9B026E3FE7C}"/>
              </a:ext>
            </a:extLst>
          </p:cNvPr>
          <p:cNvCxnSpPr>
            <a:cxnSpLocks/>
          </p:cNvCxnSpPr>
          <p:nvPr/>
        </p:nvCxnSpPr>
        <p:spPr>
          <a:xfrm flipV="1">
            <a:off x="5266406" y="2060340"/>
            <a:ext cx="828" cy="167946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FF3D662C-F5AE-9230-4482-EA6346710C69}"/>
              </a:ext>
            </a:extLst>
          </p:cNvPr>
          <p:cNvCxnSpPr>
            <a:cxnSpLocks/>
          </p:cNvCxnSpPr>
          <p:nvPr/>
        </p:nvCxnSpPr>
        <p:spPr>
          <a:xfrm flipV="1">
            <a:off x="5528628" y="1279082"/>
            <a:ext cx="0" cy="2332216"/>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FC7A34D7-D9EF-4311-35B6-D108EE428EE6}"/>
              </a:ext>
            </a:extLst>
          </p:cNvPr>
          <p:cNvCxnSpPr>
            <a:cxnSpLocks/>
          </p:cNvCxnSpPr>
          <p:nvPr/>
        </p:nvCxnSpPr>
        <p:spPr>
          <a:xfrm flipH="1" flipV="1">
            <a:off x="5785781" y="1271738"/>
            <a:ext cx="1" cy="2502181"/>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95E60219-7A0A-106A-C3AE-3DD6B8647E80}"/>
              </a:ext>
            </a:extLst>
          </p:cNvPr>
          <p:cNvCxnSpPr>
            <a:cxnSpLocks/>
          </p:cNvCxnSpPr>
          <p:nvPr/>
        </p:nvCxnSpPr>
        <p:spPr>
          <a:xfrm flipV="1">
            <a:off x="5873265" y="1307709"/>
            <a:ext cx="0" cy="1966354"/>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8CD1CF05-1976-374C-ADD4-A5195E04F2A3}"/>
              </a:ext>
            </a:extLst>
          </p:cNvPr>
          <p:cNvCxnSpPr>
            <a:cxnSpLocks/>
          </p:cNvCxnSpPr>
          <p:nvPr/>
        </p:nvCxnSpPr>
        <p:spPr>
          <a:xfrm flipV="1">
            <a:off x="5940155" y="1255833"/>
            <a:ext cx="0" cy="1958159"/>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4BA6D768-BA80-5B51-4CDF-709776B9816C}"/>
              </a:ext>
            </a:extLst>
          </p:cNvPr>
          <p:cNvCxnSpPr>
            <a:cxnSpLocks/>
          </p:cNvCxnSpPr>
          <p:nvPr/>
        </p:nvCxnSpPr>
        <p:spPr>
          <a:xfrm flipV="1">
            <a:off x="6399512" y="1263026"/>
            <a:ext cx="0" cy="136914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82E0DA68-3AA8-F816-9060-A3E884B3F128}"/>
              </a:ext>
            </a:extLst>
          </p:cNvPr>
          <p:cNvCxnSpPr>
            <a:cxnSpLocks/>
          </p:cNvCxnSpPr>
          <p:nvPr/>
        </p:nvCxnSpPr>
        <p:spPr>
          <a:xfrm flipV="1">
            <a:off x="6639001" y="1271738"/>
            <a:ext cx="0" cy="1446064"/>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77ADE5E4-3864-5953-2D5E-433EF44ACAAD}"/>
              </a:ext>
            </a:extLst>
          </p:cNvPr>
          <p:cNvCxnSpPr>
            <a:cxnSpLocks/>
          </p:cNvCxnSpPr>
          <p:nvPr/>
        </p:nvCxnSpPr>
        <p:spPr>
          <a:xfrm flipV="1">
            <a:off x="6843030" y="1271738"/>
            <a:ext cx="0" cy="1416592"/>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79FF016C-D45F-D09C-8F33-27A0BECF20EC}"/>
              </a:ext>
            </a:extLst>
          </p:cNvPr>
          <p:cNvCxnSpPr>
            <a:cxnSpLocks/>
          </p:cNvCxnSpPr>
          <p:nvPr/>
        </p:nvCxnSpPr>
        <p:spPr>
          <a:xfrm flipV="1">
            <a:off x="7006232" y="1271738"/>
            <a:ext cx="0" cy="1479302"/>
          </a:xfrm>
          <a:prstGeom prst="line">
            <a:avLst/>
          </a:prstGeom>
        </p:spPr>
        <p:style>
          <a:lnRef idx="2">
            <a:schemeClr val="dk1"/>
          </a:lnRef>
          <a:fillRef idx="0">
            <a:schemeClr val="dk1"/>
          </a:fillRef>
          <a:effectRef idx="1">
            <a:schemeClr val="dk1"/>
          </a:effectRef>
          <a:fontRef idx="minor">
            <a:schemeClr val="tx1"/>
          </a:fontRef>
        </p:style>
      </p:cxnSp>
      <p:sp>
        <p:nvSpPr>
          <p:cNvPr id="30" name="Oval 29">
            <a:extLst>
              <a:ext uri="{FF2B5EF4-FFF2-40B4-BE49-F238E27FC236}">
                <a16:creationId xmlns:a16="http://schemas.microsoft.com/office/drawing/2014/main" id="{94CEC052-3B2A-15C8-3ECC-6B64A90AA0FB}"/>
              </a:ext>
            </a:extLst>
          </p:cNvPr>
          <p:cNvSpPr/>
          <p:nvPr/>
        </p:nvSpPr>
        <p:spPr>
          <a:xfrm>
            <a:off x="8858780" y="1052701"/>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6</a:t>
            </a:r>
            <a:endParaRPr lang="en-US" dirty="0"/>
          </a:p>
        </p:txBody>
      </p:sp>
      <p:cxnSp>
        <p:nvCxnSpPr>
          <p:cNvPr id="31" name="Straight Connector 30">
            <a:extLst>
              <a:ext uri="{FF2B5EF4-FFF2-40B4-BE49-F238E27FC236}">
                <a16:creationId xmlns:a16="http://schemas.microsoft.com/office/drawing/2014/main" id="{67B7231E-E186-BE33-5BF9-74D080277820}"/>
              </a:ext>
            </a:extLst>
          </p:cNvPr>
          <p:cNvCxnSpPr>
            <a:cxnSpLocks/>
          </p:cNvCxnSpPr>
          <p:nvPr/>
        </p:nvCxnSpPr>
        <p:spPr>
          <a:xfrm flipV="1">
            <a:off x="9200891" y="1222659"/>
            <a:ext cx="0" cy="1012253"/>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3C7ABE28-82A6-1496-6BE0-31B89EA32771}"/>
              </a:ext>
            </a:extLst>
          </p:cNvPr>
          <p:cNvCxnSpPr/>
          <p:nvPr/>
        </p:nvCxnSpPr>
        <p:spPr>
          <a:xfrm flipV="1">
            <a:off x="9396337" y="1241214"/>
            <a:ext cx="0" cy="950691"/>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A8651C30-C6EA-A342-AFF0-90CC0052AFD4}"/>
              </a:ext>
            </a:extLst>
          </p:cNvPr>
          <p:cNvCxnSpPr>
            <a:cxnSpLocks/>
          </p:cNvCxnSpPr>
          <p:nvPr/>
        </p:nvCxnSpPr>
        <p:spPr>
          <a:xfrm flipV="1">
            <a:off x="7370955" y="1271738"/>
            <a:ext cx="0" cy="1445871"/>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5EBB3F69-C422-1F8D-E684-4C32E35AC951}"/>
              </a:ext>
            </a:extLst>
          </p:cNvPr>
          <p:cNvCxnSpPr>
            <a:cxnSpLocks/>
          </p:cNvCxnSpPr>
          <p:nvPr/>
        </p:nvCxnSpPr>
        <p:spPr>
          <a:xfrm flipV="1">
            <a:off x="7520112" y="1276091"/>
            <a:ext cx="0" cy="1441518"/>
          </a:xfrm>
          <a:prstGeom prst="line">
            <a:avLst/>
          </a:prstGeom>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6E23C719-FA44-77CF-1C9B-296A35E4F415}"/>
              </a:ext>
            </a:extLst>
          </p:cNvPr>
          <p:cNvCxnSpPr>
            <a:cxnSpLocks/>
          </p:cNvCxnSpPr>
          <p:nvPr/>
        </p:nvCxnSpPr>
        <p:spPr>
          <a:xfrm flipV="1">
            <a:off x="7767298" y="1271738"/>
            <a:ext cx="0" cy="1432802"/>
          </a:xfrm>
          <a:prstGeom prst="line">
            <a:avLst/>
          </a:prstGeom>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92E0206A-14FD-634A-0DE9-CCBC267F248D}"/>
              </a:ext>
            </a:extLst>
          </p:cNvPr>
          <p:cNvCxnSpPr>
            <a:cxnSpLocks/>
          </p:cNvCxnSpPr>
          <p:nvPr/>
        </p:nvCxnSpPr>
        <p:spPr>
          <a:xfrm flipV="1">
            <a:off x="7959231" y="1235810"/>
            <a:ext cx="0" cy="748573"/>
          </a:xfrm>
          <a:prstGeom prst="line">
            <a:avLst/>
          </a:prstGeom>
        </p:spPr>
        <p:style>
          <a:lnRef idx="2">
            <a:schemeClr val="dk1"/>
          </a:lnRef>
          <a:fillRef idx="0">
            <a:schemeClr val="dk1"/>
          </a:fillRef>
          <a:effectRef idx="1">
            <a:schemeClr val="dk1"/>
          </a:effectRef>
          <a:fontRef idx="minor">
            <a:schemeClr val="tx1"/>
          </a:fontRef>
        </p:style>
      </p:cxnSp>
      <p:cxnSp>
        <p:nvCxnSpPr>
          <p:cNvPr id="37" name="Straight Connector 36">
            <a:extLst>
              <a:ext uri="{FF2B5EF4-FFF2-40B4-BE49-F238E27FC236}">
                <a16:creationId xmlns:a16="http://schemas.microsoft.com/office/drawing/2014/main" id="{769AE373-0C19-CD91-6C80-223019C0F1C0}"/>
              </a:ext>
            </a:extLst>
          </p:cNvPr>
          <p:cNvCxnSpPr>
            <a:cxnSpLocks/>
          </p:cNvCxnSpPr>
          <p:nvPr/>
        </p:nvCxnSpPr>
        <p:spPr>
          <a:xfrm flipV="1">
            <a:off x="8127556" y="1271741"/>
            <a:ext cx="0" cy="748573"/>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B5B9625C-F35A-34D7-525E-FCFF961BD067}"/>
              </a:ext>
            </a:extLst>
          </p:cNvPr>
          <p:cNvCxnSpPr>
            <a:cxnSpLocks/>
          </p:cNvCxnSpPr>
          <p:nvPr/>
        </p:nvCxnSpPr>
        <p:spPr>
          <a:xfrm flipV="1">
            <a:off x="8314730" y="1271741"/>
            <a:ext cx="0" cy="748573"/>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867E99D6-5C87-BB61-6BA5-435E2E05EE3F}"/>
              </a:ext>
            </a:extLst>
          </p:cNvPr>
          <p:cNvCxnSpPr>
            <a:cxnSpLocks/>
          </p:cNvCxnSpPr>
          <p:nvPr/>
        </p:nvCxnSpPr>
        <p:spPr>
          <a:xfrm flipV="1">
            <a:off x="8360971" y="1271742"/>
            <a:ext cx="0" cy="748573"/>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9262E719-A671-7B2A-C9F2-456502E55829}"/>
              </a:ext>
            </a:extLst>
          </p:cNvPr>
          <p:cNvCxnSpPr>
            <a:cxnSpLocks/>
          </p:cNvCxnSpPr>
          <p:nvPr/>
        </p:nvCxnSpPr>
        <p:spPr>
          <a:xfrm flipV="1">
            <a:off x="8568475" y="1271738"/>
            <a:ext cx="0" cy="748573"/>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1ED8851E-23A0-8148-2859-2D5A6A2357B8}"/>
              </a:ext>
            </a:extLst>
          </p:cNvPr>
          <p:cNvCxnSpPr>
            <a:cxnSpLocks/>
          </p:cNvCxnSpPr>
          <p:nvPr/>
        </p:nvCxnSpPr>
        <p:spPr>
          <a:xfrm flipV="1">
            <a:off x="8736285" y="1263026"/>
            <a:ext cx="0" cy="748573"/>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67F01B00-F257-F4EA-45A1-C4BB440D8B72}"/>
              </a:ext>
            </a:extLst>
          </p:cNvPr>
          <p:cNvCxnSpPr>
            <a:cxnSpLocks/>
          </p:cNvCxnSpPr>
          <p:nvPr/>
        </p:nvCxnSpPr>
        <p:spPr>
          <a:xfrm flipV="1">
            <a:off x="8933733" y="1263032"/>
            <a:ext cx="0" cy="748573"/>
          </a:xfrm>
          <a:prstGeom prst="line">
            <a:avLst/>
          </a:prstGeom>
        </p:spPr>
        <p:style>
          <a:lnRef idx="2">
            <a:schemeClr val="dk1"/>
          </a:lnRef>
          <a:fillRef idx="0">
            <a:schemeClr val="dk1"/>
          </a:fillRef>
          <a:effectRef idx="1">
            <a:schemeClr val="dk1"/>
          </a:effectRef>
          <a:fontRef idx="minor">
            <a:schemeClr val="tx1"/>
          </a:fontRef>
        </p:style>
      </p:cxnSp>
      <p:grpSp>
        <p:nvGrpSpPr>
          <p:cNvPr id="43" name="Group 42">
            <a:extLst>
              <a:ext uri="{FF2B5EF4-FFF2-40B4-BE49-F238E27FC236}">
                <a16:creationId xmlns:a16="http://schemas.microsoft.com/office/drawing/2014/main" id="{08A29431-2945-026E-0F01-84064F668F13}"/>
              </a:ext>
            </a:extLst>
          </p:cNvPr>
          <p:cNvGrpSpPr/>
          <p:nvPr/>
        </p:nvGrpSpPr>
        <p:grpSpPr>
          <a:xfrm>
            <a:off x="2266143" y="876899"/>
            <a:ext cx="1266490" cy="879277"/>
            <a:chOff x="664110" y="2332136"/>
            <a:chExt cx="1266490" cy="879277"/>
          </a:xfrm>
        </p:grpSpPr>
        <p:sp>
          <p:nvSpPr>
            <p:cNvPr id="44" name="Rectangle 43">
              <a:extLst>
                <a:ext uri="{FF2B5EF4-FFF2-40B4-BE49-F238E27FC236}">
                  <a16:creationId xmlns:a16="http://schemas.microsoft.com/office/drawing/2014/main" id="{6EDD2A55-4478-9307-A29D-94E315E6A52D}"/>
                </a:ext>
              </a:extLst>
            </p:cNvPr>
            <p:cNvSpPr/>
            <p:nvPr/>
          </p:nvSpPr>
          <p:spPr>
            <a:xfrm>
              <a:off x="672048" y="2417861"/>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a:extLst>
                <a:ext uri="{FF2B5EF4-FFF2-40B4-BE49-F238E27FC236}">
                  <a16:creationId xmlns:a16="http://schemas.microsoft.com/office/drawing/2014/main" id="{274DCE1B-620B-BBDB-3755-F97F8E0CD529}"/>
                </a:ext>
              </a:extLst>
            </p:cNvPr>
            <p:cNvSpPr/>
            <p:nvPr/>
          </p:nvSpPr>
          <p:spPr>
            <a:xfrm>
              <a:off x="672048" y="2713136"/>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TextBox 5">
              <a:extLst>
                <a:ext uri="{FF2B5EF4-FFF2-40B4-BE49-F238E27FC236}">
                  <a16:creationId xmlns:a16="http://schemas.microsoft.com/office/drawing/2014/main" id="{32C14DA8-4FF7-9088-113C-190FC6E74A9E}"/>
                </a:ext>
              </a:extLst>
            </p:cNvPr>
            <p:cNvSpPr txBox="1">
              <a:spLocks noChangeArrowheads="1"/>
            </p:cNvSpPr>
            <p:nvPr/>
          </p:nvSpPr>
          <p:spPr bwMode="auto">
            <a:xfrm>
              <a:off x="776823" y="2332136"/>
              <a:ext cx="11537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r>
                <a:rPr lang="en-US" sz="1400" dirty="0"/>
                <a:t>- Target (31)</a:t>
              </a:r>
            </a:p>
          </p:txBody>
        </p:sp>
        <p:sp>
          <p:nvSpPr>
            <p:cNvPr id="48" name="TextBox 8">
              <a:extLst>
                <a:ext uri="{FF2B5EF4-FFF2-40B4-BE49-F238E27FC236}">
                  <a16:creationId xmlns:a16="http://schemas.microsoft.com/office/drawing/2014/main" id="{C18840D4-6105-99C9-69CD-91844946A4C8}"/>
                </a:ext>
              </a:extLst>
            </p:cNvPr>
            <p:cNvSpPr txBox="1">
              <a:spLocks noChangeArrowheads="1"/>
            </p:cNvSpPr>
            <p:nvPr/>
          </p:nvSpPr>
          <p:spPr bwMode="auto">
            <a:xfrm>
              <a:off x="795873" y="2636936"/>
              <a:ext cx="9717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r>
                <a:rPr lang="en-US" sz="1400" dirty="0"/>
                <a:t>- PBW (7)</a:t>
              </a:r>
            </a:p>
          </p:txBody>
        </p:sp>
        <p:sp>
          <p:nvSpPr>
            <p:cNvPr id="50" name="TextBox 10">
              <a:extLst>
                <a:ext uri="{FF2B5EF4-FFF2-40B4-BE49-F238E27FC236}">
                  <a16:creationId xmlns:a16="http://schemas.microsoft.com/office/drawing/2014/main" id="{05963B1E-3FBA-99B6-D3BC-C9F0E624D6B7}"/>
                </a:ext>
              </a:extLst>
            </p:cNvPr>
            <p:cNvSpPr txBox="1">
              <a:spLocks noChangeArrowheads="1"/>
            </p:cNvSpPr>
            <p:nvPr/>
          </p:nvSpPr>
          <p:spPr bwMode="auto">
            <a:xfrm>
              <a:off x="781106" y="2903636"/>
              <a:ext cx="8578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r>
                <a:rPr lang="en-US" sz="1400" dirty="0"/>
                <a:t>- IRP (1)</a:t>
              </a:r>
            </a:p>
          </p:txBody>
        </p:sp>
        <p:sp>
          <p:nvSpPr>
            <p:cNvPr id="51" name="Cylinder 50">
              <a:extLst>
                <a:ext uri="{FF2B5EF4-FFF2-40B4-BE49-F238E27FC236}">
                  <a16:creationId xmlns:a16="http://schemas.microsoft.com/office/drawing/2014/main" id="{331C6C50-D8D4-7C11-B940-DA4A67AFA97B}"/>
                </a:ext>
              </a:extLst>
            </p:cNvPr>
            <p:cNvSpPr/>
            <p:nvPr/>
          </p:nvSpPr>
          <p:spPr>
            <a:xfrm>
              <a:off x="664110" y="2985331"/>
              <a:ext cx="168276" cy="183758"/>
            </a:xfrm>
            <a:prstGeom prst="can">
              <a:avLst/>
            </a:prstGeom>
            <a:solidFill>
              <a:srgbClr val="0070C0"/>
            </a:solidFill>
            <a:ln w="12700">
              <a:solidFill>
                <a:schemeClr val="tx1">
                  <a:lumMod val="85000"/>
                  <a:lumOff val="1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52" name="Cylinder 51">
            <a:extLst>
              <a:ext uri="{FF2B5EF4-FFF2-40B4-BE49-F238E27FC236}">
                <a16:creationId xmlns:a16="http://schemas.microsoft.com/office/drawing/2014/main" id="{D0D0CF16-78F6-AB25-6289-559A2A465B1D}"/>
              </a:ext>
            </a:extLst>
          </p:cNvPr>
          <p:cNvSpPr/>
          <p:nvPr/>
        </p:nvSpPr>
        <p:spPr>
          <a:xfrm>
            <a:off x="7456617" y="933734"/>
            <a:ext cx="166260" cy="229826"/>
          </a:xfrm>
          <a:prstGeom prst="can">
            <a:avLst/>
          </a:prstGeom>
          <a:solidFill>
            <a:srgbClr val="0070C0"/>
          </a:solidFill>
          <a:ln w="12700">
            <a:solidFill>
              <a:schemeClr val="tx1">
                <a:lumMod val="85000"/>
                <a:lumOff val="1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100" dirty="0">
                <a:solidFill>
                  <a:schemeClr val="bg1"/>
                </a:solidFill>
              </a:rPr>
              <a:t>1</a:t>
            </a:r>
          </a:p>
        </p:txBody>
      </p:sp>
      <p:sp>
        <p:nvSpPr>
          <p:cNvPr id="53" name="Rectangle 52">
            <a:extLst>
              <a:ext uri="{FF2B5EF4-FFF2-40B4-BE49-F238E27FC236}">
                <a16:creationId xmlns:a16="http://schemas.microsoft.com/office/drawing/2014/main" id="{51D0E3A5-F580-69F6-9E24-09A4F6D917F3}"/>
              </a:ext>
            </a:extLst>
          </p:cNvPr>
          <p:cNvSpPr/>
          <p:nvPr/>
        </p:nvSpPr>
        <p:spPr>
          <a:xfrm>
            <a:off x="3792488" y="6245234"/>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schemeClr val="tx1"/>
                </a:solidFill>
              </a:rPr>
              <a:t>2</a:t>
            </a:r>
          </a:p>
        </p:txBody>
      </p:sp>
      <p:sp>
        <p:nvSpPr>
          <p:cNvPr id="54" name="Rectangle 53">
            <a:extLst>
              <a:ext uri="{FF2B5EF4-FFF2-40B4-BE49-F238E27FC236}">
                <a16:creationId xmlns:a16="http://schemas.microsoft.com/office/drawing/2014/main" id="{66D8A70D-EC2F-D024-25DF-1310581EAAA5}"/>
              </a:ext>
            </a:extLst>
          </p:cNvPr>
          <p:cNvSpPr/>
          <p:nvPr/>
        </p:nvSpPr>
        <p:spPr>
          <a:xfrm>
            <a:off x="4167061" y="6245234"/>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schemeClr val="tx1"/>
                </a:solidFill>
              </a:rPr>
              <a:t>3</a:t>
            </a:r>
          </a:p>
        </p:txBody>
      </p:sp>
      <p:sp>
        <p:nvSpPr>
          <p:cNvPr id="55" name="Rectangle 54">
            <a:extLst>
              <a:ext uri="{FF2B5EF4-FFF2-40B4-BE49-F238E27FC236}">
                <a16:creationId xmlns:a16="http://schemas.microsoft.com/office/drawing/2014/main" id="{10AF62D9-3730-B6A9-2DF2-05EBC5F2D7C1}"/>
              </a:ext>
            </a:extLst>
          </p:cNvPr>
          <p:cNvSpPr/>
          <p:nvPr/>
        </p:nvSpPr>
        <p:spPr>
          <a:xfrm>
            <a:off x="4518423" y="6245234"/>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schemeClr val="tx1"/>
                </a:solidFill>
              </a:rPr>
              <a:t>4</a:t>
            </a:r>
          </a:p>
        </p:txBody>
      </p:sp>
      <p:sp>
        <p:nvSpPr>
          <p:cNvPr id="56" name="Rectangle 55">
            <a:extLst>
              <a:ext uri="{FF2B5EF4-FFF2-40B4-BE49-F238E27FC236}">
                <a16:creationId xmlns:a16="http://schemas.microsoft.com/office/drawing/2014/main" id="{1DA7C5C9-BD56-D4FB-671B-604666793D0E}"/>
              </a:ext>
            </a:extLst>
          </p:cNvPr>
          <p:cNvSpPr/>
          <p:nvPr/>
        </p:nvSpPr>
        <p:spPr>
          <a:xfrm>
            <a:off x="4771424" y="6245234"/>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schemeClr val="tx1"/>
                </a:solidFill>
              </a:rPr>
              <a:t>5</a:t>
            </a:r>
          </a:p>
        </p:txBody>
      </p:sp>
      <p:sp>
        <p:nvSpPr>
          <p:cNvPr id="57" name="Rectangle 56">
            <a:extLst>
              <a:ext uri="{FF2B5EF4-FFF2-40B4-BE49-F238E27FC236}">
                <a16:creationId xmlns:a16="http://schemas.microsoft.com/office/drawing/2014/main" id="{C853F255-B3CD-C3E6-B2AB-68EBA75D7DFA}"/>
              </a:ext>
            </a:extLst>
          </p:cNvPr>
          <p:cNvSpPr/>
          <p:nvPr/>
        </p:nvSpPr>
        <p:spPr>
          <a:xfrm>
            <a:off x="4925868" y="6245234"/>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schemeClr val="tx1"/>
                </a:solidFill>
              </a:rPr>
              <a:t>6</a:t>
            </a:r>
          </a:p>
        </p:txBody>
      </p:sp>
      <p:sp>
        <p:nvSpPr>
          <p:cNvPr id="58" name="Rectangle 57">
            <a:extLst>
              <a:ext uri="{FF2B5EF4-FFF2-40B4-BE49-F238E27FC236}">
                <a16:creationId xmlns:a16="http://schemas.microsoft.com/office/drawing/2014/main" id="{3D866082-B330-6E7F-6AB9-87F37E89DEA5}"/>
              </a:ext>
            </a:extLst>
          </p:cNvPr>
          <p:cNvSpPr/>
          <p:nvPr/>
        </p:nvSpPr>
        <p:spPr>
          <a:xfrm>
            <a:off x="5080799" y="6245234"/>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schemeClr val="tx1"/>
                </a:solidFill>
              </a:rPr>
              <a:t>7</a:t>
            </a:r>
          </a:p>
        </p:txBody>
      </p:sp>
      <p:sp>
        <p:nvSpPr>
          <p:cNvPr id="59" name="Rectangle 58">
            <a:extLst>
              <a:ext uri="{FF2B5EF4-FFF2-40B4-BE49-F238E27FC236}">
                <a16:creationId xmlns:a16="http://schemas.microsoft.com/office/drawing/2014/main" id="{843553C3-FC84-8B57-0900-7358CB08E0AA}"/>
              </a:ext>
            </a:extLst>
          </p:cNvPr>
          <p:cNvSpPr/>
          <p:nvPr/>
        </p:nvSpPr>
        <p:spPr>
          <a:xfrm>
            <a:off x="5238348" y="62484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schemeClr val="tx1"/>
                </a:solidFill>
              </a:rPr>
              <a:t>8</a:t>
            </a:r>
          </a:p>
        </p:txBody>
      </p:sp>
      <p:sp>
        <p:nvSpPr>
          <p:cNvPr id="60" name="Rectangle 59">
            <a:extLst>
              <a:ext uri="{FF2B5EF4-FFF2-40B4-BE49-F238E27FC236}">
                <a16:creationId xmlns:a16="http://schemas.microsoft.com/office/drawing/2014/main" id="{3288F0E4-FB8F-9388-3496-59FC382CFD3E}"/>
              </a:ext>
            </a:extLst>
          </p:cNvPr>
          <p:cNvSpPr/>
          <p:nvPr/>
        </p:nvSpPr>
        <p:spPr>
          <a:xfrm>
            <a:off x="5473579" y="62484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schemeClr val="tx1"/>
                </a:solidFill>
              </a:rPr>
              <a:t>9</a:t>
            </a:r>
          </a:p>
        </p:txBody>
      </p:sp>
      <p:grpSp>
        <p:nvGrpSpPr>
          <p:cNvPr id="128" name="Group 127">
            <a:extLst>
              <a:ext uri="{FF2B5EF4-FFF2-40B4-BE49-F238E27FC236}">
                <a16:creationId xmlns:a16="http://schemas.microsoft.com/office/drawing/2014/main" id="{4A3506C4-3307-8DDC-9901-E7796360FF81}"/>
              </a:ext>
            </a:extLst>
          </p:cNvPr>
          <p:cNvGrpSpPr/>
          <p:nvPr/>
        </p:nvGrpSpPr>
        <p:grpSpPr>
          <a:xfrm>
            <a:off x="5644540" y="6209184"/>
            <a:ext cx="328936" cy="230832"/>
            <a:chOff x="5897389" y="6209184"/>
            <a:chExt cx="328936" cy="230832"/>
          </a:xfrm>
        </p:grpSpPr>
        <p:sp>
          <p:nvSpPr>
            <p:cNvPr id="61" name="Rectangle 60">
              <a:extLst>
                <a:ext uri="{FF2B5EF4-FFF2-40B4-BE49-F238E27FC236}">
                  <a16:creationId xmlns:a16="http://schemas.microsoft.com/office/drawing/2014/main" id="{D09A58F1-52D3-A37B-DEE2-91C8C8F4A13A}"/>
                </a:ext>
              </a:extLst>
            </p:cNvPr>
            <p:cNvSpPr/>
            <p:nvPr/>
          </p:nvSpPr>
          <p:spPr>
            <a:xfrm>
              <a:off x="5983018" y="62484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TextBox 61">
              <a:extLst>
                <a:ext uri="{FF2B5EF4-FFF2-40B4-BE49-F238E27FC236}">
                  <a16:creationId xmlns:a16="http://schemas.microsoft.com/office/drawing/2014/main" id="{653D6ABB-2A10-33BF-BEF7-581AE73FE28D}"/>
                </a:ext>
              </a:extLst>
            </p:cNvPr>
            <p:cNvSpPr txBox="1"/>
            <p:nvPr/>
          </p:nvSpPr>
          <p:spPr>
            <a:xfrm>
              <a:off x="5897389" y="6209184"/>
              <a:ext cx="328936" cy="230832"/>
            </a:xfrm>
            <a:prstGeom prst="rect">
              <a:avLst/>
            </a:prstGeom>
            <a:noFill/>
          </p:spPr>
          <p:txBody>
            <a:bodyPr wrap="none" rtlCol="0">
              <a:spAutoFit/>
            </a:bodyPr>
            <a:lstStyle/>
            <a:p>
              <a:pPr algn="l">
                <a:lnSpc>
                  <a:spcPct val="90000"/>
                </a:lnSpc>
              </a:pPr>
              <a:r>
                <a:rPr lang="en-US" sz="1000" b="1" dirty="0">
                  <a:latin typeface="+mn-lt"/>
                </a:rPr>
                <a:t>10</a:t>
              </a:r>
            </a:p>
          </p:txBody>
        </p:sp>
      </p:grpSp>
      <p:grpSp>
        <p:nvGrpSpPr>
          <p:cNvPr id="129" name="Group 128">
            <a:extLst>
              <a:ext uri="{FF2B5EF4-FFF2-40B4-BE49-F238E27FC236}">
                <a16:creationId xmlns:a16="http://schemas.microsoft.com/office/drawing/2014/main" id="{BB0E91C8-EABB-3217-9D9D-DE9018812CDD}"/>
              </a:ext>
            </a:extLst>
          </p:cNvPr>
          <p:cNvGrpSpPr/>
          <p:nvPr/>
        </p:nvGrpSpPr>
        <p:grpSpPr>
          <a:xfrm>
            <a:off x="5818172" y="6209184"/>
            <a:ext cx="328936" cy="230832"/>
            <a:chOff x="6036968" y="6209184"/>
            <a:chExt cx="328936" cy="230832"/>
          </a:xfrm>
        </p:grpSpPr>
        <p:sp>
          <p:nvSpPr>
            <p:cNvPr id="63" name="Rectangle 62">
              <a:extLst>
                <a:ext uri="{FF2B5EF4-FFF2-40B4-BE49-F238E27FC236}">
                  <a16:creationId xmlns:a16="http://schemas.microsoft.com/office/drawing/2014/main" id="{4902A413-C320-AFA9-4E0B-4D3A37737395}"/>
                </a:ext>
              </a:extLst>
            </p:cNvPr>
            <p:cNvSpPr/>
            <p:nvPr/>
          </p:nvSpPr>
          <p:spPr>
            <a:xfrm>
              <a:off x="6122597" y="62484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TextBox 63">
              <a:extLst>
                <a:ext uri="{FF2B5EF4-FFF2-40B4-BE49-F238E27FC236}">
                  <a16:creationId xmlns:a16="http://schemas.microsoft.com/office/drawing/2014/main" id="{CC2FCBD3-3FA9-FFC7-5712-DB86A629D024}"/>
                </a:ext>
              </a:extLst>
            </p:cNvPr>
            <p:cNvSpPr txBox="1"/>
            <p:nvPr/>
          </p:nvSpPr>
          <p:spPr>
            <a:xfrm>
              <a:off x="6036968" y="6209184"/>
              <a:ext cx="328936" cy="230832"/>
            </a:xfrm>
            <a:prstGeom prst="rect">
              <a:avLst/>
            </a:prstGeom>
            <a:noFill/>
          </p:spPr>
          <p:txBody>
            <a:bodyPr wrap="none" rtlCol="0">
              <a:spAutoFit/>
            </a:bodyPr>
            <a:lstStyle/>
            <a:p>
              <a:pPr algn="l">
                <a:lnSpc>
                  <a:spcPct val="90000"/>
                </a:lnSpc>
              </a:pPr>
              <a:r>
                <a:rPr lang="en-US" sz="1000" b="1" dirty="0">
                  <a:latin typeface="+mn-lt"/>
                </a:rPr>
                <a:t>11</a:t>
              </a:r>
            </a:p>
          </p:txBody>
        </p:sp>
      </p:grpSp>
      <p:grpSp>
        <p:nvGrpSpPr>
          <p:cNvPr id="130" name="Group 129">
            <a:extLst>
              <a:ext uri="{FF2B5EF4-FFF2-40B4-BE49-F238E27FC236}">
                <a16:creationId xmlns:a16="http://schemas.microsoft.com/office/drawing/2014/main" id="{29BE63ED-B0A9-1350-16FB-1C55E4D75892}"/>
              </a:ext>
            </a:extLst>
          </p:cNvPr>
          <p:cNvGrpSpPr/>
          <p:nvPr/>
        </p:nvGrpSpPr>
        <p:grpSpPr>
          <a:xfrm>
            <a:off x="5987298" y="6209184"/>
            <a:ext cx="328936" cy="230832"/>
            <a:chOff x="6430000" y="6209184"/>
            <a:chExt cx="328936" cy="230832"/>
          </a:xfrm>
        </p:grpSpPr>
        <p:sp>
          <p:nvSpPr>
            <p:cNvPr id="65" name="Rectangle 64">
              <a:extLst>
                <a:ext uri="{FF2B5EF4-FFF2-40B4-BE49-F238E27FC236}">
                  <a16:creationId xmlns:a16="http://schemas.microsoft.com/office/drawing/2014/main" id="{C4BC2362-7C8E-914F-6278-1B39AA54CFD6}"/>
                </a:ext>
              </a:extLst>
            </p:cNvPr>
            <p:cNvSpPr/>
            <p:nvPr/>
          </p:nvSpPr>
          <p:spPr>
            <a:xfrm>
              <a:off x="6515629" y="62484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TextBox 65">
              <a:extLst>
                <a:ext uri="{FF2B5EF4-FFF2-40B4-BE49-F238E27FC236}">
                  <a16:creationId xmlns:a16="http://schemas.microsoft.com/office/drawing/2014/main" id="{5AB4F2F8-DAF9-C2E9-0B20-7E45C4FAAC63}"/>
                </a:ext>
              </a:extLst>
            </p:cNvPr>
            <p:cNvSpPr txBox="1"/>
            <p:nvPr/>
          </p:nvSpPr>
          <p:spPr>
            <a:xfrm>
              <a:off x="6430000" y="6209184"/>
              <a:ext cx="328936" cy="230832"/>
            </a:xfrm>
            <a:prstGeom prst="rect">
              <a:avLst/>
            </a:prstGeom>
            <a:noFill/>
          </p:spPr>
          <p:txBody>
            <a:bodyPr wrap="none" rtlCol="0">
              <a:spAutoFit/>
            </a:bodyPr>
            <a:lstStyle/>
            <a:p>
              <a:pPr algn="l">
                <a:lnSpc>
                  <a:spcPct val="90000"/>
                </a:lnSpc>
              </a:pPr>
              <a:r>
                <a:rPr lang="en-US" sz="1000" b="1" dirty="0">
                  <a:latin typeface="+mn-lt"/>
                </a:rPr>
                <a:t>12</a:t>
              </a:r>
            </a:p>
          </p:txBody>
        </p:sp>
      </p:grpSp>
      <p:grpSp>
        <p:nvGrpSpPr>
          <p:cNvPr id="131" name="Group 130">
            <a:extLst>
              <a:ext uri="{FF2B5EF4-FFF2-40B4-BE49-F238E27FC236}">
                <a16:creationId xmlns:a16="http://schemas.microsoft.com/office/drawing/2014/main" id="{765013F9-D64F-A87A-CFEA-B6C6879F2AB3}"/>
              </a:ext>
            </a:extLst>
          </p:cNvPr>
          <p:cNvGrpSpPr/>
          <p:nvPr/>
        </p:nvGrpSpPr>
        <p:grpSpPr>
          <a:xfrm>
            <a:off x="6254057" y="6213375"/>
            <a:ext cx="328936" cy="230832"/>
            <a:chOff x="6727334" y="6209184"/>
            <a:chExt cx="328936" cy="230832"/>
          </a:xfrm>
        </p:grpSpPr>
        <p:sp>
          <p:nvSpPr>
            <p:cNvPr id="67" name="Rectangle 66">
              <a:extLst>
                <a:ext uri="{FF2B5EF4-FFF2-40B4-BE49-F238E27FC236}">
                  <a16:creationId xmlns:a16="http://schemas.microsoft.com/office/drawing/2014/main" id="{8E14354E-74C7-FD6F-6CE1-E8C347B50365}"/>
                </a:ext>
              </a:extLst>
            </p:cNvPr>
            <p:cNvSpPr/>
            <p:nvPr/>
          </p:nvSpPr>
          <p:spPr>
            <a:xfrm>
              <a:off x="6812963" y="62484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TextBox 67">
              <a:extLst>
                <a:ext uri="{FF2B5EF4-FFF2-40B4-BE49-F238E27FC236}">
                  <a16:creationId xmlns:a16="http://schemas.microsoft.com/office/drawing/2014/main" id="{38A1C45D-2324-46EF-F6F4-D0E43B2139C9}"/>
                </a:ext>
              </a:extLst>
            </p:cNvPr>
            <p:cNvSpPr txBox="1"/>
            <p:nvPr/>
          </p:nvSpPr>
          <p:spPr>
            <a:xfrm>
              <a:off x="6727334" y="6209184"/>
              <a:ext cx="328936" cy="230832"/>
            </a:xfrm>
            <a:prstGeom prst="rect">
              <a:avLst/>
            </a:prstGeom>
            <a:noFill/>
          </p:spPr>
          <p:txBody>
            <a:bodyPr wrap="none" rtlCol="0">
              <a:spAutoFit/>
            </a:bodyPr>
            <a:lstStyle/>
            <a:p>
              <a:pPr algn="l">
                <a:lnSpc>
                  <a:spcPct val="90000"/>
                </a:lnSpc>
              </a:pPr>
              <a:r>
                <a:rPr lang="en-US" sz="1000" b="1" dirty="0">
                  <a:latin typeface="+mn-lt"/>
                </a:rPr>
                <a:t>13</a:t>
              </a:r>
            </a:p>
          </p:txBody>
        </p:sp>
      </p:grpSp>
      <p:grpSp>
        <p:nvGrpSpPr>
          <p:cNvPr id="132" name="Group 131">
            <a:extLst>
              <a:ext uri="{FF2B5EF4-FFF2-40B4-BE49-F238E27FC236}">
                <a16:creationId xmlns:a16="http://schemas.microsoft.com/office/drawing/2014/main" id="{68E546F6-DDC4-7DAA-594D-B5FF655FF399}"/>
              </a:ext>
            </a:extLst>
          </p:cNvPr>
          <p:cNvGrpSpPr/>
          <p:nvPr/>
        </p:nvGrpSpPr>
        <p:grpSpPr>
          <a:xfrm>
            <a:off x="6433146" y="6209795"/>
            <a:ext cx="328936" cy="230832"/>
            <a:chOff x="6899297" y="6209184"/>
            <a:chExt cx="328936" cy="230832"/>
          </a:xfrm>
        </p:grpSpPr>
        <p:sp>
          <p:nvSpPr>
            <p:cNvPr id="69" name="Rectangle 68">
              <a:extLst>
                <a:ext uri="{FF2B5EF4-FFF2-40B4-BE49-F238E27FC236}">
                  <a16:creationId xmlns:a16="http://schemas.microsoft.com/office/drawing/2014/main" id="{CF534289-FD91-E0C7-B059-174E31598A03}"/>
                </a:ext>
              </a:extLst>
            </p:cNvPr>
            <p:cNvSpPr/>
            <p:nvPr/>
          </p:nvSpPr>
          <p:spPr>
            <a:xfrm>
              <a:off x="6984926" y="62484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TextBox 69">
              <a:extLst>
                <a:ext uri="{FF2B5EF4-FFF2-40B4-BE49-F238E27FC236}">
                  <a16:creationId xmlns:a16="http://schemas.microsoft.com/office/drawing/2014/main" id="{2F4E20BD-4505-6B6A-6974-06712DA7DAE9}"/>
                </a:ext>
              </a:extLst>
            </p:cNvPr>
            <p:cNvSpPr txBox="1"/>
            <p:nvPr/>
          </p:nvSpPr>
          <p:spPr>
            <a:xfrm>
              <a:off x="6899297" y="6209184"/>
              <a:ext cx="328936" cy="230832"/>
            </a:xfrm>
            <a:prstGeom prst="rect">
              <a:avLst/>
            </a:prstGeom>
            <a:noFill/>
          </p:spPr>
          <p:txBody>
            <a:bodyPr wrap="none" rtlCol="0">
              <a:spAutoFit/>
            </a:bodyPr>
            <a:lstStyle/>
            <a:p>
              <a:pPr algn="l">
                <a:lnSpc>
                  <a:spcPct val="90000"/>
                </a:lnSpc>
              </a:pPr>
              <a:r>
                <a:rPr lang="en-US" sz="1000" b="1" dirty="0">
                  <a:latin typeface="+mn-lt"/>
                </a:rPr>
                <a:t>14</a:t>
              </a:r>
            </a:p>
          </p:txBody>
        </p:sp>
      </p:grpSp>
      <p:grpSp>
        <p:nvGrpSpPr>
          <p:cNvPr id="133" name="Group 132">
            <a:extLst>
              <a:ext uri="{FF2B5EF4-FFF2-40B4-BE49-F238E27FC236}">
                <a16:creationId xmlns:a16="http://schemas.microsoft.com/office/drawing/2014/main" id="{57071A12-7897-836A-C94F-BD2BFF3BCEF3}"/>
              </a:ext>
            </a:extLst>
          </p:cNvPr>
          <p:cNvGrpSpPr/>
          <p:nvPr/>
        </p:nvGrpSpPr>
        <p:grpSpPr>
          <a:xfrm>
            <a:off x="6625807" y="6218558"/>
            <a:ext cx="328936" cy="230832"/>
            <a:chOff x="7130655" y="6209184"/>
            <a:chExt cx="328936" cy="230832"/>
          </a:xfrm>
        </p:grpSpPr>
        <p:sp>
          <p:nvSpPr>
            <p:cNvPr id="71" name="Rectangle 70">
              <a:extLst>
                <a:ext uri="{FF2B5EF4-FFF2-40B4-BE49-F238E27FC236}">
                  <a16:creationId xmlns:a16="http://schemas.microsoft.com/office/drawing/2014/main" id="{ECC84956-D5E1-62AE-01B4-E9121FA8B553}"/>
                </a:ext>
              </a:extLst>
            </p:cNvPr>
            <p:cNvSpPr/>
            <p:nvPr/>
          </p:nvSpPr>
          <p:spPr>
            <a:xfrm>
              <a:off x="7208910" y="62484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TextBox 71">
              <a:extLst>
                <a:ext uri="{FF2B5EF4-FFF2-40B4-BE49-F238E27FC236}">
                  <a16:creationId xmlns:a16="http://schemas.microsoft.com/office/drawing/2014/main" id="{96F9B1B6-FA53-95B7-6A55-CDC50C56E7B2}"/>
                </a:ext>
              </a:extLst>
            </p:cNvPr>
            <p:cNvSpPr txBox="1"/>
            <p:nvPr/>
          </p:nvSpPr>
          <p:spPr>
            <a:xfrm>
              <a:off x="7130655" y="6209184"/>
              <a:ext cx="328936" cy="230832"/>
            </a:xfrm>
            <a:prstGeom prst="rect">
              <a:avLst/>
            </a:prstGeom>
            <a:noFill/>
          </p:spPr>
          <p:txBody>
            <a:bodyPr wrap="none" rtlCol="0">
              <a:spAutoFit/>
            </a:bodyPr>
            <a:lstStyle/>
            <a:p>
              <a:pPr algn="l">
                <a:lnSpc>
                  <a:spcPct val="90000"/>
                </a:lnSpc>
              </a:pPr>
              <a:r>
                <a:rPr lang="en-US" sz="1000" b="1" dirty="0">
                  <a:latin typeface="+mn-lt"/>
                </a:rPr>
                <a:t>15</a:t>
              </a:r>
            </a:p>
          </p:txBody>
        </p:sp>
      </p:grpSp>
      <p:grpSp>
        <p:nvGrpSpPr>
          <p:cNvPr id="134" name="Group 133">
            <a:extLst>
              <a:ext uri="{FF2B5EF4-FFF2-40B4-BE49-F238E27FC236}">
                <a16:creationId xmlns:a16="http://schemas.microsoft.com/office/drawing/2014/main" id="{976B5F7C-1F7C-4F5E-5E9A-33019DCB1A04}"/>
              </a:ext>
            </a:extLst>
          </p:cNvPr>
          <p:cNvGrpSpPr/>
          <p:nvPr/>
        </p:nvGrpSpPr>
        <p:grpSpPr>
          <a:xfrm>
            <a:off x="6864737" y="6211347"/>
            <a:ext cx="328936" cy="230832"/>
            <a:chOff x="7292608" y="6209184"/>
            <a:chExt cx="328936" cy="230832"/>
          </a:xfrm>
        </p:grpSpPr>
        <p:sp>
          <p:nvSpPr>
            <p:cNvPr id="73" name="Rectangle 72">
              <a:extLst>
                <a:ext uri="{FF2B5EF4-FFF2-40B4-BE49-F238E27FC236}">
                  <a16:creationId xmlns:a16="http://schemas.microsoft.com/office/drawing/2014/main" id="{9E3B0F20-A663-7ED7-3684-F7224AAB1136}"/>
                </a:ext>
              </a:extLst>
            </p:cNvPr>
            <p:cNvSpPr/>
            <p:nvPr/>
          </p:nvSpPr>
          <p:spPr>
            <a:xfrm>
              <a:off x="7378237" y="62484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TextBox 73">
              <a:extLst>
                <a:ext uri="{FF2B5EF4-FFF2-40B4-BE49-F238E27FC236}">
                  <a16:creationId xmlns:a16="http://schemas.microsoft.com/office/drawing/2014/main" id="{3181EEE0-29EE-16E0-59AD-222B9B819604}"/>
                </a:ext>
              </a:extLst>
            </p:cNvPr>
            <p:cNvSpPr txBox="1"/>
            <p:nvPr/>
          </p:nvSpPr>
          <p:spPr>
            <a:xfrm>
              <a:off x="7292608" y="6209184"/>
              <a:ext cx="328936" cy="230832"/>
            </a:xfrm>
            <a:prstGeom prst="rect">
              <a:avLst/>
            </a:prstGeom>
            <a:noFill/>
          </p:spPr>
          <p:txBody>
            <a:bodyPr wrap="none" rtlCol="0">
              <a:spAutoFit/>
            </a:bodyPr>
            <a:lstStyle/>
            <a:p>
              <a:pPr algn="l">
                <a:lnSpc>
                  <a:spcPct val="90000"/>
                </a:lnSpc>
              </a:pPr>
              <a:r>
                <a:rPr lang="en-US" sz="1000" b="1" dirty="0">
                  <a:latin typeface="+mn-lt"/>
                </a:rPr>
                <a:t>16</a:t>
              </a:r>
            </a:p>
          </p:txBody>
        </p:sp>
      </p:grpSp>
      <p:grpSp>
        <p:nvGrpSpPr>
          <p:cNvPr id="135" name="Group 134">
            <a:extLst>
              <a:ext uri="{FF2B5EF4-FFF2-40B4-BE49-F238E27FC236}">
                <a16:creationId xmlns:a16="http://schemas.microsoft.com/office/drawing/2014/main" id="{806CD6BC-E1AD-04C5-A3AB-25F368E9B299}"/>
              </a:ext>
            </a:extLst>
          </p:cNvPr>
          <p:cNvGrpSpPr/>
          <p:nvPr/>
        </p:nvGrpSpPr>
        <p:grpSpPr>
          <a:xfrm>
            <a:off x="7172471" y="6209184"/>
            <a:ext cx="328936" cy="230832"/>
            <a:chOff x="7457908" y="6209184"/>
            <a:chExt cx="328936" cy="230832"/>
          </a:xfrm>
        </p:grpSpPr>
        <p:sp>
          <p:nvSpPr>
            <p:cNvPr id="75" name="Rectangle 74">
              <a:extLst>
                <a:ext uri="{FF2B5EF4-FFF2-40B4-BE49-F238E27FC236}">
                  <a16:creationId xmlns:a16="http://schemas.microsoft.com/office/drawing/2014/main" id="{7E1CDB58-2242-7C63-523E-AE2AFDE945E8}"/>
                </a:ext>
              </a:extLst>
            </p:cNvPr>
            <p:cNvSpPr/>
            <p:nvPr/>
          </p:nvSpPr>
          <p:spPr>
            <a:xfrm>
              <a:off x="7543537" y="62484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TextBox 75">
              <a:extLst>
                <a:ext uri="{FF2B5EF4-FFF2-40B4-BE49-F238E27FC236}">
                  <a16:creationId xmlns:a16="http://schemas.microsoft.com/office/drawing/2014/main" id="{49A1CF5A-C971-6ED0-EFFE-28439480EC70}"/>
                </a:ext>
              </a:extLst>
            </p:cNvPr>
            <p:cNvSpPr txBox="1"/>
            <p:nvPr/>
          </p:nvSpPr>
          <p:spPr>
            <a:xfrm>
              <a:off x="7457908" y="6209184"/>
              <a:ext cx="328936" cy="230832"/>
            </a:xfrm>
            <a:prstGeom prst="rect">
              <a:avLst/>
            </a:prstGeom>
            <a:noFill/>
          </p:spPr>
          <p:txBody>
            <a:bodyPr wrap="none" rtlCol="0">
              <a:spAutoFit/>
            </a:bodyPr>
            <a:lstStyle/>
            <a:p>
              <a:pPr algn="l">
                <a:lnSpc>
                  <a:spcPct val="90000"/>
                </a:lnSpc>
              </a:pPr>
              <a:r>
                <a:rPr lang="en-US" sz="1000" b="1" dirty="0">
                  <a:latin typeface="+mn-lt"/>
                </a:rPr>
                <a:t>17</a:t>
              </a:r>
            </a:p>
          </p:txBody>
        </p:sp>
      </p:grpSp>
      <p:grpSp>
        <p:nvGrpSpPr>
          <p:cNvPr id="140" name="Group 139">
            <a:extLst>
              <a:ext uri="{FF2B5EF4-FFF2-40B4-BE49-F238E27FC236}">
                <a16:creationId xmlns:a16="http://schemas.microsoft.com/office/drawing/2014/main" id="{EB84717E-19E7-A607-A2AE-CD355B1E239F}"/>
              </a:ext>
            </a:extLst>
          </p:cNvPr>
          <p:cNvGrpSpPr/>
          <p:nvPr/>
        </p:nvGrpSpPr>
        <p:grpSpPr>
          <a:xfrm>
            <a:off x="7318357" y="6208334"/>
            <a:ext cx="328936" cy="230832"/>
            <a:chOff x="7623096" y="6208334"/>
            <a:chExt cx="328936" cy="230832"/>
          </a:xfrm>
        </p:grpSpPr>
        <p:sp>
          <p:nvSpPr>
            <p:cNvPr id="77" name="Rectangle 76">
              <a:extLst>
                <a:ext uri="{FF2B5EF4-FFF2-40B4-BE49-F238E27FC236}">
                  <a16:creationId xmlns:a16="http://schemas.microsoft.com/office/drawing/2014/main" id="{749FCEDD-D4C8-0C83-48A8-EE7810BB9977}"/>
                </a:ext>
              </a:extLst>
            </p:cNvPr>
            <p:cNvSpPr/>
            <p:nvPr/>
          </p:nvSpPr>
          <p:spPr>
            <a:xfrm>
              <a:off x="7708725" y="62484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 name="TextBox 77">
              <a:extLst>
                <a:ext uri="{FF2B5EF4-FFF2-40B4-BE49-F238E27FC236}">
                  <a16:creationId xmlns:a16="http://schemas.microsoft.com/office/drawing/2014/main" id="{69F0AB24-FF81-D794-2E02-1BF515BC961F}"/>
                </a:ext>
              </a:extLst>
            </p:cNvPr>
            <p:cNvSpPr txBox="1"/>
            <p:nvPr/>
          </p:nvSpPr>
          <p:spPr>
            <a:xfrm>
              <a:off x="7623096" y="6208334"/>
              <a:ext cx="328936" cy="230832"/>
            </a:xfrm>
            <a:prstGeom prst="rect">
              <a:avLst/>
            </a:prstGeom>
            <a:noFill/>
          </p:spPr>
          <p:txBody>
            <a:bodyPr wrap="none" rtlCol="0">
              <a:spAutoFit/>
            </a:bodyPr>
            <a:lstStyle/>
            <a:p>
              <a:pPr algn="l">
                <a:lnSpc>
                  <a:spcPct val="90000"/>
                </a:lnSpc>
              </a:pPr>
              <a:r>
                <a:rPr lang="en-US" sz="1000" b="1" dirty="0">
                  <a:latin typeface="+mn-lt"/>
                </a:rPr>
                <a:t>18</a:t>
              </a:r>
            </a:p>
          </p:txBody>
        </p:sp>
      </p:grpSp>
      <p:grpSp>
        <p:nvGrpSpPr>
          <p:cNvPr id="142" name="Group 141">
            <a:extLst>
              <a:ext uri="{FF2B5EF4-FFF2-40B4-BE49-F238E27FC236}">
                <a16:creationId xmlns:a16="http://schemas.microsoft.com/office/drawing/2014/main" id="{0646A751-DAB1-CA02-DAED-E9B2385071CE}"/>
              </a:ext>
            </a:extLst>
          </p:cNvPr>
          <p:cNvGrpSpPr/>
          <p:nvPr/>
        </p:nvGrpSpPr>
        <p:grpSpPr>
          <a:xfrm>
            <a:off x="7775229" y="6204523"/>
            <a:ext cx="328936" cy="230832"/>
            <a:chOff x="8013349" y="6204523"/>
            <a:chExt cx="328936" cy="230832"/>
          </a:xfrm>
        </p:grpSpPr>
        <p:sp>
          <p:nvSpPr>
            <p:cNvPr id="79" name="Rectangle 78">
              <a:extLst>
                <a:ext uri="{FF2B5EF4-FFF2-40B4-BE49-F238E27FC236}">
                  <a16:creationId xmlns:a16="http://schemas.microsoft.com/office/drawing/2014/main" id="{59B03317-093B-4388-5E24-052A9A40A336}"/>
                </a:ext>
              </a:extLst>
            </p:cNvPr>
            <p:cNvSpPr/>
            <p:nvPr/>
          </p:nvSpPr>
          <p:spPr>
            <a:xfrm>
              <a:off x="8098978" y="6243739"/>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 name="TextBox 79">
              <a:extLst>
                <a:ext uri="{FF2B5EF4-FFF2-40B4-BE49-F238E27FC236}">
                  <a16:creationId xmlns:a16="http://schemas.microsoft.com/office/drawing/2014/main" id="{582BE83A-1954-A44E-3CE0-C6CCBDCF539B}"/>
                </a:ext>
              </a:extLst>
            </p:cNvPr>
            <p:cNvSpPr txBox="1"/>
            <p:nvPr/>
          </p:nvSpPr>
          <p:spPr>
            <a:xfrm>
              <a:off x="8013349" y="6204523"/>
              <a:ext cx="328936" cy="230832"/>
            </a:xfrm>
            <a:prstGeom prst="rect">
              <a:avLst/>
            </a:prstGeom>
            <a:noFill/>
          </p:spPr>
          <p:txBody>
            <a:bodyPr wrap="none" rtlCol="0">
              <a:spAutoFit/>
            </a:bodyPr>
            <a:lstStyle/>
            <a:p>
              <a:pPr algn="l">
                <a:lnSpc>
                  <a:spcPct val="90000"/>
                </a:lnSpc>
              </a:pPr>
              <a:r>
                <a:rPr lang="en-US" sz="1000" b="1" dirty="0">
                  <a:latin typeface="+mn-lt"/>
                </a:rPr>
                <a:t>20</a:t>
              </a:r>
            </a:p>
          </p:txBody>
        </p:sp>
      </p:grpSp>
      <p:grpSp>
        <p:nvGrpSpPr>
          <p:cNvPr id="143" name="Group 142">
            <a:extLst>
              <a:ext uri="{FF2B5EF4-FFF2-40B4-BE49-F238E27FC236}">
                <a16:creationId xmlns:a16="http://schemas.microsoft.com/office/drawing/2014/main" id="{B7481D98-2D2E-EBC3-673A-616AC4B1D843}"/>
              </a:ext>
            </a:extLst>
          </p:cNvPr>
          <p:cNvGrpSpPr/>
          <p:nvPr/>
        </p:nvGrpSpPr>
        <p:grpSpPr>
          <a:xfrm>
            <a:off x="7966276" y="6204523"/>
            <a:ext cx="328936" cy="230832"/>
            <a:chOff x="8156784" y="6204523"/>
            <a:chExt cx="328936" cy="230832"/>
          </a:xfrm>
        </p:grpSpPr>
        <p:sp>
          <p:nvSpPr>
            <p:cNvPr id="81" name="Rectangle 80">
              <a:extLst>
                <a:ext uri="{FF2B5EF4-FFF2-40B4-BE49-F238E27FC236}">
                  <a16:creationId xmlns:a16="http://schemas.microsoft.com/office/drawing/2014/main" id="{590ECBB4-78FA-285B-CC15-E3E5D4ADA54D}"/>
                </a:ext>
              </a:extLst>
            </p:cNvPr>
            <p:cNvSpPr/>
            <p:nvPr/>
          </p:nvSpPr>
          <p:spPr>
            <a:xfrm>
              <a:off x="8242413" y="6243739"/>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TextBox 81">
              <a:extLst>
                <a:ext uri="{FF2B5EF4-FFF2-40B4-BE49-F238E27FC236}">
                  <a16:creationId xmlns:a16="http://schemas.microsoft.com/office/drawing/2014/main" id="{C0ACFDDD-27A9-96D7-0FD0-457FE8F99A3C}"/>
                </a:ext>
              </a:extLst>
            </p:cNvPr>
            <p:cNvSpPr txBox="1"/>
            <p:nvPr/>
          </p:nvSpPr>
          <p:spPr>
            <a:xfrm>
              <a:off x="8156784" y="6204523"/>
              <a:ext cx="328936" cy="230832"/>
            </a:xfrm>
            <a:prstGeom prst="rect">
              <a:avLst/>
            </a:prstGeom>
            <a:noFill/>
          </p:spPr>
          <p:txBody>
            <a:bodyPr wrap="none" rtlCol="0">
              <a:spAutoFit/>
            </a:bodyPr>
            <a:lstStyle/>
            <a:p>
              <a:pPr algn="l">
                <a:lnSpc>
                  <a:spcPct val="90000"/>
                </a:lnSpc>
              </a:pPr>
              <a:r>
                <a:rPr lang="en-US" sz="1000" b="1" dirty="0">
                  <a:latin typeface="+mn-lt"/>
                </a:rPr>
                <a:t>21</a:t>
              </a:r>
            </a:p>
          </p:txBody>
        </p:sp>
      </p:grpSp>
      <p:grpSp>
        <p:nvGrpSpPr>
          <p:cNvPr id="146" name="Group 145">
            <a:extLst>
              <a:ext uri="{FF2B5EF4-FFF2-40B4-BE49-F238E27FC236}">
                <a16:creationId xmlns:a16="http://schemas.microsoft.com/office/drawing/2014/main" id="{887CCF4E-42CB-944A-009B-1EC1E18499B9}"/>
              </a:ext>
            </a:extLst>
          </p:cNvPr>
          <p:cNvGrpSpPr/>
          <p:nvPr/>
        </p:nvGrpSpPr>
        <p:grpSpPr>
          <a:xfrm>
            <a:off x="8605207" y="6204523"/>
            <a:ext cx="328936" cy="230832"/>
            <a:chOff x="8819526" y="6204523"/>
            <a:chExt cx="328936" cy="230832"/>
          </a:xfrm>
        </p:grpSpPr>
        <p:sp>
          <p:nvSpPr>
            <p:cNvPr id="85" name="Rectangle 84">
              <a:extLst>
                <a:ext uri="{FF2B5EF4-FFF2-40B4-BE49-F238E27FC236}">
                  <a16:creationId xmlns:a16="http://schemas.microsoft.com/office/drawing/2014/main" id="{720162CB-4E86-1CE5-9881-1253FBF274E2}"/>
                </a:ext>
              </a:extLst>
            </p:cNvPr>
            <p:cNvSpPr/>
            <p:nvPr/>
          </p:nvSpPr>
          <p:spPr>
            <a:xfrm>
              <a:off x="8905155" y="6243739"/>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 name="TextBox 85">
              <a:extLst>
                <a:ext uri="{FF2B5EF4-FFF2-40B4-BE49-F238E27FC236}">
                  <a16:creationId xmlns:a16="http://schemas.microsoft.com/office/drawing/2014/main" id="{085F3F9E-095C-98B4-82D0-D25111246029}"/>
                </a:ext>
              </a:extLst>
            </p:cNvPr>
            <p:cNvSpPr txBox="1"/>
            <p:nvPr/>
          </p:nvSpPr>
          <p:spPr>
            <a:xfrm>
              <a:off x="8819526" y="6204523"/>
              <a:ext cx="328936" cy="230832"/>
            </a:xfrm>
            <a:prstGeom prst="rect">
              <a:avLst/>
            </a:prstGeom>
            <a:noFill/>
          </p:spPr>
          <p:txBody>
            <a:bodyPr wrap="none" rtlCol="0">
              <a:spAutoFit/>
            </a:bodyPr>
            <a:lstStyle/>
            <a:p>
              <a:pPr algn="l">
                <a:lnSpc>
                  <a:spcPct val="90000"/>
                </a:lnSpc>
              </a:pPr>
              <a:r>
                <a:rPr lang="en-US" sz="1000" b="1" dirty="0">
                  <a:latin typeface="+mn-lt"/>
                </a:rPr>
                <a:t>25</a:t>
              </a:r>
            </a:p>
          </p:txBody>
        </p:sp>
      </p:grpSp>
      <p:grpSp>
        <p:nvGrpSpPr>
          <p:cNvPr id="144" name="Group 143">
            <a:extLst>
              <a:ext uri="{FF2B5EF4-FFF2-40B4-BE49-F238E27FC236}">
                <a16:creationId xmlns:a16="http://schemas.microsoft.com/office/drawing/2014/main" id="{15745C69-24E4-8578-0A01-4071BB44B4D3}"/>
              </a:ext>
            </a:extLst>
          </p:cNvPr>
          <p:cNvGrpSpPr/>
          <p:nvPr/>
        </p:nvGrpSpPr>
        <p:grpSpPr>
          <a:xfrm>
            <a:off x="8135909" y="6204523"/>
            <a:ext cx="491933" cy="230832"/>
            <a:chOff x="8316895" y="6204523"/>
            <a:chExt cx="491933" cy="230832"/>
          </a:xfrm>
        </p:grpSpPr>
        <p:sp>
          <p:nvSpPr>
            <p:cNvPr id="83" name="Rectangle 82">
              <a:extLst>
                <a:ext uri="{FF2B5EF4-FFF2-40B4-BE49-F238E27FC236}">
                  <a16:creationId xmlns:a16="http://schemas.microsoft.com/office/drawing/2014/main" id="{07DC64C1-1D51-016D-AD95-F5FB2AC146D9}"/>
                </a:ext>
              </a:extLst>
            </p:cNvPr>
            <p:cNvSpPr/>
            <p:nvPr/>
          </p:nvSpPr>
          <p:spPr>
            <a:xfrm>
              <a:off x="8402524" y="6243739"/>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 name="TextBox 83">
              <a:extLst>
                <a:ext uri="{FF2B5EF4-FFF2-40B4-BE49-F238E27FC236}">
                  <a16:creationId xmlns:a16="http://schemas.microsoft.com/office/drawing/2014/main" id="{29AD9115-CDB8-91AC-BEF7-AA31BC8A06B8}"/>
                </a:ext>
              </a:extLst>
            </p:cNvPr>
            <p:cNvSpPr txBox="1"/>
            <p:nvPr/>
          </p:nvSpPr>
          <p:spPr>
            <a:xfrm>
              <a:off x="8316895" y="6204523"/>
              <a:ext cx="328936" cy="230832"/>
            </a:xfrm>
            <a:prstGeom prst="rect">
              <a:avLst/>
            </a:prstGeom>
            <a:noFill/>
          </p:spPr>
          <p:txBody>
            <a:bodyPr wrap="none" rtlCol="0">
              <a:spAutoFit/>
            </a:bodyPr>
            <a:lstStyle/>
            <a:p>
              <a:pPr algn="l">
                <a:lnSpc>
                  <a:spcPct val="90000"/>
                </a:lnSpc>
              </a:pPr>
              <a:r>
                <a:rPr lang="en-US" sz="1000" b="1" dirty="0">
                  <a:latin typeface="+mn-lt"/>
                </a:rPr>
                <a:t>22</a:t>
              </a:r>
            </a:p>
          </p:txBody>
        </p:sp>
        <p:sp>
          <p:nvSpPr>
            <p:cNvPr id="87" name="Rectangle 86">
              <a:extLst>
                <a:ext uri="{FF2B5EF4-FFF2-40B4-BE49-F238E27FC236}">
                  <a16:creationId xmlns:a16="http://schemas.microsoft.com/office/drawing/2014/main" id="{01F8D0E7-583C-825A-A08F-89DC345542C6}"/>
                </a:ext>
              </a:extLst>
            </p:cNvPr>
            <p:cNvSpPr/>
            <p:nvPr/>
          </p:nvSpPr>
          <p:spPr>
            <a:xfrm>
              <a:off x="8553081" y="6243739"/>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 name="TextBox 87">
              <a:extLst>
                <a:ext uri="{FF2B5EF4-FFF2-40B4-BE49-F238E27FC236}">
                  <a16:creationId xmlns:a16="http://schemas.microsoft.com/office/drawing/2014/main" id="{BCEBE6B4-50C5-209C-7600-F0E4E4D32777}"/>
                </a:ext>
              </a:extLst>
            </p:cNvPr>
            <p:cNvSpPr txBox="1"/>
            <p:nvPr/>
          </p:nvSpPr>
          <p:spPr>
            <a:xfrm>
              <a:off x="8479892" y="6204523"/>
              <a:ext cx="328936" cy="230832"/>
            </a:xfrm>
            <a:prstGeom prst="rect">
              <a:avLst/>
            </a:prstGeom>
            <a:noFill/>
          </p:spPr>
          <p:txBody>
            <a:bodyPr wrap="none" rtlCol="0">
              <a:spAutoFit/>
            </a:bodyPr>
            <a:lstStyle/>
            <a:p>
              <a:pPr algn="l">
                <a:lnSpc>
                  <a:spcPct val="90000"/>
                </a:lnSpc>
              </a:pPr>
              <a:r>
                <a:rPr lang="en-US" sz="1000" b="1" dirty="0">
                  <a:latin typeface="+mn-lt"/>
                </a:rPr>
                <a:t>23</a:t>
              </a:r>
            </a:p>
          </p:txBody>
        </p:sp>
      </p:grpSp>
      <p:grpSp>
        <p:nvGrpSpPr>
          <p:cNvPr id="145" name="Group 144">
            <a:extLst>
              <a:ext uri="{FF2B5EF4-FFF2-40B4-BE49-F238E27FC236}">
                <a16:creationId xmlns:a16="http://schemas.microsoft.com/office/drawing/2014/main" id="{9513FC2E-8497-D318-7A80-32BDE278E48D}"/>
              </a:ext>
            </a:extLst>
          </p:cNvPr>
          <p:cNvGrpSpPr/>
          <p:nvPr/>
        </p:nvGrpSpPr>
        <p:grpSpPr>
          <a:xfrm>
            <a:off x="8444526" y="6204523"/>
            <a:ext cx="328936" cy="230832"/>
            <a:chOff x="8668373" y="6204523"/>
            <a:chExt cx="328936" cy="230832"/>
          </a:xfrm>
        </p:grpSpPr>
        <p:sp>
          <p:nvSpPr>
            <p:cNvPr id="89" name="Rectangle 88">
              <a:extLst>
                <a:ext uri="{FF2B5EF4-FFF2-40B4-BE49-F238E27FC236}">
                  <a16:creationId xmlns:a16="http://schemas.microsoft.com/office/drawing/2014/main" id="{8A99AFD1-66A7-BEA0-F07B-EDA876800246}"/>
                </a:ext>
              </a:extLst>
            </p:cNvPr>
            <p:cNvSpPr/>
            <p:nvPr/>
          </p:nvSpPr>
          <p:spPr>
            <a:xfrm>
              <a:off x="8754002" y="6243739"/>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 name="TextBox 89">
              <a:extLst>
                <a:ext uri="{FF2B5EF4-FFF2-40B4-BE49-F238E27FC236}">
                  <a16:creationId xmlns:a16="http://schemas.microsoft.com/office/drawing/2014/main" id="{D28EE5E5-E860-522D-E1B9-86D01779BB99}"/>
                </a:ext>
              </a:extLst>
            </p:cNvPr>
            <p:cNvSpPr txBox="1"/>
            <p:nvPr/>
          </p:nvSpPr>
          <p:spPr>
            <a:xfrm>
              <a:off x="8668373" y="6204523"/>
              <a:ext cx="328936" cy="230832"/>
            </a:xfrm>
            <a:prstGeom prst="rect">
              <a:avLst/>
            </a:prstGeom>
            <a:noFill/>
          </p:spPr>
          <p:txBody>
            <a:bodyPr wrap="none" rtlCol="0">
              <a:spAutoFit/>
            </a:bodyPr>
            <a:lstStyle/>
            <a:p>
              <a:pPr algn="l">
                <a:lnSpc>
                  <a:spcPct val="90000"/>
                </a:lnSpc>
              </a:pPr>
              <a:r>
                <a:rPr lang="en-US" sz="1000" b="1" dirty="0">
                  <a:latin typeface="+mn-lt"/>
                </a:rPr>
                <a:t>24</a:t>
              </a:r>
            </a:p>
          </p:txBody>
        </p:sp>
      </p:grpSp>
      <p:grpSp>
        <p:nvGrpSpPr>
          <p:cNvPr id="147" name="Group 146">
            <a:extLst>
              <a:ext uri="{FF2B5EF4-FFF2-40B4-BE49-F238E27FC236}">
                <a16:creationId xmlns:a16="http://schemas.microsoft.com/office/drawing/2014/main" id="{DEA849BF-CE39-C4A3-56EA-27E1D914743F}"/>
              </a:ext>
            </a:extLst>
          </p:cNvPr>
          <p:cNvGrpSpPr/>
          <p:nvPr/>
        </p:nvGrpSpPr>
        <p:grpSpPr>
          <a:xfrm>
            <a:off x="8796176" y="6204523"/>
            <a:ext cx="328936" cy="230832"/>
            <a:chOff x="9010484" y="6204523"/>
            <a:chExt cx="328936" cy="230832"/>
          </a:xfrm>
        </p:grpSpPr>
        <p:sp>
          <p:nvSpPr>
            <p:cNvPr id="91" name="Rectangle 90">
              <a:extLst>
                <a:ext uri="{FF2B5EF4-FFF2-40B4-BE49-F238E27FC236}">
                  <a16:creationId xmlns:a16="http://schemas.microsoft.com/office/drawing/2014/main" id="{2DF6E507-F6C1-12CF-E732-37FF4B9970DF}"/>
                </a:ext>
              </a:extLst>
            </p:cNvPr>
            <p:cNvSpPr/>
            <p:nvPr/>
          </p:nvSpPr>
          <p:spPr>
            <a:xfrm>
              <a:off x="9096113" y="6243739"/>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TextBox 91">
              <a:extLst>
                <a:ext uri="{FF2B5EF4-FFF2-40B4-BE49-F238E27FC236}">
                  <a16:creationId xmlns:a16="http://schemas.microsoft.com/office/drawing/2014/main" id="{AFD738C6-6532-B70D-3D98-BB8AE75B849B}"/>
                </a:ext>
              </a:extLst>
            </p:cNvPr>
            <p:cNvSpPr txBox="1"/>
            <p:nvPr/>
          </p:nvSpPr>
          <p:spPr>
            <a:xfrm>
              <a:off x="9010484" y="6204523"/>
              <a:ext cx="328936" cy="230832"/>
            </a:xfrm>
            <a:prstGeom prst="rect">
              <a:avLst/>
            </a:prstGeom>
            <a:noFill/>
          </p:spPr>
          <p:txBody>
            <a:bodyPr wrap="none" rtlCol="0">
              <a:spAutoFit/>
            </a:bodyPr>
            <a:lstStyle/>
            <a:p>
              <a:pPr algn="l">
                <a:lnSpc>
                  <a:spcPct val="90000"/>
                </a:lnSpc>
              </a:pPr>
              <a:r>
                <a:rPr lang="en-US" sz="1000" b="1" dirty="0">
                  <a:latin typeface="+mn-lt"/>
                </a:rPr>
                <a:t>26</a:t>
              </a:r>
            </a:p>
          </p:txBody>
        </p:sp>
      </p:grpSp>
      <p:grpSp>
        <p:nvGrpSpPr>
          <p:cNvPr id="148" name="Group 147">
            <a:extLst>
              <a:ext uri="{FF2B5EF4-FFF2-40B4-BE49-F238E27FC236}">
                <a16:creationId xmlns:a16="http://schemas.microsoft.com/office/drawing/2014/main" id="{03E0A8BC-FE4F-29A6-ECC2-B172D74AA0E1}"/>
              </a:ext>
            </a:extLst>
          </p:cNvPr>
          <p:cNvGrpSpPr/>
          <p:nvPr/>
        </p:nvGrpSpPr>
        <p:grpSpPr>
          <a:xfrm>
            <a:off x="9035946" y="6204523"/>
            <a:ext cx="328936" cy="230832"/>
            <a:chOff x="9235978" y="6204523"/>
            <a:chExt cx="328936" cy="230832"/>
          </a:xfrm>
        </p:grpSpPr>
        <p:sp>
          <p:nvSpPr>
            <p:cNvPr id="93" name="Rectangle 92">
              <a:extLst>
                <a:ext uri="{FF2B5EF4-FFF2-40B4-BE49-F238E27FC236}">
                  <a16:creationId xmlns:a16="http://schemas.microsoft.com/office/drawing/2014/main" id="{1F531C44-94E9-B7A5-DAB9-D4CEF746B450}"/>
                </a:ext>
              </a:extLst>
            </p:cNvPr>
            <p:cNvSpPr/>
            <p:nvPr/>
          </p:nvSpPr>
          <p:spPr>
            <a:xfrm>
              <a:off x="9321607" y="6243739"/>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 name="TextBox 93">
              <a:extLst>
                <a:ext uri="{FF2B5EF4-FFF2-40B4-BE49-F238E27FC236}">
                  <a16:creationId xmlns:a16="http://schemas.microsoft.com/office/drawing/2014/main" id="{083D19DE-11C1-D4A0-1173-91251EB7CC4F}"/>
                </a:ext>
              </a:extLst>
            </p:cNvPr>
            <p:cNvSpPr txBox="1"/>
            <p:nvPr/>
          </p:nvSpPr>
          <p:spPr>
            <a:xfrm>
              <a:off x="9235978" y="6204523"/>
              <a:ext cx="328936" cy="230832"/>
            </a:xfrm>
            <a:prstGeom prst="rect">
              <a:avLst/>
            </a:prstGeom>
            <a:noFill/>
          </p:spPr>
          <p:txBody>
            <a:bodyPr wrap="none" rtlCol="0">
              <a:spAutoFit/>
            </a:bodyPr>
            <a:lstStyle/>
            <a:p>
              <a:pPr algn="l">
                <a:lnSpc>
                  <a:spcPct val="90000"/>
                </a:lnSpc>
              </a:pPr>
              <a:r>
                <a:rPr lang="en-US" sz="1000" b="1" dirty="0">
                  <a:latin typeface="+mn-lt"/>
                </a:rPr>
                <a:t>27</a:t>
              </a:r>
            </a:p>
          </p:txBody>
        </p:sp>
      </p:grpSp>
      <p:sp>
        <p:nvSpPr>
          <p:cNvPr id="95" name="Oval 94">
            <a:extLst>
              <a:ext uri="{FF2B5EF4-FFF2-40B4-BE49-F238E27FC236}">
                <a16:creationId xmlns:a16="http://schemas.microsoft.com/office/drawing/2014/main" id="{448BCFCC-BFEE-5427-FF40-FD971DCE0336}"/>
              </a:ext>
            </a:extLst>
          </p:cNvPr>
          <p:cNvSpPr/>
          <p:nvPr/>
        </p:nvSpPr>
        <p:spPr>
          <a:xfrm>
            <a:off x="3274984" y="2263781"/>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1</a:t>
            </a:r>
            <a:endParaRPr lang="en-US" dirty="0"/>
          </a:p>
        </p:txBody>
      </p:sp>
      <p:sp>
        <p:nvSpPr>
          <p:cNvPr id="96" name="Oval 95">
            <a:extLst>
              <a:ext uri="{FF2B5EF4-FFF2-40B4-BE49-F238E27FC236}">
                <a16:creationId xmlns:a16="http://schemas.microsoft.com/office/drawing/2014/main" id="{0B88B10F-A8E8-200C-3BC4-0CEC24BB60CE}"/>
              </a:ext>
            </a:extLst>
          </p:cNvPr>
          <p:cNvSpPr/>
          <p:nvPr/>
        </p:nvSpPr>
        <p:spPr>
          <a:xfrm>
            <a:off x="4000409" y="2261522"/>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2</a:t>
            </a:r>
            <a:endParaRPr lang="en-US" dirty="0"/>
          </a:p>
        </p:txBody>
      </p:sp>
      <p:sp>
        <p:nvSpPr>
          <p:cNvPr id="97" name="Oval 96">
            <a:extLst>
              <a:ext uri="{FF2B5EF4-FFF2-40B4-BE49-F238E27FC236}">
                <a16:creationId xmlns:a16="http://schemas.microsoft.com/office/drawing/2014/main" id="{D55B5501-36F9-8BE9-E06C-C7F9F2465B53}"/>
              </a:ext>
            </a:extLst>
          </p:cNvPr>
          <p:cNvSpPr/>
          <p:nvPr/>
        </p:nvSpPr>
        <p:spPr>
          <a:xfrm>
            <a:off x="4725812" y="2261522"/>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3</a:t>
            </a:r>
            <a:endParaRPr lang="en-US" dirty="0"/>
          </a:p>
        </p:txBody>
      </p:sp>
      <p:sp>
        <p:nvSpPr>
          <p:cNvPr id="98" name="Oval 97">
            <a:extLst>
              <a:ext uri="{FF2B5EF4-FFF2-40B4-BE49-F238E27FC236}">
                <a16:creationId xmlns:a16="http://schemas.microsoft.com/office/drawing/2014/main" id="{0903A4C8-B9B2-0672-E96A-6F43ABC56045}"/>
              </a:ext>
            </a:extLst>
          </p:cNvPr>
          <p:cNvSpPr/>
          <p:nvPr/>
        </p:nvSpPr>
        <p:spPr>
          <a:xfrm>
            <a:off x="5727087" y="987384"/>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4</a:t>
            </a:r>
            <a:endParaRPr lang="en-US" dirty="0"/>
          </a:p>
        </p:txBody>
      </p:sp>
      <p:sp>
        <p:nvSpPr>
          <p:cNvPr id="99" name="Oval 98">
            <a:extLst>
              <a:ext uri="{FF2B5EF4-FFF2-40B4-BE49-F238E27FC236}">
                <a16:creationId xmlns:a16="http://schemas.microsoft.com/office/drawing/2014/main" id="{56EDB1F5-1349-107B-E317-FF6F560A39E2}"/>
              </a:ext>
            </a:extLst>
          </p:cNvPr>
          <p:cNvSpPr/>
          <p:nvPr/>
        </p:nvSpPr>
        <p:spPr>
          <a:xfrm>
            <a:off x="6944350" y="987384"/>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5</a:t>
            </a:r>
            <a:endParaRPr lang="en-US" dirty="0"/>
          </a:p>
        </p:txBody>
      </p:sp>
      <p:grpSp>
        <p:nvGrpSpPr>
          <p:cNvPr id="141" name="Group 140">
            <a:extLst>
              <a:ext uri="{FF2B5EF4-FFF2-40B4-BE49-F238E27FC236}">
                <a16:creationId xmlns:a16="http://schemas.microsoft.com/office/drawing/2014/main" id="{1A3A47C9-B01D-AC87-4FB8-E01634CE9D85}"/>
              </a:ext>
            </a:extLst>
          </p:cNvPr>
          <p:cNvGrpSpPr/>
          <p:nvPr/>
        </p:nvGrpSpPr>
        <p:grpSpPr>
          <a:xfrm>
            <a:off x="7616992" y="6202069"/>
            <a:ext cx="328936" cy="230832"/>
            <a:chOff x="7855112" y="6202069"/>
            <a:chExt cx="328936" cy="230832"/>
          </a:xfrm>
        </p:grpSpPr>
        <p:sp>
          <p:nvSpPr>
            <p:cNvPr id="100" name="Rectangle 99">
              <a:extLst>
                <a:ext uri="{FF2B5EF4-FFF2-40B4-BE49-F238E27FC236}">
                  <a16:creationId xmlns:a16="http://schemas.microsoft.com/office/drawing/2014/main" id="{32D03E43-50DB-F8C2-8B64-A7875C669995}"/>
                </a:ext>
              </a:extLst>
            </p:cNvPr>
            <p:cNvSpPr/>
            <p:nvPr/>
          </p:nvSpPr>
          <p:spPr>
            <a:xfrm>
              <a:off x="7940741" y="6241285"/>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 name="TextBox 100">
              <a:extLst>
                <a:ext uri="{FF2B5EF4-FFF2-40B4-BE49-F238E27FC236}">
                  <a16:creationId xmlns:a16="http://schemas.microsoft.com/office/drawing/2014/main" id="{9F0017AE-B0AE-6F45-8243-E1FEE146E2E3}"/>
                </a:ext>
              </a:extLst>
            </p:cNvPr>
            <p:cNvSpPr txBox="1"/>
            <p:nvPr/>
          </p:nvSpPr>
          <p:spPr>
            <a:xfrm>
              <a:off x="7855112" y="6202069"/>
              <a:ext cx="328936" cy="230832"/>
            </a:xfrm>
            <a:prstGeom prst="rect">
              <a:avLst/>
            </a:prstGeom>
            <a:noFill/>
          </p:spPr>
          <p:txBody>
            <a:bodyPr wrap="none" rtlCol="0">
              <a:spAutoFit/>
            </a:bodyPr>
            <a:lstStyle/>
            <a:p>
              <a:pPr algn="l">
                <a:lnSpc>
                  <a:spcPct val="90000"/>
                </a:lnSpc>
              </a:pPr>
              <a:r>
                <a:rPr lang="en-US" sz="1000" b="1" dirty="0">
                  <a:latin typeface="+mn-lt"/>
                </a:rPr>
                <a:t>19</a:t>
              </a:r>
            </a:p>
          </p:txBody>
        </p:sp>
      </p:grpSp>
      <p:grpSp>
        <p:nvGrpSpPr>
          <p:cNvPr id="136" name="Group 135">
            <a:extLst>
              <a:ext uri="{FF2B5EF4-FFF2-40B4-BE49-F238E27FC236}">
                <a16:creationId xmlns:a16="http://schemas.microsoft.com/office/drawing/2014/main" id="{3AF84258-5A9F-E30B-B73D-B75434CB8FD5}"/>
              </a:ext>
            </a:extLst>
          </p:cNvPr>
          <p:cNvGrpSpPr/>
          <p:nvPr/>
        </p:nvGrpSpPr>
        <p:grpSpPr>
          <a:xfrm>
            <a:off x="7572945" y="754767"/>
            <a:ext cx="1104790" cy="576079"/>
            <a:chOff x="7905769" y="758020"/>
            <a:chExt cx="1104790" cy="576079"/>
          </a:xfrm>
        </p:grpSpPr>
        <p:sp>
          <p:nvSpPr>
            <p:cNvPr id="114" name="TextBox 113">
              <a:extLst>
                <a:ext uri="{FF2B5EF4-FFF2-40B4-BE49-F238E27FC236}">
                  <a16:creationId xmlns:a16="http://schemas.microsoft.com/office/drawing/2014/main" id="{1C58F858-76DF-C267-7E2D-D0FEECC56F10}"/>
                </a:ext>
              </a:extLst>
            </p:cNvPr>
            <p:cNvSpPr txBox="1"/>
            <p:nvPr/>
          </p:nvSpPr>
          <p:spPr>
            <a:xfrm>
              <a:off x="7905769" y="758020"/>
              <a:ext cx="1104790" cy="237757"/>
            </a:xfrm>
            <a:prstGeom prst="rect">
              <a:avLst/>
            </a:prstGeom>
            <a:noFill/>
          </p:spPr>
          <p:txBody>
            <a:bodyPr wrap="none" rtlCol="0">
              <a:spAutoFit/>
            </a:bodyPr>
            <a:lstStyle/>
            <a:p>
              <a:pPr algn="l">
                <a:lnSpc>
                  <a:spcPct val="90000"/>
                </a:lnSpc>
              </a:pPr>
              <a:r>
                <a:rPr lang="en-US" sz="1050" dirty="0">
                  <a:latin typeface="+mn-lt"/>
                </a:rPr>
                <a:t>2019 Hg Event</a:t>
              </a:r>
            </a:p>
          </p:txBody>
        </p:sp>
        <p:cxnSp>
          <p:nvCxnSpPr>
            <p:cNvPr id="115" name="Straight Arrow Connector 114">
              <a:extLst>
                <a:ext uri="{FF2B5EF4-FFF2-40B4-BE49-F238E27FC236}">
                  <a16:creationId xmlns:a16="http://schemas.microsoft.com/office/drawing/2014/main" id="{513A3A43-4501-9011-2649-A80D13F1CED0}"/>
                </a:ext>
              </a:extLst>
            </p:cNvPr>
            <p:cNvCxnSpPr>
              <a:cxnSpLocks/>
              <a:stCxn id="114" idx="2"/>
            </p:cNvCxnSpPr>
            <p:nvPr/>
          </p:nvCxnSpPr>
          <p:spPr>
            <a:xfrm flipH="1">
              <a:off x="8455508" y="995777"/>
              <a:ext cx="2656" cy="338322"/>
            </a:xfrm>
            <a:prstGeom prst="straightConnector1">
              <a:avLst/>
            </a:prstGeom>
            <a:ln w="28575">
              <a:solidFill>
                <a:srgbClr val="0070C0"/>
              </a:solidFill>
              <a:miter lim="800000"/>
              <a:tailEnd type="triangle"/>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CFEF0DD4-BD1D-1893-FF1C-D6E140FF893D}"/>
              </a:ext>
            </a:extLst>
          </p:cNvPr>
          <p:cNvGrpSpPr/>
          <p:nvPr/>
        </p:nvGrpSpPr>
        <p:grpSpPr>
          <a:xfrm>
            <a:off x="9261180" y="6211347"/>
            <a:ext cx="328936" cy="230832"/>
            <a:chOff x="9480264" y="6211347"/>
            <a:chExt cx="328936" cy="230832"/>
          </a:xfrm>
        </p:grpSpPr>
        <p:sp>
          <p:nvSpPr>
            <p:cNvPr id="117" name="Rectangle 116">
              <a:extLst>
                <a:ext uri="{FF2B5EF4-FFF2-40B4-BE49-F238E27FC236}">
                  <a16:creationId xmlns:a16="http://schemas.microsoft.com/office/drawing/2014/main" id="{68882E3A-FA4E-77C2-A86D-C30933AEE703}"/>
                </a:ext>
              </a:extLst>
            </p:cNvPr>
            <p:cNvSpPr/>
            <p:nvPr/>
          </p:nvSpPr>
          <p:spPr>
            <a:xfrm>
              <a:off x="9551673" y="6241285"/>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8" name="TextBox 117">
              <a:extLst>
                <a:ext uri="{FF2B5EF4-FFF2-40B4-BE49-F238E27FC236}">
                  <a16:creationId xmlns:a16="http://schemas.microsoft.com/office/drawing/2014/main" id="{04B3F7B0-001B-60A0-1DD3-13AF14F1C6B5}"/>
                </a:ext>
              </a:extLst>
            </p:cNvPr>
            <p:cNvSpPr txBox="1"/>
            <p:nvPr/>
          </p:nvSpPr>
          <p:spPr>
            <a:xfrm>
              <a:off x="9480264" y="6211347"/>
              <a:ext cx="328936" cy="230832"/>
            </a:xfrm>
            <a:prstGeom prst="rect">
              <a:avLst/>
            </a:prstGeom>
            <a:noFill/>
          </p:spPr>
          <p:txBody>
            <a:bodyPr wrap="none" rtlCol="0">
              <a:spAutoFit/>
            </a:bodyPr>
            <a:lstStyle/>
            <a:p>
              <a:pPr algn="l">
                <a:lnSpc>
                  <a:spcPct val="90000"/>
                </a:lnSpc>
              </a:pPr>
              <a:r>
                <a:rPr lang="en-US" sz="1000" b="1" dirty="0">
                  <a:latin typeface="+mn-lt"/>
                </a:rPr>
                <a:t>28</a:t>
              </a:r>
            </a:p>
          </p:txBody>
        </p:sp>
      </p:grpSp>
      <p:grpSp>
        <p:nvGrpSpPr>
          <p:cNvPr id="151" name="Group 150">
            <a:extLst>
              <a:ext uri="{FF2B5EF4-FFF2-40B4-BE49-F238E27FC236}">
                <a16:creationId xmlns:a16="http://schemas.microsoft.com/office/drawing/2014/main" id="{648E79A9-0213-5994-461B-7A8531105B2A}"/>
              </a:ext>
            </a:extLst>
          </p:cNvPr>
          <p:cNvGrpSpPr/>
          <p:nvPr/>
        </p:nvGrpSpPr>
        <p:grpSpPr>
          <a:xfrm>
            <a:off x="9445286" y="6210023"/>
            <a:ext cx="328936" cy="230832"/>
            <a:chOff x="9673892" y="6205260"/>
            <a:chExt cx="328936" cy="230832"/>
          </a:xfrm>
        </p:grpSpPr>
        <p:sp>
          <p:nvSpPr>
            <p:cNvPr id="119" name="Rectangle 118">
              <a:extLst>
                <a:ext uri="{FF2B5EF4-FFF2-40B4-BE49-F238E27FC236}">
                  <a16:creationId xmlns:a16="http://schemas.microsoft.com/office/drawing/2014/main" id="{6C2D9DC6-E784-DB2D-C307-6D552298DB54}"/>
                </a:ext>
              </a:extLst>
            </p:cNvPr>
            <p:cNvSpPr/>
            <p:nvPr/>
          </p:nvSpPr>
          <p:spPr>
            <a:xfrm>
              <a:off x="9746915" y="6242424"/>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 name="TextBox 120">
              <a:extLst>
                <a:ext uri="{FF2B5EF4-FFF2-40B4-BE49-F238E27FC236}">
                  <a16:creationId xmlns:a16="http://schemas.microsoft.com/office/drawing/2014/main" id="{CE5BA89B-63D8-995B-B05B-E17EF26F1200}"/>
                </a:ext>
              </a:extLst>
            </p:cNvPr>
            <p:cNvSpPr txBox="1"/>
            <p:nvPr/>
          </p:nvSpPr>
          <p:spPr>
            <a:xfrm>
              <a:off x="9673892" y="6205260"/>
              <a:ext cx="328936" cy="230832"/>
            </a:xfrm>
            <a:prstGeom prst="rect">
              <a:avLst/>
            </a:prstGeom>
            <a:noFill/>
          </p:spPr>
          <p:txBody>
            <a:bodyPr wrap="none" rtlCol="0">
              <a:spAutoFit/>
            </a:bodyPr>
            <a:lstStyle/>
            <a:p>
              <a:pPr algn="l">
                <a:lnSpc>
                  <a:spcPct val="90000"/>
                </a:lnSpc>
              </a:pPr>
              <a:r>
                <a:rPr lang="en-US" sz="1000" b="1" dirty="0">
                  <a:latin typeface="+mn-lt"/>
                </a:rPr>
                <a:t>29</a:t>
              </a:r>
            </a:p>
          </p:txBody>
        </p:sp>
      </p:grpSp>
      <p:grpSp>
        <p:nvGrpSpPr>
          <p:cNvPr id="139" name="Group 138">
            <a:extLst>
              <a:ext uri="{FF2B5EF4-FFF2-40B4-BE49-F238E27FC236}">
                <a16:creationId xmlns:a16="http://schemas.microsoft.com/office/drawing/2014/main" id="{D8FE0CC6-CAB4-2FC3-0B86-C27ECEE8BD45}"/>
              </a:ext>
            </a:extLst>
          </p:cNvPr>
          <p:cNvGrpSpPr/>
          <p:nvPr/>
        </p:nvGrpSpPr>
        <p:grpSpPr>
          <a:xfrm>
            <a:off x="9645550" y="6211084"/>
            <a:ext cx="328936" cy="230832"/>
            <a:chOff x="9918443" y="6210049"/>
            <a:chExt cx="328936" cy="230832"/>
          </a:xfrm>
        </p:grpSpPr>
        <p:sp>
          <p:nvSpPr>
            <p:cNvPr id="120" name="Rectangle 119">
              <a:extLst>
                <a:ext uri="{FF2B5EF4-FFF2-40B4-BE49-F238E27FC236}">
                  <a16:creationId xmlns:a16="http://schemas.microsoft.com/office/drawing/2014/main" id="{441847DA-00E8-C205-54F7-6F0BD893F86D}"/>
                </a:ext>
              </a:extLst>
            </p:cNvPr>
            <p:cNvSpPr/>
            <p:nvPr/>
          </p:nvSpPr>
          <p:spPr>
            <a:xfrm>
              <a:off x="10007782" y="6245416"/>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 name="TextBox 121">
              <a:extLst>
                <a:ext uri="{FF2B5EF4-FFF2-40B4-BE49-F238E27FC236}">
                  <a16:creationId xmlns:a16="http://schemas.microsoft.com/office/drawing/2014/main" id="{847BB64B-F480-071B-25F5-E0F8E744B000}"/>
                </a:ext>
              </a:extLst>
            </p:cNvPr>
            <p:cNvSpPr txBox="1"/>
            <p:nvPr/>
          </p:nvSpPr>
          <p:spPr>
            <a:xfrm>
              <a:off x="9918443" y="6210049"/>
              <a:ext cx="328936" cy="230832"/>
            </a:xfrm>
            <a:prstGeom prst="rect">
              <a:avLst/>
            </a:prstGeom>
            <a:noFill/>
          </p:spPr>
          <p:txBody>
            <a:bodyPr wrap="none" rtlCol="0">
              <a:spAutoFit/>
            </a:bodyPr>
            <a:lstStyle/>
            <a:p>
              <a:pPr algn="l">
                <a:lnSpc>
                  <a:spcPct val="90000"/>
                </a:lnSpc>
              </a:pPr>
              <a:r>
                <a:rPr lang="en-US" sz="1000" b="1" dirty="0">
                  <a:latin typeface="+mn-lt"/>
                </a:rPr>
                <a:t>30</a:t>
              </a:r>
            </a:p>
          </p:txBody>
        </p:sp>
      </p:grpSp>
      <p:sp>
        <p:nvSpPr>
          <p:cNvPr id="123" name="Oval 122">
            <a:extLst>
              <a:ext uri="{FF2B5EF4-FFF2-40B4-BE49-F238E27FC236}">
                <a16:creationId xmlns:a16="http://schemas.microsoft.com/office/drawing/2014/main" id="{EDFE90A0-C74B-DF83-6E9E-E097A8D0B117}"/>
              </a:ext>
            </a:extLst>
          </p:cNvPr>
          <p:cNvSpPr/>
          <p:nvPr/>
        </p:nvSpPr>
        <p:spPr>
          <a:xfrm>
            <a:off x="9702470" y="1032733"/>
            <a:ext cx="152400" cy="16066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7</a:t>
            </a:r>
            <a:endParaRPr lang="en-US" dirty="0"/>
          </a:p>
        </p:txBody>
      </p:sp>
      <p:cxnSp>
        <p:nvCxnSpPr>
          <p:cNvPr id="137" name="Straight Connector 136">
            <a:extLst>
              <a:ext uri="{FF2B5EF4-FFF2-40B4-BE49-F238E27FC236}">
                <a16:creationId xmlns:a16="http://schemas.microsoft.com/office/drawing/2014/main" id="{4B4D38F1-CD10-D78C-5F3E-24D21227CC2A}"/>
              </a:ext>
            </a:extLst>
          </p:cNvPr>
          <p:cNvCxnSpPr/>
          <p:nvPr/>
        </p:nvCxnSpPr>
        <p:spPr>
          <a:xfrm flipV="1">
            <a:off x="9594749" y="1235810"/>
            <a:ext cx="0" cy="950691"/>
          </a:xfrm>
          <a:prstGeom prst="line">
            <a:avLst/>
          </a:prstGeom>
        </p:spPr>
        <p:style>
          <a:lnRef idx="2">
            <a:schemeClr val="dk1"/>
          </a:lnRef>
          <a:fillRef idx="0">
            <a:schemeClr val="dk1"/>
          </a:fillRef>
          <a:effectRef idx="1">
            <a:schemeClr val="dk1"/>
          </a:effectRef>
          <a:fontRef idx="minor">
            <a:schemeClr val="tx1"/>
          </a:fontRef>
        </p:style>
      </p:cxnSp>
      <p:cxnSp>
        <p:nvCxnSpPr>
          <p:cNvPr id="138" name="Straight Connector 137">
            <a:extLst>
              <a:ext uri="{FF2B5EF4-FFF2-40B4-BE49-F238E27FC236}">
                <a16:creationId xmlns:a16="http://schemas.microsoft.com/office/drawing/2014/main" id="{6220210C-5CB6-0D27-DF41-35261167007B}"/>
              </a:ext>
            </a:extLst>
          </p:cNvPr>
          <p:cNvCxnSpPr/>
          <p:nvPr/>
        </p:nvCxnSpPr>
        <p:spPr>
          <a:xfrm flipV="1">
            <a:off x="9775493" y="1235809"/>
            <a:ext cx="0" cy="950691"/>
          </a:xfrm>
          <a:prstGeom prst="line">
            <a:avLst/>
          </a:prstGeom>
        </p:spPr>
        <p:style>
          <a:lnRef idx="2">
            <a:schemeClr val="dk1"/>
          </a:lnRef>
          <a:fillRef idx="0">
            <a:schemeClr val="dk1"/>
          </a:fillRef>
          <a:effectRef idx="1">
            <a:schemeClr val="dk1"/>
          </a:effectRef>
          <a:fontRef idx="minor">
            <a:schemeClr val="tx1"/>
          </a:fontRef>
        </p:style>
      </p:cxnSp>
      <p:grpSp>
        <p:nvGrpSpPr>
          <p:cNvPr id="152" name="Group 151">
            <a:extLst>
              <a:ext uri="{FF2B5EF4-FFF2-40B4-BE49-F238E27FC236}">
                <a16:creationId xmlns:a16="http://schemas.microsoft.com/office/drawing/2014/main" id="{955BB778-C5C5-B714-2173-6126A7723D9C}"/>
              </a:ext>
            </a:extLst>
          </p:cNvPr>
          <p:cNvGrpSpPr/>
          <p:nvPr/>
        </p:nvGrpSpPr>
        <p:grpSpPr>
          <a:xfrm>
            <a:off x="10108228" y="6218558"/>
            <a:ext cx="328936" cy="230832"/>
            <a:chOff x="9918443" y="6210049"/>
            <a:chExt cx="328936" cy="230832"/>
          </a:xfrm>
        </p:grpSpPr>
        <p:sp>
          <p:nvSpPr>
            <p:cNvPr id="153" name="Rectangle 152">
              <a:extLst>
                <a:ext uri="{FF2B5EF4-FFF2-40B4-BE49-F238E27FC236}">
                  <a16:creationId xmlns:a16="http://schemas.microsoft.com/office/drawing/2014/main" id="{2C22897D-CEF7-C8F0-6121-0C9B2532CC88}"/>
                </a:ext>
              </a:extLst>
            </p:cNvPr>
            <p:cNvSpPr/>
            <p:nvPr/>
          </p:nvSpPr>
          <p:spPr>
            <a:xfrm>
              <a:off x="10007782" y="6245416"/>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4" name="TextBox 153">
              <a:extLst>
                <a:ext uri="{FF2B5EF4-FFF2-40B4-BE49-F238E27FC236}">
                  <a16:creationId xmlns:a16="http://schemas.microsoft.com/office/drawing/2014/main" id="{8F5CC81B-BF5E-77E1-9D67-65E9AAB7385D}"/>
                </a:ext>
              </a:extLst>
            </p:cNvPr>
            <p:cNvSpPr txBox="1"/>
            <p:nvPr/>
          </p:nvSpPr>
          <p:spPr>
            <a:xfrm>
              <a:off x="9918443" y="6210049"/>
              <a:ext cx="328936" cy="230832"/>
            </a:xfrm>
            <a:prstGeom prst="rect">
              <a:avLst/>
            </a:prstGeom>
            <a:noFill/>
          </p:spPr>
          <p:txBody>
            <a:bodyPr wrap="none" rtlCol="0">
              <a:spAutoFit/>
            </a:bodyPr>
            <a:lstStyle/>
            <a:p>
              <a:pPr algn="l">
                <a:lnSpc>
                  <a:spcPct val="90000"/>
                </a:lnSpc>
              </a:pPr>
              <a:r>
                <a:rPr lang="en-US" sz="1000" b="1" dirty="0">
                  <a:latin typeface="+mn-lt"/>
                </a:rPr>
                <a:t>31</a:t>
              </a:r>
            </a:p>
          </p:txBody>
        </p:sp>
      </p:grpSp>
      <p:cxnSp>
        <p:nvCxnSpPr>
          <p:cNvPr id="155" name="Straight Connector 154">
            <a:extLst>
              <a:ext uri="{FF2B5EF4-FFF2-40B4-BE49-F238E27FC236}">
                <a16:creationId xmlns:a16="http://schemas.microsoft.com/office/drawing/2014/main" id="{5A45899F-7C86-B868-857E-33C9C4070BF6}"/>
              </a:ext>
            </a:extLst>
          </p:cNvPr>
          <p:cNvCxnSpPr/>
          <p:nvPr/>
        </p:nvCxnSpPr>
        <p:spPr>
          <a:xfrm flipV="1">
            <a:off x="10286985" y="895063"/>
            <a:ext cx="0" cy="950691"/>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31877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F97B6-4ECF-08DD-D576-DEF81A32BDE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B37F3E1-F1DC-ADB3-E48F-71DD95B1668F}"/>
              </a:ext>
            </a:extLst>
          </p:cNvPr>
          <p:cNvSpPr>
            <a:spLocks noGrp="1"/>
          </p:cNvSpPr>
          <p:nvPr>
            <p:ph idx="1"/>
          </p:nvPr>
        </p:nvSpPr>
        <p:spPr>
          <a:xfrm>
            <a:off x="448055" y="2006053"/>
            <a:ext cx="7978395" cy="3695459"/>
          </a:xfrm>
        </p:spPr>
        <p:txBody>
          <a:bodyPr/>
          <a:lstStyle/>
          <a:p>
            <a:r>
              <a:rPr lang="en-US" dirty="0"/>
              <a:t>The SNS has demonstrated reliable 1.4 MW operation</a:t>
            </a:r>
          </a:p>
          <a:p>
            <a:pPr lvl="1"/>
            <a:r>
              <a:rPr lang="en-US" dirty="0"/>
              <a:t>Gas injection was key to success</a:t>
            </a:r>
          </a:p>
          <a:p>
            <a:r>
              <a:rPr lang="en-US" dirty="0"/>
              <a:t>Upgrades to 2.0 MW underway</a:t>
            </a:r>
          </a:p>
          <a:p>
            <a:pPr lvl="1"/>
            <a:r>
              <a:rPr lang="en-US" dirty="0"/>
              <a:t>Changes to accelerator, target, moderators</a:t>
            </a:r>
          </a:p>
          <a:p>
            <a:pPr lvl="1"/>
            <a:r>
              <a:rPr lang="en-US" dirty="0"/>
              <a:t>Plan to ramp slowly to prioritize reliability</a:t>
            </a:r>
          </a:p>
          <a:p>
            <a:r>
              <a:rPr lang="en-US" dirty="0"/>
              <a:t>Future challenges include 45 Hz, aging hardware, increased consumption rate</a:t>
            </a:r>
          </a:p>
        </p:txBody>
      </p:sp>
      <p:pic>
        <p:nvPicPr>
          <p:cNvPr id="4" name="Picture 3">
            <a:extLst>
              <a:ext uri="{FF2B5EF4-FFF2-40B4-BE49-F238E27FC236}">
                <a16:creationId xmlns:a16="http://schemas.microsoft.com/office/drawing/2014/main" id="{2538B90A-04A4-C501-FADD-714D62DE42E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478526" y="2888553"/>
            <a:ext cx="4713474" cy="3969446"/>
          </a:xfrm>
          <a:prstGeom prst="rect">
            <a:avLst/>
          </a:prstGeom>
        </p:spPr>
      </p:pic>
      <p:grpSp>
        <p:nvGrpSpPr>
          <p:cNvPr id="5" name="Group 4">
            <a:extLst>
              <a:ext uri="{FF2B5EF4-FFF2-40B4-BE49-F238E27FC236}">
                <a16:creationId xmlns:a16="http://schemas.microsoft.com/office/drawing/2014/main" id="{4FAEBB14-1E97-62D7-1169-60BAE44930CA}"/>
              </a:ext>
            </a:extLst>
          </p:cNvPr>
          <p:cNvGrpSpPr/>
          <p:nvPr/>
        </p:nvGrpSpPr>
        <p:grpSpPr>
          <a:xfrm>
            <a:off x="8691268" y="0"/>
            <a:ext cx="3500732" cy="2511238"/>
            <a:chOff x="8691268" y="874787"/>
            <a:chExt cx="3500732" cy="2511238"/>
          </a:xfrm>
        </p:grpSpPr>
        <p:pic>
          <p:nvPicPr>
            <p:cNvPr id="6" name="Picture 2">
              <a:extLst>
                <a:ext uri="{FF2B5EF4-FFF2-40B4-BE49-F238E27FC236}">
                  <a16:creationId xmlns:a16="http://schemas.microsoft.com/office/drawing/2014/main" id="{ADCE000F-76E0-625A-AD35-76837381CB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734" b="18730"/>
            <a:stretch/>
          </p:blipFill>
          <p:spPr bwMode="auto">
            <a:xfrm>
              <a:off x="8691268" y="874787"/>
              <a:ext cx="3500732" cy="25112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D0DBFC2-D496-F606-21D7-744ADF3F039E}"/>
                </a:ext>
              </a:extLst>
            </p:cNvPr>
            <p:cNvSpPr/>
            <p:nvPr/>
          </p:nvSpPr>
          <p:spPr>
            <a:xfrm>
              <a:off x="10456069" y="1438275"/>
              <a:ext cx="59940" cy="99128"/>
            </a:xfrm>
            <a:prstGeom prst="rect">
              <a:avLst/>
            </a:prstGeom>
            <a:solidFill>
              <a:schemeClr val="tx1"/>
            </a:solidFill>
            <a:ln w="38100">
              <a:noFill/>
              <a:miter lim="800000"/>
            </a:ln>
            <a:effectLst>
              <a:softEdge rad="12700"/>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Rectangle 7">
              <a:extLst>
                <a:ext uri="{FF2B5EF4-FFF2-40B4-BE49-F238E27FC236}">
                  <a16:creationId xmlns:a16="http://schemas.microsoft.com/office/drawing/2014/main" id="{A5F70FEC-1F43-655A-0D4B-A99C8CAC7521}"/>
                </a:ext>
              </a:extLst>
            </p:cNvPr>
            <p:cNvSpPr/>
            <p:nvPr/>
          </p:nvSpPr>
          <p:spPr>
            <a:xfrm rot="20265956">
              <a:off x="8952059" y="1581836"/>
              <a:ext cx="79307" cy="110219"/>
            </a:xfrm>
            <a:prstGeom prst="rect">
              <a:avLst/>
            </a:prstGeom>
            <a:solidFill>
              <a:schemeClr val="tx1"/>
            </a:solidFill>
            <a:ln w="38100">
              <a:noFill/>
              <a:miter lim="800000"/>
            </a:ln>
            <a:effectLst>
              <a:softEdge rad="12700"/>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pic>
        <p:nvPicPr>
          <p:cNvPr id="15" name="Picture 14">
            <a:extLst>
              <a:ext uri="{FF2B5EF4-FFF2-40B4-BE49-F238E27FC236}">
                <a16:creationId xmlns:a16="http://schemas.microsoft.com/office/drawing/2014/main" id="{A6872B09-3508-D8B2-EE06-99C96DE463BB}"/>
              </a:ext>
            </a:extLst>
          </p:cNvPr>
          <p:cNvPicPr>
            <a:picLocks noChangeAspect="1"/>
          </p:cNvPicPr>
          <p:nvPr/>
        </p:nvPicPr>
        <p:blipFill>
          <a:blip r:embed="rId4"/>
          <a:stretch>
            <a:fillRect/>
          </a:stretch>
        </p:blipFill>
        <p:spPr>
          <a:xfrm>
            <a:off x="4865139" y="24854"/>
            <a:ext cx="3891227" cy="1956346"/>
          </a:xfrm>
          <a:prstGeom prst="rect">
            <a:avLst/>
          </a:prstGeom>
        </p:spPr>
      </p:pic>
    </p:spTree>
    <p:extLst>
      <p:ext uri="{BB962C8B-B14F-4D97-AF65-F5344CB8AC3E}">
        <p14:creationId xmlns:p14="http://schemas.microsoft.com/office/powerpoint/2010/main" val="3332180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2556D-806D-D400-A2CE-CC9C8B056D58}"/>
              </a:ext>
            </a:extLst>
          </p:cNvPr>
          <p:cNvSpPr>
            <a:spLocks noGrp="1"/>
          </p:cNvSpPr>
          <p:nvPr>
            <p:ph type="title"/>
          </p:nvPr>
        </p:nvSpPr>
        <p:spPr/>
        <p:txBody>
          <a:bodyPr/>
          <a:lstStyle/>
          <a:p>
            <a:r>
              <a:rPr lang="en-US" dirty="0"/>
              <a:t>Spallation Neutron Source (SNS) Upgrade in Progress</a:t>
            </a:r>
          </a:p>
        </p:txBody>
      </p:sp>
      <p:sp>
        <p:nvSpPr>
          <p:cNvPr id="3" name="Content Placeholder 2">
            <a:extLst>
              <a:ext uri="{FF2B5EF4-FFF2-40B4-BE49-F238E27FC236}">
                <a16:creationId xmlns:a16="http://schemas.microsoft.com/office/drawing/2014/main" id="{EE4A4070-81FF-E546-EF29-5D0205B340B0}"/>
              </a:ext>
            </a:extLst>
          </p:cNvPr>
          <p:cNvSpPr>
            <a:spLocks noGrp="1"/>
          </p:cNvSpPr>
          <p:nvPr>
            <p:ph idx="1"/>
          </p:nvPr>
        </p:nvSpPr>
        <p:spPr>
          <a:xfrm>
            <a:off x="448054" y="1306286"/>
            <a:ext cx="3669619" cy="4395227"/>
          </a:xfrm>
        </p:spPr>
        <p:txBody>
          <a:bodyPr/>
          <a:lstStyle/>
          <a:p>
            <a:r>
              <a:rPr lang="en-US" sz="2400" dirty="0"/>
              <a:t>US Department of Energy Scientific User Facility </a:t>
            </a:r>
          </a:p>
          <a:p>
            <a:r>
              <a:rPr lang="en-US" sz="2400" dirty="0"/>
              <a:t>Accelerator-driven pulsed spallation neutron source</a:t>
            </a:r>
          </a:p>
          <a:p>
            <a:r>
              <a:rPr lang="en-US" sz="2400" dirty="0"/>
              <a:t>Located at the Oak Ridge National Laboratory in the USA</a:t>
            </a:r>
          </a:p>
          <a:p>
            <a:r>
              <a:rPr lang="en-US" sz="2400" dirty="0"/>
              <a:t>Currently in a long outage for upgrades</a:t>
            </a:r>
          </a:p>
        </p:txBody>
      </p:sp>
      <p:grpSp>
        <p:nvGrpSpPr>
          <p:cNvPr id="6" name="Group 5">
            <a:extLst>
              <a:ext uri="{FF2B5EF4-FFF2-40B4-BE49-F238E27FC236}">
                <a16:creationId xmlns:a16="http://schemas.microsoft.com/office/drawing/2014/main" id="{FB0EF4D1-4C36-23A7-AE01-87BCE125BC48}"/>
              </a:ext>
            </a:extLst>
          </p:cNvPr>
          <p:cNvGrpSpPr/>
          <p:nvPr/>
        </p:nvGrpSpPr>
        <p:grpSpPr>
          <a:xfrm>
            <a:off x="4117673" y="937597"/>
            <a:ext cx="8293698" cy="3980531"/>
            <a:chOff x="2155983" y="842620"/>
            <a:chExt cx="8293698" cy="3980531"/>
          </a:xfrm>
        </p:grpSpPr>
        <p:pic>
          <p:nvPicPr>
            <p:cNvPr id="8" name="Picture 1">
              <a:extLst>
                <a:ext uri="{FF2B5EF4-FFF2-40B4-BE49-F238E27FC236}">
                  <a16:creationId xmlns:a16="http://schemas.microsoft.com/office/drawing/2014/main" id="{ED5099E9-007E-8275-7CE8-E5E15CD4943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2266911" y="842620"/>
              <a:ext cx="7970838" cy="3980531"/>
            </a:xfrm>
            <a:prstGeom prst="rect">
              <a:avLst/>
            </a:prstGeom>
            <a:noFill/>
            <a:ln>
              <a:noFill/>
            </a:ln>
          </p:spPr>
        </p:pic>
        <p:cxnSp>
          <p:nvCxnSpPr>
            <p:cNvPr id="9" name="Straight Connector 8">
              <a:extLst>
                <a:ext uri="{FF2B5EF4-FFF2-40B4-BE49-F238E27FC236}">
                  <a16:creationId xmlns:a16="http://schemas.microsoft.com/office/drawing/2014/main" id="{94BEAE40-B3F6-E1AB-5C9D-5F715F7B495E}"/>
                </a:ext>
              </a:extLst>
            </p:cNvPr>
            <p:cNvCxnSpPr/>
            <p:nvPr/>
          </p:nvCxnSpPr>
          <p:spPr>
            <a:xfrm>
              <a:off x="2312552" y="2340447"/>
              <a:ext cx="2057400" cy="762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51B01A5A-EBBA-44B2-CBCD-E76942EB9777}"/>
                </a:ext>
              </a:extLst>
            </p:cNvPr>
            <p:cNvSpPr/>
            <p:nvPr/>
          </p:nvSpPr>
          <p:spPr>
            <a:xfrm>
              <a:off x="5139492" y="1974310"/>
              <a:ext cx="1143000" cy="30480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TextBox 1">
              <a:extLst>
                <a:ext uri="{FF2B5EF4-FFF2-40B4-BE49-F238E27FC236}">
                  <a16:creationId xmlns:a16="http://schemas.microsoft.com/office/drawing/2014/main" id="{56BA8EA6-6731-4083-28C8-035D18FCA5E0}"/>
                </a:ext>
              </a:extLst>
            </p:cNvPr>
            <p:cNvSpPr txBox="1">
              <a:spLocks noChangeArrowheads="1"/>
            </p:cNvSpPr>
            <p:nvPr/>
          </p:nvSpPr>
          <p:spPr bwMode="auto">
            <a:xfrm>
              <a:off x="2867934" y="1748662"/>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err="1">
                  <a:solidFill>
                    <a:srgbClr val="00B0F0"/>
                  </a:solidFill>
                  <a:latin typeface="Arial" panose="020B0604020202020204" pitchFamily="34" charset="0"/>
                </a:rPr>
                <a:t>Linac</a:t>
              </a:r>
              <a:endParaRPr lang="en-US" altLang="en-US" sz="1800" dirty="0">
                <a:solidFill>
                  <a:srgbClr val="00B0F0"/>
                </a:solidFill>
                <a:latin typeface="Arial" panose="020B0604020202020204" pitchFamily="34" charset="0"/>
              </a:endParaRPr>
            </a:p>
          </p:txBody>
        </p:sp>
        <p:sp>
          <p:nvSpPr>
            <p:cNvPr id="12" name="TextBox 8">
              <a:extLst>
                <a:ext uri="{FF2B5EF4-FFF2-40B4-BE49-F238E27FC236}">
                  <a16:creationId xmlns:a16="http://schemas.microsoft.com/office/drawing/2014/main" id="{E1658DD6-82CD-D942-B62E-921F9147DE2E}"/>
                </a:ext>
              </a:extLst>
            </p:cNvPr>
            <p:cNvSpPr txBox="1">
              <a:spLocks noChangeArrowheads="1"/>
            </p:cNvSpPr>
            <p:nvPr/>
          </p:nvSpPr>
          <p:spPr bwMode="auto">
            <a:xfrm>
              <a:off x="4947010" y="1268128"/>
              <a:ext cx="152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dirty="0">
                  <a:solidFill>
                    <a:srgbClr val="00B0F0"/>
                  </a:solidFill>
                  <a:latin typeface="Arial" panose="020B0604020202020204" pitchFamily="34" charset="0"/>
                </a:rPr>
                <a:t>Accumulator Ring</a:t>
              </a:r>
            </a:p>
          </p:txBody>
        </p:sp>
        <p:sp>
          <p:nvSpPr>
            <p:cNvPr id="13" name="TextBox 12">
              <a:extLst>
                <a:ext uri="{FF2B5EF4-FFF2-40B4-BE49-F238E27FC236}">
                  <a16:creationId xmlns:a16="http://schemas.microsoft.com/office/drawing/2014/main" id="{8E1A8352-41DE-6898-799F-E20495E5A9AA}"/>
                </a:ext>
              </a:extLst>
            </p:cNvPr>
            <p:cNvSpPr txBox="1">
              <a:spLocks noChangeArrowheads="1"/>
            </p:cNvSpPr>
            <p:nvPr/>
          </p:nvSpPr>
          <p:spPr bwMode="auto">
            <a:xfrm>
              <a:off x="6492541" y="1440217"/>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00B0F0"/>
                  </a:solidFill>
                  <a:latin typeface="Arial" panose="020B0604020202020204" pitchFamily="34" charset="0"/>
                </a:rPr>
                <a:t>First Target Station (FTS)</a:t>
              </a:r>
            </a:p>
          </p:txBody>
        </p:sp>
        <p:sp>
          <p:nvSpPr>
            <p:cNvPr id="14" name="TextBox 13">
              <a:extLst>
                <a:ext uri="{FF2B5EF4-FFF2-40B4-BE49-F238E27FC236}">
                  <a16:creationId xmlns:a16="http://schemas.microsoft.com/office/drawing/2014/main" id="{D55A93F7-652B-58A9-8B4B-A2DCF6E15B1C}"/>
                </a:ext>
              </a:extLst>
            </p:cNvPr>
            <p:cNvSpPr txBox="1">
              <a:spLocks noChangeArrowheads="1"/>
            </p:cNvSpPr>
            <p:nvPr/>
          </p:nvSpPr>
          <p:spPr bwMode="auto">
            <a:xfrm>
              <a:off x="8544681" y="996122"/>
              <a:ext cx="1905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FFFF00"/>
                  </a:solidFill>
                  <a:latin typeface="Arial" panose="020B0604020202020204" pitchFamily="34" charset="0"/>
                </a:rPr>
                <a:t>Future</a:t>
              </a:r>
            </a:p>
            <a:p>
              <a:pPr>
                <a:spcBef>
                  <a:spcPct val="0"/>
                </a:spcBef>
                <a:buFontTx/>
                <a:buNone/>
              </a:pPr>
              <a:r>
                <a:rPr lang="en-US" altLang="en-US" sz="1800" dirty="0">
                  <a:solidFill>
                    <a:srgbClr val="FFFF00"/>
                  </a:solidFill>
                  <a:latin typeface="Arial" panose="020B0604020202020204" pitchFamily="34" charset="0"/>
                </a:rPr>
                <a:t>Second Target Station (STS)</a:t>
              </a:r>
            </a:p>
          </p:txBody>
        </p:sp>
        <p:sp>
          <p:nvSpPr>
            <p:cNvPr id="15" name="Rounded Rectangle 1">
              <a:extLst>
                <a:ext uri="{FF2B5EF4-FFF2-40B4-BE49-F238E27FC236}">
                  <a16:creationId xmlns:a16="http://schemas.microsoft.com/office/drawing/2014/main" id="{C90ECB37-BB0B-E84F-EB38-7D2C2090E399}"/>
                </a:ext>
              </a:extLst>
            </p:cNvPr>
            <p:cNvSpPr/>
            <p:nvPr/>
          </p:nvSpPr>
          <p:spPr>
            <a:xfrm>
              <a:off x="6203416" y="2339966"/>
              <a:ext cx="1258888" cy="727075"/>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5">
              <a:extLst>
                <a:ext uri="{FF2B5EF4-FFF2-40B4-BE49-F238E27FC236}">
                  <a16:creationId xmlns:a16="http://schemas.microsoft.com/office/drawing/2014/main" id="{C123B025-115D-CA51-884B-D01E06D24363}"/>
                </a:ext>
              </a:extLst>
            </p:cNvPr>
            <p:cNvSpPr/>
            <p:nvPr/>
          </p:nvSpPr>
          <p:spPr>
            <a:xfrm>
              <a:off x="7654691" y="2126711"/>
              <a:ext cx="1905000" cy="738187"/>
            </a:xfrm>
            <a:prstGeom prst="round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9CB2A6A-2CE8-52CC-EAA5-442AE92F6823}"/>
                </a:ext>
              </a:extLst>
            </p:cNvPr>
            <p:cNvSpPr/>
            <p:nvPr/>
          </p:nvSpPr>
          <p:spPr bwMode="auto">
            <a:xfrm>
              <a:off x="2155983" y="2168120"/>
              <a:ext cx="2405063" cy="655368"/>
            </a:xfrm>
            <a:prstGeom prst="ellipse">
              <a:avLst/>
            </a:prstGeom>
            <a:noFill/>
            <a:ln w="41275" cap="sq" cmpd="sng" algn="ctr">
              <a:solidFill>
                <a:srgbClr val="00B0F0"/>
              </a:solidFill>
              <a:prstDash val="solid"/>
              <a:round/>
              <a:headEnd type="none" w="med" len="med"/>
              <a:tailEnd type="none" w="med" len="med"/>
            </a:ln>
            <a:effectLst/>
          </p:spPr>
          <p:txBody>
            <a:bodyPr vert="horz" wrap="square" lIns="95793" tIns="47896" rIns="95793" bIns="47896" numCol="1" rtlCol="0" anchor="ctr" anchorCtr="0" compatLnSpc="1">
              <a:prstTxWarp prst="textNoShape">
                <a:avLst/>
              </a:prstTxWarp>
              <a:spAutoFit/>
            </a:bodyPr>
            <a:lstStyle/>
            <a:p>
              <a:pPr algn="ctr" defTabSz="957263" eaLnBrk="0" hangingPunct="0"/>
              <a:endParaRPr lang="en-US" sz="2400" b="1" dirty="0">
                <a:solidFill>
                  <a:srgbClr val="005801"/>
                </a:solidFill>
                <a:effectLst>
                  <a:outerShdw blurRad="38100" dist="38100" dir="2700000" algn="tl">
                    <a:srgbClr val="000000">
                      <a:alpha val="43137"/>
                    </a:srgbClr>
                  </a:outerShdw>
                </a:effectLst>
                <a:latin typeface="Arial" pitchFamily="-112" charset="0"/>
              </a:endParaRPr>
            </a:p>
          </p:txBody>
        </p:sp>
      </p:grpSp>
      <p:graphicFrame>
        <p:nvGraphicFramePr>
          <p:cNvPr id="18" name="Table 18">
            <a:extLst>
              <a:ext uri="{FF2B5EF4-FFF2-40B4-BE49-F238E27FC236}">
                <a16:creationId xmlns:a16="http://schemas.microsoft.com/office/drawing/2014/main" id="{580814EA-AFC3-7883-08DA-E0195E3ADB23}"/>
              </a:ext>
            </a:extLst>
          </p:cNvPr>
          <p:cNvGraphicFramePr>
            <a:graphicFrameLocks noGrp="1"/>
          </p:cNvGraphicFramePr>
          <p:nvPr>
            <p:extLst>
              <p:ext uri="{D42A27DB-BD31-4B8C-83A1-F6EECF244321}">
                <p14:modId xmlns:p14="http://schemas.microsoft.com/office/powerpoint/2010/main" val="2173630281"/>
              </p:ext>
            </p:extLst>
          </p:nvPr>
        </p:nvGraphicFramePr>
        <p:xfrm>
          <a:off x="5862437" y="3839446"/>
          <a:ext cx="6283219" cy="2966720"/>
        </p:xfrm>
        <a:graphic>
          <a:graphicData uri="http://schemas.openxmlformats.org/drawingml/2006/table">
            <a:tbl>
              <a:tblPr firstRow="1" bandRow="1">
                <a:tableStyleId>{5C22544A-7EE6-4342-B048-85BDC9FD1C3A}</a:tableStyleId>
              </a:tblPr>
              <a:tblGrid>
                <a:gridCol w="2105971">
                  <a:extLst>
                    <a:ext uri="{9D8B030D-6E8A-4147-A177-3AD203B41FA5}">
                      <a16:colId xmlns:a16="http://schemas.microsoft.com/office/drawing/2014/main" val="2589733992"/>
                    </a:ext>
                  </a:extLst>
                </a:gridCol>
                <a:gridCol w="1392416">
                  <a:extLst>
                    <a:ext uri="{9D8B030D-6E8A-4147-A177-3AD203B41FA5}">
                      <a16:colId xmlns:a16="http://schemas.microsoft.com/office/drawing/2014/main" val="2651194495"/>
                    </a:ext>
                  </a:extLst>
                </a:gridCol>
                <a:gridCol w="1392416">
                  <a:extLst>
                    <a:ext uri="{9D8B030D-6E8A-4147-A177-3AD203B41FA5}">
                      <a16:colId xmlns:a16="http://schemas.microsoft.com/office/drawing/2014/main" val="3987501272"/>
                    </a:ext>
                  </a:extLst>
                </a:gridCol>
                <a:gridCol w="1392416">
                  <a:extLst>
                    <a:ext uri="{9D8B030D-6E8A-4147-A177-3AD203B41FA5}">
                      <a16:colId xmlns:a16="http://schemas.microsoft.com/office/drawing/2014/main" val="1321480957"/>
                    </a:ext>
                  </a:extLst>
                </a:gridCol>
              </a:tblGrid>
              <a:tr h="370840">
                <a:tc>
                  <a:txBody>
                    <a:bodyPr/>
                    <a:lstStyle/>
                    <a:p>
                      <a:r>
                        <a:rPr lang="en-US" dirty="0"/>
                        <a:t>FTS Parameter</a:t>
                      </a:r>
                    </a:p>
                  </a:txBody>
                  <a:tcPr/>
                </a:tc>
                <a:tc>
                  <a:txBody>
                    <a:bodyPr/>
                    <a:lstStyle/>
                    <a:p>
                      <a:pPr algn="ctr"/>
                      <a:r>
                        <a:rPr lang="en-US" dirty="0"/>
                        <a:t>Now</a:t>
                      </a:r>
                    </a:p>
                  </a:txBody>
                  <a:tcPr anchor="ctr"/>
                </a:tc>
                <a:tc>
                  <a:txBody>
                    <a:bodyPr/>
                    <a:lstStyle/>
                    <a:p>
                      <a:pPr algn="ctr"/>
                      <a:r>
                        <a:rPr lang="en-US" dirty="0"/>
                        <a:t>Soon</a:t>
                      </a:r>
                    </a:p>
                  </a:txBody>
                  <a:tcPr anchor="ctr"/>
                </a:tc>
                <a:tc>
                  <a:txBody>
                    <a:bodyPr/>
                    <a:lstStyle/>
                    <a:p>
                      <a:pPr algn="ctr"/>
                      <a:r>
                        <a:rPr lang="en-US" dirty="0"/>
                        <a:t>STS Era</a:t>
                      </a:r>
                    </a:p>
                  </a:txBody>
                  <a:tcPr anchor="ctr"/>
                </a:tc>
                <a:extLst>
                  <a:ext uri="{0D108BD9-81ED-4DB2-BD59-A6C34878D82A}">
                    <a16:rowId xmlns:a16="http://schemas.microsoft.com/office/drawing/2014/main" val="2708823267"/>
                  </a:ext>
                </a:extLst>
              </a:tr>
              <a:tr h="370840">
                <a:tc>
                  <a:txBody>
                    <a:bodyPr/>
                    <a:lstStyle/>
                    <a:p>
                      <a:r>
                        <a:rPr lang="en-US" dirty="0"/>
                        <a:t>Proton Energy</a:t>
                      </a:r>
                    </a:p>
                  </a:txBody>
                  <a:tcPr/>
                </a:tc>
                <a:tc>
                  <a:txBody>
                    <a:bodyPr/>
                    <a:lstStyle/>
                    <a:p>
                      <a:pPr algn="ctr"/>
                      <a:r>
                        <a:rPr lang="en-US" dirty="0"/>
                        <a:t>1.05 GeV</a:t>
                      </a:r>
                    </a:p>
                  </a:txBody>
                  <a:tcPr anchor="ctr"/>
                </a:tc>
                <a:tc>
                  <a:txBody>
                    <a:bodyPr/>
                    <a:lstStyle/>
                    <a:p>
                      <a:pPr algn="ctr"/>
                      <a:r>
                        <a:rPr lang="en-US" dirty="0"/>
                        <a:t>1.30 GeV</a:t>
                      </a:r>
                    </a:p>
                  </a:txBody>
                  <a:tcPr anchor="ctr"/>
                </a:tc>
                <a:tc>
                  <a:txBody>
                    <a:bodyPr/>
                    <a:lstStyle/>
                    <a:p>
                      <a:pPr algn="ctr"/>
                      <a:r>
                        <a:rPr lang="en-US" dirty="0"/>
                        <a:t>1.30 GeV</a:t>
                      </a:r>
                    </a:p>
                  </a:txBody>
                  <a:tcPr anchor="ctr"/>
                </a:tc>
                <a:extLst>
                  <a:ext uri="{0D108BD9-81ED-4DB2-BD59-A6C34878D82A}">
                    <a16:rowId xmlns:a16="http://schemas.microsoft.com/office/drawing/2014/main" val="2339301250"/>
                  </a:ext>
                </a:extLst>
              </a:tr>
              <a:tr h="370840">
                <a:tc>
                  <a:txBody>
                    <a:bodyPr/>
                    <a:lstStyle/>
                    <a:p>
                      <a:r>
                        <a:rPr lang="en-US" dirty="0"/>
                        <a:t>Beam Power</a:t>
                      </a:r>
                    </a:p>
                  </a:txBody>
                  <a:tcPr/>
                </a:tc>
                <a:tc>
                  <a:txBody>
                    <a:bodyPr/>
                    <a:lstStyle/>
                    <a:p>
                      <a:pPr algn="ctr"/>
                      <a:r>
                        <a:rPr lang="en-US" dirty="0"/>
                        <a:t>1.7 MW</a:t>
                      </a:r>
                    </a:p>
                  </a:txBody>
                  <a:tcPr anchor="ctr"/>
                </a:tc>
                <a:tc>
                  <a:txBody>
                    <a:bodyPr/>
                    <a:lstStyle/>
                    <a:p>
                      <a:pPr algn="ctr"/>
                      <a:r>
                        <a:rPr lang="en-US" dirty="0"/>
                        <a:t>2.0 MW</a:t>
                      </a:r>
                    </a:p>
                  </a:txBody>
                  <a:tcPr anchor="ctr"/>
                </a:tc>
                <a:tc>
                  <a:txBody>
                    <a:bodyPr/>
                    <a:lstStyle/>
                    <a:p>
                      <a:pPr algn="ctr"/>
                      <a:r>
                        <a:rPr lang="en-US" dirty="0"/>
                        <a:t>2.0 MW</a:t>
                      </a:r>
                    </a:p>
                  </a:txBody>
                  <a:tcPr anchor="ctr"/>
                </a:tc>
                <a:extLst>
                  <a:ext uri="{0D108BD9-81ED-4DB2-BD59-A6C34878D82A}">
                    <a16:rowId xmlns:a16="http://schemas.microsoft.com/office/drawing/2014/main" val="197740497"/>
                  </a:ext>
                </a:extLst>
              </a:tr>
              <a:tr h="370840">
                <a:tc>
                  <a:txBody>
                    <a:bodyPr/>
                    <a:lstStyle/>
                    <a:p>
                      <a:r>
                        <a:rPr lang="en-US" dirty="0"/>
                        <a:t>Pulse length</a:t>
                      </a:r>
                    </a:p>
                  </a:txBody>
                  <a:tcPr/>
                </a:tc>
                <a:tc gridSpan="3">
                  <a:txBody>
                    <a:bodyPr/>
                    <a:lstStyle/>
                    <a:p>
                      <a:pPr algn="ctr"/>
                      <a:r>
                        <a:rPr lang="en-US" dirty="0"/>
                        <a:t>0.7 µs</a:t>
                      </a:r>
                    </a:p>
                  </a:txBody>
                  <a:tcPr anchor="ct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968780"/>
                  </a:ext>
                </a:extLst>
              </a:tr>
              <a:tr h="370840">
                <a:tc>
                  <a:txBody>
                    <a:bodyPr/>
                    <a:lstStyle/>
                    <a:p>
                      <a:r>
                        <a:rPr lang="en-US" dirty="0"/>
                        <a:t>Pulse Frequency</a:t>
                      </a:r>
                    </a:p>
                  </a:txBody>
                  <a:tcPr/>
                </a:tc>
                <a:tc>
                  <a:txBody>
                    <a:bodyPr/>
                    <a:lstStyle/>
                    <a:p>
                      <a:pPr algn="ctr"/>
                      <a:r>
                        <a:rPr lang="en-US" dirty="0"/>
                        <a:t>60 Hz</a:t>
                      </a:r>
                    </a:p>
                  </a:txBody>
                  <a:tcPr anchor="ctr"/>
                </a:tc>
                <a:tc>
                  <a:txBody>
                    <a:bodyPr/>
                    <a:lstStyle/>
                    <a:p>
                      <a:pPr algn="ctr"/>
                      <a:r>
                        <a:rPr lang="en-US" dirty="0"/>
                        <a:t>60 Hz</a:t>
                      </a:r>
                    </a:p>
                  </a:txBody>
                  <a:tcPr anchor="ctr"/>
                </a:tc>
                <a:tc>
                  <a:txBody>
                    <a:bodyPr/>
                    <a:lstStyle/>
                    <a:p>
                      <a:pPr algn="ctr"/>
                      <a:r>
                        <a:rPr lang="en-US" dirty="0"/>
                        <a:t>45 Hz</a:t>
                      </a:r>
                    </a:p>
                  </a:txBody>
                  <a:tcPr anchor="ctr"/>
                </a:tc>
                <a:extLst>
                  <a:ext uri="{0D108BD9-81ED-4DB2-BD59-A6C34878D82A}">
                    <a16:rowId xmlns:a16="http://schemas.microsoft.com/office/drawing/2014/main" val="4006008262"/>
                  </a:ext>
                </a:extLst>
              </a:tr>
              <a:tr h="370840">
                <a:tc>
                  <a:txBody>
                    <a:bodyPr/>
                    <a:lstStyle/>
                    <a:p>
                      <a:r>
                        <a:rPr lang="en-US" dirty="0"/>
                        <a:t>Beam Size</a:t>
                      </a:r>
                    </a:p>
                  </a:txBody>
                  <a:tcPr/>
                </a:tc>
                <a:tc gridSpan="3">
                  <a:txBody>
                    <a:bodyPr/>
                    <a:lstStyle/>
                    <a:p>
                      <a:pPr algn="ctr"/>
                      <a:r>
                        <a:rPr lang="en-US" dirty="0"/>
                        <a:t>200 mm x 70 mm</a:t>
                      </a:r>
                    </a:p>
                  </a:txBody>
                  <a:tcPr anchor="ctr"/>
                </a:tc>
                <a:tc hMerge="1">
                  <a:txBody>
                    <a:bodyPr/>
                    <a:lstStyle/>
                    <a:p>
                      <a:endParaRPr lang="en-US"/>
                    </a:p>
                  </a:txBody>
                  <a:tcPr/>
                </a:tc>
                <a:tc hMerge="1">
                  <a:txBody>
                    <a:bodyPr/>
                    <a:lstStyle/>
                    <a:p>
                      <a:pPr algn="ctr"/>
                      <a:endParaRPr lang="en-US" dirty="0"/>
                    </a:p>
                  </a:txBody>
                  <a:tcPr anchor="ctr"/>
                </a:tc>
                <a:extLst>
                  <a:ext uri="{0D108BD9-81ED-4DB2-BD59-A6C34878D82A}">
                    <a16:rowId xmlns:a16="http://schemas.microsoft.com/office/drawing/2014/main" val="790811505"/>
                  </a:ext>
                </a:extLst>
              </a:tr>
              <a:tr h="370840">
                <a:tc>
                  <a:txBody>
                    <a:bodyPr/>
                    <a:lstStyle/>
                    <a:p>
                      <a:r>
                        <a:rPr lang="en-US" dirty="0"/>
                        <a:t>Target Type</a:t>
                      </a:r>
                    </a:p>
                  </a:txBody>
                  <a:tcPr/>
                </a:tc>
                <a:tc gridSpan="3">
                  <a:txBody>
                    <a:bodyPr/>
                    <a:lstStyle/>
                    <a:p>
                      <a:pPr algn="ctr"/>
                      <a:r>
                        <a:rPr lang="en-US" dirty="0"/>
                        <a:t>Flowing mercury</a:t>
                      </a:r>
                    </a:p>
                  </a:txBody>
                  <a:tcPr anchor="ctr"/>
                </a:tc>
                <a:tc hMerge="1">
                  <a:txBody>
                    <a:bodyPr/>
                    <a:lstStyle/>
                    <a:p>
                      <a:endParaRPr lang="en-US"/>
                    </a:p>
                  </a:txBody>
                  <a:tcPr/>
                </a:tc>
                <a:tc hMerge="1">
                  <a:txBody>
                    <a:bodyPr/>
                    <a:lstStyle/>
                    <a:p>
                      <a:pPr algn="ctr"/>
                      <a:endParaRPr lang="en-US" dirty="0"/>
                    </a:p>
                  </a:txBody>
                  <a:tcPr anchor="ctr"/>
                </a:tc>
                <a:extLst>
                  <a:ext uri="{0D108BD9-81ED-4DB2-BD59-A6C34878D82A}">
                    <a16:rowId xmlns:a16="http://schemas.microsoft.com/office/drawing/2014/main" val="1052911609"/>
                  </a:ext>
                </a:extLst>
              </a:tr>
              <a:tr h="370840">
                <a:tc>
                  <a:txBody>
                    <a:bodyPr/>
                    <a:lstStyle/>
                    <a:p>
                      <a:r>
                        <a:rPr lang="en-US" dirty="0"/>
                        <a:t>Moderator Types</a:t>
                      </a:r>
                    </a:p>
                  </a:txBody>
                  <a:tcPr/>
                </a:tc>
                <a:tc gridSpan="3">
                  <a:txBody>
                    <a:bodyPr/>
                    <a:lstStyle/>
                    <a:p>
                      <a:pPr algn="ctr"/>
                      <a:r>
                        <a:rPr lang="en-US" dirty="0"/>
                        <a:t>3 hydrogen, 1 water</a:t>
                      </a:r>
                    </a:p>
                  </a:txBody>
                  <a:tcPr anchor="ctr"/>
                </a:tc>
                <a:tc hMerge="1">
                  <a:txBody>
                    <a:bodyPr/>
                    <a:lstStyle/>
                    <a:p>
                      <a:endParaRPr lang="en-US"/>
                    </a:p>
                  </a:txBody>
                  <a:tcPr/>
                </a:tc>
                <a:tc hMerge="1">
                  <a:txBody>
                    <a:bodyPr/>
                    <a:lstStyle/>
                    <a:p>
                      <a:pPr algn="ctr"/>
                      <a:endParaRPr lang="en-US" dirty="0"/>
                    </a:p>
                  </a:txBody>
                  <a:tcPr anchor="ctr"/>
                </a:tc>
                <a:extLst>
                  <a:ext uri="{0D108BD9-81ED-4DB2-BD59-A6C34878D82A}">
                    <a16:rowId xmlns:a16="http://schemas.microsoft.com/office/drawing/2014/main" val="679999435"/>
                  </a:ext>
                </a:extLst>
              </a:tr>
            </a:tbl>
          </a:graphicData>
        </a:graphic>
      </p:graphicFrame>
    </p:spTree>
    <p:extLst>
      <p:ext uri="{BB962C8B-B14F-4D97-AF65-F5344CB8AC3E}">
        <p14:creationId xmlns:p14="http://schemas.microsoft.com/office/powerpoint/2010/main" val="556187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BB224-4674-DA77-86C5-23105E00327C}"/>
              </a:ext>
            </a:extLst>
          </p:cNvPr>
          <p:cNvSpPr>
            <a:spLocks noGrp="1"/>
          </p:cNvSpPr>
          <p:nvPr>
            <p:ph type="title"/>
          </p:nvPr>
        </p:nvSpPr>
        <p:spPr/>
        <p:txBody>
          <a:bodyPr/>
          <a:lstStyle/>
          <a:p>
            <a:r>
              <a:rPr lang="en-US" dirty="0"/>
              <a:t>SNS has entered a new era of operation above 1.4 MW </a:t>
            </a:r>
          </a:p>
        </p:txBody>
      </p:sp>
      <p:sp>
        <p:nvSpPr>
          <p:cNvPr id="3" name="Content Placeholder 2">
            <a:extLst>
              <a:ext uri="{FF2B5EF4-FFF2-40B4-BE49-F238E27FC236}">
                <a16:creationId xmlns:a16="http://schemas.microsoft.com/office/drawing/2014/main" id="{6A4841AA-FE7E-DD86-0384-84FB79B302CF}"/>
              </a:ext>
            </a:extLst>
          </p:cNvPr>
          <p:cNvSpPr>
            <a:spLocks noGrp="1"/>
          </p:cNvSpPr>
          <p:nvPr>
            <p:ph idx="1"/>
          </p:nvPr>
        </p:nvSpPr>
        <p:spPr>
          <a:xfrm>
            <a:off x="448055" y="1335314"/>
            <a:ext cx="3644974" cy="4366199"/>
          </a:xfrm>
        </p:spPr>
        <p:txBody>
          <a:bodyPr/>
          <a:lstStyle/>
          <a:p>
            <a:r>
              <a:rPr lang="en-US" dirty="0"/>
              <a:t>Operating since 2007</a:t>
            </a:r>
          </a:p>
          <a:p>
            <a:r>
              <a:rPr lang="en-US" dirty="0"/>
              <a:t>Historically, power limited alternately by accelerator and target</a:t>
            </a:r>
          </a:p>
          <a:p>
            <a:r>
              <a:rPr lang="en-US" dirty="0"/>
              <a:t>Steady 1.4 MW operation since 2019</a:t>
            </a:r>
          </a:p>
          <a:p>
            <a:r>
              <a:rPr lang="en-US" dirty="0"/>
              <a:t>Now increasing power to 2 MW</a:t>
            </a:r>
          </a:p>
        </p:txBody>
      </p:sp>
      <p:pic>
        <p:nvPicPr>
          <p:cNvPr id="1026" name="Picture 2">
            <a:extLst>
              <a:ext uri="{FF2B5EF4-FFF2-40B4-BE49-F238E27FC236}">
                <a16:creationId xmlns:a16="http://schemas.microsoft.com/office/drawing/2014/main" id="{B1EAD25C-A142-6DB8-0391-CA41C8E10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9767" y="1134449"/>
            <a:ext cx="7620000"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261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FB54563-9BB1-A487-545A-6DEF083226A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29986">
            <a:off x="7602281" y="885637"/>
            <a:ext cx="4662689" cy="51162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52F0CE-C2BC-62F8-FE10-FC321F7B1CAA}"/>
              </a:ext>
            </a:extLst>
          </p:cNvPr>
          <p:cNvSpPr>
            <a:spLocks noGrp="1"/>
          </p:cNvSpPr>
          <p:nvPr>
            <p:ph type="title"/>
          </p:nvPr>
        </p:nvSpPr>
        <p:spPr>
          <a:xfrm>
            <a:off x="429767" y="274320"/>
            <a:ext cx="11430000" cy="978729"/>
          </a:xfrm>
        </p:spPr>
        <p:txBody>
          <a:bodyPr/>
          <a:lstStyle/>
          <a:p>
            <a:r>
              <a:rPr lang="en-US" dirty="0"/>
              <a:t>Proton Power Upgrade project </a:t>
            </a:r>
            <a:br>
              <a:rPr lang="en-US" dirty="0"/>
            </a:br>
            <a:r>
              <a:rPr lang="en-US" dirty="0"/>
              <a:t>nearing completion</a:t>
            </a:r>
          </a:p>
        </p:txBody>
      </p:sp>
      <p:sp>
        <p:nvSpPr>
          <p:cNvPr id="3" name="Content Placeholder 2">
            <a:extLst>
              <a:ext uri="{FF2B5EF4-FFF2-40B4-BE49-F238E27FC236}">
                <a16:creationId xmlns:a16="http://schemas.microsoft.com/office/drawing/2014/main" id="{0AB58503-BBEC-49C6-7BB8-B907A92EF935}"/>
              </a:ext>
            </a:extLst>
          </p:cNvPr>
          <p:cNvSpPr>
            <a:spLocks noGrp="1"/>
          </p:cNvSpPr>
          <p:nvPr>
            <p:ph idx="1"/>
          </p:nvPr>
        </p:nvSpPr>
        <p:spPr>
          <a:xfrm>
            <a:off x="448055" y="1653735"/>
            <a:ext cx="6533316" cy="4047778"/>
          </a:xfrm>
        </p:spPr>
        <p:txBody>
          <a:bodyPr/>
          <a:lstStyle/>
          <a:p>
            <a:r>
              <a:rPr lang="en-US" dirty="0"/>
              <a:t>Power increases to the accelerator</a:t>
            </a:r>
          </a:p>
          <a:p>
            <a:r>
              <a:rPr lang="en-US" dirty="0"/>
              <a:t>Target modifications</a:t>
            </a:r>
          </a:p>
          <a:p>
            <a:pPr lvl="1"/>
            <a:r>
              <a:rPr lang="en-US" dirty="0"/>
              <a:t>Improved design against fatigue</a:t>
            </a:r>
          </a:p>
          <a:p>
            <a:pPr lvl="1"/>
            <a:r>
              <a:rPr lang="en-US" dirty="0"/>
              <a:t>Improved gas bubblers</a:t>
            </a:r>
          </a:p>
          <a:p>
            <a:pPr lvl="1"/>
            <a:r>
              <a:rPr lang="en-US" dirty="0"/>
              <a:t>2</a:t>
            </a:r>
            <a:r>
              <a:rPr lang="en-US" baseline="30000" dirty="0"/>
              <a:t>nd</a:t>
            </a:r>
            <a:r>
              <a:rPr lang="en-US" dirty="0"/>
              <a:t> gas injection supply</a:t>
            </a:r>
          </a:p>
          <a:p>
            <a:r>
              <a:rPr lang="en-US" dirty="0"/>
              <a:t>Moderator ortho/para catalysts</a:t>
            </a:r>
          </a:p>
          <a:p>
            <a:pPr lvl="1"/>
            <a:r>
              <a:rPr lang="en-US" dirty="0"/>
              <a:t>Consistent moderator performance</a:t>
            </a:r>
          </a:p>
        </p:txBody>
      </p:sp>
      <p:sp>
        <p:nvSpPr>
          <p:cNvPr id="4" name="Rectangle 3">
            <a:extLst>
              <a:ext uri="{FF2B5EF4-FFF2-40B4-BE49-F238E27FC236}">
                <a16:creationId xmlns:a16="http://schemas.microsoft.com/office/drawing/2014/main" id="{19D97BCA-25D7-17B2-28A3-1CCCE3B4804B}"/>
              </a:ext>
            </a:extLst>
          </p:cNvPr>
          <p:cNvSpPr/>
          <p:nvPr/>
        </p:nvSpPr>
        <p:spPr>
          <a:xfrm>
            <a:off x="2394516" y="5137130"/>
            <a:ext cx="5144357" cy="1446550"/>
          </a:xfrm>
          <a:prstGeom prst="rect">
            <a:avLst/>
          </a:prstGeom>
          <a:noFill/>
        </p:spPr>
        <p:txBody>
          <a:bodyPr wrap="none" lIns="91440" tIns="45720" rIns="91440" bIns="45720">
            <a:spAutoFit/>
          </a:bodyPr>
          <a:lstStyle/>
          <a:p>
            <a:pPr algn="ctr"/>
            <a:r>
              <a:rPr lang="en-US" sz="4400" b="0" cap="none" spc="0" dirty="0">
                <a:ln w="0"/>
                <a:solidFill>
                  <a:schemeClr val="accent1"/>
                </a:solidFill>
                <a:effectLst>
                  <a:outerShdw blurRad="38100" dist="25400" dir="5400000" algn="ctr" rotWithShape="0">
                    <a:srgbClr val="6E747A">
                      <a:alpha val="43000"/>
                    </a:srgbClr>
                  </a:outerShdw>
                </a:effectLst>
              </a:rPr>
              <a:t>Many thanks to our </a:t>
            </a:r>
          </a:p>
          <a:p>
            <a:pPr algn="ctr"/>
            <a:r>
              <a:rPr lang="en-US" sz="4400" dirty="0">
                <a:ln w="0"/>
                <a:solidFill>
                  <a:schemeClr val="accent1"/>
                </a:solidFill>
                <a:effectLst>
                  <a:outerShdw blurRad="38100" dist="25400" dir="5400000" algn="ctr" rotWithShape="0">
                    <a:srgbClr val="6E747A">
                      <a:alpha val="43000"/>
                    </a:srgbClr>
                  </a:outerShdw>
                </a:effectLst>
              </a:rPr>
              <a:t>friends at J-PARC</a:t>
            </a:r>
            <a:endParaRPr lang="en-US" sz="4400" b="0" cap="none" spc="0" dirty="0">
              <a:ln w="0"/>
              <a:solidFill>
                <a:schemeClr val="accent1"/>
              </a:solidFill>
              <a:effectLst>
                <a:outerShdw blurRad="38100" dist="25400" dir="5400000" algn="ctr" rotWithShape="0">
                  <a:srgbClr val="6E747A">
                    <a:alpha val="43000"/>
                  </a:srgbClr>
                </a:outerShdw>
              </a:effectLst>
            </a:endParaRPr>
          </a:p>
        </p:txBody>
      </p:sp>
      <p:pic>
        <p:nvPicPr>
          <p:cNvPr id="5" name="Picture 2">
            <a:extLst>
              <a:ext uri="{FF2B5EF4-FFF2-40B4-BE49-F238E27FC236}">
                <a16:creationId xmlns:a16="http://schemas.microsoft.com/office/drawing/2014/main" id="{0FBC36BC-01AA-0998-232E-F6E6E3D2B9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65" b="2715"/>
          <a:stretch/>
        </p:blipFill>
        <p:spPr bwMode="auto">
          <a:xfrm>
            <a:off x="8224231" y="0"/>
            <a:ext cx="3519714" cy="24676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EDAAE27-A6B7-A01E-09EA-2AA2E287EEF3}"/>
              </a:ext>
            </a:extLst>
          </p:cNvPr>
          <p:cNvPicPr>
            <a:picLocks noChangeAspect="1"/>
          </p:cNvPicPr>
          <p:nvPr/>
        </p:nvPicPr>
        <p:blipFill rotWithShape="1">
          <a:blip r:embed="rId4">
            <a:clrChange>
              <a:clrFrom>
                <a:srgbClr val="FFFFFF"/>
              </a:clrFrom>
              <a:clrTo>
                <a:srgbClr val="FFFFFF">
                  <a:alpha val="0"/>
                </a:srgbClr>
              </a:clrTo>
            </a:clrChange>
          </a:blip>
          <a:srcRect l="47302"/>
          <a:stretch/>
        </p:blipFill>
        <p:spPr>
          <a:xfrm>
            <a:off x="7882568" y="4064000"/>
            <a:ext cx="4475630" cy="2823562"/>
          </a:xfrm>
          <a:prstGeom prst="rect">
            <a:avLst/>
          </a:prstGeom>
        </p:spPr>
      </p:pic>
    </p:spTree>
    <p:extLst>
      <p:ext uri="{BB962C8B-B14F-4D97-AF65-F5344CB8AC3E}">
        <p14:creationId xmlns:p14="http://schemas.microsoft.com/office/powerpoint/2010/main" val="3557789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CF6F-E989-7CCB-FB50-544C77F5ECD1}"/>
              </a:ext>
            </a:extLst>
          </p:cNvPr>
          <p:cNvSpPr>
            <a:spLocks noGrp="1"/>
          </p:cNvSpPr>
          <p:nvPr>
            <p:ph type="title"/>
          </p:nvPr>
        </p:nvSpPr>
        <p:spPr>
          <a:xfrm>
            <a:off x="429767" y="274320"/>
            <a:ext cx="11430000" cy="978729"/>
          </a:xfrm>
        </p:spPr>
        <p:txBody>
          <a:bodyPr/>
          <a:lstStyle/>
          <a:p>
            <a:r>
              <a:rPr lang="en-US" dirty="0"/>
              <a:t>Hydrogen moderators add ortho/para catalysts and diagnostics</a:t>
            </a:r>
          </a:p>
        </p:txBody>
      </p:sp>
      <p:sp>
        <p:nvSpPr>
          <p:cNvPr id="3" name="Content Placeholder 2">
            <a:extLst>
              <a:ext uri="{FF2B5EF4-FFF2-40B4-BE49-F238E27FC236}">
                <a16:creationId xmlns:a16="http://schemas.microsoft.com/office/drawing/2014/main" id="{CD5652B1-750A-A140-9DAB-640395E76B3B}"/>
              </a:ext>
            </a:extLst>
          </p:cNvPr>
          <p:cNvSpPr>
            <a:spLocks noGrp="1"/>
          </p:cNvSpPr>
          <p:nvPr>
            <p:ph idx="1"/>
          </p:nvPr>
        </p:nvSpPr>
        <p:spPr>
          <a:xfrm>
            <a:off x="448054" y="1653735"/>
            <a:ext cx="8071831" cy="4047778"/>
          </a:xfrm>
        </p:spPr>
        <p:txBody>
          <a:bodyPr/>
          <a:lstStyle/>
          <a:p>
            <a:r>
              <a:rPr lang="en-US" dirty="0"/>
              <a:t>Want &gt;99% para-hydrogen </a:t>
            </a:r>
          </a:p>
          <a:p>
            <a:pPr lvl="1"/>
            <a:r>
              <a:rPr lang="en-US" dirty="0"/>
              <a:t>Current ratio is &lt;70%, varies with time and power</a:t>
            </a:r>
          </a:p>
          <a:p>
            <a:r>
              <a:rPr lang="en-US" dirty="0"/>
              <a:t>3 catalyst beds will be added</a:t>
            </a:r>
          </a:p>
          <a:p>
            <a:pPr lvl="1"/>
            <a:r>
              <a:rPr lang="en-US" dirty="0"/>
              <a:t>Continuous diagnostic system</a:t>
            </a:r>
          </a:p>
          <a:p>
            <a:r>
              <a:rPr lang="en-US" dirty="0"/>
              <a:t>Poisoned-decoupled moderator performance not scaling with power</a:t>
            </a:r>
          </a:p>
          <a:p>
            <a:pPr lvl="1"/>
            <a:r>
              <a:rPr lang="en-US" dirty="0"/>
              <a:t>Changes to moderator hydrogen flow needed</a:t>
            </a:r>
          </a:p>
        </p:txBody>
      </p:sp>
      <p:pic>
        <p:nvPicPr>
          <p:cNvPr id="4" name="Picture 3">
            <a:extLst>
              <a:ext uri="{FF2B5EF4-FFF2-40B4-BE49-F238E27FC236}">
                <a16:creationId xmlns:a16="http://schemas.microsoft.com/office/drawing/2014/main" id="{D5CDEFA0-6DF5-527A-1F93-637686B3EF27}"/>
              </a:ext>
            </a:extLst>
          </p:cNvPr>
          <p:cNvPicPr>
            <a:picLocks noChangeAspect="1"/>
          </p:cNvPicPr>
          <p:nvPr/>
        </p:nvPicPr>
        <p:blipFill rotWithShape="1">
          <a:blip r:embed="rId2"/>
          <a:srcRect l="934" t="741" r="1239" b="1509"/>
          <a:stretch/>
        </p:blipFill>
        <p:spPr>
          <a:xfrm>
            <a:off x="8606115" y="3841378"/>
            <a:ext cx="3485764" cy="2516095"/>
          </a:xfrm>
          <a:prstGeom prst="rect">
            <a:avLst/>
          </a:prstGeom>
          <a:ln w="19050">
            <a:solidFill>
              <a:schemeClr val="tx1"/>
            </a:solidFill>
          </a:ln>
        </p:spPr>
      </p:pic>
      <p:pic>
        <p:nvPicPr>
          <p:cNvPr id="5" name="Picture 4" descr="A picture containing kitchenware, dirty, trash&#10;&#10;Description automatically generated">
            <a:extLst>
              <a:ext uri="{FF2B5EF4-FFF2-40B4-BE49-F238E27FC236}">
                <a16:creationId xmlns:a16="http://schemas.microsoft.com/office/drawing/2014/main" id="{7066FE2B-60AE-6ECB-9418-E36AFB2A5126}"/>
              </a:ext>
            </a:extLst>
          </p:cNvPr>
          <p:cNvPicPr>
            <a:picLocks noChangeAspect="1"/>
          </p:cNvPicPr>
          <p:nvPr/>
        </p:nvPicPr>
        <p:blipFill>
          <a:blip r:embed="rId3"/>
          <a:stretch>
            <a:fillRect/>
          </a:stretch>
        </p:blipFill>
        <p:spPr>
          <a:xfrm>
            <a:off x="9257357" y="825953"/>
            <a:ext cx="2183279" cy="2911038"/>
          </a:xfrm>
          <a:prstGeom prst="rect">
            <a:avLst/>
          </a:prstGeom>
          <a:ln w="19050">
            <a:solidFill>
              <a:schemeClr val="tx1"/>
            </a:solidFill>
          </a:ln>
        </p:spPr>
      </p:pic>
    </p:spTree>
    <p:extLst>
      <p:ext uri="{BB962C8B-B14F-4D97-AF65-F5344CB8AC3E}">
        <p14:creationId xmlns:p14="http://schemas.microsoft.com/office/powerpoint/2010/main" val="2220858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CF152C-58A0-B481-0187-EC3E6A1A3FB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6623" r="18858"/>
          <a:stretch/>
        </p:blipFill>
        <p:spPr>
          <a:xfrm rot="16200000">
            <a:off x="8833760" y="3026510"/>
            <a:ext cx="3332117" cy="3381945"/>
          </a:xfrm>
          <a:prstGeom prst="rect">
            <a:avLst/>
          </a:prstGeom>
        </p:spPr>
      </p:pic>
      <p:sp>
        <p:nvSpPr>
          <p:cNvPr id="2" name="Title 1">
            <a:extLst>
              <a:ext uri="{FF2B5EF4-FFF2-40B4-BE49-F238E27FC236}">
                <a16:creationId xmlns:a16="http://schemas.microsoft.com/office/drawing/2014/main" id="{A8B31740-9CD9-7CDD-5464-45A6162D74D7}"/>
              </a:ext>
            </a:extLst>
          </p:cNvPr>
          <p:cNvSpPr>
            <a:spLocks noGrp="1"/>
          </p:cNvSpPr>
          <p:nvPr>
            <p:ph type="title"/>
          </p:nvPr>
        </p:nvSpPr>
        <p:spPr/>
        <p:txBody>
          <a:bodyPr/>
          <a:lstStyle/>
          <a:p>
            <a:r>
              <a:rPr lang="en-US" dirty="0"/>
              <a:t>Early target issues related to cavitation and fatigue</a:t>
            </a:r>
          </a:p>
        </p:txBody>
      </p:sp>
      <p:sp>
        <p:nvSpPr>
          <p:cNvPr id="3" name="Content Placeholder 2">
            <a:extLst>
              <a:ext uri="{FF2B5EF4-FFF2-40B4-BE49-F238E27FC236}">
                <a16:creationId xmlns:a16="http://schemas.microsoft.com/office/drawing/2014/main" id="{15FB8756-1681-D439-6E32-58C28FA7EE02}"/>
              </a:ext>
            </a:extLst>
          </p:cNvPr>
          <p:cNvSpPr>
            <a:spLocks noGrp="1"/>
          </p:cNvSpPr>
          <p:nvPr>
            <p:ph idx="1"/>
          </p:nvPr>
        </p:nvSpPr>
        <p:spPr>
          <a:xfrm>
            <a:off x="448055" y="1407886"/>
            <a:ext cx="7157431" cy="4293627"/>
          </a:xfrm>
        </p:spPr>
        <p:txBody>
          <a:bodyPr/>
          <a:lstStyle/>
          <a:p>
            <a:r>
              <a:rPr lang="en-US" dirty="0"/>
              <a:t>High-power, pulsed beam leads to </a:t>
            </a:r>
          </a:p>
          <a:p>
            <a:pPr lvl="1"/>
            <a:r>
              <a:rPr lang="en-US" dirty="0"/>
              <a:t>Cyclic fatigue of 316L stainless structure</a:t>
            </a:r>
          </a:p>
          <a:p>
            <a:pPr lvl="1"/>
            <a:r>
              <a:rPr lang="en-US" dirty="0"/>
              <a:t>Mercury cavitation damage</a:t>
            </a:r>
          </a:p>
          <a:p>
            <a:pPr lvl="2"/>
            <a:r>
              <a:rPr lang="en-US" dirty="0"/>
              <a:t>Measured by removing samples</a:t>
            </a:r>
          </a:p>
          <a:p>
            <a:r>
              <a:rPr lang="en-US" dirty="0"/>
              <a:t>9 of 31 targets leaked in service</a:t>
            </a:r>
          </a:p>
          <a:p>
            <a:pPr lvl="1"/>
            <a:r>
              <a:rPr lang="en-US" dirty="0"/>
              <a:t>Interrupts user program</a:t>
            </a:r>
          </a:p>
          <a:p>
            <a:r>
              <a:rPr lang="en-US" dirty="0"/>
              <a:t>Only 2 of the last 18 targets leaked</a:t>
            </a:r>
          </a:p>
          <a:p>
            <a:pPr lvl="1"/>
            <a:r>
              <a:rPr lang="en-US" dirty="0"/>
              <a:t>Advances in design, manufacturing, and operation</a:t>
            </a:r>
          </a:p>
          <a:p>
            <a:pPr lvl="1"/>
            <a:r>
              <a:rPr lang="en-US" dirty="0"/>
              <a:t>Gas injection</a:t>
            </a:r>
          </a:p>
        </p:txBody>
      </p:sp>
      <p:sp>
        <p:nvSpPr>
          <p:cNvPr id="6" name="TextBox 5">
            <a:extLst>
              <a:ext uri="{FF2B5EF4-FFF2-40B4-BE49-F238E27FC236}">
                <a16:creationId xmlns:a16="http://schemas.microsoft.com/office/drawing/2014/main" id="{081957D3-0A15-24FE-7453-AF95AF11B2C3}"/>
              </a:ext>
            </a:extLst>
          </p:cNvPr>
          <p:cNvSpPr txBox="1"/>
          <p:nvPr/>
        </p:nvSpPr>
        <p:spPr>
          <a:xfrm>
            <a:off x="9014967" y="6383541"/>
            <a:ext cx="2844800" cy="286232"/>
          </a:xfrm>
          <a:prstGeom prst="rect">
            <a:avLst/>
          </a:prstGeom>
          <a:noFill/>
        </p:spPr>
        <p:txBody>
          <a:bodyPr wrap="square" rtlCol="0">
            <a:spAutoFit/>
          </a:bodyPr>
          <a:lstStyle/>
          <a:p>
            <a:pPr algn="l">
              <a:lnSpc>
                <a:spcPct val="90000"/>
              </a:lnSpc>
            </a:pPr>
            <a:r>
              <a:rPr lang="en-US" sz="1400" dirty="0">
                <a:latin typeface="+mn-lt"/>
              </a:rPr>
              <a:t>Images by David McClintock</a:t>
            </a:r>
          </a:p>
        </p:txBody>
      </p:sp>
      <p:pic>
        <p:nvPicPr>
          <p:cNvPr id="7" name="Picture 6">
            <a:extLst>
              <a:ext uri="{FF2B5EF4-FFF2-40B4-BE49-F238E27FC236}">
                <a16:creationId xmlns:a16="http://schemas.microsoft.com/office/drawing/2014/main" id="{5D109BE1-B60E-4CC7-BC9D-FC2E33EFE3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6392" y="813816"/>
            <a:ext cx="3938844" cy="2527088"/>
          </a:xfrm>
          <a:prstGeom prst="rect">
            <a:avLst/>
          </a:prstGeom>
          <a:ln w="3175">
            <a:solidFill>
              <a:schemeClr val="tx1"/>
            </a:solidFill>
          </a:ln>
        </p:spPr>
      </p:pic>
    </p:spTree>
    <p:extLst>
      <p:ext uri="{BB962C8B-B14F-4D97-AF65-F5344CB8AC3E}">
        <p14:creationId xmlns:p14="http://schemas.microsoft.com/office/powerpoint/2010/main" val="133479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7FFF9-A02D-4403-947C-758E9CD1E31F}"/>
              </a:ext>
            </a:extLst>
          </p:cNvPr>
          <p:cNvSpPr>
            <a:spLocks noGrp="1"/>
          </p:cNvSpPr>
          <p:nvPr>
            <p:ph type="title"/>
          </p:nvPr>
        </p:nvSpPr>
        <p:spPr/>
        <p:txBody>
          <a:bodyPr/>
          <a:lstStyle/>
          <a:p>
            <a:r>
              <a:rPr lang="en-US" dirty="0"/>
              <a:t>Gas injection key to reliability</a:t>
            </a:r>
          </a:p>
        </p:txBody>
      </p:sp>
      <p:grpSp>
        <p:nvGrpSpPr>
          <p:cNvPr id="4" name="Group 3">
            <a:extLst>
              <a:ext uri="{FF2B5EF4-FFF2-40B4-BE49-F238E27FC236}">
                <a16:creationId xmlns:a16="http://schemas.microsoft.com/office/drawing/2014/main" id="{BD709C6F-A159-4A45-6AFF-0FB730DC6EF7}"/>
              </a:ext>
            </a:extLst>
          </p:cNvPr>
          <p:cNvGrpSpPr>
            <a:grpSpLocks noChangeAspect="1"/>
          </p:cNvGrpSpPr>
          <p:nvPr/>
        </p:nvGrpSpPr>
        <p:grpSpPr>
          <a:xfrm>
            <a:off x="6028631" y="1653735"/>
            <a:ext cx="6002350" cy="4582341"/>
            <a:chOff x="1884106" y="1855356"/>
            <a:chExt cx="6230131" cy="4756233"/>
          </a:xfrm>
        </p:grpSpPr>
        <p:grpSp>
          <p:nvGrpSpPr>
            <p:cNvPr id="5" name="Group 4">
              <a:extLst>
                <a:ext uri="{FF2B5EF4-FFF2-40B4-BE49-F238E27FC236}">
                  <a16:creationId xmlns:a16="http://schemas.microsoft.com/office/drawing/2014/main" id="{58CDC893-42F8-35E3-C7D2-928424325250}"/>
                </a:ext>
              </a:extLst>
            </p:cNvPr>
            <p:cNvGrpSpPr>
              <a:grpSpLocks noChangeAspect="1"/>
            </p:cNvGrpSpPr>
            <p:nvPr/>
          </p:nvGrpSpPr>
          <p:grpSpPr>
            <a:xfrm>
              <a:off x="1884106" y="1855356"/>
              <a:ext cx="6014119" cy="1487244"/>
              <a:chOff x="1972285" y="2109391"/>
              <a:chExt cx="4443987" cy="1098970"/>
            </a:xfrm>
          </p:grpSpPr>
          <p:sp>
            <p:nvSpPr>
              <p:cNvPr id="21" name="TextBox 20">
                <a:extLst>
                  <a:ext uri="{FF2B5EF4-FFF2-40B4-BE49-F238E27FC236}">
                    <a16:creationId xmlns:a16="http://schemas.microsoft.com/office/drawing/2014/main" id="{84F62726-3015-B074-D6A6-A23CD18EA174}"/>
                  </a:ext>
                </a:extLst>
              </p:cNvPr>
              <p:cNvSpPr txBox="1"/>
              <p:nvPr/>
            </p:nvSpPr>
            <p:spPr>
              <a:xfrm>
                <a:off x="1972285" y="2191301"/>
                <a:ext cx="1604300" cy="810459"/>
              </a:xfrm>
              <a:prstGeom prst="rect">
                <a:avLst/>
              </a:prstGeom>
              <a:noFill/>
            </p:spPr>
            <p:txBody>
              <a:bodyPr wrap="square" rtlCol="0">
                <a:spAutoFit/>
              </a:bodyPr>
              <a:lstStyle/>
              <a:p>
                <a:pPr>
                  <a:spcAft>
                    <a:spcPts val="400"/>
                  </a:spcAft>
                </a:pPr>
                <a:r>
                  <a:rPr lang="en-US" sz="1400" b="1" dirty="0">
                    <a:latin typeface="+mn-lt"/>
                    <a:cs typeface="Times New Roman" panose="02020603050405020304" pitchFamily="18" charset="0"/>
                  </a:rPr>
                  <a:t>Target 16</a:t>
                </a:r>
              </a:p>
              <a:p>
                <a:pPr marL="115888" indent="-115888">
                  <a:spcAft>
                    <a:spcPts val="200"/>
                  </a:spcAft>
                  <a:buFont typeface="Arial" panose="020B0604020202020204" pitchFamily="34" charset="0"/>
                  <a:buChar char="•"/>
                </a:pPr>
                <a:r>
                  <a:rPr lang="en-US" sz="1400" dirty="0">
                    <a:latin typeface="+mn-lt"/>
                    <a:cs typeface="Times New Roman" panose="02020603050405020304" pitchFamily="18" charset="0"/>
                  </a:rPr>
                  <a:t>Jet-flow - no gas</a:t>
                </a:r>
              </a:p>
              <a:p>
                <a:pPr marL="115888" indent="-115888">
                  <a:spcAft>
                    <a:spcPts val="200"/>
                  </a:spcAft>
                  <a:buFont typeface="Arial" panose="020B0604020202020204" pitchFamily="34" charset="0"/>
                  <a:buChar char="•"/>
                </a:pPr>
                <a:r>
                  <a:rPr lang="en-US" sz="1400" dirty="0">
                    <a:highlight>
                      <a:srgbClr val="FFFF00"/>
                    </a:highlight>
                    <a:latin typeface="+mn-lt"/>
                    <a:cs typeface="Times New Roman" panose="02020603050405020304" pitchFamily="18" charset="0"/>
                  </a:rPr>
                  <a:t>P</a:t>
                </a:r>
                <a:r>
                  <a:rPr lang="en-US" sz="1400" baseline="-25000" dirty="0">
                    <a:highlight>
                      <a:srgbClr val="FFFF00"/>
                    </a:highlight>
                    <a:latin typeface="+mn-lt"/>
                    <a:cs typeface="Times New Roman" panose="02020603050405020304" pitchFamily="18" charset="0"/>
                  </a:rPr>
                  <a:t>avg</a:t>
                </a:r>
                <a:r>
                  <a:rPr lang="en-US" sz="1400" dirty="0">
                    <a:highlight>
                      <a:srgbClr val="FFFF00"/>
                    </a:highlight>
                    <a:latin typeface="+mn-lt"/>
                    <a:cs typeface="Times New Roman" panose="02020603050405020304" pitchFamily="18" charset="0"/>
                  </a:rPr>
                  <a:t> = 968 kW</a:t>
                </a:r>
              </a:p>
              <a:p>
                <a:pPr marL="115888" indent="-115888">
                  <a:spcAft>
                    <a:spcPts val="200"/>
                  </a:spcAft>
                  <a:buFont typeface="Arial" panose="020B0604020202020204" pitchFamily="34" charset="0"/>
                  <a:buChar char="•"/>
                </a:pPr>
                <a:r>
                  <a:rPr lang="en-US" sz="1400" dirty="0">
                    <a:latin typeface="+mn-lt"/>
                    <a:cs typeface="Times New Roman" panose="02020603050405020304" pitchFamily="18" charset="0"/>
                  </a:rPr>
                  <a:t>E</a:t>
                </a:r>
                <a:r>
                  <a:rPr lang="en-US" sz="1400" baseline="-25000" dirty="0">
                    <a:latin typeface="+mn-lt"/>
                    <a:cs typeface="Times New Roman" panose="02020603050405020304" pitchFamily="18" charset="0"/>
                  </a:rPr>
                  <a:t>total</a:t>
                </a:r>
                <a:r>
                  <a:rPr lang="en-US" sz="1400" dirty="0">
                    <a:latin typeface="+mn-lt"/>
                    <a:cs typeface="Times New Roman" panose="02020603050405020304" pitchFamily="18" charset="0"/>
                  </a:rPr>
                  <a:t> = 1780 MWh</a:t>
                </a:r>
              </a:p>
            </p:txBody>
          </p:sp>
          <p:pic>
            <p:nvPicPr>
              <p:cNvPr id="23" name="Picture 22">
                <a:extLst>
                  <a:ext uri="{FF2B5EF4-FFF2-40B4-BE49-F238E27FC236}">
                    <a16:creationId xmlns:a16="http://schemas.microsoft.com/office/drawing/2014/main" id="{DDBF4E21-AB93-D328-3CAC-D8AE8F06E95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377" b="98182" l="3636" r="97403">
                            <a14:foregroundMark x1="29610" y1="11429" x2="66234" y2="9351"/>
                            <a14:foregroundMark x1="66234" y1="9351" x2="70649" y2="14286"/>
                            <a14:foregroundMark x1="89870" y1="35065" x2="91688" y2="65714"/>
                            <a14:foregroundMark x1="37922" y1="93766" x2="57403" y2="94545"/>
                            <a14:foregroundMark x1="95325" y1="49351" x2="95325" y2="54545"/>
                            <a14:foregroundMark x1="85974" y1="57403" x2="86234" y2="60260"/>
                            <a14:foregroundMark x1="97403" y1="45714" x2="97403" y2="48312"/>
                            <a14:foregroundMark x1="87727" y1="76221" x2="88571" y2="74026"/>
                            <a14:foregroundMark x1="96883" y1="38701" x2="96883" y2="38701"/>
                            <a14:foregroundMark x1="44935" y1="4156" x2="48312" y2="3896"/>
                            <a14:foregroundMark x1="3896" y1="45714" x2="19740" y2="77143"/>
                            <a14:foregroundMark x1="19740" y1="77143" x2="24935" y2="82338"/>
                            <a14:foregroundMark x1="48312" y1="98182" x2="48312" y2="98182"/>
                            <a14:foregroundMark x1="43896" y1="97922" x2="43896" y2="97922"/>
                            <a14:foregroundMark x1="41299" y1="97922" x2="41299" y2="97922"/>
                            <a14:foregroundMark x1="40260" y1="97922" x2="40260" y2="97922"/>
                            <a14:foregroundMark x1="39221" y1="97662" x2="39221" y2="97662"/>
                            <a14:foregroundMark x1="56883" y1="98182" x2="56883" y2="98182"/>
                            <a14:foregroundMark x1="57922" y1="97922" x2="57922" y2="97922"/>
                            <a14:backgroundMark x1="94026" y1="76364" x2="70390" y2="98182"/>
                            <a14:backgroundMark x1="35325" y1="99740" x2="33247" y2="98442"/>
                            <a14:backgroundMark x1="36104" y1="99221" x2="37143" y2="99740"/>
                            <a14:backgroundMark x1="26234" y1="96364" x2="35844" y2="99740"/>
                            <a14:backgroundMark x1="50130" y1="99740" x2="50130" y2="99740"/>
                            <a14:backgroundMark x1="39481" y1="99740" x2="28571" y2="96104"/>
                            <a14:backgroundMark x1="27273" y1="94545" x2="21558" y2="92468"/>
                            <a14:backgroundMark x1="38442" y1="99481" x2="55844" y2="99740"/>
                            <a14:backgroundMark x1="23117" y1="92727" x2="23117" y2="92727"/>
                            <a14:backgroundMark x1="22857" y1="92208" x2="22857" y2="92208"/>
                            <a14:backgroundMark x1="23896" y1="92987" x2="23896" y2="92987"/>
                            <a14:backgroundMark x1="24416" y1="93247" x2="24416" y2="93247"/>
                            <a14:backgroundMark x1="22597" y1="92208" x2="22597" y2="92208"/>
                          </a14:backgroundRemoval>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3277471" y="2109391"/>
                <a:ext cx="1072262" cy="1073018"/>
              </a:xfrm>
              <a:prstGeom prst="rect">
                <a:avLst/>
              </a:prstGeom>
            </p:spPr>
          </p:pic>
          <p:pic>
            <p:nvPicPr>
              <p:cNvPr id="24" name="Picture 23">
                <a:extLst>
                  <a:ext uri="{FF2B5EF4-FFF2-40B4-BE49-F238E27FC236}">
                    <a16:creationId xmlns:a16="http://schemas.microsoft.com/office/drawing/2014/main" id="{1B8BCE37-C657-766B-D0D0-485CD45AEA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20372" y="2120386"/>
                <a:ext cx="981166" cy="1080031"/>
              </a:xfrm>
              <a:prstGeom prst="ellipse">
                <a:avLst/>
              </a:prstGeom>
            </p:spPr>
          </p:pic>
          <p:pic>
            <p:nvPicPr>
              <p:cNvPr id="25" name="Picture 24">
                <a:extLst>
                  <a:ext uri="{FF2B5EF4-FFF2-40B4-BE49-F238E27FC236}">
                    <a16:creationId xmlns:a16="http://schemas.microsoft.com/office/drawing/2014/main" id="{FA533785-6DE5-D9DD-7135-D752B90CD9C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243" t="-1050" r="-250" b="-1662"/>
              <a:stretch/>
            </p:blipFill>
            <p:spPr>
              <a:xfrm>
                <a:off x="5459542" y="2128330"/>
                <a:ext cx="956730" cy="1080031"/>
              </a:xfrm>
              <a:prstGeom prst="ellipse">
                <a:avLst/>
              </a:prstGeom>
            </p:spPr>
          </p:pic>
        </p:grpSp>
        <p:grpSp>
          <p:nvGrpSpPr>
            <p:cNvPr id="6" name="Group 5">
              <a:extLst>
                <a:ext uri="{FF2B5EF4-FFF2-40B4-BE49-F238E27FC236}">
                  <a16:creationId xmlns:a16="http://schemas.microsoft.com/office/drawing/2014/main" id="{5815A3EC-CB88-F0C6-DA65-F23D867D2707}"/>
                </a:ext>
              </a:extLst>
            </p:cNvPr>
            <p:cNvGrpSpPr/>
            <p:nvPr/>
          </p:nvGrpSpPr>
          <p:grpSpPr>
            <a:xfrm>
              <a:off x="1884106" y="3450509"/>
              <a:ext cx="6159744" cy="1582729"/>
              <a:chOff x="1448622" y="3662798"/>
              <a:chExt cx="6159744" cy="1582729"/>
            </a:xfrm>
          </p:grpSpPr>
          <p:sp>
            <p:nvSpPr>
              <p:cNvPr id="15" name="TextBox 14">
                <a:extLst>
                  <a:ext uri="{FF2B5EF4-FFF2-40B4-BE49-F238E27FC236}">
                    <a16:creationId xmlns:a16="http://schemas.microsoft.com/office/drawing/2014/main" id="{0EEB5E32-1250-DE1E-2D66-50352F593CD6}"/>
                  </a:ext>
                </a:extLst>
              </p:cNvPr>
              <p:cNvSpPr txBox="1"/>
              <p:nvPr/>
            </p:nvSpPr>
            <p:spPr>
              <a:xfrm>
                <a:off x="1448622" y="3674868"/>
                <a:ext cx="2394412" cy="1570659"/>
              </a:xfrm>
              <a:prstGeom prst="rect">
                <a:avLst/>
              </a:prstGeom>
              <a:noFill/>
            </p:spPr>
            <p:txBody>
              <a:bodyPr wrap="square" rtlCol="0">
                <a:spAutoFit/>
              </a:bodyPr>
              <a:lstStyle/>
              <a:p>
                <a:pPr>
                  <a:spcAft>
                    <a:spcPts val="400"/>
                  </a:spcAft>
                </a:pPr>
                <a:r>
                  <a:rPr lang="en-US" sz="1400" b="1" dirty="0">
                    <a:latin typeface="+mn-lt"/>
                    <a:cs typeface="Times New Roman" panose="02020603050405020304" pitchFamily="18" charset="0"/>
                  </a:rPr>
                  <a:t>Target 28</a:t>
                </a:r>
              </a:p>
              <a:p>
                <a:pPr marL="115888" indent="-115888">
                  <a:spcAft>
                    <a:spcPts val="200"/>
                  </a:spcAft>
                  <a:buFont typeface="Arial" panose="020B0604020202020204" pitchFamily="34" charset="0"/>
                  <a:buChar char="•"/>
                </a:pPr>
                <a:r>
                  <a:rPr lang="en-US" sz="1400" dirty="0">
                    <a:latin typeface="+mn-lt"/>
                    <a:cs typeface="Times New Roman" panose="02020603050405020304" pitchFamily="18" charset="0"/>
                  </a:rPr>
                  <a:t>Jet-flow </a:t>
                </a:r>
                <a:br>
                  <a:rPr lang="en-US" sz="1400" dirty="0">
                    <a:latin typeface="+mn-lt"/>
                    <a:cs typeface="Times New Roman" panose="02020603050405020304" pitchFamily="18" charset="0"/>
                  </a:rPr>
                </a:br>
                <a:r>
                  <a:rPr lang="en-US" sz="1400" dirty="0">
                    <a:latin typeface="+mn-lt"/>
                    <a:cs typeface="Times New Roman" panose="02020603050405020304" pitchFamily="18" charset="0"/>
                  </a:rPr>
                  <a:t>orifice bubbler</a:t>
                </a:r>
              </a:p>
              <a:p>
                <a:pPr marL="115888" indent="-115888">
                  <a:spcAft>
                    <a:spcPts val="200"/>
                  </a:spcAft>
                  <a:buFont typeface="Arial" panose="020B0604020202020204" pitchFamily="34" charset="0"/>
                  <a:buChar char="•"/>
                </a:pPr>
                <a:r>
                  <a:rPr lang="en-US" sz="1400" dirty="0" err="1">
                    <a:latin typeface="+mn-lt"/>
                    <a:cs typeface="Times New Roman" panose="02020603050405020304" pitchFamily="18" charset="0"/>
                  </a:rPr>
                  <a:t>Q</a:t>
                </a:r>
                <a:r>
                  <a:rPr lang="en-US" sz="1400" baseline="-25000" dirty="0" err="1">
                    <a:latin typeface="+mn-lt"/>
                    <a:cs typeface="Times New Roman" panose="02020603050405020304" pitchFamily="18" charset="0"/>
                  </a:rPr>
                  <a:t>avg</a:t>
                </a:r>
                <a:r>
                  <a:rPr lang="en-US" sz="1400" dirty="0">
                    <a:latin typeface="+mn-lt"/>
                    <a:cs typeface="Times New Roman" panose="02020603050405020304" pitchFamily="18" charset="0"/>
                  </a:rPr>
                  <a:t> = 1.58 SLPM</a:t>
                </a:r>
              </a:p>
              <a:p>
                <a:pPr marL="115888" indent="-115888">
                  <a:spcAft>
                    <a:spcPts val="200"/>
                  </a:spcAft>
                  <a:buFont typeface="Arial" panose="020B0604020202020204" pitchFamily="34" charset="0"/>
                  <a:buChar char="•"/>
                </a:pPr>
                <a:r>
                  <a:rPr lang="en-US" sz="1400" dirty="0">
                    <a:highlight>
                      <a:srgbClr val="FFFF00"/>
                    </a:highlight>
                    <a:latin typeface="+mn-lt"/>
                    <a:cs typeface="Times New Roman" panose="02020603050405020304" pitchFamily="18" charset="0"/>
                  </a:rPr>
                  <a:t>P</a:t>
                </a:r>
                <a:r>
                  <a:rPr lang="en-US" sz="1400" baseline="-25000" dirty="0">
                    <a:highlight>
                      <a:srgbClr val="FFFF00"/>
                    </a:highlight>
                    <a:latin typeface="+mn-lt"/>
                    <a:cs typeface="Times New Roman" panose="02020603050405020304" pitchFamily="18" charset="0"/>
                  </a:rPr>
                  <a:t>avg</a:t>
                </a:r>
                <a:r>
                  <a:rPr lang="en-US" sz="1400" dirty="0">
                    <a:highlight>
                      <a:srgbClr val="FFFF00"/>
                    </a:highlight>
                    <a:latin typeface="+mn-lt"/>
                    <a:cs typeface="Times New Roman" panose="02020603050405020304" pitchFamily="18" charset="0"/>
                  </a:rPr>
                  <a:t> = 1330 kW</a:t>
                </a:r>
              </a:p>
              <a:p>
                <a:pPr marL="115888" indent="-115888">
                  <a:spcAft>
                    <a:spcPts val="200"/>
                  </a:spcAft>
                  <a:buFont typeface="Arial" panose="020B0604020202020204" pitchFamily="34" charset="0"/>
                  <a:buChar char="•"/>
                </a:pPr>
                <a:r>
                  <a:rPr lang="en-US" sz="1400" dirty="0">
                    <a:latin typeface="+mn-lt"/>
                    <a:cs typeface="Times New Roman" panose="02020603050405020304" pitchFamily="18" charset="0"/>
                  </a:rPr>
                  <a:t>E</a:t>
                </a:r>
                <a:r>
                  <a:rPr lang="en-US" sz="1400" baseline="-25000" dirty="0">
                    <a:latin typeface="+mn-lt"/>
                    <a:cs typeface="Times New Roman" panose="02020603050405020304" pitchFamily="18" charset="0"/>
                  </a:rPr>
                  <a:t>total</a:t>
                </a:r>
                <a:r>
                  <a:rPr lang="en-US" sz="1400" dirty="0">
                    <a:latin typeface="+mn-lt"/>
                    <a:cs typeface="Times New Roman" panose="02020603050405020304" pitchFamily="18" charset="0"/>
                  </a:rPr>
                  <a:t> = 3186 MWh</a:t>
                </a:r>
              </a:p>
            </p:txBody>
          </p:sp>
          <p:pic>
            <p:nvPicPr>
              <p:cNvPr id="16" name="Picture 15">
                <a:extLst>
                  <a:ext uri="{FF2B5EF4-FFF2-40B4-BE49-F238E27FC236}">
                    <a16:creationId xmlns:a16="http://schemas.microsoft.com/office/drawing/2014/main" id="{41444145-0357-AFD9-1EF0-5C3226B9CEA1}"/>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2066" b="94958" l="3821" r="96988">
                            <a14:foregroundMark x1="6943" y1="37080" x2="11793" y2="64461"/>
                            <a14:foregroundMark x1="11793" y1="64461" x2="15430" y2="71324"/>
                            <a14:foregroundMark x1="15430" y1="71324" x2="29868" y2="83368"/>
                            <a14:foregroundMark x1="29868" y1="83368" x2="37105" y2="86099"/>
                            <a14:foregroundMark x1="37105" y1="86099" x2="44636" y2="86660"/>
                            <a14:foregroundMark x1="44636" y1="86660" x2="53674" y2="85924"/>
                            <a14:foregroundMark x1="53674" y1="85924" x2="79537" y2="75490"/>
                            <a14:foregroundMark x1="79537" y1="75490" x2="89015" y2="60154"/>
                            <a14:foregroundMark x1="89015" y1="60154" x2="91256" y2="40371"/>
                            <a14:foregroundMark x1="95555" y1="44818" x2="97024" y2="53606"/>
                            <a14:foregroundMark x1="37913" y1="91141" x2="22814" y2="87465"/>
                            <a14:foregroundMark x1="22814" y1="87465" x2="16458" y2="81232"/>
                            <a14:foregroundMark x1="16458" y1="81232" x2="13777" y2="74125"/>
                            <a14:foregroundMark x1="58046" y1="94958" x2="43644" y2="94853"/>
                            <a14:foregroundMark x1="4372" y1="46148" x2="3857" y2="53606"/>
                            <a14:foregroundMark x1="42175" y1="7668" x2="59735" y2="6723"/>
                            <a14:foregroundMark x1="46914" y1="3221" x2="53674" y2="3221"/>
                            <a14:foregroundMark x1="58450" y1="2976" x2="58229" y2="2941"/>
                            <a14:foregroundMark x1="53527" y1="2311" x2="52976" y2="2276"/>
                            <a14:foregroundMark x1="37179" y1="4727" x2="36995" y2="5042"/>
                            <a14:foregroundMark x1="37362" y1="4727" x2="37362" y2="4727"/>
                            <a14:foregroundMark x1="52461" y1="2276" x2="51212" y2="2066"/>
                            <a14:foregroundMark x1="54078" y1="2381" x2="54078" y2="2381"/>
                            <a14:foregroundMark x1="26672" y1="9489" x2="26672" y2="9489"/>
                          </a14:backgroundRemoval>
                        </a14:imgEffect>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rot="10680000">
                <a:off x="6215329" y="3662798"/>
                <a:ext cx="1393037" cy="1461614"/>
              </a:xfrm>
              <a:prstGeom prst="rect">
                <a:avLst/>
              </a:prstGeom>
            </p:spPr>
          </p:pic>
          <p:pic>
            <p:nvPicPr>
              <p:cNvPr id="17" name="Picture 16">
                <a:extLst>
                  <a:ext uri="{FF2B5EF4-FFF2-40B4-BE49-F238E27FC236}">
                    <a16:creationId xmlns:a16="http://schemas.microsoft.com/office/drawing/2014/main" id="{5428A1C7-5A59-157F-4586-3D09357D7240}"/>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3238" b="97804" l="3654" r="94885">
                            <a14:foregroundMark x1="43808" y1="60476" x2="68577" y2="72721"/>
                            <a14:foregroundMark x1="68577" y1="72721" x2="63692" y2="81206"/>
                            <a14:foregroundMark x1="63692" y1="81206" x2="39808" y2="85448"/>
                            <a14:foregroundMark x1="39808" y1="85448" x2="26346" y2="84183"/>
                            <a14:foregroundMark x1="26346" y1="84183" x2="16885" y2="80499"/>
                            <a14:foregroundMark x1="16885" y1="80499" x2="10692" y2="67287"/>
                            <a14:foregroundMark x1="10692" y1="67287" x2="10769" y2="57648"/>
                            <a14:foregroundMark x1="10769" y1="57648" x2="13923" y2="46744"/>
                            <a14:foregroundMark x1="13923" y1="46744" x2="25269" y2="43357"/>
                            <a14:foregroundMark x1="25269" y1="43357" x2="73615" y2="47823"/>
                            <a14:foregroundMark x1="73615" y1="47823" x2="81462" y2="52326"/>
                            <a14:foregroundMark x1="81462" y1="52326" x2="85269" y2="62002"/>
                            <a14:foregroundMark x1="85269" y1="62002" x2="81962" y2="70301"/>
                            <a14:foregroundMark x1="81962" y1="70301" x2="67923" y2="81727"/>
                            <a14:foregroundMark x1="39000" y1="90733" x2="53423" y2="92445"/>
                            <a14:foregroundMark x1="6192" y1="58876" x2="5577" y2="46744"/>
                            <a14:foregroundMark x1="59462" y1="6103" x2="43385" y2="4875"/>
                            <a14:foregroundMark x1="47346" y1="3349" x2="47346" y2="3349"/>
                            <a14:foregroundMark x1="53923" y1="3275" x2="49346" y2="3275"/>
                            <a14:foregroundMark x1="91154" y1="63230" x2="94308" y2="54820"/>
                            <a14:foregroundMark x1="94308" y1="54820" x2="94885" y2="47153"/>
                            <a14:foregroundMark x1="51654" y1="96799" x2="47462" y2="96390"/>
                            <a14:foregroundMark x1="3692" y1="58467" x2="3692" y2="58467"/>
                            <a14:foregroundMark x1="3769" y1="58876" x2="3769" y2="58876"/>
                            <a14:foregroundMark x1="48500" y1="97804" x2="48500" y2="97804"/>
                          </a14:backgroundRemoval>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rot="10800000">
                <a:off x="4753069" y="3674869"/>
                <a:ext cx="1414291" cy="1461614"/>
              </a:xfrm>
              <a:prstGeom prst="rect">
                <a:avLst/>
              </a:prstGeom>
            </p:spPr>
          </p:pic>
          <p:pic>
            <p:nvPicPr>
              <p:cNvPr id="19" name="Picture 18">
                <a:extLst>
                  <a:ext uri="{FF2B5EF4-FFF2-40B4-BE49-F238E27FC236}">
                    <a16:creationId xmlns:a16="http://schemas.microsoft.com/office/drawing/2014/main" id="{F67DB7F6-445A-4DB7-307F-AFAEDF076A63}"/>
                  </a:ext>
                </a:extLst>
              </p:cNvPr>
              <p:cNvPicPr>
                <a:picLocks noChangeAspect="1"/>
              </p:cNvPicPr>
              <p:nvPr/>
            </p:nvPicPr>
            <p:blipFill>
              <a:blip r:embed="rId10" cstate="hqprint">
                <a:extLst>
                  <a:ext uri="{BEBA8EAE-BF5A-486C-A8C5-ECC9F3942E4B}">
                    <a14:imgProps xmlns:a14="http://schemas.microsoft.com/office/drawing/2010/main">
                      <a14:imgLayer r:embed="rId11">
                        <a14:imgEffect>
                          <a14:backgroundRemoval t="5535" b="97214" l="3505" r="94781">
                            <a14:foregroundMark x1="6362" y1="55126" x2="9029" y2="38076"/>
                            <a14:foregroundMark x1="9029" y1="38076" x2="19619" y2="19837"/>
                            <a14:foregroundMark x1="19619" y1="19837" x2="40876" y2="11070"/>
                            <a14:foregroundMark x1="40876" y1="11070" x2="52838" y2="9770"/>
                            <a14:foregroundMark x1="52838" y1="9770" x2="68838" y2="11293"/>
                            <a14:foregroundMark x1="68838" y1="11293" x2="77676" y2="18053"/>
                            <a14:foregroundMark x1="77676" y1="18053" x2="87543" y2="34733"/>
                            <a14:foregroundMark x1="87543" y1="34733" x2="91086" y2="51374"/>
                            <a14:foregroundMark x1="91086" y1="51374" x2="91200" y2="59101"/>
                            <a14:foregroundMark x1="91200" y1="59101" x2="89105" y2="67273"/>
                            <a14:foregroundMark x1="89105" y1="67273" x2="79467" y2="79049"/>
                            <a14:foregroundMark x1="79467" y1="79049" x2="52229" y2="89116"/>
                            <a14:foregroundMark x1="52229" y1="89116" x2="27581" y2="89747"/>
                            <a14:foregroundMark x1="94324" y1="40750" x2="94819" y2="47363"/>
                            <a14:foregroundMark x1="91124" y1="70171" x2="91010" y2="67311"/>
                            <a14:foregroundMark x1="91810" y1="45394" x2="91886" y2="47957"/>
                            <a14:foregroundMark x1="92876" y1="68834" x2="92076" y2="65156"/>
                            <a14:foregroundMark x1="70743" y1="90305" x2="37600" y2="93536"/>
                            <a14:foregroundMark x1="91619" y1="70357" x2="91619" y2="69799"/>
                            <a14:foregroundMark x1="90133" y1="75186" x2="90133" y2="75186"/>
                            <a14:foregroundMark x1="89867" y1="76040" x2="89867" y2="76040"/>
                            <a14:foregroundMark x1="57943" y1="5758" x2="43695" y2="5572"/>
                            <a14:foregroundMark x1="4419" y1="45097" x2="3505" y2="52006"/>
                            <a14:foregroundMark x1="3505" y1="52006" x2="3657" y2="52303"/>
                            <a14:foregroundMark x1="48648" y1="97214" x2="54476" y2="96842"/>
                            <a14:foregroundMark x1="4914" y1="62407" x2="5790" y2="63076"/>
                            <a14:foregroundMark x1="5676" y1="65230" x2="5676" y2="65230"/>
                            <a14:foregroundMark x1="5486" y1="64190" x2="6552" y2="66270"/>
                          </a14:backgroundRemoval>
                        </a14:imgEffect>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rot="21540000">
                <a:off x="3250670" y="3678683"/>
                <a:ext cx="1425237" cy="1461614"/>
              </a:xfrm>
              <a:prstGeom prst="rect">
                <a:avLst/>
              </a:prstGeom>
            </p:spPr>
          </p:pic>
        </p:grpSp>
        <p:grpSp>
          <p:nvGrpSpPr>
            <p:cNvPr id="7" name="Group 6">
              <a:extLst>
                <a:ext uri="{FF2B5EF4-FFF2-40B4-BE49-F238E27FC236}">
                  <a16:creationId xmlns:a16="http://schemas.microsoft.com/office/drawing/2014/main" id="{82EFAADE-5B83-BA5D-8A76-4BFEE7BF303E}"/>
                </a:ext>
              </a:extLst>
            </p:cNvPr>
            <p:cNvGrpSpPr/>
            <p:nvPr/>
          </p:nvGrpSpPr>
          <p:grpSpPr>
            <a:xfrm>
              <a:off x="1891151" y="5040929"/>
              <a:ext cx="6223086" cy="1570660"/>
              <a:chOff x="1891151" y="5040929"/>
              <a:chExt cx="6223086" cy="1570660"/>
            </a:xfrm>
          </p:grpSpPr>
          <p:sp>
            <p:nvSpPr>
              <p:cNvPr id="8" name="TextBox 7">
                <a:extLst>
                  <a:ext uri="{FF2B5EF4-FFF2-40B4-BE49-F238E27FC236}">
                    <a16:creationId xmlns:a16="http://schemas.microsoft.com/office/drawing/2014/main" id="{8B63AB2A-2D7A-3C38-A5FD-8ECC0CDAFADE}"/>
                  </a:ext>
                </a:extLst>
              </p:cNvPr>
              <p:cNvSpPr txBox="1"/>
              <p:nvPr/>
            </p:nvSpPr>
            <p:spPr>
              <a:xfrm>
                <a:off x="1891151" y="5040929"/>
                <a:ext cx="2387366" cy="1570660"/>
              </a:xfrm>
              <a:prstGeom prst="rect">
                <a:avLst/>
              </a:prstGeom>
              <a:noFill/>
            </p:spPr>
            <p:txBody>
              <a:bodyPr wrap="square" rtlCol="0">
                <a:spAutoFit/>
              </a:bodyPr>
              <a:lstStyle/>
              <a:p>
                <a:pPr>
                  <a:spcAft>
                    <a:spcPts val="400"/>
                  </a:spcAft>
                </a:pPr>
                <a:r>
                  <a:rPr lang="en-US" sz="1400" b="1" dirty="0">
                    <a:latin typeface="+mn-lt"/>
                    <a:cs typeface="Times New Roman" panose="02020603050405020304" pitchFamily="18" charset="0"/>
                  </a:rPr>
                  <a:t>Target 29</a:t>
                </a:r>
              </a:p>
              <a:p>
                <a:pPr marL="115888" indent="-115888">
                  <a:spcAft>
                    <a:spcPts val="200"/>
                  </a:spcAft>
                  <a:buFont typeface="Arial" panose="020B0604020202020204" pitchFamily="34" charset="0"/>
                  <a:buChar char="•"/>
                </a:pPr>
                <a:r>
                  <a:rPr lang="en-US" sz="1400" dirty="0">
                    <a:latin typeface="+mn-lt"/>
                    <a:cs typeface="Times New Roman" panose="02020603050405020304" pitchFamily="18" charset="0"/>
                  </a:rPr>
                  <a:t>PPU-test target #1 </a:t>
                </a:r>
                <a:br>
                  <a:rPr lang="en-US" sz="1400" dirty="0">
                    <a:latin typeface="+mn-lt"/>
                    <a:cs typeface="Times New Roman" panose="02020603050405020304" pitchFamily="18" charset="0"/>
                  </a:rPr>
                </a:br>
                <a:r>
                  <a:rPr lang="en-US" sz="1400" dirty="0">
                    <a:latin typeface="+mn-lt"/>
                    <a:cs typeface="Times New Roman" panose="02020603050405020304" pitchFamily="18" charset="0"/>
                  </a:rPr>
                  <a:t>Swirl bubbler</a:t>
                </a:r>
              </a:p>
              <a:p>
                <a:pPr marL="115888" indent="-115888">
                  <a:spcAft>
                    <a:spcPts val="200"/>
                  </a:spcAft>
                  <a:buFont typeface="Arial" panose="020B0604020202020204" pitchFamily="34" charset="0"/>
                  <a:buChar char="•"/>
                </a:pPr>
                <a:r>
                  <a:rPr lang="en-US" sz="1400" dirty="0">
                    <a:latin typeface="+mn-lt"/>
                    <a:cs typeface="Times New Roman" panose="02020603050405020304" pitchFamily="18" charset="0"/>
                  </a:rPr>
                  <a:t>Q</a:t>
                </a:r>
                <a:r>
                  <a:rPr lang="en-US" sz="1400" baseline="-25000" dirty="0">
                    <a:latin typeface="+mn-lt"/>
                    <a:cs typeface="Times New Roman" panose="02020603050405020304" pitchFamily="18" charset="0"/>
                  </a:rPr>
                  <a:t>avg</a:t>
                </a:r>
                <a:r>
                  <a:rPr lang="en-US" sz="1400" dirty="0">
                    <a:latin typeface="+mn-lt"/>
                    <a:cs typeface="Times New Roman" panose="02020603050405020304" pitchFamily="18" charset="0"/>
                  </a:rPr>
                  <a:t> = 3.79 SLPM</a:t>
                </a:r>
              </a:p>
              <a:p>
                <a:pPr marL="115888" indent="-115888">
                  <a:spcAft>
                    <a:spcPts val="200"/>
                  </a:spcAft>
                  <a:buFont typeface="Arial" panose="020B0604020202020204" pitchFamily="34" charset="0"/>
                  <a:buChar char="•"/>
                </a:pPr>
                <a:r>
                  <a:rPr lang="en-US" sz="1400" dirty="0">
                    <a:highlight>
                      <a:srgbClr val="FFFF00"/>
                    </a:highlight>
                    <a:latin typeface="+mn-lt"/>
                    <a:cs typeface="Times New Roman" panose="02020603050405020304" pitchFamily="18" charset="0"/>
                  </a:rPr>
                  <a:t>P</a:t>
                </a:r>
                <a:r>
                  <a:rPr lang="en-US" sz="1400" baseline="-25000" dirty="0">
                    <a:highlight>
                      <a:srgbClr val="FFFF00"/>
                    </a:highlight>
                    <a:latin typeface="+mn-lt"/>
                    <a:cs typeface="Times New Roman" panose="02020603050405020304" pitchFamily="18" charset="0"/>
                  </a:rPr>
                  <a:t>avg</a:t>
                </a:r>
                <a:r>
                  <a:rPr lang="en-US" sz="1400" dirty="0">
                    <a:highlight>
                      <a:srgbClr val="FFFF00"/>
                    </a:highlight>
                    <a:latin typeface="+mn-lt"/>
                    <a:cs typeface="Times New Roman" panose="02020603050405020304" pitchFamily="18" charset="0"/>
                  </a:rPr>
                  <a:t> = 1324 kW</a:t>
                </a:r>
              </a:p>
              <a:p>
                <a:pPr marL="115888" indent="-115888">
                  <a:spcAft>
                    <a:spcPts val="200"/>
                  </a:spcAft>
                  <a:buFont typeface="Arial" panose="020B0604020202020204" pitchFamily="34" charset="0"/>
                  <a:buChar char="•"/>
                </a:pPr>
                <a:r>
                  <a:rPr lang="en-US" sz="1400" dirty="0">
                    <a:latin typeface="+mn-lt"/>
                    <a:cs typeface="Times New Roman" panose="02020603050405020304" pitchFamily="18" charset="0"/>
                  </a:rPr>
                  <a:t>E</a:t>
                </a:r>
                <a:r>
                  <a:rPr lang="en-US" sz="1400" baseline="-25000" dirty="0">
                    <a:latin typeface="+mn-lt"/>
                    <a:cs typeface="Times New Roman" panose="02020603050405020304" pitchFamily="18" charset="0"/>
                  </a:rPr>
                  <a:t>total</a:t>
                </a:r>
                <a:r>
                  <a:rPr lang="en-US" sz="1400" dirty="0">
                    <a:latin typeface="+mn-lt"/>
                    <a:cs typeface="Times New Roman" panose="02020603050405020304" pitchFamily="18" charset="0"/>
                  </a:rPr>
                  <a:t> = 1931 MWh</a:t>
                </a:r>
              </a:p>
            </p:txBody>
          </p:sp>
          <p:grpSp>
            <p:nvGrpSpPr>
              <p:cNvPr id="9" name="Group 8">
                <a:extLst>
                  <a:ext uri="{FF2B5EF4-FFF2-40B4-BE49-F238E27FC236}">
                    <a16:creationId xmlns:a16="http://schemas.microsoft.com/office/drawing/2014/main" id="{4708198B-D9CF-4852-5A65-389754CF9F0E}"/>
                  </a:ext>
                </a:extLst>
              </p:cNvPr>
              <p:cNvGrpSpPr/>
              <p:nvPr/>
            </p:nvGrpSpPr>
            <p:grpSpPr>
              <a:xfrm>
                <a:off x="3726162" y="5072546"/>
                <a:ext cx="4388075" cy="1461831"/>
                <a:chOff x="3726162" y="5072546"/>
                <a:chExt cx="4388075" cy="1461831"/>
              </a:xfrm>
            </p:grpSpPr>
            <p:pic>
              <p:nvPicPr>
                <p:cNvPr id="10" name="Picture 9">
                  <a:extLst>
                    <a:ext uri="{FF2B5EF4-FFF2-40B4-BE49-F238E27FC236}">
                      <a16:creationId xmlns:a16="http://schemas.microsoft.com/office/drawing/2014/main" id="{FE0DF643-E9B5-F903-8B0A-C402EE73ADCD}"/>
                    </a:ext>
                  </a:extLst>
                </p:cNvPr>
                <p:cNvPicPr>
                  <a:picLocks noChangeAspect="1"/>
                </p:cNvPicPr>
                <p:nvPr/>
              </p:nvPicPr>
              <p:blipFill>
                <a:blip r:embed="rId12" cstate="hqprint">
                  <a:extLst>
                    <a:ext uri="{BEBA8EAE-BF5A-486C-A8C5-ECC9F3942E4B}">
                      <a14:imgProps xmlns:a14="http://schemas.microsoft.com/office/drawing/2010/main">
                        <a14:imgLayer r:embed="rId13">
                          <a14:imgEffect>
                            <a14:backgroundRemoval t="2704" b="97187" l="3548" r="94477">
                              <a14:foregroundMark x1="37271" y1="8440" x2="57096" y2="6394"/>
                              <a14:foregroundMark x1="57096" y1="6394" x2="71068" y2="8623"/>
                              <a14:foregroundMark x1="56072" y1="91304" x2="73592" y2="83705"/>
                              <a14:foregroundMark x1="73592" y1="83705" x2="95099" y2="64048"/>
                              <a14:foregroundMark x1="95099" y1="64048" x2="96013" y2="56960"/>
                              <a14:foregroundMark x1="96013" y1="56960" x2="90563" y2="43149"/>
                              <a14:foregroundMark x1="90563" y1="43149" x2="90563" y2="43076"/>
                              <a14:foregroundMark x1="94001" y1="49397" x2="94477" y2="52174"/>
                              <a14:foregroundMark x1="42356" y1="92656" x2="54938" y2="93533"/>
                              <a14:foregroundMark x1="6145" y1="45963" x2="7388" y2="52868"/>
                              <a14:foregroundMark x1="7388" y1="52868" x2="7974" y2="53635"/>
                              <a14:foregroundMark x1="47037" y1="2704" x2="53402" y2="2704"/>
                              <a14:foregroundMark x1="3548" y1="49580" x2="3731" y2="52101"/>
                              <a14:foregroundMark x1="48574" y1="97187" x2="50914" y2="97077"/>
                              <a14:foregroundMark x1="27286" y1="91706" x2="27286" y2="91706"/>
                              <a14:foregroundMark x1="9876" y1="27731" x2="9876" y2="27731"/>
                              <a14:foregroundMark x1="10278" y1="26672" x2="10278" y2="27037"/>
                            </a14:backgroundRemoval>
                          </a14:imgEffect>
                        </a14:imgLayer>
                      </a14:imgProps>
                    </a:ext>
                    <a:ext uri="{28A0092B-C50C-407E-A947-70E740481C1C}">
                      <a14:useLocalDpi xmlns:a14="http://schemas.microsoft.com/office/drawing/2010/main"/>
                    </a:ext>
                  </a:extLst>
                </a:blip>
                <a:stretch>
                  <a:fillRect/>
                </a:stretch>
              </p:blipFill>
              <p:spPr>
                <a:xfrm>
                  <a:off x="6654228" y="5072546"/>
                  <a:ext cx="1460009" cy="1461613"/>
                </a:xfrm>
                <a:prstGeom prst="rect">
                  <a:avLst/>
                </a:prstGeom>
              </p:spPr>
            </p:pic>
            <p:pic>
              <p:nvPicPr>
                <p:cNvPr id="11" name="Picture 10">
                  <a:extLst>
                    <a:ext uri="{FF2B5EF4-FFF2-40B4-BE49-F238E27FC236}">
                      <a16:creationId xmlns:a16="http://schemas.microsoft.com/office/drawing/2014/main" id="{D9A6CDA8-1053-33F9-EE20-8DC0CB8156B4}"/>
                    </a:ext>
                  </a:extLst>
                </p:cNvPr>
                <p:cNvPicPr>
                  <a:picLocks noChangeAspect="1"/>
                </p:cNvPicPr>
                <p:nvPr/>
              </p:nvPicPr>
              <p:blipFill>
                <a:blip r:embed="rId14" cstate="hqprint">
                  <a:extLst>
                    <a:ext uri="{BEBA8EAE-BF5A-486C-A8C5-ECC9F3942E4B}">
                      <a14:imgProps xmlns:a14="http://schemas.microsoft.com/office/drawing/2010/main">
                        <a14:imgLayer r:embed="rId15">
                          <a14:imgEffect>
                            <a14:backgroundRemoval t="3901" b="95132" l="4654" r="94788">
                              <a14:foregroundMark x1="38124" y1="8053" x2="52792" y2="5834"/>
                              <a14:foregroundMark x1="52792" y1="5834" x2="61020" y2="7194"/>
                              <a14:foregroundMark x1="94788" y1="45276" x2="92815" y2="62133"/>
                              <a14:foregroundMark x1="4877" y1="41589" x2="4654" y2="57802"/>
                              <a14:foregroundMark x1="4654" y1="57802" x2="8377" y2="68683"/>
                              <a14:foregroundMark x1="37677" y1="93450" x2="55957" y2="95562"/>
                              <a14:foregroundMark x1="63468" y1="95119" x2="57707" y2="93951"/>
                              <a14:foregroundMark x1="10499" y1="74588" x2="10424" y2="73944"/>
                              <a14:foregroundMark x1="11876" y1="77094" x2="11318" y2="76127"/>
                              <a14:foregroundMark x1="62435" y1="5691" x2="60797" y2="5261"/>
                              <a14:foregroundMark x1="40692" y1="4295" x2="48176" y2="3901"/>
                              <a14:foregroundMark x1="48176" y1="3901" x2="60648" y2="5154"/>
                              <a14:foregroundMark x1="25205" y1="8876" x2="25205" y2="8876"/>
                              <a14:foregroundMark x1="29598" y1="6943" x2="28220" y2="7445"/>
                              <a14:foregroundMark x1="27662" y1="91840" x2="28220" y2="92090"/>
                              <a14:foregroundMark x1="29598" y1="92913" x2="30045" y2="93092"/>
                              <a14:backgroundMark x1="63328" y1="95455" x2="63328" y2="95455"/>
                              <a14:backgroundMark x1="63328" y1="95455" x2="63663" y2="95025"/>
                              <a14:backgroundMark x1="44937" y1="98067" x2="43708" y2="98067"/>
                              <a14:backgroundMark x1="63068" y1="95097" x2="63068" y2="95097"/>
                              <a14:backgroundMark x1="63515" y1="94989" x2="63105" y2="95168"/>
                              <a14:backgroundMark x1="62584" y1="95240" x2="62919" y2="95240"/>
                            </a14:backgroundRemoval>
                          </a14:imgEffect>
                        </a14:imgLayer>
                      </a14:imgProps>
                    </a:ext>
                    <a:ext uri="{28A0092B-C50C-407E-A947-70E740481C1C}">
                      <a14:useLocalDpi xmlns:a14="http://schemas.microsoft.com/office/drawing/2010/main"/>
                    </a:ext>
                  </a:extLst>
                </a:blip>
                <a:stretch>
                  <a:fillRect/>
                </a:stretch>
              </p:blipFill>
              <p:spPr>
                <a:xfrm>
                  <a:off x="5220646" y="5072546"/>
                  <a:ext cx="1405115" cy="1461613"/>
                </a:xfrm>
                <a:prstGeom prst="rect">
                  <a:avLst/>
                </a:prstGeom>
              </p:spPr>
            </p:pic>
            <p:pic>
              <p:nvPicPr>
                <p:cNvPr id="13" name="Picture 12">
                  <a:extLst>
                    <a:ext uri="{FF2B5EF4-FFF2-40B4-BE49-F238E27FC236}">
                      <a16:creationId xmlns:a16="http://schemas.microsoft.com/office/drawing/2014/main" id="{F08A2E68-6F07-0F96-4894-875B9AD6D8AB}"/>
                    </a:ext>
                  </a:extLst>
                </p:cNvPr>
                <p:cNvPicPr>
                  <a:picLocks noChangeAspect="1"/>
                </p:cNvPicPr>
                <p:nvPr/>
              </p:nvPicPr>
              <p:blipFill>
                <a:blip r:embed="rId16" cstate="hqprint">
                  <a:extLst>
                    <a:ext uri="{BEBA8EAE-BF5A-486C-A8C5-ECC9F3942E4B}">
                      <a14:imgProps xmlns:a14="http://schemas.microsoft.com/office/drawing/2010/main">
                        <a14:imgLayer r:embed="rId17">
                          <a14:imgEffect>
                            <a14:backgroundRemoval t="4271" b="96598" l="6613" r="94012">
                              <a14:foregroundMark x1="8780" y1="42418" x2="19030" y2="64025"/>
                              <a14:foregroundMark x1="19030" y1="64025" x2="33688" y2="82700"/>
                              <a14:foregroundMark x1="33688" y1="82700" x2="35966" y2="82953"/>
                              <a14:foregroundMark x1="48898" y1="88563" x2="33505" y2="88056"/>
                              <a14:foregroundMark x1="33505" y1="88056" x2="30933" y2="85957"/>
                              <a14:foregroundMark x1="6613" y1="57293" x2="19177" y2="77416"/>
                              <a14:foregroundMark x1="47979" y1="94463" x2="58560" y2="94064"/>
                              <a14:foregroundMark x1="58560" y1="94064" x2="64952" y2="90662"/>
                              <a14:foregroundMark x1="64952" y1="90662" x2="67083" y2="86645"/>
                              <a14:foregroundMark x1="53306" y1="95874" x2="45408" y2="96634"/>
                              <a14:foregroundMark x1="45408" y1="96634" x2="44048" y2="96164"/>
                              <a14:foregroundMark x1="81447" y1="59826" x2="74761" y2="55375"/>
                              <a14:foregroundMark x1="74761" y1="55375" x2="74761" y2="55121"/>
                              <a14:foregroundMark x1="92542" y1="42562" x2="94048" y2="57763"/>
                              <a14:foregroundMark x1="94048" y1="57763" x2="93938" y2="58487"/>
                              <a14:foregroundMark x1="87877" y1="61419" x2="89089" y2="70720"/>
                              <a14:foregroundMark x1="87215" y1="22729" x2="87142" y2="25407"/>
                              <a14:foregroundMark x1="37289" y1="7637" x2="52682" y2="4271"/>
                              <a14:foregroundMark x1="52682" y1="4271" x2="64438" y2="7781"/>
                              <a14:foregroundMark x1="85415" y1="19653" x2="80162" y2="14368"/>
                              <a14:foregroundMark x1="80162" y1="14368" x2="59184" y2="4777"/>
                              <a14:foregroundMark x1="59184" y1="4777" x2="58817" y2="4850"/>
                              <a14:foregroundMark x1="77957" y1="12342" x2="64181" y2="4958"/>
                              <a14:foregroundMark x1="62564" y1="5176" x2="61242" y2="5212"/>
                              <a14:foregroundMark x1="63079" y1="5176" x2="60838" y2="4524"/>
                              <a14:foregroundMark x1="62675" y1="5103" x2="62050" y2="4705"/>
                              <a14:backgroundMark x1="74210" y1="93630" x2="81558" y2="94716"/>
                              <a14:backgroundMark x1="81558" y1="94716" x2="84313" y2="94137"/>
                            </a14:backgroundRemoval>
                          </a14:imgEffect>
                        </a14:imgLayer>
                      </a14:imgProps>
                    </a:ext>
                    <a:ext uri="{28A0092B-C50C-407E-A947-70E740481C1C}">
                      <a14:useLocalDpi xmlns:a14="http://schemas.microsoft.com/office/drawing/2010/main"/>
                    </a:ext>
                  </a:extLst>
                </a:blip>
                <a:stretch>
                  <a:fillRect/>
                </a:stretch>
              </p:blipFill>
              <p:spPr>
                <a:xfrm rot="60000">
                  <a:off x="3726162" y="5072764"/>
                  <a:ext cx="1439926" cy="1461613"/>
                </a:xfrm>
                <a:prstGeom prst="rect">
                  <a:avLst/>
                </a:prstGeom>
              </p:spPr>
            </p:pic>
          </p:grpSp>
        </p:grpSp>
      </p:grpSp>
      <p:sp>
        <p:nvSpPr>
          <p:cNvPr id="27" name="TextBox 26">
            <a:extLst>
              <a:ext uri="{FF2B5EF4-FFF2-40B4-BE49-F238E27FC236}">
                <a16:creationId xmlns:a16="http://schemas.microsoft.com/office/drawing/2014/main" id="{B44B1EFE-9B58-9C0F-B717-6AA70C234432}"/>
              </a:ext>
            </a:extLst>
          </p:cNvPr>
          <p:cNvSpPr txBox="1"/>
          <p:nvPr/>
        </p:nvSpPr>
        <p:spPr>
          <a:xfrm>
            <a:off x="10705671" y="1104990"/>
            <a:ext cx="986972" cy="590931"/>
          </a:xfrm>
          <a:prstGeom prst="rect">
            <a:avLst/>
          </a:prstGeom>
          <a:noFill/>
        </p:spPr>
        <p:txBody>
          <a:bodyPr wrap="square" rtlCol="0">
            <a:spAutoFit/>
          </a:bodyPr>
          <a:lstStyle/>
          <a:p>
            <a:pPr algn="ctr">
              <a:lnSpc>
                <a:spcPct val="90000"/>
              </a:lnSpc>
            </a:pPr>
            <a:r>
              <a:rPr lang="en-US" dirty="0">
                <a:latin typeface="+mn-lt"/>
              </a:rPr>
              <a:t>Beam Center</a:t>
            </a:r>
          </a:p>
        </p:txBody>
      </p:sp>
      <p:sp>
        <p:nvSpPr>
          <p:cNvPr id="28" name="TextBox 27">
            <a:extLst>
              <a:ext uri="{FF2B5EF4-FFF2-40B4-BE49-F238E27FC236}">
                <a16:creationId xmlns:a16="http://schemas.microsoft.com/office/drawing/2014/main" id="{13541CD9-498C-A3F4-5F7C-997D8F4A270C}"/>
              </a:ext>
            </a:extLst>
          </p:cNvPr>
          <p:cNvSpPr txBox="1"/>
          <p:nvPr/>
        </p:nvSpPr>
        <p:spPr>
          <a:xfrm>
            <a:off x="7800731" y="1118570"/>
            <a:ext cx="1266881" cy="590931"/>
          </a:xfrm>
          <a:prstGeom prst="rect">
            <a:avLst/>
          </a:prstGeom>
          <a:noFill/>
        </p:spPr>
        <p:txBody>
          <a:bodyPr wrap="square" rtlCol="0">
            <a:spAutoFit/>
          </a:bodyPr>
          <a:lstStyle/>
          <a:p>
            <a:pPr algn="ctr">
              <a:lnSpc>
                <a:spcPct val="90000"/>
              </a:lnSpc>
            </a:pPr>
            <a:r>
              <a:rPr lang="en-US" dirty="0">
                <a:latin typeface="+mn-lt"/>
              </a:rPr>
              <a:t>Outside of beam</a:t>
            </a:r>
          </a:p>
        </p:txBody>
      </p:sp>
      <p:sp>
        <p:nvSpPr>
          <p:cNvPr id="29" name="Arrow: Left-Right 28">
            <a:extLst>
              <a:ext uri="{FF2B5EF4-FFF2-40B4-BE49-F238E27FC236}">
                <a16:creationId xmlns:a16="http://schemas.microsoft.com/office/drawing/2014/main" id="{D641C4F8-5AAC-BE53-9187-CC55EF8A7052}"/>
              </a:ext>
            </a:extLst>
          </p:cNvPr>
          <p:cNvSpPr/>
          <p:nvPr/>
        </p:nvSpPr>
        <p:spPr>
          <a:xfrm>
            <a:off x="9014686" y="1193771"/>
            <a:ext cx="1783943" cy="484657"/>
          </a:xfrm>
          <a:prstGeom prst="leftRightArrow">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0" name="TextBox 29">
            <a:extLst>
              <a:ext uri="{FF2B5EF4-FFF2-40B4-BE49-F238E27FC236}">
                <a16:creationId xmlns:a16="http://schemas.microsoft.com/office/drawing/2014/main" id="{201D1254-92D0-8A6A-A93C-2AEA04EBA891}"/>
              </a:ext>
            </a:extLst>
          </p:cNvPr>
          <p:cNvSpPr txBox="1"/>
          <p:nvPr/>
        </p:nvSpPr>
        <p:spPr>
          <a:xfrm>
            <a:off x="9077419" y="6240425"/>
            <a:ext cx="2844800" cy="286232"/>
          </a:xfrm>
          <a:prstGeom prst="rect">
            <a:avLst/>
          </a:prstGeom>
          <a:noFill/>
        </p:spPr>
        <p:txBody>
          <a:bodyPr wrap="square" rtlCol="0">
            <a:spAutoFit/>
          </a:bodyPr>
          <a:lstStyle/>
          <a:p>
            <a:pPr algn="l">
              <a:lnSpc>
                <a:spcPct val="90000"/>
              </a:lnSpc>
            </a:pPr>
            <a:r>
              <a:rPr lang="en-US" sz="1400" dirty="0">
                <a:latin typeface="+mn-lt"/>
              </a:rPr>
              <a:t>Images by David McClintock</a:t>
            </a:r>
          </a:p>
        </p:txBody>
      </p:sp>
      <p:sp>
        <p:nvSpPr>
          <p:cNvPr id="18" name="Content Placeholder 2">
            <a:extLst>
              <a:ext uri="{FF2B5EF4-FFF2-40B4-BE49-F238E27FC236}">
                <a16:creationId xmlns:a16="http://schemas.microsoft.com/office/drawing/2014/main" id="{6C846748-17E6-6C0A-DB39-AB3E67B0A0FB}"/>
              </a:ext>
            </a:extLst>
          </p:cNvPr>
          <p:cNvSpPr txBox="1">
            <a:spLocks/>
          </p:cNvSpPr>
          <p:nvPr/>
        </p:nvSpPr>
        <p:spPr bwMode="auto">
          <a:xfrm>
            <a:off x="448055" y="1653735"/>
            <a:ext cx="5457139" cy="404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First used at J-PARC in 2012</a:t>
            </a:r>
          </a:p>
          <a:p>
            <a:r>
              <a:rPr lang="en-US"/>
              <a:t>Used at SNS since 2017</a:t>
            </a:r>
          </a:p>
          <a:p>
            <a:pPr lvl="1"/>
            <a:r>
              <a:rPr lang="en-US"/>
              <a:t>Helium rates increased from 0.3 slpm to 4 slpm</a:t>
            </a:r>
          </a:p>
          <a:p>
            <a:pPr lvl="1"/>
            <a:r>
              <a:rPr lang="en-US"/>
              <a:t>Helium volume fraction &lt;0.1%</a:t>
            </a:r>
          </a:p>
          <a:p>
            <a:r>
              <a:rPr lang="en-US"/>
              <a:t>Cavitation damage greatly decreased</a:t>
            </a:r>
          </a:p>
          <a:p>
            <a:r>
              <a:rPr lang="en-US"/>
              <a:t>Strain decreased</a:t>
            </a:r>
          </a:p>
          <a:p>
            <a:pPr lvl="1"/>
            <a:r>
              <a:rPr lang="en-US"/>
              <a:t>Varies by location, diminishing returns</a:t>
            </a:r>
            <a:endParaRPr lang="en-US" dirty="0"/>
          </a:p>
        </p:txBody>
      </p:sp>
    </p:spTree>
    <p:extLst>
      <p:ext uri="{BB962C8B-B14F-4D97-AF65-F5344CB8AC3E}">
        <p14:creationId xmlns:p14="http://schemas.microsoft.com/office/powerpoint/2010/main" val="174128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7FFF9-A02D-4403-947C-758E9CD1E31F}"/>
              </a:ext>
            </a:extLst>
          </p:cNvPr>
          <p:cNvSpPr>
            <a:spLocks noGrp="1"/>
          </p:cNvSpPr>
          <p:nvPr>
            <p:ph type="title"/>
          </p:nvPr>
        </p:nvSpPr>
        <p:spPr>
          <a:xfrm>
            <a:off x="429767" y="274320"/>
            <a:ext cx="11430000" cy="535531"/>
          </a:xfrm>
        </p:spPr>
        <p:txBody>
          <a:bodyPr/>
          <a:lstStyle/>
          <a:p>
            <a:r>
              <a:rPr lang="en-US" dirty="0"/>
              <a:t>Gas injection key to reliability</a:t>
            </a:r>
          </a:p>
        </p:txBody>
      </p:sp>
      <p:sp>
        <p:nvSpPr>
          <p:cNvPr id="3" name="Content Placeholder 2">
            <a:extLst>
              <a:ext uri="{FF2B5EF4-FFF2-40B4-BE49-F238E27FC236}">
                <a16:creationId xmlns:a16="http://schemas.microsoft.com/office/drawing/2014/main" id="{28B1C3CC-DEB6-6144-58DB-00461645849B}"/>
              </a:ext>
            </a:extLst>
          </p:cNvPr>
          <p:cNvSpPr>
            <a:spLocks noGrp="1"/>
          </p:cNvSpPr>
          <p:nvPr>
            <p:ph idx="1"/>
          </p:nvPr>
        </p:nvSpPr>
        <p:spPr>
          <a:xfrm>
            <a:off x="448055" y="1653735"/>
            <a:ext cx="5457139" cy="4047778"/>
          </a:xfrm>
        </p:spPr>
        <p:txBody>
          <a:bodyPr/>
          <a:lstStyle/>
          <a:p>
            <a:r>
              <a:rPr lang="en-US" dirty="0"/>
              <a:t>First used at J-PARC in 2012</a:t>
            </a:r>
          </a:p>
          <a:p>
            <a:r>
              <a:rPr lang="en-US" dirty="0"/>
              <a:t>Used at SNS since 2017</a:t>
            </a:r>
          </a:p>
          <a:p>
            <a:pPr lvl="1"/>
            <a:r>
              <a:rPr lang="en-US" dirty="0"/>
              <a:t>Helium rates increased from 0.3 slpm to 4 slpm</a:t>
            </a:r>
          </a:p>
          <a:p>
            <a:pPr lvl="1"/>
            <a:r>
              <a:rPr lang="en-US" dirty="0"/>
              <a:t>Helium volume fraction &lt;0.1%</a:t>
            </a:r>
          </a:p>
          <a:p>
            <a:r>
              <a:rPr lang="en-US" dirty="0"/>
              <a:t>Cavitation damage greatly decreased</a:t>
            </a:r>
          </a:p>
          <a:p>
            <a:r>
              <a:rPr lang="en-US" dirty="0"/>
              <a:t>Strain decreased</a:t>
            </a:r>
          </a:p>
          <a:p>
            <a:pPr lvl="1"/>
            <a:r>
              <a:rPr lang="en-US" dirty="0"/>
              <a:t>Varies by location, diminishing returns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50569F3-1E57-69AD-DC0D-B31869597053}"/>
                  </a:ext>
                </a:extLst>
              </p:cNvPr>
              <p:cNvSpPr txBox="1"/>
              <p:nvPr/>
            </p:nvSpPr>
            <p:spPr>
              <a:xfrm>
                <a:off x="5905194" y="6488668"/>
                <a:ext cx="3492347" cy="369332"/>
              </a:xfrm>
              <a:prstGeom prst="rect">
                <a:avLst/>
              </a:prstGeom>
              <a:solidFill>
                <a:schemeClr val="bg1"/>
              </a:solidFill>
            </p:spPr>
            <p:txBody>
              <a:bodyPr wrap="square">
                <a:spAutoFit/>
              </a:bodyPr>
              <a:lstStyle/>
              <a:p>
                <a14:m>
                  <m:oMath xmlns:m="http://schemas.openxmlformats.org/officeDocument/2006/math">
                    <m:r>
                      <m:rPr>
                        <m:sty m:val="p"/>
                      </m:rPr>
                      <a:rPr lang="en-US" smtClean="0">
                        <a:latin typeface="Cambria Math" panose="02040503050406030204" pitchFamily="18" charset="0"/>
                      </a:rPr>
                      <m:t>y</m:t>
                    </m:r>
                    <m:r>
                      <a:rPr lang="en-US" i="1" smtClean="0">
                        <a:latin typeface="Cambria Math" panose="02040503050406030204" pitchFamily="18" charset="0"/>
                      </a:rPr>
                      <m:t> </m:t>
                    </m:r>
                    <m:d>
                      <m:dPr>
                        <m:ctrlPr>
                          <a:rPr lang="en-US" b="0" i="1" smtClean="0">
                            <a:latin typeface="Cambria Math" panose="02040503050406030204" pitchFamily="18" charset="0"/>
                          </a:rPr>
                        </m:ctrlPr>
                      </m:dPr>
                      <m:e>
                        <m:r>
                          <m:rPr>
                            <m:sty m:val="p"/>
                          </m:rPr>
                          <a:rPr lang="en-US" i="0">
                            <a:latin typeface="Cambria Math" panose="02040503050406030204" pitchFamily="18" charset="0"/>
                          </a:rPr>
                          <m:t>Strain</m:t>
                        </m:r>
                        <m:r>
                          <a:rPr lang="en-US" i="0">
                            <a:latin typeface="Cambria Math" panose="02040503050406030204" pitchFamily="18" charset="0"/>
                          </a:rPr>
                          <m:t> </m:t>
                        </m:r>
                        <m:r>
                          <m:rPr>
                            <m:sty m:val="p"/>
                          </m:rPr>
                          <a:rPr lang="en-US" i="0">
                            <a:latin typeface="Cambria Math" panose="02040503050406030204" pitchFamily="18" charset="0"/>
                          </a:rPr>
                          <m:t>range</m:t>
                        </m:r>
                      </m:e>
                    </m:d>
                    <m:r>
                      <a:rPr lang="en-US" i="0">
                        <a:latin typeface="Cambria Math" panose="02040503050406030204" pitchFamily="18" charset="0"/>
                      </a:rPr>
                      <m:t>=</m:t>
                    </m:r>
                    <m:r>
                      <a:rPr lang="en-US" i="1">
                        <a:latin typeface="Cambria Math" panose="02040503050406030204" pitchFamily="18" charset="0"/>
                      </a:rPr>
                      <m:t>𝑘</m:t>
                    </m:r>
                    <m:r>
                      <a:rPr lang="en-US" b="0" i="1" smtClean="0">
                        <a:latin typeface="Cambria Math" panose="02040503050406030204" pitchFamily="18" charset="0"/>
                      </a:rPr>
                      <m:t>∗</m:t>
                    </m:r>
                    <m:r>
                      <a:rPr lang="en-US" i="1" smtClean="0">
                        <a:latin typeface="Cambria Math" panose="02040503050406030204" pitchFamily="18" charset="0"/>
                      </a:rPr>
                      <m:t> </m:t>
                    </m:r>
                  </m:oMath>
                </a14:m>
                <a:r>
                  <a:rPr lang="en-US" dirty="0"/>
                  <a:t>(</a:t>
                </a:r>
                <a14:m>
                  <m:oMath xmlns:m="http://schemas.openxmlformats.org/officeDocument/2006/math">
                    <m:r>
                      <m:rPr>
                        <m:sty m:val="p"/>
                      </m:rPr>
                      <a:rPr lang="en-US" i="0">
                        <a:latin typeface="Cambria Math" panose="02040503050406030204" pitchFamily="18" charset="0"/>
                      </a:rPr>
                      <m:t>Power</m:t>
                    </m:r>
                  </m:oMath>
                </a14:m>
                <a:r>
                  <a:rPr lang="en-US" dirty="0"/>
                  <a:t>)</a:t>
                </a:r>
              </a:p>
            </p:txBody>
          </p:sp>
        </mc:Choice>
        <mc:Fallback xmlns="">
          <p:sp>
            <p:nvSpPr>
              <p:cNvPr id="12" name="TextBox 11">
                <a:extLst>
                  <a:ext uri="{FF2B5EF4-FFF2-40B4-BE49-F238E27FC236}">
                    <a16:creationId xmlns:a16="http://schemas.microsoft.com/office/drawing/2014/main" id="{750569F3-1E57-69AD-DC0D-B31869597053}"/>
                  </a:ext>
                </a:extLst>
              </p:cNvPr>
              <p:cNvSpPr txBox="1">
                <a:spLocks noRot="1" noChangeAspect="1" noMove="1" noResize="1" noEditPoints="1" noAdjustHandles="1" noChangeArrowheads="1" noChangeShapeType="1" noTextEdit="1"/>
              </p:cNvSpPr>
              <p:nvPr/>
            </p:nvSpPr>
            <p:spPr>
              <a:xfrm>
                <a:off x="5905194" y="6488668"/>
                <a:ext cx="3492347" cy="369332"/>
              </a:xfrm>
              <a:prstGeom prst="rect">
                <a:avLst/>
              </a:prstGeom>
              <a:blipFill>
                <a:blip r:embed="rId2"/>
                <a:stretch>
                  <a:fillRect t="-8197" b="-24590"/>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46C16F93-7440-6D6E-86A1-D1D43E13B10B}"/>
              </a:ext>
            </a:extLst>
          </p:cNvPr>
          <p:cNvPicPr>
            <a:picLocks noChangeAspect="1"/>
          </p:cNvPicPr>
          <p:nvPr/>
        </p:nvPicPr>
        <p:blipFill>
          <a:blip r:embed="rId3"/>
          <a:stretch>
            <a:fillRect/>
          </a:stretch>
        </p:blipFill>
        <p:spPr>
          <a:xfrm>
            <a:off x="6521037" y="3492095"/>
            <a:ext cx="5338730" cy="2995276"/>
          </a:xfrm>
          <a:prstGeom prst="rect">
            <a:avLst/>
          </a:prstGeom>
        </p:spPr>
      </p:pic>
      <p:sp>
        <p:nvSpPr>
          <p:cNvPr id="22" name="Rectangle 21">
            <a:extLst>
              <a:ext uri="{FF2B5EF4-FFF2-40B4-BE49-F238E27FC236}">
                <a16:creationId xmlns:a16="http://schemas.microsoft.com/office/drawing/2014/main" id="{85DB0B47-FA6E-763A-9BE6-3244997836A7}"/>
              </a:ext>
            </a:extLst>
          </p:cNvPr>
          <p:cNvSpPr/>
          <p:nvPr/>
        </p:nvSpPr>
        <p:spPr>
          <a:xfrm>
            <a:off x="12047919" y="215154"/>
            <a:ext cx="133790" cy="1290799"/>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32" name="Picture 31">
            <a:extLst>
              <a:ext uri="{FF2B5EF4-FFF2-40B4-BE49-F238E27FC236}">
                <a16:creationId xmlns:a16="http://schemas.microsoft.com/office/drawing/2014/main" id="{04A8EDC2-57E1-D94A-DDDA-5380EBCA13A7}"/>
              </a:ext>
            </a:extLst>
          </p:cNvPr>
          <p:cNvPicPr>
            <a:picLocks noChangeAspect="1"/>
          </p:cNvPicPr>
          <p:nvPr/>
        </p:nvPicPr>
        <p:blipFill>
          <a:blip r:embed="rId4">
            <a:lum bright="-20000" contrast="40000"/>
          </a:blip>
          <a:stretch>
            <a:fillRect/>
          </a:stretch>
        </p:blipFill>
        <p:spPr>
          <a:xfrm>
            <a:off x="8091715" y="1"/>
            <a:ext cx="4089994" cy="3420394"/>
          </a:xfrm>
          <a:prstGeom prst="rect">
            <a:avLst/>
          </a:prstGeom>
        </p:spPr>
      </p:pic>
    </p:spTree>
    <p:extLst>
      <p:ext uri="{BB962C8B-B14F-4D97-AF65-F5344CB8AC3E}">
        <p14:creationId xmlns:p14="http://schemas.microsoft.com/office/powerpoint/2010/main" val="2654279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287C6-6733-3818-A6E0-3EF2F57D5FD8}"/>
              </a:ext>
            </a:extLst>
          </p:cNvPr>
          <p:cNvSpPr>
            <a:spLocks noGrp="1"/>
          </p:cNvSpPr>
          <p:nvPr>
            <p:ph type="title"/>
          </p:nvPr>
        </p:nvSpPr>
        <p:spPr/>
        <p:txBody>
          <a:bodyPr/>
          <a:lstStyle/>
          <a:p>
            <a:r>
              <a:rPr lang="en-US" dirty="0"/>
              <a:t>Post-upgrade ramp plan focuses on reliability</a:t>
            </a:r>
          </a:p>
        </p:txBody>
      </p:sp>
      <p:sp>
        <p:nvSpPr>
          <p:cNvPr id="3" name="Content Placeholder 2">
            <a:extLst>
              <a:ext uri="{FF2B5EF4-FFF2-40B4-BE49-F238E27FC236}">
                <a16:creationId xmlns:a16="http://schemas.microsoft.com/office/drawing/2014/main" id="{8C9B0FD3-1D05-A7EA-5BE8-C3819A817985}"/>
              </a:ext>
            </a:extLst>
          </p:cNvPr>
          <p:cNvSpPr>
            <a:spLocks noGrp="1"/>
          </p:cNvSpPr>
          <p:nvPr>
            <p:ph idx="1"/>
          </p:nvPr>
        </p:nvSpPr>
        <p:spPr>
          <a:xfrm>
            <a:off x="448055" y="1653735"/>
            <a:ext cx="2820643" cy="4047778"/>
          </a:xfrm>
        </p:spPr>
        <p:txBody>
          <a:bodyPr/>
          <a:lstStyle/>
          <a:p>
            <a:r>
              <a:rPr lang="en-US" b="1" dirty="0"/>
              <a:t>Reliable operation </a:t>
            </a:r>
            <a:r>
              <a:rPr lang="en-US" dirty="0"/>
              <a:t>is most important</a:t>
            </a:r>
          </a:p>
          <a:p>
            <a:r>
              <a:rPr lang="en-US" dirty="0"/>
              <a:t>Ramp by 2027 to </a:t>
            </a:r>
          </a:p>
          <a:p>
            <a:pPr lvl="1"/>
            <a:r>
              <a:rPr lang="en-US" dirty="0"/>
              <a:t>5,000 hours per year, </a:t>
            </a:r>
          </a:p>
          <a:p>
            <a:pPr lvl="1"/>
            <a:r>
              <a:rPr lang="en-US" dirty="0"/>
              <a:t>2 MW </a:t>
            </a:r>
          </a:p>
        </p:txBody>
      </p:sp>
      <p:pic>
        <p:nvPicPr>
          <p:cNvPr id="39" name="Picture 38">
            <a:extLst>
              <a:ext uri="{FF2B5EF4-FFF2-40B4-BE49-F238E27FC236}">
                <a16:creationId xmlns:a16="http://schemas.microsoft.com/office/drawing/2014/main" id="{5EE2951A-CE71-26F4-8DD9-FF4E64F0BE1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68698" y="896939"/>
            <a:ext cx="9068444" cy="5064122"/>
          </a:xfrm>
          <a:prstGeom prst="rect">
            <a:avLst/>
          </a:prstGeom>
        </p:spPr>
      </p:pic>
      <p:sp>
        <p:nvSpPr>
          <p:cNvPr id="40" name="Rectangle 39">
            <a:extLst>
              <a:ext uri="{FF2B5EF4-FFF2-40B4-BE49-F238E27FC236}">
                <a16:creationId xmlns:a16="http://schemas.microsoft.com/office/drawing/2014/main" id="{9DCDDA8A-6E63-BD31-43BB-8967AFD25227}"/>
              </a:ext>
            </a:extLst>
          </p:cNvPr>
          <p:cNvSpPr/>
          <p:nvPr/>
        </p:nvSpPr>
        <p:spPr>
          <a:xfrm>
            <a:off x="9042400" y="4397828"/>
            <a:ext cx="529771" cy="515257"/>
          </a:xfrm>
          <a:prstGeom prst="rect">
            <a:avLst/>
          </a:prstGeom>
          <a:solidFill>
            <a:srgbClr val="D3DDE7"/>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383410950"/>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Presentation28" id="{27614BCB-6872-1C4D-94C2-566A1165D93D}" vid="{FC2EE5E8-A08D-E540-9B37-CA9E89E73775}"/>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6BFB3AB80EA044897B163D651BE7CF" ma:contentTypeVersion="12" ma:contentTypeDescription="Create a new document." ma:contentTypeScope="" ma:versionID="5ccae34aae965e24db62e9729d4dd5e4">
  <xsd:schema xmlns:xsd="http://www.w3.org/2001/XMLSchema" xmlns:xs="http://www.w3.org/2001/XMLSchema" xmlns:p="http://schemas.microsoft.com/office/2006/metadata/properties" xmlns:ns2="38e4deb0-de08-4adb-aafc-d8ff02544178" targetNamespace="http://schemas.microsoft.com/office/2006/metadata/properties" ma:root="true" ma:fieldsID="73e7bd080f35e63ea4fc24c5765ee755" ns2:_="">
    <xsd:import namespace="38e4deb0-de08-4adb-aafc-d8ff025441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4deb0-de08-4adb-aafc-d8ff02544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A20C22-D077-412B-81BA-8B2541026FAD}">
  <ds:schemaRefs>
    <ds:schemaRef ds:uri="http://schemas.openxmlformats.org/package/2006/metadata/core-properties"/>
    <ds:schemaRef ds:uri="http://purl.org/dc/elements/1.1/"/>
    <ds:schemaRef ds:uri="38e4deb0-de08-4adb-aafc-d8ff02544178"/>
    <ds:schemaRef ds:uri="http://schemas.microsoft.com/office/2006/documentManagement/types"/>
    <ds:schemaRef ds:uri="http://purl.org/dc/dcmitype/"/>
    <ds:schemaRef ds:uri="http://schemas.microsoft.com/office/infopath/2007/PartnerControls"/>
    <ds:schemaRef ds:uri="http://www.w3.org/XML/1998/namespace"/>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814FB6BD-000C-41AF-9DE8-4264F777F37F}">
  <ds:schemaRefs>
    <ds:schemaRef ds:uri="http://schemas.microsoft.com/sharepoint/v3/contenttype/forms"/>
  </ds:schemaRefs>
</ds:datastoreItem>
</file>

<file path=customXml/itemProps3.xml><?xml version="1.0" encoding="utf-8"?>
<ds:datastoreItem xmlns:ds="http://schemas.openxmlformats.org/officeDocument/2006/customXml" ds:itemID="{78EF5AA9-B8DF-4DC7-90A1-A91BA595B6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4deb0-de08-4adb-aafc-d8ff02544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ORNL-Presentation-16x9-Template-SNS</Template>
  <TotalTime>276</TotalTime>
  <Words>1021</Words>
  <Application>Microsoft Office PowerPoint</Application>
  <PresentationFormat>Widescreen</PresentationFormat>
  <Paragraphs>185</Paragraphs>
  <Slides>12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Verdana</vt:lpstr>
      <vt:lpstr>LinLibertineO-Identity-H</vt:lpstr>
      <vt:lpstr>Cambria Math</vt:lpstr>
      <vt:lpstr>Arial</vt:lpstr>
      <vt:lpstr>Century Gothic</vt:lpstr>
      <vt:lpstr>Arial Black</vt:lpstr>
      <vt:lpstr>ORNL</vt:lpstr>
      <vt:lpstr>Upgrades and Progress in Increasing Beam Power Above 1.4 MW at the SNS</vt:lpstr>
      <vt:lpstr>Spallation Neutron Source (SNS) Upgrade in Progress</vt:lpstr>
      <vt:lpstr>SNS has entered a new era of operation above 1.4 MW </vt:lpstr>
      <vt:lpstr>Proton Power Upgrade project  nearing completion</vt:lpstr>
      <vt:lpstr>Hydrogen moderators add ortho/para catalysts and diagnostics</vt:lpstr>
      <vt:lpstr>Early target issues related to cavitation and fatigue</vt:lpstr>
      <vt:lpstr>Gas injection key to reliability</vt:lpstr>
      <vt:lpstr>Gas injection key to reliability</vt:lpstr>
      <vt:lpstr>Post-upgrade ramp plan focuses on reliability</vt:lpstr>
      <vt:lpstr>Target challenges remain after upgrade</vt:lpstr>
      <vt:lpstr>PowerPoint Presentation</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Upgrades and Progress in Increasing Beam Power Above 1.4 MW at the SNS</dc:title>
  <dc:subject/>
  <dc:creator>Winder, Drew E.</dc:creator>
  <cp:keywords/>
  <dc:description/>
  <cp:lastModifiedBy>Winder, Drew E.</cp:lastModifiedBy>
  <cp:revision>1</cp:revision>
  <dcterms:created xsi:type="dcterms:W3CDTF">2023-10-27T17:50:36Z</dcterms:created>
  <dcterms:modified xsi:type="dcterms:W3CDTF">2023-11-05T06:02:22Z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0x010100436BFB3AB80EA044897B163D651BE7CF</vt:lpwstr>
  </property>
  <property fmtid="{D5CDD505-2E9C-101B-9397-08002B2CF9AE}" pid="3" name="Order">
    <vt:r8>18100</vt:r8>
  </property>
  <property fmtid="{D5CDD505-2E9C-101B-9397-08002B2CF9AE}" pid="4" name="GUID">
    <vt:lpwstr>42b6f0ba-36c8-4301-8891-17ebf0c53400</vt:lpwstr>
  </property>
</Properties>
</file>