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  <p:sldMasterId id="2147483764" r:id="rId5"/>
  </p:sldMasterIdLst>
  <p:notesMasterIdLst>
    <p:notesMasterId r:id="rId35"/>
  </p:notesMasterIdLst>
  <p:handoutMasterIdLst>
    <p:handoutMasterId r:id="rId36"/>
  </p:handoutMasterIdLst>
  <p:sldIdLst>
    <p:sldId id="258" r:id="rId6"/>
    <p:sldId id="1363" r:id="rId7"/>
    <p:sldId id="264" r:id="rId8"/>
    <p:sldId id="1366" r:id="rId9"/>
    <p:sldId id="1364" r:id="rId10"/>
    <p:sldId id="864" r:id="rId11"/>
    <p:sldId id="296" r:id="rId12"/>
    <p:sldId id="297" r:id="rId13"/>
    <p:sldId id="298" r:id="rId14"/>
    <p:sldId id="299" r:id="rId15"/>
    <p:sldId id="270" r:id="rId16"/>
    <p:sldId id="275" r:id="rId17"/>
    <p:sldId id="300" r:id="rId18"/>
    <p:sldId id="301" r:id="rId19"/>
    <p:sldId id="1337" r:id="rId20"/>
    <p:sldId id="1347" r:id="rId21"/>
    <p:sldId id="1348" r:id="rId22"/>
    <p:sldId id="1349" r:id="rId23"/>
    <p:sldId id="1350" r:id="rId24"/>
    <p:sldId id="1351" r:id="rId25"/>
    <p:sldId id="1352" r:id="rId26"/>
    <p:sldId id="1353" r:id="rId27"/>
    <p:sldId id="1356" r:id="rId28"/>
    <p:sldId id="1357" r:id="rId29"/>
    <p:sldId id="1355" r:id="rId30"/>
    <p:sldId id="1360" r:id="rId31"/>
    <p:sldId id="1362" r:id="rId32"/>
    <p:sldId id="1365" r:id="rId33"/>
    <p:sldId id="1358" r:id="rId34"/>
  </p:sldIdLst>
  <p:sldSz cx="12192000" cy="6858000"/>
  <p:notesSz cx="7010400" cy="92964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0B0488-7C53-4BF3-BED2-1BD850E5743A}" v="1" dt="2023-11-05T07:53:17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7" autoAdjust="0"/>
    <p:restoredTop sz="95161" autoAdjust="0"/>
  </p:normalViewPr>
  <p:slideViewPr>
    <p:cSldViewPr snapToGrid="0" showGuides="1">
      <p:cViewPr varScale="1">
        <p:scale>
          <a:sx n="80" d="100"/>
          <a:sy n="80" d="100"/>
        </p:scale>
        <p:origin x="21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ultz, Ryan" userId="4ccc3d2a-7ce6-459d-b2c6-4043960fce87" providerId="ADAL" clId="{690537A8-ACBE-4908-BB80-2754BFA78ED8}"/>
    <pc:docChg chg="undo custSel addSld delSld modSld modMainMaster">
      <pc:chgData name="Schultz, Ryan" userId="4ccc3d2a-7ce6-459d-b2c6-4043960fce87" providerId="ADAL" clId="{690537A8-ACBE-4908-BB80-2754BFA78ED8}" dt="2023-10-31T20:00:40.219" v="57" actId="1076"/>
      <pc:docMkLst>
        <pc:docMk/>
      </pc:docMkLst>
      <pc:sldChg chg="del">
        <pc:chgData name="Schultz, Ryan" userId="4ccc3d2a-7ce6-459d-b2c6-4043960fce87" providerId="ADAL" clId="{690537A8-ACBE-4908-BB80-2754BFA78ED8}" dt="2023-10-30T19:54:21.577" v="16" actId="47"/>
        <pc:sldMkLst>
          <pc:docMk/>
          <pc:sldMk cId="2189079775" sldId="294"/>
        </pc:sldMkLst>
      </pc:sldChg>
      <pc:sldChg chg="addSp modSp mod">
        <pc:chgData name="Schultz, Ryan" userId="4ccc3d2a-7ce6-459d-b2c6-4043960fce87" providerId="ADAL" clId="{690537A8-ACBE-4908-BB80-2754BFA78ED8}" dt="2023-10-30T19:55:22.763" v="23" actId="2085"/>
        <pc:sldMkLst>
          <pc:docMk/>
          <pc:sldMk cId="2864996594" sldId="1337"/>
        </pc:sldMkLst>
        <pc:spChg chg="add mod ord">
          <ac:chgData name="Schultz, Ryan" userId="4ccc3d2a-7ce6-459d-b2c6-4043960fce87" providerId="ADAL" clId="{690537A8-ACBE-4908-BB80-2754BFA78ED8}" dt="2023-10-30T19:55:22.763" v="23" actId="2085"/>
          <ac:spMkLst>
            <pc:docMk/>
            <pc:sldMk cId="2864996594" sldId="1337"/>
            <ac:spMk id="21" creationId="{0D052CCB-21EB-D878-4E9B-6DE9B76E6F5D}"/>
          </ac:spMkLst>
        </pc:spChg>
      </pc:sldChg>
      <pc:sldChg chg="modSp mod">
        <pc:chgData name="Schultz, Ryan" userId="4ccc3d2a-7ce6-459d-b2c6-4043960fce87" providerId="ADAL" clId="{690537A8-ACBE-4908-BB80-2754BFA78ED8}" dt="2023-10-30T19:55:51.135" v="44" actId="1035"/>
        <pc:sldMkLst>
          <pc:docMk/>
          <pc:sldMk cId="3003351935" sldId="1349"/>
        </pc:sldMkLst>
        <pc:spChg chg="mod">
          <ac:chgData name="Schultz, Ryan" userId="4ccc3d2a-7ce6-459d-b2c6-4043960fce87" providerId="ADAL" clId="{690537A8-ACBE-4908-BB80-2754BFA78ED8}" dt="2023-10-30T19:55:45.847" v="33" actId="1035"/>
          <ac:spMkLst>
            <pc:docMk/>
            <pc:sldMk cId="3003351935" sldId="1349"/>
            <ac:spMk id="14" creationId="{EF448F1E-4578-D711-671C-3ADA65853F4D}"/>
          </ac:spMkLst>
        </pc:spChg>
        <pc:picChg chg="mod">
          <ac:chgData name="Schultz, Ryan" userId="4ccc3d2a-7ce6-459d-b2c6-4043960fce87" providerId="ADAL" clId="{690537A8-ACBE-4908-BB80-2754BFA78ED8}" dt="2023-10-30T19:55:51.135" v="44" actId="1035"/>
          <ac:picMkLst>
            <pc:docMk/>
            <pc:sldMk cId="3003351935" sldId="1349"/>
            <ac:picMk id="13" creationId="{B7F2E5F6-518B-F548-8AB1-0832E63B0F0F}"/>
          </ac:picMkLst>
        </pc:picChg>
        <pc:picChg chg="mod">
          <ac:chgData name="Schultz, Ryan" userId="4ccc3d2a-7ce6-459d-b2c6-4043960fce87" providerId="ADAL" clId="{690537A8-ACBE-4908-BB80-2754BFA78ED8}" dt="2023-10-30T19:55:45.847" v="33" actId="1035"/>
          <ac:picMkLst>
            <pc:docMk/>
            <pc:sldMk cId="3003351935" sldId="1349"/>
            <ac:picMk id="16" creationId="{7A326142-8A47-96A2-1A09-C7368B119DA1}"/>
          </ac:picMkLst>
        </pc:picChg>
      </pc:sldChg>
      <pc:sldChg chg="addSp modSp mod">
        <pc:chgData name="Schultz, Ryan" userId="4ccc3d2a-7ce6-459d-b2c6-4043960fce87" providerId="ADAL" clId="{690537A8-ACBE-4908-BB80-2754BFA78ED8}" dt="2023-10-30T19:56:38.902" v="48" actId="167"/>
        <pc:sldMkLst>
          <pc:docMk/>
          <pc:sldMk cId="2848256621" sldId="1355"/>
        </pc:sldMkLst>
        <pc:spChg chg="add mod ord">
          <ac:chgData name="Schultz, Ryan" userId="4ccc3d2a-7ce6-459d-b2c6-4043960fce87" providerId="ADAL" clId="{690537A8-ACBE-4908-BB80-2754BFA78ED8}" dt="2023-10-30T19:56:38.902" v="48" actId="167"/>
          <ac:spMkLst>
            <pc:docMk/>
            <pc:sldMk cId="2848256621" sldId="1355"/>
            <ac:spMk id="7" creationId="{BA2120B3-D9A3-7CA1-D3D8-B6FAAAF2354C}"/>
          </ac:spMkLst>
        </pc:spChg>
      </pc:sldChg>
      <pc:sldChg chg="addSp modSp mod modAnim">
        <pc:chgData name="Schultz, Ryan" userId="4ccc3d2a-7ce6-459d-b2c6-4043960fce87" providerId="ADAL" clId="{690537A8-ACBE-4908-BB80-2754BFA78ED8}" dt="2023-10-31T20:00:40.219" v="57" actId="1076"/>
        <pc:sldMkLst>
          <pc:docMk/>
          <pc:sldMk cId="3893476870" sldId="1363"/>
        </pc:sldMkLst>
        <pc:spChg chg="add mod">
          <ac:chgData name="Schultz, Ryan" userId="4ccc3d2a-7ce6-459d-b2c6-4043960fce87" providerId="ADAL" clId="{690537A8-ACBE-4908-BB80-2754BFA78ED8}" dt="2023-10-31T20:00:40.219" v="57" actId="1076"/>
          <ac:spMkLst>
            <pc:docMk/>
            <pc:sldMk cId="3893476870" sldId="1363"/>
            <ac:spMk id="5" creationId="{A7D23031-52DC-7EE1-B3AA-1994A8948ABD}"/>
          </ac:spMkLst>
        </pc:spChg>
      </pc:sldChg>
      <pc:sldChg chg="addSp delSp modSp add mod delAnim">
        <pc:chgData name="Schultz, Ryan" userId="4ccc3d2a-7ce6-459d-b2c6-4043960fce87" providerId="ADAL" clId="{690537A8-ACBE-4908-BB80-2754BFA78ED8}" dt="2023-10-30T19:54:19.028" v="15"/>
        <pc:sldMkLst>
          <pc:docMk/>
          <pc:sldMk cId="2505910956" sldId="1366"/>
        </pc:sldMkLst>
        <pc:spChg chg="mod">
          <ac:chgData name="Schultz, Ryan" userId="4ccc3d2a-7ce6-459d-b2c6-4043960fce87" providerId="ADAL" clId="{690537A8-ACBE-4908-BB80-2754BFA78ED8}" dt="2023-10-30T19:54:19.028" v="15"/>
          <ac:spMkLst>
            <pc:docMk/>
            <pc:sldMk cId="2505910956" sldId="1366"/>
            <ac:spMk id="2" creationId="{D4E4ED27-56D9-CF8B-267C-11D896735E46}"/>
          </ac:spMkLst>
        </pc:spChg>
        <pc:spChg chg="del mod">
          <ac:chgData name="Schultz, Ryan" userId="4ccc3d2a-7ce6-459d-b2c6-4043960fce87" providerId="ADAL" clId="{690537A8-ACBE-4908-BB80-2754BFA78ED8}" dt="2023-10-30T19:54:06.862" v="13" actId="478"/>
          <ac:spMkLst>
            <pc:docMk/>
            <pc:sldMk cId="2505910956" sldId="1366"/>
            <ac:spMk id="3" creationId="{4F5975E1-264E-4BCA-F5F5-8FBB9738E23F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7" creationId="{A633E680-785A-4A95-1CD1-C89C7EBC02DA}"/>
          </ac:spMkLst>
        </pc:spChg>
        <pc:spChg chg="add mod">
          <ac:chgData name="Schultz, Ryan" userId="4ccc3d2a-7ce6-459d-b2c6-4043960fce87" providerId="ADAL" clId="{690537A8-ACBE-4908-BB80-2754BFA78ED8}" dt="2023-10-30T19:54:08.482" v="14"/>
          <ac:spMkLst>
            <pc:docMk/>
            <pc:sldMk cId="2505910956" sldId="1366"/>
            <ac:spMk id="9" creationId="{9BEE9304-E5BC-643F-327D-F12D5A6B2DCB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10" creationId="{7EB86B19-BCB6-B650-F86D-64E2DA61C0BA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12" creationId="{C515BF2E-1909-6844-8653-FBEB61F630B9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13" creationId="{434785A5-DBA6-28F1-A186-0AA7DECF1520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14" creationId="{89FAE974-0C61-6588-FE9A-652B0A0793B4}"/>
          </ac:spMkLst>
        </pc:spChg>
        <pc:spChg chg="del">
          <ac:chgData name="Schultz, Ryan" userId="4ccc3d2a-7ce6-459d-b2c6-4043960fce87" providerId="ADAL" clId="{690537A8-ACBE-4908-BB80-2754BFA78ED8}" dt="2023-10-30T19:53:50.615" v="11" actId="478"/>
          <ac:spMkLst>
            <pc:docMk/>
            <pc:sldMk cId="2505910956" sldId="1366"/>
            <ac:spMk id="15" creationId="{ECE11CC8-4BAF-92C0-1F8C-481DE87CD2BF}"/>
          </ac:spMkLst>
        </pc:spChg>
        <pc:picChg chg="del">
          <ac:chgData name="Schultz, Ryan" userId="4ccc3d2a-7ce6-459d-b2c6-4043960fce87" providerId="ADAL" clId="{690537A8-ACBE-4908-BB80-2754BFA78ED8}" dt="2023-10-30T19:53:47.477" v="10" actId="478"/>
          <ac:picMkLst>
            <pc:docMk/>
            <pc:sldMk cId="2505910956" sldId="1366"/>
            <ac:picMk id="4" creationId="{8DDFE119-9459-A587-7830-C176F1C2AE32}"/>
          </ac:picMkLst>
        </pc:picChg>
        <pc:picChg chg="add mod">
          <ac:chgData name="Schultz, Ryan" userId="4ccc3d2a-7ce6-459d-b2c6-4043960fce87" providerId="ADAL" clId="{690537A8-ACBE-4908-BB80-2754BFA78ED8}" dt="2023-10-30T19:53:55.522" v="12"/>
          <ac:picMkLst>
            <pc:docMk/>
            <pc:sldMk cId="2505910956" sldId="1366"/>
            <ac:picMk id="8" creationId="{BFB5DC02-B785-E954-8A95-91C4C7737571}"/>
          </ac:picMkLst>
        </pc:picChg>
      </pc:sldChg>
      <pc:sldChg chg="new del">
        <pc:chgData name="Schultz, Ryan" userId="4ccc3d2a-7ce6-459d-b2c6-4043960fce87" providerId="ADAL" clId="{690537A8-ACBE-4908-BB80-2754BFA78ED8}" dt="2023-10-30T19:53:40.763" v="7" actId="47"/>
        <pc:sldMkLst>
          <pc:docMk/>
          <pc:sldMk cId="3454019202" sldId="1366"/>
        </pc:sldMkLst>
      </pc:sldChg>
      <pc:sldMasterChg chg="modSp mod modSldLayout">
        <pc:chgData name="Schultz, Ryan" userId="4ccc3d2a-7ce6-459d-b2c6-4043960fce87" providerId="ADAL" clId="{690537A8-ACBE-4908-BB80-2754BFA78ED8}" dt="2023-10-30T19:56:15.543" v="45" actId="478"/>
        <pc:sldMasterMkLst>
          <pc:docMk/>
          <pc:sldMasterMk cId="2725756759" sldId="2147483660"/>
        </pc:sldMasterMkLst>
        <pc:spChg chg="mod">
          <ac:chgData name="Schultz, Ryan" userId="4ccc3d2a-7ce6-459d-b2c6-4043960fce87" providerId="ADAL" clId="{690537A8-ACBE-4908-BB80-2754BFA78ED8}" dt="2023-10-30T19:53:12.378" v="5"/>
          <ac:spMkLst>
            <pc:docMk/>
            <pc:sldMasterMk cId="2725756759" sldId="2147483660"/>
            <ac:spMk id="10" creationId="{323F2AC7-81B7-4181-8965-07F2D3F8B684}"/>
          </ac:spMkLst>
        </pc:spChg>
        <pc:sldLayoutChg chg="delSp modSp mod">
          <pc:chgData name="Schultz, Ryan" userId="4ccc3d2a-7ce6-459d-b2c6-4043960fce87" providerId="ADAL" clId="{690537A8-ACBE-4908-BB80-2754BFA78ED8}" dt="2023-10-30T19:52:56.222" v="4" actId="478"/>
          <pc:sldLayoutMkLst>
            <pc:docMk/>
            <pc:sldMasterMk cId="2725756759" sldId="2147483660"/>
            <pc:sldLayoutMk cId="3260578216" sldId="2147483663"/>
          </pc:sldLayoutMkLst>
          <pc:spChg chg="del mod">
            <ac:chgData name="Schultz, Ryan" userId="4ccc3d2a-7ce6-459d-b2c6-4043960fce87" providerId="ADAL" clId="{690537A8-ACBE-4908-BB80-2754BFA78ED8}" dt="2023-10-30T19:52:56.222" v="4" actId="478"/>
            <ac:spMkLst>
              <pc:docMk/>
              <pc:sldMasterMk cId="2725756759" sldId="2147483660"/>
              <pc:sldLayoutMk cId="3260578216" sldId="2147483663"/>
              <ac:spMk id="12" creationId="{0ED8B866-A29F-4437-842E-6B7908B2FB7D}"/>
            </ac:spMkLst>
          </pc:spChg>
        </pc:sldLayoutChg>
        <pc:sldLayoutChg chg="delSp mod">
          <pc:chgData name="Schultz, Ryan" userId="4ccc3d2a-7ce6-459d-b2c6-4043960fce87" providerId="ADAL" clId="{690537A8-ACBE-4908-BB80-2754BFA78ED8}" dt="2023-10-30T19:56:15.543" v="45" actId="478"/>
          <pc:sldLayoutMkLst>
            <pc:docMk/>
            <pc:sldMasterMk cId="2725756759" sldId="2147483660"/>
            <pc:sldLayoutMk cId="2540003069" sldId="2147483763"/>
          </pc:sldLayoutMkLst>
          <pc:spChg chg="del">
            <ac:chgData name="Schultz, Ryan" userId="4ccc3d2a-7ce6-459d-b2c6-4043960fce87" providerId="ADAL" clId="{690537A8-ACBE-4908-BB80-2754BFA78ED8}" dt="2023-10-30T19:56:15.543" v="45" actId="478"/>
            <ac:spMkLst>
              <pc:docMk/>
              <pc:sldMasterMk cId="2725756759" sldId="2147483660"/>
              <pc:sldLayoutMk cId="2540003069" sldId="2147483763"/>
              <ac:spMk id="4" creationId="{19DF6F0F-2960-0F8A-C59D-7E68FC224725}"/>
            </ac:spMkLst>
          </pc:spChg>
        </pc:sldLayoutChg>
      </pc:sldMasterChg>
      <pc:sldMasterChg chg="modSldLayout">
        <pc:chgData name="Schultz, Ryan" userId="4ccc3d2a-7ce6-459d-b2c6-4043960fce87" providerId="ADAL" clId="{690537A8-ACBE-4908-BB80-2754BFA78ED8}" dt="2023-10-30T19:51:38.714" v="1" actId="21"/>
        <pc:sldMasterMkLst>
          <pc:docMk/>
          <pc:sldMasterMk cId="3931813745" sldId="2147483764"/>
        </pc:sldMasterMkLst>
        <pc:sldLayoutChg chg="modSp mod">
          <pc:chgData name="Schultz, Ryan" userId="4ccc3d2a-7ce6-459d-b2c6-4043960fce87" providerId="ADAL" clId="{690537A8-ACBE-4908-BB80-2754BFA78ED8}" dt="2023-10-30T19:51:31.416" v="0" actId="20577"/>
          <pc:sldLayoutMkLst>
            <pc:docMk/>
            <pc:sldMasterMk cId="3931813745" sldId="2147483764"/>
            <pc:sldLayoutMk cId="473292331" sldId="2147483766"/>
          </pc:sldLayoutMkLst>
          <pc:spChg chg="mod">
            <ac:chgData name="Schultz, Ryan" userId="4ccc3d2a-7ce6-459d-b2c6-4043960fce87" providerId="ADAL" clId="{690537A8-ACBE-4908-BB80-2754BFA78ED8}" dt="2023-10-30T19:51:31.416" v="0" actId="20577"/>
            <ac:spMkLst>
              <pc:docMk/>
              <pc:sldMasterMk cId="3931813745" sldId="2147483764"/>
              <pc:sldLayoutMk cId="473292331" sldId="2147483766"/>
              <ac:spMk id="4" creationId="{7D29D7FF-6D5D-0E60-BCD5-468E253DF32E}"/>
            </ac:spMkLst>
          </pc:spChg>
        </pc:sldLayoutChg>
        <pc:sldLayoutChg chg="modSp mod">
          <pc:chgData name="Schultz, Ryan" userId="4ccc3d2a-7ce6-459d-b2c6-4043960fce87" providerId="ADAL" clId="{690537A8-ACBE-4908-BB80-2754BFA78ED8}" dt="2023-10-30T19:51:38.714" v="1" actId="21"/>
          <pc:sldLayoutMkLst>
            <pc:docMk/>
            <pc:sldMasterMk cId="3931813745" sldId="2147483764"/>
            <pc:sldLayoutMk cId="2833836864" sldId="2147483768"/>
          </pc:sldLayoutMkLst>
          <pc:spChg chg="mod">
            <ac:chgData name="Schultz, Ryan" userId="4ccc3d2a-7ce6-459d-b2c6-4043960fce87" providerId="ADAL" clId="{690537A8-ACBE-4908-BB80-2754BFA78ED8}" dt="2023-10-30T19:51:38.714" v="1" actId="21"/>
            <ac:spMkLst>
              <pc:docMk/>
              <pc:sldMasterMk cId="3931813745" sldId="2147483764"/>
              <pc:sldLayoutMk cId="2833836864" sldId="2147483768"/>
              <ac:spMk id="3" creationId="{B36AD640-05D1-8783-90A0-B7A0C342C7BC}"/>
            </ac:spMkLst>
          </pc:spChg>
        </pc:sldLayoutChg>
      </pc:sldMasterChg>
    </pc:docChg>
  </pc:docChgLst>
  <pc:docChgLst>
    <pc:chgData name="Schultz, Ryan" userId="4ccc3d2a-7ce6-459d-b2c6-4043960fce87" providerId="ADAL" clId="{4C0B0488-7C53-4BF3-BED2-1BD850E5743A}"/>
    <pc:docChg chg="undo custSel modSld">
      <pc:chgData name="Schultz, Ryan" userId="4ccc3d2a-7ce6-459d-b2c6-4043960fce87" providerId="ADAL" clId="{4C0B0488-7C53-4BF3-BED2-1BD850E5743A}" dt="2023-11-05T07:53:29.751" v="26" actId="1076"/>
      <pc:docMkLst>
        <pc:docMk/>
      </pc:docMkLst>
      <pc:sldChg chg="modSp mod">
        <pc:chgData name="Schultz, Ryan" userId="4ccc3d2a-7ce6-459d-b2c6-4043960fce87" providerId="ADAL" clId="{4C0B0488-7C53-4BF3-BED2-1BD850E5743A}" dt="2023-11-05T07:50:17.417" v="4" actId="1035"/>
        <pc:sldMkLst>
          <pc:docMk/>
          <pc:sldMk cId="1360518645" sldId="299"/>
        </pc:sldMkLst>
        <pc:picChg chg="mod">
          <ac:chgData name="Schultz, Ryan" userId="4ccc3d2a-7ce6-459d-b2c6-4043960fce87" providerId="ADAL" clId="{4C0B0488-7C53-4BF3-BED2-1BD850E5743A}" dt="2023-11-05T07:50:17.417" v="4" actId="1035"/>
          <ac:picMkLst>
            <pc:docMk/>
            <pc:sldMk cId="1360518645" sldId="299"/>
            <ac:picMk id="5" creationId="{231A3E00-9EF0-99C8-9625-57E49CEC9444}"/>
          </ac:picMkLst>
        </pc:picChg>
      </pc:sldChg>
      <pc:sldChg chg="addSp modSp mod">
        <pc:chgData name="Schultz, Ryan" userId="4ccc3d2a-7ce6-459d-b2c6-4043960fce87" providerId="ADAL" clId="{4C0B0488-7C53-4BF3-BED2-1BD850E5743A}" dt="2023-11-05T07:53:29.751" v="26" actId="1076"/>
        <pc:sldMkLst>
          <pc:docMk/>
          <pc:sldMk cId="1931761159" sldId="1357"/>
        </pc:sldMkLst>
        <pc:spChg chg="add mod">
          <ac:chgData name="Schultz, Ryan" userId="4ccc3d2a-7ce6-459d-b2c6-4043960fce87" providerId="ADAL" clId="{4C0B0488-7C53-4BF3-BED2-1BD850E5743A}" dt="2023-11-05T07:53:25.871" v="24" actId="1076"/>
          <ac:spMkLst>
            <pc:docMk/>
            <pc:sldMk cId="1931761159" sldId="1357"/>
            <ac:spMk id="3" creationId="{9FA78925-8AF6-FD0F-A699-8B06AE09665D}"/>
          </ac:spMkLst>
        </pc:spChg>
        <pc:spChg chg="mod">
          <ac:chgData name="Schultz, Ryan" userId="4ccc3d2a-7ce6-459d-b2c6-4043960fce87" providerId="ADAL" clId="{4C0B0488-7C53-4BF3-BED2-1BD850E5743A}" dt="2023-11-05T07:53:29.751" v="26" actId="1076"/>
          <ac:spMkLst>
            <pc:docMk/>
            <pc:sldMk cId="1931761159" sldId="1357"/>
            <ac:spMk id="10" creationId="{F88F1729-1E84-57B4-9CE7-896507F987CF}"/>
          </ac:spMkLst>
        </pc:spChg>
        <pc:spChg chg="mod">
          <ac:chgData name="Schultz, Ryan" userId="4ccc3d2a-7ce6-459d-b2c6-4043960fce87" providerId="ADAL" clId="{4C0B0488-7C53-4BF3-BED2-1BD850E5743A}" dt="2023-11-05T07:53:14.610" v="14" actId="1076"/>
          <ac:spMkLst>
            <pc:docMk/>
            <pc:sldMk cId="1931761159" sldId="1357"/>
            <ac:spMk id="14" creationId="{7C33FBEC-2261-D8C1-B8BA-2B5B28CB42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11/5/2023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AF918D-9DED-D44A-9D8C-455EA11CD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00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2EA867E-AA5D-1AF4-7E17-A436713787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  <p:sp>
        <p:nvSpPr>
          <p:cNvPr id="4" name="Rectangle 256">
            <a:extLst>
              <a:ext uri="{FF2B5EF4-FFF2-40B4-BE49-F238E27FC236}">
                <a16:creationId xmlns:a16="http://schemas.microsoft.com/office/drawing/2014/main" id="{D6AF940E-157A-18D6-6078-A637FCB9E0F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589915" y="659509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8</a:t>
            </a:r>
            <a:r>
              <a:rPr lang="en-US" sz="1000" baseline="30000" dirty="0">
                <a:solidFill>
                  <a:srgbClr val="BFBFBF"/>
                </a:solidFill>
                <a:latin typeface="+mn-lt"/>
                <a:cs typeface="Arial" pitchFamily="34" charset="0"/>
              </a:rPr>
              <a:t>th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High Power </a:t>
            </a:r>
            <a:r>
              <a:rPr lang="en-US" sz="1000" dirty="0" err="1">
                <a:solidFill>
                  <a:srgbClr val="BFBFBF"/>
                </a:solidFill>
                <a:latin typeface="+mn-lt"/>
                <a:cs typeface="Arial" pitchFamily="34" charset="0"/>
              </a:rPr>
              <a:t>Targetry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Workshop, RIKEN, Japan</a:t>
            </a:r>
          </a:p>
        </p:txBody>
      </p:sp>
    </p:spTree>
    <p:extLst>
      <p:ext uri="{BB962C8B-B14F-4D97-AF65-F5344CB8AC3E}">
        <p14:creationId xmlns:p14="http://schemas.microsoft.com/office/powerpoint/2010/main" val="234524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7D29D7FF-6D5D-0E60-BCD5-468E253DF32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80215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29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81E1B-967D-5FAB-422A-2E0AE702B115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6BAE330-1717-5026-95F0-D1BE049B3D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20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3" name="Rectangle 256">
            <a:extLst>
              <a:ext uri="{FF2B5EF4-FFF2-40B4-BE49-F238E27FC236}">
                <a16:creationId xmlns:a16="http://schemas.microsoft.com/office/drawing/2014/main" id="{B36AD640-05D1-8783-90A0-B7A0C342C7B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80215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endParaRPr lang="en-US" sz="1000" dirty="0">
              <a:solidFill>
                <a:srgbClr val="BFBFBF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36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296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3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40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72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111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70E32-A837-347E-B52F-B3E36468D48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3A5CD-F0BF-6822-4A0F-DD8FFB6CAC38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95E7DAD-6964-01B6-149C-95906129D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32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90C6D-3940-1079-ABD3-6951378032A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9EAB2-BEAB-AD08-94DB-1E13DE08D2DF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02263B7-3A9C-477F-9AE5-F9DC2CD2C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17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9FF1E9-87BD-94A2-AE3F-0B785A6B397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82E083-6307-E1D2-CBD6-6D45CF520A1F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83DB5C17-8687-E0C3-B1D4-A35C25D56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43DE4CB1-1D8A-3B3B-0C11-F7E73AB3C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6399800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5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10B8F-31FE-65CC-25D3-E18E04CEB19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E8A20-2B09-672C-D41B-D8098D544E53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B6547A3-BEBF-3A60-BF15-20F2C2C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20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1431BA-8D10-CEDD-3D1D-AFC7B0562FE0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AD7125-0E1C-9638-68E6-9EC17D97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646ED-CA24-E94D-949F-B1446FB4B7ED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99774-4631-4C88-8D23-41C66D45359C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3F2AF53F-C00C-FB13-4B79-10363F8F4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1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5AA0F8-9703-EF65-A44C-BD165F9E653B}"/>
              </a:ext>
            </a:extLst>
          </p:cNvPr>
          <p:cNvSpPr/>
          <p:nvPr userDrawn="1"/>
        </p:nvSpPr>
        <p:spPr>
          <a:xfrm>
            <a:off x="2506420" y="320040"/>
            <a:ext cx="96855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96E7E-DF08-0D18-3E54-A0833941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420" y="365857"/>
            <a:ext cx="9630565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9E227-EFF8-1145-1154-27C7D81802BA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29336-CB58-FEA0-939A-14C334B5994B}"/>
              </a:ext>
            </a:extLst>
          </p:cNvPr>
          <p:cNvSpPr/>
          <p:nvPr userDrawn="1"/>
        </p:nvSpPr>
        <p:spPr>
          <a:xfrm>
            <a:off x="274320" y="320040"/>
            <a:ext cx="213233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FA11BD33-F9E6-AA40-6C08-99E9F182E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090" y="380948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56">
            <a:extLst>
              <a:ext uri="{FF2B5EF4-FFF2-40B4-BE49-F238E27FC236}">
                <a16:creationId xmlns:a16="http://schemas.microsoft.com/office/drawing/2014/main" id="{19DF6F0F-2960-0F8A-C59D-7E68FC22472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162682" y="6580215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8</a:t>
            </a:r>
            <a:r>
              <a:rPr lang="en-US" sz="1000" baseline="30000" dirty="0">
                <a:solidFill>
                  <a:srgbClr val="BFBFBF"/>
                </a:solidFill>
                <a:latin typeface="+mn-lt"/>
                <a:cs typeface="Arial" pitchFamily="34" charset="0"/>
              </a:rPr>
              <a:t>th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High Power </a:t>
            </a:r>
            <a:r>
              <a:rPr lang="en-US" sz="1000" dirty="0" err="1">
                <a:solidFill>
                  <a:srgbClr val="BFBFBF"/>
                </a:solidFill>
                <a:latin typeface="+mn-lt"/>
                <a:cs typeface="Arial" pitchFamily="34" charset="0"/>
              </a:rPr>
              <a:t>Targetry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Workshop, RIKEN, Japan</a:t>
            </a:r>
          </a:p>
        </p:txBody>
      </p:sp>
    </p:spTree>
    <p:extLst>
      <p:ext uri="{BB962C8B-B14F-4D97-AF65-F5344CB8AC3E}">
        <p14:creationId xmlns:p14="http://schemas.microsoft.com/office/powerpoint/2010/main" val="27151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8</a:t>
            </a:r>
            <a:r>
              <a:rPr lang="en-US" sz="1000" baseline="30000" dirty="0">
                <a:solidFill>
                  <a:srgbClr val="BFBFBF"/>
                </a:solidFill>
                <a:latin typeface="+mn-lt"/>
                <a:cs typeface="Arial" pitchFamily="34" charset="0"/>
              </a:rPr>
              <a:t>th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High Power </a:t>
            </a:r>
            <a:r>
              <a:rPr lang="en-US" sz="1000" dirty="0" err="1">
                <a:solidFill>
                  <a:srgbClr val="BFBFBF"/>
                </a:solidFill>
                <a:latin typeface="+mn-lt"/>
                <a:cs typeface="Arial" pitchFamily="34" charset="0"/>
              </a:rPr>
              <a:t>Targetry</a:t>
            </a: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Workshop, RIKEN, Japan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31812-5ADD-804D-A206-DF866C539C3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2E95D29-3464-2F1B-29BA-5A7B119CB54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74090" y="6399800"/>
            <a:ext cx="1934136" cy="4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159601" cy="978729"/>
          </a:xfrm>
        </p:spPr>
        <p:txBody>
          <a:bodyPr/>
          <a:lstStyle/>
          <a:p>
            <a:r>
              <a:rPr lang="en-US" dirty="0"/>
              <a:t>Challenges Encountered While Replacing the SNS Ring Injection Dump Beam Stop and Window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7481" y="3190009"/>
            <a:ext cx="5440514" cy="1851547"/>
          </a:xfrm>
        </p:spPr>
        <p:txBody>
          <a:bodyPr/>
          <a:lstStyle/>
          <a:p>
            <a:r>
              <a:rPr lang="en-US" dirty="0"/>
              <a:t>Ryan Schultz</a:t>
            </a:r>
          </a:p>
          <a:p>
            <a:r>
              <a:rPr lang="en-US" dirty="0"/>
              <a:t>Jeff Saunders</a:t>
            </a:r>
          </a:p>
          <a:p>
            <a:r>
              <a:rPr lang="en-US" dirty="0"/>
              <a:t>Dave Willis</a:t>
            </a:r>
          </a:p>
        </p:txBody>
      </p:sp>
    </p:spTree>
    <p:extLst>
      <p:ext uri="{BB962C8B-B14F-4D97-AF65-F5344CB8AC3E}">
        <p14:creationId xmlns:p14="http://schemas.microsoft.com/office/powerpoint/2010/main" val="309052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AAF9-2EBD-6A81-759F-880D3795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Crane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D43B-B7EA-F715-1822-7F8E77112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74173"/>
            <a:ext cx="6326818" cy="4527340"/>
          </a:xfrm>
        </p:spPr>
        <p:txBody>
          <a:bodyPr/>
          <a:lstStyle/>
          <a:p>
            <a:r>
              <a:rPr lang="en-US" dirty="0"/>
              <a:t>No building crane.</a:t>
            </a:r>
          </a:p>
          <a:p>
            <a:pPr lvl="1"/>
            <a:r>
              <a:rPr lang="en-US" dirty="0"/>
              <a:t>Mobile crane through hatch</a:t>
            </a:r>
          </a:p>
          <a:p>
            <a:r>
              <a:rPr lang="en-US" dirty="0"/>
              <a:t>Communicate 2-way radio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34CBB-1ABC-EE1B-093A-CE7750E50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6" t="5214" r="22647"/>
          <a:stretch/>
        </p:blipFill>
        <p:spPr>
          <a:xfrm>
            <a:off x="6899564" y="-18559"/>
            <a:ext cx="5292435" cy="6873463"/>
          </a:xfrm>
          <a:prstGeom prst="rect">
            <a:avLst/>
          </a:prstGeom>
        </p:spPr>
      </p:pic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231A3E00-9EF0-99C8-9625-57E49CEC9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882" y="2966781"/>
            <a:ext cx="5120003" cy="388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C81E5-4514-9EC5-CDC2-11170F99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Zip Lift (Fastorq)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2F71-47DE-6825-0690-E28CB55D2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5" y="1018310"/>
            <a:ext cx="11564110" cy="4683204"/>
          </a:xfrm>
        </p:spPr>
        <p:txBody>
          <a:bodyPr/>
          <a:lstStyle/>
          <a:p>
            <a:r>
              <a:rPr lang="en-US" dirty="0"/>
              <a:t>Rated for 15 Ton</a:t>
            </a:r>
          </a:p>
          <a:p>
            <a:pPr lvl="1"/>
            <a:r>
              <a:rPr lang="en-US" dirty="0"/>
              <a:t>Electrical and pneumatic release</a:t>
            </a:r>
          </a:p>
          <a:p>
            <a:pPr lvl="1"/>
            <a:r>
              <a:rPr lang="en-US" dirty="0"/>
              <a:t>Mechanical release cable</a:t>
            </a:r>
          </a:p>
          <a:p>
            <a:r>
              <a:rPr lang="en-US" dirty="0"/>
              <a:t>Shielding &amp;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6EE6B-17A8-20B5-DC0D-E85C57864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675" y="924791"/>
            <a:ext cx="4391325" cy="5933209"/>
          </a:xfrm>
          <a:prstGeom prst="rect">
            <a:avLst/>
          </a:prstGeom>
        </p:spPr>
      </p:pic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24621566-C48C-A56B-4D1E-130A7DE78F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945" y="3138056"/>
            <a:ext cx="3999590" cy="3719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EAF013-98B6-3663-7615-4F708104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b="33201"/>
          <a:stretch/>
        </p:blipFill>
        <p:spPr>
          <a:xfrm>
            <a:off x="5163998" y="2440451"/>
            <a:ext cx="2362765" cy="44175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E43304-7630-2801-33CD-5B1B0574CEB9}"/>
              </a:ext>
            </a:extLst>
          </p:cNvPr>
          <p:cNvSpPr/>
          <p:nvPr/>
        </p:nvSpPr>
        <p:spPr>
          <a:xfrm>
            <a:off x="1901536" y="4062845"/>
            <a:ext cx="768928" cy="872837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70B445-A2F7-F5CF-D713-F2D5BECBDA50}"/>
              </a:ext>
            </a:extLst>
          </p:cNvPr>
          <p:cNvSpPr/>
          <p:nvPr/>
        </p:nvSpPr>
        <p:spPr>
          <a:xfrm>
            <a:off x="6220690" y="3318348"/>
            <a:ext cx="768928" cy="872837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85E3F-09EA-87B3-74A6-77D0D28C74C4}"/>
              </a:ext>
            </a:extLst>
          </p:cNvPr>
          <p:cNvSpPr txBox="1"/>
          <p:nvPr/>
        </p:nvSpPr>
        <p:spPr>
          <a:xfrm>
            <a:off x="8468591" y="1037824"/>
            <a:ext cx="1946367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Electric Release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25AEE6-5115-16BC-55A7-9CF7F979D7D8}"/>
              </a:ext>
            </a:extLst>
          </p:cNvPr>
          <p:cNvCxnSpPr>
            <a:cxnSpLocks/>
          </p:cNvCxnSpPr>
          <p:nvPr/>
        </p:nvCxnSpPr>
        <p:spPr>
          <a:xfrm>
            <a:off x="6141309" y="1756058"/>
            <a:ext cx="2327282" cy="68439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5F3691-3527-9F33-3B7A-AFA82BAFE8EE}"/>
              </a:ext>
            </a:extLst>
          </p:cNvPr>
          <p:cNvCxnSpPr>
            <a:cxnSpLocks/>
          </p:cNvCxnSpPr>
          <p:nvPr/>
        </p:nvCxnSpPr>
        <p:spPr>
          <a:xfrm>
            <a:off x="5754691" y="2337955"/>
            <a:ext cx="590689" cy="90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8CBA8E-1B7E-0CF1-97AB-FC18953A3E60}"/>
              </a:ext>
            </a:extLst>
          </p:cNvPr>
          <p:cNvCxnSpPr>
            <a:cxnSpLocks/>
          </p:cNvCxnSpPr>
          <p:nvPr/>
        </p:nvCxnSpPr>
        <p:spPr>
          <a:xfrm flipH="1">
            <a:off x="2738974" y="2366622"/>
            <a:ext cx="2935158" cy="1950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89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4957673-FEB4-ACB8-F1C0-2948DDEE8460}"/>
              </a:ext>
            </a:extLst>
          </p:cNvPr>
          <p:cNvSpPr/>
          <p:nvPr/>
        </p:nvSpPr>
        <p:spPr>
          <a:xfrm>
            <a:off x="311728" y="6089072"/>
            <a:ext cx="1039091" cy="77931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529DBC-411A-9C2F-B696-29CD83CA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307746"/>
            <a:ext cx="4882659" cy="978729"/>
          </a:xfrm>
        </p:spPr>
        <p:txBody>
          <a:bodyPr/>
          <a:lstStyle/>
          <a:p>
            <a:r>
              <a:rPr lang="en-US" dirty="0"/>
              <a:t>Radiation Safety Plan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5B73B-3B25-6836-FB56-4CE5BD641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FE7FE45-BAF0-1F74-AA74-A14B5E92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15C0994-1851-8F8F-3051-6A6299729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9C4FA39B-1B02-104F-05F3-E5A52C8E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FAA0F4-1237-C1F7-3244-DF7C969B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64" y="3200400"/>
            <a:ext cx="3657600" cy="3657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A9B732C-17B0-478D-C5F8-86049503E0F9}"/>
              </a:ext>
            </a:extLst>
          </p:cNvPr>
          <p:cNvGrpSpPr/>
          <p:nvPr/>
        </p:nvGrpSpPr>
        <p:grpSpPr>
          <a:xfrm>
            <a:off x="750986" y="3134593"/>
            <a:ext cx="3872968" cy="3657598"/>
            <a:chOff x="466725" y="3691891"/>
            <a:chExt cx="2809875" cy="28613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5F1B3D-B588-FAB1-D4F6-60A298694DFA}"/>
                </a:ext>
              </a:extLst>
            </p:cNvPr>
            <p:cNvGrpSpPr/>
            <p:nvPr/>
          </p:nvGrpSpPr>
          <p:grpSpPr>
            <a:xfrm>
              <a:off x="466725" y="3962400"/>
              <a:ext cx="2809875" cy="2590800"/>
              <a:chOff x="152400" y="609600"/>
              <a:chExt cx="2809875" cy="2590800"/>
            </a:xfrm>
          </p:grpSpPr>
          <p:pic>
            <p:nvPicPr>
              <p:cNvPr id="206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0467BEFE-C152-8FB2-066B-0D0E3B5FAC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09600"/>
                <a:ext cx="2809875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31C29DA-1F93-63D3-40F8-0DD41298C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45" y="1528438"/>
                <a:ext cx="609322" cy="269875"/>
              </a:xfrm>
              <a:prstGeom prst="wedgeRoundRectCallout">
                <a:avLst>
                  <a:gd name="adj1" fmla="val 141509"/>
                  <a:gd name="adj2" fmla="val 120153"/>
                  <a:gd name="adj3" fmla="val 16667"/>
                </a:avLst>
              </a:prstGeom>
              <a:solidFill>
                <a:srgbClr val="FFFFFF"/>
              </a:solidFill>
              <a:ln w="19050">
                <a:solidFill>
                  <a:srgbClr val="1F3763"/>
                </a:solidFill>
                <a:miter lim="800000"/>
                <a:headEnd/>
                <a:tailEnd/>
              </a:ln>
            </p:spPr>
            <p:txBody>
              <a:bodyPr vert="horz" wrap="square" lIns="9144" tIns="0" rIns="9144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alt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 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hr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" name="Rounded Rectangular Callout 11">
              <a:extLst>
                <a:ext uri="{FF2B5EF4-FFF2-40B4-BE49-F238E27FC236}">
                  <a16:creationId xmlns:a16="http://schemas.microsoft.com/office/drawing/2014/main" id="{3EA5E875-A31D-6B9D-64FD-D61163FE0648}"/>
                </a:ext>
              </a:extLst>
            </p:cNvPr>
            <p:cNvSpPr/>
            <p:nvPr/>
          </p:nvSpPr>
          <p:spPr>
            <a:xfrm>
              <a:off x="847373" y="3691891"/>
              <a:ext cx="537011" cy="270510"/>
            </a:xfrm>
            <a:prstGeom prst="wedgeRoundRectCallout">
              <a:avLst>
                <a:gd name="adj1" fmla="val 137755"/>
                <a:gd name="adj2" fmla="val 250165"/>
                <a:gd name="adj3" fmla="val 16667"/>
              </a:avLst>
            </a:prstGeom>
            <a:solidFill>
              <a:sysClr val="window" lastClr="FFFFFF"/>
            </a:solidFill>
            <a:ln w="19050">
              <a:solidFill>
                <a:srgbClr val="4472C4">
                  <a:lumMod val="50000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="horz" wrap="square" lIns="9144" tIns="0" rIns="9144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28 mSv/</a:t>
              </a:r>
              <a:r>
                <a:rPr lang="en-US" sz="1200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hr</a:t>
              </a:r>
              <a:endParaRPr lang="en-US" sz="1200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18C9ED-F0B3-A123-4C36-F76FBB505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2664" y="-2436"/>
            <a:ext cx="3349336" cy="6860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03E4B-6792-358E-3FD8-177537DEB5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64" y="-9710"/>
            <a:ext cx="3657600" cy="27432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B37C90-D410-59B1-CDF7-9AD50F5F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9" y="1502429"/>
            <a:ext cx="4797136" cy="1383462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62 mSv total estimate</a:t>
            </a:r>
          </a:p>
          <a:p>
            <a:pPr lvl="2"/>
            <a:r>
              <a:rPr lang="en-US" sz="1800" dirty="0">
                <a:latin typeface="+mj-lt"/>
              </a:rPr>
              <a:t>6200 </a:t>
            </a:r>
            <a:r>
              <a:rPr lang="en-US" sz="1800" dirty="0" err="1">
                <a:latin typeface="+mj-lt"/>
              </a:rPr>
              <a:t>mR</a:t>
            </a:r>
            <a:endParaRPr lang="en-US" sz="1800" dirty="0">
              <a:latin typeface="+mj-lt"/>
            </a:endParaRPr>
          </a:p>
          <a:p>
            <a:pPr lvl="2"/>
            <a:r>
              <a:rPr lang="en-US" sz="1800" dirty="0">
                <a:latin typeface="+mj-lt"/>
              </a:rPr>
              <a:t>Across 10-15 workers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E59825-B31D-139F-6C85-3F055DCDEC01}"/>
              </a:ext>
            </a:extLst>
          </p:cNvPr>
          <p:cNvSpPr/>
          <p:nvPr/>
        </p:nvSpPr>
        <p:spPr>
          <a:xfrm rot="164402">
            <a:off x="5693943" y="1622060"/>
            <a:ext cx="1868771" cy="4675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37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02B5-C8C8-477C-8562-DA9A6D91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Stop Replacement</a:t>
            </a:r>
          </a:p>
        </p:txBody>
      </p:sp>
      <p:pic>
        <p:nvPicPr>
          <p:cNvPr id="5" name="Picture 4" descr="A picture containing indoor, yellow, transport, bicycle&#10;&#10;Description automatically generated">
            <a:extLst>
              <a:ext uri="{FF2B5EF4-FFF2-40B4-BE49-F238E27FC236}">
                <a16:creationId xmlns:a16="http://schemas.microsoft.com/office/drawing/2014/main" id="{17B447DE-0A62-D1CD-D21E-523C516F8E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FD13B4D5-82FC-6292-3BD9-EEAC6626B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049" y="1714500"/>
            <a:ext cx="5241627" cy="514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42FB0-917B-0AD8-0971-D786D90CE89E}"/>
              </a:ext>
            </a:extLst>
          </p:cNvPr>
          <p:cNvSpPr txBox="1"/>
          <p:nvPr/>
        </p:nvSpPr>
        <p:spPr>
          <a:xfrm>
            <a:off x="7245927" y="6421166"/>
            <a:ext cx="2656496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New Beam Stop Install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1E199-FB09-6584-37CB-06A3DB27227F}"/>
              </a:ext>
            </a:extLst>
          </p:cNvPr>
          <p:cNvSpPr txBox="1"/>
          <p:nvPr/>
        </p:nvSpPr>
        <p:spPr>
          <a:xfrm>
            <a:off x="3794552" y="6412864"/>
            <a:ext cx="2903359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Old Beam Stop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50377-EBA1-667D-C1E8-24691CAE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88136"/>
            <a:ext cx="4602059" cy="4613377"/>
          </a:xfrm>
        </p:spPr>
        <p:txBody>
          <a:bodyPr/>
          <a:lstStyle/>
          <a:p>
            <a:r>
              <a:rPr lang="en-US" dirty="0"/>
              <a:t>No problems</a:t>
            </a:r>
          </a:p>
        </p:txBody>
      </p:sp>
    </p:spTree>
    <p:extLst>
      <p:ext uri="{BB962C8B-B14F-4D97-AF65-F5344CB8AC3E}">
        <p14:creationId xmlns:p14="http://schemas.microsoft.com/office/powerpoint/2010/main" val="1220049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AD4B-EDC4-738F-0F9C-772EEA0C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Window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13E1D-1D6F-F76C-BF4D-A515EE8A6DA1}"/>
              </a:ext>
            </a:extLst>
          </p:cNvPr>
          <p:cNvSpPr txBox="1"/>
          <p:nvPr/>
        </p:nvSpPr>
        <p:spPr>
          <a:xfrm>
            <a:off x="9278317" y="849339"/>
            <a:ext cx="280960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Cage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Roller Bearings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and Rails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FD6781-8F22-8889-0064-A24EE1D2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148" y="1332022"/>
            <a:ext cx="2067754" cy="544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F1C55-DB70-4842-2E63-9C38B8FC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211" y="1539842"/>
            <a:ext cx="1974509" cy="48181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CFC9E5-40AE-8B4A-FB10-6DF830CC6DA5}"/>
              </a:ext>
            </a:extLst>
          </p:cNvPr>
          <p:cNvSpPr txBox="1"/>
          <p:nvPr/>
        </p:nvSpPr>
        <p:spPr>
          <a:xfrm>
            <a:off x="4350299" y="1223415"/>
            <a:ext cx="22156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Window Assembly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139FD3-F7B2-674A-7860-BBDE2C4F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320" y="1603441"/>
            <a:ext cx="2809608" cy="469344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14ADD9C-41B9-295E-7DD5-6DFE71C7D9CC}"/>
              </a:ext>
            </a:extLst>
          </p:cNvPr>
          <p:cNvCxnSpPr>
            <a:cxnSpLocks/>
          </p:cNvCxnSpPr>
          <p:nvPr/>
        </p:nvCxnSpPr>
        <p:spPr>
          <a:xfrm>
            <a:off x="9448078" y="6113127"/>
            <a:ext cx="1223386" cy="14219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8C6964-8DEA-7475-8C0F-E1406E61B5C7}"/>
              </a:ext>
            </a:extLst>
          </p:cNvPr>
          <p:cNvSpPr txBox="1"/>
          <p:nvPr/>
        </p:nvSpPr>
        <p:spPr>
          <a:xfrm rot="313135">
            <a:off x="9504633" y="6122470"/>
            <a:ext cx="718466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9 cm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(3.5”)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AFC99-4D5E-3CD0-1C4B-9E132F2F2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07" y="1769697"/>
            <a:ext cx="3349798" cy="4051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78BCC-3B0D-ECC2-3833-4B857624044D}"/>
              </a:ext>
            </a:extLst>
          </p:cNvPr>
          <p:cNvSpPr txBox="1"/>
          <p:nvPr/>
        </p:nvSpPr>
        <p:spPr>
          <a:xfrm>
            <a:off x="1352955" y="3510375"/>
            <a:ext cx="113845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Vacuum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Clamp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F3BA3-1318-831A-99AE-827DA2EBEB69}"/>
              </a:ext>
            </a:extLst>
          </p:cNvPr>
          <p:cNvSpPr txBox="1"/>
          <p:nvPr/>
        </p:nvSpPr>
        <p:spPr>
          <a:xfrm>
            <a:off x="1352955" y="1210919"/>
            <a:ext cx="14847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Clamp Nuts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AC364C-2280-E238-6DE6-CFA4AF9152FE}"/>
              </a:ext>
            </a:extLst>
          </p:cNvPr>
          <p:cNvCxnSpPr>
            <a:cxnSpLocks/>
          </p:cNvCxnSpPr>
          <p:nvPr/>
        </p:nvCxnSpPr>
        <p:spPr>
          <a:xfrm>
            <a:off x="2444121" y="1569151"/>
            <a:ext cx="713959" cy="55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3C727F-144C-EAF7-3351-280B2F80DF1A}"/>
              </a:ext>
            </a:extLst>
          </p:cNvPr>
          <p:cNvCxnSpPr>
            <a:cxnSpLocks/>
          </p:cNvCxnSpPr>
          <p:nvPr/>
        </p:nvCxnSpPr>
        <p:spPr>
          <a:xfrm flipH="1">
            <a:off x="1115456" y="1569151"/>
            <a:ext cx="755294" cy="63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C87119-70CD-FAEB-CC1C-16C304CB6FA9}"/>
              </a:ext>
            </a:extLst>
          </p:cNvPr>
          <p:cNvSpPr txBox="1"/>
          <p:nvPr/>
        </p:nvSpPr>
        <p:spPr>
          <a:xfrm>
            <a:off x="875260" y="5770054"/>
            <a:ext cx="24400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Uses </a:t>
            </a:r>
            <a:r>
              <a:rPr lang="en-US" b="1" dirty="0" err="1">
                <a:latin typeface="+mn-lt"/>
              </a:rPr>
              <a:t>Helicoflex</a:t>
            </a:r>
            <a:r>
              <a:rPr lang="en-US" b="1" dirty="0">
                <a:latin typeface="+mn-lt"/>
              </a:rPr>
              <a:t> seal </a:t>
            </a:r>
          </a:p>
        </p:txBody>
      </p:sp>
    </p:spTree>
    <p:extLst>
      <p:ext uri="{BB962C8B-B14F-4D97-AF65-F5344CB8AC3E}">
        <p14:creationId xmlns:p14="http://schemas.microsoft.com/office/powerpoint/2010/main" val="73233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D052CCB-21EB-D878-4E9B-6DE9B76E6F5D}"/>
              </a:ext>
            </a:extLst>
          </p:cNvPr>
          <p:cNvSpPr/>
          <p:nvPr/>
        </p:nvSpPr>
        <p:spPr>
          <a:xfrm>
            <a:off x="9112827" y="6328064"/>
            <a:ext cx="3339082" cy="590931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AE8A7B-F6D4-03DD-CF0A-CD45FA05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2459"/>
          <a:stretch/>
        </p:blipFill>
        <p:spPr>
          <a:xfrm>
            <a:off x="10549011" y="581891"/>
            <a:ext cx="1634096" cy="6357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CE272D-DE54-F678-85C5-575897EAA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69"/>
          <a:stretch/>
        </p:blipFill>
        <p:spPr>
          <a:xfrm>
            <a:off x="295253" y="1534893"/>
            <a:ext cx="2048760" cy="545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8F9A0-50E5-311B-4BC3-B8892805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07" y="179554"/>
            <a:ext cx="8210801" cy="682892"/>
          </a:xfrm>
        </p:spPr>
        <p:txBody>
          <a:bodyPr/>
          <a:lstStyle/>
          <a:p>
            <a:r>
              <a:rPr lang="en-US" dirty="0"/>
              <a:t>Window Removal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1651F-E4A7-C5F9-6857-7F761D4667FE}"/>
              </a:ext>
            </a:extLst>
          </p:cNvPr>
          <p:cNvSpPr txBox="1"/>
          <p:nvPr/>
        </p:nvSpPr>
        <p:spPr>
          <a:xfrm rot="16200000">
            <a:off x="1308866" y="2862465"/>
            <a:ext cx="7425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 cm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E74AE4-9F5F-471B-8E42-D39833231790}"/>
              </a:ext>
            </a:extLst>
          </p:cNvPr>
          <p:cNvCxnSpPr>
            <a:cxnSpLocks/>
          </p:cNvCxnSpPr>
          <p:nvPr/>
        </p:nvCxnSpPr>
        <p:spPr>
          <a:xfrm>
            <a:off x="1516991" y="3531140"/>
            <a:ext cx="2966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57980CE-35AF-6C93-9461-6BE85652C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27"/>
          <a:stretch/>
        </p:blipFill>
        <p:spPr>
          <a:xfrm>
            <a:off x="2655269" y="1534889"/>
            <a:ext cx="1851783" cy="54584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F9147F-FA38-E976-AA6C-840B970296D7}"/>
              </a:ext>
            </a:extLst>
          </p:cNvPr>
          <p:cNvSpPr txBox="1"/>
          <p:nvPr/>
        </p:nvSpPr>
        <p:spPr>
          <a:xfrm rot="16200000">
            <a:off x="2936668" y="2997408"/>
            <a:ext cx="7425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 cm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2CF572-7A24-CF5F-CFF9-F9A092D763E4}"/>
              </a:ext>
            </a:extLst>
          </p:cNvPr>
          <p:cNvCxnSpPr>
            <a:cxnSpLocks/>
          </p:cNvCxnSpPr>
          <p:nvPr/>
        </p:nvCxnSpPr>
        <p:spPr>
          <a:xfrm>
            <a:off x="3137107" y="2738458"/>
            <a:ext cx="2966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700D410-BE59-B116-E3A0-BC0502E97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033"/>
          <a:stretch/>
        </p:blipFill>
        <p:spPr>
          <a:xfrm>
            <a:off x="4721272" y="1534889"/>
            <a:ext cx="1747931" cy="53901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7618B5-058F-BC68-FB50-0DA43BC16E1E}"/>
              </a:ext>
            </a:extLst>
          </p:cNvPr>
          <p:cNvSpPr txBox="1"/>
          <p:nvPr/>
        </p:nvSpPr>
        <p:spPr>
          <a:xfrm>
            <a:off x="4915987" y="1185853"/>
            <a:ext cx="1400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Cut pipes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A8A151-8713-E882-58AA-4B09215AE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25"/>
          <a:stretch/>
        </p:blipFill>
        <p:spPr>
          <a:xfrm>
            <a:off x="8583224" y="1482934"/>
            <a:ext cx="1697782" cy="53901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E0D0B4-D3D5-9037-113C-D3BC410BDE81}"/>
              </a:ext>
            </a:extLst>
          </p:cNvPr>
          <p:cNvSpPr txBox="1"/>
          <p:nvPr/>
        </p:nvSpPr>
        <p:spPr>
          <a:xfrm>
            <a:off x="8850064" y="160521"/>
            <a:ext cx="116410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Inspect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&amp; Polish?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Vacuum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Sealing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BC605-7405-579D-A8E2-4368DA76DDAF}"/>
              </a:ext>
            </a:extLst>
          </p:cNvPr>
          <p:cNvSpPr txBox="1"/>
          <p:nvPr/>
        </p:nvSpPr>
        <p:spPr>
          <a:xfrm>
            <a:off x="2658769" y="936554"/>
            <a:ext cx="14009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Move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Cage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BB94AC1-15EA-2817-9D24-66DA065E3513}"/>
              </a:ext>
            </a:extLst>
          </p:cNvPr>
          <p:cNvSpPr/>
          <p:nvPr/>
        </p:nvSpPr>
        <p:spPr>
          <a:xfrm>
            <a:off x="3812261" y="1190599"/>
            <a:ext cx="382751" cy="249433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8F8DE-7725-3605-8B54-950D928D915C}"/>
              </a:ext>
            </a:extLst>
          </p:cNvPr>
          <p:cNvSpPr txBox="1"/>
          <p:nvPr/>
        </p:nvSpPr>
        <p:spPr>
          <a:xfrm>
            <a:off x="354123" y="925541"/>
            <a:ext cx="217674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Open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Vacuum Clamp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7AD8-0B82-2411-2D0C-4FD3496D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2459"/>
          <a:stretch/>
        </p:blipFill>
        <p:spPr>
          <a:xfrm>
            <a:off x="6696929" y="567250"/>
            <a:ext cx="1634096" cy="6357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58E536-782B-5E72-B525-BA5CE2217B2F}"/>
              </a:ext>
            </a:extLst>
          </p:cNvPr>
          <p:cNvSpPr txBox="1"/>
          <p:nvPr/>
        </p:nvSpPr>
        <p:spPr>
          <a:xfrm>
            <a:off x="6574272" y="12057"/>
            <a:ext cx="20954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Remove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Window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566224F-D74A-8F27-FA41-985CBD0BC50C}"/>
              </a:ext>
            </a:extLst>
          </p:cNvPr>
          <p:cNvSpPr/>
          <p:nvPr/>
        </p:nvSpPr>
        <p:spPr>
          <a:xfrm rot="16200000">
            <a:off x="7328253" y="1858894"/>
            <a:ext cx="722436" cy="249433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F4CF6-9750-0453-C9CD-A3898C390285}"/>
              </a:ext>
            </a:extLst>
          </p:cNvPr>
          <p:cNvSpPr txBox="1"/>
          <p:nvPr/>
        </p:nvSpPr>
        <p:spPr>
          <a:xfrm>
            <a:off x="10280209" y="17004"/>
            <a:ext cx="21717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Install New Window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13E008A-5389-7B15-44DD-995324914DE8}"/>
              </a:ext>
            </a:extLst>
          </p:cNvPr>
          <p:cNvSpPr/>
          <p:nvPr/>
        </p:nvSpPr>
        <p:spPr>
          <a:xfrm rot="5400000">
            <a:off x="11142711" y="1938558"/>
            <a:ext cx="722436" cy="249433"/>
          </a:xfrm>
          <a:prstGeom prst="rightArrow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93AAB-CCEC-FCBC-D9E3-3472A05C685B}"/>
              </a:ext>
            </a:extLst>
          </p:cNvPr>
          <p:cNvSpPr txBox="1"/>
          <p:nvPr/>
        </p:nvSpPr>
        <p:spPr>
          <a:xfrm>
            <a:off x="3632380" y="853334"/>
            <a:ext cx="7425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 cm</a:t>
            </a:r>
          </a:p>
        </p:txBody>
      </p:sp>
    </p:spTree>
    <p:extLst>
      <p:ext uri="{BB962C8B-B14F-4D97-AF65-F5344CB8AC3E}">
        <p14:creationId xmlns:p14="http://schemas.microsoft.com/office/powerpoint/2010/main" val="286499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BD84B-4DD9-8670-F664-C56E219E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23" y="99548"/>
            <a:ext cx="1667108" cy="6658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425E8-C3E8-76BD-8E5F-A5BB3812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3081B-1C0A-DB87-E07C-179EDCB6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62" y="0"/>
            <a:ext cx="4114800" cy="6858000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896A4CB-A91C-5526-1FBF-416BD14CCEFB}"/>
              </a:ext>
            </a:extLst>
          </p:cNvPr>
          <p:cNvSpPr/>
          <p:nvPr/>
        </p:nvSpPr>
        <p:spPr>
          <a:xfrm rot="16200000">
            <a:off x="10568435" y="550707"/>
            <a:ext cx="462456" cy="32405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71D311-6C8F-15D4-D5D2-2106E6CF0665}"/>
              </a:ext>
            </a:extLst>
          </p:cNvPr>
          <p:cNvSpPr/>
          <p:nvPr/>
        </p:nvSpPr>
        <p:spPr>
          <a:xfrm>
            <a:off x="8520637" y="4158527"/>
            <a:ext cx="1740189" cy="707667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Force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5F95ADF-AF25-4313-0361-1AA6BF490AAD}"/>
              </a:ext>
            </a:extLst>
          </p:cNvPr>
          <p:cNvSpPr/>
          <p:nvPr/>
        </p:nvSpPr>
        <p:spPr>
          <a:xfrm>
            <a:off x="8520637" y="6122411"/>
            <a:ext cx="1740189" cy="707667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Movement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1D8AA5-7A8C-3CBC-157C-1560D809E324}"/>
              </a:ext>
            </a:extLst>
          </p:cNvPr>
          <p:cNvCxnSpPr/>
          <p:nvPr/>
        </p:nvCxnSpPr>
        <p:spPr>
          <a:xfrm>
            <a:off x="7771592" y="667910"/>
            <a:ext cx="0" cy="6003234"/>
          </a:xfrm>
          <a:prstGeom prst="line">
            <a:avLst/>
          </a:prstGeom>
          <a:ln w="571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CFDB00-5872-5D6F-1CC1-A6ECFFD256F0}"/>
              </a:ext>
            </a:extLst>
          </p:cNvPr>
          <p:cNvCxnSpPr>
            <a:cxnSpLocks/>
          </p:cNvCxnSpPr>
          <p:nvPr/>
        </p:nvCxnSpPr>
        <p:spPr>
          <a:xfrm>
            <a:off x="7222952" y="4421850"/>
            <a:ext cx="572332" cy="6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A0ADC4-ED25-A3EE-D2CD-2468F0A156D0}"/>
              </a:ext>
            </a:extLst>
          </p:cNvPr>
          <p:cNvSpPr txBox="1"/>
          <p:nvPr/>
        </p:nvSpPr>
        <p:spPr>
          <a:xfrm>
            <a:off x="8035915" y="2378207"/>
            <a:ext cx="7216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3.3m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679CE-6C08-1365-C133-4BEB2FBCF898}"/>
              </a:ext>
            </a:extLst>
          </p:cNvPr>
          <p:cNvSpPr txBox="1"/>
          <p:nvPr/>
        </p:nvSpPr>
        <p:spPr>
          <a:xfrm>
            <a:off x="8089793" y="5413455"/>
            <a:ext cx="5934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 m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E81B5175-F538-4799-1E12-76380C61B612}"/>
              </a:ext>
            </a:extLst>
          </p:cNvPr>
          <p:cNvSpPr/>
          <p:nvPr/>
        </p:nvSpPr>
        <p:spPr>
          <a:xfrm>
            <a:off x="7795284" y="676197"/>
            <a:ext cx="285076" cy="3745653"/>
          </a:xfrm>
          <a:prstGeom prst="rightBrace">
            <a:avLst/>
          </a:prstGeom>
          <a:ln w="28575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B5C64436-53C7-7975-A31B-6909E7067FF7}"/>
              </a:ext>
            </a:extLst>
          </p:cNvPr>
          <p:cNvSpPr/>
          <p:nvPr/>
        </p:nvSpPr>
        <p:spPr>
          <a:xfrm>
            <a:off x="7795284" y="4421850"/>
            <a:ext cx="294509" cy="2241343"/>
          </a:xfrm>
          <a:prstGeom prst="rightBrace">
            <a:avLst/>
          </a:prstGeom>
          <a:ln w="28575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F000F81-214F-6E8C-3353-FDF26E7049BB}"/>
              </a:ext>
            </a:extLst>
          </p:cNvPr>
          <p:cNvSpPr/>
          <p:nvPr/>
        </p:nvSpPr>
        <p:spPr>
          <a:xfrm rot="16200000">
            <a:off x="7726085" y="505881"/>
            <a:ext cx="462456" cy="32405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A8AADB-8C7F-BEE5-8108-93E7459A2036}"/>
              </a:ext>
            </a:extLst>
          </p:cNvPr>
          <p:cNvCxnSpPr>
            <a:cxnSpLocks/>
          </p:cNvCxnSpPr>
          <p:nvPr/>
        </p:nvCxnSpPr>
        <p:spPr>
          <a:xfrm flipH="1">
            <a:off x="7733783" y="6663193"/>
            <a:ext cx="834725" cy="0"/>
          </a:xfrm>
          <a:prstGeom prst="straightConnector1">
            <a:avLst/>
          </a:prstGeom>
          <a:ln w="381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7A5406A-2FF5-BC71-1179-67607847B569}"/>
              </a:ext>
            </a:extLst>
          </p:cNvPr>
          <p:cNvSpPr txBox="1"/>
          <p:nvPr/>
        </p:nvSpPr>
        <p:spPr>
          <a:xfrm>
            <a:off x="6792490" y="6492377"/>
            <a:ext cx="9781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Friction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3B70E02-3FD8-01BA-D1DF-EAD56B5C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247008"/>
            <a:ext cx="6106338" cy="4454505"/>
          </a:xfrm>
        </p:spPr>
        <p:txBody>
          <a:bodyPr/>
          <a:lstStyle/>
          <a:p>
            <a:r>
              <a:rPr lang="en-US" dirty="0">
                <a:latin typeface="+mj-lt"/>
              </a:rPr>
              <a:t>Designed during construction</a:t>
            </a:r>
          </a:p>
          <a:p>
            <a:pPr lvl="1"/>
            <a:r>
              <a:rPr lang="en-US" dirty="0">
                <a:latin typeface="+mj-lt"/>
              </a:rPr>
              <a:t>(2005)</a:t>
            </a:r>
          </a:p>
          <a:p>
            <a:pPr lvl="1"/>
            <a:r>
              <a:rPr lang="en-US" dirty="0">
                <a:latin typeface="+mj-lt"/>
              </a:rPr>
              <a:t>Raises/lowers window</a:t>
            </a:r>
          </a:p>
          <a:p>
            <a:pPr lvl="1"/>
            <a:r>
              <a:rPr lang="en-US" dirty="0">
                <a:latin typeface="+mj-lt"/>
              </a:rPr>
              <a:t>Opens/closes clamp (long sockets)</a:t>
            </a:r>
          </a:p>
          <a:p>
            <a:pPr lvl="1"/>
            <a:r>
              <a:rPr lang="en-US" dirty="0">
                <a:latin typeface="+mj-lt"/>
              </a:rPr>
              <a:t>Moves cage 9 cm</a:t>
            </a:r>
          </a:p>
          <a:p>
            <a:r>
              <a:rPr lang="en-US" dirty="0">
                <a:latin typeface="+mj-lt"/>
              </a:rPr>
              <a:t>Worked fine during testing</a:t>
            </a:r>
          </a:p>
          <a:p>
            <a:pPr lvl="1"/>
            <a:r>
              <a:rPr lang="en-US" dirty="0">
                <a:latin typeface="+mj-lt"/>
              </a:rPr>
              <a:t>Under ideal circumstances</a:t>
            </a:r>
          </a:p>
          <a:p>
            <a:pPr lvl="1"/>
            <a:r>
              <a:rPr lang="en-US" dirty="0">
                <a:latin typeface="+mj-lt"/>
              </a:rPr>
              <a:t>Original window installation was not tightened using the window tool</a:t>
            </a:r>
          </a:p>
          <a:p>
            <a:pPr lvl="1"/>
            <a:r>
              <a:rPr lang="en-US" u="sng" dirty="0">
                <a:latin typeface="+mj-lt"/>
              </a:rPr>
              <a:t>Clamp was tightened directly </a:t>
            </a:r>
          </a:p>
        </p:txBody>
      </p:sp>
    </p:spTree>
    <p:extLst>
      <p:ext uri="{BB962C8B-B14F-4D97-AF65-F5344CB8AC3E}">
        <p14:creationId xmlns:p14="http://schemas.microsoft.com/office/powerpoint/2010/main" val="318803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ECAA-7824-A157-ED92-D907792C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 Up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8FB5E-2DCD-8860-7589-5B0D0566A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361209"/>
            <a:ext cx="4640073" cy="2067791"/>
          </a:xfrm>
        </p:spPr>
        <p:txBody>
          <a:bodyPr/>
          <a:lstStyle/>
          <a:p>
            <a:r>
              <a:rPr lang="en-US" dirty="0">
                <a:latin typeface="+mj-lt"/>
              </a:rPr>
              <a:t>Tested in 2006 &amp; 2023</a:t>
            </a:r>
          </a:p>
          <a:p>
            <a:pPr lvl="1"/>
            <a:r>
              <a:rPr lang="en-US" dirty="0">
                <a:latin typeface="+mj-lt"/>
              </a:rPr>
              <a:t>No problems</a:t>
            </a:r>
          </a:p>
        </p:txBody>
      </p:sp>
      <p:pic>
        <p:nvPicPr>
          <p:cNvPr id="7" name="Picture 6" descr="A picture containing metal&#10;&#10;Description automatically generated">
            <a:extLst>
              <a:ext uri="{FF2B5EF4-FFF2-40B4-BE49-F238E27FC236}">
                <a16:creationId xmlns:a16="http://schemas.microsoft.com/office/drawing/2014/main" id="{ADB011C2-2647-14C1-A36C-0A2DD755F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90" y="2514600"/>
            <a:ext cx="5527965" cy="4343400"/>
          </a:xfrm>
          <a:prstGeom prst="rect">
            <a:avLst/>
          </a:prstGeom>
        </p:spPr>
      </p:pic>
      <p:pic>
        <p:nvPicPr>
          <p:cNvPr id="9" name="Picture 8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14480157-2124-F16B-4013-5F86EE63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386" y="0"/>
            <a:ext cx="5935614" cy="45823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B7B38F-41B8-5AE3-05F3-663BE8C231E7}"/>
              </a:ext>
            </a:extLst>
          </p:cNvPr>
          <p:cNvSpPr txBox="1">
            <a:spLocks/>
          </p:cNvSpPr>
          <p:nvPr/>
        </p:nvSpPr>
        <p:spPr bwMode="auto">
          <a:xfrm>
            <a:off x="6425047" y="4800601"/>
            <a:ext cx="4640073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Tested</a:t>
            </a:r>
          </a:p>
          <a:p>
            <a:pPr lvl="1"/>
            <a:r>
              <a:rPr lang="en-US" dirty="0">
                <a:latin typeface="+mj-lt"/>
              </a:rPr>
              <a:t>Raise/lower window</a:t>
            </a:r>
          </a:p>
          <a:p>
            <a:pPr lvl="1"/>
            <a:r>
              <a:rPr lang="en-US" dirty="0">
                <a:latin typeface="+mj-lt"/>
              </a:rPr>
              <a:t>Move cage</a:t>
            </a:r>
          </a:p>
          <a:p>
            <a:pPr lvl="1"/>
            <a:r>
              <a:rPr lang="en-US" dirty="0">
                <a:latin typeface="+mj-lt"/>
              </a:rPr>
              <a:t>Engage clamp</a:t>
            </a:r>
          </a:p>
        </p:txBody>
      </p:sp>
    </p:spTree>
    <p:extLst>
      <p:ext uri="{BB962C8B-B14F-4D97-AF65-F5344CB8AC3E}">
        <p14:creationId xmlns:p14="http://schemas.microsoft.com/office/powerpoint/2010/main" val="2269297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06E5-D372-CCAD-04F5-395D8DBC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Cage &amp; Rollers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99EE99F-30ED-9D97-C3EA-C6CF8A51E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66165" y="2769177"/>
            <a:ext cx="5029200" cy="3148446"/>
          </a:xfrm>
          <a:prstGeom prst="rect">
            <a:avLst/>
          </a:prstGeom>
        </p:spPr>
      </p:pic>
      <p:pic>
        <p:nvPicPr>
          <p:cNvPr id="7" name="Picture 6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52BA8757-17A2-4C56-7563-6066927F1F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13570" y="2725120"/>
            <a:ext cx="5029202" cy="32365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8980E-F44A-22C4-3301-14366DA55497}"/>
              </a:ext>
            </a:extLst>
          </p:cNvPr>
          <p:cNvSpPr txBox="1"/>
          <p:nvPr/>
        </p:nvSpPr>
        <p:spPr>
          <a:xfrm>
            <a:off x="3418603" y="1487165"/>
            <a:ext cx="29915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New Steel Roller Bearings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89D15-0CD3-5F02-191F-C151338F90A0}"/>
              </a:ext>
            </a:extLst>
          </p:cNvPr>
          <p:cNvSpPr txBox="1"/>
          <p:nvPr/>
        </p:nvSpPr>
        <p:spPr>
          <a:xfrm>
            <a:off x="644223" y="1487165"/>
            <a:ext cx="18181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Cage &amp; Rollers</a:t>
            </a:r>
          </a:p>
        </p:txBody>
      </p:sp>
      <p:pic>
        <p:nvPicPr>
          <p:cNvPr id="13" name="Picture 12" descr="A picture containing frog&#10;&#10;Description automatically generated">
            <a:extLst>
              <a:ext uri="{FF2B5EF4-FFF2-40B4-BE49-F238E27FC236}">
                <a16:creationId xmlns:a16="http://schemas.microsoft.com/office/drawing/2014/main" id="{B7F2E5F6-518B-F548-8AB1-0832E63B0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07"/>
          <a:stretch/>
        </p:blipFill>
        <p:spPr>
          <a:xfrm>
            <a:off x="6633683" y="1898354"/>
            <a:ext cx="5558317" cy="4598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448F1E-4578-D711-671C-3ADA65853F4D}"/>
              </a:ext>
            </a:extLst>
          </p:cNvPr>
          <p:cNvSpPr txBox="1"/>
          <p:nvPr/>
        </p:nvSpPr>
        <p:spPr>
          <a:xfrm>
            <a:off x="8049485" y="1574037"/>
            <a:ext cx="30652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Rusty Steel Roller Bearings</a:t>
            </a:r>
          </a:p>
        </p:txBody>
      </p:sp>
      <p:pic>
        <p:nvPicPr>
          <p:cNvPr id="16" name="Picture 15" descr="A close-up of a statue&#10;&#10;Description automatically generated with low confidence">
            <a:extLst>
              <a:ext uri="{FF2B5EF4-FFF2-40B4-BE49-F238E27FC236}">
                <a16:creationId xmlns:a16="http://schemas.microsoft.com/office/drawing/2014/main" id="{7A326142-8A47-96A2-1A09-C7368B119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07"/>
          <a:stretch/>
        </p:blipFill>
        <p:spPr>
          <a:xfrm>
            <a:off x="6633683" y="1908744"/>
            <a:ext cx="5558317" cy="45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E48D3-493A-6C39-9A01-858A1BDD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Enclosure Flooded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33B39-110F-1775-B75C-619E127B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059873"/>
            <a:ext cx="6289811" cy="5382491"/>
          </a:xfrm>
        </p:spPr>
        <p:txBody>
          <a:bodyPr/>
          <a:lstStyle/>
          <a:p>
            <a:r>
              <a:rPr lang="en-US" dirty="0">
                <a:latin typeface="+mj-lt"/>
              </a:rPr>
              <a:t>Enclosure is back-filled with He during operation</a:t>
            </a:r>
          </a:p>
          <a:p>
            <a:pPr lvl="1"/>
            <a:r>
              <a:rPr lang="en-US" dirty="0">
                <a:latin typeface="+mj-lt"/>
              </a:rPr>
              <a:t>Since 2006</a:t>
            </a:r>
          </a:p>
          <a:p>
            <a:pPr lvl="1"/>
            <a:r>
              <a:rPr lang="en-US" dirty="0">
                <a:latin typeface="+mj-lt"/>
              </a:rPr>
              <a:t>Should prevent rust</a:t>
            </a:r>
          </a:p>
          <a:p>
            <a:r>
              <a:rPr lang="en-US" dirty="0">
                <a:latin typeface="+mj-lt"/>
              </a:rPr>
              <a:t>Enclosure was built before building above it was erected</a:t>
            </a:r>
          </a:p>
          <a:p>
            <a:pPr lvl="1"/>
            <a:r>
              <a:rPr lang="en-US" dirty="0">
                <a:latin typeface="+mj-lt"/>
              </a:rPr>
              <a:t>Under water for weeks/months during construction</a:t>
            </a:r>
          </a:p>
          <a:p>
            <a:pPr lvl="1"/>
            <a:r>
              <a:rPr lang="en-US" dirty="0">
                <a:latin typeface="+mj-lt"/>
              </a:rPr>
              <a:t>Rust began </a:t>
            </a:r>
            <a:r>
              <a:rPr lang="en-US" u="sng" dirty="0">
                <a:latin typeface="+mj-lt"/>
              </a:rPr>
              <a:t>before</a:t>
            </a:r>
            <a:r>
              <a:rPr lang="en-US" dirty="0">
                <a:latin typeface="+mj-lt"/>
              </a:rPr>
              <a:t> 2006</a:t>
            </a:r>
          </a:p>
          <a:p>
            <a:r>
              <a:rPr lang="en-US" dirty="0">
                <a:latin typeface="+mj-lt"/>
              </a:rPr>
              <a:t>Window cage installed before beam stop and cooling cradle</a:t>
            </a:r>
          </a:p>
          <a:p>
            <a:pPr lvl="1"/>
            <a:r>
              <a:rPr lang="en-US" dirty="0">
                <a:latin typeface="+mj-lt"/>
              </a:rPr>
              <a:t>Window clamp assembled by hand</a:t>
            </a:r>
          </a:p>
        </p:txBody>
      </p:sp>
      <p:pic>
        <p:nvPicPr>
          <p:cNvPr id="5" name="Picture 4" descr="A picture containing indoor, wooden, wood&#10;&#10;Description automatically generated">
            <a:extLst>
              <a:ext uri="{FF2B5EF4-FFF2-40B4-BE49-F238E27FC236}">
                <a16:creationId xmlns:a16="http://schemas.microsoft.com/office/drawing/2014/main" id="{757150DC-1D29-E5FE-7BB6-E7E0F4622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0"/>
          <a:stretch/>
        </p:blipFill>
        <p:spPr>
          <a:xfrm>
            <a:off x="6637375" y="1211656"/>
            <a:ext cx="5554625" cy="50194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8E85C8-BDB4-2F2B-B0F8-403F1FE1E539}"/>
              </a:ext>
            </a:extLst>
          </p:cNvPr>
          <p:cNvSpPr/>
          <p:nvPr/>
        </p:nvSpPr>
        <p:spPr>
          <a:xfrm>
            <a:off x="7689273" y="3429000"/>
            <a:ext cx="1776845" cy="1039091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A65A44D-9023-4157-835B-FB62D91D4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3541" y="1572829"/>
            <a:ext cx="9576821" cy="502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4663C-A97F-4DAB-BFBD-7F849A0A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SNS is a megawatt-class, accelerator-based pulsed neutron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1FD9-BDE5-48E7-84B9-2E7A07882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383765"/>
            <a:ext cx="4659086" cy="4047778"/>
          </a:xfrm>
        </p:spPr>
        <p:txBody>
          <a:bodyPr/>
          <a:lstStyle/>
          <a:p>
            <a:r>
              <a:rPr lang="en-US" sz="2400" dirty="0">
                <a:latin typeface="+mn-lt"/>
                <a:ea typeface="ＭＳ Ｐゴシック" charset="0"/>
              </a:rPr>
              <a:t>~1 GeV protons are injected into a liquid mercury target at 60 Hz</a:t>
            </a:r>
          </a:p>
          <a:p>
            <a:r>
              <a:rPr lang="en-US" sz="2400" dirty="0">
                <a:latin typeface="+mn-lt"/>
                <a:ea typeface="ＭＳ Ｐゴシック" charset="0"/>
              </a:rPr>
              <a:t>Currently upgrading to 2MW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D23031-52DC-7EE1-B3AA-1994A8948ABD}"/>
              </a:ext>
            </a:extLst>
          </p:cNvPr>
          <p:cNvSpPr/>
          <p:nvPr/>
        </p:nvSpPr>
        <p:spPr>
          <a:xfrm>
            <a:off x="8530936" y="2078182"/>
            <a:ext cx="1672937" cy="135081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25E8-C3E8-76BD-8E5F-A5BB3812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3081B-1C0A-DB87-E07C-179EDCB6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962" y="-62346"/>
            <a:ext cx="4114800" cy="6858000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896A4CB-A91C-5526-1FBF-416BD14CCEFB}"/>
              </a:ext>
            </a:extLst>
          </p:cNvPr>
          <p:cNvSpPr/>
          <p:nvPr/>
        </p:nvSpPr>
        <p:spPr>
          <a:xfrm rot="16200000">
            <a:off x="10568435" y="488361"/>
            <a:ext cx="462456" cy="32405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71D311-6C8F-15D4-D5D2-2106E6CF0665}"/>
              </a:ext>
            </a:extLst>
          </p:cNvPr>
          <p:cNvSpPr/>
          <p:nvPr/>
        </p:nvSpPr>
        <p:spPr>
          <a:xfrm>
            <a:off x="6216130" y="4005670"/>
            <a:ext cx="1450457" cy="707667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8-9 </a:t>
            </a:r>
            <a:r>
              <a:rPr lang="en-US" b="1" dirty="0" err="1">
                <a:solidFill>
                  <a:schemeClr val="tx1"/>
                </a:solidFill>
              </a:rPr>
              <a:t>kN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5F95ADF-AF25-4313-0361-1AA6BF490AAD}"/>
              </a:ext>
            </a:extLst>
          </p:cNvPr>
          <p:cNvSpPr/>
          <p:nvPr/>
        </p:nvSpPr>
        <p:spPr>
          <a:xfrm flipH="1">
            <a:off x="6216131" y="5769931"/>
            <a:ext cx="1386775" cy="707667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5-6 </a:t>
            </a:r>
            <a:r>
              <a:rPr lang="en-US" b="1" dirty="0" err="1">
                <a:solidFill>
                  <a:schemeClr val="tx1"/>
                </a:solidFill>
              </a:rPr>
              <a:t>kN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1D8AA5-7A8C-3CBC-157C-1560D809E324}"/>
              </a:ext>
            </a:extLst>
          </p:cNvPr>
          <p:cNvCxnSpPr/>
          <p:nvPr/>
        </p:nvCxnSpPr>
        <p:spPr>
          <a:xfrm>
            <a:off x="7771592" y="605564"/>
            <a:ext cx="0" cy="6003234"/>
          </a:xfrm>
          <a:prstGeom prst="line">
            <a:avLst/>
          </a:prstGeom>
          <a:ln w="571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A0ADC4-ED25-A3EE-D2CD-2468F0A156D0}"/>
              </a:ext>
            </a:extLst>
          </p:cNvPr>
          <p:cNvSpPr txBox="1"/>
          <p:nvPr/>
        </p:nvSpPr>
        <p:spPr>
          <a:xfrm>
            <a:off x="8035915" y="2315861"/>
            <a:ext cx="7216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3.3m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3679CE-6C08-1365-C133-4BEB2FBCF898}"/>
              </a:ext>
            </a:extLst>
          </p:cNvPr>
          <p:cNvSpPr txBox="1"/>
          <p:nvPr/>
        </p:nvSpPr>
        <p:spPr>
          <a:xfrm>
            <a:off x="8089793" y="5351109"/>
            <a:ext cx="5934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 m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E81B5175-F538-4799-1E12-76380C61B612}"/>
              </a:ext>
            </a:extLst>
          </p:cNvPr>
          <p:cNvSpPr/>
          <p:nvPr/>
        </p:nvSpPr>
        <p:spPr>
          <a:xfrm>
            <a:off x="7795284" y="613851"/>
            <a:ext cx="285076" cy="3745653"/>
          </a:xfrm>
          <a:prstGeom prst="rightBrace">
            <a:avLst/>
          </a:prstGeom>
          <a:ln w="28575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B5C64436-53C7-7975-A31B-6909E7067FF7}"/>
              </a:ext>
            </a:extLst>
          </p:cNvPr>
          <p:cNvSpPr/>
          <p:nvPr/>
        </p:nvSpPr>
        <p:spPr>
          <a:xfrm>
            <a:off x="7795284" y="4359504"/>
            <a:ext cx="294509" cy="2241343"/>
          </a:xfrm>
          <a:prstGeom prst="rightBrace">
            <a:avLst/>
          </a:prstGeom>
          <a:ln w="28575">
            <a:solidFill>
              <a:srgbClr val="FFC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F000F81-214F-6E8C-3353-FDF26E7049BB}"/>
              </a:ext>
            </a:extLst>
          </p:cNvPr>
          <p:cNvSpPr/>
          <p:nvPr/>
        </p:nvSpPr>
        <p:spPr>
          <a:xfrm rot="16200000">
            <a:off x="7726085" y="443535"/>
            <a:ext cx="462456" cy="32405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3B70E02-3FD8-01BA-D1DF-EAD56B5C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78" y="1693718"/>
            <a:ext cx="5871754" cy="4007795"/>
          </a:xfrm>
        </p:spPr>
        <p:txBody>
          <a:bodyPr/>
          <a:lstStyle/>
          <a:p>
            <a:r>
              <a:rPr lang="en-US" dirty="0">
                <a:latin typeface="+mj-lt"/>
              </a:rPr>
              <a:t>Window Tool can’t provide force required to overcome friction from rust</a:t>
            </a:r>
          </a:p>
          <a:p>
            <a:pPr lvl="1"/>
            <a:r>
              <a:rPr lang="en-US" dirty="0">
                <a:latin typeface="+mj-lt"/>
              </a:rPr>
              <a:t>It flexes (made out of aluminum)</a:t>
            </a:r>
          </a:p>
          <a:p>
            <a:pPr lvl="1"/>
            <a:r>
              <a:rPr lang="en-US" dirty="0">
                <a:latin typeface="+mj-lt"/>
              </a:rPr>
              <a:t>Jacking mechanism insufficient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Tried to lift up and move</a:t>
            </a:r>
          </a:p>
          <a:p>
            <a:pPr lvl="1"/>
            <a:r>
              <a:rPr lang="en-US" dirty="0">
                <a:latin typeface="+mj-lt"/>
              </a:rPr>
              <a:t>Reduce friction force</a:t>
            </a:r>
          </a:p>
          <a:p>
            <a:pPr lvl="1"/>
            <a:r>
              <a:rPr lang="en-US" dirty="0">
                <a:latin typeface="+mj-lt"/>
              </a:rPr>
              <a:t>Did not work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4786037-CD2E-25E8-4977-6A10F1C79A38}"/>
              </a:ext>
            </a:extLst>
          </p:cNvPr>
          <p:cNvSpPr/>
          <p:nvPr/>
        </p:nvSpPr>
        <p:spPr>
          <a:xfrm rot="16200000">
            <a:off x="9282338" y="2011356"/>
            <a:ext cx="2256053" cy="371415"/>
          </a:xfrm>
          <a:prstGeom prst="rightArrow">
            <a:avLst>
              <a:gd name="adj1" fmla="val 50000"/>
              <a:gd name="adj2" fmla="val 94762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95B69-8B78-7AC0-1EB4-C20D25AF7B7C}"/>
              </a:ext>
            </a:extLst>
          </p:cNvPr>
          <p:cNvSpPr txBox="1"/>
          <p:nvPr/>
        </p:nvSpPr>
        <p:spPr>
          <a:xfrm>
            <a:off x="6013508" y="6437982"/>
            <a:ext cx="17251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(1100-1200 </a:t>
            </a:r>
            <a:r>
              <a:rPr lang="en-US" dirty="0" err="1">
                <a:latin typeface="+mn-lt"/>
              </a:rPr>
              <a:t>lb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C340F-545F-A586-D446-0810D796E636}"/>
              </a:ext>
            </a:extLst>
          </p:cNvPr>
          <p:cNvSpPr txBox="1"/>
          <p:nvPr/>
        </p:nvSpPr>
        <p:spPr>
          <a:xfrm>
            <a:off x="6070132" y="4700321"/>
            <a:ext cx="17251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(1800-1900 </a:t>
            </a:r>
            <a:r>
              <a:rPr lang="en-US" dirty="0" err="1">
                <a:latin typeface="+mn-lt"/>
              </a:rPr>
              <a:t>lb</a:t>
            </a:r>
            <a:r>
              <a:rPr lang="en-US" dirty="0">
                <a:latin typeface="+mn-lt"/>
              </a:rPr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D6D633-FC4C-30DB-AAD2-9C6567AE6488}"/>
              </a:ext>
            </a:extLst>
          </p:cNvPr>
          <p:cNvCxnSpPr>
            <a:cxnSpLocks/>
          </p:cNvCxnSpPr>
          <p:nvPr/>
        </p:nvCxnSpPr>
        <p:spPr>
          <a:xfrm flipH="1">
            <a:off x="9310255" y="4478482"/>
            <a:ext cx="83900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4FF18E-7DD9-72B1-E32B-C70ADF54E7D2}"/>
              </a:ext>
            </a:extLst>
          </p:cNvPr>
          <p:cNvCxnSpPr>
            <a:cxnSpLocks/>
          </p:cNvCxnSpPr>
          <p:nvPr/>
        </p:nvCxnSpPr>
        <p:spPr>
          <a:xfrm>
            <a:off x="10506628" y="6147955"/>
            <a:ext cx="91012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69B2-B90C-1931-D69A-D62EB2FD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Wedges on long poles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C20C1-45AC-03CD-E27C-855FE151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049483"/>
            <a:ext cx="11372771" cy="4507056"/>
          </a:xfrm>
        </p:spPr>
        <p:txBody>
          <a:bodyPr/>
          <a:lstStyle/>
          <a:p>
            <a:r>
              <a:rPr lang="en-US" dirty="0">
                <a:latin typeface="+mn-lt"/>
              </a:rPr>
              <a:t>Different Thicknesses</a:t>
            </a:r>
          </a:p>
          <a:p>
            <a:pPr lvl="1"/>
            <a:r>
              <a:rPr lang="en-US" dirty="0">
                <a:latin typeface="+mn-lt"/>
              </a:rPr>
              <a:t>12 cm (1/2”) at a time</a:t>
            </a:r>
          </a:p>
          <a:p>
            <a:pPr lvl="1"/>
            <a:r>
              <a:rPr lang="en-US" dirty="0">
                <a:latin typeface="+mn-lt"/>
              </a:rPr>
              <a:t>Were able to move it 9 cm, took days</a:t>
            </a:r>
          </a:p>
        </p:txBody>
      </p:sp>
      <p:pic>
        <p:nvPicPr>
          <p:cNvPr id="4" name="Picture 3" descr="A picture containing outdoor, ground, hinge, wooden&#10;&#10;Description automatically generated">
            <a:extLst>
              <a:ext uri="{FF2B5EF4-FFF2-40B4-BE49-F238E27FC236}">
                <a16:creationId xmlns:a16="http://schemas.microsoft.com/office/drawing/2014/main" id="{A0C557FA-AEA1-5ADF-ACC7-6B074DC16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2" b="24592"/>
          <a:stretch/>
        </p:blipFill>
        <p:spPr>
          <a:xfrm>
            <a:off x="7635429" y="2865120"/>
            <a:ext cx="4541520" cy="3992052"/>
          </a:xfrm>
          <a:prstGeom prst="rect">
            <a:avLst/>
          </a:prstGeom>
        </p:spPr>
      </p:pic>
      <p:pic>
        <p:nvPicPr>
          <p:cNvPr id="5" name="Picture 4" descr="A picture containing outdoor, wooden, ground, plank&#10;&#10;Description automatically generated">
            <a:extLst>
              <a:ext uri="{FF2B5EF4-FFF2-40B4-BE49-F238E27FC236}">
                <a16:creationId xmlns:a16="http://schemas.microsoft.com/office/drawing/2014/main" id="{5C7B43A0-C175-A76E-7644-FD9CBE77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37" r="11411" b="37333"/>
          <a:stretch/>
        </p:blipFill>
        <p:spPr>
          <a:xfrm>
            <a:off x="7635429" y="0"/>
            <a:ext cx="4556571" cy="2854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8A8A7-DA1A-C6F4-1008-F07C16025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78" y="2543740"/>
            <a:ext cx="5017331" cy="431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5FB55-0922-3415-3A7B-A56CA534A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10" b="10519"/>
          <a:stretch/>
        </p:blipFill>
        <p:spPr>
          <a:xfrm>
            <a:off x="344378" y="2515189"/>
            <a:ext cx="6170722" cy="43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A7AF-3DE4-D21C-7564-958E01C7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Removal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9DFD2F89-20D0-A8FE-E607-FA533F1AB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382" y="1548246"/>
            <a:ext cx="5285618" cy="530975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8F1729-1E84-57B4-9CE7-896507F987CF}"/>
              </a:ext>
            </a:extLst>
          </p:cNvPr>
          <p:cNvSpPr txBox="1">
            <a:spLocks/>
          </p:cNvSpPr>
          <p:nvPr/>
        </p:nvSpPr>
        <p:spPr bwMode="auto">
          <a:xfrm>
            <a:off x="347563" y="1184564"/>
            <a:ext cx="71235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Wasn’t easy, but we got it out</a:t>
            </a:r>
          </a:p>
          <a:p>
            <a:pPr lvl="1"/>
            <a:r>
              <a:rPr lang="en-US" dirty="0">
                <a:latin typeface="+mj-lt"/>
              </a:rPr>
              <a:t>Clamp interfered with window flange</a:t>
            </a:r>
          </a:p>
          <a:p>
            <a:pPr lvl="1"/>
            <a:r>
              <a:rPr lang="en-US" dirty="0">
                <a:latin typeface="+mj-lt"/>
              </a:rPr>
              <a:t>Minimal clearance radially</a:t>
            </a:r>
          </a:p>
          <a:p>
            <a:r>
              <a:rPr lang="en-US" dirty="0">
                <a:latin typeface="+mj-lt"/>
              </a:rPr>
              <a:t>Extensive use of borescope</a:t>
            </a:r>
          </a:p>
          <a:p>
            <a:pPr lvl="2"/>
            <a:r>
              <a:rPr lang="en-US" dirty="0">
                <a:latin typeface="+mj-lt"/>
              </a:rPr>
              <a:t>Observe radial clearance/interference</a:t>
            </a:r>
          </a:p>
          <a:p>
            <a:pPr lvl="2"/>
            <a:r>
              <a:rPr lang="en-US" dirty="0">
                <a:latin typeface="+mj-lt"/>
              </a:rPr>
              <a:t>Watch remote tools being used</a:t>
            </a:r>
          </a:p>
          <a:p>
            <a:pPr lvl="2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47081-479B-ABB8-F495-ECB7BAEF9757}"/>
              </a:ext>
            </a:extLst>
          </p:cNvPr>
          <p:cNvSpPr txBox="1"/>
          <p:nvPr/>
        </p:nvSpPr>
        <p:spPr>
          <a:xfrm>
            <a:off x="7052022" y="1741152"/>
            <a:ext cx="1537600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Old Window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Into cask…</a:t>
            </a:r>
          </a:p>
        </p:txBody>
      </p:sp>
    </p:spTree>
    <p:extLst>
      <p:ext uri="{BB962C8B-B14F-4D97-AF65-F5344CB8AC3E}">
        <p14:creationId xmlns:p14="http://schemas.microsoft.com/office/powerpoint/2010/main" val="1403232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2ACF93-40E2-C315-F57E-106F617D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0325"/>
            <a:ext cx="3281287" cy="2700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2A986-9859-09B3-3A1B-9A2357EA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the Clamp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D4DD2-7172-0473-EBCC-52563304E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166" y="517765"/>
            <a:ext cx="2037052" cy="31036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AAF272-DFBE-486C-36C1-6FDDBC7F22E7}"/>
              </a:ext>
            </a:extLst>
          </p:cNvPr>
          <p:cNvCxnSpPr>
            <a:cxnSpLocks/>
          </p:cNvCxnSpPr>
          <p:nvPr/>
        </p:nvCxnSpPr>
        <p:spPr>
          <a:xfrm>
            <a:off x="10420756" y="475346"/>
            <a:ext cx="0" cy="32803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4B64F6-5BAE-FE60-66A1-E0745205507E}"/>
              </a:ext>
            </a:extLst>
          </p:cNvPr>
          <p:cNvSpPr txBox="1"/>
          <p:nvPr/>
        </p:nvSpPr>
        <p:spPr>
          <a:xfrm>
            <a:off x="9877311" y="133714"/>
            <a:ext cx="22349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16 mm movement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A0B63D-5F3C-20CB-D736-1CF84AEFB032}"/>
              </a:ext>
            </a:extLst>
          </p:cNvPr>
          <p:cNvCxnSpPr>
            <a:cxnSpLocks/>
          </p:cNvCxnSpPr>
          <p:nvPr/>
        </p:nvCxnSpPr>
        <p:spPr>
          <a:xfrm>
            <a:off x="7166558" y="2080988"/>
            <a:ext cx="114016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AF9569-DB2B-C474-FE6C-77014780793F}"/>
              </a:ext>
            </a:extLst>
          </p:cNvPr>
          <p:cNvSpPr txBox="1"/>
          <p:nvPr/>
        </p:nvSpPr>
        <p:spPr>
          <a:xfrm>
            <a:off x="7457322" y="2205045"/>
            <a:ext cx="11769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25 mm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030014-D16E-29ED-F9D3-93EEC25D20F9}"/>
              </a:ext>
            </a:extLst>
          </p:cNvPr>
          <p:cNvCxnSpPr>
            <a:cxnSpLocks/>
          </p:cNvCxnSpPr>
          <p:nvPr/>
        </p:nvCxnSpPr>
        <p:spPr>
          <a:xfrm>
            <a:off x="7364875" y="1403363"/>
            <a:ext cx="7435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5B7373-DD6E-50CF-B5D8-3AF26251A86C}"/>
              </a:ext>
            </a:extLst>
          </p:cNvPr>
          <p:cNvSpPr txBox="1"/>
          <p:nvPr/>
        </p:nvSpPr>
        <p:spPr>
          <a:xfrm>
            <a:off x="7254241" y="975962"/>
            <a:ext cx="107488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17 mm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9E5F23-E44D-6C98-BFE9-EF4426502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4" y="1041898"/>
            <a:ext cx="5965671" cy="5306948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Clamp moves In-Out freely</a:t>
            </a:r>
          </a:p>
          <a:p>
            <a:pPr lvl="1"/>
            <a:r>
              <a:rPr lang="en-US" sz="2000" dirty="0">
                <a:latin typeface="+mj-lt"/>
              </a:rPr>
              <a:t>Allows yaw rotation</a:t>
            </a:r>
          </a:p>
          <a:p>
            <a:pPr lvl="1"/>
            <a:r>
              <a:rPr lang="en-US" sz="2000" dirty="0">
                <a:latin typeface="+mj-lt"/>
              </a:rPr>
              <a:t>Becomes oblong when open</a:t>
            </a:r>
          </a:p>
          <a:p>
            <a:r>
              <a:rPr lang="en-US" sz="2400" dirty="0">
                <a:latin typeface="+mj-lt"/>
              </a:rPr>
              <a:t>Doesn’t open enough</a:t>
            </a:r>
          </a:p>
          <a:p>
            <a:pPr lvl="1"/>
            <a:r>
              <a:rPr lang="en-US" sz="2000" dirty="0">
                <a:latin typeface="+mj-lt"/>
              </a:rPr>
              <a:t>Only 3-5 mm clearance</a:t>
            </a:r>
          </a:p>
          <a:p>
            <a:r>
              <a:rPr lang="en-US" sz="2400" dirty="0">
                <a:latin typeface="+mj-lt"/>
              </a:rPr>
              <a:t>Window must be &lt; 8 mm in/out for engagement (all the way around)</a:t>
            </a:r>
          </a:p>
          <a:p>
            <a:r>
              <a:rPr lang="en-US" sz="2400" dirty="0">
                <a:latin typeface="+mj-lt"/>
              </a:rPr>
              <a:t>Window can rotate freely on pedestal</a:t>
            </a:r>
          </a:p>
          <a:p>
            <a:pPr lvl="1"/>
            <a:r>
              <a:rPr lang="en-US" sz="2000" dirty="0">
                <a:latin typeface="+mj-lt"/>
              </a:rPr>
              <a:t>Pitch and yaw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2BAD60-5AC7-40C1-CE0F-615ABD334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855" y="4447708"/>
            <a:ext cx="1372188" cy="2332009"/>
          </a:xfrm>
          <a:prstGeom prst="rect">
            <a:avLst/>
          </a:prstGeom>
        </p:spPr>
      </p:pic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63A54EA1-4D97-1104-DEFA-0C53B3DBA27E}"/>
              </a:ext>
            </a:extLst>
          </p:cNvPr>
          <p:cNvSpPr/>
          <p:nvPr/>
        </p:nvSpPr>
        <p:spPr>
          <a:xfrm>
            <a:off x="2944581" y="5178762"/>
            <a:ext cx="898696" cy="697945"/>
          </a:xfrm>
          <a:prstGeom prst="curvedRightArrow">
            <a:avLst>
              <a:gd name="adj1" fmla="val 19013"/>
              <a:gd name="adj2" fmla="val 50000"/>
              <a:gd name="adj3" fmla="val 250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10EAFCE4-4319-3790-E386-A5456F5B505F}"/>
              </a:ext>
            </a:extLst>
          </p:cNvPr>
          <p:cNvSpPr/>
          <p:nvPr/>
        </p:nvSpPr>
        <p:spPr>
          <a:xfrm rot="368220">
            <a:off x="4633998" y="4946085"/>
            <a:ext cx="762893" cy="465354"/>
          </a:xfrm>
          <a:prstGeom prst="curvedDownArrow">
            <a:avLst>
              <a:gd name="adj1" fmla="val 16928"/>
              <a:gd name="adj2" fmla="val 40356"/>
              <a:gd name="adj3" fmla="val 250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E8AC68D8-0E97-C598-5C31-CDA90827F9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030" y="4252366"/>
            <a:ext cx="2626091" cy="260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4E858-2314-E6DD-4773-ADBAC36CAD65}"/>
              </a:ext>
            </a:extLst>
          </p:cNvPr>
          <p:cNvSpPr txBox="1"/>
          <p:nvPr/>
        </p:nvSpPr>
        <p:spPr>
          <a:xfrm>
            <a:off x="6732434" y="56736"/>
            <a:ext cx="18774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Closed Position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F737A9-73BF-BA37-C1CC-3BBB8FF04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54898"/>
            <a:ext cx="3281287" cy="30692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68A9AD-24D3-42F7-304A-BA3C099003A6}"/>
              </a:ext>
            </a:extLst>
          </p:cNvPr>
          <p:cNvSpPr txBox="1"/>
          <p:nvPr/>
        </p:nvSpPr>
        <p:spPr>
          <a:xfrm>
            <a:off x="6789001" y="3385966"/>
            <a:ext cx="17251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Open Position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90B65E-A562-8A48-C824-60A99332A651}"/>
              </a:ext>
            </a:extLst>
          </p:cNvPr>
          <p:cNvCxnSpPr>
            <a:cxnSpLocks/>
          </p:cNvCxnSpPr>
          <p:nvPr/>
        </p:nvCxnSpPr>
        <p:spPr>
          <a:xfrm flipV="1">
            <a:off x="5725391" y="2546677"/>
            <a:ext cx="1063610" cy="839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4408AD-2C4E-8062-220B-8976267E01B1}"/>
              </a:ext>
            </a:extLst>
          </p:cNvPr>
          <p:cNvCxnSpPr>
            <a:cxnSpLocks/>
          </p:cNvCxnSpPr>
          <p:nvPr/>
        </p:nvCxnSpPr>
        <p:spPr>
          <a:xfrm>
            <a:off x="5725391" y="3385966"/>
            <a:ext cx="1143000" cy="718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0E03039-229D-E3E4-8361-41051C39780A}"/>
              </a:ext>
            </a:extLst>
          </p:cNvPr>
          <p:cNvSpPr txBox="1"/>
          <p:nvPr/>
        </p:nvSpPr>
        <p:spPr>
          <a:xfrm>
            <a:off x="3013303" y="5705891"/>
            <a:ext cx="6575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18C21-C453-D72C-E65C-C00500F470F2}"/>
              </a:ext>
            </a:extLst>
          </p:cNvPr>
          <p:cNvSpPr txBox="1"/>
          <p:nvPr/>
        </p:nvSpPr>
        <p:spPr>
          <a:xfrm>
            <a:off x="4911969" y="5450885"/>
            <a:ext cx="7569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pitch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E1320-EDB9-AF19-3722-603454D245CF}"/>
              </a:ext>
            </a:extLst>
          </p:cNvPr>
          <p:cNvSpPr txBox="1"/>
          <p:nvPr/>
        </p:nvSpPr>
        <p:spPr>
          <a:xfrm>
            <a:off x="10284803" y="3933593"/>
            <a:ext cx="11865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Mock Up</a:t>
            </a:r>
          </a:p>
        </p:txBody>
      </p:sp>
    </p:spTree>
    <p:extLst>
      <p:ext uri="{BB962C8B-B14F-4D97-AF65-F5344CB8AC3E}">
        <p14:creationId xmlns:p14="http://schemas.microsoft.com/office/powerpoint/2010/main" val="150227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3DE4C3-A174-267C-B43C-428C93DA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42" y="105490"/>
            <a:ext cx="1905153" cy="3265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6A7AF-3DE4-D21C-7564-958E01C7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Installation</a:t>
            </a:r>
          </a:p>
        </p:txBody>
      </p:sp>
      <p:pic>
        <p:nvPicPr>
          <p:cNvPr id="9" name="Content Placeholder 8" descr="A group of people in white coats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0145FEFE-A7F5-2FAD-0934-DA42A9AA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826" y="481664"/>
            <a:ext cx="3079173" cy="6376336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8F1729-1E84-57B4-9CE7-896507F987CF}"/>
              </a:ext>
            </a:extLst>
          </p:cNvPr>
          <p:cNvSpPr txBox="1">
            <a:spLocks/>
          </p:cNvSpPr>
          <p:nvPr/>
        </p:nvSpPr>
        <p:spPr bwMode="auto">
          <a:xfrm>
            <a:off x="270164" y="1070121"/>
            <a:ext cx="7730835" cy="448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New vacuum seal designed &amp; fabricated</a:t>
            </a:r>
          </a:p>
          <a:p>
            <a:pPr lvl="1"/>
            <a:r>
              <a:rPr lang="en-US" dirty="0">
                <a:latin typeface="+mj-lt"/>
              </a:rPr>
              <a:t>Diamond cross section</a:t>
            </a:r>
          </a:p>
          <a:p>
            <a:r>
              <a:rPr lang="en-US" i="1" dirty="0">
                <a:latin typeface="+mj-lt"/>
              </a:rPr>
              <a:t>Constrain</a:t>
            </a:r>
            <a:r>
              <a:rPr lang="en-US" dirty="0">
                <a:latin typeface="+mj-lt"/>
              </a:rPr>
              <a:t> pedestal rotation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7CFF4-979B-DA81-88C6-15DB5AC99F3E}"/>
              </a:ext>
            </a:extLst>
          </p:cNvPr>
          <p:cNvSpPr txBox="1"/>
          <p:nvPr/>
        </p:nvSpPr>
        <p:spPr>
          <a:xfrm>
            <a:off x="10402112" y="688633"/>
            <a:ext cx="1673856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New Window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Going in…</a:t>
            </a:r>
          </a:p>
        </p:txBody>
      </p:sp>
      <p:pic>
        <p:nvPicPr>
          <p:cNvPr id="6" name="Picture 5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7B2A5F-607D-124D-6C50-195B062017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66" y="3927764"/>
            <a:ext cx="2961730" cy="29302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33FBEC-2261-D8C1-B8BA-2B5B28CB4209}"/>
              </a:ext>
            </a:extLst>
          </p:cNvPr>
          <p:cNvSpPr txBox="1"/>
          <p:nvPr/>
        </p:nvSpPr>
        <p:spPr>
          <a:xfrm>
            <a:off x="5878221" y="3328200"/>
            <a:ext cx="33057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Diamond Seal Cross Section</a:t>
            </a:r>
          </a:p>
        </p:txBody>
      </p:sp>
      <p:pic>
        <p:nvPicPr>
          <p:cNvPr id="16" name="Picture 15" descr="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62A31126-DFB2-A372-4D36-55BC9FEEEF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402" y="2600949"/>
            <a:ext cx="3192788" cy="425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FBD7FB-B601-04AC-C752-780B9B64E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14" y="3286779"/>
            <a:ext cx="1649779" cy="2803770"/>
          </a:xfrm>
          <a:prstGeom prst="rect">
            <a:avLst/>
          </a:prstGeom>
        </p:spPr>
      </p:pic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1A308EBB-4A6E-EDE2-0D0D-1EA0E34A5DCD}"/>
              </a:ext>
            </a:extLst>
          </p:cNvPr>
          <p:cNvSpPr/>
          <p:nvPr/>
        </p:nvSpPr>
        <p:spPr>
          <a:xfrm>
            <a:off x="359684" y="4312227"/>
            <a:ext cx="496989" cy="509784"/>
          </a:xfrm>
          <a:prstGeom prst="curvedRightArrow">
            <a:avLst>
              <a:gd name="adj1" fmla="val 19013"/>
              <a:gd name="adj2" fmla="val 50000"/>
              <a:gd name="adj3" fmla="val 250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F2695D8B-CE10-1586-452D-24F809072616}"/>
              </a:ext>
            </a:extLst>
          </p:cNvPr>
          <p:cNvSpPr/>
          <p:nvPr/>
        </p:nvSpPr>
        <p:spPr>
          <a:xfrm rot="368220">
            <a:off x="1765908" y="4160327"/>
            <a:ext cx="673152" cy="303799"/>
          </a:xfrm>
          <a:prstGeom prst="curvedDownArrow">
            <a:avLst>
              <a:gd name="adj1" fmla="val 16928"/>
              <a:gd name="adj2" fmla="val 40356"/>
              <a:gd name="adj3" fmla="val 250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96114B8-E4FB-3D77-FE94-7FFB89D57516}"/>
              </a:ext>
            </a:extLst>
          </p:cNvPr>
          <p:cNvCxnSpPr/>
          <p:nvPr/>
        </p:nvCxnSpPr>
        <p:spPr>
          <a:xfrm>
            <a:off x="1340427" y="2743200"/>
            <a:ext cx="1891146" cy="1382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A78925-8AF6-FD0F-A699-8B06AE09665D}"/>
              </a:ext>
            </a:extLst>
          </p:cNvPr>
          <p:cNvSpPr txBox="1"/>
          <p:nvPr/>
        </p:nvSpPr>
        <p:spPr>
          <a:xfrm>
            <a:off x="6226564" y="1921069"/>
            <a:ext cx="9957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1100 Al</a:t>
            </a:r>
          </a:p>
        </p:txBody>
      </p:sp>
    </p:spTree>
    <p:extLst>
      <p:ext uri="{BB962C8B-B14F-4D97-AF65-F5344CB8AC3E}">
        <p14:creationId xmlns:p14="http://schemas.microsoft.com/office/powerpoint/2010/main" val="1931761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2120B3-D9A3-7CA1-D3D8-B6FAAAF2354C}"/>
              </a:ext>
            </a:extLst>
          </p:cNvPr>
          <p:cNvSpPr/>
          <p:nvPr/>
        </p:nvSpPr>
        <p:spPr>
          <a:xfrm>
            <a:off x="8333509" y="6380018"/>
            <a:ext cx="1943100" cy="7169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8C03F-A60B-A5E8-B911-6F901CDD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the fun begins: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BF0E3-F64C-FC42-2A7B-1C8C3AD34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7"/>
          <a:stretch/>
        </p:blipFill>
        <p:spPr>
          <a:xfrm>
            <a:off x="9829801" y="19958"/>
            <a:ext cx="2362200" cy="6962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E900-0A60-8BEF-62FF-EB4F409D4E73}"/>
              </a:ext>
            </a:extLst>
          </p:cNvPr>
          <p:cNvSpPr txBox="1"/>
          <p:nvPr/>
        </p:nvSpPr>
        <p:spPr>
          <a:xfrm rot="16200000">
            <a:off x="10241481" y="1802454"/>
            <a:ext cx="7425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9 cm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BE282-1E20-71DD-7654-D9C442FDF98B}"/>
              </a:ext>
            </a:extLst>
          </p:cNvPr>
          <p:cNvCxnSpPr>
            <a:cxnSpLocks/>
          </p:cNvCxnSpPr>
          <p:nvPr/>
        </p:nvCxnSpPr>
        <p:spPr>
          <a:xfrm>
            <a:off x="10441920" y="1543504"/>
            <a:ext cx="2966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1E36-019F-3991-1B9D-4DB8D071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99" y="1184564"/>
            <a:ext cx="11425235" cy="4371974"/>
          </a:xfrm>
        </p:spPr>
        <p:txBody>
          <a:bodyPr/>
          <a:lstStyle/>
          <a:p>
            <a:r>
              <a:rPr lang="en-US" dirty="0">
                <a:latin typeface="+mj-lt"/>
              </a:rPr>
              <a:t>After lowering window in place:</a:t>
            </a:r>
          </a:p>
          <a:p>
            <a:pPr lvl="1"/>
            <a:r>
              <a:rPr lang="en-US" dirty="0">
                <a:latin typeface="+mj-lt"/>
              </a:rPr>
              <a:t>Had to use wedges to move it back – 12 mm at a time</a:t>
            </a:r>
          </a:p>
          <a:p>
            <a:pPr lvl="1"/>
            <a:r>
              <a:rPr lang="en-US" dirty="0">
                <a:latin typeface="+mj-lt"/>
              </a:rPr>
              <a:t>Flange-Clamp vertical misalignment</a:t>
            </a:r>
          </a:p>
          <a:p>
            <a:pPr lvl="2"/>
            <a:r>
              <a:rPr lang="en-US" dirty="0">
                <a:latin typeface="+mj-lt"/>
              </a:rPr>
              <a:t>Had to remove window, and shim the window pedestal 2.5 mm down</a:t>
            </a:r>
          </a:p>
          <a:p>
            <a:pPr lvl="1"/>
            <a:r>
              <a:rPr lang="en-US" dirty="0">
                <a:latin typeface="+mj-lt"/>
              </a:rPr>
              <a:t>Alignment was very challenging</a:t>
            </a:r>
          </a:p>
          <a:p>
            <a:pPr lvl="2"/>
            <a:r>
              <a:rPr lang="en-US" dirty="0">
                <a:latin typeface="+mj-lt"/>
              </a:rPr>
              <a:t>Window pitch &amp; yaw</a:t>
            </a:r>
          </a:p>
          <a:p>
            <a:pPr lvl="2"/>
            <a:r>
              <a:rPr lang="en-US" dirty="0">
                <a:latin typeface="+mj-lt"/>
              </a:rPr>
              <a:t>Clamp fore-aft &amp; yaw</a:t>
            </a:r>
          </a:p>
          <a:p>
            <a:pPr lvl="2"/>
            <a:r>
              <a:rPr lang="en-US" dirty="0">
                <a:latin typeface="+mj-lt"/>
              </a:rPr>
              <a:t>Hours and hours of trial and error</a:t>
            </a:r>
          </a:p>
          <a:p>
            <a:pPr lvl="2"/>
            <a:r>
              <a:rPr lang="en-US" dirty="0">
                <a:latin typeface="+mj-lt"/>
              </a:rPr>
              <a:t>Borescope and long handled tools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After much struggle, we finally got it clamped!</a:t>
            </a:r>
          </a:p>
          <a:p>
            <a:pPr marL="403225" lvl="1" indent="0">
              <a:buNone/>
            </a:pP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256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95F-FD7E-7757-3F61-37EE0E22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CA87-B574-A80C-D9FF-A3A66382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1e-7 Torr 	Required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1e-9 Torr L/s 	Achieved!</a:t>
            </a:r>
          </a:p>
        </p:txBody>
      </p:sp>
      <p:pic>
        <p:nvPicPr>
          <p:cNvPr id="5" name="Picture 4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21AEBC29-1FA5-3B50-61B5-C2FF1E6EF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7" r="19742" b="55303"/>
          <a:stretch/>
        </p:blipFill>
        <p:spPr>
          <a:xfrm>
            <a:off x="6642111" y="706583"/>
            <a:ext cx="5549889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4957673-FEB4-ACB8-F1C0-2948DDEE8460}"/>
              </a:ext>
            </a:extLst>
          </p:cNvPr>
          <p:cNvSpPr/>
          <p:nvPr/>
        </p:nvSpPr>
        <p:spPr>
          <a:xfrm>
            <a:off x="311728" y="6089072"/>
            <a:ext cx="1039091" cy="77931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529DBC-411A-9C2F-B696-29CD83CA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307746"/>
            <a:ext cx="4882659" cy="978729"/>
          </a:xfrm>
        </p:spPr>
        <p:txBody>
          <a:bodyPr/>
          <a:lstStyle/>
          <a:p>
            <a:r>
              <a:rPr lang="en-US" dirty="0"/>
              <a:t>Radiation Safety Plan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5B73B-3B25-6836-FB56-4CE5BD641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0FE7FE45-BAF0-1F74-AA74-A14B5E92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15C0994-1851-8F8F-3051-6A6299729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9C4FA39B-1B02-104F-05F3-E5A52C8E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24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FAA0F4-1237-C1F7-3244-DF7C969B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64" y="3200400"/>
            <a:ext cx="3657600" cy="3657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A9B732C-17B0-478D-C5F8-86049503E0F9}"/>
              </a:ext>
            </a:extLst>
          </p:cNvPr>
          <p:cNvGrpSpPr/>
          <p:nvPr/>
        </p:nvGrpSpPr>
        <p:grpSpPr>
          <a:xfrm>
            <a:off x="750986" y="3134593"/>
            <a:ext cx="3872968" cy="3657598"/>
            <a:chOff x="466725" y="3691891"/>
            <a:chExt cx="2809875" cy="28613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5F1B3D-B588-FAB1-D4F6-60A298694DFA}"/>
                </a:ext>
              </a:extLst>
            </p:cNvPr>
            <p:cNvGrpSpPr/>
            <p:nvPr/>
          </p:nvGrpSpPr>
          <p:grpSpPr>
            <a:xfrm>
              <a:off x="466725" y="3962400"/>
              <a:ext cx="2809875" cy="2590800"/>
              <a:chOff x="152400" y="609600"/>
              <a:chExt cx="2809875" cy="2590800"/>
            </a:xfrm>
          </p:grpSpPr>
          <p:pic>
            <p:nvPicPr>
              <p:cNvPr id="206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0467BEFE-C152-8FB2-066B-0D0E3B5FAC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09600"/>
                <a:ext cx="2809875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A31C29DA-1F93-63D3-40F8-0DD41298C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45" y="1528438"/>
                <a:ext cx="609322" cy="269875"/>
              </a:xfrm>
              <a:prstGeom prst="wedgeRoundRectCallout">
                <a:avLst>
                  <a:gd name="adj1" fmla="val 141509"/>
                  <a:gd name="adj2" fmla="val 120153"/>
                  <a:gd name="adj3" fmla="val 16667"/>
                </a:avLst>
              </a:prstGeom>
              <a:solidFill>
                <a:srgbClr val="FFFFFF"/>
              </a:solidFill>
              <a:ln w="19050">
                <a:solidFill>
                  <a:srgbClr val="1F3763"/>
                </a:solidFill>
                <a:miter lim="800000"/>
                <a:headEnd/>
                <a:tailEnd/>
              </a:ln>
            </p:spPr>
            <p:txBody>
              <a:bodyPr vert="horz" wrap="square" lIns="9144" tIns="0" rIns="9144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alt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 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hr</a:t>
                </a: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" name="Rounded Rectangular Callout 11">
              <a:extLst>
                <a:ext uri="{FF2B5EF4-FFF2-40B4-BE49-F238E27FC236}">
                  <a16:creationId xmlns:a16="http://schemas.microsoft.com/office/drawing/2014/main" id="{3EA5E875-A31D-6B9D-64FD-D61163FE0648}"/>
                </a:ext>
              </a:extLst>
            </p:cNvPr>
            <p:cNvSpPr/>
            <p:nvPr/>
          </p:nvSpPr>
          <p:spPr>
            <a:xfrm>
              <a:off x="847373" y="3691891"/>
              <a:ext cx="537011" cy="270510"/>
            </a:xfrm>
            <a:prstGeom prst="wedgeRoundRectCallout">
              <a:avLst>
                <a:gd name="adj1" fmla="val 137755"/>
                <a:gd name="adj2" fmla="val 250165"/>
                <a:gd name="adj3" fmla="val 16667"/>
              </a:avLst>
            </a:prstGeom>
            <a:solidFill>
              <a:sysClr val="window" lastClr="FFFFFF"/>
            </a:solidFill>
            <a:ln w="19050">
              <a:solidFill>
                <a:srgbClr val="4472C4">
                  <a:lumMod val="50000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="horz" wrap="square" lIns="9144" tIns="0" rIns="9144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28 mSv/</a:t>
              </a:r>
              <a:r>
                <a:rPr lang="en-US" sz="1200" dirty="0" err="1">
                  <a:solidFill>
                    <a:srgbClr val="000000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hr</a:t>
              </a:r>
              <a:endParaRPr lang="en-US" sz="1200" kern="0" dirty="0">
                <a:solidFill>
                  <a:sysClr val="window" lastClr="FFFFFF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18C9ED-F0B3-A123-4C36-F76FBB505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2664" y="-2436"/>
            <a:ext cx="3349336" cy="6860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F03E4B-6792-358E-3FD8-177537DEB5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64" y="-9710"/>
            <a:ext cx="3657600" cy="27432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6B37C90-D410-59B1-CDF7-9AD50F5F9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9" y="959322"/>
            <a:ext cx="4797136" cy="1926569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62 mSv total estimate</a:t>
            </a:r>
          </a:p>
          <a:p>
            <a:pPr lvl="2"/>
            <a:r>
              <a:rPr lang="en-US" sz="1800" dirty="0">
                <a:latin typeface="+mj-lt"/>
              </a:rPr>
              <a:t>6200 </a:t>
            </a:r>
            <a:r>
              <a:rPr lang="en-US" sz="1800" dirty="0" err="1">
                <a:latin typeface="+mj-lt"/>
              </a:rPr>
              <a:t>mR</a:t>
            </a:r>
            <a:endParaRPr lang="en-US" sz="1800" dirty="0">
              <a:latin typeface="+mj-lt"/>
            </a:endParaRPr>
          </a:p>
          <a:p>
            <a:r>
              <a:rPr lang="en-US" sz="2400" dirty="0">
                <a:latin typeface="+mj-lt"/>
              </a:rPr>
              <a:t>15 mSv total dose received</a:t>
            </a:r>
          </a:p>
          <a:p>
            <a:pPr lvl="2"/>
            <a:r>
              <a:rPr lang="en-US" dirty="0">
                <a:latin typeface="+mj-lt"/>
              </a:rPr>
              <a:t>1500 </a:t>
            </a:r>
            <a:r>
              <a:rPr lang="en-US" dirty="0" err="1">
                <a:latin typeface="+mj-lt"/>
              </a:rPr>
              <a:t>mR</a:t>
            </a:r>
            <a:endParaRPr lang="en-US" dirty="0">
              <a:latin typeface="+mj-lt"/>
            </a:endParaRPr>
          </a:p>
          <a:p>
            <a:pPr lvl="2"/>
            <a:r>
              <a:rPr lang="en-US" dirty="0">
                <a:latin typeface="+mj-lt"/>
              </a:rPr>
              <a:t>Across ~10 workers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E59825-B31D-139F-6C85-3F055DCDEC01}"/>
              </a:ext>
            </a:extLst>
          </p:cNvPr>
          <p:cNvSpPr/>
          <p:nvPr/>
        </p:nvSpPr>
        <p:spPr>
          <a:xfrm rot="164402">
            <a:off x="5693943" y="1622060"/>
            <a:ext cx="1868771" cy="46759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60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476A-91D6-692F-9B0C-31779FAF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rusty rollers?!?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7F650D-7BE3-BA30-D018-43C0CD2EE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1153391"/>
            <a:ext cx="11372771" cy="4403147"/>
          </a:xfrm>
        </p:spPr>
        <p:txBody>
          <a:bodyPr/>
          <a:lstStyle/>
          <a:p>
            <a:r>
              <a:rPr lang="en-US" dirty="0">
                <a:latin typeface="+mj-lt"/>
              </a:rPr>
              <a:t>Clamp must be removed FIRST, before removing cage</a:t>
            </a:r>
          </a:p>
          <a:p>
            <a:pPr lvl="1"/>
            <a:r>
              <a:rPr lang="en-US" dirty="0">
                <a:latin typeface="+mj-lt"/>
              </a:rPr>
              <a:t>But the cage captures the clamp</a:t>
            </a:r>
          </a:p>
          <a:p>
            <a:pPr lvl="1"/>
            <a:r>
              <a:rPr lang="en-US" dirty="0">
                <a:latin typeface="+mj-lt"/>
              </a:rPr>
              <a:t>Must be removed simultaneously using removal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DDCB5-3F32-612D-ACF4-F3804546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9" y="2609058"/>
            <a:ext cx="3926286" cy="424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CDFA6C-4D7C-B28E-C21E-4B9860DB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62" y="2579415"/>
            <a:ext cx="1615289" cy="42192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9FBAD0-98B0-09E0-DCFC-B53889821F99}"/>
              </a:ext>
            </a:extLst>
          </p:cNvPr>
          <p:cNvSpPr/>
          <p:nvPr/>
        </p:nvSpPr>
        <p:spPr>
          <a:xfrm>
            <a:off x="632936" y="2701636"/>
            <a:ext cx="1049482" cy="976746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350F4-3E3C-6D1D-87EE-B3563A1EB23E}"/>
              </a:ext>
            </a:extLst>
          </p:cNvPr>
          <p:cNvCxnSpPr/>
          <p:nvPr/>
        </p:nvCxnSpPr>
        <p:spPr>
          <a:xfrm flipH="1">
            <a:off x="6691745" y="2473036"/>
            <a:ext cx="633846" cy="50915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12A852-FBEE-ED3B-77A3-B8FB9BEAAEAB}"/>
              </a:ext>
            </a:extLst>
          </p:cNvPr>
          <p:cNvSpPr txBox="1">
            <a:spLocks/>
          </p:cNvSpPr>
          <p:nvPr/>
        </p:nvSpPr>
        <p:spPr bwMode="auto">
          <a:xfrm>
            <a:off x="6691745" y="3678382"/>
            <a:ext cx="5077869" cy="247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Steps:</a:t>
            </a:r>
          </a:p>
          <a:p>
            <a:pPr lvl="1"/>
            <a:r>
              <a:rPr lang="en-US" sz="2000" dirty="0">
                <a:latin typeface="+mj-lt"/>
              </a:rPr>
              <a:t>Remove clamp/cage</a:t>
            </a:r>
          </a:p>
          <a:p>
            <a:pPr lvl="1"/>
            <a:r>
              <a:rPr lang="en-US" sz="2000" dirty="0">
                <a:latin typeface="+mj-lt"/>
              </a:rPr>
              <a:t>Install new </a:t>
            </a:r>
            <a:r>
              <a:rPr lang="en-US" sz="2000" u="sng" dirty="0">
                <a:latin typeface="+mj-lt"/>
              </a:rPr>
              <a:t>modified</a:t>
            </a:r>
            <a:r>
              <a:rPr lang="en-US" sz="2000" dirty="0">
                <a:latin typeface="+mj-lt"/>
              </a:rPr>
              <a:t> cage/rollers</a:t>
            </a:r>
          </a:p>
          <a:p>
            <a:pPr lvl="1"/>
            <a:r>
              <a:rPr lang="en-US" sz="2000" dirty="0">
                <a:latin typeface="+mj-lt"/>
              </a:rPr>
              <a:t>Replace clamp</a:t>
            </a:r>
          </a:p>
        </p:txBody>
      </p:sp>
    </p:spTree>
    <p:extLst>
      <p:ext uri="{BB962C8B-B14F-4D97-AF65-F5344CB8AC3E}">
        <p14:creationId xmlns:p14="http://schemas.microsoft.com/office/powerpoint/2010/main" val="259724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C07D-F9F0-72EB-09B5-241C2FAB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8E469F-844F-0000-6E0A-48B0954DD0C8}"/>
              </a:ext>
            </a:extLst>
          </p:cNvPr>
          <p:cNvSpPr txBox="1">
            <a:spLocks/>
          </p:cNvSpPr>
          <p:nvPr/>
        </p:nvSpPr>
        <p:spPr bwMode="auto">
          <a:xfrm>
            <a:off x="422387" y="855571"/>
            <a:ext cx="11547330" cy="57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Window design has too much compliance for remote installation</a:t>
            </a:r>
          </a:p>
          <a:p>
            <a:pPr lvl="1"/>
            <a:r>
              <a:rPr lang="en-US" sz="2000" dirty="0">
                <a:latin typeface="+mj-lt"/>
              </a:rPr>
              <a:t>Window pedestal moved too much (pitch, yaw)</a:t>
            </a:r>
          </a:p>
          <a:p>
            <a:r>
              <a:rPr lang="en-US" sz="2400" dirty="0">
                <a:latin typeface="+mj-lt"/>
              </a:rPr>
              <a:t>Window Tool originally designed was not sufficient</a:t>
            </a:r>
          </a:p>
          <a:p>
            <a:pPr lvl="1"/>
            <a:r>
              <a:rPr lang="en-US" sz="2000" dirty="0">
                <a:latin typeface="+mj-lt"/>
              </a:rPr>
              <a:t>Clamp mounting allowed too much movement (fore/aft, yaw)</a:t>
            </a:r>
          </a:p>
          <a:p>
            <a:pPr lvl="1"/>
            <a:r>
              <a:rPr lang="en-US" sz="2000" dirty="0">
                <a:latin typeface="+mj-lt"/>
              </a:rPr>
              <a:t>Able to move cage in ideal conditions, but not with rusted rollers</a:t>
            </a:r>
          </a:p>
          <a:p>
            <a:r>
              <a:rPr lang="en-US" sz="2400" dirty="0">
                <a:latin typeface="+mj-lt"/>
              </a:rPr>
              <a:t>Despite these challenges, were able to mate up window</a:t>
            </a:r>
          </a:p>
          <a:p>
            <a:pPr lvl="1"/>
            <a:r>
              <a:rPr lang="en-US" sz="2000" dirty="0">
                <a:latin typeface="+mj-lt"/>
              </a:rPr>
              <a:t>New diamond seal design worked great!</a:t>
            </a:r>
          </a:p>
          <a:p>
            <a:pPr lvl="1"/>
            <a:r>
              <a:rPr lang="en-US" sz="2000" dirty="0">
                <a:latin typeface="+mj-lt"/>
              </a:rPr>
              <a:t>Did NOT replace rusty rollers, but have a design solution if needed.</a:t>
            </a:r>
          </a:p>
          <a:p>
            <a:r>
              <a:rPr lang="en-US" sz="2400" dirty="0">
                <a:latin typeface="+mj-lt"/>
              </a:rPr>
              <a:t>Extensive ALARA planning and careful execution </a:t>
            </a:r>
          </a:p>
          <a:p>
            <a:pPr lvl="1"/>
            <a:r>
              <a:rPr lang="en-US" sz="2000" dirty="0">
                <a:latin typeface="+mj-lt"/>
              </a:rPr>
              <a:t>Received ~25% of estimated dose</a:t>
            </a:r>
          </a:p>
          <a:p>
            <a:r>
              <a:rPr lang="en-US" sz="2400" dirty="0">
                <a:latin typeface="+mj-lt"/>
              </a:rPr>
              <a:t>Successfully changed RID Beam Stop &amp; Window</a:t>
            </a:r>
          </a:p>
          <a:p>
            <a:pPr lvl="1"/>
            <a:r>
              <a:rPr lang="en-US" sz="2000" dirty="0">
                <a:latin typeface="+mj-lt"/>
              </a:rPr>
              <a:t>Through much perseverance!	It took 8 weeks.</a:t>
            </a:r>
          </a:p>
          <a:p>
            <a:r>
              <a:rPr lang="en-US" sz="2400" dirty="0">
                <a:latin typeface="+mj-lt"/>
              </a:rPr>
              <a:t>Currently installing new RID Imaging System – startup July 2024</a:t>
            </a:r>
          </a:p>
        </p:txBody>
      </p:sp>
    </p:spTree>
    <p:extLst>
      <p:ext uri="{BB962C8B-B14F-4D97-AF65-F5344CB8AC3E}">
        <p14:creationId xmlns:p14="http://schemas.microsoft.com/office/powerpoint/2010/main" val="369305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ED27-56D9-CF8B-267C-11D89673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Ring Injection Dump (RID)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975E1-264E-4BCA-F5F5-8FBB973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26127"/>
            <a:ext cx="6617763" cy="5496790"/>
          </a:xfrm>
        </p:spPr>
        <p:txBody>
          <a:bodyPr/>
          <a:lstStyle/>
          <a:p>
            <a:r>
              <a:rPr lang="en-US" dirty="0"/>
              <a:t>SNS has three dumps</a:t>
            </a:r>
          </a:p>
          <a:p>
            <a:pPr lvl="1"/>
            <a:r>
              <a:rPr lang="en-US" dirty="0" err="1"/>
              <a:t>Linac</a:t>
            </a:r>
            <a:r>
              <a:rPr lang="en-US" dirty="0"/>
              <a:t>, Extraction &amp; RID</a:t>
            </a:r>
          </a:p>
          <a:p>
            <a:pPr lvl="1"/>
            <a:r>
              <a:rPr lang="en-US" dirty="0"/>
              <a:t>Both the </a:t>
            </a:r>
            <a:r>
              <a:rPr lang="en-US" dirty="0" err="1"/>
              <a:t>Linac</a:t>
            </a:r>
            <a:r>
              <a:rPr lang="en-US" dirty="0"/>
              <a:t> &amp; Extraction dumps are passive (no cooling) with an average power limit of 7.5kW</a:t>
            </a:r>
          </a:p>
          <a:p>
            <a:r>
              <a:rPr lang="en-US" dirty="0"/>
              <a:t>The RID is designed for continuous use accepting any portion of the HEBT beam not fully stripped</a:t>
            </a:r>
          </a:p>
          <a:p>
            <a:pPr lvl="1"/>
            <a:r>
              <a:rPr lang="en-US" dirty="0"/>
              <a:t>Nominally 2-10% of the injected beam with an average power of 50-60 kW</a:t>
            </a:r>
          </a:p>
          <a:p>
            <a:pPr lvl="1"/>
            <a:r>
              <a:rPr lang="en-US" dirty="0"/>
              <a:t>Power limit 150 kW</a:t>
            </a:r>
          </a:p>
          <a:p>
            <a:endParaRPr lang="en-US" dirty="0"/>
          </a:p>
        </p:txBody>
      </p:sp>
      <p:pic>
        <p:nvPicPr>
          <p:cNvPr id="4" name="Picture 103">
            <a:extLst>
              <a:ext uri="{FF2B5EF4-FFF2-40B4-BE49-F238E27FC236}">
                <a16:creationId xmlns:a16="http://schemas.microsoft.com/office/drawing/2014/main" id="{8DDFE119-9459-A587-7830-C176F1C2A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t="9643" r="18910" b="3127"/>
          <a:stretch/>
        </p:blipFill>
        <p:spPr bwMode="auto">
          <a:xfrm>
            <a:off x="7304809" y="1610590"/>
            <a:ext cx="4887191" cy="43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80B961-1BD8-7DE4-85B4-B7A87EE68C2D}"/>
              </a:ext>
            </a:extLst>
          </p:cNvPr>
          <p:cNvSpPr/>
          <p:nvPr/>
        </p:nvSpPr>
        <p:spPr>
          <a:xfrm>
            <a:off x="6993082" y="3917373"/>
            <a:ext cx="737754" cy="6234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5CF5B4-5567-95E7-91A8-624328522CEA}"/>
              </a:ext>
            </a:extLst>
          </p:cNvPr>
          <p:cNvSpPr/>
          <p:nvPr/>
        </p:nvSpPr>
        <p:spPr>
          <a:xfrm rot="19855611">
            <a:off x="11748830" y="5769034"/>
            <a:ext cx="533676" cy="28678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33E680-785A-4A95-1CD1-C89C7EBC02DA}"/>
              </a:ext>
            </a:extLst>
          </p:cNvPr>
          <p:cNvSpPr/>
          <p:nvPr/>
        </p:nvSpPr>
        <p:spPr>
          <a:xfrm rot="19855611">
            <a:off x="10695883" y="3518987"/>
            <a:ext cx="533676" cy="28678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86B19-BCB6-B650-F86D-64E2DA61C0BA}"/>
              </a:ext>
            </a:extLst>
          </p:cNvPr>
          <p:cNvSpPr txBox="1"/>
          <p:nvPr/>
        </p:nvSpPr>
        <p:spPr>
          <a:xfrm rot="20661974">
            <a:off x="8006451" y="1420405"/>
            <a:ext cx="548548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15BF2E-1909-6844-8653-FBEB61F630B9}"/>
              </a:ext>
            </a:extLst>
          </p:cNvPr>
          <p:cNvSpPr txBox="1"/>
          <p:nvPr/>
        </p:nvSpPr>
        <p:spPr>
          <a:xfrm>
            <a:off x="8489373" y="4911282"/>
            <a:ext cx="718466" cy="3139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 err="1">
                <a:latin typeface="+mn-lt"/>
              </a:rPr>
              <a:t>Linac</a:t>
            </a:r>
            <a:endParaRPr lang="en-US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785A5-DBA6-28F1-A186-0AA7DECF1520}"/>
              </a:ext>
            </a:extLst>
          </p:cNvPr>
          <p:cNvSpPr txBox="1"/>
          <p:nvPr/>
        </p:nvSpPr>
        <p:spPr>
          <a:xfrm rot="20724755">
            <a:off x="9375004" y="4509716"/>
            <a:ext cx="1167307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Extraction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AE974-0C61-6588-FE9A-652B0A0793B4}"/>
              </a:ext>
            </a:extLst>
          </p:cNvPr>
          <p:cNvSpPr txBox="1"/>
          <p:nvPr/>
        </p:nvSpPr>
        <p:spPr>
          <a:xfrm>
            <a:off x="10555397" y="5505992"/>
            <a:ext cx="814647" cy="3139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Target</a:t>
            </a:r>
            <a:endParaRPr lang="en-US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11CC8-4BAF-92C0-1F8C-481DE87CD2BF}"/>
              </a:ext>
            </a:extLst>
          </p:cNvPr>
          <p:cNvSpPr txBox="1"/>
          <p:nvPr/>
        </p:nvSpPr>
        <p:spPr>
          <a:xfrm>
            <a:off x="8639100" y="2390615"/>
            <a:ext cx="1326004" cy="286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Accumulator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2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ED27-56D9-CF8B-267C-11D89673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Injection Dump Imaging System - Motivation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0B961-1BD8-7DE4-85B4-B7A87EE68C2D}"/>
              </a:ext>
            </a:extLst>
          </p:cNvPr>
          <p:cNvSpPr/>
          <p:nvPr/>
        </p:nvSpPr>
        <p:spPr>
          <a:xfrm>
            <a:off x="6993082" y="3917373"/>
            <a:ext cx="737754" cy="6234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5CF5B4-5567-95E7-91A8-624328522CEA}"/>
              </a:ext>
            </a:extLst>
          </p:cNvPr>
          <p:cNvSpPr/>
          <p:nvPr/>
        </p:nvSpPr>
        <p:spPr>
          <a:xfrm rot="19855611">
            <a:off x="11748830" y="5769034"/>
            <a:ext cx="533676" cy="28678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5DC02-B785-E954-8A95-91C4C773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64" y="1857666"/>
            <a:ext cx="7048536" cy="373019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EE9304-E5BC-643F-327D-F12D5A6B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78" y="1153391"/>
            <a:ext cx="4799086" cy="5138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Uncertainty about beam position and density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Accurate measurement of beam size will improve RID window lifetimes, improve stability of operation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Requires replacement of the existing vacuum window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n-lt"/>
              </a:rPr>
              <a:t>Requires </a:t>
            </a:r>
            <a:r>
              <a:rPr lang="en-US" sz="2000" u="sng" dirty="0">
                <a:latin typeface="+mn-lt"/>
              </a:rPr>
              <a:t>luminescent</a:t>
            </a:r>
            <a:r>
              <a:rPr lang="en-US" sz="2000" dirty="0">
                <a:latin typeface="+mn-lt"/>
              </a:rPr>
              <a:t> coating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91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220B4-CF82-D648-2877-DDAD36A2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Florescent Coating…		same coating as Target nose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568E-5165-EB7F-482E-5470F36C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10CC2-FA0F-BD26-1B31-A43331C3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86" y="1423554"/>
            <a:ext cx="4814632" cy="5434445"/>
          </a:xfrm>
          <a:prstGeom prst="rect">
            <a:avLst/>
          </a:prstGeom>
        </p:spPr>
      </p:pic>
      <p:pic>
        <p:nvPicPr>
          <p:cNvPr id="9" name="Picture 8" descr="A picture containing text, indoor, working, equipment&#10;&#10;Description automatically generated">
            <a:extLst>
              <a:ext uri="{FF2B5EF4-FFF2-40B4-BE49-F238E27FC236}">
                <a16:creationId xmlns:a16="http://schemas.microsoft.com/office/drawing/2014/main" id="{FB0A5E25-F138-E6E2-F260-D65885B8B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4" t="27272" r="30967" b="12122"/>
          <a:stretch/>
        </p:blipFill>
        <p:spPr>
          <a:xfrm>
            <a:off x="5500956" y="855571"/>
            <a:ext cx="6691044" cy="6002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F786BB-BACF-5174-3A77-2DF109704271}"/>
              </a:ext>
            </a:extLst>
          </p:cNvPr>
          <p:cNvSpPr txBox="1"/>
          <p:nvPr/>
        </p:nvSpPr>
        <p:spPr>
          <a:xfrm>
            <a:off x="1572787" y="1081922"/>
            <a:ext cx="25138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RID Vacuum Window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7DBDD-1015-6974-F659-52321D6B4DE8}"/>
              </a:ext>
            </a:extLst>
          </p:cNvPr>
          <p:cNvSpPr txBox="1"/>
          <p:nvPr/>
        </p:nvSpPr>
        <p:spPr>
          <a:xfrm>
            <a:off x="6775170" y="2412758"/>
            <a:ext cx="1863011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Mercury Target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8A1A37-EA62-144F-88A1-75F63E2791A7}"/>
              </a:ext>
            </a:extLst>
          </p:cNvPr>
          <p:cNvCxnSpPr>
            <a:cxnSpLocks/>
          </p:cNvCxnSpPr>
          <p:nvPr/>
        </p:nvCxnSpPr>
        <p:spPr>
          <a:xfrm>
            <a:off x="4044101" y="4551218"/>
            <a:ext cx="1899499" cy="88322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9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01C19-A682-4E84-BD7A-38C58D152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7" y="899053"/>
            <a:ext cx="3296652" cy="595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70BC9E-09F2-1B57-9327-C0BFE013EE0A}"/>
              </a:ext>
            </a:extLst>
          </p:cNvPr>
          <p:cNvSpPr txBox="1"/>
          <p:nvPr/>
        </p:nvSpPr>
        <p:spPr>
          <a:xfrm>
            <a:off x="4906139" y="6296875"/>
            <a:ext cx="68072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Off-Axis Schmidt-Cassegrain Telescope Ready to Operate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FB8685C-2AD1-6F0B-B076-BBC6EDA17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75" y="2504210"/>
            <a:ext cx="7444292" cy="38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72290-5435-286F-69B3-580E47B9B5A6}"/>
              </a:ext>
            </a:extLst>
          </p:cNvPr>
          <p:cNvSpPr txBox="1"/>
          <p:nvPr/>
        </p:nvSpPr>
        <p:spPr>
          <a:xfrm>
            <a:off x="4332347" y="1932712"/>
            <a:ext cx="79108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Images From Telescope With Optical Testing at Distance of 35 feet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58B354-8D63-604E-764D-E9450C58A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520944" y="-655215"/>
            <a:ext cx="1631373" cy="35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878E243-7233-8093-2740-70737FCB4B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139" y="280258"/>
            <a:ext cx="3198770" cy="1661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348BC-37CF-785C-60EA-DCF79DE7D185}"/>
              </a:ext>
            </a:extLst>
          </p:cNvPr>
          <p:cNvSpPr txBox="1"/>
          <p:nvPr/>
        </p:nvSpPr>
        <p:spPr>
          <a:xfrm>
            <a:off x="9878010" y="1580"/>
            <a:ext cx="9172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BF5AE-0A25-2D55-5B3F-438F940CFDAB}"/>
              </a:ext>
            </a:extLst>
          </p:cNvPr>
          <p:cNvSpPr txBox="1"/>
          <p:nvPr/>
        </p:nvSpPr>
        <p:spPr>
          <a:xfrm>
            <a:off x="5885029" y="-25439"/>
            <a:ext cx="13083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Test Setup</a:t>
            </a:r>
          </a:p>
        </p:txBody>
      </p:sp>
    </p:spTree>
    <p:extLst>
      <p:ext uri="{BB962C8B-B14F-4D97-AF65-F5344CB8AC3E}">
        <p14:creationId xmlns:p14="http://schemas.microsoft.com/office/powerpoint/2010/main" val="149220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55141-D3C2-AFC1-21C9-184467873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" y="1496291"/>
            <a:ext cx="7606146" cy="4205222"/>
          </a:xfrm>
        </p:spPr>
        <p:txBody>
          <a:bodyPr/>
          <a:lstStyle/>
          <a:p>
            <a:r>
              <a:rPr lang="en-US" dirty="0"/>
              <a:t>Imaging System required replacing both Beam Stop and Window</a:t>
            </a:r>
          </a:p>
          <a:p>
            <a:r>
              <a:rPr lang="en-US" dirty="0"/>
              <a:t>Both originally installed in ~2006</a:t>
            </a:r>
          </a:p>
          <a:p>
            <a:pPr lvl="1"/>
            <a:r>
              <a:rPr lang="en-US" dirty="0"/>
              <a:t>Hands on, NOT remotely</a:t>
            </a:r>
          </a:p>
          <a:p>
            <a:r>
              <a:rPr lang="en-US" dirty="0"/>
              <a:t>Vacuum window</a:t>
            </a:r>
          </a:p>
          <a:p>
            <a:pPr lvl="1"/>
            <a:r>
              <a:rPr lang="en-US" dirty="0"/>
              <a:t>Requires 1 e-7 torr</a:t>
            </a:r>
          </a:p>
          <a:p>
            <a:pPr lvl="1"/>
            <a:r>
              <a:rPr lang="en-US" dirty="0"/>
              <a:t>Remote connection of clamp will be difficult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34F4D-C0C1-F89B-C4A4-D36C6B2B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0"/>
            <a:ext cx="2044571" cy="636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B463D-8D08-0341-C398-AD22FBDE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306" y="15850"/>
            <a:ext cx="1920597" cy="645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D39777-EBD6-4B56-FFE9-5C8AFBD9FBBB}"/>
              </a:ext>
            </a:extLst>
          </p:cNvPr>
          <p:cNvSpPr txBox="1"/>
          <p:nvPr/>
        </p:nvSpPr>
        <p:spPr>
          <a:xfrm>
            <a:off x="8255803" y="6265931"/>
            <a:ext cx="13821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Beam stop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366D4-D9C0-E624-1A40-143AFED24F96}"/>
              </a:ext>
            </a:extLst>
          </p:cNvPr>
          <p:cNvSpPr txBox="1"/>
          <p:nvPr/>
        </p:nvSpPr>
        <p:spPr>
          <a:xfrm>
            <a:off x="10816092" y="6297834"/>
            <a:ext cx="10951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Window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8866A-7A51-3B18-7301-309BCE18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Stop and Window Replacement</a:t>
            </a:r>
          </a:p>
        </p:txBody>
      </p:sp>
    </p:spTree>
    <p:extLst>
      <p:ext uri="{BB962C8B-B14F-4D97-AF65-F5344CB8AC3E}">
        <p14:creationId xmlns:p14="http://schemas.microsoft.com/office/powerpoint/2010/main" val="61359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487DC29-982E-B88C-DDD3-2E8103B9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5" y="145473"/>
            <a:ext cx="7984054" cy="6710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9CF6A8-8519-FE9A-73BF-08F2EE2D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0A0C7-B407-83CC-20AD-5C302BAE7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6"/>
          <a:stretch/>
        </p:blipFill>
        <p:spPr>
          <a:xfrm>
            <a:off x="9434945" y="-11517"/>
            <a:ext cx="2757056" cy="68673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B1300F-6E41-2EEB-A8A3-28FD9C87B4E3}"/>
              </a:ext>
            </a:extLst>
          </p:cNvPr>
          <p:cNvCxnSpPr/>
          <p:nvPr/>
        </p:nvCxnSpPr>
        <p:spPr>
          <a:xfrm>
            <a:off x="9580421" y="509155"/>
            <a:ext cx="0" cy="571500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F75B23-FA90-7B9F-6066-DB4AD9A7AF97}"/>
              </a:ext>
            </a:extLst>
          </p:cNvPr>
          <p:cNvSpPr txBox="1"/>
          <p:nvPr/>
        </p:nvSpPr>
        <p:spPr>
          <a:xfrm>
            <a:off x="9216736" y="3626429"/>
            <a:ext cx="825867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4.3m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(14 ft)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1A7682-46B0-80E4-1C0D-883076A79A96}"/>
              </a:ext>
            </a:extLst>
          </p:cNvPr>
          <p:cNvSpPr/>
          <p:nvPr/>
        </p:nvSpPr>
        <p:spPr>
          <a:xfrm>
            <a:off x="4904513" y="813816"/>
            <a:ext cx="3491346" cy="488040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EC9EC-37FA-0D18-35FD-F3470D60E07C}"/>
              </a:ext>
            </a:extLst>
          </p:cNvPr>
          <p:cNvSpPr/>
          <p:nvPr/>
        </p:nvSpPr>
        <p:spPr>
          <a:xfrm>
            <a:off x="10609118" y="4852554"/>
            <a:ext cx="1129146" cy="160643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E7EB27-08F5-2E1B-B965-DFE12CB4BCA7}"/>
              </a:ext>
            </a:extLst>
          </p:cNvPr>
          <p:cNvSpPr/>
          <p:nvPr/>
        </p:nvSpPr>
        <p:spPr>
          <a:xfrm>
            <a:off x="3591797" y="145473"/>
            <a:ext cx="1032162" cy="589871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A157C3-3BD6-7A5D-1E24-161B87289488}"/>
              </a:ext>
            </a:extLst>
          </p:cNvPr>
          <p:cNvSpPr/>
          <p:nvPr/>
        </p:nvSpPr>
        <p:spPr>
          <a:xfrm>
            <a:off x="10140920" y="4592782"/>
            <a:ext cx="370301" cy="206461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3F0351-C165-B1E2-E809-AF26F57AD382}"/>
              </a:ext>
            </a:extLst>
          </p:cNvPr>
          <p:cNvSpPr txBox="1"/>
          <p:nvPr/>
        </p:nvSpPr>
        <p:spPr>
          <a:xfrm>
            <a:off x="5778178" y="2648519"/>
            <a:ext cx="152317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Beam Stop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E96BA-C2C6-C680-48FE-AACAA46B6F41}"/>
              </a:ext>
            </a:extLst>
          </p:cNvPr>
          <p:cNvSpPr txBox="1"/>
          <p:nvPr/>
        </p:nvSpPr>
        <p:spPr>
          <a:xfrm>
            <a:off x="2207529" y="1811011"/>
            <a:ext cx="11689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Window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D6034F-6581-2F57-A8C2-0521404E5407}"/>
              </a:ext>
            </a:extLst>
          </p:cNvPr>
          <p:cNvSpPr txBox="1"/>
          <p:nvPr/>
        </p:nvSpPr>
        <p:spPr>
          <a:xfrm>
            <a:off x="1659943" y="3340004"/>
            <a:ext cx="109517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Window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Clamp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1D5E30-1E90-BBA0-7031-5738430EAB6C}"/>
              </a:ext>
            </a:extLst>
          </p:cNvPr>
          <p:cNvCxnSpPr>
            <a:cxnSpLocks/>
          </p:cNvCxnSpPr>
          <p:nvPr/>
        </p:nvCxnSpPr>
        <p:spPr>
          <a:xfrm>
            <a:off x="2674128" y="3684143"/>
            <a:ext cx="1217398" cy="482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D01688-D185-35CA-0166-E15F88B797B6}"/>
              </a:ext>
            </a:extLst>
          </p:cNvPr>
          <p:cNvSpPr txBox="1"/>
          <p:nvPr/>
        </p:nvSpPr>
        <p:spPr>
          <a:xfrm>
            <a:off x="1652103" y="4724286"/>
            <a:ext cx="113845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Vacuum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Pipe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A13146-0E1C-4A58-117C-0478BA0FAD74}"/>
              </a:ext>
            </a:extLst>
          </p:cNvPr>
          <p:cNvSpPr/>
          <p:nvPr/>
        </p:nvSpPr>
        <p:spPr>
          <a:xfrm>
            <a:off x="311727" y="6224155"/>
            <a:ext cx="1070264" cy="63384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E2F11-C89C-33FA-8694-4DD1059624DA}"/>
              </a:ext>
            </a:extLst>
          </p:cNvPr>
          <p:cNvSpPr/>
          <p:nvPr/>
        </p:nvSpPr>
        <p:spPr>
          <a:xfrm>
            <a:off x="8968299" y="6521335"/>
            <a:ext cx="554478" cy="39901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123E-D01B-A310-CF9D-F3C56D5A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Hatch Enclosure</a:t>
            </a:r>
          </a:p>
        </p:txBody>
      </p:sp>
      <p:pic>
        <p:nvPicPr>
          <p:cNvPr id="4" name="Picture 3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E5433751-CAE3-4017-72F4-52024CC91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0336" y="2171700"/>
            <a:ext cx="4651664" cy="4686300"/>
          </a:xfrm>
          <a:prstGeom prst="rect">
            <a:avLst/>
          </a:prstGeom>
        </p:spPr>
      </p:pic>
      <p:pic>
        <p:nvPicPr>
          <p:cNvPr id="8" name="Picture 7" descr="A picture containing indoor, dirty, open, fresh&#10;&#10;Description automatically generated">
            <a:extLst>
              <a:ext uri="{FF2B5EF4-FFF2-40B4-BE49-F238E27FC236}">
                <a16:creationId xmlns:a16="http://schemas.microsoft.com/office/drawing/2014/main" id="{83733396-BBD6-2DBB-C913-DCE39102E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946" y="1995055"/>
            <a:ext cx="7047336" cy="48770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2939A1-D632-EE7A-9D8D-42177C01FE32}"/>
              </a:ext>
            </a:extLst>
          </p:cNvPr>
          <p:cNvSpPr/>
          <p:nvPr/>
        </p:nvSpPr>
        <p:spPr>
          <a:xfrm>
            <a:off x="3439390" y="5444836"/>
            <a:ext cx="509155" cy="901931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9533EE-44F8-2F1B-77FD-2C1B2AC36C1D}"/>
              </a:ext>
            </a:extLst>
          </p:cNvPr>
          <p:cNvSpPr/>
          <p:nvPr/>
        </p:nvSpPr>
        <p:spPr>
          <a:xfrm>
            <a:off x="3335482" y="4919471"/>
            <a:ext cx="685800" cy="45956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195D7D-8FCA-2A44-66F0-0E9EC713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15214"/>
            <a:ext cx="11430000" cy="4686299"/>
          </a:xfrm>
        </p:spPr>
        <p:txBody>
          <a:bodyPr/>
          <a:lstStyle/>
          <a:p>
            <a:r>
              <a:rPr lang="en-US" dirty="0"/>
              <a:t>High dose rates requires remote handing</a:t>
            </a:r>
          </a:p>
          <a:p>
            <a:pPr lvl="1"/>
            <a:r>
              <a:rPr lang="en-US" dirty="0"/>
              <a:t>Cameras, borescope, long handled tools,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F7651-457F-314F-5755-1455F0C1C3A9}"/>
              </a:ext>
            </a:extLst>
          </p:cNvPr>
          <p:cNvSpPr txBox="1"/>
          <p:nvPr/>
        </p:nvSpPr>
        <p:spPr>
          <a:xfrm>
            <a:off x="9109390" y="4919471"/>
            <a:ext cx="1513556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28 mSv/</a:t>
            </a:r>
            <a:r>
              <a:rPr lang="en-US" dirty="0" err="1">
                <a:latin typeface="+mn-lt"/>
              </a:rPr>
              <a:t>hr</a:t>
            </a:r>
            <a:endParaRPr lang="en-US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(2800 </a:t>
            </a:r>
            <a:r>
              <a:rPr lang="en-US" dirty="0" err="1">
                <a:latin typeface="+mn-lt"/>
              </a:rPr>
              <a:t>mR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hr</a:t>
            </a: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3ACE7-B5E2-8F1F-4219-02D4B4FF1A0F}"/>
              </a:ext>
            </a:extLst>
          </p:cNvPr>
          <p:cNvSpPr txBox="1"/>
          <p:nvPr/>
        </p:nvSpPr>
        <p:spPr>
          <a:xfrm>
            <a:off x="3049673" y="4248864"/>
            <a:ext cx="1382110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16 </a:t>
            </a:r>
            <a:r>
              <a:rPr lang="en-US" dirty="0" err="1">
                <a:latin typeface="+mn-lt"/>
              </a:rPr>
              <a:t>Sv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hr</a:t>
            </a:r>
            <a:endParaRPr lang="en-US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(1600 R/</a:t>
            </a:r>
            <a:r>
              <a:rPr lang="en-US" dirty="0" err="1">
                <a:latin typeface="+mn-lt"/>
              </a:rPr>
              <a:t>hr</a:t>
            </a:r>
            <a:r>
              <a:rPr lang="en-US" dirty="0">
                <a:latin typeface="+mn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D32E9-D0D4-DBBE-2CF0-BBC9016A2710}"/>
              </a:ext>
            </a:extLst>
          </p:cNvPr>
          <p:cNvSpPr txBox="1"/>
          <p:nvPr/>
        </p:nvSpPr>
        <p:spPr>
          <a:xfrm>
            <a:off x="603501" y="5701513"/>
            <a:ext cx="152317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Beam 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DF418-3840-1877-DAE6-30F1B7CC85AB}"/>
              </a:ext>
            </a:extLst>
          </p:cNvPr>
          <p:cNvSpPr txBox="1"/>
          <p:nvPr/>
        </p:nvSpPr>
        <p:spPr>
          <a:xfrm>
            <a:off x="957765" y="4877907"/>
            <a:ext cx="1168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Window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0DD47-24F0-9FDE-9B35-4DDCF2A267D5}"/>
              </a:ext>
            </a:extLst>
          </p:cNvPr>
          <p:cNvSpPr txBox="1"/>
          <p:nvPr/>
        </p:nvSpPr>
        <p:spPr>
          <a:xfrm>
            <a:off x="10622946" y="6130449"/>
            <a:ext cx="1468672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0.28 mSv/</a:t>
            </a:r>
            <a:r>
              <a:rPr lang="en-US" dirty="0" err="1">
                <a:latin typeface="+mn-lt"/>
              </a:rPr>
              <a:t>hr</a:t>
            </a:r>
            <a:endParaRPr lang="en-US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(28 </a:t>
            </a:r>
            <a:r>
              <a:rPr lang="en-US" dirty="0" err="1">
                <a:latin typeface="+mn-lt"/>
              </a:rPr>
              <a:t>mR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hr</a:t>
            </a:r>
            <a:r>
              <a:rPr lang="en-US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19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27614BCB-6872-1C4D-94C2-566A1165D93D}" vid="{FC2EE5E8-A08D-E540-9B37-CA9E89E73775}"/>
    </a:ext>
  </a:extLst>
</a:theme>
</file>

<file path=ppt/theme/theme2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-80th-Presentation-16x9-Template" id="{6C6172CB-9E0A-154D-8209-1B37ED2F4749}" vid="{218B372E-433D-D44C-8B59-0629902E031C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www.w3.org/XML/1998/namespace"/>
    <ds:schemaRef ds:uri="http://schemas.microsoft.com/office/2006/documentManagement/types"/>
    <ds:schemaRef ds:uri="http://purl.org/dc/terms/"/>
    <ds:schemaRef ds:uri="38e4deb0-de08-4adb-aafc-d8ff0254417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ORNL-Presentation-16x9-Template-SNS</Template>
  <TotalTime>14</TotalTime>
  <Words>1041</Words>
  <Application>Microsoft Office PowerPoint</Application>
  <PresentationFormat>Widescreen</PresentationFormat>
  <Paragraphs>245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Calibri</vt:lpstr>
      <vt:lpstr>Arial Black</vt:lpstr>
      <vt:lpstr>ORNL</vt:lpstr>
      <vt:lpstr>1_ORNL</vt:lpstr>
      <vt:lpstr>Challenges Encountered While Replacing the SNS Ring Injection Dump Beam Stop and Window</vt:lpstr>
      <vt:lpstr>SNS is a megawatt-class, accelerator-based pulsed neutron source</vt:lpstr>
      <vt:lpstr>SNS Ring Injection Dump (RID) Overview</vt:lpstr>
      <vt:lpstr>Ring Injection Dump Imaging System - Motivation</vt:lpstr>
      <vt:lpstr>Florescent Coating…  same coating as Target nose</vt:lpstr>
      <vt:lpstr>Imaging System</vt:lpstr>
      <vt:lpstr>Beam Stop and Window Replacement</vt:lpstr>
      <vt:lpstr>Cross section</vt:lpstr>
      <vt:lpstr>Hatch Enclosure</vt:lpstr>
      <vt:lpstr>Mobile Crane</vt:lpstr>
      <vt:lpstr>Remote Handling Zip Lift (Fastorq)</vt:lpstr>
      <vt:lpstr>Radiation Safety Plan</vt:lpstr>
      <vt:lpstr>Beam Stop Replacement</vt:lpstr>
      <vt:lpstr>Vacuum Window Layout</vt:lpstr>
      <vt:lpstr>Window Removal Steps</vt:lpstr>
      <vt:lpstr>Window Tool</vt:lpstr>
      <vt:lpstr>Mock Up Testing</vt:lpstr>
      <vt:lpstr>Window Cage &amp; Rollers</vt:lpstr>
      <vt:lpstr>Enclosure Flooded</vt:lpstr>
      <vt:lpstr>Window Tool</vt:lpstr>
      <vt:lpstr>Wedges on long poles</vt:lpstr>
      <vt:lpstr>Window Removal</vt:lpstr>
      <vt:lpstr>Problems with the Clamp</vt:lpstr>
      <vt:lpstr>Window Installation</vt:lpstr>
      <vt:lpstr>Now the fun begins:</vt:lpstr>
      <vt:lpstr>Vacuum Test</vt:lpstr>
      <vt:lpstr>Radiation Safety Plan</vt:lpstr>
      <vt:lpstr>What about the rusty rollers?!?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Encountered While Replacing the SNS Ring Injection Dump Beam Stop and Window</dc:title>
  <dc:subject/>
  <dc:creator>Schultz, Ryan</dc:creator>
  <cp:keywords/>
  <dc:description/>
  <cp:lastModifiedBy>Schultz, Ryan</cp:lastModifiedBy>
  <cp:revision>1</cp:revision>
  <dcterms:created xsi:type="dcterms:W3CDTF">2023-10-30T19:48:30Z</dcterms:created>
  <dcterms:modified xsi:type="dcterms:W3CDTF">2023-11-05T07:59:23Z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