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20"/>
  </p:notesMasterIdLst>
  <p:handoutMasterIdLst>
    <p:handoutMasterId r:id="rId21"/>
  </p:handoutMasterIdLst>
  <p:sldIdLst>
    <p:sldId id="256" r:id="rId5"/>
    <p:sldId id="316" r:id="rId6"/>
    <p:sldId id="379" r:id="rId7"/>
    <p:sldId id="372" r:id="rId8"/>
    <p:sldId id="380" r:id="rId9"/>
    <p:sldId id="415" r:id="rId10"/>
    <p:sldId id="416" r:id="rId11"/>
    <p:sldId id="325" r:id="rId12"/>
    <p:sldId id="374" r:id="rId13"/>
    <p:sldId id="417" r:id="rId14"/>
    <p:sldId id="409" r:id="rId15"/>
    <p:sldId id="322" r:id="rId16"/>
    <p:sldId id="323" r:id="rId17"/>
    <p:sldId id="364" r:id="rId18"/>
    <p:sldId id="310" r:id="rId19"/>
  </p:sldIdLst>
  <p:sldSz cx="12188825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05">
          <p15:clr>
            <a:srgbClr val="A4A3A4"/>
          </p15:clr>
        </p15:guide>
        <p15:guide id="2" pos="3820">
          <p15:clr>
            <a:srgbClr val="A4A3A4"/>
          </p15:clr>
        </p15:guide>
        <p15:guide id="3" pos="74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durahim Rakhman" initials="AR [3]" lastIdx="1" clrIdx="0"/>
  <p:cmAuthor id="2" name="Abdurahim Rakhman" initials="AR [5]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9051"/>
    <a:srgbClr val="FF9300"/>
    <a:srgbClr val="BFB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471" autoAdjust="0"/>
    <p:restoredTop sz="95673" autoAdjust="0"/>
  </p:normalViewPr>
  <p:slideViewPr>
    <p:cSldViewPr snapToGrid="0" showGuides="1">
      <p:cViewPr varScale="1">
        <p:scale>
          <a:sx n="93" d="100"/>
          <a:sy n="93" d="100"/>
        </p:scale>
        <p:origin x="224" y="200"/>
      </p:cViewPr>
      <p:guideLst>
        <p:guide orient="horz" pos="1205"/>
        <p:guide pos="3820"/>
        <p:guide pos="74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832"/>
    </p:cViewPr>
  </p:sorterViewPr>
  <p:notesViewPr>
    <p:cSldViewPr snapToGrid="0" showGuides="1">
      <p:cViewPr varScale="1">
        <p:scale>
          <a:sx n="55" d="100"/>
          <a:sy n="55" d="100"/>
        </p:scale>
        <p:origin x="-1472" y="-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11/8/23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Targetry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11/8/23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Targetry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5AA51-127B-364B-A5D1-DD391A73A123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789B7-3361-A04E-BA56-F1763D1C5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Targetry</a:t>
            </a:r>
          </a:p>
        </p:txBody>
      </p:sp>
    </p:spTree>
    <p:extLst>
      <p:ext uri="{BB962C8B-B14F-4D97-AF65-F5344CB8AC3E}">
        <p14:creationId xmlns:p14="http://schemas.microsoft.com/office/powerpoint/2010/main" val="776979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6.jpeg"/><Relationship Id="rId10" Type="http://schemas.openxmlformats.org/officeDocument/2006/relationships/image" Target="../media/image10.png"/><Relationship Id="rId4" Type="http://schemas.openxmlformats.org/officeDocument/2006/relationships/image" Target="../media/image5.jp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jpg"/><Relationship Id="rId5" Type="http://schemas.openxmlformats.org/officeDocument/2006/relationships/image" Target="../media/image6.jpeg"/><Relationship Id="rId4" Type="http://schemas.openxmlformats.org/officeDocument/2006/relationships/image" Target="../media/image13.jp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6.jpeg"/><Relationship Id="rId4" Type="http://schemas.openxmlformats.org/officeDocument/2006/relationships/image" Target="../media/image16.jpeg"/><Relationship Id="rId9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6.jpeg"/><Relationship Id="rId4" Type="http://schemas.openxmlformats.org/officeDocument/2006/relationships/image" Target="../media/image18.jpg"/><Relationship Id="rId9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339005" y="6537960"/>
            <a:ext cx="2727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dirty="0">
                <a:solidFill>
                  <a:schemeClr val="tx2"/>
                </a:solidFill>
              </a:rPr>
              <a:t>HPTW2023, Tokyo, Japan,  Nov. 6-10, 2023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47472" y="2001548"/>
            <a:ext cx="5485292" cy="154281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latin typeface="Arial Narrow" panose="020B0606020202030204" pitchFamily="34" charset="0"/>
              </a:rPr>
              <a:t>Presented at the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latin typeface="Arial Narrow" panose="020B0606020202030204" pitchFamily="34" charset="0"/>
              </a:rPr>
              <a:t>SNS Accelerator &amp; Target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latin typeface="Arial Narrow" panose="020B0606020202030204" pitchFamily="34" charset="0"/>
              </a:rPr>
              <a:t>Advisory Committee Meeting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9443" r="18020" b="764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907" y="2044835"/>
            <a:ext cx="1865376" cy="1821992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309" y="3249477"/>
            <a:ext cx="1919175" cy="1821992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19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4" y="320040"/>
            <a:ext cx="11501908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476" y="177800"/>
            <a:ext cx="11512055" cy="5109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6027" y="1363056"/>
            <a:ext cx="5596220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8267" y="1363056"/>
            <a:ext cx="5596220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846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9443" r="18020" b="764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74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1" t="8520" r="22629" b="20108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A175A2-6343-8441-A83E-9B2C8CBB9868}"/>
              </a:ext>
            </a:extLst>
          </p:cNvPr>
          <p:cNvSpPr txBox="1"/>
          <p:nvPr userDrawn="1"/>
        </p:nvSpPr>
        <p:spPr>
          <a:xfrm>
            <a:off x="4247482" y="6385408"/>
            <a:ext cx="13740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1"/>
                </a:solidFill>
              </a:rPr>
              <a:t>CLEO, May 19, 2022</a:t>
            </a:r>
          </a:p>
        </p:txBody>
      </p:sp>
    </p:spTree>
    <p:extLst>
      <p:ext uri="{BB962C8B-B14F-4D97-AF65-F5344CB8AC3E}">
        <p14:creationId xmlns:p14="http://schemas.microsoft.com/office/powerpoint/2010/main" val="31480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t="3312" r="16687" b="3312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t="28795" r="-484" b="4538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1114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2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16662" r="-170" b="6610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8" t="30283" r="3117" b="1520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1114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97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0171" r="29718" b="33192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t="19328" r="21816" b="2285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41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50876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030F8-EDB8-864C-ABE4-5E4564DF1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6412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254" y="320040"/>
            <a:ext cx="1150190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144475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472" y="227033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44475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27033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6" y="320040"/>
            <a:ext cx="3803952" cy="8771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20" r="6047" b="8563"/>
          <a:stretch/>
        </p:blipFill>
        <p:spPr>
          <a:xfrm>
            <a:off x="8336280" y="65"/>
            <a:ext cx="3852545" cy="62706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92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903" y="-807261"/>
            <a:ext cx="10220258" cy="76651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44121" y="320040"/>
            <a:ext cx="11375136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472" y="1508760"/>
            <a:ext cx="11520519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415664" y="6469380"/>
            <a:ext cx="3859795" cy="182562"/>
          </a:xfrm>
          <a:prstGeom prst="rect">
            <a:avLst/>
          </a:prstGeom>
          <a:ln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dirty="0">
                <a:solidFill>
                  <a:schemeClr val="tx2"/>
                </a:solidFill>
              </a:rPr>
              <a:t>HPTW2023, Tokyo, Japan,  Nov. 6-10, 2023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92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37" r:id="rId6"/>
    <p:sldLayoutId id="2147483951" r:id="rId7"/>
    <p:sldLayoutId id="2147483939" r:id="rId8"/>
    <p:sldLayoutId id="2147483940" r:id="rId9"/>
    <p:sldLayoutId id="2147483941" r:id="rId10"/>
    <p:sldLayoutId id="2147483950" r:id="rId11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0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tiff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005" y="320040"/>
            <a:ext cx="7294247" cy="1766637"/>
          </a:xfrm>
        </p:spPr>
        <p:txBody>
          <a:bodyPr/>
          <a:lstStyle/>
          <a:p>
            <a:r>
              <a:rPr lang="en-US" dirty="0"/>
              <a:t>SNS Target Instrumentation Based on Fiber-Optic Sensors: Development and Application Experience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55DAFA5-77B9-A54E-A5A7-B37066D282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243" y="2833195"/>
            <a:ext cx="6230256" cy="2591219"/>
          </a:xfrm>
        </p:spPr>
        <p:txBody>
          <a:bodyPr/>
          <a:lstStyle/>
          <a:p>
            <a:pPr algn="ctr"/>
            <a:r>
              <a:rPr lang="en-US" dirty="0"/>
              <a:t>Y. Liu, C. Long, R. Sangrey, and D. Winder</a:t>
            </a:r>
          </a:p>
          <a:p>
            <a:pPr algn="ctr">
              <a:buClr>
                <a:schemeClr val="tx1"/>
              </a:buClr>
            </a:pPr>
            <a:endParaRPr lang="en-US" sz="1800" dirty="0"/>
          </a:p>
          <a:p>
            <a:pPr algn="ctr">
              <a:buClr>
                <a:schemeClr val="tx1"/>
              </a:buClr>
            </a:pPr>
            <a:endParaRPr lang="en-US" sz="1800" dirty="0"/>
          </a:p>
          <a:p>
            <a:pPr algn="ctr">
              <a:buClr>
                <a:schemeClr val="tx1"/>
              </a:buClr>
            </a:pPr>
            <a:r>
              <a:rPr lang="en-US" sz="1800" dirty="0"/>
              <a:t>Spallation Neutron Source (SNS)</a:t>
            </a:r>
          </a:p>
          <a:p>
            <a:pPr algn="ctr">
              <a:buClr>
                <a:schemeClr val="tx1"/>
              </a:buClr>
            </a:pPr>
            <a:r>
              <a:rPr lang="en-US" sz="1800" dirty="0"/>
              <a:t>Oak Ridge National Laboratory</a:t>
            </a:r>
          </a:p>
          <a:p>
            <a:pPr algn="ctr">
              <a:buClr>
                <a:schemeClr val="tx1"/>
              </a:buClr>
            </a:pPr>
            <a:r>
              <a:rPr lang="en-US" sz="1800" dirty="0"/>
              <a:t>Oak Ridge, TN 37831, U.S.A.</a:t>
            </a:r>
          </a:p>
        </p:txBody>
      </p:sp>
    </p:spTree>
    <p:extLst>
      <p:ext uri="{BB962C8B-B14F-4D97-AF65-F5344CB8AC3E}">
        <p14:creationId xmlns:p14="http://schemas.microsoft.com/office/powerpoint/2010/main" val="2705818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130E2196-5E23-1396-6C38-1B388627A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of gas injection effect</a:t>
            </a:r>
          </a:p>
        </p:txBody>
      </p:sp>
      <p:pic>
        <p:nvPicPr>
          <p:cNvPr id="9" name="Content Placeholder 9" descr="Chart&#10;&#10;Description automatically generated">
            <a:extLst>
              <a:ext uri="{FF2B5EF4-FFF2-40B4-BE49-F238E27FC236}">
                <a16:creationId xmlns:a16="http://schemas.microsoft.com/office/drawing/2014/main" id="{E22A9184-4249-0A9E-B507-B3FDA14A9E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6700" y="1105382"/>
            <a:ext cx="5595938" cy="4196953"/>
          </a:xfrm>
        </p:spPr>
      </p:pic>
      <p:pic>
        <p:nvPicPr>
          <p:cNvPr id="10" name="Content Placeholder 11" descr="Chart, histogram&#10;&#10;Description automatically generated">
            <a:extLst>
              <a:ext uri="{FF2B5EF4-FFF2-40B4-BE49-F238E27FC236}">
                <a16:creationId xmlns:a16="http://schemas.microsoft.com/office/drawing/2014/main" id="{1C104067-CE0D-57A8-ADE3-3902E43719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27750" y="1104787"/>
            <a:ext cx="5597525" cy="4198143"/>
          </a:xfr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08098FF-9D53-29A3-455F-12698C09503C}"/>
              </a:ext>
            </a:extLst>
          </p:cNvPr>
          <p:cNvSpPr txBox="1">
            <a:spLocks/>
          </p:cNvSpPr>
          <p:nvPr/>
        </p:nvSpPr>
        <p:spPr bwMode="auto">
          <a:xfrm>
            <a:off x="280804" y="966165"/>
            <a:ext cx="581519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u="sng" dirty="0">
                <a:solidFill>
                  <a:schemeClr val="tx1"/>
                </a:solidFill>
              </a:rPr>
              <a:t>Without gas injection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E809B05-A82C-E948-FCAC-C86D1B717016}"/>
              </a:ext>
            </a:extLst>
          </p:cNvPr>
          <p:cNvSpPr txBox="1">
            <a:spLocks/>
          </p:cNvSpPr>
          <p:nvPr/>
        </p:nvSpPr>
        <p:spPr bwMode="auto">
          <a:xfrm>
            <a:off x="6357344" y="966165"/>
            <a:ext cx="581187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u="sng">
                <a:solidFill>
                  <a:schemeClr val="tx1"/>
                </a:solidFill>
              </a:rPr>
              <a:t>With gas injection</a:t>
            </a:r>
            <a:endParaRPr lang="en-US" u="sng" dirty="0">
              <a:solidFill>
                <a:schemeClr val="tx1"/>
              </a:solidFill>
            </a:endParaRPr>
          </a:p>
        </p:txBody>
      </p:sp>
      <p:pic>
        <p:nvPicPr>
          <p:cNvPr id="2" name="Content Placeholder 9">
            <a:extLst>
              <a:ext uri="{FF2B5EF4-FFF2-40B4-BE49-F238E27FC236}">
                <a16:creationId xmlns:a16="http://schemas.microsoft.com/office/drawing/2014/main" id="{B531020D-B924-0F60-EC53-F60155FDA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auto">
          <a:xfrm>
            <a:off x="19605" y="868070"/>
            <a:ext cx="6393963" cy="463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3E9A3-6DE3-620A-21F8-075E831DC350}"/>
              </a:ext>
            </a:extLst>
          </p:cNvPr>
          <p:cNvSpPr txBox="1"/>
          <p:nvPr/>
        </p:nvSpPr>
        <p:spPr>
          <a:xfrm>
            <a:off x="1265311" y="5500359"/>
            <a:ext cx="390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47% strain reduction!</a:t>
            </a:r>
          </a:p>
        </p:txBody>
      </p:sp>
      <p:pic>
        <p:nvPicPr>
          <p:cNvPr id="5" name="Picture 4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BFE122E8-5251-3378-CB13-8CE5D4D3FD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41" y="987520"/>
            <a:ext cx="6048881" cy="403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95B2E7B-8E89-2895-C306-952818A1F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Strain measurement on STS target samples at LANSCE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29C49F-034B-F7C9-2F6E-B93B43785C31}"/>
              </a:ext>
            </a:extLst>
          </p:cNvPr>
          <p:cNvSpPr txBox="1"/>
          <p:nvPr/>
        </p:nvSpPr>
        <p:spPr>
          <a:xfrm>
            <a:off x="235477" y="1168163"/>
            <a:ext cx="43783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Niobium-clad tungsten block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Tantalum-clad tungsten block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Unclad tungsten block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A77FEE-9632-281A-EA89-9CA2430A8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11" y="2521041"/>
            <a:ext cx="4054216" cy="3544229"/>
          </a:xfrm>
          <a:prstGeom prst="rect">
            <a:avLst/>
          </a:prstGeom>
        </p:spPr>
      </p:pic>
      <p:pic>
        <p:nvPicPr>
          <p:cNvPr id="2" name="Content Placeholder 29" descr="Chart&#10;&#10;Description automatically generated">
            <a:extLst>
              <a:ext uri="{FF2B5EF4-FFF2-40B4-BE49-F238E27FC236}">
                <a16:creationId xmlns:a16="http://schemas.microsoft.com/office/drawing/2014/main" id="{F6178FA3-FC90-8125-F627-7D20C3A30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331" y="830949"/>
            <a:ext cx="5914181" cy="4435635"/>
          </a:xfrm>
          <a:prstGeom prst="rect">
            <a:avLst/>
          </a:prstGeom>
        </p:spPr>
      </p:pic>
      <p:pic>
        <p:nvPicPr>
          <p:cNvPr id="3" name="Content Placeholder 31" descr="A picture containing letter&#10;&#10;Description automatically generated">
            <a:extLst>
              <a:ext uri="{FF2B5EF4-FFF2-40B4-BE49-F238E27FC236}">
                <a16:creationId xmlns:a16="http://schemas.microsoft.com/office/drawing/2014/main" id="{EE1215D6-0D2C-7359-55E2-E62FB21E8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47" y="985927"/>
            <a:ext cx="5915858" cy="44368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AD8830-0143-636F-6B40-C46BB2FC6F49}"/>
              </a:ext>
            </a:extLst>
          </p:cNvPr>
          <p:cNvSpPr txBox="1"/>
          <p:nvPr/>
        </p:nvSpPr>
        <p:spPr>
          <a:xfrm>
            <a:off x="3560264" y="5421562"/>
            <a:ext cx="8068950" cy="959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latin typeface="+mj-lt"/>
              </a:rPr>
              <a:t>Validation of numerical modeling</a:t>
            </a: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latin typeface="+mj-lt"/>
              </a:rPr>
              <a:t>Assessment of the damping of the strain responses between pulses</a:t>
            </a: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latin typeface="+mj-lt"/>
              </a:rPr>
              <a:t>Assessment of the effect of cladding on the dynamic strain response</a:t>
            </a:r>
          </a:p>
        </p:txBody>
      </p:sp>
    </p:spTree>
    <p:extLst>
      <p:ext uri="{BB962C8B-B14F-4D97-AF65-F5344CB8AC3E}">
        <p14:creationId xmlns:p14="http://schemas.microsoft.com/office/powerpoint/2010/main" val="317176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F93EB0A-F9F4-D9F2-A8DB-122B87EFC7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5194" y="684442"/>
            <a:ext cx="4386408" cy="240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380E7D46-01FA-2C22-1D81-6E6A43C9D1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3735" y="3016746"/>
            <a:ext cx="5181600" cy="3767768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EDB81C80-83CB-6892-255E-4CA9D88926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7735" y="3018252"/>
            <a:ext cx="5181600" cy="3764756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CE9353A-7DC1-CF8D-0166-6DB6E6505991}"/>
              </a:ext>
            </a:extLst>
          </p:cNvPr>
          <p:cNvSpPr/>
          <p:nvPr/>
        </p:nvSpPr>
        <p:spPr>
          <a:xfrm rot="20179102">
            <a:off x="3702991" y="2594730"/>
            <a:ext cx="189968" cy="6761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8" tIns="45708" rIns="45708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2B7B476-10AD-C5B3-EED8-71CF3FD7B2DD}"/>
              </a:ext>
            </a:extLst>
          </p:cNvPr>
          <p:cNvCxnSpPr>
            <a:cxnSpLocks/>
          </p:cNvCxnSpPr>
          <p:nvPr/>
        </p:nvCxnSpPr>
        <p:spPr>
          <a:xfrm flipH="1">
            <a:off x="3697410" y="2658609"/>
            <a:ext cx="100565" cy="4293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E2ED9AF-C2A3-D02A-6D4C-BD315E822179}"/>
              </a:ext>
            </a:extLst>
          </p:cNvPr>
          <p:cNvSpPr txBox="1"/>
          <p:nvPr/>
        </p:nvSpPr>
        <p:spPr>
          <a:xfrm>
            <a:off x="2560977" y="2339510"/>
            <a:ext cx="1599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×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MWHr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D188C3-31C3-809E-27E6-621CD111C7A8}"/>
              </a:ext>
            </a:extLst>
          </p:cNvPr>
          <p:cNvSpPr/>
          <p:nvPr/>
        </p:nvSpPr>
        <p:spPr>
          <a:xfrm rot="20179102">
            <a:off x="4850178" y="2033697"/>
            <a:ext cx="189968" cy="6761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8" tIns="45708" rIns="45708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429C755-9575-A2A4-57FE-619A0D81F483}"/>
              </a:ext>
            </a:extLst>
          </p:cNvPr>
          <p:cNvCxnSpPr>
            <a:cxnSpLocks/>
          </p:cNvCxnSpPr>
          <p:nvPr/>
        </p:nvCxnSpPr>
        <p:spPr>
          <a:xfrm>
            <a:off x="4959555" y="2106892"/>
            <a:ext cx="2621926" cy="9810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4DA7E82-D701-8434-4D6F-2C084638E997}"/>
              </a:ext>
            </a:extLst>
          </p:cNvPr>
          <p:cNvSpPr txBox="1"/>
          <p:nvPr/>
        </p:nvSpPr>
        <p:spPr>
          <a:xfrm>
            <a:off x="3937561" y="1670121"/>
            <a:ext cx="1814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×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MWHr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BDFDAA-789B-B935-6050-8ADF72696820}"/>
              </a:ext>
            </a:extLst>
          </p:cNvPr>
          <p:cNvSpPr txBox="1"/>
          <p:nvPr/>
        </p:nvSpPr>
        <p:spPr>
          <a:xfrm>
            <a:off x="7981950" y="1498493"/>
            <a:ext cx="361960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RIA: radiation-induced attenuation in optical fibers</a:t>
            </a:r>
          </a:p>
          <a:p>
            <a:pPr>
              <a:lnSpc>
                <a:spcPct val="90000"/>
              </a:lnSpc>
            </a:pPr>
            <a:r>
              <a:rPr lang="en-US" dirty="0"/>
              <a:t>Sensors stop functioning properly when RIA reaches 20 dB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47AF58F-8A44-810E-4CF6-C84F4E32F393}"/>
              </a:ext>
            </a:extLst>
          </p:cNvPr>
          <p:cNvSpPr txBox="1">
            <a:spLocks/>
          </p:cNvSpPr>
          <p:nvPr/>
        </p:nvSpPr>
        <p:spPr bwMode="auto">
          <a:xfrm>
            <a:off x="344288" y="320040"/>
            <a:ext cx="11422261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Radiation effects on fiber sensors</a:t>
            </a:r>
          </a:p>
        </p:txBody>
      </p:sp>
    </p:spTree>
    <p:extLst>
      <p:ext uri="{BB962C8B-B14F-4D97-AF65-F5344CB8AC3E}">
        <p14:creationId xmlns:p14="http://schemas.microsoft.com/office/powerpoint/2010/main" val="437935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2D2A4996-AA42-946C-BDCF-1A147FB1D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188430" y="3638550"/>
            <a:ext cx="4095452" cy="307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EC28BC5-5D2C-C349-BB35-0F6BF67322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40204" y="453946"/>
            <a:ext cx="4556507" cy="341738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3C04BC4-63FC-5848-BB86-9EC7907649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26503" y="453946"/>
            <a:ext cx="4556507" cy="3417380"/>
          </a:xfr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0BEC5572-FA99-4B16-EDDF-64D2F8312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476" y="177800"/>
            <a:ext cx="11512055" cy="510909"/>
          </a:xfrm>
        </p:spPr>
        <p:txBody>
          <a:bodyPr/>
          <a:lstStyle/>
          <a:p>
            <a:r>
              <a:rPr lang="en-US" sz="3200" dirty="0"/>
              <a:t>Radiation effects from single-shot proton pulses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DE360A-882B-1A56-AF74-3C9BD1D972E0}"/>
              </a:ext>
            </a:extLst>
          </p:cNvPr>
          <p:cNvSpPr/>
          <p:nvPr/>
        </p:nvSpPr>
        <p:spPr>
          <a:xfrm>
            <a:off x="4439137" y="794106"/>
            <a:ext cx="209063" cy="284444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94DB9EF-C043-8702-53DF-944E86CAC716}"/>
              </a:ext>
            </a:extLst>
          </p:cNvPr>
          <p:cNvSpPr/>
          <p:nvPr/>
        </p:nvSpPr>
        <p:spPr>
          <a:xfrm>
            <a:off x="4665108" y="1269468"/>
            <a:ext cx="1531363" cy="241566"/>
          </a:xfrm>
          <a:prstGeom prst="rightArrow">
            <a:avLst/>
          </a:prstGeom>
          <a:solidFill>
            <a:srgbClr val="00B0F0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27DFB92D-D45E-103E-A364-3551D519E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204" y="3658825"/>
            <a:ext cx="4342269" cy="31360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2C033B-A80F-C665-DFD1-28BDE1480AE8}"/>
                  </a:ext>
                </a:extLst>
              </p:cNvPr>
              <p:cNvSpPr txBox="1"/>
              <p:nvPr/>
            </p:nvSpPr>
            <p:spPr>
              <a:xfrm>
                <a:off x="7179709" y="4411752"/>
                <a:ext cx="270724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128270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m:t>𝑞</m:t>
                      </m:r>
                      <m:r>
                        <a:rPr lang="en-US" sz="16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m:t>(</m:t>
                      </m:r>
                      <m:r>
                        <a:rPr lang="en-US" sz="16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m:t>𝑡</m:t>
                      </m:r>
                      <m:r>
                        <a:rPr lang="en-US" sz="16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" panose="020206030504050203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" panose="02020603050405020304" pitchFamily="18" charset="0"/>
                            </a:rPr>
                            <m:t>𝑚𝑎𝑥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16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" panose="020206030504050203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" panose="02020603050405020304" pitchFamily="18" charset="0"/>
                                        </a:rPr>
                                        <m:t>𝜏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" panose="02020603050405020304" pitchFamily="18" charset="0"/>
                                </a:rPr>
                                <m:t>𝛾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2C033B-A80F-C665-DFD1-28BDE1480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9709" y="4411752"/>
                <a:ext cx="2707242" cy="338554"/>
              </a:xfrm>
              <a:prstGeom prst="rect">
                <a:avLst/>
              </a:prstGeom>
              <a:blipFill>
                <a:blip r:embed="rId6"/>
                <a:stretch>
                  <a:fillRect t="-101818" r="-1126" b="-16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45A83C7-F9B1-DC77-0BC4-D3A8C170E59A}"/>
              </a:ext>
            </a:extLst>
          </p:cNvPr>
          <p:cNvSpPr txBox="1"/>
          <p:nvPr/>
        </p:nvSpPr>
        <p:spPr>
          <a:xfrm>
            <a:off x="7561539" y="4782902"/>
            <a:ext cx="10519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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76293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CBBD4-2B96-408E-BD23-773751611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F00CF-3AF2-4937-B0C3-76955B0F2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413" y="1307808"/>
            <a:ext cx="10831997" cy="4630283"/>
          </a:xfrm>
        </p:spPr>
        <p:txBody>
          <a:bodyPr/>
          <a:lstStyle/>
          <a:p>
            <a:r>
              <a:rPr lang="en-US" dirty="0"/>
              <a:t>We have developed a fiber-optic Fabry-Perot sensor and an all-fiber based signal demodulation system for strain measurement in a spallation mercury target.</a:t>
            </a:r>
          </a:p>
          <a:p>
            <a:r>
              <a:rPr lang="en-US" dirty="0"/>
              <a:t>The strain measurement demonstrated high stability, high dynamic range, high bandwidth, and high radiation tolerance.</a:t>
            </a:r>
          </a:p>
          <a:p>
            <a:r>
              <a:rPr lang="en-US" dirty="0"/>
              <a:t>The measurement results on the SNS mercury target have been used to validate the target modeling and the efficacy of strain reduction approach.</a:t>
            </a:r>
          </a:p>
          <a:p>
            <a:r>
              <a:rPr lang="en-US" dirty="0"/>
              <a:t>Radiation induced effects on sensors have been quantitatively investigated.</a:t>
            </a:r>
          </a:p>
        </p:txBody>
      </p:sp>
    </p:spTree>
    <p:extLst>
      <p:ext uri="{BB962C8B-B14F-4D97-AF65-F5344CB8AC3E}">
        <p14:creationId xmlns:p14="http://schemas.microsoft.com/office/powerpoint/2010/main" val="4094782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D2691E3-AC4C-C990-8E8D-4E471BE06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48" y="991270"/>
            <a:ext cx="7405020" cy="4053906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AF9A82F-7CE5-4487-B239-EEBBBAF48D82}"/>
              </a:ext>
            </a:extLst>
          </p:cNvPr>
          <p:cNvCxnSpPr>
            <a:cxnSpLocks/>
          </p:cNvCxnSpPr>
          <p:nvPr/>
        </p:nvCxnSpPr>
        <p:spPr>
          <a:xfrm flipH="1" flipV="1">
            <a:off x="1443409" y="4351623"/>
            <a:ext cx="1068474" cy="3704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A1069A3-B8E2-453D-836E-A06BA8DA801A}"/>
              </a:ext>
            </a:extLst>
          </p:cNvPr>
          <p:cNvSpPr txBox="1"/>
          <p:nvPr/>
        </p:nvSpPr>
        <p:spPr>
          <a:xfrm>
            <a:off x="2440223" y="4545061"/>
            <a:ext cx="2313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2.3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×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MWHr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C3FDA98-2B37-494B-AB09-0CD0D9C9A05D}"/>
              </a:ext>
            </a:extLst>
          </p:cNvPr>
          <p:cNvCxnSpPr>
            <a:cxnSpLocks/>
            <a:stCxn id="33" idx="2"/>
          </p:cNvCxnSpPr>
          <p:nvPr/>
        </p:nvCxnSpPr>
        <p:spPr>
          <a:xfrm>
            <a:off x="2118541" y="2764054"/>
            <a:ext cx="1157999" cy="7173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EF8AA75-2E3E-4A01-9DB8-826E0BEF7C09}"/>
              </a:ext>
            </a:extLst>
          </p:cNvPr>
          <p:cNvSpPr txBox="1"/>
          <p:nvPr/>
        </p:nvSpPr>
        <p:spPr>
          <a:xfrm>
            <a:off x="962011" y="2425500"/>
            <a:ext cx="2313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6.4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×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MWHr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C8218E-1DE6-4EDD-8486-2A6E5D66A708}"/>
              </a:ext>
            </a:extLst>
          </p:cNvPr>
          <p:cNvSpPr txBox="1"/>
          <p:nvPr/>
        </p:nvSpPr>
        <p:spPr>
          <a:xfrm>
            <a:off x="659268" y="5262376"/>
            <a:ext cx="949426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Two pairs of sensors were installed next to each other with different conditions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Sensors I&amp;F: epoxy applied on the sensor head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Sensors L&amp;E: no epoxy applied on the sensor head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Static gap of all 4 sensors were monitored as a function of the estimated radiation doses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69292DA-B8C1-BEDB-48C2-19F237439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440" y="460651"/>
            <a:ext cx="4094429" cy="2968349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EDD8C1B1-3420-6496-11AE-3EBC16A1F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440" y="3523267"/>
            <a:ext cx="4098933" cy="2968348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F6EB5554-4CA0-80EE-F5C5-13831771B97A}"/>
              </a:ext>
            </a:extLst>
          </p:cNvPr>
          <p:cNvSpPr txBox="1">
            <a:spLocks/>
          </p:cNvSpPr>
          <p:nvPr/>
        </p:nvSpPr>
        <p:spPr bwMode="auto">
          <a:xfrm>
            <a:off x="270476" y="177800"/>
            <a:ext cx="11512055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Radiation effects on epoxy</a:t>
            </a:r>
          </a:p>
        </p:txBody>
      </p:sp>
    </p:spTree>
    <p:extLst>
      <p:ext uri="{BB962C8B-B14F-4D97-AF65-F5344CB8AC3E}">
        <p14:creationId xmlns:p14="http://schemas.microsoft.com/office/powerpoint/2010/main" val="242544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3451" y="1138126"/>
            <a:ext cx="10303934" cy="5289177"/>
          </a:xfrm>
        </p:spPr>
        <p:txBody>
          <a:bodyPr>
            <a:noAutofit/>
          </a:bodyPr>
          <a:lstStyle/>
          <a:p>
            <a:r>
              <a:rPr lang="en-US" dirty="0"/>
              <a:t>Background and motivation</a:t>
            </a:r>
            <a:endParaRPr lang="en-US" sz="2400" dirty="0"/>
          </a:p>
          <a:p>
            <a:r>
              <a:rPr lang="en-US" dirty="0"/>
              <a:t>Sensing principle and sensor instrumentation</a:t>
            </a:r>
          </a:p>
          <a:p>
            <a:r>
              <a:rPr lang="en-US" dirty="0"/>
              <a:t>Measurement results </a:t>
            </a:r>
          </a:p>
          <a:p>
            <a:pPr lvl="1"/>
            <a:r>
              <a:rPr lang="en-US" dirty="0"/>
              <a:t>Dynamic strain profiles</a:t>
            </a:r>
          </a:p>
          <a:p>
            <a:pPr lvl="1"/>
            <a:r>
              <a:rPr lang="en-US" dirty="0"/>
              <a:t>Application of measurement </a:t>
            </a:r>
          </a:p>
          <a:p>
            <a:pPr lvl="1"/>
            <a:r>
              <a:rPr lang="en-US" dirty="0"/>
              <a:t>Application experience</a:t>
            </a:r>
          </a:p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575536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E6645-4E42-46EC-A4C5-98B00D251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sz="3200" dirty="0"/>
              <a:t>Why strain measurements?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0A951C-9AE4-44AC-B44A-3706B34EE071}"/>
              </a:ext>
            </a:extLst>
          </p:cNvPr>
          <p:cNvSpPr txBox="1"/>
          <p:nvPr/>
        </p:nvSpPr>
        <p:spPr>
          <a:xfrm>
            <a:off x="6953252" y="5214365"/>
            <a:ext cx="3738085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Limited space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Strong E-M interference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High radiation dose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High bandwidth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058658-7D56-4BC6-A5AF-168B66E8F01F}"/>
              </a:ext>
            </a:extLst>
          </p:cNvPr>
          <p:cNvSpPr txBox="1"/>
          <p:nvPr/>
        </p:nvSpPr>
        <p:spPr>
          <a:xfrm>
            <a:off x="344288" y="5134112"/>
            <a:ext cx="7065865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u="sng" dirty="0"/>
              <a:t>Challenges of strain measurement in the spallation target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6E422B-6DDF-4F5D-843A-3D45363F9921}"/>
              </a:ext>
            </a:extLst>
          </p:cNvPr>
          <p:cNvSpPr txBox="1"/>
          <p:nvPr/>
        </p:nvSpPr>
        <p:spPr>
          <a:xfrm>
            <a:off x="344288" y="1003752"/>
            <a:ext cx="107084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Neutrons are produced through spallation reactions between high-energy intense (23 kJ / 700 ns / 1GeV) protons pulses and the mercury.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Proton pulses cause stress cycles in the mercury vessel which lead to fatigue cracks and cavity damage to the structure.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Measurement of the strain waveform on the mercury vessel is critical to improve target performance and lifetime.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0E61FB-BBD8-586E-D4C4-F0798AF7BE19}"/>
              </a:ext>
            </a:extLst>
          </p:cNvPr>
          <p:cNvGrpSpPr/>
          <p:nvPr/>
        </p:nvGrpSpPr>
        <p:grpSpPr>
          <a:xfrm>
            <a:off x="1797933" y="2849533"/>
            <a:ext cx="6192980" cy="1879903"/>
            <a:chOff x="2387699" y="3233702"/>
            <a:chExt cx="6192980" cy="187990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5549A35-1919-CF22-9D4F-1CA5CBA7A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72618" y="3233702"/>
              <a:ext cx="3568860" cy="1800225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D5E2D10-1FFF-0943-E440-7E424C555B8E}"/>
                </a:ext>
              </a:extLst>
            </p:cNvPr>
            <p:cNvGrpSpPr/>
            <p:nvPr/>
          </p:nvGrpSpPr>
          <p:grpSpPr>
            <a:xfrm>
              <a:off x="2387699" y="3980010"/>
              <a:ext cx="1019002" cy="546160"/>
              <a:chOff x="2669925" y="4540794"/>
              <a:chExt cx="1019002" cy="546160"/>
            </a:xfrm>
          </p:grpSpPr>
          <p:sp>
            <p:nvSpPr>
              <p:cNvPr id="39" name="Arrow: Right 38">
                <a:extLst>
                  <a:ext uri="{FF2B5EF4-FFF2-40B4-BE49-F238E27FC236}">
                    <a16:creationId xmlns:a16="http://schemas.microsoft.com/office/drawing/2014/main" id="{37299912-3419-C6D3-FFF6-4811AE52755F}"/>
                  </a:ext>
                </a:extLst>
              </p:cNvPr>
              <p:cNvSpPr/>
              <p:nvPr/>
            </p:nvSpPr>
            <p:spPr>
              <a:xfrm>
                <a:off x="2701747" y="4540794"/>
                <a:ext cx="987180" cy="546160"/>
              </a:xfrm>
              <a:prstGeom prst="rightArrow">
                <a:avLst>
                  <a:gd name="adj1" fmla="val 63150"/>
                  <a:gd name="adj2" fmla="val 53733"/>
                </a:avLst>
              </a:prstGeom>
              <a:scene3d>
                <a:camera prst="orthographicFront">
                  <a:rot lat="18599993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FA9DB34-CACD-4F89-9F76-FEF193971E15}"/>
                  </a:ext>
                </a:extLst>
              </p:cNvPr>
              <p:cNvSpPr txBox="1"/>
              <p:nvPr/>
            </p:nvSpPr>
            <p:spPr>
              <a:xfrm>
                <a:off x="2669925" y="4639062"/>
                <a:ext cx="901093" cy="338554"/>
              </a:xfrm>
              <a:prstGeom prst="rect">
                <a:avLst/>
              </a:prstGeom>
              <a:noFill/>
              <a:scene3d>
                <a:camera prst="orthographicFront">
                  <a:rot lat="18599993" lon="0" rev="0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Protons</a:t>
                </a:r>
              </a:p>
            </p:txBody>
          </p:sp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00B2E99-12B5-C13A-C777-833178590C87}"/>
                </a:ext>
              </a:extLst>
            </p:cNvPr>
            <p:cNvCxnSpPr/>
            <p:nvPr/>
          </p:nvCxnSpPr>
          <p:spPr>
            <a:xfrm>
              <a:off x="3649534" y="4114293"/>
              <a:ext cx="167780" cy="0"/>
            </a:xfrm>
            <a:prstGeom prst="line">
              <a:avLst/>
            </a:prstGeom>
            <a:ln w="28575">
              <a:solidFill>
                <a:srgbClr val="2015F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1EDC14-7EEA-952A-7240-391392694A95}"/>
                </a:ext>
              </a:extLst>
            </p:cNvPr>
            <p:cNvCxnSpPr>
              <a:cxnSpLocks/>
            </p:cNvCxnSpPr>
            <p:nvPr/>
          </p:nvCxnSpPr>
          <p:spPr>
            <a:xfrm>
              <a:off x="3653623" y="4125408"/>
              <a:ext cx="95712" cy="13734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FBC78F6-B28F-1191-CB91-1B6A2718C6B4}"/>
                </a:ext>
              </a:extLst>
            </p:cNvPr>
            <p:cNvCxnSpPr/>
            <p:nvPr/>
          </p:nvCxnSpPr>
          <p:spPr>
            <a:xfrm>
              <a:off x="3887960" y="4547652"/>
              <a:ext cx="16778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A9D09E4-6C97-1BED-B258-7981075E898E}"/>
                </a:ext>
              </a:extLst>
            </p:cNvPr>
            <p:cNvCxnSpPr/>
            <p:nvPr/>
          </p:nvCxnSpPr>
          <p:spPr>
            <a:xfrm>
              <a:off x="5603626" y="4118599"/>
              <a:ext cx="1677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D24BE9E-42D2-2451-41FA-6525191FA248}"/>
                </a:ext>
              </a:extLst>
            </p:cNvPr>
            <p:cNvCxnSpPr>
              <a:cxnSpLocks/>
            </p:cNvCxnSpPr>
            <p:nvPr/>
          </p:nvCxnSpPr>
          <p:spPr>
            <a:xfrm>
              <a:off x="5623428" y="4133814"/>
              <a:ext cx="95712" cy="137344"/>
            </a:xfrm>
            <a:prstGeom prst="line">
              <a:avLst/>
            </a:prstGeom>
            <a:ln w="28575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486258F-D66D-18A7-C081-25C3B53A2319}"/>
                </a:ext>
              </a:extLst>
            </p:cNvPr>
            <p:cNvSpPr txBox="1"/>
            <p:nvPr/>
          </p:nvSpPr>
          <p:spPr>
            <a:xfrm>
              <a:off x="3887960" y="3533100"/>
              <a:ext cx="1211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Mercury Target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AB80146-09EC-8DF0-B8F2-08015B53BD1F}"/>
                </a:ext>
              </a:extLst>
            </p:cNvPr>
            <p:cNvSpPr txBox="1"/>
            <p:nvPr/>
          </p:nvSpPr>
          <p:spPr>
            <a:xfrm>
              <a:off x="4510535" y="4579297"/>
              <a:ext cx="1211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Strain Sensors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3BA4D49-7304-10C3-B241-30F0691CD2D8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H="1" flipV="1">
              <a:off x="3866267" y="4202486"/>
              <a:ext cx="1250059" cy="376811"/>
            </a:xfrm>
            <a:prstGeom prst="straightConnector1">
              <a:avLst/>
            </a:prstGeom>
            <a:ln w="127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36E1633-C0AA-E321-8235-756ADD6F830F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V="1">
              <a:off x="5116326" y="4160719"/>
              <a:ext cx="487300" cy="418578"/>
            </a:xfrm>
            <a:prstGeom prst="straightConnector1">
              <a:avLst/>
            </a:prstGeom>
            <a:ln w="127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4C2DA56-1483-AA58-E541-BE6C5BBC71AD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H="1" flipV="1">
              <a:off x="4077433" y="4568048"/>
              <a:ext cx="1038893" cy="11249"/>
            </a:xfrm>
            <a:prstGeom prst="straightConnector1">
              <a:avLst/>
            </a:prstGeom>
            <a:ln w="127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Arrow: Right 50">
              <a:extLst>
                <a:ext uri="{FF2B5EF4-FFF2-40B4-BE49-F238E27FC236}">
                  <a16:creationId xmlns:a16="http://schemas.microsoft.com/office/drawing/2014/main" id="{899AEBE9-DD5E-00BC-69F1-92E85980989F}"/>
                </a:ext>
              </a:extLst>
            </p:cNvPr>
            <p:cNvSpPr/>
            <p:nvPr/>
          </p:nvSpPr>
          <p:spPr>
            <a:xfrm>
              <a:off x="5739691" y="4648328"/>
              <a:ext cx="776860" cy="16945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47F28EC4-3ABA-AE97-FE3F-BBA90507A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05358" y="3400909"/>
              <a:ext cx="2075321" cy="1662243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BF19395-4721-2AB8-A3EA-9EAD416D7FE4}"/>
                </a:ext>
              </a:extLst>
            </p:cNvPr>
            <p:cNvSpPr txBox="1"/>
            <p:nvPr/>
          </p:nvSpPr>
          <p:spPr>
            <a:xfrm>
              <a:off x="3621951" y="3841510"/>
              <a:ext cx="2547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94B69E1-659C-FF05-2068-43F52857B21F}"/>
                </a:ext>
              </a:extLst>
            </p:cNvPr>
            <p:cNvSpPr txBox="1"/>
            <p:nvPr/>
          </p:nvSpPr>
          <p:spPr>
            <a:xfrm>
              <a:off x="3678162" y="4160719"/>
              <a:ext cx="2547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140CE61-2649-C83E-659C-3B5773731BE9}"/>
                </a:ext>
              </a:extLst>
            </p:cNvPr>
            <p:cNvSpPr txBox="1"/>
            <p:nvPr/>
          </p:nvSpPr>
          <p:spPr>
            <a:xfrm>
              <a:off x="3829249" y="4497101"/>
              <a:ext cx="2547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7E997A2-4212-2736-8225-4BEBD6E466C7}"/>
                </a:ext>
              </a:extLst>
            </p:cNvPr>
            <p:cNvSpPr txBox="1"/>
            <p:nvPr/>
          </p:nvSpPr>
          <p:spPr>
            <a:xfrm>
              <a:off x="5553098" y="3852725"/>
              <a:ext cx="2547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DF84F1F-A5AC-A022-5E5F-13EE11C89012}"/>
                </a:ext>
              </a:extLst>
            </p:cNvPr>
            <p:cNvSpPr txBox="1"/>
            <p:nvPr/>
          </p:nvSpPr>
          <p:spPr>
            <a:xfrm>
              <a:off x="5652320" y="4153803"/>
              <a:ext cx="2547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3153219-D582-0C1E-9E14-BCF33F4BF70F}"/>
                </a:ext>
              </a:extLst>
            </p:cNvPr>
            <p:cNvSpPr txBox="1"/>
            <p:nvPr/>
          </p:nvSpPr>
          <p:spPr>
            <a:xfrm>
              <a:off x="8265974" y="3398251"/>
              <a:ext cx="2547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E3E7C62-5CEE-7204-D38B-2A79901A4065}"/>
                </a:ext>
              </a:extLst>
            </p:cNvPr>
            <p:cNvSpPr txBox="1"/>
            <p:nvPr/>
          </p:nvSpPr>
          <p:spPr>
            <a:xfrm>
              <a:off x="8265974" y="3696022"/>
              <a:ext cx="2547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C82FE18-AA63-986E-D542-FD19020314BA}"/>
                </a:ext>
              </a:extLst>
            </p:cNvPr>
            <p:cNvSpPr txBox="1"/>
            <p:nvPr/>
          </p:nvSpPr>
          <p:spPr>
            <a:xfrm>
              <a:off x="8278039" y="3975794"/>
              <a:ext cx="2547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C7156B7-7D96-42F4-9A60-FF47DF52F345}"/>
                </a:ext>
              </a:extLst>
            </p:cNvPr>
            <p:cNvSpPr txBox="1"/>
            <p:nvPr/>
          </p:nvSpPr>
          <p:spPr>
            <a:xfrm>
              <a:off x="8265974" y="4267246"/>
              <a:ext cx="2547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59AB4AA-88EE-5A44-EB24-342E2D2DC2BE}"/>
                </a:ext>
              </a:extLst>
            </p:cNvPr>
            <p:cNvSpPr txBox="1"/>
            <p:nvPr/>
          </p:nvSpPr>
          <p:spPr>
            <a:xfrm>
              <a:off x="8265974" y="4553337"/>
              <a:ext cx="2547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4AF75D0-307C-DB6B-057A-EF7538345C2D}"/>
                </a:ext>
              </a:extLst>
            </p:cNvPr>
            <p:cNvSpPr/>
            <p:nvPr/>
          </p:nvSpPr>
          <p:spPr>
            <a:xfrm>
              <a:off x="6505358" y="3398251"/>
              <a:ext cx="2075321" cy="17153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2700">
                  <a:solidFill>
                    <a:schemeClr val="tx1"/>
                  </a:solidFill>
                </a:ln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24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E6645-4E42-46EC-A4C5-98B00D251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sz="3200" dirty="0"/>
              <a:t>Fiber-optic interferometric sensors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878774-445F-448E-A77B-65511154291F}"/>
              </a:ext>
            </a:extLst>
          </p:cNvPr>
          <p:cNvSpPr/>
          <p:nvPr/>
        </p:nvSpPr>
        <p:spPr>
          <a:xfrm>
            <a:off x="349208" y="4640569"/>
            <a:ext cx="48221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sensitive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immune to electro-magnetic pulse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not interfere with target leak detectors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0699520-583C-4D9A-A302-8AC496434E59}"/>
              </a:ext>
            </a:extLst>
          </p:cNvPr>
          <p:cNvGrpSpPr/>
          <p:nvPr/>
        </p:nvGrpSpPr>
        <p:grpSpPr>
          <a:xfrm>
            <a:off x="5936485" y="1104558"/>
            <a:ext cx="6007349" cy="4589556"/>
            <a:chOff x="2009783" y="739726"/>
            <a:chExt cx="6007349" cy="4589556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51073312-AB7A-4DAA-81F7-11EFD98F7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9783" y="739726"/>
              <a:ext cx="6007349" cy="4589556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CAEF459-21D3-4E31-8691-D85E31264E5D}"/>
                </a:ext>
              </a:extLst>
            </p:cNvPr>
            <p:cNvSpPr txBox="1"/>
            <p:nvPr/>
          </p:nvSpPr>
          <p:spPr>
            <a:xfrm>
              <a:off x="4067661" y="4031637"/>
              <a:ext cx="1482406" cy="313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Sensor head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CDC91BD5-C8DD-4E12-99A7-343BD1839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9179" y="3283424"/>
              <a:ext cx="2768142" cy="1435002"/>
            </a:xfrm>
            <a:prstGeom prst="rect">
              <a:avLst/>
            </a:prstGeom>
            <a:ln w="19050">
              <a:solidFill>
                <a:srgbClr val="FF0000"/>
              </a:solidFill>
              <a:prstDash val="sysDash"/>
            </a:ln>
          </p:spPr>
        </p:pic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C5AA8F1-9973-4CBF-9006-884F7EA934E0}"/>
                </a:ext>
              </a:extLst>
            </p:cNvPr>
            <p:cNvCxnSpPr/>
            <p:nvPr/>
          </p:nvCxnSpPr>
          <p:spPr>
            <a:xfrm>
              <a:off x="5325595" y="3690230"/>
              <a:ext cx="0" cy="77093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2AF9CEC-9FAE-4F7C-8F74-E0F1BAC97AF4}"/>
                </a:ext>
              </a:extLst>
            </p:cNvPr>
            <p:cNvCxnSpPr/>
            <p:nvPr/>
          </p:nvCxnSpPr>
          <p:spPr>
            <a:xfrm>
              <a:off x="5119351" y="3695097"/>
              <a:ext cx="0" cy="77093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42926014-612A-447B-8E83-8E1C2D0E1CC6}"/>
                </a:ext>
              </a:extLst>
            </p:cNvPr>
            <p:cNvCxnSpPr/>
            <p:nvPr/>
          </p:nvCxnSpPr>
          <p:spPr>
            <a:xfrm>
              <a:off x="4912389" y="4312270"/>
              <a:ext cx="20214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35526AD4-E35F-479C-9A21-8ACC514D4AF1}"/>
                </a:ext>
              </a:extLst>
            </p:cNvPr>
            <p:cNvCxnSpPr>
              <a:cxnSpLocks/>
            </p:cNvCxnSpPr>
            <p:nvPr/>
          </p:nvCxnSpPr>
          <p:spPr>
            <a:xfrm>
              <a:off x="5325595" y="4312270"/>
              <a:ext cx="82752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F19D9C6-5091-4007-8321-C2FEDE12B1E5}"/>
                </a:ext>
              </a:extLst>
            </p:cNvPr>
            <p:cNvSpPr txBox="1"/>
            <p:nvPr/>
          </p:nvSpPr>
          <p:spPr>
            <a:xfrm>
              <a:off x="5224523" y="4027689"/>
              <a:ext cx="1102601" cy="313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~ 65 um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C5582E35-ED23-4B88-AADD-B968E14CC8A3}"/>
                </a:ext>
              </a:extLst>
            </p:cNvPr>
            <p:cNvCxnSpPr>
              <a:cxnSpLocks/>
            </p:cNvCxnSpPr>
            <p:nvPr/>
          </p:nvCxnSpPr>
          <p:spPr>
            <a:xfrm>
              <a:off x="3303078" y="4075696"/>
              <a:ext cx="0" cy="270657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9A93A455-A217-4AE9-A324-FF00D9AC7D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8473" y="2763494"/>
              <a:ext cx="0" cy="926547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6756481-C9D9-4832-98C2-474CBFED492D}"/>
                </a:ext>
              </a:extLst>
            </p:cNvPr>
            <p:cNvSpPr txBox="1"/>
            <p:nvPr/>
          </p:nvSpPr>
          <p:spPr>
            <a:xfrm rot="16200000">
              <a:off x="2638636" y="3091174"/>
              <a:ext cx="969209" cy="313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125 um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CC3AD3A-77E7-481A-9DEE-9F75440EEE53}"/>
                </a:ext>
              </a:extLst>
            </p:cNvPr>
            <p:cNvSpPr txBox="1"/>
            <p:nvPr/>
          </p:nvSpPr>
          <p:spPr>
            <a:xfrm>
              <a:off x="3968453" y="2852079"/>
              <a:ext cx="1953339" cy="313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 u="sng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Fabry-Perot cavity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E3585C1-3BA7-49FD-9901-76E615E374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84" y="3699002"/>
              <a:ext cx="36474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04ACC54-1E40-4856-9F75-3584031877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84" y="4078319"/>
              <a:ext cx="36474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4604FB73-D770-45F1-9AD3-5C9CD1AF1E09}"/>
                </a:ext>
              </a:extLst>
            </p:cNvPr>
            <p:cNvCxnSpPr>
              <a:cxnSpLocks/>
              <a:endCxn id="65" idx="2"/>
            </p:cNvCxnSpPr>
            <p:nvPr/>
          </p:nvCxnSpPr>
          <p:spPr>
            <a:xfrm flipH="1" flipV="1">
              <a:off x="4945122" y="3165930"/>
              <a:ext cx="289623" cy="614306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968112E-DC91-4937-B4AB-62C53C65C7A1}"/>
                </a:ext>
              </a:extLst>
            </p:cNvPr>
            <p:cNvSpPr/>
            <p:nvPr/>
          </p:nvSpPr>
          <p:spPr>
            <a:xfrm>
              <a:off x="4822328" y="1880446"/>
              <a:ext cx="122794" cy="313851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967B6A0A-E2E5-471B-9248-486B4EDFBF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70329" y="2194297"/>
              <a:ext cx="1252000" cy="108912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0DC24541-F30C-44D5-9520-BF615DBE14B7}"/>
                </a:ext>
              </a:extLst>
            </p:cNvPr>
            <p:cNvCxnSpPr>
              <a:cxnSpLocks/>
            </p:cNvCxnSpPr>
            <p:nvPr/>
          </p:nvCxnSpPr>
          <p:spPr>
            <a:xfrm>
              <a:off x="4930464" y="2206999"/>
              <a:ext cx="1426857" cy="1049659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A9C8038-E741-4D9F-972E-2901BAE8063A}"/>
                </a:ext>
              </a:extLst>
            </p:cNvPr>
            <p:cNvCxnSpPr/>
            <p:nvPr/>
          </p:nvCxnSpPr>
          <p:spPr>
            <a:xfrm flipV="1">
              <a:off x="3437493" y="1535534"/>
              <a:ext cx="0" cy="48824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F26158B-1F17-4BFE-841A-CB996DF213C7}"/>
                </a:ext>
              </a:extLst>
            </p:cNvPr>
            <p:cNvCxnSpPr/>
            <p:nvPr/>
          </p:nvCxnSpPr>
          <p:spPr>
            <a:xfrm flipV="1">
              <a:off x="6555370" y="1535534"/>
              <a:ext cx="0" cy="48824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F57F7FB-9F63-4451-BF17-3B189A53AC61}"/>
                </a:ext>
              </a:extLst>
            </p:cNvPr>
            <p:cNvSpPr txBox="1"/>
            <p:nvPr/>
          </p:nvSpPr>
          <p:spPr>
            <a:xfrm>
              <a:off x="4550328" y="1335567"/>
              <a:ext cx="1102601" cy="313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~ 4 mm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9D7A442B-B2E9-429F-B6D8-891ED4721E0F}"/>
                </a:ext>
              </a:extLst>
            </p:cNvPr>
            <p:cNvCxnSpPr>
              <a:cxnSpLocks/>
            </p:cNvCxnSpPr>
            <p:nvPr/>
          </p:nvCxnSpPr>
          <p:spPr>
            <a:xfrm>
              <a:off x="3431457" y="1670016"/>
              <a:ext cx="3123913" cy="0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F9E7270-EEBB-4B49-9CC3-B4A19D425F6E}"/>
                </a:ext>
              </a:extLst>
            </p:cNvPr>
            <p:cNvSpPr txBox="1"/>
            <p:nvPr/>
          </p:nvSpPr>
          <p:spPr>
            <a:xfrm>
              <a:off x="4007198" y="799868"/>
              <a:ext cx="2065024" cy="4247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Sensor head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C5552348-7F80-4882-AB53-612E365B1574}"/>
                </a:ext>
              </a:extLst>
            </p:cNvPr>
            <p:cNvCxnSpPr>
              <a:cxnSpLocks/>
            </p:cNvCxnSpPr>
            <p:nvPr/>
          </p:nvCxnSpPr>
          <p:spPr>
            <a:xfrm>
              <a:off x="2858362" y="2103160"/>
              <a:ext cx="0" cy="270657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99036A1C-C6A4-43C2-86C9-D73980034C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3757" y="1236710"/>
              <a:ext cx="0" cy="771668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B8B1D32-64E8-419D-BD27-B0AB6C40940F}"/>
                </a:ext>
              </a:extLst>
            </p:cNvPr>
            <p:cNvSpPr txBox="1"/>
            <p:nvPr/>
          </p:nvSpPr>
          <p:spPr>
            <a:xfrm rot="16200000">
              <a:off x="2194901" y="1460506"/>
              <a:ext cx="969209" cy="313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207 um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0ACA7A17-6D0F-4EEC-A051-1D8110E38E48}"/>
              </a:ext>
            </a:extLst>
          </p:cNvPr>
          <p:cNvSpPr txBox="1"/>
          <p:nvPr/>
        </p:nvSpPr>
        <p:spPr>
          <a:xfrm>
            <a:off x="289063" y="4174962"/>
            <a:ext cx="491936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u="sng" dirty="0"/>
              <a:t>Advantages of fiber-optic sensors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8184156-B3D9-1DF9-2004-2112D5520AF9}"/>
              </a:ext>
            </a:extLst>
          </p:cNvPr>
          <p:cNvGrpSpPr/>
          <p:nvPr/>
        </p:nvGrpSpPr>
        <p:grpSpPr>
          <a:xfrm>
            <a:off x="89658" y="1215398"/>
            <a:ext cx="5637760" cy="2158438"/>
            <a:chOff x="486653" y="1055487"/>
            <a:chExt cx="7242182" cy="215843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1B8A545-B1E0-CD13-4C6A-770DFC3E178C}"/>
                </a:ext>
              </a:extLst>
            </p:cNvPr>
            <p:cNvSpPr/>
            <p:nvPr/>
          </p:nvSpPr>
          <p:spPr>
            <a:xfrm>
              <a:off x="2150601" y="1530975"/>
              <a:ext cx="5238945" cy="168295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2860" tIns="11430" rIns="22860" bIns="11430" rtlCol="0" anchor="ctr"/>
            <a:lstStyle/>
            <a:p>
              <a:pPr algn="ctr"/>
              <a:endParaRPr lang="en-US" sz="140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2930652-73A0-1CD8-114E-2CB4962D9536}"/>
                </a:ext>
              </a:extLst>
            </p:cNvPr>
            <p:cNvSpPr/>
            <p:nvPr/>
          </p:nvSpPr>
          <p:spPr>
            <a:xfrm>
              <a:off x="2149690" y="1852390"/>
              <a:ext cx="5239045" cy="10181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2860" tIns="11430" rIns="22860" bIns="11430" rtlCol="0" anchor="ctr"/>
            <a:lstStyle/>
            <a:p>
              <a:pPr algn="ctr"/>
              <a:endParaRPr lang="en-US" sz="140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379BB56-2265-9EFB-929C-C7EBA091880A}"/>
                </a:ext>
              </a:extLst>
            </p:cNvPr>
            <p:cNvSpPr/>
            <p:nvPr/>
          </p:nvSpPr>
          <p:spPr>
            <a:xfrm>
              <a:off x="1694409" y="1906575"/>
              <a:ext cx="2893409" cy="9062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F9F9B2F-067D-2448-DB74-A220AE810C2D}"/>
                </a:ext>
              </a:extLst>
            </p:cNvPr>
            <p:cNvSpPr/>
            <p:nvPr/>
          </p:nvSpPr>
          <p:spPr>
            <a:xfrm>
              <a:off x="1693401" y="2255495"/>
              <a:ext cx="2893409" cy="2476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CF5DEFE-5CBC-C0C5-4602-A85D4D67A9D2}"/>
                </a:ext>
              </a:extLst>
            </p:cNvPr>
            <p:cNvSpPr/>
            <p:nvPr/>
          </p:nvSpPr>
          <p:spPr>
            <a:xfrm>
              <a:off x="6031796" y="1906575"/>
              <a:ext cx="1697039" cy="9062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25E9080-67AD-DC3A-9EA3-C448676A2B63}"/>
                </a:ext>
              </a:extLst>
            </p:cNvPr>
            <p:cNvSpPr/>
            <p:nvPr/>
          </p:nvSpPr>
          <p:spPr>
            <a:xfrm>
              <a:off x="6031265" y="2154392"/>
              <a:ext cx="1697039" cy="46714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D917018-5BE9-2C5C-4687-A7BA727C1784}"/>
                </a:ext>
              </a:extLst>
            </p:cNvPr>
            <p:cNvSpPr/>
            <p:nvPr/>
          </p:nvSpPr>
          <p:spPr>
            <a:xfrm>
              <a:off x="3120448" y="1812935"/>
              <a:ext cx="199922" cy="1644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2860" tIns="11430" rIns="22860" bIns="11430" rtlCol="0" anchor="ctr"/>
            <a:lstStyle/>
            <a:p>
              <a:pPr algn="ctr"/>
              <a:endParaRPr lang="en-US" sz="140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C773281-AB2E-928A-1A6E-729471BB2C17}"/>
                </a:ext>
              </a:extLst>
            </p:cNvPr>
            <p:cNvSpPr/>
            <p:nvPr/>
          </p:nvSpPr>
          <p:spPr>
            <a:xfrm>
              <a:off x="3120448" y="2819711"/>
              <a:ext cx="199922" cy="1644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2860" tIns="11430" rIns="22860" bIns="11430" rtlCol="0" anchor="ctr"/>
            <a:lstStyle/>
            <a:p>
              <a:pPr algn="ctr"/>
              <a:endParaRPr lang="en-US" sz="140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28AC952-4405-C977-C23C-A2213BE3314D}"/>
                </a:ext>
              </a:extLst>
            </p:cNvPr>
            <p:cNvSpPr/>
            <p:nvPr/>
          </p:nvSpPr>
          <p:spPr>
            <a:xfrm>
              <a:off x="7176117" y="1818593"/>
              <a:ext cx="199922" cy="1644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2860" tIns="11430" rIns="22860" bIns="11430" rtlCol="0" anchor="ctr"/>
            <a:lstStyle/>
            <a:p>
              <a:pPr algn="ctr"/>
              <a:endParaRPr lang="en-US" sz="140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F2FAF23A-D297-B7DD-006B-87EA9D39952C}"/>
                </a:ext>
              </a:extLst>
            </p:cNvPr>
            <p:cNvSpPr/>
            <p:nvPr/>
          </p:nvSpPr>
          <p:spPr>
            <a:xfrm>
              <a:off x="7176117" y="2822190"/>
              <a:ext cx="199922" cy="1644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2860" tIns="11430" rIns="22860" bIns="11430" rtlCol="0" anchor="ctr"/>
            <a:lstStyle/>
            <a:p>
              <a:pPr algn="ctr"/>
              <a:endParaRPr lang="en-US" sz="140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6F823313-F9F7-5248-DFCC-6D26624337F7}"/>
                </a:ext>
              </a:extLst>
            </p:cNvPr>
            <p:cNvSpPr txBox="1"/>
            <p:nvPr/>
          </p:nvSpPr>
          <p:spPr>
            <a:xfrm>
              <a:off x="2247652" y="1959500"/>
              <a:ext cx="21152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Single-mode fiber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C81A2AE-4A86-9B16-2066-416E06C79F38}"/>
                </a:ext>
              </a:extLst>
            </p:cNvPr>
            <p:cNvSpPr txBox="1"/>
            <p:nvPr/>
          </p:nvSpPr>
          <p:spPr>
            <a:xfrm>
              <a:off x="6300510" y="1883713"/>
              <a:ext cx="11576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Reflector</a:t>
              </a:r>
            </a:p>
          </p:txBody>
        </p:sp>
        <p:sp>
          <p:nvSpPr>
            <p:cNvPr id="84" name="Arc 83">
              <a:extLst>
                <a:ext uri="{FF2B5EF4-FFF2-40B4-BE49-F238E27FC236}">
                  <a16:creationId xmlns:a16="http://schemas.microsoft.com/office/drawing/2014/main" id="{35264EC3-BEE3-3F64-5095-8BF7D27EA36E}"/>
                </a:ext>
              </a:extLst>
            </p:cNvPr>
            <p:cNvSpPr/>
            <p:nvPr/>
          </p:nvSpPr>
          <p:spPr>
            <a:xfrm>
              <a:off x="4173421" y="2296205"/>
              <a:ext cx="406129" cy="157537"/>
            </a:xfrm>
            <a:prstGeom prst="arc">
              <a:avLst>
                <a:gd name="adj1" fmla="val 16200000"/>
                <a:gd name="adj2" fmla="val 5427215"/>
              </a:avLst>
            </a:prstGeom>
            <a:ln w="952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5" name="Arc 84">
              <a:extLst>
                <a:ext uri="{FF2B5EF4-FFF2-40B4-BE49-F238E27FC236}">
                  <a16:creationId xmlns:a16="http://schemas.microsoft.com/office/drawing/2014/main" id="{8EFEEF9D-1398-0AB1-DB9C-A6D9F0DABA4E}"/>
                </a:ext>
              </a:extLst>
            </p:cNvPr>
            <p:cNvSpPr/>
            <p:nvPr/>
          </p:nvSpPr>
          <p:spPr>
            <a:xfrm>
              <a:off x="5523868" y="2267277"/>
              <a:ext cx="478429" cy="205893"/>
            </a:xfrm>
            <a:prstGeom prst="arc">
              <a:avLst>
                <a:gd name="adj1" fmla="val 16200000"/>
                <a:gd name="adj2" fmla="val 5427215"/>
              </a:avLst>
            </a:prstGeom>
            <a:ln w="952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19BF24EF-EF10-F341-A262-F66E0AAE1A03}"/>
                </a:ext>
              </a:extLst>
            </p:cNvPr>
            <p:cNvCxnSpPr/>
            <p:nvPr/>
          </p:nvCxnSpPr>
          <p:spPr>
            <a:xfrm>
              <a:off x="4901736" y="1852389"/>
              <a:ext cx="0" cy="101815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5353E40-8C8E-ED3C-7AF9-45780DF8494A}"/>
                </a:ext>
              </a:extLst>
            </p:cNvPr>
            <p:cNvCxnSpPr/>
            <p:nvPr/>
          </p:nvCxnSpPr>
          <p:spPr>
            <a:xfrm>
              <a:off x="3220409" y="1230741"/>
              <a:ext cx="0" cy="58076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2771F26-24EC-2FCC-AF91-32FB56CBD5B3}"/>
                </a:ext>
              </a:extLst>
            </p:cNvPr>
            <p:cNvCxnSpPr/>
            <p:nvPr/>
          </p:nvCxnSpPr>
          <p:spPr>
            <a:xfrm>
              <a:off x="7271731" y="1230740"/>
              <a:ext cx="0" cy="58076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14B23554-A34D-B0A1-3E4C-7F190CFA5FB0}"/>
                </a:ext>
              </a:extLst>
            </p:cNvPr>
            <p:cNvCxnSpPr/>
            <p:nvPr/>
          </p:nvCxnSpPr>
          <p:spPr>
            <a:xfrm>
              <a:off x="3220409" y="1367859"/>
              <a:ext cx="405566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2AEC9A9-245F-2B8A-BE5A-543E6D70CD65}"/>
                </a:ext>
              </a:extLst>
            </p:cNvPr>
            <p:cNvSpPr txBox="1"/>
            <p:nvPr/>
          </p:nvSpPr>
          <p:spPr>
            <a:xfrm>
              <a:off x="4705313" y="1055487"/>
              <a:ext cx="1102888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~ 4 mm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B0FDC4AD-6503-BC65-D7F3-83F64C9A42F1}"/>
                </a:ext>
              </a:extLst>
            </p:cNvPr>
            <p:cNvCxnSpPr/>
            <p:nvPr/>
          </p:nvCxnSpPr>
          <p:spPr>
            <a:xfrm>
              <a:off x="5555979" y="1530975"/>
              <a:ext cx="0" cy="16829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5CB5840-CB08-D6BC-75BD-577C9D359BA9}"/>
                </a:ext>
              </a:extLst>
            </p:cNvPr>
            <p:cNvSpPr txBox="1"/>
            <p:nvPr/>
          </p:nvSpPr>
          <p:spPr>
            <a:xfrm>
              <a:off x="3849790" y="1540680"/>
              <a:ext cx="16436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Capillary tube</a:t>
              </a: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D0319577-24F0-7B50-AE83-CCF5A4A0600F}"/>
                </a:ext>
              </a:extLst>
            </p:cNvPr>
            <p:cNvCxnSpPr/>
            <p:nvPr/>
          </p:nvCxnSpPr>
          <p:spPr>
            <a:xfrm>
              <a:off x="1091421" y="2386741"/>
              <a:ext cx="487179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321F500-8098-C8AA-F51D-322523007BFC}"/>
                </a:ext>
              </a:extLst>
            </p:cNvPr>
            <p:cNvCxnSpPr/>
            <p:nvPr/>
          </p:nvCxnSpPr>
          <p:spPr>
            <a:xfrm>
              <a:off x="6025157" y="1906575"/>
              <a:ext cx="0" cy="919245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0F17DD3-B5F3-6488-7413-24C37DB18B94}"/>
                </a:ext>
              </a:extLst>
            </p:cNvPr>
            <p:cNvSpPr txBox="1"/>
            <p:nvPr/>
          </p:nvSpPr>
          <p:spPr>
            <a:xfrm rot="16200000">
              <a:off x="4311449" y="2254038"/>
              <a:ext cx="911046" cy="367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latin typeface="Symbol" panose="05050102010706020507" pitchFamily="18" charset="2"/>
                  <a:cs typeface="Times New Roman" panose="02020603050405020304" pitchFamily="18" charset="0"/>
                </a:rPr>
                <a:t>f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129  um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8573D7A-B59D-D371-4313-5455AE26975A}"/>
                </a:ext>
              </a:extLst>
            </p:cNvPr>
            <p:cNvSpPr txBox="1"/>
            <p:nvPr/>
          </p:nvSpPr>
          <p:spPr>
            <a:xfrm rot="16200000">
              <a:off x="4973032" y="2270443"/>
              <a:ext cx="911425" cy="367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latin typeface="Symbol" panose="05050102010706020507" pitchFamily="18" charset="2"/>
                  <a:cs typeface="Times New Roman" panose="02020603050405020304" pitchFamily="18" charset="0"/>
                </a:rPr>
                <a:t>f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207  um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A65A524-7ABB-89AB-27DC-0F4A74161454}"/>
                </a:ext>
              </a:extLst>
            </p:cNvPr>
            <p:cNvSpPr txBox="1"/>
            <p:nvPr/>
          </p:nvSpPr>
          <p:spPr>
            <a:xfrm>
              <a:off x="486653" y="2424919"/>
              <a:ext cx="12467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Incoming light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4B222C5-6FB9-67AC-7CF3-D8E65353F3DF}"/>
              </a:ext>
            </a:extLst>
          </p:cNvPr>
          <p:cNvSpPr txBox="1"/>
          <p:nvPr/>
        </p:nvSpPr>
        <p:spPr>
          <a:xfrm>
            <a:off x="1445341" y="3514126"/>
            <a:ext cx="371087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/>
              <a:t>Thanks to Yasuhiro Takeda (KEK/J-PARC)</a:t>
            </a:r>
          </a:p>
        </p:txBody>
      </p:sp>
    </p:spTree>
    <p:extLst>
      <p:ext uri="{BB962C8B-B14F-4D97-AF65-F5344CB8AC3E}">
        <p14:creationId xmlns:p14="http://schemas.microsoft.com/office/powerpoint/2010/main" val="133748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80608-BC42-B342-BC32-6FB487E7F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processors for fiber-optic sensors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F6BA2025-4098-4F8D-81D7-BF4AB583692F}"/>
              </a:ext>
            </a:extLst>
          </p:cNvPr>
          <p:cNvSpPr txBox="1"/>
          <p:nvPr/>
        </p:nvSpPr>
        <p:spPr>
          <a:xfrm>
            <a:off x="3963960" y="6369905"/>
            <a:ext cx="3993502" cy="4801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Opt. Express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Vol. 27, 7319 (2019);</a:t>
            </a:r>
          </a:p>
          <a:p>
            <a:pPr>
              <a:lnSpc>
                <a:spcPct val="90000"/>
              </a:lnSpc>
            </a:pP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Lightwave Technol.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Vol. 39, 2552 (2021).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37BCF8DC-01DE-48F2-83D3-352511D16D09}"/>
              </a:ext>
            </a:extLst>
          </p:cNvPr>
          <p:cNvSpPr txBox="1"/>
          <p:nvPr/>
        </p:nvSpPr>
        <p:spPr>
          <a:xfrm>
            <a:off x="335151" y="949739"/>
            <a:ext cx="3866722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Low-coherence interferometry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All-fiber based system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Phase-shifted interference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Digital phase recovery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Self-calibration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Fiber transmission monitor</a:t>
            </a:r>
          </a:p>
        </p:txBody>
      </p:sp>
      <p:pic>
        <p:nvPicPr>
          <p:cNvPr id="115" name="Content Placeholder 4">
            <a:extLst>
              <a:ext uri="{FF2B5EF4-FFF2-40B4-BE49-F238E27FC236}">
                <a16:creationId xmlns:a16="http://schemas.microsoft.com/office/drawing/2014/main" id="{466DD0FE-AF8F-461A-9E22-61B0DD6CB6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39255" y="3373390"/>
            <a:ext cx="4255438" cy="3081685"/>
          </a:xfrm>
          <a:prstGeom prst="rect">
            <a:avLst/>
          </a:prstGeom>
        </p:spPr>
      </p:pic>
      <p:grpSp>
        <p:nvGrpSpPr>
          <p:cNvPr id="142" name="Group 141">
            <a:extLst>
              <a:ext uri="{FF2B5EF4-FFF2-40B4-BE49-F238E27FC236}">
                <a16:creationId xmlns:a16="http://schemas.microsoft.com/office/drawing/2014/main" id="{70294DF0-0BEE-2BAF-0B20-04ADB74B40AC}"/>
              </a:ext>
            </a:extLst>
          </p:cNvPr>
          <p:cNvGrpSpPr/>
          <p:nvPr/>
        </p:nvGrpSpPr>
        <p:grpSpPr>
          <a:xfrm>
            <a:off x="4713835" y="709942"/>
            <a:ext cx="6871807" cy="2975709"/>
            <a:chOff x="4294055" y="768625"/>
            <a:chExt cx="7283110" cy="3153817"/>
          </a:xfrm>
        </p:grpSpPr>
        <p:sp>
          <p:nvSpPr>
            <p:cNvPr id="69" name="Arc 68">
              <a:extLst>
                <a:ext uri="{FF2B5EF4-FFF2-40B4-BE49-F238E27FC236}">
                  <a16:creationId xmlns:a16="http://schemas.microsoft.com/office/drawing/2014/main" id="{68249B55-83CE-44FE-89E7-FE75C8582781}"/>
                </a:ext>
              </a:extLst>
            </p:cNvPr>
            <p:cNvSpPr/>
            <p:nvPr/>
          </p:nvSpPr>
          <p:spPr>
            <a:xfrm flipH="1">
              <a:off x="7881779" y="2986604"/>
              <a:ext cx="1054228" cy="701724"/>
            </a:xfrm>
            <a:prstGeom prst="arc">
              <a:avLst>
                <a:gd name="adj1" fmla="val 12523230"/>
                <a:gd name="adj2" fmla="val 16292729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FC67EE91-38F7-49E3-B147-402E8394835F}"/>
                </a:ext>
              </a:extLst>
            </p:cNvPr>
            <p:cNvSpPr/>
            <p:nvPr/>
          </p:nvSpPr>
          <p:spPr>
            <a:xfrm>
              <a:off x="7141093" y="3014456"/>
              <a:ext cx="1054228" cy="907986"/>
            </a:xfrm>
            <a:prstGeom prst="arc">
              <a:avLst>
                <a:gd name="adj1" fmla="val 13711421"/>
                <a:gd name="adj2" fmla="val 16292729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B39AF028-E59E-47ED-9FC3-F7E8659CCD7D}"/>
                </a:ext>
              </a:extLst>
            </p:cNvPr>
            <p:cNvCxnSpPr/>
            <p:nvPr/>
          </p:nvCxnSpPr>
          <p:spPr>
            <a:xfrm>
              <a:off x="6173943" y="1224705"/>
              <a:ext cx="624618" cy="0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1E92CB4D-0464-42D8-BCF7-A394F70A740D}"/>
                </a:ext>
              </a:extLst>
            </p:cNvPr>
            <p:cNvCxnSpPr>
              <a:cxnSpLocks/>
              <a:endCxn id="73" idx="2"/>
            </p:cNvCxnSpPr>
            <p:nvPr/>
          </p:nvCxnSpPr>
          <p:spPr>
            <a:xfrm flipH="1" flipV="1">
              <a:off x="6226913" y="2705958"/>
              <a:ext cx="1440636" cy="11870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Arc 72">
              <a:extLst>
                <a:ext uri="{FF2B5EF4-FFF2-40B4-BE49-F238E27FC236}">
                  <a16:creationId xmlns:a16="http://schemas.microsoft.com/office/drawing/2014/main" id="{1820EEEC-730D-4219-B599-D266942421F5}"/>
                </a:ext>
              </a:extLst>
            </p:cNvPr>
            <p:cNvSpPr/>
            <p:nvPr/>
          </p:nvSpPr>
          <p:spPr>
            <a:xfrm rot="16200000" flipH="1">
              <a:off x="5866873" y="1994905"/>
              <a:ext cx="720080" cy="702026"/>
            </a:xfrm>
            <a:prstGeom prst="arc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33" tIns="45716" rIns="91433" bIns="45716" rtlCol="0" anchor="ctr"/>
            <a:lstStyle/>
            <a:p>
              <a:pPr algn="ctr" defTabSz="914327"/>
              <a:endPara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60424E5-CBDE-40DB-A8DF-E309F76EE628}"/>
                </a:ext>
              </a:extLst>
            </p:cNvPr>
            <p:cNvCxnSpPr>
              <a:cxnSpLocks/>
              <a:stCxn id="73" idx="0"/>
              <a:endCxn id="79" idx="2"/>
            </p:cNvCxnSpPr>
            <p:nvPr/>
          </p:nvCxnSpPr>
          <p:spPr>
            <a:xfrm flipV="1">
              <a:off x="5875900" y="1571630"/>
              <a:ext cx="7380" cy="774288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ounded Rectangle 114">
              <a:extLst>
                <a:ext uri="{FF2B5EF4-FFF2-40B4-BE49-F238E27FC236}">
                  <a16:creationId xmlns:a16="http://schemas.microsoft.com/office/drawing/2014/main" id="{9CCFC7DB-F3B6-4E76-BAF2-009891B8E8D4}"/>
                </a:ext>
              </a:extLst>
            </p:cNvPr>
            <p:cNvSpPr/>
            <p:nvPr/>
          </p:nvSpPr>
          <p:spPr>
            <a:xfrm>
              <a:off x="6807197" y="919370"/>
              <a:ext cx="1296144" cy="432048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6" rIns="91433" bIns="45716" rtlCol="0" anchor="ctr"/>
            <a:lstStyle/>
            <a:p>
              <a:pPr algn="ctr" defTabSz="914327"/>
              <a:endParaRPr lang="en-US"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E5C0E41-DB67-4988-8F33-E9FA6721A03E}"/>
                </a:ext>
              </a:extLst>
            </p:cNvPr>
            <p:cNvSpPr txBox="1"/>
            <p:nvPr/>
          </p:nvSpPr>
          <p:spPr>
            <a:xfrm>
              <a:off x="6861006" y="910197"/>
              <a:ext cx="1188494" cy="461657"/>
            </a:xfrm>
            <a:prstGeom prst="rect">
              <a:avLst/>
            </a:prstGeom>
            <a:noFill/>
          </p:spPr>
          <p:txBody>
            <a:bodyPr wrap="square" lIns="91433" tIns="45716" rIns="91433" bIns="45716" rtlCol="0">
              <a:spAutoFit/>
            </a:bodyPr>
            <a:lstStyle/>
            <a:p>
              <a:pPr algn="ctr" defTabSz="914327"/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Fiber Circulator</a:t>
              </a: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F3F1E7D-EC73-4061-BD34-1A5F6B50D2F4}"/>
                </a:ext>
              </a:extLst>
            </p:cNvPr>
            <p:cNvSpPr/>
            <p:nvPr/>
          </p:nvSpPr>
          <p:spPr>
            <a:xfrm>
              <a:off x="5607145" y="929176"/>
              <a:ext cx="432048" cy="121408"/>
            </a:xfrm>
            <a:prstGeom prst="ellipse">
              <a:avLst/>
            </a:prstGeom>
            <a:noFill/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6" rIns="91433" bIns="45716" rtlCol="0" anchor="ctr"/>
            <a:lstStyle/>
            <a:p>
              <a:pPr algn="ctr" defTabSz="914327"/>
              <a:endParaRPr lang="en-US"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1C63197A-14CE-4BCB-955D-FD1EE428749A}"/>
                </a:ext>
              </a:extLst>
            </p:cNvPr>
            <p:cNvCxnSpPr>
              <a:cxnSpLocks/>
              <a:stCxn id="85" idx="3"/>
            </p:cNvCxnSpPr>
            <p:nvPr/>
          </p:nvCxnSpPr>
          <p:spPr>
            <a:xfrm>
              <a:off x="4938227" y="1053210"/>
              <a:ext cx="1868971" cy="0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Arc 78">
              <a:extLst>
                <a:ext uri="{FF2B5EF4-FFF2-40B4-BE49-F238E27FC236}">
                  <a16:creationId xmlns:a16="http://schemas.microsoft.com/office/drawing/2014/main" id="{3AD8FE6F-5D60-4D42-9E98-D896E93FBC6C}"/>
                </a:ext>
              </a:extLst>
            </p:cNvPr>
            <p:cNvSpPr/>
            <p:nvPr/>
          </p:nvSpPr>
          <p:spPr>
            <a:xfrm flipH="1">
              <a:off x="5883280" y="1220617"/>
              <a:ext cx="720080" cy="702026"/>
            </a:xfrm>
            <a:prstGeom prst="arc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33" tIns="45716" rIns="91433" bIns="45716" rtlCol="0" anchor="ctr"/>
            <a:lstStyle/>
            <a:p>
              <a:pPr algn="ctr" defTabSz="914327"/>
              <a:endPara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1603D6CC-A2FB-4414-B42A-AE1CCC9A614E}"/>
                </a:ext>
              </a:extLst>
            </p:cNvPr>
            <p:cNvCxnSpPr>
              <a:cxnSpLocks/>
              <a:stCxn id="75" idx="3"/>
              <a:endCxn id="83" idx="1"/>
            </p:cNvCxnSpPr>
            <p:nvPr/>
          </p:nvCxnSpPr>
          <p:spPr>
            <a:xfrm>
              <a:off x="8103341" y="1135394"/>
              <a:ext cx="2373552" cy="0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6DF499B-2CC8-4A0C-8687-2B0AEE1C57A7}"/>
                </a:ext>
              </a:extLst>
            </p:cNvPr>
            <p:cNvSpPr/>
            <p:nvPr/>
          </p:nvSpPr>
          <p:spPr>
            <a:xfrm>
              <a:off x="9039445" y="1008491"/>
              <a:ext cx="432048" cy="121408"/>
            </a:xfrm>
            <a:prstGeom prst="ellipse">
              <a:avLst/>
            </a:prstGeom>
            <a:noFill/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6" rIns="91433" bIns="45716" rtlCol="0" anchor="ctr"/>
            <a:lstStyle/>
            <a:p>
              <a:pPr algn="ctr" defTabSz="914327"/>
              <a:endParaRPr lang="en-US"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7BC992D-B38D-4E69-9280-B110C2567C3E}"/>
                </a:ext>
              </a:extLst>
            </p:cNvPr>
            <p:cNvSpPr txBox="1"/>
            <p:nvPr/>
          </p:nvSpPr>
          <p:spPr>
            <a:xfrm>
              <a:off x="10133862" y="768625"/>
              <a:ext cx="1188494" cy="293570"/>
            </a:xfrm>
            <a:prstGeom prst="rect">
              <a:avLst/>
            </a:prstGeom>
            <a:noFill/>
          </p:spPr>
          <p:txBody>
            <a:bodyPr wrap="square" lIns="91433" tIns="45716" rIns="91433" bIns="45716" rtlCol="0">
              <a:spAutoFit/>
            </a:bodyPr>
            <a:lstStyle/>
            <a:p>
              <a:pPr algn="ctr" defTabSz="914327"/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Fiber Sensor</a:t>
              </a:r>
            </a:p>
          </p:txBody>
        </p:sp>
        <p:sp>
          <p:nvSpPr>
            <p:cNvPr id="83" name="Rounded Rectangle 122">
              <a:extLst>
                <a:ext uri="{FF2B5EF4-FFF2-40B4-BE49-F238E27FC236}">
                  <a16:creationId xmlns:a16="http://schemas.microsoft.com/office/drawing/2014/main" id="{1C7A6CE2-9F6B-4B29-B2B2-A24B66B4DFCF}"/>
                </a:ext>
              </a:extLst>
            </p:cNvPr>
            <p:cNvSpPr/>
            <p:nvPr/>
          </p:nvSpPr>
          <p:spPr>
            <a:xfrm>
              <a:off x="10476895" y="1062180"/>
              <a:ext cx="504056" cy="1464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6" rIns="91433" bIns="45716" rtlCol="0" anchor="ctr"/>
            <a:lstStyle/>
            <a:p>
              <a:pPr algn="ctr" defTabSz="914327"/>
              <a:endParaRPr lang="en-US"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ounded Rectangle 124">
              <a:extLst>
                <a:ext uri="{FF2B5EF4-FFF2-40B4-BE49-F238E27FC236}">
                  <a16:creationId xmlns:a16="http://schemas.microsoft.com/office/drawing/2014/main" id="{48882EB3-0314-494A-B647-17ED76C89812}"/>
                </a:ext>
              </a:extLst>
            </p:cNvPr>
            <p:cNvSpPr/>
            <p:nvPr/>
          </p:nvSpPr>
          <p:spPr>
            <a:xfrm>
              <a:off x="4320470" y="933870"/>
              <a:ext cx="617757" cy="238680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6" rIns="91433" bIns="45716" rtlCol="0" anchor="ctr"/>
            <a:lstStyle/>
            <a:p>
              <a:pPr algn="ctr" defTabSz="914327"/>
              <a:endParaRPr lang="en-US"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A7D08DB-EF82-44CB-8F51-0CF7408D53D8}"/>
                </a:ext>
              </a:extLst>
            </p:cNvPr>
            <p:cNvSpPr txBox="1"/>
            <p:nvPr/>
          </p:nvSpPr>
          <p:spPr>
            <a:xfrm>
              <a:off x="7760343" y="2642359"/>
              <a:ext cx="551533" cy="461657"/>
            </a:xfrm>
            <a:prstGeom prst="rect">
              <a:avLst/>
            </a:prstGeom>
            <a:noFill/>
          </p:spPr>
          <p:txBody>
            <a:bodyPr wrap="square" lIns="91433" tIns="45716" rIns="91433" bIns="45716" rtlCol="0">
              <a:spAutoFit/>
            </a:bodyPr>
            <a:lstStyle/>
            <a:p>
              <a:pPr algn="ctr" defTabSz="914327"/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3x3 FC</a:t>
              </a:r>
            </a:p>
          </p:txBody>
        </p:sp>
        <p:sp>
          <p:nvSpPr>
            <p:cNvPr id="91" name="Rounded Rectangle 124">
              <a:extLst>
                <a:ext uri="{FF2B5EF4-FFF2-40B4-BE49-F238E27FC236}">
                  <a16:creationId xmlns:a16="http://schemas.microsoft.com/office/drawing/2014/main" id="{A0227B72-C691-4070-8979-609080C7A657}"/>
                </a:ext>
              </a:extLst>
            </p:cNvPr>
            <p:cNvSpPr/>
            <p:nvPr/>
          </p:nvSpPr>
          <p:spPr>
            <a:xfrm>
              <a:off x="7675933" y="2631777"/>
              <a:ext cx="722118" cy="467600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6" rIns="91433" bIns="45716" rtlCol="0" anchor="ctr"/>
            <a:lstStyle/>
            <a:p>
              <a:pPr algn="ctr" defTabSz="914327"/>
              <a:endParaRPr lang="en-US"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Arc 91">
              <a:extLst>
                <a:ext uri="{FF2B5EF4-FFF2-40B4-BE49-F238E27FC236}">
                  <a16:creationId xmlns:a16="http://schemas.microsoft.com/office/drawing/2014/main" id="{2D415D1B-1BC3-441A-B67F-856DC7BFB5C1}"/>
                </a:ext>
              </a:extLst>
            </p:cNvPr>
            <p:cNvSpPr/>
            <p:nvPr/>
          </p:nvSpPr>
          <p:spPr>
            <a:xfrm flipH="1" flipV="1">
              <a:off x="7880028" y="1817022"/>
              <a:ext cx="1054228" cy="907986"/>
            </a:xfrm>
            <a:prstGeom prst="arc">
              <a:avLst>
                <a:gd name="adj1" fmla="val 12462797"/>
                <a:gd name="adj2" fmla="val 16292729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7197AA7F-3FDB-40D4-AA59-EBDB42B9FC77}"/>
                </a:ext>
              </a:extLst>
            </p:cNvPr>
            <p:cNvSpPr/>
            <p:nvPr/>
          </p:nvSpPr>
          <p:spPr>
            <a:xfrm>
              <a:off x="8768979" y="2299677"/>
              <a:ext cx="1054228" cy="907986"/>
            </a:xfrm>
            <a:prstGeom prst="arc">
              <a:avLst>
                <a:gd name="adj1" fmla="val 12462797"/>
                <a:gd name="adj2" fmla="val 16292729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CB807C80-A524-44DD-8B6C-D845B8238FE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69759" y="2300030"/>
              <a:ext cx="1026472" cy="15288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4DDA9F3F-9CE7-431F-BD4E-021E26314562}"/>
                </a:ext>
              </a:extLst>
            </p:cNvPr>
            <p:cNvCxnSpPr>
              <a:cxnSpLocks/>
              <a:stCxn id="98" idx="1"/>
              <a:endCxn id="91" idx="3"/>
            </p:cNvCxnSpPr>
            <p:nvPr/>
          </p:nvCxnSpPr>
          <p:spPr>
            <a:xfrm flipH="1" flipV="1">
              <a:off x="8398051" y="2865577"/>
              <a:ext cx="1898183" cy="864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Arc 95">
              <a:extLst>
                <a:ext uri="{FF2B5EF4-FFF2-40B4-BE49-F238E27FC236}">
                  <a16:creationId xmlns:a16="http://schemas.microsoft.com/office/drawing/2014/main" id="{76B0D801-7585-4DA5-BC2A-F16FA0D659FB}"/>
                </a:ext>
              </a:extLst>
            </p:cNvPr>
            <p:cNvSpPr/>
            <p:nvPr/>
          </p:nvSpPr>
          <p:spPr>
            <a:xfrm flipV="1">
              <a:off x="8711393" y="2485801"/>
              <a:ext cx="1090322" cy="790921"/>
            </a:xfrm>
            <a:prstGeom prst="arc">
              <a:avLst>
                <a:gd name="adj1" fmla="val 12462797"/>
                <a:gd name="adj2" fmla="val 16292729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AFA98D0E-5C3E-4DC5-BFFF-4FE04D1715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9349" y="3278898"/>
              <a:ext cx="371858" cy="0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B4F68B3-2394-4DCD-8EC8-81717EC0ADC0}"/>
                </a:ext>
              </a:extLst>
            </p:cNvPr>
            <p:cNvSpPr/>
            <p:nvPr/>
          </p:nvSpPr>
          <p:spPr>
            <a:xfrm flipV="1">
              <a:off x="10296234" y="2797712"/>
              <a:ext cx="254784" cy="13745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Arc 98">
              <a:extLst>
                <a:ext uri="{FF2B5EF4-FFF2-40B4-BE49-F238E27FC236}">
                  <a16:creationId xmlns:a16="http://schemas.microsoft.com/office/drawing/2014/main" id="{F49F4EFA-7CF3-4580-BF34-82568434CCF9}"/>
                </a:ext>
              </a:extLst>
            </p:cNvPr>
            <p:cNvSpPr/>
            <p:nvPr/>
          </p:nvSpPr>
          <p:spPr>
            <a:xfrm flipH="1" flipV="1">
              <a:off x="6490294" y="2297901"/>
              <a:ext cx="1054228" cy="907986"/>
            </a:xfrm>
            <a:prstGeom prst="arc">
              <a:avLst>
                <a:gd name="adj1" fmla="val 13619061"/>
                <a:gd name="adj2" fmla="val 16292729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lowchart: Delay 82">
              <a:extLst>
                <a:ext uri="{FF2B5EF4-FFF2-40B4-BE49-F238E27FC236}">
                  <a16:creationId xmlns:a16="http://schemas.microsoft.com/office/drawing/2014/main" id="{F42EDA1F-502C-40F5-B674-D30FB68B935D}"/>
                </a:ext>
              </a:extLst>
            </p:cNvPr>
            <p:cNvSpPr/>
            <p:nvPr/>
          </p:nvSpPr>
          <p:spPr>
            <a:xfrm flipH="1" flipV="1">
              <a:off x="5686971" y="3101023"/>
              <a:ext cx="179618" cy="221756"/>
            </a:xfrm>
            <a:prstGeom prst="flowChartDelay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6" rIns="91433" bIns="45716" rtlCol="0" anchor="ctr"/>
            <a:lstStyle/>
            <a:p>
              <a:pPr algn="ctr" defTabSz="914327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4B675E41-DB93-4A92-A2AD-22D37279A023}"/>
                </a:ext>
              </a:extLst>
            </p:cNvPr>
            <p:cNvCxnSpPr>
              <a:cxnSpLocks/>
              <a:stCxn id="100" idx="1"/>
            </p:cNvCxnSpPr>
            <p:nvPr/>
          </p:nvCxnSpPr>
          <p:spPr>
            <a:xfrm flipV="1">
              <a:off x="5866589" y="3210713"/>
              <a:ext cx="1150068" cy="1188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FDABBC9B-1A2C-45D4-BC42-2992418998E7}"/>
                </a:ext>
              </a:extLst>
            </p:cNvPr>
            <p:cNvSpPr txBox="1"/>
            <p:nvPr/>
          </p:nvSpPr>
          <p:spPr>
            <a:xfrm>
              <a:off x="5215909" y="2726870"/>
              <a:ext cx="549831" cy="276991"/>
            </a:xfrm>
            <a:prstGeom prst="rect">
              <a:avLst/>
            </a:prstGeom>
            <a:noFill/>
          </p:spPr>
          <p:txBody>
            <a:bodyPr wrap="square" lIns="91433" tIns="45716" rIns="91433" bIns="45716" rtlCol="0">
              <a:spAutoFit/>
            </a:bodyPr>
            <a:lstStyle/>
            <a:p>
              <a:pPr algn="ctr" defTabSz="914327"/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PD1</a:t>
              </a:r>
            </a:p>
          </p:txBody>
        </p:sp>
        <p:sp>
          <p:nvSpPr>
            <p:cNvPr id="103" name="Flowchart: Delay 82">
              <a:extLst>
                <a:ext uri="{FF2B5EF4-FFF2-40B4-BE49-F238E27FC236}">
                  <a16:creationId xmlns:a16="http://schemas.microsoft.com/office/drawing/2014/main" id="{BD7D0EF9-9F39-4359-972D-E74AEFA8C253}"/>
                </a:ext>
              </a:extLst>
            </p:cNvPr>
            <p:cNvSpPr/>
            <p:nvPr/>
          </p:nvSpPr>
          <p:spPr>
            <a:xfrm flipH="1" flipV="1">
              <a:off x="5681907" y="2756066"/>
              <a:ext cx="179618" cy="221756"/>
            </a:xfrm>
            <a:prstGeom prst="flowChartDelay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6" rIns="91433" bIns="45716" rtlCol="0" anchor="ctr"/>
            <a:lstStyle/>
            <a:p>
              <a:pPr algn="ctr" defTabSz="914327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3D66AFD2-0E6C-43E9-9196-6AA26F7EF2FD}"/>
                </a:ext>
              </a:extLst>
            </p:cNvPr>
            <p:cNvCxnSpPr>
              <a:cxnSpLocks/>
              <a:stCxn id="103" idx="1"/>
            </p:cNvCxnSpPr>
            <p:nvPr/>
          </p:nvCxnSpPr>
          <p:spPr>
            <a:xfrm>
              <a:off x="5861525" y="2866944"/>
              <a:ext cx="1806022" cy="9893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5BA4505-9811-4ECF-BBD0-4961778C6F20}"/>
                </a:ext>
              </a:extLst>
            </p:cNvPr>
            <p:cNvSpPr txBox="1"/>
            <p:nvPr/>
          </p:nvSpPr>
          <p:spPr>
            <a:xfrm>
              <a:off x="5220745" y="3069167"/>
              <a:ext cx="549831" cy="276991"/>
            </a:xfrm>
            <a:prstGeom prst="rect">
              <a:avLst/>
            </a:prstGeom>
            <a:noFill/>
          </p:spPr>
          <p:txBody>
            <a:bodyPr wrap="square" lIns="91433" tIns="45716" rIns="91433" bIns="45716" rtlCol="0">
              <a:spAutoFit/>
            </a:bodyPr>
            <a:lstStyle/>
            <a:p>
              <a:pPr algn="ctr" defTabSz="914327"/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PD2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452F024-1280-4682-944D-8B596B380D6F}"/>
                </a:ext>
              </a:extLst>
            </p:cNvPr>
            <p:cNvSpPr txBox="1"/>
            <p:nvPr/>
          </p:nvSpPr>
          <p:spPr>
            <a:xfrm>
              <a:off x="10728109" y="2348211"/>
              <a:ext cx="849056" cy="461657"/>
            </a:xfrm>
            <a:prstGeom prst="rect">
              <a:avLst/>
            </a:prstGeom>
            <a:noFill/>
          </p:spPr>
          <p:txBody>
            <a:bodyPr wrap="square" lIns="91433" tIns="45716" rIns="91433" bIns="45716" rtlCol="0">
              <a:spAutoFit/>
            </a:bodyPr>
            <a:lstStyle/>
            <a:p>
              <a:pPr algn="ctr" defTabSz="914327"/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Faraday mirrors</a:t>
              </a:r>
            </a:p>
          </p:txBody>
        </p:sp>
        <p:sp>
          <p:nvSpPr>
            <p:cNvPr id="107" name="Flowchart: Delay 82">
              <a:extLst>
                <a:ext uri="{FF2B5EF4-FFF2-40B4-BE49-F238E27FC236}">
                  <a16:creationId xmlns:a16="http://schemas.microsoft.com/office/drawing/2014/main" id="{B52C12CE-8CE3-4AEB-AC85-CCF9D1439F4D}"/>
                </a:ext>
              </a:extLst>
            </p:cNvPr>
            <p:cNvSpPr/>
            <p:nvPr/>
          </p:nvSpPr>
          <p:spPr>
            <a:xfrm>
              <a:off x="9577502" y="3162394"/>
              <a:ext cx="179618" cy="221756"/>
            </a:xfrm>
            <a:prstGeom prst="flowChartDelay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6" rIns="91433" bIns="45716" rtlCol="0" anchor="ctr"/>
            <a:lstStyle/>
            <a:p>
              <a:pPr algn="ctr" defTabSz="914327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57BED70-B1CA-4441-BD40-50602F203035}"/>
                </a:ext>
              </a:extLst>
            </p:cNvPr>
            <p:cNvSpPr txBox="1"/>
            <p:nvPr/>
          </p:nvSpPr>
          <p:spPr>
            <a:xfrm>
              <a:off x="9676693" y="3130595"/>
              <a:ext cx="555451" cy="276991"/>
            </a:xfrm>
            <a:prstGeom prst="rect">
              <a:avLst/>
            </a:prstGeom>
            <a:noFill/>
          </p:spPr>
          <p:txBody>
            <a:bodyPr wrap="square" lIns="91433" tIns="45716" rIns="91433" bIns="45716" rtlCol="0">
              <a:spAutoFit/>
            </a:bodyPr>
            <a:lstStyle/>
            <a:p>
              <a:pPr algn="ctr" defTabSz="914327"/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PD3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C34DDDC-DA82-4BC1-A85C-761FE26DAE6F}"/>
                </a:ext>
              </a:extLst>
            </p:cNvPr>
            <p:cNvSpPr/>
            <p:nvPr/>
          </p:nvSpPr>
          <p:spPr>
            <a:xfrm flipV="1">
              <a:off x="10296234" y="2246589"/>
              <a:ext cx="254784" cy="13745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2461AFB7-418D-4CDE-A341-043B1961C573}"/>
                </a:ext>
              </a:extLst>
            </p:cNvPr>
            <p:cNvGrpSpPr/>
            <p:nvPr/>
          </p:nvGrpSpPr>
          <p:grpSpPr>
            <a:xfrm>
              <a:off x="9180620" y="2178942"/>
              <a:ext cx="308876" cy="123204"/>
              <a:chOff x="6867017" y="3300340"/>
              <a:chExt cx="308876" cy="123204"/>
            </a:xfrm>
          </p:grpSpPr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9D98BBFD-9148-4648-A372-6C9F97E706DF}"/>
                  </a:ext>
                </a:extLst>
              </p:cNvPr>
              <p:cNvSpPr/>
              <p:nvPr/>
            </p:nvSpPr>
            <p:spPr>
              <a:xfrm>
                <a:off x="6867017" y="3304242"/>
                <a:ext cx="216024" cy="119302"/>
              </a:xfrm>
              <a:prstGeom prst="ellipse">
                <a:avLst/>
              </a:prstGeom>
              <a:noFill/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3" tIns="45716" rIns="91433" bIns="45716" rtlCol="0" anchor="ctr"/>
              <a:lstStyle/>
              <a:p>
                <a:pPr algn="ctr" defTabSz="914327"/>
                <a:endParaRPr 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6FA640E8-A0A3-4633-9985-EB990F6E17B7}"/>
                  </a:ext>
                </a:extLst>
              </p:cNvPr>
              <p:cNvSpPr/>
              <p:nvPr/>
            </p:nvSpPr>
            <p:spPr>
              <a:xfrm>
                <a:off x="6913443" y="3302291"/>
                <a:ext cx="216024" cy="119302"/>
              </a:xfrm>
              <a:prstGeom prst="ellipse">
                <a:avLst/>
              </a:prstGeom>
              <a:noFill/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3" tIns="45716" rIns="91433" bIns="45716" rtlCol="0" anchor="ctr"/>
              <a:lstStyle/>
              <a:p>
                <a:pPr algn="ctr" defTabSz="914327"/>
                <a:endParaRPr 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8A84C502-A114-4F15-B566-D9816FED4314}"/>
                  </a:ext>
                </a:extLst>
              </p:cNvPr>
              <p:cNvSpPr/>
              <p:nvPr/>
            </p:nvSpPr>
            <p:spPr>
              <a:xfrm>
                <a:off x="6959869" y="3300340"/>
                <a:ext cx="216024" cy="119302"/>
              </a:xfrm>
              <a:prstGeom prst="ellipse">
                <a:avLst/>
              </a:prstGeom>
              <a:noFill/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3" tIns="45716" rIns="91433" bIns="45716" rtlCol="0" anchor="ctr"/>
              <a:lstStyle/>
              <a:p>
                <a:pPr algn="ctr" defTabSz="914327"/>
                <a:endParaRPr 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FBE65866-9A1D-4EBD-8C88-AB330962E77F}"/>
                </a:ext>
              </a:extLst>
            </p:cNvPr>
            <p:cNvSpPr txBox="1"/>
            <p:nvPr/>
          </p:nvSpPr>
          <p:spPr>
            <a:xfrm>
              <a:off x="8946908" y="1718315"/>
              <a:ext cx="653772" cy="489289"/>
            </a:xfrm>
            <a:prstGeom prst="rect">
              <a:avLst/>
            </a:prstGeom>
            <a:noFill/>
          </p:spPr>
          <p:txBody>
            <a:bodyPr wrap="square" lIns="91433" tIns="45716" rIns="91433" bIns="45716" rtlCol="0">
              <a:spAutoFit/>
            </a:bodyPr>
            <a:lstStyle/>
            <a:p>
              <a:pPr algn="ctr" defTabSz="914327"/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Delay line</a:t>
              </a:r>
            </a:p>
          </p:txBody>
        </p: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3198513A-ED16-4776-ACB0-CB0BDF419788}"/>
                </a:ext>
              </a:extLst>
            </p:cNvPr>
            <p:cNvCxnSpPr>
              <a:cxnSpLocks/>
              <a:endCxn id="109" idx="3"/>
            </p:cNvCxnSpPr>
            <p:nvPr/>
          </p:nvCxnSpPr>
          <p:spPr>
            <a:xfrm flipH="1" flipV="1">
              <a:off x="10551018" y="2315318"/>
              <a:ext cx="282025" cy="3164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BC3F9029-D49D-4A64-8F3F-F3C633D82F2D}"/>
                </a:ext>
              </a:extLst>
            </p:cNvPr>
            <p:cNvCxnSpPr>
              <a:cxnSpLocks/>
              <a:endCxn id="98" idx="3"/>
            </p:cNvCxnSpPr>
            <p:nvPr/>
          </p:nvCxnSpPr>
          <p:spPr>
            <a:xfrm flipH="1">
              <a:off x="10551018" y="2642359"/>
              <a:ext cx="282025" cy="2240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421B3090-1C91-45DD-B7B9-9AF4639F1D9B}"/>
                </a:ext>
              </a:extLst>
            </p:cNvPr>
            <p:cNvSpPr txBox="1"/>
            <p:nvPr/>
          </p:nvSpPr>
          <p:spPr>
            <a:xfrm>
              <a:off x="4294055" y="912088"/>
              <a:ext cx="646430" cy="293570"/>
            </a:xfrm>
            <a:prstGeom prst="rect">
              <a:avLst/>
            </a:prstGeom>
            <a:noFill/>
          </p:spPr>
          <p:txBody>
            <a:bodyPr wrap="square" lIns="91433" tIns="45716" rIns="91433" bIns="45716" rtlCol="0">
              <a:spAutoFit/>
            </a:bodyPr>
            <a:lstStyle/>
            <a:p>
              <a:pPr algn="ctr" defTabSz="914327"/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Laser</a:t>
              </a:r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B65FBE27-A77F-4620-B5F4-F55163C99467}"/>
                </a:ext>
              </a:extLst>
            </p:cNvPr>
            <p:cNvGrpSpPr/>
            <p:nvPr/>
          </p:nvGrpSpPr>
          <p:grpSpPr>
            <a:xfrm>
              <a:off x="9179115" y="2738743"/>
              <a:ext cx="308876" cy="123204"/>
              <a:chOff x="6867017" y="3300340"/>
              <a:chExt cx="308876" cy="123204"/>
            </a:xfrm>
          </p:grpSpPr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F7623C96-C1B8-433E-B054-1E9D7B8F4663}"/>
                  </a:ext>
                </a:extLst>
              </p:cNvPr>
              <p:cNvSpPr/>
              <p:nvPr/>
            </p:nvSpPr>
            <p:spPr>
              <a:xfrm>
                <a:off x="6867017" y="3304242"/>
                <a:ext cx="216024" cy="119302"/>
              </a:xfrm>
              <a:prstGeom prst="ellipse">
                <a:avLst/>
              </a:prstGeom>
              <a:noFill/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3" tIns="45716" rIns="91433" bIns="45716" rtlCol="0" anchor="ctr"/>
              <a:lstStyle/>
              <a:p>
                <a:pPr algn="ctr" defTabSz="914327"/>
                <a:endParaRPr 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5737A155-B68D-4AFC-825A-8DDD4C1EAC10}"/>
                  </a:ext>
                </a:extLst>
              </p:cNvPr>
              <p:cNvSpPr/>
              <p:nvPr/>
            </p:nvSpPr>
            <p:spPr>
              <a:xfrm>
                <a:off x="6913443" y="3302291"/>
                <a:ext cx="216024" cy="119302"/>
              </a:xfrm>
              <a:prstGeom prst="ellipse">
                <a:avLst/>
              </a:prstGeom>
              <a:noFill/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3" tIns="45716" rIns="91433" bIns="45716" rtlCol="0" anchor="ctr"/>
              <a:lstStyle/>
              <a:p>
                <a:pPr algn="ctr" defTabSz="914327"/>
                <a:endParaRPr 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1857F627-D418-4C71-8D83-3107099DB3D8}"/>
                  </a:ext>
                </a:extLst>
              </p:cNvPr>
              <p:cNvSpPr/>
              <p:nvPr/>
            </p:nvSpPr>
            <p:spPr>
              <a:xfrm>
                <a:off x="6959869" y="3300340"/>
                <a:ext cx="216024" cy="119302"/>
              </a:xfrm>
              <a:prstGeom prst="ellipse">
                <a:avLst/>
              </a:prstGeom>
              <a:noFill/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3" tIns="45716" rIns="91433" bIns="45716" rtlCol="0" anchor="ctr"/>
              <a:lstStyle/>
              <a:p>
                <a:pPr algn="ctr" defTabSz="914327"/>
                <a:endParaRPr 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9" name="Rounded Rectangle 122">
              <a:extLst>
                <a:ext uri="{FF2B5EF4-FFF2-40B4-BE49-F238E27FC236}">
                  <a16:creationId xmlns:a16="http://schemas.microsoft.com/office/drawing/2014/main" id="{7DBDC828-009F-D98A-0769-F5FEC2DC34BF}"/>
                </a:ext>
              </a:extLst>
            </p:cNvPr>
            <p:cNvSpPr/>
            <p:nvPr/>
          </p:nvSpPr>
          <p:spPr>
            <a:xfrm>
              <a:off x="9829140" y="2246971"/>
              <a:ext cx="179618" cy="11930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6" rIns="91433" bIns="45716" rtlCol="0" anchor="ctr"/>
            <a:lstStyle/>
            <a:p>
              <a:pPr algn="ctr" defTabSz="914327"/>
              <a:endParaRPr lang="en-US"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Rounded Rectangle 122">
              <a:extLst>
                <a:ext uri="{FF2B5EF4-FFF2-40B4-BE49-F238E27FC236}">
                  <a16:creationId xmlns:a16="http://schemas.microsoft.com/office/drawing/2014/main" id="{F22EF590-C82E-4E49-2837-27085280AB8A}"/>
                </a:ext>
              </a:extLst>
            </p:cNvPr>
            <p:cNvSpPr/>
            <p:nvPr/>
          </p:nvSpPr>
          <p:spPr>
            <a:xfrm>
              <a:off x="9820680" y="2802854"/>
              <a:ext cx="179618" cy="11930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6" rIns="91433" bIns="45716" rtlCol="0" anchor="ctr"/>
            <a:lstStyle/>
            <a:p>
              <a:pPr algn="ctr" defTabSz="914327"/>
              <a:endParaRPr lang="en-US"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069026E0-F858-8DEC-67F9-2978DA7CEDA7}"/>
                </a:ext>
              </a:extLst>
            </p:cNvPr>
            <p:cNvSpPr txBox="1"/>
            <p:nvPr/>
          </p:nvSpPr>
          <p:spPr>
            <a:xfrm>
              <a:off x="9455723" y="1734283"/>
              <a:ext cx="854627" cy="489289"/>
            </a:xfrm>
            <a:prstGeom prst="rect">
              <a:avLst/>
            </a:prstGeom>
            <a:noFill/>
          </p:spPr>
          <p:txBody>
            <a:bodyPr wrap="square" lIns="91433" tIns="45716" rIns="91433" bIns="45716" rtlCol="0">
              <a:spAutoFit/>
            </a:bodyPr>
            <a:lstStyle/>
            <a:p>
              <a:pPr algn="ctr" defTabSz="914327"/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Phase shifter</a:t>
              </a:r>
            </a:p>
          </p:txBody>
        </p:sp>
      </p:grpSp>
      <p:pic>
        <p:nvPicPr>
          <p:cNvPr id="146" name="Content Placeholder 8">
            <a:extLst>
              <a:ext uri="{FF2B5EF4-FFF2-40B4-BE49-F238E27FC236}">
                <a16:creationId xmlns:a16="http://schemas.microsoft.com/office/drawing/2014/main" id="{F931E91D-2EA2-ADCF-0671-659D75334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 rot="16200000">
            <a:off x="-472570" y="3470503"/>
            <a:ext cx="3696864" cy="1978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" name="Content Placeholder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69920703-E7CF-D774-897E-427D58DC83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672" y="2580105"/>
            <a:ext cx="2778929" cy="370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7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DB4E4-1DE0-37DC-7BB1-8AC6BCA0E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Instrumentation - sensor installation</a:t>
            </a:r>
          </a:p>
        </p:txBody>
      </p:sp>
      <p:pic>
        <p:nvPicPr>
          <p:cNvPr id="7" name="Content Placeholder 14" descr="A picture containing indoor, ceiling, area, several&#10;&#10;Description automatically generated">
            <a:extLst>
              <a:ext uri="{FF2B5EF4-FFF2-40B4-BE49-F238E27FC236}">
                <a16:creationId xmlns:a16="http://schemas.microsoft.com/office/drawing/2014/main" id="{BDFB1D53-1B3F-298A-9B9B-79B5858F4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6840" y="1264932"/>
            <a:ext cx="3617750" cy="4823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622A278-CF78-A707-8A9F-9DFBE11A72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44556" y="1264933"/>
            <a:ext cx="2258714" cy="4874623"/>
          </a:xfrm>
          <a:prstGeom prst="rect">
            <a:avLst/>
          </a:prstGeom>
        </p:spPr>
      </p:pic>
      <p:pic>
        <p:nvPicPr>
          <p:cNvPr id="14" name="Content Placeholder 8" descr="A picture containing metal, light&#10;&#10;Description automatically generated">
            <a:extLst>
              <a:ext uri="{FF2B5EF4-FFF2-40B4-BE49-F238E27FC236}">
                <a16:creationId xmlns:a16="http://schemas.microsoft.com/office/drawing/2014/main" id="{80660B8A-3A46-C5D6-FAD8-24C8060C83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7146584" y="1757130"/>
            <a:ext cx="4823666" cy="3839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CBBE286-EE85-1F51-5531-8C5C4CFE44DB}"/>
              </a:ext>
            </a:extLst>
          </p:cNvPr>
          <p:cNvSpPr txBox="1">
            <a:spLocks/>
          </p:cNvSpPr>
          <p:nvPr/>
        </p:nvSpPr>
        <p:spPr bwMode="auto">
          <a:xfrm>
            <a:off x="270476" y="807732"/>
            <a:ext cx="32194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u="sng" dirty="0"/>
              <a:t>Target module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CB6C62A-DD62-0DA2-077D-64B73799122D}"/>
              </a:ext>
            </a:extLst>
          </p:cNvPr>
          <p:cNvSpPr txBox="1">
            <a:spLocks/>
          </p:cNvSpPr>
          <p:nvPr/>
        </p:nvSpPr>
        <p:spPr bwMode="auto">
          <a:xfrm>
            <a:off x="3909651" y="800879"/>
            <a:ext cx="32194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u="sng" dirty="0"/>
              <a:t>Target assembly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EE9A14-24E7-55BB-8538-84414006B2F5}"/>
              </a:ext>
            </a:extLst>
          </p:cNvPr>
          <p:cNvSpPr txBox="1">
            <a:spLocks/>
          </p:cNvSpPr>
          <p:nvPr/>
        </p:nvSpPr>
        <p:spPr bwMode="auto">
          <a:xfrm>
            <a:off x="5395715" y="2763982"/>
            <a:ext cx="203932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Target vessel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6CA0F47-0A8A-05EC-6BED-50CE29F21E7A}"/>
              </a:ext>
            </a:extLst>
          </p:cNvPr>
          <p:cNvSpPr txBox="1">
            <a:spLocks/>
          </p:cNvSpPr>
          <p:nvPr/>
        </p:nvSpPr>
        <p:spPr bwMode="auto">
          <a:xfrm>
            <a:off x="3895310" y="5375414"/>
            <a:ext cx="2751429" cy="52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Water cooled shroud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6EF0F3-F8B9-7C26-70C3-F39CD865B7F7}"/>
              </a:ext>
            </a:extLst>
          </p:cNvPr>
          <p:cNvSpPr txBox="1">
            <a:spLocks/>
          </p:cNvSpPr>
          <p:nvPr/>
        </p:nvSpPr>
        <p:spPr bwMode="auto">
          <a:xfrm>
            <a:off x="7830488" y="749629"/>
            <a:ext cx="32194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u="sng" dirty="0"/>
              <a:t>Sensors on target</a:t>
            </a:r>
          </a:p>
        </p:txBody>
      </p:sp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6418C9A0-F703-DDAC-FA4A-7972CCC90F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-462742" y="1824095"/>
            <a:ext cx="4473308" cy="3354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B4A2B45D-8D49-7E48-1F70-415C61FD69BE}"/>
              </a:ext>
            </a:extLst>
          </p:cNvPr>
          <p:cNvSpPr/>
          <p:nvPr/>
        </p:nvSpPr>
        <p:spPr>
          <a:xfrm>
            <a:off x="5602147" y="3429000"/>
            <a:ext cx="2584766" cy="20781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22AF046-58BC-FB22-89BC-27FEDF72CF84}"/>
              </a:ext>
            </a:extLst>
          </p:cNvPr>
          <p:cNvSpPr/>
          <p:nvPr/>
        </p:nvSpPr>
        <p:spPr>
          <a:xfrm rot="8731541">
            <a:off x="2478646" y="2660072"/>
            <a:ext cx="2584766" cy="20781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97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99769-828B-3154-BD3D-B973662A5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476" y="177800"/>
            <a:ext cx="11512055" cy="510909"/>
          </a:xfrm>
        </p:spPr>
        <p:txBody>
          <a:bodyPr/>
          <a:lstStyle/>
          <a:p>
            <a:r>
              <a:rPr lang="en-US" dirty="0"/>
              <a:t>Instrumentation - signal processing and data acquisition</a:t>
            </a:r>
          </a:p>
        </p:txBody>
      </p:sp>
      <p:pic>
        <p:nvPicPr>
          <p:cNvPr id="6" name="Content Placeholder 5" descr="A close-up of a server room&#10;&#10;Description automatically generated with medium confidence">
            <a:extLst>
              <a:ext uri="{FF2B5EF4-FFF2-40B4-BE49-F238E27FC236}">
                <a16:creationId xmlns:a16="http://schemas.microsoft.com/office/drawing/2014/main" id="{24D930CE-940D-FE39-8A1E-721BF72068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2403" y="2074429"/>
            <a:ext cx="4525962" cy="3394471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3653584-80E9-E926-F95E-5915C0139F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44499" y="1508684"/>
            <a:ext cx="7840983" cy="4525962"/>
          </a:xfr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4ACEC80-2E21-B4A7-27D6-5D5D78A8BB09}"/>
              </a:ext>
            </a:extLst>
          </p:cNvPr>
          <p:cNvSpPr txBox="1">
            <a:spLocks/>
          </p:cNvSpPr>
          <p:nvPr/>
        </p:nvSpPr>
        <p:spPr bwMode="auto">
          <a:xfrm>
            <a:off x="280805" y="884786"/>
            <a:ext cx="32194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u="sng" dirty="0"/>
              <a:t>Equipment rack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D6F9909-1901-DE13-B325-E3A92B32D637}"/>
              </a:ext>
            </a:extLst>
          </p:cNvPr>
          <p:cNvSpPr txBox="1">
            <a:spLocks/>
          </p:cNvSpPr>
          <p:nvPr/>
        </p:nvSpPr>
        <p:spPr bwMode="auto">
          <a:xfrm>
            <a:off x="4892337" y="884786"/>
            <a:ext cx="581187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u="sng" dirty="0"/>
              <a:t>Software platform</a:t>
            </a:r>
          </a:p>
        </p:txBody>
      </p:sp>
    </p:spTree>
    <p:extLst>
      <p:ext uri="{BB962C8B-B14F-4D97-AF65-F5344CB8AC3E}">
        <p14:creationId xmlns:p14="http://schemas.microsoft.com/office/powerpoint/2010/main" val="2063517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AE18D111-E489-4BA9-445B-8FEEDB2DBC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2658" y="766850"/>
            <a:ext cx="6556975" cy="506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4755319" y="413106"/>
            <a:ext cx="830293" cy="307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074313" y="470013"/>
            <a:ext cx="882639" cy="273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2E5DAAC7-0668-0C42-A1C2-EB056C743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3041" y="367059"/>
            <a:ext cx="4373911" cy="3280433"/>
          </a:xfrm>
        </p:spPr>
      </p:pic>
      <p:pic>
        <p:nvPicPr>
          <p:cNvPr id="4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54378385-933D-0341-8EED-C9CFBED4E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41" y="3293553"/>
            <a:ext cx="4277890" cy="320841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776966C-E612-4826-AF02-93BB6AAB96D9}"/>
              </a:ext>
            </a:extLst>
          </p:cNvPr>
          <p:cNvSpPr/>
          <p:nvPr/>
        </p:nvSpPr>
        <p:spPr>
          <a:xfrm>
            <a:off x="1247119" y="794866"/>
            <a:ext cx="268154" cy="2490427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11">
            <a:extLst>
              <a:ext uri="{FF2B5EF4-FFF2-40B4-BE49-F238E27FC236}">
                <a16:creationId xmlns:a16="http://schemas.microsoft.com/office/drawing/2014/main" id="{FE280F97-5FA3-4D51-B55C-B78016A5CDF7}"/>
              </a:ext>
            </a:extLst>
          </p:cNvPr>
          <p:cNvSpPr/>
          <p:nvPr/>
        </p:nvSpPr>
        <p:spPr>
          <a:xfrm rot="5400000">
            <a:off x="1200096" y="3340577"/>
            <a:ext cx="362199" cy="26815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5A7E721F-4D49-4BCD-993A-0EA9682C0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476" y="73025"/>
            <a:ext cx="11512055" cy="510909"/>
          </a:xfrm>
        </p:spPr>
        <p:txBody>
          <a:bodyPr/>
          <a:lstStyle/>
          <a:p>
            <a:r>
              <a:rPr lang="en-US" dirty="0"/>
              <a:t>Examples of measured strain profiles</a:t>
            </a:r>
          </a:p>
        </p:txBody>
      </p:sp>
      <p:pic>
        <p:nvPicPr>
          <p:cNvPr id="7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C401C38-19D5-ACA9-8647-4AC1C01339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849" y="1060884"/>
            <a:ext cx="6556975" cy="507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1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1DECB-C5EC-4D7C-AAFD-9CC53F3CB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sz="3200" dirty="0"/>
              <a:t>Validation of target modeling</a:t>
            </a:r>
            <a:endParaRPr lang="en-US" dirty="0"/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FCF22168-AE8F-4173-BC4A-17C270F295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1345" y="1144881"/>
            <a:ext cx="3740006" cy="269114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B7097D-3E0A-4A2E-A64B-A9F3EBA2E868}"/>
              </a:ext>
            </a:extLst>
          </p:cNvPr>
          <p:cNvSpPr txBox="1"/>
          <p:nvPr/>
        </p:nvSpPr>
        <p:spPr>
          <a:xfrm>
            <a:off x="1822262" y="817253"/>
            <a:ext cx="1698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Measurement</a:t>
            </a:r>
          </a:p>
        </p:txBody>
      </p:sp>
      <p:pic>
        <p:nvPicPr>
          <p:cNvPr id="6" name="Content Placeholder 11">
            <a:extLst>
              <a:ext uri="{FF2B5EF4-FFF2-40B4-BE49-F238E27FC236}">
                <a16:creationId xmlns:a16="http://schemas.microsoft.com/office/drawing/2014/main" id="{92DE1A2F-EC9A-444E-9639-291783BE6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18931" y="3836028"/>
            <a:ext cx="3740006" cy="269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E14AC6E-7DAD-40BF-95E4-177F46BEE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335" y="1410954"/>
            <a:ext cx="3886200" cy="215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BADE14-EB1B-4948-A669-D5403E178CAB}"/>
              </a:ext>
            </a:extLst>
          </p:cNvPr>
          <p:cNvSpPr txBox="1"/>
          <p:nvPr/>
        </p:nvSpPr>
        <p:spPr>
          <a:xfrm>
            <a:off x="7149432" y="829986"/>
            <a:ext cx="1698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Simulation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6E2F90C1-E5C8-4A29-BC9D-D4FEA67A3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055418" y="4102101"/>
            <a:ext cx="38862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95BC5C-F9DD-4967-95E7-AD8040B46C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4714" y="5820043"/>
            <a:ext cx="2695148" cy="6459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0A6087-6645-44CF-87D5-7961356954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3771" y="3114264"/>
            <a:ext cx="2695148" cy="7058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CAF7A4-5EA6-A912-08C6-B504953CC9BE}"/>
              </a:ext>
            </a:extLst>
          </p:cNvPr>
          <p:cNvSpPr txBox="1"/>
          <p:nvPr/>
        </p:nvSpPr>
        <p:spPr>
          <a:xfrm>
            <a:off x="10012036" y="5820043"/>
            <a:ext cx="209490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Courtesy of J. Hao</a:t>
            </a:r>
          </a:p>
        </p:txBody>
      </p:sp>
    </p:spTree>
    <p:extLst>
      <p:ext uri="{BB962C8B-B14F-4D97-AF65-F5344CB8AC3E}">
        <p14:creationId xmlns:p14="http://schemas.microsoft.com/office/powerpoint/2010/main" val="969970767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0EC660-24D0-43A0-AE5E-E274115E726B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CBB6CFE-4507-4B02-9220-33DC2E0B46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9E20559-B232-4371-8690-E3D8007EDB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 (Wide Screen)</Template>
  <TotalTime>48843</TotalTime>
  <Words>581</Words>
  <Application>Microsoft Macintosh PowerPoint</Application>
  <PresentationFormat>Custom</PresentationFormat>
  <Paragraphs>124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Arial Narrow</vt:lpstr>
      <vt:lpstr>Calibri</vt:lpstr>
      <vt:lpstr>Cambria Math</vt:lpstr>
      <vt:lpstr>Symbol</vt:lpstr>
      <vt:lpstr>Times New Roman</vt:lpstr>
      <vt:lpstr>Presentations (Wide Screen)</vt:lpstr>
      <vt:lpstr>SNS Target Instrumentation Based on Fiber-Optic Sensors: Development and Application Experience</vt:lpstr>
      <vt:lpstr>Outline</vt:lpstr>
      <vt:lpstr>Why strain measurements?</vt:lpstr>
      <vt:lpstr>Fiber-optic interferometric sensors</vt:lpstr>
      <vt:lpstr>Optical processors for fiber-optic sensors</vt:lpstr>
      <vt:lpstr>Instrumentation - sensor installation</vt:lpstr>
      <vt:lpstr>Instrumentation - signal processing and data acquisition</vt:lpstr>
      <vt:lpstr>Examples of measured strain profiles</vt:lpstr>
      <vt:lpstr>Validation of target modeling</vt:lpstr>
      <vt:lpstr>Validation of gas injection effect</vt:lpstr>
      <vt:lpstr>Strain measurement on STS target samples at LANSCE</vt:lpstr>
      <vt:lpstr>PowerPoint Presentation</vt:lpstr>
      <vt:lpstr>Radiation effects from single-shot proton pulses</vt:lpstr>
      <vt:lpstr>Summary</vt:lpstr>
      <vt:lpstr>PowerPoint Presentation</vt:lpstr>
    </vt:vector>
  </TitlesOfParts>
  <Manager/>
  <Company>ORNL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Liu, Yun</dc:creator>
  <cp:keywords/>
  <dc:description/>
  <cp:lastModifiedBy>Liu, Yun</cp:lastModifiedBy>
  <cp:revision>305</cp:revision>
  <cp:lastPrinted>2015-09-14T20:56:03Z</cp:lastPrinted>
  <dcterms:created xsi:type="dcterms:W3CDTF">2015-03-03T13:47:39Z</dcterms:created>
  <dcterms:modified xsi:type="dcterms:W3CDTF">2023-11-08T22:03:00Z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