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762" r:id="rId2"/>
    <p:sldId id="1268" r:id="rId3"/>
    <p:sldId id="1269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17" autoAdjust="0"/>
    <p:restoredTop sz="69547" autoAdjust="0"/>
  </p:normalViewPr>
  <p:slideViewPr>
    <p:cSldViewPr snapToGrid="0">
      <p:cViewPr varScale="1">
        <p:scale>
          <a:sx n="51" d="100"/>
          <a:sy n="51" d="100"/>
        </p:scale>
        <p:origin x="6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01D00-7DC5-4B8E-967D-B11BAF9B652E}" type="datetimeFigureOut">
              <a:rPr kumimoji="1" lang="ja-JP" altLang="en-US" smtClean="0"/>
              <a:t>2023/11/4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F6119-99CF-4043-8445-36272A0FA1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075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Good morning, everyone. I’m Hiroki Okuno from RIKEN, chair of HPTW2023. </a:t>
            </a:r>
          </a:p>
          <a:p>
            <a:r>
              <a:rPr lang="en-US" altLang="ja-JP" dirty="0"/>
              <a:t>On behalf of the local organizing committee, We welcome you all to HPTW2023.</a:t>
            </a:r>
          </a:p>
          <a:p>
            <a:r>
              <a:rPr lang="en-US" altLang="ja-JP" dirty="0"/>
              <a:t>The Covid19 pandemic is over, and I am very pleased to open this HPTW in person for the first time in five years.</a:t>
            </a:r>
          </a:p>
          <a:p>
            <a:r>
              <a:rPr lang="en-US" altLang="ja-JP" dirty="0"/>
              <a:t>We hope you enjoy this workshop. </a:t>
            </a:r>
          </a:p>
          <a:p>
            <a:r>
              <a:rPr lang="en-US" altLang="ja-JP" dirty="0"/>
              <a:t>Before we move on to the Scientific session, I would like to make a few announcements.</a:t>
            </a:r>
          </a:p>
          <a:p>
            <a:endParaRPr lang="ja-JP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0310E5-2FB7-4B84-BCC7-47918AB9D848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114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dirty="0"/>
              <a:t>We appreciate your cooperation in keeping the meeting on time</a:t>
            </a:r>
            <a:r>
              <a:rPr kumimoji="1" lang="ja-JP" altLang="en-US" sz="1200" dirty="0"/>
              <a:t>　</a:t>
            </a:r>
            <a:r>
              <a:rPr kumimoji="1" lang="en-US" altLang="ja-JP" sz="1200" dirty="0"/>
              <a:t>because our program is extremely full. </a:t>
            </a:r>
          </a:p>
          <a:p>
            <a:r>
              <a:rPr kumimoji="1" lang="en-US" altLang="ja-JP" sz="1200" dirty="0"/>
              <a:t>Longer presentations make the party time shorter.</a:t>
            </a:r>
          </a:p>
          <a:p>
            <a:r>
              <a:rPr kumimoji="1" lang="en-US" altLang="ja-JP" sz="1200" dirty="0"/>
              <a:t>If you have not finished onsite payment yet, please do so during the coffee break, lunch time, or welcome reception. Please finish your payment until the end of the workshop.</a:t>
            </a:r>
          </a:p>
          <a:p>
            <a:r>
              <a:rPr kumimoji="1" lang="en-US" altLang="ja-JP" sz="1200" dirty="0"/>
              <a:t>We still have COVID 19 infection control measures. This means wearing a mask and disinfecting your hands with alcohol. </a:t>
            </a:r>
            <a:r>
              <a:rPr lang="en-US" altLang="ja-JP" sz="1200" dirty="0"/>
              <a:t>However, </a:t>
            </a:r>
            <a:r>
              <a:rPr kumimoji="1" lang="en-US" altLang="ja-JP" sz="1200" dirty="0"/>
              <a:t>it is up to you to carry this out.</a:t>
            </a:r>
          </a:p>
          <a:p>
            <a:r>
              <a:rPr lang="en-US" altLang="ja-JP" sz="1200" dirty="0"/>
              <a:t>LOC members wear yellow arm bands. If you have any problems, please find them to ask them anything .</a:t>
            </a:r>
          </a:p>
          <a:p>
            <a:r>
              <a:rPr lang="en-US" altLang="ja-JP" sz="1200" dirty="0"/>
              <a:t>The trading card of SRC. There is a mistake on this trading card.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dirty="0"/>
              <a:t>In this bag, you can find a trading card of SRC. </a:t>
            </a:r>
            <a:r>
              <a:rPr lang="en-US" altLang="ja-JP" sz="1200" dirty="0"/>
              <a:t>There is a mistake on this trading card.</a:t>
            </a:r>
            <a:endParaRPr kumimoji="1" lang="en-US" altLang="ja-JP" sz="1200" dirty="0"/>
          </a:p>
          <a:p>
            <a:endParaRPr kumimoji="1" lang="en-US" altLang="ja-JP" sz="12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F6119-99CF-4043-8445-36272A0FA14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1602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is the front side of the 1</a:t>
            </a:r>
            <a:r>
              <a:rPr kumimoji="1" lang="en-US" altLang="ja-JP" baseline="30000" dirty="0"/>
              <a:t>st</a:t>
            </a:r>
            <a:r>
              <a:rPr kumimoji="1" lang="en-US" altLang="ja-JP" dirty="0"/>
              <a:t> version of the SRC trading card with hologram. </a:t>
            </a:r>
          </a:p>
          <a:p>
            <a:r>
              <a:rPr kumimoji="1" lang="en-US" altLang="ja-JP" dirty="0"/>
              <a:t>The back side contains a mistake.</a:t>
            </a:r>
          </a:p>
          <a:p>
            <a:r>
              <a:rPr kumimoji="1" lang="en-US" altLang="ja-JP" dirty="0"/>
              <a:t>This number means liquid helium temperature.</a:t>
            </a:r>
          </a:p>
          <a:p>
            <a:r>
              <a:rPr kumimoji="1" lang="en-US" altLang="ja-JP" dirty="0"/>
              <a:t>-279celsius means -4K. It is completely wrong. </a:t>
            </a:r>
          </a:p>
          <a:p>
            <a:r>
              <a:rPr kumimoji="1" lang="en-US" altLang="ja-JP" dirty="0"/>
              <a:t>Please change it to -269.</a:t>
            </a:r>
          </a:p>
          <a:p>
            <a:r>
              <a:rPr kumimoji="1" lang="en-US" altLang="ja-JP" dirty="0"/>
              <a:t>The corrected version, the second version did not arrive in time.</a:t>
            </a:r>
          </a:p>
          <a:p>
            <a:r>
              <a:rPr kumimoji="1" lang="en-US" altLang="ja-JP" dirty="0"/>
              <a:t>If you need the corrected one, please contact me</a:t>
            </a:r>
            <a:r>
              <a:rPr kumimoji="1" lang="ja-JP" altLang="en-US" dirty="0"/>
              <a:t> </a:t>
            </a:r>
            <a:r>
              <a:rPr kumimoji="1" lang="en-US" altLang="ja-JP" dirty="0"/>
              <a:t>to</a:t>
            </a:r>
            <a:r>
              <a:rPr kumimoji="1" lang="ja-JP" altLang="en-US" dirty="0"/>
              <a:t> </a:t>
            </a:r>
            <a:r>
              <a:rPr kumimoji="1" lang="en-US" altLang="ja-JP" dirty="0"/>
              <a:t>exchange them with corrected version.</a:t>
            </a:r>
          </a:p>
          <a:p>
            <a:r>
              <a:rPr kumimoji="1" lang="en-US" altLang="ja-JP" dirty="0"/>
              <a:t>However the second version does not have hologram in the front side.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F6119-99CF-4043-8445-36272A0FA14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560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89F42-0574-42E3-B19F-91E19D0837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1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4432C-B012-4274-ACF0-3FAC25877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78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3C8FE-956C-4E11-A241-36109784CC4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0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15E05-7F4D-46BE-9687-13633EE618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7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A66B1-D12D-4153-A5E7-C7B9E0EB8C3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9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1586D-83D2-4497-8F99-383DCCE0663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41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7403-FBA1-42F9-8FFB-9AF942B407B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13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82305-2FD7-49C6-9DAD-F50D9761066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1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14824-5B2B-4F6F-8F5A-AF28E3D620B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4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AA7AA-A656-4BFA-A157-A30A5420FE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602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21E15-F283-4DF4-9367-91C220352FA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16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  <a:ea typeface="ＭＳ Ｐゴシック" pitchFamily="50" charset="-128"/>
              </a:defRPr>
            </a:lvl1pPr>
          </a:lstStyle>
          <a:p>
            <a:pPr algn="ctr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2D9C664-C577-49E8-8DD2-19C54F47E38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05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SRC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8" y="-77669"/>
            <a:ext cx="10371677" cy="691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43469" y="0"/>
            <a:ext cx="4713514" cy="550097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ja-JP" sz="3200" b="1" dirty="0">
                <a:solidFill>
                  <a:srgbClr val="FF0000"/>
                </a:solidFill>
                <a:latin typeface="Calibri" panose="020F0502020204030204" pitchFamily="34" charset="0"/>
                <a:ea typeface="HG丸ｺﾞｼｯｸM-PRO" pitchFamily="50" charset="-128"/>
              </a:rPr>
              <a:t>Welcome to HPTW2023</a:t>
            </a:r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1524000" y="6073170"/>
            <a:ext cx="9144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b="1" dirty="0">
                <a:solidFill>
                  <a:schemeClr val="bg1"/>
                </a:solidFill>
                <a:latin typeface="Arial"/>
                <a:ea typeface="HG丸ｺﾞｼｯｸM-PRO" pitchFamily="50" charset="-128"/>
              </a:rPr>
              <a:t>RIKEN </a:t>
            </a:r>
            <a:r>
              <a:rPr lang="en-US" altLang="ja-JP" b="1" dirty="0" err="1">
                <a:solidFill>
                  <a:schemeClr val="bg1"/>
                </a:solidFill>
                <a:latin typeface="Arial"/>
                <a:ea typeface="HG丸ｺﾞｼｯｸM-PRO" pitchFamily="50" charset="-128"/>
              </a:rPr>
              <a:t>Nishina</a:t>
            </a:r>
            <a:r>
              <a:rPr lang="en-US" altLang="ja-JP" b="1" dirty="0">
                <a:solidFill>
                  <a:schemeClr val="bg1"/>
                </a:solidFill>
                <a:latin typeface="Arial"/>
                <a:ea typeface="HG丸ｺﾞｼｯｸM-PRO" pitchFamily="50" charset="-128"/>
              </a:rPr>
              <a:t> Center for Accelerator-Based Science Accelerator Group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b="1" dirty="0">
                <a:solidFill>
                  <a:schemeClr val="bg1"/>
                </a:solidFill>
                <a:latin typeface="Arial"/>
                <a:ea typeface="HG丸ｺﾞｼｯｸM-PRO" pitchFamily="50" charset="-128"/>
              </a:rPr>
              <a:t>Hiroki Okuno</a:t>
            </a:r>
            <a:endParaRPr lang="en-US" altLang="ja-JP" b="1" i="1" dirty="0">
              <a:solidFill>
                <a:schemeClr val="bg1"/>
              </a:solidFill>
              <a:latin typeface="Arial"/>
              <a:ea typeface="HG丸ｺﾞｼｯｸM-PRO" pitchFamily="50" charset="-128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613297" y="667836"/>
            <a:ext cx="1572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b="1" i="1" dirty="0">
                <a:solidFill>
                  <a:srgbClr val="FFFFFF"/>
                </a:solidFill>
                <a:latin typeface="Arial"/>
                <a:ea typeface="HG丸ｺﾞｼｯｸM-PRO" pitchFamily="50" charset="-128"/>
              </a:rPr>
              <a:t>April 2006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26617" y="667836"/>
            <a:ext cx="1572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b="1" i="1" dirty="0">
                <a:solidFill>
                  <a:srgbClr val="FFFFFF"/>
                </a:solidFill>
                <a:latin typeface="Arial"/>
                <a:ea typeface="HG丸ｺﾞｼｯｸM-PRO" pitchFamily="50" charset="-128"/>
              </a:rPr>
              <a:t>SRC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489F42-0574-42E3-B19F-91E19D08376E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33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1EE0A1-7D2B-D50E-8142-B7816BCF6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800" dirty="0"/>
              <a:t>We appreciate your cooperation in keeping the meeting on time.</a:t>
            </a:r>
          </a:p>
          <a:p>
            <a:r>
              <a:rPr kumimoji="1" lang="en-US" altLang="ja-JP" sz="2800" dirty="0"/>
              <a:t>If you have not finished onsite payment yet, please do so during the coffee break, lunch time, or welcome reception. </a:t>
            </a:r>
          </a:p>
          <a:p>
            <a:r>
              <a:rPr kumimoji="1" lang="en-US" altLang="ja-JP" sz="2800" dirty="0"/>
              <a:t>We still have COVID 19 infection control measures. This means wearing a mask and disinfecting your hands with alcohol. </a:t>
            </a:r>
            <a:r>
              <a:rPr lang="en-US" altLang="ja-JP" sz="2800" dirty="0"/>
              <a:t>However, </a:t>
            </a:r>
            <a:r>
              <a:rPr kumimoji="1" lang="en-US" altLang="ja-JP" sz="2800" dirty="0"/>
              <a:t>it is up to you to carry this out.</a:t>
            </a:r>
          </a:p>
          <a:p>
            <a:r>
              <a:rPr lang="en-US" altLang="ja-JP" sz="2800" dirty="0"/>
              <a:t>LOC members wear yellow arm bands. If you have any problems, please find them to ask them anything .</a:t>
            </a:r>
          </a:p>
          <a:p>
            <a:r>
              <a:rPr lang="en-US" altLang="ja-JP" sz="2800" dirty="0"/>
              <a:t>The trading card of SRC. There is a mistake on this trading card.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endParaRPr kumimoji="1" lang="en-US" altLang="ja-JP" sz="2800" dirty="0"/>
          </a:p>
          <a:p>
            <a:endParaRPr kumimoji="1" lang="ja-JP" altLang="en-US" sz="2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C4F5CF-7DC9-C1F5-7E3F-D0B6B1F56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15E05-7F4D-46BE-9687-13633EE6186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46D0B22-7314-FEFC-ACA5-AFCFA818B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0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6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15B5072-A340-893F-9B52-D31CF7D28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1" y="89971"/>
            <a:ext cx="5029200" cy="83099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SRC trading card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3BB051B9-4F76-7B28-0CFF-C92CA12A94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9" y="1530225"/>
            <a:ext cx="4390531" cy="3292898"/>
          </a:xfrm>
          <a:noFill/>
        </p:spPr>
      </p:pic>
      <p:pic>
        <p:nvPicPr>
          <p:cNvPr id="8" name="コンテンツ プレースホルダー 7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B86C6E97-5556-E63E-49C6-CE3EFEF892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1" r="2891" b="2764"/>
          <a:stretch/>
        </p:blipFill>
        <p:spPr>
          <a:xfrm rot="5400000">
            <a:off x="4940336" y="1058898"/>
            <a:ext cx="6502328" cy="4546601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BB9026-627D-A46B-BCD5-AF1E47E10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52315E05-7F4D-46BE-9687-13633EE6186E}" type="slidenum">
              <a:rPr lang="en-US" altLang="ja-JP" smtClean="0">
                <a:solidFill>
                  <a:srgbClr val="000000"/>
                </a:solidFill>
              </a:rPr>
              <a:pPr>
                <a:spcAft>
                  <a:spcPts val="600"/>
                </a:spcAft>
                <a:defRPr/>
              </a:pPr>
              <a:t>3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0A5EDED6-B82D-928C-D56D-709953F198E0}"/>
              </a:ext>
            </a:extLst>
          </p:cNvPr>
          <p:cNvSpPr/>
          <p:nvPr/>
        </p:nvSpPr>
        <p:spPr bwMode="auto">
          <a:xfrm>
            <a:off x="8017933" y="5096933"/>
            <a:ext cx="1024467" cy="296334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64E6B71-8CF2-4A46-835F-13AA8E39E81F}"/>
              </a:ext>
            </a:extLst>
          </p:cNvPr>
          <p:cNvSpPr txBox="1"/>
          <p:nvPr/>
        </p:nvSpPr>
        <p:spPr>
          <a:xfrm>
            <a:off x="774699" y="5469820"/>
            <a:ext cx="4546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Liq. He temperature:</a:t>
            </a:r>
          </a:p>
          <a:p>
            <a:r>
              <a:rPr kumimoji="1" lang="en-US" altLang="ja-JP" sz="2400" b="1" dirty="0">
                <a:solidFill>
                  <a:srgbClr val="FF0000"/>
                </a:solidFill>
              </a:rPr>
              <a:t> 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摂氏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-279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度→摂氏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-269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度</a:t>
            </a:r>
            <a:endParaRPr kumimoji="1"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4B54963-334F-ECDF-68AF-20973C3D66D7}"/>
              </a:ext>
            </a:extLst>
          </p:cNvPr>
          <p:cNvSpPr txBox="1"/>
          <p:nvPr/>
        </p:nvSpPr>
        <p:spPr>
          <a:xfrm>
            <a:off x="609600" y="63986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The corrected version did not arrive in time.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9D34EC-40EE-42E1-3E42-CD0AEC784573}"/>
              </a:ext>
            </a:extLst>
          </p:cNvPr>
          <p:cNvSpPr txBox="1"/>
          <p:nvPr/>
        </p:nvSpPr>
        <p:spPr>
          <a:xfrm>
            <a:off x="3922052" y="2540327"/>
            <a:ext cx="1834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Front side: of the 1</a:t>
            </a:r>
            <a:r>
              <a:rPr kumimoji="1" lang="en-US" altLang="ja-JP" b="1" baseline="30000" dirty="0"/>
              <a:t>st</a:t>
            </a:r>
            <a:r>
              <a:rPr kumimoji="1" lang="en-US" altLang="ja-JP" b="1" dirty="0"/>
              <a:t> version with hologram</a:t>
            </a:r>
            <a:endParaRPr kumimoji="1" lang="ja-JP" altLang="en-US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FEC41C-DCD2-BC2B-2F9B-8164C7DC2383}"/>
              </a:ext>
            </a:extLst>
          </p:cNvPr>
          <p:cNvSpPr txBox="1"/>
          <p:nvPr/>
        </p:nvSpPr>
        <p:spPr>
          <a:xfrm>
            <a:off x="10699315" y="2408868"/>
            <a:ext cx="1377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Back</a:t>
            </a:r>
            <a:r>
              <a:rPr kumimoji="1" lang="en-US" altLang="ja-JP" b="1" dirty="0"/>
              <a:t> side contains a mistake.</a:t>
            </a:r>
          </a:p>
        </p:txBody>
      </p:sp>
    </p:spTree>
    <p:extLst>
      <p:ext uri="{BB962C8B-B14F-4D97-AF65-F5344CB8AC3E}">
        <p14:creationId xmlns:p14="http://schemas.microsoft.com/office/powerpoint/2010/main" val="2416550486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12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12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491</Words>
  <Application>Microsoft Office PowerPoint</Application>
  <PresentationFormat>ワイド画面</PresentationFormat>
  <Paragraphs>43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游ゴシック</vt:lpstr>
      <vt:lpstr>Arial</vt:lpstr>
      <vt:lpstr>Calibri</vt:lpstr>
      <vt:lpstr>標準デザイン</vt:lpstr>
      <vt:lpstr>Welcome to HPTW2023</vt:lpstr>
      <vt:lpstr>PowerPoint プレゼンテーション</vt:lpstr>
      <vt:lpstr>SRC trading card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okuno hiroki</dc:creator>
  <cp:lastModifiedBy>okuno hiroki</cp:lastModifiedBy>
  <cp:revision>25</cp:revision>
  <dcterms:created xsi:type="dcterms:W3CDTF">2023-09-29T02:08:10Z</dcterms:created>
  <dcterms:modified xsi:type="dcterms:W3CDTF">2023-11-04T04:02:30Z</dcterms:modified>
</cp:coreProperties>
</file>