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400" r:id="rId4"/>
    <p:sldId id="1199" r:id="rId5"/>
    <p:sldId id="259" r:id="rId6"/>
    <p:sldId id="264" r:id="rId7"/>
    <p:sldId id="285" r:id="rId8"/>
    <p:sldId id="322" r:id="rId9"/>
    <p:sldId id="270" r:id="rId10"/>
    <p:sldId id="365" r:id="rId11"/>
    <p:sldId id="297" r:id="rId12"/>
    <p:sldId id="301" r:id="rId13"/>
    <p:sldId id="315" r:id="rId14"/>
    <p:sldId id="308" r:id="rId15"/>
    <p:sldId id="21086" r:id="rId16"/>
    <p:sldId id="1496" r:id="rId17"/>
    <p:sldId id="21186" r:id="rId18"/>
    <p:sldId id="211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94"/>
  </p:normalViewPr>
  <p:slideViewPr>
    <p:cSldViewPr snapToGrid="0">
      <p:cViewPr varScale="1">
        <p:scale>
          <a:sx n="96" d="100"/>
          <a:sy n="96" d="100"/>
        </p:scale>
        <p:origin x="200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Sheet2!$C$2:$C$8</c:f>
              <c:numCache>
                <c:formatCode>General</c:formatCode>
                <c:ptCount val="7"/>
                <c:pt idx="0">
                  <c:v>0.5</c:v>
                </c:pt>
                <c:pt idx="1">
                  <c:v>18.8</c:v>
                </c:pt>
                <c:pt idx="2">
                  <c:v>3.1</c:v>
                </c:pt>
                <c:pt idx="3">
                  <c:v>480</c:v>
                </c:pt>
                <c:pt idx="4">
                  <c:v>20</c:v>
                </c:pt>
                <c:pt idx="5">
                  <c:v>7.4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B0-4A2F-88BD-E44183B72B6C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Sheet2!$D$2:$D$8</c:f>
              <c:numCache>
                <c:formatCode>General</c:formatCode>
                <c:ptCount val="7"/>
                <c:pt idx="0">
                  <c:v>2.5</c:v>
                </c:pt>
                <c:pt idx="1">
                  <c:v>55.2</c:v>
                </c:pt>
                <c:pt idx="2">
                  <c:v>996.9</c:v>
                </c:pt>
                <c:pt idx="3">
                  <c:v>520</c:v>
                </c:pt>
                <c:pt idx="4">
                  <c:v>730</c:v>
                </c:pt>
                <c:pt idx="5">
                  <c:v>87.6</c:v>
                </c:pt>
                <c:pt idx="6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B0-4A2F-88BD-E44183B72B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060832"/>
        <c:axId val="14054592"/>
      </c:barChart>
      <c:catAx>
        <c:axId val="14060832"/>
        <c:scaling>
          <c:orientation val="minMax"/>
        </c:scaling>
        <c:delete val="1"/>
        <c:axPos val="b"/>
        <c:majorTickMark val="out"/>
        <c:minorTickMark val="none"/>
        <c:tickLblPos val="nextTo"/>
        <c:crossAx val="14054592"/>
        <c:crosses val="autoZero"/>
        <c:auto val="1"/>
        <c:lblAlgn val="ctr"/>
        <c:lblOffset val="100"/>
        <c:noMultiLvlLbl val="0"/>
      </c:catAx>
      <c:valAx>
        <c:axId val="14054592"/>
        <c:scaling>
          <c:orientation val="minMax"/>
          <c:max val="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6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Sheet2!$C$2:$C$8</c:f>
              <c:numCache>
                <c:formatCode>General</c:formatCode>
                <c:ptCount val="7"/>
                <c:pt idx="0">
                  <c:v>0.5</c:v>
                </c:pt>
                <c:pt idx="1">
                  <c:v>18.8</c:v>
                </c:pt>
                <c:pt idx="2">
                  <c:v>3.1</c:v>
                </c:pt>
                <c:pt idx="3">
                  <c:v>480</c:v>
                </c:pt>
                <c:pt idx="4">
                  <c:v>20</c:v>
                </c:pt>
                <c:pt idx="5">
                  <c:v>7.4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59-4E71-BEDD-6FDCDD5A9C63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Sheet2!$D$2:$D$8</c:f>
              <c:numCache>
                <c:formatCode>General</c:formatCode>
                <c:ptCount val="7"/>
                <c:pt idx="0">
                  <c:v>2.5</c:v>
                </c:pt>
                <c:pt idx="1">
                  <c:v>55.2</c:v>
                </c:pt>
                <c:pt idx="2">
                  <c:v>996.9</c:v>
                </c:pt>
                <c:pt idx="3">
                  <c:v>520</c:v>
                </c:pt>
                <c:pt idx="4">
                  <c:v>730</c:v>
                </c:pt>
                <c:pt idx="5">
                  <c:v>87.6</c:v>
                </c:pt>
                <c:pt idx="6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59-4E71-BEDD-6FDCDD5A9C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060832"/>
        <c:axId val="14054592"/>
      </c:barChart>
      <c:catAx>
        <c:axId val="14060832"/>
        <c:scaling>
          <c:orientation val="minMax"/>
        </c:scaling>
        <c:delete val="1"/>
        <c:axPos val="b"/>
        <c:majorTickMark val="out"/>
        <c:minorTickMark val="none"/>
        <c:tickLblPos val="nextTo"/>
        <c:crossAx val="14054592"/>
        <c:crosses val="autoZero"/>
        <c:auto val="1"/>
        <c:lblAlgn val="ctr"/>
        <c:lblOffset val="100"/>
        <c:noMultiLvlLbl val="0"/>
      </c:catAx>
      <c:valAx>
        <c:axId val="14054592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6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 w="12700" cap="flat" cmpd="sng" algn="ctr">
      <a:solidFill>
        <a:srgbClr val="292929"/>
      </a:solidFill>
      <a:prstDash val="solid"/>
      <a:miter lim="800000"/>
    </a:ln>
    <a:effectLst/>
  </c:spPr>
  <c:txPr>
    <a:bodyPr/>
    <a:lstStyle/>
    <a:p>
      <a:pPr>
        <a:defRPr>
          <a:solidFill>
            <a:srgbClr val="292929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44D1C-EE69-B548-8AA1-B76AD0B960EB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E260F-6DCA-1C4D-BB74-BC8107CA6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16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60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lvl="1" indent="0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altLang="zh-C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3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7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898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E969C-EFCF-6379-2CA6-DD679F477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3E3FB5-A509-6391-B90E-B795E1503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10FD4-A2FF-9152-384F-A9E320826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F032F-B699-B9B8-BEF5-70AC6ADAE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43A9E-B7AA-2446-4191-7C924DB80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3D32-F57C-884A-8A0D-55B631468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17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111F-4FB6-8D98-8856-C7884A2B4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BD40D-6582-5DDD-4ED8-D8E480EB9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C9044-C2F6-2D19-7CF0-9553E8086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FC775-19AB-A497-E6B3-65F36FAB4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6070D-8F53-D9B5-AA82-A06C3952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3D32-F57C-884A-8A0D-55B631468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58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B01E9D-F91F-C35D-5F71-F0DBF181D0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A7C341-6D43-8446-65F6-1DC85741C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3EE3E-0409-1EE0-2D3F-A3968BC6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FB024-F5B7-D3ED-57B7-20F79734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A64D0-08BC-12A6-73C5-8F3DE562B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3D32-F57C-884A-8A0D-55B631468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63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971550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11/10/23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Summary: Topic 6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653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20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3" name="标题 1"/>
          <p:cNvSpPr>
            <a:spLocks noGrp="1"/>
          </p:cNvSpPr>
          <p:nvPr>
            <p:ph type="title"/>
          </p:nvPr>
        </p:nvSpPr>
        <p:spPr>
          <a:xfrm>
            <a:off x="1487488" y="0"/>
            <a:ext cx="9289032" cy="828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48584" name="内容占位符 2"/>
          <p:cNvSpPr>
            <a:spLocks noGrp="1"/>
          </p:cNvSpPr>
          <p:nvPr>
            <p:ph idx="1"/>
          </p:nvPr>
        </p:nvSpPr>
        <p:spPr>
          <a:xfrm>
            <a:off x="609600" y="908720"/>
            <a:ext cx="10972800" cy="5616624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n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8585" name="Rectangle 4"/>
          <p:cNvSpPr txBox="1">
            <a:spLocks noChangeArrowheads="1"/>
          </p:cNvSpPr>
          <p:nvPr userDrawn="1"/>
        </p:nvSpPr>
        <p:spPr>
          <a:xfrm>
            <a:off x="11712624" y="6597353"/>
            <a:ext cx="479377" cy="26064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fld id="{F9DEF2AE-93F9-43A9-8FD5-968495AC5451}" type="slidenum">
              <a:rPr lang="zh-CN" altLang="en-GB" sz="1200" b="1" kern="1200" smtClean="0">
                <a:solidFill>
                  <a:srgbClr val="FFFFFF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GB" altLang="zh-CN" sz="1200" b="1" kern="1200" dirty="0">
              <a:solidFill>
                <a:srgbClr val="FFFFFF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526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431371" y="1052736"/>
            <a:ext cx="10657184" cy="4968552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/>
              <a:t>11/10/23</a:t>
            </a:r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en-US"/>
              <a:t>Summary: Topic 6</a:t>
            </a:r>
            <a:endParaRPr lang="en-US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66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FD28E-0D98-7C39-DAC4-1B6907CE8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05EF1-F2FA-6932-DC29-F09AADEF1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C9339-C582-5444-75DB-FE33D4CBB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C1123-A331-A2C5-EDC3-364019F62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F7EC7-1C2C-DDAE-7D05-F3407D9AF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3D32-F57C-884A-8A0D-55B631468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03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C2C2B-6526-4271-30B7-4FC29E3C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D9785-1C57-9F66-D98C-203266119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2C975-299B-8FB1-7F31-5E95F19A2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6B43C-F8B9-E869-7C95-D22A00146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46A9A-CBA8-75B3-CA68-1DBA9BFCD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3D32-F57C-884A-8A0D-55B631468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68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246DC-034B-130D-3204-1A78F40DD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31978-41EB-88CD-3C4C-F8F60318D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DF3BB-C4DD-3231-D22F-3D9A8DB40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B3622-3522-EEAE-BC81-2B613A0A0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C142E9-914C-1AA3-10D4-E2FDDA88D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1B9E0-BED8-0C40-89BB-C96FB766D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3D32-F57C-884A-8A0D-55B631468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3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0430-9584-F7BF-2429-D5E874F5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DAA90-783E-35F1-160D-6616C9E51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457BC-C41C-A4D2-8B26-39E6410F2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AD086B-6C1D-20B6-F422-62B14D92D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D95795-D6B7-8928-586D-3FEA3FC468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574EB4-2DB1-789C-D2DF-A849211D1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10070B-62B2-D452-FC33-02117D1BF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B35C77-9BAE-FABE-415E-DDCE6B25A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3D32-F57C-884A-8A0D-55B631468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D8EA7-7FCD-F95F-30C1-03832E117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832352-2CA5-49C1-4719-206B32684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A1832D-DF53-43AC-2004-E204AD327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10D8F-8BAB-B665-7EFD-4C19AC175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3D32-F57C-884A-8A0D-55B631468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39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E274AD-67C8-7BBD-D49B-29EC99977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01B0A-05DD-56F1-93D9-E345EAC7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9ECB-A7B1-F312-2688-0ABDCDE6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3D32-F57C-884A-8A0D-55B631468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9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AF3D8-564F-E860-2A91-2EBE06FEE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72B9C-53D2-3A35-93EC-0A8637E8B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41714-4079-8E8D-292E-CA70E503B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3D468-B34F-F780-221F-5303D4BFF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75E0B-BBD5-C59D-7C1A-6BA06B75C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B5396-01B6-6F60-C4C3-90FBF541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3D32-F57C-884A-8A0D-55B631468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9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29647-CC4D-A077-2808-0984EC586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AAA8BE-719C-6E63-F89B-DF50897441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327A2E-7C66-8DA9-48B1-DE55B6DFD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CECF5-9F39-5D9D-6757-62E910978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E459E-65B0-C992-6C7B-7DD471005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8C637-5DC0-CD41-B099-D35C7710F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3D32-F57C-884A-8A0D-55B631468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9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D38426-2167-F25F-7CEB-3DFB276A0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103AF-1F01-D595-E5FA-EE0102D21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AD0D9-9564-AEEE-0E1B-68F9295D9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B806C-427A-9131-2529-0ACF017F10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Summary: Topic 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CBC8F-C5EF-E4F0-A3BE-03F23550C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33D32-F57C-884A-8A0D-55B631468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9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9.png"/><Relationship Id="rId5" Type="http://schemas.openxmlformats.org/officeDocument/2006/relationships/tags" Target="../tags/tag5.xml"/><Relationship Id="rId10" Type="http://schemas.openxmlformats.org/officeDocument/2006/relationships/image" Target="../media/image8.jpe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image" Target="../media/image12.png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image" Target="../media/image11.jpeg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image" Target="../media/image10.png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notesSlide" Target="../notesSlides/notesSlide2.xml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slideLayout" Target="../slideLayouts/slideLayout14.xml"/><Relationship Id="rId27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14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E721-42FB-1AF7-B89B-5C7B12F47C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of Topic 6</a:t>
            </a:r>
            <a:br>
              <a:rPr lang="en-US" dirty="0"/>
            </a:br>
            <a:r>
              <a:rPr lang="en-US" sz="4900" dirty="0"/>
              <a:t>Construction, fabrication, inspection, QA of HPT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C60F3A-D674-28C3-EF8A-D1F39C482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41076"/>
            <a:ext cx="9144000" cy="1116724"/>
          </a:xfrm>
        </p:spPr>
        <p:txBody>
          <a:bodyPr>
            <a:normAutofit/>
          </a:bodyPr>
          <a:lstStyle/>
          <a:p>
            <a:r>
              <a:rPr lang="en-US" sz="3600" dirty="0"/>
              <a:t>Takashi </a:t>
            </a:r>
            <a:r>
              <a:rPr lang="en-US" sz="3600" dirty="0" err="1"/>
              <a:t>Naoe</a:t>
            </a:r>
            <a:r>
              <a:rPr lang="en-US" sz="3600" dirty="0"/>
              <a:t>, </a:t>
            </a:r>
            <a:r>
              <a:rPr lang="en-US" sz="3600" u="sng" dirty="0"/>
              <a:t>Katsuya Yonehara</a:t>
            </a:r>
          </a:p>
        </p:txBody>
      </p:sp>
      <p:pic>
        <p:nvPicPr>
          <p:cNvPr id="1026" name="Picture 2" descr="8th High Power Targetry Workshop (HPTW2023)">
            <a:extLst>
              <a:ext uri="{FF2B5EF4-FFF2-40B4-BE49-F238E27FC236}">
                <a16:creationId xmlns:a16="http://schemas.microsoft.com/office/drawing/2014/main" id="{3529E60F-A4D8-F018-EEEF-66D625F3E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8313"/>
            <a:ext cx="12192000" cy="13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B7C5D-EE74-D7EE-61A8-0AFBEE556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4F19A-4214-4139-851A-40FE70E7C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42102-965E-CA99-2BEC-A56F99AA8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3D32-F57C-884A-8A0D-55B631468C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66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991" y="33652"/>
            <a:ext cx="11063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Target QA – CT reconstruction -&gt; Much better contrast and detail + 3D information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670" y="3535282"/>
            <a:ext cx="4207526" cy="3301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799" y="437029"/>
            <a:ext cx="5098940" cy="187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26" y="617396"/>
            <a:ext cx="3667637" cy="2562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763" y="1223130"/>
            <a:ext cx="4817534" cy="3786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12074" b="13453"/>
          <a:stretch/>
        </p:blipFill>
        <p:spPr>
          <a:xfrm>
            <a:off x="123991" y="4860475"/>
            <a:ext cx="6070539" cy="1976463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8139342" y="3400147"/>
            <a:ext cx="1384220" cy="16721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631057" y="1895817"/>
            <a:ext cx="1897811" cy="8095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95490" y="4942952"/>
            <a:ext cx="543387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Much small defects visible than radiographs (20-30um)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269030" y="5305719"/>
            <a:ext cx="621864" cy="7895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90894" y="5305719"/>
            <a:ext cx="379181" cy="10944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905532" y="6400178"/>
            <a:ext cx="303889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3D viewing of pores/inclusions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03297" y="1973627"/>
            <a:ext cx="303889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3D Visualisation of underbead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43858" y="2504323"/>
            <a:ext cx="250706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Can differentiate weld splatter from inclusions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10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0D586-9773-8A70-3E81-DC2C5E0B61CC}"/>
              </a:ext>
            </a:extLst>
          </p:cNvPr>
          <p:cNvSpPr txBox="1"/>
          <p:nvPr/>
        </p:nvSpPr>
        <p:spPr>
          <a:xfrm>
            <a:off x="10346547" y="5961738"/>
            <a:ext cx="10431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M. Fitton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DEC69C9-4B77-2E22-350C-FBA55752E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0850B12-37A7-09FB-8022-718AEE61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</a:p>
        </p:txBody>
      </p:sp>
    </p:spTree>
    <p:extLst>
      <p:ext uri="{BB962C8B-B14F-4D97-AF65-F5344CB8AC3E}">
        <p14:creationId xmlns:p14="http://schemas.microsoft.com/office/powerpoint/2010/main" val="1026599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8D7B91-991A-EFB3-8550-7B746A167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24" y="164727"/>
            <a:ext cx="6499053" cy="1065742"/>
          </a:xfrm>
        </p:spPr>
        <p:txBody>
          <a:bodyPr>
            <a:normAutofit fontScale="90000"/>
          </a:bodyPr>
          <a:lstStyle/>
          <a:p>
            <a:r>
              <a:rPr lang="en-CH" dirty="0">
                <a:solidFill>
                  <a:srgbClr val="FF0000"/>
                </a:solidFill>
              </a:rPr>
              <a:t>L</a:t>
            </a:r>
            <a:r>
              <a:rPr lang="en-CH" dirty="0"/>
              <a:t>arge </a:t>
            </a:r>
            <a:r>
              <a:rPr lang="en-CH" dirty="0">
                <a:solidFill>
                  <a:srgbClr val="FF0000"/>
                </a:solidFill>
              </a:rPr>
              <a:t>H</a:t>
            </a:r>
            <a:r>
              <a:rPr lang="en-CH" dirty="0"/>
              <a:t>adron </a:t>
            </a:r>
            <a:r>
              <a:rPr lang="en-CH" dirty="0">
                <a:solidFill>
                  <a:srgbClr val="FF0000"/>
                </a:solidFill>
              </a:rPr>
              <a:t>C</a:t>
            </a:r>
            <a:r>
              <a:rPr lang="en-CH" dirty="0"/>
              <a:t>ollider beam-intercepting devices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E7256-395E-E678-B07B-73BFCA8E1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0F58A-D835-B26D-3959-6B0A3D10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F3D31-64A4-FBF7-8632-357E1E34C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4C67E44-EBE3-F8AD-A005-D40F515C0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" y="1159277"/>
            <a:ext cx="7183439" cy="58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EB4E4B-A71E-6D3E-BC75-0603E7457EF6}"/>
              </a:ext>
            </a:extLst>
          </p:cNvPr>
          <p:cNvSpPr/>
          <p:nvPr/>
        </p:nvSpPr>
        <p:spPr>
          <a:xfrm>
            <a:off x="495076" y="2569032"/>
            <a:ext cx="528183" cy="5769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AB7929-9DB9-21DC-6096-A94C45272FE0}"/>
              </a:ext>
            </a:extLst>
          </p:cNvPr>
          <p:cNvSpPr/>
          <p:nvPr/>
        </p:nvSpPr>
        <p:spPr>
          <a:xfrm>
            <a:off x="2911706" y="1809982"/>
            <a:ext cx="528183" cy="4977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73377F-1C01-E676-EAC4-151ADE529E38}"/>
              </a:ext>
            </a:extLst>
          </p:cNvPr>
          <p:cNvSpPr/>
          <p:nvPr/>
        </p:nvSpPr>
        <p:spPr>
          <a:xfrm>
            <a:off x="2911706" y="3284467"/>
            <a:ext cx="528183" cy="5769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D4F60C-C33C-E9FF-5A4C-888900626E1D}"/>
              </a:ext>
            </a:extLst>
          </p:cNvPr>
          <p:cNvSpPr/>
          <p:nvPr/>
        </p:nvSpPr>
        <p:spPr>
          <a:xfrm>
            <a:off x="640278" y="2954872"/>
            <a:ext cx="528183" cy="576943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32B4E2-6996-C2EC-8E3F-1183777F47C0}"/>
              </a:ext>
            </a:extLst>
          </p:cNvPr>
          <p:cNvSpPr/>
          <p:nvPr/>
        </p:nvSpPr>
        <p:spPr>
          <a:xfrm>
            <a:off x="5181029" y="2897418"/>
            <a:ext cx="528183" cy="576943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F7FBFC-E3FF-4E2C-7040-B3270482AF51}"/>
              </a:ext>
            </a:extLst>
          </p:cNvPr>
          <p:cNvSpPr/>
          <p:nvPr/>
        </p:nvSpPr>
        <p:spPr>
          <a:xfrm>
            <a:off x="5390612" y="2598665"/>
            <a:ext cx="528183" cy="5769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6132D8-1305-F89D-E8B8-023CE8FDB4E4}"/>
              </a:ext>
            </a:extLst>
          </p:cNvPr>
          <p:cNvSpPr/>
          <p:nvPr/>
        </p:nvSpPr>
        <p:spPr>
          <a:xfrm>
            <a:off x="4496735" y="2006000"/>
            <a:ext cx="528183" cy="57694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00B05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79F42AE-7E9D-CA37-97BE-7599A4BDF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895" y="4288971"/>
            <a:ext cx="5016925" cy="256902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B80E4A-65DA-B134-EA45-C9321F005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7627" y="2217843"/>
            <a:ext cx="4518789" cy="2551619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AD4513C-88D2-70D2-9EE2-1D43DC082E11}"/>
              </a:ext>
            </a:extLst>
          </p:cNvPr>
          <p:cNvSpPr/>
          <p:nvPr/>
        </p:nvSpPr>
        <p:spPr>
          <a:xfrm>
            <a:off x="1062585" y="2160211"/>
            <a:ext cx="528183" cy="5769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DB6393-CAAA-A216-63B5-082735F7ECE7}"/>
              </a:ext>
            </a:extLst>
          </p:cNvPr>
          <p:cNvSpPr/>
          <p:nvPr/>
        </p:nvSpPr>
        <p:spPr>
          <a:xfrm>
            <a:off x="5122466" y="2217844"/>
            <a:ext cx="528183" cy="5769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F9444E-1290-1948-0715-059D0BE27B30}"/>
              </a:ext>
            </a:extLst>
          </p:cNvPr>
          <p:cNvSpPr txBox="1"/>
          <p:nvPr/>
        </p:nvSpPr>
        <p:spPr>
          <a:xfrm>
            <a:off x="1257343" y="3059725"/>
            <a:ext cx="66684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</a:t>
            </a:r>
            <a:r>
              <a:rPr lang="en-CH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njection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27BAC7-7CD8-3CF0-0EC5-CE8AB56BF24A}"/>
              </a:ext>
            </a:extLst>
          </p:cNvPr>
          <p:cNvSpPr txBox="1"/>
          <p:nvPr/>
        </p:nvSpPr>
        <p:spPr>
          <a:xfrm>
            <a:off x="5111695" y="3518055"/>
            <a:ext cx="66684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</a:t>
            </a:r>
            <a:r>
              <a:rPr lang="en-CH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njection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BC4571-8420-FF1D-3C4E-77963DFCD365}"/>
              </a:ext>
            </a:extLst>
          </p:cNvPr>
          <p:cNvSpPr txBox="1"/>
          <p:nvPr/>
        </p:nvSpPr>
        <p:spPr>
          <a:xfrm>
            <a:off x="5740338" y="2325940"/>
            <a:ext cx="84638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CH" sz="1400" dirty="0">
                <a:solidFill>
                  <a:srgbClr val="FF0000"/>
                </a:solidFill>
              </a:rPr>
              <a:t>collimation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AE050F-C387-974C-1235-4A4985D89379}"/>
              </a:ext>
            </a:extLst>
          </p:cNvPr>
          <p:cNvSpPr txBox="1"/>
          <p:nvPr/>
        </p:nvSpPr>
        <p:spPr>
          <a:xfrm>
            <a:off x="153308" y="2183192"/>
            <a:ext cx="84638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CH" sz="1400" dirty="0">
                <a:solidFill>
                  <a:srgbClr val="FF0000"/>
                </a:solidFill>
              </a:rPr>
              <a:t>collimation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3B2FA4-2BB7-B7DC-AEE7-A8B996D3FF69}"/>
              </a:ext>
            </a:extLst>
          </p:cNvPr>
          <p:cNvSpPr txBox="1"/>
          <p:nvPr/>
        </p:nvSpPr>
        <p:spPr>
          <a:xfrm>
            <a:off x="4760827" y="1732951"/>
            <a:ext cx="965008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dirty="0">
                <a:solidFill>
                  <a:srgbClr val="00B050"/>
                </a:solidFill>
              </a:rPr>
              <a:t>B</a:t>
            </a:r>
            <a:r>
              <a:rPr lang="en-CH" sz="1400" dirty="0">
                <a:solidFill>
                  <a:srgbClr val="00B050"/>
                </a:solidFill>
              </a:rPr>
              <a:t>eam dump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029FC9-26FE-B4DD-2C90-AD6189B3ED54}"/>
              </a:ext>
            </a:extLst>
          </p:cNvPr>
          <p:cNvSpPr txBox="1"/>
          <p:nvPr/>
        </p:nvSpPr>
        <p:spPr>
          <a:xfrm>
            <a:off x="6586724" y="6522609"/>
            <a:ext cx="315054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400" dirty="0">
                <a:highlight>
                  <a:srgbClr val="FFFF00"/>
                </a:highlight>
              </a:rPr>
              <a:t>S</a:t>
            </a:r>
            <a:r>
              <a:rPr lang="en-CH" sz="2400" dirty="0">
                <a:highlight>
                  <a:srgbClr val="FFFF00"/>
                </a:highlight>
              </a:rPr>
              <a:t>ee A. Perillo-Marcone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9E5945-FB10-43F6-0518-82064EC3E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413" y="67882"/>
            <a:ext cx="5420003" cy="2565559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2A2C7BF-C612-5CE9-9297-ACAC60655899}"/>
              </a:ext>
            </a:extLst>
          </p:cNvPr>
          <p:cNvSpPr txBox="1"/>
          <p:nvPr/>
        </p:nvSpPr>
        <p:spPr>
          <a:xfrm>
            <a:off x="6685345" y="2267360"/>
            <a:ext cx="341702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400" dirty="0">
                <a:highlight>
                  <a:srgbClr val="FFFF00"/>
                </a:highlight>
              </a:rPr>
              <a:t>S</a:t>
            </a:r>
            <a:r>
              <a:rPr lang="en-CH" sz="2400" dirty="0">
                <a:highlight>
                  <a:srgbClr val="FFFF00"/>
                </a:highlight>
              </a:rPr>
              <a:t>ee also A.-P. Bernardes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6B5CFD-9DDB-2474-5239-3FD8B7DC3441}"/>
              </a:ext>
            </a:extLst>
          </p:cNvPr>
          <p:cNvSpPr txBox="1"/>
          <p:nvPr/>
        </p:nvSpPr>
        <p:spPr>
          <a:xfrm>
            <a:off x="10704356" y="6319547"/>
            <a:ext cx="12218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Calviani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77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3A0853-FB35-602A-B984-62B6A2A87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587"/>
            <a:ext cx="10515600" cy="1325563"/>
          </a:xfrm>
        </p:spPr>
        <p:txBody>
          <a:bodyPr/>
          <a:lstStyle/>
          <a:p>
            <a:r>
              <a:rPr lang="en-CH" dirty="0"/>
              <a:t>LHC beam characteristics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29CA4-B6C1-318A-A1B7-6FD58889E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F4A4E-74F6-C48C-BB90-B23D64012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6E784-3838-04F3-DB3C-4699FB1AE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5BDBC-8A4D-02C3-EBCC-9E0A31250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367" y="1051627"/>
            <a:ext cx="8328391" cy="3148669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EF6740ED-FDA6-4535-A678-E0AC42E74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4286771"/>
            <a:ext cx="11376024" cy="19360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Font typeface="Wingdings" pitchFamily="2" charset="2"/>
              <a:buChar char="§"/>
            </a:pPr>
            <a:r>
              <a:rPr lang="en-GB" sz="2800" b="0" dirty="0"/>
              <a:t>LHC beam kinetic energy reaching </a:t>
            </a:r>
            <a:r>
              <a:rPr lang="en-GB" sz="2800" dirty="0">
                <a:solidFill>
                  <a:schemeClr val="tx1"/>
                </a:solidFill>
              </a:rPr>
              <a:t>several hundreds of MJ</a:t>
            </a:r>
          </a:p>
          <a:p>
            <a:pPr marL="781200" lvl="1" indent="-457200">
              <a:lnSpc>
                <a:spcPct val="110000"/>
              </a:lnSpc>
              <a:buFont typeface="Wingdings" pitchFamily="2" charset="2"/>
              <a:buChar char="§"/>
            </a:pPr>
            <a:r>
              <a:rPr lang="en-GB" sz="3200" b="1" dirty="0">
                <a:solidFill>
                  <a:schemeClr val="tx1"/>
                </a:solidFill>
              </a:rPr>
              <a:t>Sufficient to melt more than 2.5 tons of Cu</a:t>
            </a:r>
          </a:p>
          <a:p>
            <a:pPr marL="457200" indent="-457200">
              <a:lnSpc>
                <a:spcPct val="110000"/>
              </a:lnSpc>
              <a:buFont typeface="Wingdings" pitchFamily="2" charset="2"/>
              <a:buChar char="§"/>
            </a:pPr>
            <a:r>
              <a:rPr lang="en-GB" sz="2800" dirty="0">
                <a:solidFill>
                  <a:srgbClr val="FF0000"/>
                </a:solidFill>
              </a:rPr>
              <a:t>How do we safely dispose of this energy without damaging equipment?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AD10BC-B825-5BD4-73A3-199B3C3525B4}"/>
              </a:ext>
            </a:extLst>
          </p:cNvPr>
          <p:cNvSpPr txBox="1"/>
          <p:nvPr/>
        </p:nvSpPr>
        <p:spPr>
          <a:xfrm>
            <a:off x="7034982" y="1503775"/>
            <a:ext cx="141584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dirty="0">
                <a:solidFill>
                  <a:schemeClr val="tx2"/>
                </a:solidFill>
              </a:rPr>
              <a:t>(2022-2025)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7E1B5F-109D-A03F-058F-8304CD63EBE1}"/>
              </a:ext>
            </a:extLst>
          </p:cNvPr>
          <p:cNvSpPr txBox="1"/>
          <p:nvPr/>
        </p:nvSpPr>
        <p:spPr>
          <a:xfrm>
            <a:off x="8748918" y="1509746"/>
            <a:ext cx="1271382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dirty="0">
                <a:solidFill>
                  <a:schemeClr val="tx2"/>
                </a:solidFill>
              </a:rPr>
              <a:t>(2029</a:t>
            </a:r>
            <a:r>
              <a:rPr lang="en-CH" dirty="0">
                <a:solidFill>
                  <a:schemeClr val="tx2"/>
                </a:solidFill>
                <a:sym typeface="Wingdings" pitchFamily="2" charset="2"/>
              </a:rPr>
              <a:t>)</a:t>
            </a:r>
            <a:endParaRPr lang="en-CH" dirty="0">
              <a:solidFill>
                <a:schemeClr val="tx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5DA81D-4FEE-0FD5-BBFA-6E3E24EAABF8}"/>
              </a:ext>
            </a:extLst>
          </p:cNvPr>
          <p:cNvSpPr/>
          <p:nvPr/>
        </p:nvSpPr>
        <p:spPr>
          <a:xfrm>
            <a:off x="1860367" y="3327094"/>
            <a:ext cx="7900578" cy="3966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95AF5B-B1F7-7B14-FA99-539EAD245C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4" r="11667"/>
          <a:stretch/>
        </p:blipFill>
        <p:spPr>
          <a:xfrm>
            <a:off x="10331633" y="789368"/>
            <a:ext cx="1587125" cy="1871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8B4070-CFBD-7D50-1C4A-73A31DB9C5A3}"/>
              </a:ext>
            </a:extLst>
          </p:cNvPr>
          <p:cNvSpPr txBox="1"/>
          <p:nvPr/>
        </p:nvSpPr>
        <p:spPr>
          <a:xfrm>
            <a:off x="10308539" y="85441"/>
            <a:ext cx="159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N2 gas leak in </a:t>
            </a:r>
          </a:p>
          <a:p>
            <a:r>
              <a:rPr lang="en-US" dirty="0"/>
              <a:t>the connection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FFA91C-D742-D8BE-418C-995193BB87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50711" y="3596322"/>
            <a:ext cx="2247378" cy="1685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6C97AC-6631-8912-BDD7-A28BB2B7B450}"/>
              </a:ext>
            </a:extLst>
          </p:cNvPr>
          <p:cNvSpPr txBox="1"/>
          <p:nvPr/>
        </p:nvSpPr>
        <p:spPr>
          <a:xfrm>
            <a:off x="10331633" y="2718876"/>
            <a:ext cx="172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Graphite power</a:t>
            </a:r>
          </a:p>
          <a:p>
            <a:r>
              <a:rPr lang="en-US" dirty="0"/>
              <a:t>in leaking gasket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619E90-E5E5-BA7C-9780-C78E353497C6}"/>
              </a:ext>
            </a:extLst>
          </p:cNvPr>
          <p:cNvSpPr txBox="1"/>
          <p:nvPr/>
        </p:nvSpPr>
        <p:spPr>
          <a:xfrm>
            <a:off x="10704356" y="6319547"/>
            <a:ext cx="12218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Calviani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11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7B713-A46F-8BFC-498F-B77AFF797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49B94-F1C8-3876-C2C4-E1FFB120E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1740A-6B68-AFD9-9E68-4C973F69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0933E187-7A93-D1F3-8F0D-E57865B39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52" y="710293"/>
            <a:ext cx="4961345" cy="55697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43E828-0FCC-ED59-7B57-ED59ABBCA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344" y="710293"/>
            <a:ext cx="5488113" cy="5437414"/>
          </a:xfrm>
          <a:prstGeom prst="rect">
            <a:avLst/>
          </a:prstGeom>
        </p:spPr>
      </p:pic>
      <p:pic>
        <p:nvPicPr>
          <p:cNvPr id="9" name="Picture 8" descr="A picture containing text, writing implement, stationary, pen&#10;&#10;Description automatically generated">
            <a:extLst>
              <a:ext uri="{FF2B5EF4-FFF2-40B4-BE49-F238E27FC236}">
                <a16:creationId xmlns:a16="http://schemas.microsoft.com/office/drawing/2014/main" id="{4C35863E-864A-DF41-8C45-BEB1B39E70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4" t="42409" r="10916" b="29963"/>
          <a:stretch/>
        </p:blipFill>
        <p:spPr bwMode="auto">
          <a:xfrm>
            <a:off x="241318" y="5320886"/>
            <a:ext cx="6039477" cy="1097710"/>
          </a:xfrm>
          <a:prstGeom prst="rect">
            <a:avLst/>
          </a:prstGeom>
        </p:spPr>
      </p:pic>
      <p:sp>
        <p:nvSpPr>
          <p:cNvPr id="10" name="Arrow: Left-Right 1">
            <a:extLst>
              <a:ext uri="{FF2B5EF4-FFF2-40B4-BE49-F238E27FC236}">
                <a16:creationId xmlns:a16="http://schemas.microsoft.com/office/drawing/2014/main" id="{F956555F-A019-D06F-3730-64B35B2A811B}"/>
              </a:ext>
            </a:extLst>
          </p:cNvPr>
          <p:cNvSpPr/>
          <p:nvPr/>
        </p:nvSpPr>
        <p:spPr bwMode="auto">
          <a:xfrm>
            <a:off x="1317450" y="431400"/>
            <a:ext cx="9099193" cy="287999"/>
          </a:xfrm>
          <a:prstGeom prst="leftRightArrow">
            <a:avLst/>
          </a:prstGeom>
          <a:gradFill>
            <a:gsLst>
              <a:gs pos="0">
                <a:schemeClr val="tx1">
                  <a:lumMod val="20000"/>
                  <a:lumOff val="80000"/>
                </a:schemeClr>
              </a:gs>
              <a:gs pos="100000">
                <a:schemeClr val="tx1">
                  <a:lumMod val="75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32B7F0-6C31-9300-9E6A-212C3556F396}"/>
              </a:ext>
            </a:extLst>
          </p:cNvPr>
          <p:cNvSpPr txBox="1"/>
          <p:nvPr/>
        </p:nvSpPr>
        <p:spPr bwMode="auto">
          <a:xfrm>
            <a:off x="598976" y="278977"/>
            <a:ext cx="611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311A41-35B4-9A24-73A3-52C0CAD2C4B3}"/>
              </a:ext>
            </a:extLst>
          </p:cNvPr>
          <p:cNvSpPr txBox="1"/>
          <p:nvPr/>
        </p:nvSpPr>
        <p:spPr bwMode="auto">
          <a:xfrm>
            <a:off x="10438761" y="263090"/>
            <a:ext cx="864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h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C18D07-8AA6-348F-36F5-7D0E70BD985D}"/>
              </a:ext>
            </a:extLst>
          </p:cNvPr>
          <p:cNvSpPr txBox="1"/>
          <p:nvPr/>
        </p:nvSpPr>
        <p:spPr>
          <a:xfrm>
            <a:off x="3702973" y="8517"/>
            <a:ext cx="478605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800" dirty="0"/>
              <a:t>T</a:t>
            </a:r>
            <a:r>
              <a:rPr lang="en-CH" sz="2800" dirty="0"/>
              <a:t>imescale of a dumping event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40C16-C71A-8496-8D94-E037DC0DEE40}"/>
              </a:ext>
            </a:extLst>
          </p:cNvPr>
          <p:cNvSpPr txBox="1"/>
          <p:nvPr/>
        </p:nvSpPr>
        <p:spPr>
          <a:xfrm>
            <a:off x="10704356" y="6319547"/>
            <a:ext cx="12218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Calviani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59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65ED36-696E-59E4-8C73-C3504CC3E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92378"/>
            <a:ext cx="7730030" cy="3899666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</a:pPr>
            <a:r>
              <a:rPr lang="en-CH" sz="3600" b="0" dirty="0"/>
              <a:t>Unexpected operational limitations for LHC from beam dump observed starting from 2017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</a:pPr>
            <a:r>
              <a:rPr lang="en-CH" sz="3600" b="0" dirty="0"/>
              <a:t>Full understanding of dump behavior acquired during 2019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</a:pPr>
            <a:r>
              <a:rPr lang="en-CH" sz="3600" b="0" dirty="0"/>
              <a:t>Major upgrade in view of Run3 implemented during LS2 (2020-2021), resulting in smooth operation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</a:pPr>
            <a:r>
              <a:rPr lang="en-CH" sz="3600" b="0" dirty="0"/>
              <a:t>Further upgrade to be completed for HL-LHC (LS2, 2026-2028)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557B74-E2A3-8534-EDA6-C2B711D4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A586E-80BB-EEFE-DDB0-576C562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4BC36-5057-7C7D-584F-2485D7277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9BCAE-60FA-6E4B-42D0-35024D39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EEFB3-F170-21E7-8A66-1C1C47F459C9}"/>
              </a:ext>
            </a:extLst>
          </p:cNvPr>
          <p:cNvSpPr txBox="1"/>
          <p:nvPr/>
        </p:nvSpPr>
        <p:spPr>
          <a:xfrm>
            <a:off x="1997528" y="5226059"/>
            <a:ext cx="8196943" cy="113029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72000" rIns="0" bIns="72000" rtlCol="0">
            <a:spAutoFit/>
          </a:bodyPr>
          <a:lstStyle/>
          <a:p>
            <a:pPr algn="ctr"/>
            <a:r>
              <a:rPr lang="en-CH" sz="3200" dirty="0"/>
              <a:t>Thanks to all the CERN teams for the incredible response and reactivity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B2C62E-2B55-CA23-0176-4B00E4096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1" y="1492175"/>
            <a:ext cx="4038600" cy="2827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4D54D-13A5-97CE-588B-61128E42E5B2}"/>
              </a:ext>
            </a:extLst>
          </p:cNvPr>
          <p:cNvSpPr txBox="1"/>
          <p:nvPr/>
        </p:nvSpPr>
        <p:spPr>
          <a:xfrm>
            <a:off x="10704356" y="6319547"/>
            <a:ext cx="12218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Calviani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03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CCD29E-9513-E608-5078-4014C414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6"/>
            <a:ext cx="10515600" cy="1325563"/>
          </a:xfrm>
        </p:spPr>
        <p:txBody>
          <a:bodyPr anchor="ctr"/>
          <a:lstStyle/>
          <a:p>
            <a:r>
              <a:rPr kumimoji="1" lang="en-US" altLang="ja-JP" sz="2903" dirty="0"/>
              <a:t>KEK and positron</a:t>
            </a:r>
            <a:endParaRPr kumimoji="1" lang="ja-JP" altLang="en-US" sz="2903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5377DB-0CEF-F67E-55EC-6559753672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57972" y="1011999"/>
            <a:ext cx="5029123" cy="4205345"/>
          </a:xfrm>
        </p:spPr>
        <p:txBody>
          <a:bodyPr/>
          <a:lstStyle/>
          <a:p>
            <a:r>
              <a:rPr kumimoji="1" lang="en-US" altLang="ja-JP" sz="1814" dirty="0"/>
              <a:t>From TRISTAN to ILC</a:t>
            </a:r>
          </a:p>
          <a:p>
            <a:pPr lvl="1"/>
            <a:r>
              <a:rPr kumimoji="1" lang="en-US" altLang="ja-JP" sz="1814" dirty="0"/>
              <a:t>KEK LINAC has keep providing positron beam to </a:t>
            </a:r>
            <a:r>
              <a:rPr kumimoji="1" lang="en-US" altLang="ja-JP" sz="1814" dirty="0" err="1"/>
              <a:t>e</a:t>
            </a:r>
            <a:r>
              <a:rPr kumimoji="1" lang="en-US" altLang="ja-JP" sz="1814" baseline="30000" dirty="0" err="1"/>
              <a:t>+</a:t>
            </a:r>
            <a:r>
              <a:rPr kumimoji="1" lang="en-US" altLang="ja-JP" sz="1814" dirty="0" err="1"/>
              <a:t>e</a:t>
            </a:r>
            <a:r>
              <a:rPr lang="en-US" altLang="ja-JP" sz="1814" baseline="30000" dirty="0"/>
              <a:t>-</a:t>
            </a:r>
            <a:r>
              <a:rPr lang="en-US" altLang="ja-JP" sz="1814" dirty="0"/>
              <a:t> collider experiment since 1980s.</a:t>
            </a:r>
          </a:p>
          <a:p>
            <a:pPr lvl="1"/>
            <a:r>
              <a:rPr lang="en-US" altLang="ja-JP" sz="1814" dirty="0"/>
              <a:t>Positron source for </a:t>
            </a:r>
            <a:r>
              <a:rPr lang="en-US" altLang="ja-JP" sz="1814" dirty="0" err="1"/>
              <a:t>SuperKEKB</a:t>
            </a:r>
            <a:r>
              <a:rPr lang="en-US" altLang="ja-JP" sz="1814" dirty="0"/>
              <a:t> is world’s most intense positron source in operation.</a:t>
            </a:r>
          </a:p>
          <a:p>
            <a:pPr lvl="1"/>
            <a:r>
              <a:rPr lang="en-US" altLang="ja-JP" sz="1814" dirty="0"/>
              <a:t>We play an important role to develop future positron source for ILC.</a:t>
            </a:r>
            <a:endParaRPr kumimoji="1" lang="en-US" altLang="ja-JP" sz="1814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EC4210E-409D-F2DF-517B-CF1EE278B9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/>
              <a:t>11/10/23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2576E5A-0A5C-71D2-F08F-7B01337F867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en-US"/>
              <a:t>Summary: Topic 6</a:t>
            </a:r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F57759-08B6-1356-758B-BF686BB2F6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9" name="図 8" descr="駅のホームの白黒写真&#10;&#10;自動的に生成された説明">
            <a:extLst>
              <a:ext uri="{FF2B5EF4-FFF2-40B4-BE49-F238E27FC236}">
                <a16:creationId xmlns:a16="http://schemas.microsoft.com/office/drawing/2014/main" id="{E0BD6DB3-A176-0F92-882B-D5801AC84E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"/>
          <a:stretch/>
        </p:blipFill>
        <p:spPr>
          <a:xfrm>
            <a:off x="6960305" y="3717932"/>
            <a:ext cx="3773725" cy="3060105"/>
          </a:xfrm>
          <a:prstGeom prst="rect">
            <a:avLst/>
          </a:prstGeom>
        </p:spPr>
      </p:pic>
      <p:pic>
        <p:nvPicPr>
          <p:cNvPr id="12" name="図 11" descr="駅のホームの白黒写真&#10;&#10;中程度の精度で自動的に生成された説明">
            <a:extLst>
              <a:ext uri="{FF2B5EF4-FFF2-40B4-BE49-F238E27FC236}">
                <a16:creationId xmlns:a16="http://schemas.microsoft.com/office/drawing/2014/main" id="{0F6AB2D2-BE35-21DF-9836-9CCEF10656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05" y="945521"/>
            <a:ext cx="3773725" cy="2550393"/>
          </a:xfrm>
          <a:prstGeom prst="rect">
            <a:avLst/>
          </a:prstGeom>
        </p:spPr>
      </p:pic>
      <p:pic>
        <p:nvPicPr>
          <p:cNvPr id="14" name="図 13" descr="屋内, 天井, 大きい, 建物 が含まれている画像&#10;&#10;自動的に生成された説明">
            <a:extLst>
              <a:ext uri="{FF2B5EF4-FFF2-40B4-BE49-F238E27FC236}">
                <a16:creationId xmlns:a16="http://schemas.microsoft.com/office/drawing/2014/main" id="{67D718DA-7F00-6DE3-FEC7-7F7C5A0648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959" y="3717932"/>
            <a:ext cx="4080140" cy="306010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97C83DF-1E3A-99A6-4E36-B4F5AC7001EB}"/>
              </a:ext>
            </a:extLst>
          </p:cNvPr>
          <p:cNvSpPr txBox="1"/>
          <p:nvPr/>
        </p:nvSpPr>
        <p:spPr>
          <a:xfrm>
            <a:off x="6960305" y="945521"/>
            <a:ext cx="663964" cy="2599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089" dirty="0"/>
              <a:t>TRISTAN</a:t>
            </a:r>
            <a:endParaRPr kumimoji="1" lang="ja-JP" altLang="en-US" sz="1089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6F9A512-FE44-341B-8A0B-A08BFC777879}"/>
              </a:ext>
            </a:extLst>
          </p:cNvPr>
          <p:cNvSpPr txBox="1"/>
          <p:nvPr/>
        </p:nvSpPr>
        <p:spPr>
          <a:xfrm>
            <a:off x="6960305" y="3717932"/>
            <a:ext cx="473206" cy="2599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089" dirty="0"/>
              <a:t>KEKB</a:t>
            </a:r>
            <a:endParaRPr kumimoji="1" lang="ja-JP" altLang="en-US" sz="1089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5664990-C8E2-1EB4-B334-E85D1C87765E}"/>
              </a:ext>
            </a:extLst>
          </p:cNvPr>
          <p:cNvSpPr txBox="1"/>
          <p:nvPr/>
        </p:nvSpPr>
        <p:spPr>
          <a:xfrm>
            <a:off x="2302115" y="3717932"/>
            <a:ext cx="801823" cy="2599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089" dirty="0" err="1"/>
              <a:t>SuperKEKB</a:t>
            </a:r>
            <a:endParaRPr kumimoji="1" lang="ja-JP" altLang="en-US" sz="1089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5B285-23D6-8E84-05F3-ACC61CF86D1D}"/>
              </a:ext>
            </a:extLst>
          </p:cNvPr>
          <p:cNvSpPr txBox="1"/>
          <p:nvPr/>
        </p:nvSpPr>
        <p:spPr>
          <a:xfrm>
            <a:off x="10704356" y="6319547"/>
            <a:ext cx="12393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Y. </a:t>
            </a:r>
            <a:r>
              <a:rPr lang="en-US" dirty="0" err="1"/>
              <a:t>Enomoto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71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グラフ 33">
            <a:extLst>
              <a:ext uri="{FF2B5EF4-FFF2-40B4-BE49-F238E27FC236}">
                <a16:creationId xmlns:a16="http://schemas.microsoft.com/office/drawing/2014/main" id="{1E22B1C8-5BCB-4A94-B3F7-2A7587CE4C72}"/>
              </a:ext>
            </a:extLst>
          </p:cNvPr>
          <p:cNvGraphicFramePr>
            <a:graphicFrameLocks/>
          </p:cNvGraphicFramePr>
          <p:nvPr/>
        </p:nvGraphicFramePr>
        <p:xfrm>
          <a:off x="1653944" y="4996784"/>
          <a:ext cx="4180294" cy="1581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グラフ 29">
            <a:extLst>
              <a:ext uri="{FF2B5EF4-FFF2-40B4-BE49-F238E27FC236}">
                <a16:creationId xmlns:a16="http://schemas.microsoft.com/office/drawing/2014/main" id="{EA43E489-68CB-42A8-9DFF-97E346C2E276}"/>
              </a:ext>
            </a:extLst>
          </p:cNvPr>
          <p:cNvGraphicFramePr>
            <a:graphicFrameLocks/>
          </p:cNvGraphicFramePr>
          <p:nvPr/>
        </p:nvGraphicFramePr>
        <p:xfrm>
          <a:off x="6324619" y="4996784"/>
          <a:ext cx="4180294" cy="1581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773B8A16-AE55-40BB-A07E-A8A6895B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936"/>
            <a:ext cx="10515600" cy="1325563"/>
          </a:xfrm>
        </p:spPr>
        <p:txBody>
          <a:bodyPr/>
          <a:lstStyle/>
          <a:p>
            <a:r>
              <a:rPr kumimoji="1" lang="en-US" altLang="ja-JP" sz="2903" dirty="0"/>
              <a:t>Comparison of high-power targets in Japan</a:t>
            </a:r>
            <a:endParaRPr kumimoji="1" lang="ja-JP" altLang="en-US" sz="2903" dirty="0"/>
          </a:p>
        </p:txBody>
      </p: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338A027C-0738-4F9C-98AB-2CA20B99271F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1589047" y="946675"/>
          <a:ext cx="8949009" cy="4011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245">
                  <a:extLst>
                    <a:ext uri="{9D8B030D-6E8A-4147-A177-3AD203B41FA5}">
                      <a16:colId xmlns:a16="http://schemas.microsoft.com/office/drawing/2014/main" val="3984374117"/>
                    </a:ext>
                  </a:extLst>
                </a:gridCol>
                <a:gridCol w="1154627">
                  <a:extLst>
                    <a:ext uri="{9D8B030D-6E8A-4147-A177-3AD203B41FA5}">
                      <a16:colId xmlns:a16="http://schemas.microsoft.com/office/drawing/2014/main" val="1346044114"/>
                    </a:ext>
                  </a:extLst>
                </a:gridCol>
                <a:gridCol w="914541">
                  <a:extLst>
                    <a:ext uri="{9D8B030D-6E8A-4147-A177-3AD203B41FA5}">
                      <a16:colId xmlns:a16="http://schemas.microsoft.com/office/drawing/2014/main" val="3074582407"/>
                    </a:ext>
                  </a:extLst>
                </a:gridCol>
                <a:gridCol w="1045190">
                  <a:extLst>
                    <a:ext uri="{9D8B030D-6E8A-4147-A177-3AD203B41FA5}">
                      <a16:colId xmlns:a16="http://schemas.microsoft.com/office/drawing/2014/main" val="3636238935"/>
                    </a:ext>
                  </a:extLst>
                </a:gridCol>
                <a:gridCol w="979865">
                  <a:extLst>
                    <a:ext uri="{9D8B030D-6E8A-4147-A177-3AD203B41FA5}">
                      <a16:colId xmlns:a16="http://schemas.microsoft.com/office/drawing/2014/main" val="921804898"/>
                    </a:ext>
                  </a:extLst>
                </a:gridCol>
                <a:gridCol w="1110514">
                  <a:extLst>
                    <a:ext uri="{9D8B030D-6E8A-4147-A177-3AD203B41FA5}">
                      <a16:colId xmlns:a16="http://schemas.microsoft.com/office/drawing/2014/main" val="2147832969"/>
                    </a:ext>
                  </a:extLst>
                </a:gridCol>
                <a:gridCol w="1021477">
                  <a:extLst>
                    <a:ext uri="{9D8B030D-6E8A-4147-A177-3AD203B41FA5}">
                      <a16:colId xmlns:a16="http://schemas.microsoft.com/office/drawing/2014/main" val="627449349"/>
                    </a:ext>
                  </a:extLst>
                </a:gridCol>
                <a:gridCol w="1199550">
                  <a:extLst>
                    <a:ext uri="{9D8B030D-6E8A-4147-A177-3AD203B41FA5}">
                      <a16:colId xmlns:a16="http://schemas.microsoft.com/office/drawing/2014/main" val="4041654195"/>
                    </a:ext>
                  </a:extLst>
                </a:gridCol>
              </a:tblGrid>
              <a:tr h="248858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e</a:t>
                      </a:r>
                      <a:r>
                        <a:rPr kumimoji="1" lang="en-US" altLang="ja-JP" sz="1100" baseline="30000" dirty="0"/>
                        <a:t>+</a:t>
                      </a:r>
                      <a:endParaRPr kumimoji="1" lang="ja-JP" altLang="en-US" sz="1100" baseline="300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e</a:t>
                      </a:r>
                      <a:r>
                        <a:rPr kumimoji="1" lang="en-US" altLang="ja-JP" sz="1100" baseline="30000" dirty="0"/>
                        <a:t>+</a:t>
                      </a:r>
                      <a:endParaRPr kumimoji="1" lang="ja-JP" altLang="en-US" sz="1100" baseline="300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l-GR" altLang="ja-JP" sz="1100" dirty="0"/>
                        <a:t>μ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n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Neutrinos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Hadrons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RIBF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819881988"/>
                  </a:ext>
                </a:extLst>
              </a:tr>
              <a:tr h="414764"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Institute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KEK</a:t>
                      </a:r>
                    </a:p>
                    <a:p>
                      <a:r>
                        <a:rPr kumimoji="1" lang="en-US" altLang="ja-JP" sz="1100" dirty="0"/>
                        <a:t>(</a:t>
                      </a:r>
                      <a:r>
                        <a:rPr kumimoji="1" lang="en-US" altLang="ja-JP" sz="1100" dirty="0" err="1"/>
                        <a:t>SuperKEKB</a:t>
                      </a:r>
                      <a:r>
                        <a:rPr kumimoji="1" lang="en-US" altLang="ja-JP" sz="1100" dirty="0"/>
                        <a:t>)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ILC</a:t>
                      </a:r>
                    </a:p>
                    <a:p>
                      <a:r>
                        <a:rPr kumimoji="1" lang="en-US" altLang="ja-JP" sz="1100" dirty="0"/>
                        <a:t>(e-driven)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J-PARC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/>
                        <a:t>J-PARC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/>
                        <a:t>J-PARC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/>
                        <a:t>J-PARC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RIKEN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83286989"/>
                  </a:ext>
                </a:extLst>
              </a:tr>
              <a:tr h="248858"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Primary particle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e</a:t>
                      </a:r>
                      <a:r>
                        <a:rPr kumimoji="1" lang="en-US" altLang="ja-JP" sz="1100" baseline="30000" dirty="0"/>
                        <a:t>-</a:t>
                      </a:r>
                      <a:endParaRPr kumimoji="1" lang="ja-JP" altLang="en-US" sz="1100" baseline="300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e</a:t>
                      </a:r>
                      <a:r>
                        <a:rPr kumimoji="1" lang="en-US" altLang="ja-JP" sz="1100" strike="noStrike" baseline="30000" dirty="0"/>
                        <a:t>-</a:t>
                      </a:r>
                      <a:endParaRPr kumimoji="1" lang="ja-JP" altLang="en-US" sz="1100" strike="noStrike" baseline="300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p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p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p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/>
                        <a:t>p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C~U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981711279"/>
                  </a:ext>
                </a:extLst>
              </a:tr>
              <a:tr h="248858"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Target material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W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W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C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Hg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C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Au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Be, W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2595553103"/>
                  </a:ext>
                </a:extLst>
              </a:tr>
              <a:tr h="248858"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Energy [GeV]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3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3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3.5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3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30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30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0.345/u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791799130"/>
                  </a:ext>
                </a:extLst>
              </a:tr>
              <a:tr h="248858"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Charge/pulse [</a:t>
                      </a:r>
                      <a:r>
                        <a:rPr kumimoji="1" lang="en-US" altLang="ja-JP" sz="1100" dirty="0" err="1"/>
                        <a:t>nC</a:t>
                      </a:r>
                      <a:r>
                        <a:rPr kumimoji="1" lang="en-US" altLang="ja-JP" sz="1100" dirty="0"/>
                        <a:t>]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10 </a:t>
                      </a:r>
                      <a:r>
                        <a:rPr kumimoji="1" lang="ja-JP" altLang="en-US" sz="1100" dirty="0"/>
                        <a:t>✕ </a:t>
                      </a:r>
                      <a:r>
                        <a:rPr kumimoji="1" lang="en-US" altLang="ja-JP" sz="1100" dirty="0"/>
                        <a:t>2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3.7 </a:t>
                      </a:r>
                      <a:r>
                        <a:rPr kumimoji="1" lang="ja-JP" altLang="en-US" sz="1100" dirty="0"/>
                        <a:t>✕ </a:t>
                      </a:r>
                      <a:r>
                        <a:rPr kumimoji="1" lang="en-US" altLang="ja-JP" sz="1100" dirty="0"/>
                        <a:t>66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13300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13300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52900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16470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CW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170118227"/>
                  </a:ext>
                </a:extLst>
              </a:tr>
              <a:tr h="248858"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Repetition [Hz]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50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100 / 300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25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25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0.47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0.19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CW (1puA)</a:t>
                      </a:r>
                      <a:endParaRPr kumimoji="1" lang="ja-JP" altLang="en-US" sz="1100" dirty="0"/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610729942"/>
                  </a:ext>
                </a:extLst>
              </a:tr>
              <a:tr h="248858">
                <a:tc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</a:rPr>
                        <a:t>Beam Power [kW]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</a:rPr>
                        <a:t>74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</a:rPr>
                        <a:t>1000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</a:rPr>
                        <a:t>1000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</a:rPr>
                        <a:t>750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</a:rPr>
                        <a:t>95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</a:rPr>
                        <a:t>82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231357"/>
                  </a:ext>
                </a:extLst>
              </a:tr>
              <a:tr h="414764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Beam size</a:t>
                      </a:r>
                    </a:p>
                    <a:p>
                      <a:r>
                        <a:rPr kumimoji="1" lang="el-GR" altLang="ja-JP" sz="1100" dirty="0">
                          <a:solidFill>
                            <a:srgbClr val="FF0000"/>
                          </a:solidFill>
                        </a:rPr>
                        <a:t>σ</a:t>
                      </a:r>
                      <a:r>
                        <a:rPr kumimoji="1" lang="en-US" altLang="ja-JP" sz="1100" baseline="-25000" dirty="0">
                          <a:solidFill>
                            <a:srgbClr val="FF0000"/>
                          </a:solidFill>
                        </a:rPr>
                        <a:t>x</a:t>
                      </a:r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1" lang="ja-JP" altLang="en-US" sz="1100" dirty="0">
                          <a:solidFill>
                            <a:srgbClr val="FF0000"/>
                          </a:solidFill>
                        </a:rPr>
                        <a:t>✕</a:t>
                      </a:r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 σ</a:t>
                      </a:r>
                      <a:r>
                        <a:rPr kumimoji="1" lang="en-US" altLang="ja-JP" sz="1100" baseline="-25000" dirty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 [mm]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0.5 </a:t>
                      </a:r>
                      <a:r>
                        <a:rPr kumimoji="1" lang="ja-JP" altLang="en-US" sz="1100" dirty="0">
                          <a:solidFill>
                            <a:srgbClr val="FF0000"/>
                          </a:solidFill>
                        </a:rPr>
                        <a:t>✕ </a:t>
                      </a:r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0.5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2 </a:t>
                      </a:r>
                      <a:r>
                        <a:rPr kumimoji="1" lang="ja-JP" altLang="en-US" sz="1100" dirty="0">
                          <a:solidFill>
                            <a:srgbClr val="FF0000"/>
                          </a:solidFill>
                        </a:rPr>
                        <a:t>✕ </a:t>
                      </a:r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3.5 </a:t>
                      </a:r>
                      <a:r>
                        <a:rPr kumimoji="1" lang="ja-JP" altLang="en-US" sz="1100" dirty="0">
                          <a:solidFill>
                            <a:srgbClr val="FF0000"/>
                          </a:solidFill>
                        </a:rPr>
                        <a:t>✕ </a:t>
                      </a:r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3.5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37 </a:t>
                      </a:r>
                      <a:r>
                        <a:rPr kumimoji="1" lang="ja-JP" altLang="en-US" sz="1100" dirty="0">
                          <a:solidFill>
                            <a:srgbClr val="FF0000"/>
                          </a:solidFill>
                        </a:rPr>
                        <a:t>✕ </a:t>
                      </a:r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17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4.2</a:t>
                      </a:r>
                      <a:r>
                        <a:rPr kumimoji="1" lang="ja-JP" altLang="en-US" sz="1100" dirty="0">
                          <a:solidFill>
                            <a:srgbClr val="FF0000"/>
                          </a:solidFill>
                        </a:rPr>
                        <a:t> ✕ </a:t>
                      </a:r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4.2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2.5</a:t>
                      </a:r>
                      <a:r>
                        <a:rPr kumimoji="1" lang="ja-JP" altLang="en-US" sz="1100" dirty="0">
                          <a:solidFill>
                            <a:srgbClr val="FF0000"/>
                          </a:solidFill>
                        </a:rPr>
                        <a:t> ✕ </a:t>
                      </a:r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1.0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0.42 </a:t>
                      </a:r>
                      <a:r>
                        <a:rPr kumimoji="1" lang="ja-JP" altLang="en-US" sz="1100" dirty="0">
                          <a:solidFill>
                            <a:srgbClr val="FF0000"/>
                          </a:solidFill>
                        </a:rPr>
                        <a:t>✕ </a:t>
                      </a:r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0.42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089065"/>
                  </a:ext>
                </a:extLst>
              </a:tr>
              <a:tr h="248858"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Thickness [mm]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14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16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20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2000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909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66</a:t>
                      </a:r>
                      <a:r>
                        <a:rPr kumimoji="1" lang="ja-JP" altLang="en-US" sz="1100" dirty="0"/>
                        <a:t> </a:t>
                      </a:r>
                      <a:r>
                        <a:rPr kumimoji="1" lang="en-US" altLang="ja-JP" sz="1100" dirty="0"/>
                        <a:t>(6</a:t>
                      </a:r>
                      <a:r>
                        <a:rPr kumimoji="1" lang="ja-JP" altLang="en-US" sz="1100" dirty="0"/>
                        <a:t> ✕ </a:t>
                      </a:r>
                      <a:r>
                        <a:rPr kumimoji="1" lang="en-US" altLang="ja-JP" sz="1100" dirty="0"/>
                        <a:t>11)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~mm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589717"/>
                  </a:ext>
                </a:extLst>
              </a:tr>
              <a:tr h="248858"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Deposited power [kW]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0.5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18.8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3.1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480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20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7.4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18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267819"/>
                  </a:ext>
                </a:extLst>
              </a:tr>
              <a:tr h="414764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PEDD [J/g]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27.5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33.6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20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1.1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190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Slow extraction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</a:rPr>
                        <a:t>CW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742969"/>
                  </a:ext>
                </a:extLst>
              </a:tr>
              <a:tr h="248858"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Cooling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Water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Water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Radiation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Water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He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Water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Water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F6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791017"/>
                  </a:ext>
                </a:extLst>
              </a:tr>
              <a:tr h="248858"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structure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Fixed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Rotating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Rotating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Liquid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Fixed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Fixed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Rotating</a:t>
                      </a:r>
                      <a:endParaRPr kumimoji="1" lang="ja-JP" altLang="en-US" sz="1100" dirty="0"/>
                    </a:p>
                  </a:txBody>
                  <a:tcPr marL="82953" marR="82953" marT="41476" marB="41476"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218146"/>
                  </a:ext>
                </a:extLst>
              </a:tr>
            </a:tbl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70E248-A6D6-4384-B192-2C58135EDB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/>
              <a:t>11/10/23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575F20-B7F6-43F2-AC7D-94D3BD6705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en-US"/>
              <a:t>Summary: Topic 6</a:t>
            </a:r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082512-C82A-4285-9651-502355961D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BB396DA-C655-47D4-87FC-CD6B8C11227A}"/>
              </a:ext>
            </a:extLst>
          </p:cNvPr>
          <p:cNvSpPr txBox="1"/>
          <p:nvPr/>
        </p:nvSpPr>
        <p:spPr>
          <a:xfrm rot="16200000">
            <a:off x="1092534" y="5629509"/>
            <a:ext cx="851515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89" dirty="0"/>
              <a:t>Power (kW)</a:t>
            </a:r>
            <a:endParaRPr kumimoji="1" lang="ja-JP" altLang="en-US" sz="1089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E2C6EA4-4611-437C-8D60-391FE635EB13}"/>
              </a:ext>
            </a:extLst>
          </p:cNvPr>
          <p:cNvSpPr txBox="1"/>
          <p:nvPr/>
        </p:nvSpPr>
        <p:spPr>
          <a:xfrm>
            <a:off x="4401518" y="4996784"/>
            <a:ext cx="1340432" cy="399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98" dirty="0">
                <a:solidFill>
                  <a:srgbClr val="0070C0"/>
                </a:solidFill>
              </a:rPr>
              <a:t>■</a:t>
            </a:r>
            <a:r>
              <a:rPr lang="ja-JP" altLang="en-US" sz="998" dirty="0">
                <a:solidFill>
                  <a:srgbClr val="FF6600"/>
                </a:solidFill>
              </a:rPr>
              <a:t>■ </a:t>
            </a:r>
            <a:r>
              <a:rPr lang="en-US" altLang="ja-JP" sz="998" dirty="0"/>
              <a:t>beam power</a:t>
            </a:r>
          </a:p>
          <a:p>
            <a:r>
              <a:rPr kumimoji="1" lang="ja-JP" altLang="en-US" sz="998" dirty="0">
                <a:solidFill>
                  <a:srgbClr val="0070C0"/>
                </a:solidFill>
              </a:rPr>
              <a:t>■     </a:t>
            </a:r>
            <a:r>
              <a:rPr kumimoji="1" lang="en-US" altLang="ja-JP" sz="998" dirty="0"/>
              <a:t>deposited power</a:t>
            </a:r>
            <a:endParaRPr kumimoji="1" lang="ja-JP" altLang="en-US" sz="998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6D9CE39-6E54-4873-B33E-F0C4BC021314}"/>
              </a:ext>
            </a:extLst>
          </p:cNvPr>
          <p:cNvSpPr/>
          <p:nvPr/>
        </p:nvSpPr>
        <p:spPr>
          <a:xfrm>
            <a:off x="2213031" y="6287990"/>
            <a:ext cx="3597912" cy="195973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D698C9C-8B11-4AD9-958B-D41508FD5C73}"/>
              </a:ext>
            </a:extLst>
          </p:cNvPr>
          <p:cNvCxnSpPr>
            <a:cxnSpLocks/>
          </p:cNvCxnSpPr>
          <p:nvPr/>
        </p:nvCxnSpPr>
        <p:spPr>
          <a:xfrm flipV="1">
            <a:off x="5810944" y="4996785"/>
            <a:ext cx="523977" cy="12912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617BF70D-F672-4AFE-B294-5082B508A2AD}"/>
              </a:ext>
            </a:extLst>
          </p:cNvPr>
          <p:cNvCxnSpPr>
            <a:cxnSpLocks/>
          </p:cNvCxnSpPr>
          <p:nvPr/>
        </p:nvCxnSpPr>
        <p:spPr>
          <a:xfrm>
            <a:off x="5810944" y="6492604"/>
            <a:ext cx="523977" cy="969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B7D4061-658A-4FAF-87B4-4677C71A4F44}"/>
              </a:ext>
            </a:extLst>
          </p:cNvPr>
          <p:cNvSpPr txBox="1"/>
          <p:nvPr/>
        </p:nvSpPr>
        <p:spPr>
          <a:xfrm>
            <a:off x="2772200" y="6503493"/>
            <a:ext cx="352982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89" dirty="0"/>
              <a:t>ILC</a:t>
            </a:r>
            <a:endParaRPr kumimoji="1" lang="ja-JP" altLang="en-US" sz="1089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C88C617-7AEF-4205-BBE2-CB6AC9D182C7}"/>
              </a:ext>
            </a:extLst>
          </p:cNvPr>
          <p:cNvSpPr txBox="1"/>
          <p:nvPr/>
        </p:nvSpPr>
        <p:spPr>
          <a:xfrm>
            <a:off x="5218055" y="6503493"/>
            <a:ext cx="434734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89" dirty="0"/>
              <a:t>RIBF</a:t>
            </a:r>
            <a:endParaRPr kumimoji="1" lang="ja-JP" altLang="en-US" sz="1089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3EBBA75-260B-4506-A53C-900C9B1E64EA}"/>
              </a:ext>
            </a:extLst>
          </p:cNvPr>
          <p:cNvSpPr txBox="1"/>
          <p:nvPr/>
        </p:nvSpPr>
        <p:spPr>
          <a:xfrm>
            <a:off x="3826346" y="6503493"/>
            <a:ext cx="258404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89" dirty="0"/>
              <a:t>n</a:t>
            </a:r>
            <a:endParaRPr kumimoji="1" lang="ja-JP" altLang="en-US" sz="1089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7269DFA-46FA-4B42-A608-5DA1B851FEB8}"/>
              </a:ext>
            </a:extLst>
          </p:cNvPr>
          <p:cNvSpPr txBox="1"/>
          <p:nvPr/>
        </p:nvSpPr>
        <p:spPr>
          <a:xfrm>
            <a:off x="4325673" y="6503493"/>
            <a:ext cx="271228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89" dirty="0"/>
              <a:t>H</a:t>
            </a:r>
            <a:endParaRPr kumimoji="1" lang="ja-JP" altLang="en-US" sz="1089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9AA71DA-E60A-4D9C-AA9B-FD937923911C}"/>
              </a:ext>
            </a:extLst>
          </p:cNvPr>
          <p:cNvSpPr txBox="1"/>
          <p:nvPr/>
        </p:nvSpPr>
        <p:spPr>
          <a:xfrm>
            <a:off x="3300842" y="6503493"/>
            <a:ext cx="261610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89" dirty="0"/>
              <a:t>μ</a:t>
            </a:r>
            <a:endParaRPr kumimoji="1" lang="ja-JP" altLang="en-US" sz="1089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93215E1-984E-47F0-B198-7D22199674FD}"/>
              </a:ext>
            </a:extLst>
          </p:cNvPr>
          <p:cNvSpPr txBox="1"/>
          <p:nvPr/>
        </p:nvSpPr>
        <p:spPr>
          <a:xfrm>
            <a:off x="4813482" y="6503493"/>
            <a:ext cx="247184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89" dirty="0"/>
              <a:t>ν</a:t>
            </a:r>
            <a:endParaRPr kumimoji="1" lang="ja-JP" altLang="en-US" sz="1089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AC31EA0-DADF-4400-91E0-F32DF1703114}"/>
              </a:ext>
            </a:extLst>
          </p:cNvPr>
          <p:cNvSpPr txBox="1"/>
          <p:nvPr/>
        </p:nvSpPr>
        <p:spPr>
          <a:xfrm>
            <a:off x="7206514" y="6574578"/>
            <a:ext cx="352982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89" dirty="0"/>
              <a:t>ILC</a:t>
            </a:r>
            <a:endParaRPr kumimoji="1" lang="ja-JP" altLang="en-US" sz="1089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D1B2B9F-934C-4DA4-8C77-7B1767C868E6}"/>
              </a:ext>
            </a:extLst>
          </p:cNvPr>
          <p:cNvSpPr txBox="1"/>
          <p:nvPr/>
        </p:nvSpPr>
        <p:spPr>
          <a:xfrm>
            <a:off x="9884812" y="6574578"/>
            <a:ext cx="434734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89" dirty="0"/>
              <a:t>RIBF</a:t>
            </a:r>
            <a:endParaRPr kumimoji="1" lang="ja-JP" altLang="en-US" sz="1089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6F59CB2-F368-463B-9982-023164C12A38}"/>
              </a:ext>
            </a:extLst>
          </p:cNvPr>
          <p:cNvSpPr txBox="1"/>
          <p:nvPr/>
        </p:nvSpPr>
        <p:spPr>
          <a:xfrm>
            <a:off x="8382352" y="6574578"/>
            <a:ext cx="258404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89" dirty="0"/>
              <a:t>n</a:t>
            </a:r>
            <a:endParaRPr kumimoji="1" lang="ja-JP" altLang="en-US" sz="1089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0F63B26-5328-42C6-B7D1-E50C4E568067}"/>
              </a:ext>
            </a:extLst>
          </p:cNvPr>
          <p:cNvSpPr txBox="1"/>
          <p:nvPr/>
        </p:nvSpPr>
        <p:spPr>
          <a:xfrm>
            <a:off x="8904947" y="6574578"/>
            <a:ext cx="271228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89" dirty="0"/>
              <a:t>H</a:t>
            </a:r>
            <a:endParaRPr kumimoji="1" lang="ja-JP" altLang="en-US" sz="1089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062084E-FCE1-4417-BCDB-B4FB5735E7A8}"/>
              </a:ext>
            </a:extLst>
          </p:cNvPr>
          <p:cNvSpPr txBox="1"/>
          <p:nvPr/>
        </p:nvSpPr>
        <p:spPr>
          <a:xfrm>
            <a:off x="7808222" y="6574578"/>
            <a:ext cx="261610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89" dirty="0"/>
              <a:t>μ</a:t>
            </a:r>
            <a:endParaRPr kumimoji="1" lang="ja-JP" altLang="en-US" sz="1089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249295A-81EA-4954-BC09-0C7E6283299A}"/>
              </a:ext>
            </a:extLst>
          </p:cNvPr>
          <p:cNvSpPr txBox="1"/>
          <p:nvPr/>
        </p:nvSpPr>
        <p:spPr>
          <a:xfrm>
            <a:off x="9447483" y="6574578"/>
            <a:ext cx="247184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89" dirty="0"/>
              <a:t>ν</a:t>
            </a:r>
            <a:endParaRPr kumimoji="1" lang="ja-JP" altLang="en-US" sz="1089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3153A08-E6FD-4F69-8A55-E8E80E94ECCF}"/>
              </a:ext>
            </a:extLst>
          </p:cNvPr>
          <p:cNvSpPr txBox="1"/>
          <p:nvPr/>
        </p:nvSpPr>
        <p:spPr>
          <a:xfrm>
            <a:off x="6553271" y="6574577"/>
            <a:ext cx="537327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89" dirty="0"/>
              <a:t>SKEKB</a:t>
            </a:r>
            <a:endParaRPr kumimoji="1" lang="ja-JP" altLang="en-US" sz="1089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DA0469C-E523-4010-9385-87CC14A02028}"/>
              </a:ext>
            </a:extLst>
          </p:cNvPr>
          <p:cNvSpPr txBox="1"/>
          <p:nvPr/>
        </p:nvSpPr>
        <p:spPr>
          <a:xfrm>
            <a:off x="2131584" y="6499245"/>
            <a:ext cx="537327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89" dirty="0"/>
              <a:t>SKEKB</a:t>
            </a:r>
            <a:endParaRPr kumimoji="1" lang="ja-JP" altLang="en-US" sz="1089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107DCD-7400-B3B4-F379-C7398813421D}"/>
              </a:ext>
            </a:extLst>
          </p:cNvPr>
          <p:cNvSpPr txBox="1"/>
          <p:nvPr/>
        </p:nvSpPr>
        <p:spPr>
          <a:xfrm>
            <a:off x="10704356" y="6319547"/>
            <a:ext cx="12393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Y. </a:t>
            </a:r>
            <a:r>
              <a:rPr lang="en-US" dirty="0" err="1"/>
              <a:t>Enomoto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074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65E984-0EEC-AA1F-F0A7-6A6221249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9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32D077-6F37-9619-8922-22527050CA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371" y="1264770"/>
            <a:ext cx="10657184" cy="4968552"/>
          </a:xfrm>
        </p:spPr>
        <p:txBody>
          <a:bodyPr/>
          <a:lstStyle/>
          <a:p>
            <a:r>
              <a:rPr kumimoji="1" lang="en-US" altLang="ja-JP" sz="2903" dirty="0"/>
              <a:t>Say hello to the high-power target community from positron group</a:t>
            </a:r>
          </a:p>
          <a:p>
            <a:r>
              <a:rPr lang="en-US" altLang="ja-JP" sz="2903" dirty="0"/>
              <a:t>Different requirement and limitation from proton machine</a:t>
            </a:r>
          </a:p>
          <a:p>
            <a:pPr lvl="1"/>
            <a:r>
              <a:rPr lang="en-US" altLang="ja-JP" sz="2903" dirty="0"/>
              <a:t>Most of the technologies are still useful for us</a:t>
            </a:r>
          </a:p>
          <a:p>
            <a:r>
              <a:rPr kumimoji="1" lang="en-US" altLang="ja-JP" sz="2903" dirty="0"/>
              <a:t>Requirements of the ILC, linear collider</a:t>
            </a:r>
            <a:r>
              <a:rPr lang="en-US" altLang="ja-JP" sz="2903" dirty="0"/>
              <a:t>, are very high </a:t>
            </a:r>
          </a:p>
          <a:p>
            <a:r>
              <a:rPr lang="en-US" altLang="ja-JP" sz="2903" dirty="0"/>
              <a:t>We started development for ILC recently</a:t>
            </a:r>
          </a:p>
          <a:p>
            <a:pPr lvl="1"/>
            <a:r>
              <a:rPr kumimoji="1" lang="en-US" altLang="ja-JP" sz="2903" dirty="0"/>
              <a:t>Details about rotating target </a:t>
            </a:r>
            <a:r>
              <a:rPr lang="ja-JP" altLang="en-US" sz="2903" dirty="0"/>
              <a:t>→ </a:t>
            </a:r>
            <a:r>
              <a:rPr lang="en-US" altLang="ja-JP" sz="2903" dirty="0"/>
              <a:t>next talk</a:t>
            </a:r>
            <a:endParaRPr kumimoji="1" lang="ja-JP" altLang="en-US" sz="2903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288DED-D536-48F7-B074-631E535BB2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/>
              <a:t>11/10/23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927F08-126E-4245-E5D9-ED02151A0B1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en-US"/>
              <a:t>Summary: Topic 6</a:t>
            </a:r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448D68-8839-D431-38E4-D055C4E3C0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6032B0-E3B8-0A24-1CD6-66920EA04B82}"/>
              </a:ext>
            </a:extLst>
          </p:cNvPr>
          <p:cNvSpPr txBox="1"/>
          <p:nvPr/>
        </p:nvSpPr>
        <p:spPr>
          <a:xfrm>
            <a:off x="10704356" y="6319547"/>
            <a:ext cx="12393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Y. </a:t>
            </a:r>
            <a:r>
              <a:rPr lang="en-US" dirty="0" err="1"/>
              <a:t>Enomoto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99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4C5E-83ED-91B6-FDB5-F202F28A0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934"/>
            <a:ext cx="10515600" cy="1325563"/>
          </a:xfrm>
        </p:spPr>
        <p:txBody>
          <a:bodyPr/>
          <a:lstStyle/>
          <a:p>
            <a:r>
              <a:rPr lang="en-US" dirty="0"/>
              <a:t>ILC rotating W target for positron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FDDEA-2CAE-6896-4956-0B3881B036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371" y="1431234"/>
            <a:ext cx="10657184" cy="4590053"/>
          </a:xfrm>
        </p:spPr>
        <p:txBody>
          <a:bodyPr/>
          <a:lstStyle/>
          <a:p>
            <a:r>
              <a:rPr lang="en-US" dirty="0"/>
              <a:t>2023-2027 R&amp;D phase</a:t>
            </a:r>
          </a:p>
          <a:p>
            <a:pPr lvl="1"/>
            <a:r>
              <a:rPr lang="en-US" dirty="0"/>
              <a:t>Issue to maintain UHV at rotating axis</a:t>
            </a:r>
          </a:p>
          <a:p>
            <a:pPr lvl="2"/>
            <a:r>
              <a:rPr lang="en-US" dirty="0"/>
              <a:t>Required gap for sealing 100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 with tolerance 10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</a:t>
            </a:r>
          </a:p>
          <a:p>
            <a:pPr lvl="1"/>
            <a:r>
              <a:rPr lang="en-US" dirty="0"/>
              <a:t>W-Cu connection</a:t>
            </a:r>
          </a:p>
          <a:p>
            <a:pPr lvl="2"/>
            <a:r>
              <a:rPr lang="en-US" dirty="0"/>
              <a:t>Consider Hot Isostatic Pressuring (HIP) method</a:t>
            </a:r>
          </a:p>
          <a:p>
            <a:pPr lvl="2"/>
            <a:r>
              <a:rPr lang="en-US" dirty="0"/>
              <a:t>Or Spark Plasma Sintering (SPS)</a:t>
            </a:r>
          </a:p>
          <a:p>
            <a:pPr lvl="1"/>
            <a:r>
              <a:rPr lang="en-US" dirty="0"/>
              <a:t>Optimize rotating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30B704-2969-1A0E-8EC7-1491DBC47C64}"/>
              </a:ext>
            </a:extLst>
          </p:cNvPr>
          <p:cNvSpPr txBox="1"/>
          <p:nvPr/>
        </p:nvSpPr>
        <p:spPr>
          <a:xfrm>
            <a:off x="10704356" y="6319547"/>
            <a:ext cx="13151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Y. Morikawa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52FAE7-02C3-B153-17D0-2B6292F3A87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/>
              <a:t>11/10/23</a:t>
            </a:r>
            <a:endParaRPr lang="ja-JP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9E477-0B0A-6DEF-EE29-B43F88AB10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en-US"/>
              <a:t>Summary: Topic 6</a:t>
            </a:r>
            <a:endParaRPr lang="en-US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8149F-B214-B30D-49BB-B0BD722A0B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4153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680D9-2A47-B505-DECC-71D33B7A6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934"/>
            <a:ext cx="10515600" cy="1325563"/>
          </a:xfrm>
        </p:spPr>
        <p:txBody>
          <a:bodyPr/>
          <a:lstStyle/>
          <a:p>
            <a:r>
              <a:rPr lang="en-US" dirty="0"/>
              <a:t>Timetable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CF256A-0780-C42A-EAEC-7B1954208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2529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rgbClr val="0432FF"/>
                </a:solidFill>
              </a:rPr>
              <a:t>NuMI</a:t>
            </a:r>
            <a:r>
              <a:rPr lang="en-US" dirty="0">
                <a:solidFill>
                  <a:srgbClr val="0432FF"/>
                </a:solidFill>
              </a:rPr>
              <a:t> record beam power experiences</a:t>
            </a:r>
            <a:r>
              <a:rPr lang="en-US" dirty="0"/>
              <a:t>: George </a:t>
            </a:r>
            <a:r>
              <a:rPr lang="en-US" dirty="0" err="1"/>
              <a:t>Lolov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Current developments of the LBE spallation target for the </a:t>
            </a:r>
            <a:r>
              <a:rPr lang="en-US" dirty="0" err="1">
                <a:solidFill>
                  <a:srgbClr val="FF0000"/>
                </a:solidFill>
              </a:rPr>
              <a:t>CiADS</a:t>
            </a:r>
            <a:r>
              <a:rPr lang="en-US" dirty="0">
                <a:solidFill>
                  <a:srgbClr val="FF0000"/>
                </a:solidFill>
              </a:rPr>
              <a:t> project</a:t>
            </a:r>
            <a:r>
              <a:rPr lang="en-US" dirty="0"/>
              <a:t>: Tao Wan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432FF"/>
                </a:solidFill>
              </a:rPr>
              <a:t>Upgrades, fabrication and QA of 1.3 MW HK target</a:t>
            </a:r>
            <a:r>
              <a:rPr lang="en-US" dirty="0"/>
              <a:t>: Mike Fitton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432FF"/>
                </a:solidFill>
              </a:rPr>
              <a:t>LHC Beam Dumps</a:t>
            </a:r>
            <a:r>
              <a:rPr lang="en-US" dirty="0"/>
              <a:t>: Marco </a:t>
            </a:r>
            <a:r>
              <a:rPr lang="en-US" dirty="0" err="1"/>
              <a:t>Calviani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432FF"/>
                </a:solidFill>
              </a:rPr>
              <a:t>Positron source and target in KEK</a:t>
            </a:r>
            <a:r>
              <a:rPr lang="en-US" dirty="0"/>
              <a:t>: Yoshinori </a:t>
            </a:r>
            <a:r>
              <a:rPr lang="en-US" dirty="0" err="1"/>
              <a:t>Enomoto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Development of ILC positron production target</a:t>
            </a:r>
            <a:r>
              <a:rPr lang="en-US" dirty="0"/>
              <a:t>: Yu Morikawa</a:t>
            </a:r>
          </a:p>
        </p:txBody>
      </p:sp>
      <p:pic>
        <p:nvPicPr>
          <p:cNvPr id="4" name="Picture 2" descr="8th High Power Targetry Workshop (HPTW2023)">
            <a:extLst>
              <a:ext uri="{FF2B5EF4-FFF2-40B4-BE49-F238E27FC236}">
                <a16:creationId xmlns:a16="http://schemas.microsoft.com/office/drawing/2014/main" id="{CAFDFA58-DC99-DC03-BF2A-C92352CC2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8313"/>
            <a:ext cx="12192000" cy="13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67AC60-4A3E-3197-52B6-F0DB8A0BAD30}"/>
              </a:ext>
            </a:extLst>
          </p:cNvPr>
          <p:cNvSpPr txBox="1"/>
          <p:nvPr/>
        </p:nvSpPr>
        <p:spPr>
          <a:xfrm>
            <a:off x="7951304" y="4784035"/>
            <a:ext cx="2949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Blue: Upgrade existing facility</a:t>
            </a:r>
          </a:p>
          <a:p>
            <a:r>
              <a:rPr lang="en-US" dirty="0">
                <a:solidFill>
                  <a:srgbClr val="FF0000"/>
                </a:solidFill>
              </a:rPr>
              <a:t>Red: Future beam facility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741F21-9FEC-C2AA-CD9F-775A6BC39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2CD3B-3389-65B1-59DB-145066ADE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7684F3-DAB4-33EF-81DA-B4C4A80D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3D32-F57C-884A-8A0D-55B631468C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44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5B27F6-3424-4965-9BA8-1E0D9F2F7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FB756-FE06-48F1-950A-21EF829420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9D42B-E6A6-434C-932B-B81B5EA47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Summary: Topic 6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F2EBB-2616-4CB1-99E1-6E6114CF0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C40C9A-2568-4036-8793-9C59D0FE44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6378" y="180515"/>
            <a:ext cx="5037410" cy="186918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7263BC-3146-4B9B-9208-3420A04BD6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8832" y="2663906"/>
            <a:ext cx="5876866" cy="347582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282469A-D5A0-4F94-9751-0BD4179D88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7389" y="2663907"/>
            <a:ext cx="2713951" cy="2741223"/>
          </a:xfrm>
          <a:prstGeom prst="rect">
            <a:avLst/>
          </a:prstGeom>
          <a:ln w="168275">
            <a:noFill/>
            <a:prstDash val="solid"/>
          </a:ln>
        </p:spPr>
      </p:pic>
      <p:sp>
        <p:nvSpPr>
          <p:cNvPr id="40" name="TextBox 95">
            <a:extLst>
              <a:ext uri="{FF2B5EF4-FFF2-40B4-BE49-F238E27FC236}">
                <a16:creationId xmlns:a16="http://schemas.microsoft.com/office/drawing/2014/main" id="{A7143C98-96AA-4D67-9E4F-EB399DC2741B}"/>
              </a:ext>
            </a:extLst>
          </p:cNvPr>
          <p:cNvSpPr txBox="1"/>
          <p:nvPr/>
        </p:nvSpPr>
        <p:spPr>
          <a:xfrm>
            <a:off x="7623817" y="5471909"/>
            <a:ext cx="30805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2349434" rtl="0" fontAlgn="base">
              <a:spcBef>
                <a:spcPct val="0"/>
              </a:spcBef>
              <a:spcAft>
                <a:spcPct val="0"/>
              </a:spcAft>
              <a:defRPr sz="9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1pPr>
            <a:lvl2pPr marL="2349434" indent="-1834489" algn="l" defTabSz="2349434" rtl="0" fontAlgn="base">
              <a:spcBef>
                <a:spcPct val="0"/>
              </a:spcBef>
              <a:spcAft>
                <a:spcPct val="0"/>
              </a:spcAft>
              <a:defRPr sz="9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2pPr>
            <a:lvl3pPr marL="4700656" indent="-3670767" algn="l" defTabSz="2349434" rtl="0" fontAlgn="base">
              <a:spcBef>
                <a:spcPct val="0"/>
              </a:spcBef>
              <a:spcAft>
                <a:spcPct val="0"/>
              </a:spcAft>
              <a:defRPr sz="9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3pPr>
            <a:lvl4pPr marL="7051877" indent="-5507044" algn="l" defTabSz="2349434" rtl="0" fontAlgn="base">
              <a:spcBef>
                <a:spcPct val="0"/>
              </a:spcBef>
              <a:spcAft>
                <a:spcPct val="0"/>
              </a:spcAft>
              <a:defRPr sz="9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4pPr>
            <a:lvl5pPr marL="9403099" indent="-7343322" algn="l" defTabSz="2349434" rtl="0" fontAlgn="base">
              <a:spcBef>
                <a:spcPct val="0"/>
              </a:spcBef>
              <a:spcAft>
                <a:spcPct val="0"/>
              </a:spcAft>
              <a:defRPr sz="9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5pPr>
            <a:lvl6pPr marL="2574722" algn="l" defTabSz="514944" rtl="0" eaLnBrk="1" latinLnBrk="0" hangingPunct="1">
              <a:defRPr sz="9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6pPr>
            <a:lvl7pPr marL="3089666" algn="l" defTabSz="514944" rtl="0" eaLnBrk="1" latinLnBrk="0" hangingPunct="1">
              <a:defRPr sz="9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7pPr>
            <a:lvl8pPr marL="3604611" algn="l" defTabSz="514944" rtl="0" eaLnBrk="1" latinLnBrk="0" hangingPunct="1">
              <a:defRPr sz="9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8pPr>
            <a:lvl9pPr marL="4119555" algn="l" defTabSz="514944" rtl="0" eaLnBrk="1" latinLnBrk="0" hangingPunct="1">
              <a:defRPr sz="9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50 Graphite Target Fins of grade POCO ZXF-5Q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The hottest location on the fins reaches a temperature of 997 degrees Celsius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0ABF59-BE96-4D4D-AE58-A3464B18231D}"/>
              </a:ext>
            </a:extLst>
          </p:cNvPr>
          <p:cNvSpPr txBox="1"/>
          <p:nvPr/>
        </p:nvSpPr>
        <p:spPr>
          <a:xfrm>
            <a:off x="1588213" y="601659"/>
            <a:ext cx="40711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1 MW capable neutrino production target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TA-06 achieved average beam power of 923kW in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Next 3 targets currently in production – possibly the last targets that will ever be built for </a:t>
            </a:r>
            <a:r>
              <a:rPr lang="en-US" sz="1600" dirty="0" err="1">
                <a:solidFill>
                  <a:srgbClr val="0070C0"/>
                </a:solidFill>
              </a:rPr>
              <a:t>NuMI</a:t>
            </a:r>
            <a:endParaRPr lang="en-US" sz="16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Run to 1MW will be attempted in FY24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118C2E-887C-FA96-1DC6-B6F2E69863C2}"/>
              </a:ext>
            </a:extLst>
          </p:cNvPr>
          <p:cNvSpPr txBox="1"/>
          <p:nvPr/>
        </p:nvSpPr>
        <p:spPr>
          <a:xfrm>
            <a:off x="1588212" y="2365956"/>
            <a:ext cx="30283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Achieving 1MW+ power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Beam rep rate will need to be reduced to 1.067s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Beam spot size needs to be held to 1.5mm sigma to avoid rupturing Be windows at high power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B53FD7-AFBD-98E0-B335-DAA2C717FB54}"/>
              </a:ext>
            </a:extLst>
          </p:cNvPr>
          <p:cNvSpPr txBox="1"/>
          <p:nvPr/>
        </p:nvSpPr>
        <p:spPr>
          <a:xfrm>
            <a:off x="10704356" y="6319547"/>
            <a:ext cx="938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Lolov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65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B280A5-2449-85D5-1DA8-7B0E0663D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challenges on the road to achieving 1MW operation</a:t>
            </a:r>
          </a:p>
          <a:p>
            <a:pPr lvl="1"/>
            <a:r>
              <a:rPr lang="en-US" dirty="0"/>
              <a:t>Beam lattice optimization requiring re-evaluation of target components</a:t>
            </a:r>
          </a:p>
          <a:p>
            <a:pPr lvl="1"/>
            <a:r>
              <a:rPr lang="en-US" dirty="0"/>
              <a:t>Horn 2 failure</a:t>
            </a:r>
          </a:p>
          <a:p>
            <a:r>
              <a:rPr lang="en-US" dirty="0"/>
              <a:t>Opportunity to exceed 1MW has presented itself</a:t>
            </a:r>
          </a:p>
          <a:p>
            <a:r>
              <a:rPr lang="en-US" dirty="0"/>
              <a:t>Plans to incorporate different grades of graphite in future targets for potential use in LBNF</a:t>
            </a:r>
          </a:p>
          <a:p>
            <a:r>
              <a:rPr lang="en-US" dirty="0"/>
              <a:t>Target autopsy capabilities are being expanded with robotics R&amp;D efforts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E1460B-D5D3-5C28-91AE-58569B8C0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77E45-AFB9-D9FE-68B4-E3A2A406C9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25884-B34E-EA59-EF58-4DBC804A9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Summary: Topic 6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28A64-856E-F677-D02B-44BCEB41D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ur3e temperature scanning">
            <a:hlinkClick r:id="" action="ppaction://media"/>
            <a:extLst>
              <a:ext uri="{FF2B5EF4-FFF2-40B4-BE49-F238E27FC236}">
                <a16:creationId xmlns:a16="http://schemas.microsoft.com/office/drawing/2014/main" id="{23E34C70-6D12-7681-A3C5-380195B4EB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5549" y="3501231"/>
            <a:ext cx="5201921" cy="2926080"/>
          </a:xfrm>
          <a:prstGeom prst="rect">
            <a:avLst/>
          </a:prstGeom>
        </p:spPr>
      </p:pic>
      <p:pic>
        <p:nvPicPr>
          <p:cNvPr id="8" name="Picture 7" descr="A picture containing engine&#10;&#10;Description automatically generated">
            <a:extLst>
              <a:ext uri="{FF2B5EF4-FFF2-40B4-BE49-F238E27FC236}">
                <a16:creationId xmlns:a16="http://schemas.microsoft.com/office/drawing/2014/main" id="{3C0AAFA1-2874-B851-B5D4-223A74398F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97" r="16461"/>
          <a:stretch/>
        </p:blipFill>
        <p:spPr>
          <a:xfrm>
            <a:off x="9132884" y="645554"/>
            <a:ext cx="2900090" cy="1891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00765A-437F-E349-0290-C8D5A6D31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58" y="3514802"/>
            <a:ext cx="4871015" cy="29894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8CFC37-CC67-597E-98B0-7BDAEF758DDC}"/>
              </a:ext>
            </a:extLst>
          </p:cNvPr>
          <p:cNvSpPr txBox="1"/>
          <p:nvPr/>
        </p:nvSpPr>
        <p:spPr>
          <a:xfrm>
            <a:off x="10704356" y="6319547"/>
            <a:ext cx="938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Lolov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28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320143" y="0"/>
            <a:ext cx="5812971" cy="839833"/>
          </a:xfrm>
          <a:solidFill>
            <a:srgbClr val="0070C0"/>
          </a:solidFill>
        </p:spPr>
        <p:txBody>
          <a:bodyPr/>
          <a:lstStyle/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kumimoji="1" lang="en-US" altLang="zh-CN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The CiADS project</a:t>
            </a:r>
            <a:endParaRPr kumimoji="1" lang="en-US" altLang="zh-CN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+mn-lt"/>
            </a:endParaRPr>
          </a:p>
        </p:txBody>
      </p:sp>
      <p:graphicFrame>
        <p:nvGraphicFramePr>
          <p:cNvPr id="4194305" name="表格 7"/>
          <p:cNvGraphicFramePr/>
          <p:nvPr>
            <p:custDataLst>
              <p:tags r:id="rId2"/>
            </p:custDataLst>
          </p:nvPr>
        </p:nvGraphicFramePr>
        <p:xfrm>
          <a:off x="5977890" y="1052830"/>
          <a:ext cx="6096635" cy="5473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362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 dirty="0">
                          <a:solidFill>
                            <a:srgbClr val="0066FF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+mn-lt"/>
                        </a:rPr>
                        <a:t>Project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Arial" panose="020B0604020202020204" pitchFamily="34" charset="0"/>
                        </a:rPr>
                        <a:t>C</a:t>
                      </a:r>
                      <a:r>
                        <a:rPr lang="en-US" altLang="zh-CN" sz="2000" b="0" dirty="0">
                          <a:solidFill>
                            <a:srgbClr val="0066FF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Arial" panose="020B0604020202020204" pitchFamily="34" charset="0"/>
                        </a:rPr>
                        <a:t>hina</a:t>
                      </a:r>
                      <a:r>
                        <a:rPr lang="zh-CN" altLang="en-US" sz="2000" b="0" dirty="0">
                          <a:solidFill>
                            <a:srgbClr val="0066FF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Arial" panose="020B0604020202020204" pitchFamily="34" charset="0"/>
                        </a:rPr>
                        <a:t>i</a:t>
                      </a:r>
                      <a:r>
                        <a:rPr lang="en-US" altLang="zh-CN" sz="2000" b="0" dirty="0">
                          <a:solidFill>
                            <a:srgbClr val="0066FF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Arial" panose="020B0604020202020204" pitchFamily="34" charset="0"/>
                        </a:rPr>
                        <a:t>nitiative </a:t>
                      </a:r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Arial" panose="020B0604020202020204" pitchFamily="34" charset="0"/>
                        </a:rPr>
                        <a:t>A</a:t>
                      </a:r>
                      <a:r>
                        <a:rPr lang="en-US" altLang="zh-CN" sz="2000" b="0" dirty="0">
                          <a:solidFill>
                            <a:srgbClr val="0066FF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Arial" panose="020B0604020202020204" pitchFamily="34" charset="0"/>
                        </a:rPr>
                        <a:t>ccelerator </a:t>
                      </a:r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Arial" panose="020B0604020202020204" pitchFamily="34" charset="0"/>
                        </a:rPr>
                        <a:t>D</a:t>
                      </a:r>
                      <a:r>
                        <a:rPr lang="en-US" altLang="zh-CN" sz="2000" b="0" dirty="0">
                          <a:solidFill>
                            <a:srgbClr val="0066FF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Arial" panose="020B0604020202020204" pitchFamily="34" charset="0"/>
                        </a:rPr>
                        <a:t>riven </a:t>
                      </a:r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Arial" panose="020B0604020202020204" pitchFamily="34" charset="0"/>
                        </a:rPr>
                        <a:t>S</a:t>
                      </a:r>
                      <a:r>
                        <a:rPr lang="en-US" altLang="zh-CN" sz="2000" b="0" dirty="0">
                          <a:solidFill>
                            <a:srgbClr val="0066FF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Arial" panose="020B0604020202020204" pitchFamily="34" charset="0"/>
                        </a:rPr>
                        <a:t>ystem (</a:t>
                      </a:r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Arial" panose="020B0604020202020204" pitchFamily="34" charset="0"/>
                        </a:rPr>
                        <a:t>CiADS</a:t>
                      </a:r>
                      <a:r>
                        <a:rPr lang="en-US" altLang="zh-CN" sz="2000" b="0" dirty="0">
                          <a:solidFill>
                            <a:srgbClr val="0066FF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Arial" panose="020B0604020202020204" pitchFamily="34" charset="0"/>
                        </a:rPr>
                        <a:t>)</a:t>
                      </a:r>
                      <a:endParaRPr lang="en-US" altLang="zh-CN" sz="2000" b="0" kern="1200" dirty="0">
                        <a:solidFill>
                          <a:srgbClr val="0066FF"/>
                        </a:solidFill>
                        <a:latin typeface="Calibri" panose="020F0502020204030204" pitchFamily="34" charset="0"/>
                        <a:ea typeface="华文细黑" panose="02010600040101010101" pitchFamily="2" charset="-122"/>
                        <a:cs typeface="Calibri" panose="020F050202020403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 dirty="0">
                          <a:solidFill>
                            <a:srgbClr val="0066FF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+mn-lt"/>
                        </a:rPr>
                        <a:t>Commision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dirty="0">
                          <a:solidFill>
                            <a:srgbClr val="0066FF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+mn-lt"/>
                        </a:rPr>
                        <a:t>National Development and Reform Commission</a:t>
                      </a:r>
                      <a:endParaRPr lang="en-US" altLang="zh-CN" sz="1800" b="0" dirty="0">
                        <a:solidFill>
                          <a:srgbClr val="0066FF"/>
                        </a:solidFill>
                        <a:latin typeface="Calibri" panose="020F0502020204030204" pitchFamily="34" charset="0"/>
                        <a:ea typeface="华文细黑" panose="02010600040101010101" pitchFamily="2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58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 dirty="0">
                          <a:solidFill>
                            <a:srgbClr val="0066FF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+mn-lt"/>
                        </a:rPr>
                        <a:t>Authority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800" b="0" dirty="0">
                          <a:solidFill>
                            <a:srgbClr val="0066FF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+mn-lt"/>
                        </a:rPr>
                        <a:t>Chinese Academy of Scicences (CAS)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 dirty="0">
                          <a:solidFill>
                            <a:srgbClr val="0066FF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+mn-lt"/>
                        </a:rPr>
                        <a:t>Constructor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8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+mn-lt"/>
                        </a:rPr>
                        <a:t>Institute of Modern Physics  (IMP)</a:t>
                      </a:r>
                    </a:p>
                    <a:p>
                      <a:pPr algn="l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8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+mn-lt"/>
                        </a:rPr>
                        <a:t>China Institute of Atomic Energy (CIAE)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355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 dirty="0">
                          <a:solidFill>
                            <a:srgbClr val="0066FF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+mn-lt"/>
                        </a:rPr>
                        <a:t>Site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800" b="0" kern="1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+mn-lt"/>
                        </a:rPr>
                        <a:t>Huizhou City, Guangdong Province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000" b="1" dirty="0">
                          <a:solidFill>
                            <a:srgbClr val="0066FF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+mn-lt"/>
                        </a:rPr>
                        <a:t>Floorage Area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000" b="0" dirty="0">
                          <a:solidFill>
                            <a:srgbClr val="0066FF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+mn-lt"/>
                        </a:rPr>
                        <a:t>42658 m</a:t>
                      </a:r>
                      <a:r>
                        <a:rPr lang="en-US" altLang="zh-CN" sz="2000" b="0" baseline="30000" dirty="0">
                          <a:solidFill>
                            <a:srgbClr val="0066FF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9688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000" b="1" dirty="0">
                          <a:solidFill>
                            <a:srgbClr val="0066FF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+mn-lt"/>
                        </a:rPr>
                        <a:t>Cons. Cycle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000" b="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+mn-lt"/>
                        </a:rPr>
                        <a:t>6</a:t>
                      </a:r>
                      <a:r>
                        <a:rPr lang="zh-CN" altLang="en-US" sz="2000" b="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+mn-lt"/>
                        </a:rPr>
                        <a:t> </a:t>
                      </a:r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华文细黑" panose="02010600040101010101" pitchFamily="2" charset="-122"/>
                          <a:cs typeface="Calibri" panose="020F0502020204030204" pitchFamily="34" charset="0"/>
                          <a:sym typeface="+mn-lt"/>
                        </a:rPr>
                        <a:t>years  (2021-2027)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67" name="组合 9"/>
          <p:cNvGrpSpPr/>
          <p:nvPr/>
        </p:nvGrpSpPr>
        <p:grpSpPr>
          <a:xfrm>
            <a:off x="407035" y="873125"/>
            <a:ext cx="5174576" cy="3780000"/>
            <a:chOff x="819551" y="2597765"/>
            <a:chExt cx="5637072" cy="4161244"/>
          </a:xfrm>
        </p:grpSpPr>
        <p:pic>
          <p:nvPicPr>
            <p:cNvPr id="2097161" name="图片 1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hqprint"/>
            <a:stretch>
              <a:fillRect/>
            </a:stretch>
          </p:blipFill>
          <p:spPr>
            <a:xfrm>
              <a:off x="819551" y="2597765"/>
              <a:ext cx="5637072" cy="4161244"/>
            </a:xfrm>
            <a:prstGeom prst="rect">
              <a:avLst/>
            </a:prstGeom>
          </p:spPr>
        </p:pic>
        <p:sp>
          <p:nvSpPr>
            <p:cNvPr id="1048657" name="椭圆 11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 bwMode="auto">
            <a:xfrm>
              <a:off x="4297974" y="5988251"/>
              <a:ext cx="158524" cy="158524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6000" tIns="82800" rIns="126000" bIns="82800" numCol="1" rtlCol="0" anchor="t" anchorCtr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endParaRPr kumimoji="0" lang="zh-CN" altLang="en-US" sz="2200" b="1" i="0" u="none" strike="noStrike" cap="none" normalizeH="0" baseline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048658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3993325" y="5648397"/>
              <a:ext cx="825956" cy="371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r>
                <a:rPr lang="en-US" altLang="zh-CN" sz="16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CiADS</a:t>
              </a:r>
            </a:p>
          </p:txBody>
        </p:sp>
      </p:grpSp>
      <p:pic>
        <p:nvPicPr>
          <p:cNvPr id="2097162" name="内容占位符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 l="-1053"/>
          <a:stretch>
            <a:fillRect/>
          </a:stretch>
        </p:blipFill>
        <p:spPr>
          <a:xfrm>
            <a:off x="47625" y="4653280"/>
            <a:ext cx="5894070" cy="1674495"/>
          </a:xfrm>
          <a:prstGeom prst="rect">
            <a:avLst/>
          </a:prstGeom>
        </p:spPr>
      </p:pic>
      <p:cxnSp>
        <p:nvCxnSpPr>
          <p:cNvPr id="3145729" name="直接箭头连接符 13"/>
          <p:cNvCxnSpPr/>
          <p:nvPr>
            <p:custDataLst>
              <p:tags r:id="rId4"/>
            </p:custDataLst>
          </p:nvPr>
        </p:nvCxnSpPr>
        <p:spPr>
          <a:xfrm flipH="1" flipV="1">
            <a:off x="3745865" y="4149090"/>
            <a:ext cx="386080" cy="793115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A9B501E-F23B-C96C-6D8A-B2B222DED367}"/>
              </a:ext>
            </a:extLst>
          </p:cNvPr>
          <p:cNvSpPr txBox="1"/>
          <p:nvPr/>
        </p:nvSpPr>
        <p:spPr>
          <a:xfrm>
            <a:off x="10704356" y="6319547"/>
            <a:ext cx="9232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T. Wang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487488" y="0"/>
            <a:ext cx="9649072" cy="828000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kumimoji="1" lang="en-US" altLang="zh-CN" kern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Roadmap of CiADS Spallation Target</a:t>
            </a:r>
            <a:endParaRPr kumimoji="1" lang="en-US" altLang="zh-CN" kern="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55" name="组合 5"/>
          <p:cNvGrpSpPr/>
          <p:nvPr/>
        </p:nvGrpSpPr>
        <p:grpSpPr>
          <a:xfrm>
            <a:off x="191135" y="1033780"/>
            <a:ext cx="11735435" cy="1307465"/>
            <a:chOff x="215" y="1706"/>
            <a:chExt cx="18481" cy="2059"/>
          </a:xfrm>
        </p:grpSpPr>
        <p:cxnSp>
          <p:nvCxnSpPr>
            <p:cNvPr id="3145728" name="直接箭头连接符 8"/>
            <p:cNvCxnSpPr/>
            <p:nvPr>
              <p:custDataLst>
                <p:tags r:id="rId10"/>
              </p:custDataLst>
            </p:nvPr>
          </p:nvCxnSpPr>
          <p:spPr>
            <a:xfrm flipV="1">
              <a:off x="669" y="2431"/>
              <a:ext cx="1802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17" name="矩形 10"/>
            <p:cNvSpPr/>
            <p:nvPr>
              <p:custDataLst>
                <p:tags r:id="rId11"/>
              </p:custDataLst>
            </p:nvPr>
          </p:nvSpPr>
          <p:spPr>
            <a:xfrm>
              <a:off x="4408" y="2581"/>
              <a:ext cx="3251" cy="1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0B0F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BW Test Loop</a:t>
              </a:r>
            </a:p>
            <a:p>
              <a:pPr algn="ctr"/>
              <a:r>
                <a:rPr lang="en-US" altLang="zh-CN" sz="2000" b="1" dirty="0">
                  <a:solidFill>
                    <a:srgbClr val="00B0F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(140 W)</a:t>
              </a:r>
            </a:p>
          </p:txBody>
        </p:sp>
        <p:sp>
          <p:nvSpPr>
            <p:cNvPr id="1048618" name="矩形 12"/>
            <p:cNvSpPr/>
            <p:nvPr>
              <p:custDataLst>
                <p:tags r:id="rId12"/>
              </p:custDataLst>
            </p:nvPr>
          </p:nvSpPr>
          <p:spPr>
            <a:xfrm>
              <a:off x="215" y="2559"/>
              <a:ext cx="3293" cy="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Prototype Target</a:t>
              </a:r>
            </a:p>
          </p:txBody>
        </p:sp>
        <p:sp>
          <p:nvSpPr>
            <p:cNvPr id="1048619" name="矩形 15"/>
            <p:cNvSpPr/>
            <p:nvPr>
              <p:custDataLst>
                <p:tags r:id="rId13"/>
              </p:custDataLst>
            </p:nvPr>
          </p:nvSpPr>
          <p:spPr>
            <a:xfrm>
              <a:off x="14048" y="2566"/>
              <a:ext cx="4607" cy="1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 err="1">
                  <a:solidFill>
                    <a:srgbClr val="00B05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CiADS Target</a:t>
              </a:r>
            </a:p>
            <a:p>
              <a:pPr algn="ctr"/>
              <a:r>
                <a:rPr lang="en-US" altLang="zh-CN" sz="2000" b="1" dirty="0" err="1">
                  <a:solidFill>
                    <a:srgbClr val="00B05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(T1, 250 kW / 2.5 MW)</a:t>
              </a:r>
            </a:p>
          </p:txBody>
        </p:sp>
        <p:sp>
          <p:nvSpPr>
            <p:cNvPr id="1048620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909" y="1744"/>
              <a:ext cx="1848" cy="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2022</a:t>
              </a:r>
              <a:r>
                <a:rPr lang="zh-CN" altLang="en-US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年</a:t>
              </a:r>
            </a:p>
          </p:txBody>
        </p:sp>
        <p:sp>
          <p:nvSpPr>
            <p:cNvPr id="1048621" name="文本框 19"/>
            <p:cNvSpPr txBox="1"/>
            <p:nvPr>
              <p:custDataLst>
                <p:tags r:id="rId15"/>
              </p:custDataLst>
            </p:nvPr>
          </p:nvSpPr>
          <p:spPr>
            <a:xfrm>
              <a:off x="5157" y="1723"/>
              <a:ext cx="1848" cy="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00B0F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2023</a:t>
              </a:r>
              <a:r>
                <a:rPr lang="zh-CN" altLang="en-US" sz="2400" b="1" dirty="0">
                  <a:solidFill>
                    <a:srgbClr val="00B0F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年</a:t>
              </a:r>
            </a:p>
          </p:txBody>
        </p:sp>
        <p:sp>
          <p:nvSpPr>
            <p:cNvPr id="1048622" name="文本框 23"/>
            <p:cNvSpPr txBox="1"/>
            <p:nvPr>
              <p:custDataLst>
                <p:tags r:id="rId16"/>
              </p:custDataLst>
            </p:nvPr>
          </p:nvSpPr>
          <p:spPr>
            <a:xfrm>
              <a:off x="15467" y="1706"/>
              <a:ext cx="1848" cy="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00B05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2027</a:t>
              </a:r>
              <a:r>
                <a:rPr lang="zh-CN" altLang="en-US" sz="2400" b="1" dirty="0">
                  <a:solidFill>
                    <a:srgbClr val="00B05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年</a:t>
              </a:r>
            </a:p>
          </p:txBody>
        </p:sp>
        <p:sp>
          <p:nvSpPr>
            <p:cNvPr id="1048623" name="虚尾箭头 36"/>
            <p:cNvSpPr/>
            <p:nvPr>
              <p:custDataLst>
                <p:tags r:id="rId17"/>
              </p:custDataLst>
            </p:nvPr>
          </p:nvSpPr>
          <p:spPr>
            <a:xfrm>
              <a:off x="3618" y="2581"/>
              <a:ext cx="667" cy="651"/>
            </a:xfrm>
            <a:prstGeom prst="stripedRigh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048624" name="矩形 26"/>
            <p:cNvSpPr/>
            <p:nvPr>
              <p:custDataLst>
                <p:tags r:id="rId18"/>
              </p:custDataLst>
            </p:nvPr>
          </p:nvSpPr>
          <p:spPr>
            <a:xfrm>
              <a:off x="9191" y="2559"/>
              <a:ext cx="4059" cy="11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7030A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On-Beam Test Target</a:t>
              </a:r>
            </a:p>
            <a:p>
              <a:pPr algn="ctr"/>
              <a:r>
                <a:rPr lang="en-US" altLang="zh-CN" sz="2000" b="1" dirty="0">
                  <a:solidFill>
                    <a:srgbClr val="7030A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(T2, 250 kW)</a:t>
              </a:r>
            </a:p>
          </p:txBody>
        </p:sp>
        <p:sp>
          <p:nvSpPr>
            <p:cNvPr id="1048625" name="虚尾箭头 11"/>
            <p:cNvSpPr/>
            <p:nvPr>
              <p:custDataLst>
                <p:tags r:id="rId19"/>
              </p:custDataLst>
            </p:nvPr>
          </p:nvSpPr>
          <p:spPr>
            <a:xfrm>
              <a:off x="7853" y="2581"/>
              <a:ext cx="667" cy="651"/>
            </a:xfrm>
            <a:prstGeom prst="stripedRigh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048626" name="虚尾箭头 18"/>
            <p:cNvSpPr/>
            <p:nvPr>
              <p:custDataLst>
                <p:tags r:id="rId20"/>
              </p:custDataLst>
            </p:nvPr>
          </p:nvSpPr>
          <p:spPr>
            <a:xfrm>
              <a:off x="13381" y="2536"/>
              <a:ext cx="667" cy="651"/>
            </a:xfrm>
            <a:prstGeom prst="stripedRigh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048627" name="文本框 29"/>
            <p:cNvSpPr txBox="1"/>
            <p:nvPr>
              <p:custDataLst>
                <p:tags r:id="rId21"/>
              </p:custDataLst>
            </p:nvPr>
          </p:nvSpPr>
          <p:spPr>
            <a:xfrm>
              <a:off x="9987" y="1707"/>
              <a:ext cx="1868" cy="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7030A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2025</a:t>
              </a:r>
              <a:r>
                <a:rPr lang="zh-CN" altLang="en-US" sz="2400" b="1" dirty="0">
                  <a:solidFill>
                    <a:srgbClr val="7030A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年</a:t>
              </a:r>
            </a:p>
          </p:txBody>
        </p:sp>
      </p:grpSp>
      <p:grpSp>
        <p:nvGrpSpPr>
          <p:cNvPr id="56" name="组合 11"/>
          <p:cNvGrpSpPr/>
          <p:nvPr/>
        </p:nvGrpSpPr>
        <p:grpSpPr>
          <a:xfrm>
            <a:off x="197485" y="5445125"/>
            <a:ext cx="11863070" cy="1198880"/>
            <a:chOff x="253" y="8421"/>
            <a:chExt cx="18682" cy="1888"/>
          </a:xfrm>
        </p:grpSpPr>
        <p:sp>
          <p:nvSpPr>
            <p:cNvPr id="1048628" name="文本框 31"/>
            <p:cNvSpPr txBox="1"/>
            <p:nvPr>
              <p:custDataLst>
                <p:tags r:id="rId6"/>
              </p:custDataLst>
            </p:nvPr>
          </p:nvSpPr>
          <p:spPr>
            <a:xfrm>
              <a:off x="253" y="8462"/>
              <a:ext cx="3472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3515" indent="-183515">
                <a:buFont typeface="Arial" panose="020B0604020202020204" pitchFamily="34" charset="0"/>
                <a:buChar char="•"/>
              </a:pPr>
              <a:r>
                <a:rPr lang="en-US" altLang="zh-CN" b="1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Real size prototype</a:t>
              </a:r>
            </a:p>
            <a:p>
              <a:pPr marL="183515" indent="-183515">
                <a:buFont typeface="Arial" panose="020B0604020202020204" pitchFamily="34" charset="0"/>
                <a:buChar char="•"/>
              </a:pPr>
              <a:r>
                <a:rPr lang="en-US" altLang="zh-CN" b="1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Off-line test</a:t>
              </a:r>
            </a:p>
            <a:p>
              <a:pPr marL="183515" indent="-183515">
                <a:buFont typeface="Arial" panose="020B0604020202020204" pitchFamily="34" charset="0"/>
                <a:buChar char="•"/>
              </a:pPr>
              <a:r>
                <a:rPr lang="en-US" altLang="zh-CN" b="1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System reliability </a:t>
              </a:r>
            </a:p>
          </p:txBody>
        </p:sp>
        <p:sp>
          <p:nvSpPr>
            <p:cNvPr id="1048629" name="文本框 33"/>
            <p:cNvSpPr txBox="1"/>
            <p:nvPr>
              <p:custDataLst>
                <p:tags r:id="rId7"/>
              </p:custDataLst>
            </p:nvPr>
          </p:nvSpPr>
          <p:spPr>
            <a:xfrm>
              <a:off x="3846" y="8421"/>
              <a:ext cx="4754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06375" indent="-206375" algn="l">
                <a:buFont typeface="Arial" panose="020B0604020202020204" pitchFamily="34" charset="0"/>
                <a:buChar char="•"/>
              </a:pPr>
              <a:r>
                <a:rPr lang="en-US" altLang="zh-CN" b="1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Coulpling to the accelerator with a low power</a:t>
              </a:r>
            </a:p>
            <a:p>
              <a:pPr marL="206375" indent="-206375" algn="l">
                <a:buFont typeface="Arial" panose="020B0604020202020204" pitchFamily="34" charset="0"/>
                <a:buChar char="•"/>
              </a:pPr>
              <a:r>
                <a:rPr lang="en-US" altLang="zh-CN" b="1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Estimate performance of target </a:t>
              </a:r>
              <a:r>
                <a:rPr lang="en-US" altLang="zh-CN" b="1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Beam Window </a:t>
              </a:r>
              <a:r>
                <a:rPr lang="en-US" altLang="zh-CN" b="1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(</a:t>
              </a:r>
              <a:r>
                <a:rPr lang="en-US" altLang="zh-CN" b="1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BW</a:t>
              </a:r>
              <a:r>
                <a:rPr lang="en-US" altLang="zh-CN" b="1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) </a:t>
              </a:r>
            </a:p>
          </p:txBody>
        </p:sp>
        <p:sp>
          <p:nvSpPr>
            <p:cNvPr id="1048630" name="文本框 34"/>
            <p:cNvSpPr txBox="1"/>
            <p:nvPr>
              <p:custDataLst>
                <p:tags r:id="rId8"/>
              </p:custDataLst>
            </p:nvPr>
          </p:nvSpPr>
          <p:spPr>
            <a:xfrm>
              <a:off x="8638" y="8421"/>
              <a:ext cx="556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93675" indent="-193675">
                <a:buFont typeface="Arial" panose="020B0604020202020204" pitchFamily="34" charset="0"/>
                <a:buChar char="•"/>
              </a:pPr>
              <a:r>
                <a:rPr lang="en-US" altLang="zh-CN" b="1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Accelarator-Target coupling tech. </a:t>
              </a:r>
            </a:p>
            <a:p>
              <a:pPr marL="193675" indent="-193675">
                <a:buFont typeface="Arial" panose="020B0604020202020204" pitchFamily="34" charset="0"/>
                <a:buChar char="•"/>
              </a:pPr>
              <a:r>
                <a:rPr lang="en-US" altLang="zh-CN" b="1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Various target techniques</a:t>
              </a:r>
            </a:p>
          </p:txBody>
        </p:sp>
        <p:sp>
          <p:nvSpPr>
            <p:cNvPr id="1048631" name="文本框 35"/>
            <p:cNvSpPr txBox="1"/>
            <p:nvPr>
              <p:custDataLst>
                <p:tags r:id="rId9"/>
              </p:custDataLst>
            </p:nvPr>
          </p:nvSpPr>
          <p:spPr>
            <a:xfrm>
              <a:off x="14249" y="8421"/>
              <a:ext cx="4686" cy="1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01295" indent="-201295">
                <a:buFont typeface="Arial" panose="020B0604020202020204" pitchFamily="34" charset="0"/>
                <a:buChar char="•"/>
              </a:pPr>
              <a:r>
                <a:rPr lang="en-US" altLang="zh-CN" b="1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Accelarator-Target-Reactor couple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CN" b="1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    (CiADS: 10MW)</a:t>
              </a:r>
              <a:endParaRPr lang="en-US" altLang="zh-CN" b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组合 13"/>
          <p:cNvGrpSpPr/>
          <p:nvPr/>
        </p:nvGrpSpPr>
        <p:grpSpPr>
          <a:xfrm>
            <a:off x="263525" y="2407920"/>
            <a:ext cx="11567160" cy="2940050"/>
            <a:chOff x="467" y="3715"/>
            <a:chExt cx="18216" cy="4630"/>
          </a:xfrm>
        </p:grpSpPr>
        <p:pic>
          <p:nvPicPr>
            <p:cNvPr id="2097155" name="图片 4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4"/>
            <a:srcRect l="16985" t="8809" r="19068"/>
            <a:stretch>
              <a:fillRect/>
            </a:stretch>
          </p:blipFill>
          <p:spPr>
            <a:xfrm>
              <a:off x="14710" y="3886"/>
              <a:ext cx="3973" cy="4440"/>
            </a:xfrm>
            <a:prstGeom prst="rect">
              <a:avLst/>
            </a:prstGeom>
          </p:spPr>
        </p:pic>
        <p:pic>
          <p:nvPicPr>
            <p:cNvPr id="2097156" name="图片占位符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>
            <a:xfrm>
              <a:off x="467" y="3715"/>
              <a:ext cx="3352" cy="4630"/>
            </a:xfrm>
            <a:prstGeom prst="rect">
              <a:avLst/>
            </a:prstGeom>
          </p:spPr>
        </p:pic>
        <p:pic>
          <p:nvPicPr>
            <p:cNvPr id="2097157" name="图片 3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6"/>
            <a:srcRect l="7935" t="12464" r="16346" b="15628"/>
            <a:stretch>
              <a:fillRect/>
            </a:stretch>
          </p:blipFill>
          <p:spPr>
            <a:xfrm>
              <a:off x="8745" y="3849"/>
              <a:ext cx="5120" cy="4330"/>
            </a:xfrm>
            <a:prstGeom prst="rect">
              <a:avLst/>
            </a:prstGeom>
          </p:spPr>
        </p:pic>
        <p:pic>
          <p:nvPicPr>
            <p:cNvPr id="2097158" name="图片 37" descr="坑内西侧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7"/>
            <a:srcRect r="18500"/>
            <a:stretch>
              <a:fillRect/>
            </a:stretch>
          </p:blipFill>
          <p:spPr>
            <a:xfrm>
              <a:off x="4113" y="4099"/>
              <a:ext cx="3900" cy="359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4CCD05F-7D1C-4395-6B47-F354C1429B33}"/>
              </a:ext>
            </a:extLst>
          </p:cNvPr>
          <p:cNvSpPr txBox="1"/>
          <p:nvPr/>
        </p:nvSpPr>
        <p:spPr>
          <a:xfrm>
            <a:off x="10704356" y="6319547"/>
            <a:ext cx="923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T. Wang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3" name="标题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>
              <a:buClrTx/>
              <a:buSzTx/>
              <a:buFontTx/>
            </a:pPr>
            <a:r>
              <a:rPr kumimoji="1" lang="en-US" altLang="zh-CN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Conclusion</a:t>
            </a:r>
          </a:p>
        </p:txBody>
      </p:sp>
      <p:sp>
        <p:nvSpPr>
          <p:cNvPr id="1048894" name="文本框 2"/>
          <p:cNvSpPr txBox="1"/>
          <p:nvPr/>
        </p:nvSpPr>
        <p:spPr>
          <a:xfrm>
            <a:off x="479425" y="836295"/>
            <a:ext cx="11332210" cy="393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25000"/>
              </a:lnSpc>
            </a:pPr>
            <a:r>
              <a:rPr lang="en-US" altLang="zh-CN" sz="20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Remarks:</a:t>
            </a:r>
          </a:p>
          <a:p>
            <a:pPr marL="285750" indent="-285750" algn="just" latinLnBrk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IMP-CAS is now responsible for constructing the CiADS project in Huizhou, Guangdong.</a:t>
            </a:r>
          </a:p>
          <a:p>
            <a:pPr marL="285750" indent="-285750" algn="just" latinLnBrk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According to the development goal of CiADS, a roadmap of four stages was drawed up to realize the LBE spallation target step by step.</a:t>
            </a:r>
          </a:p>
          <a:p>
            <a:pPr marL="285750" indent="-285750" algn="just" latinLnBrk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Key components are being developed for the CiADS LBE spallation target system.</a:t>
            </a:r>
          </a:p>
          <a:p>
            <a:pPr marL="285750" indent="-285750" algn="just" latinLnBrk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At present, the progress of the target development is in line with the CPM plan.</a:t>
            </a:r>
          </a:p>
          <a:p>
            <a:pPr marL="547370" indent="-267970" algn="just" latinLnBrk="0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Prototype target: already constructed and operated over 400 hrs;</a:t>
            </a:r>
          </a:p>
          <a:p>
            <a:pPr marL="547370" indent="-267970" algn="just" latinLnBrk="0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BWTL: installed, and will be operated in Nov.;</a:t>
            </a:r>
          </a:p>
          <a:p>
            <a:pPr marL="547370" indent="-267970" algn="just" latinLnBrk="0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On-beam test target: engineering design completed, will be fabricated soon;</a:t>
            </a:r>
          </a:p>
          <a:p>
            <a:pPr marL="547370" indent="-267970" algn="just" latinLnBrk="0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CiADS target: Physical design/Conceptual design is being performed.</a:t>
            </a:r>
          </a:p>
        </p:txBody>
      </p:sp>
      <p:sp>
        <p:nvSpPr>
          <p:cNvPr id="1048895" name="文本框 3"/>
          <p:cNvSpPr txBox="1"/>
          <p:nvPr>
            <p:custDataLst>
              <p:tags r:id="rId1"/>
            </p:custDataLst>
          </p:nvPr>
        </p:nvSpPr>
        <p:spPr>
          <a:xfrm>
            <a:off x="479425" y="4436110"/>
            <a:ext cx="11332210" cy="1570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25000"/>
              </a:lnSpc>
            </a:pPr>
            <a:r>
              <a:rPr lang="en-US" altLang="zh-CN" sz="20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Challenges:</a:t>
            </a:r>
          </a:p>
          <a:p>
            <a:pPr marL="285750" indent="-285750" latinLnBrk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With increasing of beam power, the target system trends to be much more complex and sophisticated.</a:t>
            </a:r>
          </a:p>
          <a:p>
            <a:pPr marL="285750" indent="-285750" latinLnBrk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Lack of on-beam LBE target operation experiences.</a:t>
            </a:r>
          </a:p>
          <a:p>
            <a:endParaRPr lang="en-US" altLang="zh-C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8896" name="文本框 4"/>
          <p:cNvSpPr txBox="1"/>
          <p:nvPr>
            <p:custDataLst>
              <p:tags r:id="rId2"/>
            </p:custDataLst>
          </p:nvPr>
        </p:nvSpPr>
        <p:spPr>
          <a:xfrm>
            <a:off x="1715770" y="6021070"/>
            <a:ext cx="8718550" cy="75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i="1" u="sng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Welcome to visit IMP for discussions and collaborations on target techniques</a:t>
            </a: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C421AF1A-EBA4-90A9-2757-A5DE13F2D10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l="11690" t="2063" r="4473"/>
          <a:stretch>
            <a:fillRect/>
          </a:stretch>
        </p:blipFill>
        <p:spPr>
          <a:xfrm>
            <a:off x="10624958" y="2093459"/>
            <a:ext cx="1287780" cy="3044190"/>
          </a:xfrm>
          <a:prstGeom prst="rect">
            <a:avLst/>
          </a:prstGeom>
        </p:spPr>
      </p:pic>
      <p:sp>
        <p:nvSpPr>
          <p:cNvPr id="3" name="文本框 47">
            <a:extLst>
              <a:ext uri="{FF2B5EF4-FFF2-40B4-BE49-F238E27FC236}">
                <a16:creationId xmlns:a16="http://schemas.microsoft.com/office/drawing/2014/main" id="{7E90DDAE-A7AE-38AB-94D3-FEF16A8F877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383621" y="5220176"/>
            <a:ext cx="17767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kern="100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Target station</a:t>
            </a:r>
          </a:p>
          <a:p>
            <a:pPr algn="ctr"/>
            <a:r>
              <a:rPr lang="en-US" altLang="zh-CN" sz="2000" b="1" kern="100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For on-beam test</a:t>
            </a:r>
            <a:endParaRPr lang="en-US" altLang="zh-CN" sz="2000" b="1" kern="100" dirty="0">
              <a:solidFill>
                <a:schemeClr val="tx1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57C38F-51BB-C874-128E-4392DFE5AD92}"/>
              </a:ext>
            </a:extLst>
          </p:cNvPr>
          <p:cNvSpPr txBox="1"/>
          <p:nvPr/>
        </p:nvSpPr>
        <p:spPr>
          <a:xfrm>
            <a:off x="10704356" y="6319547"/>
            <a:ext cx="923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T. Wang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1" y="481065"/>
            <a:ext cx="6150163" cy="35411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005" y="65567"/>
            <a:ext cx="76975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/>
              <a:t>T2K Experience of target and beam window lifetime (POT and DPA)</a:t>
            </a:r>
          </a:p>
        </p:txBody>
      </p:sp>
      <p:pic>
        <p:nvPicPr>
          <p:cNvPr id="4" name="Picture 3" descr="image002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1215" y="4080008"/>
            <a:ext cx="3470785" cy="269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2301663" y="2696923"/>
            <a:ext cx="1259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In service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420830" y="2416022"/>
            <a:ext cx="158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Replaced before failure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2935108" y="2441936"/>
            <a:ext cx="158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Replaced before failure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89943" y="273316"/>
            <a:ext cx="5521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	</a:t>
            </a:r>
            <a:r>
              <a:rPr lang="en-GB" sz="1400" b="1" dirty="0"/>
              <a:t>How long will a Ti-6Al-4V target/window last?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/>
              <a:t>No titanium failures observed to date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/>
              <a:t>No indications of graphite failure</a:t>
            </a:r>
          </a:p>
          <a:p>
            <a:endParaRPr lang="en-GB" sz="1400" dirty="0"/>
          </a:p>
          <a:p>
            <a:r>
              <a:rPr lang="en-GB" sz="1400" dirty="0"/>
              <a:t>Target II has highest POT 3.1 x 10</a:t>
            </a:r>
            <a:r>
              <a:rPr lang="en-GB" sz="1400" baseline="30000" dirty="0"/>
              <a:t>21</a:t>
            </a:r>
            <a:r>
              <a:rPr lang="en-GB" sz="1400" dirty="0"/>
              <a:t> POT </a:t>
            </a:r>
            <a:r>
              <a:rPr lang="en-GB" sz="1400" dirty="0">
                <a:sym typeface="Wingdings" panose="05000000000000000000" pitchFamily="2" charset="2"/>
              </a:rPr>
              <a:t> 4 DPA-NRT</a:t>
            </a:r>
          </a:p>
          <a:p>
            <a:r>
              <a:rPr lang="en-GB" sz="1400" dirty="0"/>
              <a:t>DPA higher than BLIP irradiated samples! </a:t>
            </a:r>
            <a:r>
              <a:rPr lang="en-GB" sz="1400" dirty="0">
                <a:sym typeface="Wingdings" panose="05000000000000000000" pitchFamily="2" charset="2"/>
              </a:rPr>
              <a:t> </a:t>
            </a:r>
            <a:r>
              <a:rPr lang="en-GB" sz="1400" dirty="0"/>
              <a:t>0.95DPA-NRT</a:t>
            </a:r>
          </a:p>
          <a:p>
            <a:endParaRPr lang="en-GB" sz="1400" dirty="0"/>
          </a:p>
          <a:p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0002" y="5769035"/>
            <a:ext cx="54893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In HK era we can expect around 3 x 10</a:t>
            </a:r>
            <a:r>
              <a:rPr lang="en-GB" baseline="30000" dirty="0"/>
              <a:t>21</a:t>
            </a:r>
            <a:r>
              <a:rPr lang="en-GB" dirty="0"/>
              <a:t> POT/</a:t>
            </a:r>
            <a:r>
              <a:rPr lang="en-GB" dirty="0" err="1"/>
              <a:t>yr</a:t>
            </a:r>
            <a:endParaRPr lang="en-GB" dirty="0"/>
          </a:p>
          <a:p>
            <a:r>
              <a:rPr lang="en-GB" dirty="0"/>
              <a:t>Ideally a target &amp; beam window will not need to be replaced more than 1 time per year. </a:t>
            </a:r>
            <a:r>
              <a:rPr lang="en-GB" b="1" dirty="0"/>
              <a:t>More data needed!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75" y="4006072"/>
            <a:ext cx="5411737" cy="144194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4856672" y="5366822"/>
            <a:ext cx="463540" cy="4022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120776" y="650447"/>
            <a:ext cx="967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3.1x10</a:t>
            </a:r>
            <a:r>
              <a:rPr lang="en-GB" sz="1600" baseline="30000" dirty="0"/>
              <a:t>21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60416" y="1932010"/>
            <a:ext cx="967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1.6x10</a:t>
            </a:r>
            <a:r>
              <a:rPr lang="en-GB" sz="1600" baseline="30000" dirty="0"/>
              <a:t>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998" y="1656329"/>
            <a:ext cx="4937263" cy="277538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73048" y="2091519"/>
            <a:ext cx="291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FLUKA estimate current target window @ 4DPA-NRT</a:t>
            </a:r>
          </a:p>
          <a:p>
            <a:r>
              <a:rPr lang="en-GB" sz="1200" dirty="0"/>
              <a:t>Damage threshold = 40eV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878584" y="989001"/>
            <a:ext cx="2300943" cy="11025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200000">
            <a:off x="3701706" y="2409183"/>
            <a:ext cx="158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Replaced before failure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683498" y="2780258"/>
            <a:ext cx="1259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In service</a:t>
            </a:r>
          </a:p>
        </p:txBody>
      </p:sp>
      <p:sp>
        <p:nvSpPr>
          <p:cNvPr id="15" name="TextBox 14"/>
          <p:cNvSpPr txBox="1"/>
          <p:nvPr/>
        </p:nvSpPr>
        <p:spPr>
          <a:xfrm rot="20070023">
            <a:off x="454072" y="2416312"/>
            <a:ext cx="10458287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Work underway to irradiate titanium alloys using 28MeV protons @ Birmingham university MC40 cyclotron </a:t>
            </a:r>
          </a:p>
          <a:p>
            <a:r>
              <a:rPr lang="en-GB" dirty="0"/>
              <a:t>2.5-3 DPA-NRT damage of high cycle fatigue samples with ~30days irradiation.</a:t>
            </a:r>
          </a:p>
          <a:p>
            <a:endParaRPr lang="en-GB" dirty="0"/>
          </a:p>
          <a:p>
            <a:r>
              <a:rPr lang="en-GB" dirty="0"/>
              <a:t>See poster by Richard Cowan</a:t>
            </a:r>
          </a:p>
          <a:p>
            <a:endParaRPr lang="en-GB" dirty="0"/>
          </a:p>
          <a:p>
            <a:r>
              <a:rPr lang="en-GB" dirty="0">
                <a:solidFill>
                  <a:srgbClr val="033F85"/>
                </a:solidFill>
                <a:latin typeface="Moderat" panose="00000500000000000000" pitchFamily="50" charset="0"/>
              </a:rPr>
              <a:t>“Testing high-DPA irradiated titanium alloys for high-cycle fatigue”</a:t>
            </a:r>
            <a:br>
              <a:rPr lang="en-GB" dirty="0">
                <a:solidFill>
                  <a:srgbClr val="033F85"/>
                </a:solidFill>
                <a:latin typeface="Moderat" panose="00000500000000000000" pitchFamily="50" charset="0"/>
              </a:rPr>
            </a:b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8</a:t>
            </a:fld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589346" y="4712841"/>
            <a:ext cx="383065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000" b="1" dirty="0"/>
              <a:t>HK upgrade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600" dirty="0"/>
              <a:t>Current upgrades to accelerator should result in a rapid increase in rep rate and beam power.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600" dirty="0"/>
              <a:t>1.3MW beam around 2026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600" dirty="0"/>
              <a:t>(3.2x10</a:t>
            </a:r>
            <a:r>
              <a:rPr lang="en-GB" altLang="en-US" sz="1600" baseline="30000" dirty="0"/>
              <a:t>14</a:t>
            </a:r>
            <a:r>
              <a:rPr lang="en-GB" altLang="en-US" sz="1600" dirty="0"/>
              <a:t>ppp @ 1.16Hz) – 19% increase</a:t>
            </a:r>
            <a:endParaRPr lang="en-GB" sz="1600" dirty="0"/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3074AD-CA83-96BF-1A46-1BAD7CC9045D}"/>
              </a:ext>
            </a:extLst>
          </p:cNvPr>
          <p:cNvSpPr txBox="1"/>
          <p:nvPr/>
        </p:nvSpPr>
        <p:spPr>
          <a:xfrm>
            <a:off x="10704356" y="6319547"/>
            <a:ext cx="10431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M. Fitton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49845A27-9031-4DC8-DB80-A45D53B1F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B445D27E-6E4B-1BE2-741F-8D230B403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</a:p>
        </p:txBody>
      </p:sp>
    </p:spTree>
    <p:extLst>
      <p:ext uri="{BB962C8B-B14F-4D97-AF65-F5344CB8AC3E}">
        <p14:creationId xmlns:p14="http://schemas.microsoft.com/office/powerpoint/2010/main" val="171490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1523" y="1863605"/>
            <a:ext cx="8784976" cy="3800488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80" r="1580"/>
          <a:stretch/>
        </p:blipFill>
        <p:spPr>
          <a:xfrm>
            <a:off x="1058423" y="1118474"/>
            <a:ext cx="10399187" cy="49946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4907867" y="3753219"/>
            <a:ext cx="504056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0990821" y="1491914"/>
            <a:ext cx="358778" cy="37169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0743493" y="1488285"/>
            <a:ext cx="247328" cy="25334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950412" y="1414602"/>
            <a:ext cx="3490666" cy="313863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Lucida Grande" pitchFamily="84" charset="0"/>
              <a:ea typeface="ヒラギノ角ゴ Pro W3" pitchFamily="84" charset="-12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0289" y="845583"/>
            <a:ext cx="3710341" cy="638329"/>
            <a:chOff x="3632020" y="1257991"/>
            <a:chExt cx="2082411" cy="646331"/>
          </a:xfrm>
        </p:grpSpPr>
        <p:sp>
          <p:nvSpPr>
            <p:cNvPr id="16" name="Rounded Rectangular Callout 15"/>
            <p:cNvSpPr/>
            <p:nvPr/>
          </p:nvSpPr>
          <p:spPr bwMode="auto">
            <a:xfrm>
              <a:off x="3632020" y="1257991"/>
              <a:ext cx="2034226" cy="490138"/>
            </a:xfrm>
            <a:prstGeom prst="wedgeRoundRectCallout">
              <a:avLst>
                <a:gd name="adj1" fmla="val -866"/>
                <a:gd name="adj2" fmla="val 97005"/>
                <a:gd name="adj3" fmla="val 16667"/>
              </a:avLst>
            </a:prstGeom>
            <a:solidFill>
              <a:schemeClr val="accent5"/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80205" y="1257991"/>
              <a:ext cx="20342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Redesign target pipes for 5 bar operation. Increase pressure rating and remove thrust force</a:t>
              </a:r>
            </a:p>
          </p:txBody>
        </p:sp>
      </p:grpSp>
      <p:sp>
        <p:nvSpPr>
          <p:cNvPr id="13" name="Rounded Rectangular Callout 12"/>
          <p:cNvSpPr/>
          <p:nvPr/>
        </p:nvSpPr>
        <p:spPr bwMode="auto">
          <a:xfrm>
            <a:off x="2168473" y="4749275"/>
            <a:ext cx="2164594" cy="693018"/>
          </a:xfrm>
          <a:prstGeom prst="wedgeRoundRectCallout">
            <a:avLst>
              <a:gd name="adj1" fmla="val 76567"/>
              <a:gd name="adj2" fmla="val -139930"/>
              <a:gd name="adj3" fmla="val 16667"/>
            </a:avLst>
          </a:prstGeom>
          <a:solidFill>
            <a:schemeClr val="accent5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5676" y="4723514"/>
            <a:ext cx="2255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Re-optimise upstream target window to reduce pressure stress &amp; maintain good cooling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040810" y="2643412"/>
            <a:ext cx="2196244" cy="716222"/>
            <a:chOff x="8297527" y="2608827"/>
            <a:chExt cx="2196244" cy="716222"/>
          </a:xfrm>
        </p:grpSpPr>
        <p:sp>
          <p:nvSpPr>
            <p:cNvPr id="14" name="Rounded Rectangular Callout 13"/>
            <p:cNvSpPr/>
            <p:nvPr/>
          </p:nvSpPr>
          <p:spPr bwMode="auto">
            <a:xfrm>
              <a:off x="8348157" y="2632031"/>
              <a:ext cx="2140331" cy="693018"/>
            </a:xfrm>
            <a:prstGeom prst="wedgeRoundRectCallout">
              <a:avLst>
                <a:gd name="adj1" fmla="val 47530"/>
                <a:gd name="adj2" fmla="val -169777"/>
                <a:gd name="adj3" fmla="val 16667"/>
              </a:avLst>
            </a:prstGeom>
            <a:solidFill>
              <a:schemeClr val="accent5"/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97527" y="2608827"/>
              <a:ext cx="21962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Re-optimise downstream target window to reduce pressure stress &amp; maintain good cooling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873114" y="813800"/>
            <a:ext cx="2243738" cy="490138"/>
            <a:chOff x="7056253" y="1216178"/>
            <a:chExt cx="2182243" cy="490138"/>
          </a:xfrm>
          <a:solidFill>
            <a:srgbClr val="FF0000"/>
          </a:solidFill>
        </p:grpSpPr>
        <p:sp>
          <p:nvSpPr>
            <p:cNvPr id="15" name="Rounded Rectangular Callout 14"/>
            <p:cNvSpPr/>
            <p:nvPr/>
          </p:nvSpPr>
          <p:spPr bwMode="auto">
            <a:xfrm>
              <a:off x="7056253" y="1216178"/>
              <a:ext cx="2182243" cy="490138"/>
            </a:xfrm>
            <a:prstGeom prst="wedgeRoundRectCallout">
              <a:avLst>
                <a:gd name="adj1" fmla="val 78617"/>
                <a:gd name="adj2" fmla="val 94999"/>
                <a:gd name="adj3" fmla="val 16667"/>
              </a:avLst>
            </a:prstGeom>
            <a:grpFill/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56253" y="1230355"/>
              <a:ext cx="1979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Full penetration EB weld at downstream target window 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23992" y="33652"/>
            <a:ext cx="8489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Required Target upgrades for operation at higher pressure</a:t>
            </a:r>
          </a:p>
        </p:txBody>
      </p:sp>
      <p:sp>
        <p:nvSpPr>
          <p:cNvPr id="21" name="Up-Down Arrow 20"/>
          <p:cNvSpPr/>
          <p:nvPr/>
        </p:nvSpPr>
        <p:spPr>
          <a:xfrm rot="14686904">
            <a:off x="4118575" y="1388264"/>
            <a:ext cx="261257" cy="74513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4221419" y="648933"/>
            <a:ext cx="381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Thrust force 1.4kN @ 5bar (per pipe)</a:t>
            </a:r>
          </a:p>
          <a:p>
            <a:r>
              <a:rPr lang="en-GB" b="1" dirty="0">
                <a:solidFill>
                  <a:srgbClr val="00B050"/>
                </a:solidFill>
              </a:rPr>
              <a:t>Need to remove to prevent target deflections from 2.8kN force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3040" y="3965715"/>
            <a:ext cx="5908105" cy="2759259"/>
          </a:xfrm>
          <a:prstGeom prst="rect">
            <a:avLst/>
          </a:prstGeom>
        </p:spPr>
      </p:pic>
      <p:sp>
        <p:nvSpPr>
          <p:cNvPr id="30" name="Rounded Rectangular Callout 29"/>
          <p:cNvSpPr/>
          <p:nvPr/>
        </p:nvSpPr>
        <p:spPr bwMode="auto">
          <a:xfrm>
            <a:off x="5566622" y="1772274"/>
            <a:ext cx="1838794" cy="490138"/>
          </a:xfrm>
          <a:prstGeom prst="wedgeRoundRectCallout">
            <a:avLst>
              <a:gd name="adj1" fmla="val -46250"/>
              <a:gd name="adj2" fmla="val 162411"/>
              <a:gd name="adj3" fmla="val 16667"/>
            </a:avLst>
          </a:prstGeom>
          <a:solidFill>
            <a:srgbClr val="FF0000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Lucida Grande" pitchFamily="84" charset="0"/>
              <a:ea typeface="ヒラギノ角ゴ Pro W3" pitchFamily="84" charset="-128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161678" y="1758097"/>
            <a:ext cx="2243738" cy="490138"/>
            <a:chOff x="7056253" y="1216178"/>
            <a:chExt cx="2182243" cy="490138"/>
          </a:xfrm>
          <a:solidFill>
            <a:srgbClr val="FF0000"/>
          </a:solidFill>
        </p:grpSpPr>
        <p:sp>
          <p:nvSpPr>
            <p:cNvPr id="28" name="Rounded Rectangular Callout 27"/>
            <p:cNvSpPr/>
            <p:nvPr/>
          </p:nvSpPr>
          <p:spPr bwMode="auto">
            <a:xfrm>
              <a:off x="7056253" y="1216178"/>
              <a:ext cx="2182243" cy="490138"/>
            </a:xfrm>
            <a:prstGeom prst="wedgeRoundRectCallout">
              <a:avLst>
                <a:gd name="adj1" fmla="val -56315"/>
                <a:gd name="adj2" fmla="val 214147"/>
                <a:gd name="adj3" fmla="val 16667"/>
              </a:avLst>
            </a:prstGeom>
            <a:grpFill/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056255" y="1230355"/>
              <a:ext cx="1979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Outercover</a:t>
              </a:r>
              <a:r>
                <a:rPr lang="en-GB" sz="12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 welds increased to full penetration (~5mm) </a:t>
              </a:r>
            </a:p>
          </p:txBody>
        </p:sp>
      </p:grpSp>
      <p:pic>
        <p:nvPicPr>
          <p:cNvPr id="31" name="Google Shape;570;p93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78" y="5584325"/>
            <a:ext cx="1431274" cy="114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oogle Shape;569;p93"/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829" y="5580144"/>
            <a:ext cx="1638905" cy="124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E:\DS_end_CFD\Mod1\Velocity_plo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749" y="66234"/>
            <a:ext cx="1576384" cy="123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670372" y="509862"/>
            <a:ext cx="1358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1.3MW design</a:t>
            </a:r>
          </a:p>
        </p:txBody>
      </p:sp>
      <p:sp>
        <p:nvSpPr>
          <p:cNvPr id="23" name="TextBox 22"/>
          <p:cNvSpPr txBox="1"/>
          <p:nvPr/>
        </p:nvSpPr>
        <p:spPr>
          <a:xfrm rot="19774892">
            <a:off x="121543" y="2673862"/>
            <a:ext cx="10411116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Increased beam power </a:t>
            </a:r>
            <a:r>
              <a:rPr lang="en-GB" sz="3200" dirty="0">
                <a:sym typeface="Wingdings" panose="05000000000000000000" pitchFamily="2" charset="2"/>
              </a:rPr>
              <a:t></a:t>
            </a:r>
            <a:r>
              <a:rPr lang="en-GB" sz="3200" dirty="0"/>
              <a:t> Increased chance of target failure </a:t>
            </a:r>
            <a:r>
              <a:rPr lang="en-GB" sz="3200" b="1" dirty="0"/>
              <a:t>Enhanced QA testing and traceability required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9</a:t>
            </a:fld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0D9C75-9EBE-CDA2-51DC-D34C8D584708}"/>
              </a:ext>
            </a:extLst>
          </p:cNvPr>
          <p:cNvSpPr txBox="1"/>
          <p:nvPr/>
        </p:nvSpPr>
        <p:spPr>
          <a:xfrm>
            <a:off x="10704356" y="6319547"/>
            <a:ext cx="10431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M. Fitton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31EB7428-C2DC-4453-2629-74F66846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11/10/23</a:t>
            </a:r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432D247-8737-D2D1-5AD2-8FF62614C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Summary: Topic 6</a:t>
            </a:r>
          </a:p>
        </p:txBody>
      </p:sp>
    </p:spTree>
    <p:extLst>
      <p:ext uri="{BB962C8B-B14F-4D97-AF65-F5344CB8AC3E}">
        <p14:creationId xmlns:p14="http://schemas.microsoft.com/office/powerpoint/2010/main" val="33613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30,&quot;width&quot;:3352}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4330,&quot;width&quot;:5120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3590,&quot;width&quot;:3900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54cc904-e428-4822-8477-7a7596daf4cd}"/>
  <p:tag name="TABLE_ENDDRAG_ORIGIN_RECT" val="466*409"/>
  <p:tag name="TABLE_ENDDRAG_RECT" val="454*82*466*409"/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4440,&quot;width&quot;:397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1540</Words>
  <Application>Microsoft Macintosh PowerPoint</Application>
  <PresentationFormat>Widescreen</PresentationFormat>
  <Paragraphs>369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Moderat</vt:lpstr>
      <vt:lpstr>黑体</vt:lpstr>
      <vt:lpstr>Arial</vt:lpstr>
      <vt:lpstr>Calibri</vt:lpstr>
      <vt:lpstr>Calibri Light</vt:lpstr>
      <vt:lpstr>Helvetica</vt:lpstr>
      <vt:lpstr>Lucida Grande</vt:lpstr>
      <vt:lpstr>Symbol</vt:lpstr>
      <vt:lpstr>Wingdings</vt:lpstr>
      <vt:lpstr>Office Theme</vt:lpstr>
      <vt:lpstr>Summary of Topic 6 Construction, fabrication, inspection, QA of HPT</vt:lpstr>
      <vt:lpstr>Timetable</vt:lpstr>
      <vt:lpstr>NuMI</vt:lpstr>
      <vt:lpstr>Conclusion</vt:lpstr>
      <vt:lpstr>The CiADS project</vt:lpstr>
      <vt:lpstr>PowerPoint Presentation</vt:lpstr>
      <vt:lpstr>Conclusion</vt:lpstr>
      <vt:lpstr>PowerPoint Presentation</vt:lpstr>
      <vt:lpstr>PowerPoint Presentation</vt:lpstr>
      <vt:lpstr>PowerPoint Presentation</vt:lpstr>
      <vt:lpstr>Large Hadron Collider beam-intercepting devices</vt:lpstr>
      <vt:lpstr>LHC beam characteristics</vt:lpstr>
      <vt:lpstr>PowerPoint Presentation</vt:lpstr>
      <vt:lpstr>Conclusions</vt:lpstr>
      <vt:lpstr>KEK and positron</vt:lpstr>
      <vt:lpstr>Comparison of high-power targets in Japan</vt:lpstr>
      <vt:lpstr>Summary</vt:lpstr>
      <vt:lpstr>ILC rotating W target for positron source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of Topic 6 Construction, fabrication, inspection, QA of HPT</dc:title>
  <dc:creator>Katsuya Yonehara</dc:creator>
  <cp:lastModifiedBy>Katsuya Yonehara</cp:lastModifiedBy>
  <cp:revision>15</cp:revision>
  <dcterms:created xsi:type="dcterms:W3CDTF">2023-11-09T11:54:45Z</dcterms:created>
  <dcterms:modified xsi:type="dcterms:W3CDTF">2023-11-09T13:13:28Z</dcterms:modified>
</cp:coreProperties>
</file>