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886EB-0758-4032-460A-377B71E83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4072D-7EFB-0F1C-EA92-D07C1B099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B4F96-6D84-F3F6-263D-CEA30EEF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6497A-F0DE-5FB2-837C-BA8574A86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03E96-5102-37DD-5DE0-51F17ECF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8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1B20-D0E0-7381-170A-8B482C755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E1102-F800-2CC5-1808-9E73AF3B5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4A462-43E4-6EDD-8D1E-0D08FEF7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D621F-9CA7-F4F0-9D8A-6CDCF3BC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70451-DEB8-B7CE-5DC9-06166B173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6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0CA25-C1A1-CFD9-EF0A-F36269FEE0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DA693D-EE8E-739B-0D8A-57BFAEFC0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F15B1-57B0-EA6B-A08D-735AB52D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23F97-ABF1-0216-F3A5-F28E7293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E9E79-AC0A-0AE3-B242-46115603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12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B310-9C4D-60D7-FA41-702F1D41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7940B-0127-BE70-3581-609FA74DC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30DA3-9CDB-8320-9C67-4A10FE37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B49FE-D046-975A-21D2-7361CF08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21A12-C837-D6E1-8D1A-3D045FBB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28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E6E7-D44A-C9C4-BC88-C5AACD6F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73921-5F97-92D9-362F-9DFEA4E78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2D3D3-2869-FA01-D886-52B04636E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546A-5F5D-4B32-BB9C-564B9A38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FC8BF-A81B-ED18-5A06-69B8CA75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1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20933-E325-F9A6-0DC7-69A61189F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0F7AC-F367-B7A5-19BD-A877FCA63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EAB18-FDAF-845F-FC0F-B6123F175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9CBAB-32E6-5B14-E0B7-0EDEB62F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79FC5-1556-513B-DB99-0DEFE974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3A3B0-81C4-FEBF-B5AA-D48A288E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7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BFDE9-792F-E19F-FE75-DB470690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74D43-2CCD-7B1D-667E-853509B18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948EB-E5CC-692F-82C8-D71256870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7997F-77BD-9CCC-81B6-0E1885676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4DFE2F-65EB-6784-9B00-7B55F7B2A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93241-32B1-EFC2-0957-07AD8E913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1389C8-FE42-9A62-0A49-2CA18EEB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CB957F-C101-CE49-1607-DC6E08581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8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70F4C-45A6-F383-1064-77D6827C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785A7-C618-7E78-8CE8-CE31C5CE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71520-8401-4B24-09DB-700B6223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9C809-47C5-8B49-87CC-2173EA8A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0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6431D-BA2C-FA8C-B780-F73455EA3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82299-D16E-681F-224C-72B724BB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3ABE9-4E60-081E-1B39-BF8B8CA3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5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27CD-C4EB-9DC7-7520-E0517F78C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F5FD3-0CB3-A40B-DCE7-D1BA1733C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28DB9-3F88-AD4F-EF73-4E95BE0A3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1F58A-4855-661D-A4F7-11BC3C94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FC7AE-01D2-810C-23AE-AF0C60F93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3C1A2-FEE7-9EC4-E61F-71B91D0D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5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7DB0-760B-EE96-8C4D-FDC15194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A922D-F489-A4C5-B2A4-CD46E9D4B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B79DC-8E04-CF3E-EE22-DCAA73DCE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1BC6A-62AB-C225-BF5C-81EFB7FF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820EA-8FEF-2442-8B25-1EA562F4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D06A8-2B15-EA10-D820-A39324D4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1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F1AA5B-652D-F306-630D-71F341F6B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F5AF2-77A6-9B28-377C-9E7841BBA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ECF15-A880-5B1D-B908-F8ABC5C82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A6300-D799-754B-829E-A779F07D16A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8BE82-629E-E841-2B30-C894C14A3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C8457-8F5E-D0EF-6524-E0781E357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A87DA-3C95-4D4F-AF35-31D44BD3C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12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61.png"/><Relationship Id="rId5" Type="http://schemas.openxmlformats.org/officeDocument/2006/relationships/image" Target="../media/image51.png"/><Relationship Id="rId10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2.riken.jp/event/3102/contributions/22083/" TargetMode="External"/><Relationship Id="rId3" Type="http://schemas.openxmlformats.org/officeDocument/2006/relationships/hyperlink" Target="https://indico2.riken.jp/event/3102/contributions/21961/" TargetMode="External"/><Relationship Id="rId7" Type="http://schemas.openxmlformats.org/officeDocument/2006/relationships/hyperlink" Target="https://indico2.riken.jp/event/3102/contributions/22001/" TargetMode="External"/><Relationship Id="rId2" Type="http://schemas.openxmlformats.org/officeDocument/2006/relationships/hyperlink" Target="https://indico2.riken.jp/event/3102/contributions/2197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2.riken.jp/event/3102/contributions/21999/" TargetMode="External"/><Relationship Id="rId5" Type="http://schemas.openxmlformats.org/officeDocument/2006/relationships/hyperlink" Target="https://indico2.riken.jp/event/3102/contributions/21986/" TargetMode="External"/><Relationship Id="rId4" Type="http://schemas.openxmlformats.org/officeDocument/2006/relationships/hyperlink" Target="https://indico2.riken.jp/event/3102/contributions/21985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conference/AcceleratorApplications2024" TargetMode="External"/><Relationship Id="rId2" Type="http://schemas.openxmlformats.org/officeDocument/2006/relationships/hyperlink" Target="https://fermilab.wd5.myworkdayjobs.com/en-US/FermilabCareers/details/Target-Systems-Department-Projects-Staff-Engineer_R_0074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1C67-7DD1-1F10-FB49-08A0C9522C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Topic 5: Target Facility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13F02-70CD-7C76-6806-D48233058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555555"/>
                </a:solidFill>
                <a:effectLst/>
                <a:latin typeface="Liberation Sans"/>
              </a:rPr>
              <a:t>Facility radioprotection, remote handling, lifecycle challenges</a:t>
            </a:r>
          </a:p>
          <a:p>
            <a:r>
              <a:rPr lang="en-US" dirty="0">
                <a:solidFill>
                  <a:srgbClr val="555555"/>
                </a:solidFill>
                <a:latin typeface="Liberation Sans"/>
              </a:rPr>
              <a:t>P. Hurh (FNAL) &amp; D. Kim (BNL)</a:t>
            </a:r>
            <a:endParaRPr lang="en-US" dirty="0"/>
          </a:p>
        </p:txBody>
      </p:sp>
      <p:pic>
        <p:nvPicPr>
          <p:cNvPr id="3074" name="Picture 2" descr="8th High Power Targetry Workshop (HPTW2023)">
            <a:extLst>
              <a:ext uri="{FF2B5EF4-FFF2-40B4-BE49-F238E27FC236}">
                <a16:creationId xmlns:a16="http://schemas.microsoft.com/office/drawing/2014/main" id="{F108AB96-49C6-D64B-F5A6-E176E056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53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7ACBE2-4C80-8A7A-657E-8A6591DA39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933" y="1690688"/>
            <a:ext cx="4479851" cy="3063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F49C38-12B0-B07D-57C0-74364419C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70" y="343783"/>
            <a:ext cx="8239730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FRIB Remote Handling – Operations Experience and Future Plans  - M. </a:t>
            </a:r>
            <a:r>
              <a:rPr lang="en-US" sz="3600" dirty="0" err="1"/>
              <a:t>Larmann</a:t>
            </a:r>
            <a:r>
              <a:rPr lang="en-US" sz="3600" dirty="0"/>
              <a:t> et 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02962-5423-BB66-78A2-5D611FAA0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69" y="1690689"/>
            <a:ext cx="5721849" cy="3063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76F9E-802A-78BE-E001-9FE83E470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700" y="0"/>
            <a:ext cx="25273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908B8-944C-C724-1D01-6AEEB23246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310" y="4836144"/>
            <a:ext cx="6057471" cy="1939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1666B-DDCB-CF3F-6BC4-6F34CCC6BA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70" y="4753727"/>
            <a:ext cx="3352695" cy="193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11385-C44A-513A-5601-EBF7E8EEB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699" y="82417"/>
            <a:ext cx="1197082" cy="149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5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AF576-06F6-2337-AB01-3264246D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92092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HiRadMat</a:t>
            </a:r>
            <a:r>
              <a:rPr lang="en-US" sz="3600" dirty="0"/>
              <a:t>: a high power </a:t>
            </a:r>
            <a:r>
              <a:rPr lang="en-US" sz="3600" dirty="0" err="1"/>
              <a:t>targetry</a:t>
            </a:r>
            <a:r>
              <a:rPr lang="en-US" sz="3600" dirty="0"/>
              <a:t> facility at CERN – A. </a:t>
            </a:r>
            <a:r>
              <a:rPr lang="en-US" sz="3600" dirty="0" err="1"/>
              <a:t>Goillot</a:t>
            </a:r>
            <a:endParaRPr lang="en-US" sz="3600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DCCAA8ED-1738-C29F-AF9D-287DBF06E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975105"/>
              </p:ext>
            </p:extLst>
          </p:nvPr>
        </p:nvGraphicFramePr>
        <p:xfrm>
          <a:off x="263173" y="1690688"/>
          <a:ext cx="3497168" cy="319994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44696">
                  <a:extLst>
                    <a:ext uri="{9D8B030D-6E8A-4147-A177-3AD203B41FA5}">
                      <a16:colId xmlns:a16="http://schemas.microsoft.com/office/drawing/2014/main" val="164274248"/>
                    </a:ext>
                  </a:extLst>
                </a:gridCol>
                <a:gridCol w="1652472">
                  <a:extLst>
                    <a:ext uri="{9D8B030D-6E8A-4147-A177-3AD203B41FA5}">
                      <a16:colId xmlns:a16="http://schemas.microsoft.com/office/drawing/2014/main" val="1650185662"/>
                    </a:ext>
                  </a:extLst>
                </a:gridCol>
              </a:tblGrid>
              <a:tr h="313551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EFEFEF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EFEFEF"/>
                          </a:solidFill>
                          <a:effectLst/>
                        </a:rPr>
                        <a:t>Protons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653055943"/>
                  </a:ext>
                </a:extLst>
              </a:tr>
              <a:tr h="360799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effectLst/>
                        </a:rPr>
                        <a:t>Beam Momentum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440 GeV/c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498326904"/>
                  </a:ext>
                </a:extLst>
              </a:tr>
              <a:tr h="360799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effectLst/>
                        </a:rPr>
                        <a:t>Pulse Energy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up to 2.4 MJ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4007316808"/>
                  </a:ext>
                </a:extLst>
              </a:tr>
              <a:tr h="360799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effectLst/>
                        </a:rPr>
                        <a:t>Bunch Intensity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5·10</a:t>
                      </a:r>
                      <a:r>
                        <a:rPr lang="en-GB" sz="1200" baseline="30000" dirty="0">
                          <a:solidFill>
                            <a:srgbClr val="333333"/>
                          </a:solidFill>
                          <a:effectLst/>
                        </a:rPr>
                        <a:t>9 </a:t>
                      </a:r>
                      <a:r>
                        <a:rPr lang="en-GB" sz="1200" baseline="0" dirty="0">
                          <a:solidFill>
                            <a:srgbClr val="333333"/>
                          </a:solidFill>
                          <a:effectLst/>
                        </a:rPr>
                        <a:t>– 2.3</a:t>
                      </a:r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·10</a:t>
                      </a:r>
                      <a:r>
                        <a:rPr lang="en-GB" sz="1200" baseline="30000" dirty="0">
                          <a:solidFill>
                            <a:srgbClr val="333333"/>
                          </a:solidFill>
                          <a:effectLst/>
                        </a:rPr>
                        <a:t>11</a:t>
                      </a:r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 protons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157222289"/>
                  </a:ext>
                </a:extLst>
              </a:tr>
              <a:tr h="360799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effectLst/>
                        </a:rPr>
                        <a:t>Number of Bunches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1 to 288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885392272"/>
                  </a:ext>
                </a:extLst>
              </a:tr>
              <a:tr h="360799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effectLst/>
                        </a:rPr>
                        <a:t>Maximum Pulse Intensity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3.46 · 10</a:t>
                      </a:r>
                      <a:r>
                        <a:rPr lang="en-GB" sz="1200" baseline="30000" dirty="0">
                          <a:solidFill>
                            <a:srgbClr val="333333"/>
                          </a:solidFill>
                          <a:effectLst/>
                        </a:rPr>
                        <a:t>13</a:t>
                      </a:r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 protons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690605941"/>
                  </a:ext>
                </a:extLst>
              </a:tr>
              <a:tr h="360799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effectLst/>
                        </a:rPr>
                        <a:t>Bunch Length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 sigma)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1.5 ns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9783333"/>
                  </a:ext>
                </a:extLst>
              </a:tr>
              <a:tr h="360799"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effectLst/>
                        </a:rPr>
                        <a:t>Bunch Spacing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25 ns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195080328"/>
                  </a:ext>
                </a:extLst>
              </a:tr>
              <a:tr h="360799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effectLst/>
                        </a:rPr>
                        <a:t>Beam Size at Target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333333"/>
                          </a:solidFill>
                          <a:effectLst/>
                        </a:rPr>
                        <a:t>~ 1 mm</a:t>
                      </a:r>
                      <a:r>
                        <a:rPr lang="en-GB" sz="1200" baseline="30000" dirty="0">
                          <a:solidFill>
                            <a:srgbClr val="333333"/>
                          </a:solidFill>
                          <a:effectLst/>
                        </a:rPr>
                        <a:t>2</a:t>
                      </a:r>
                      <a:endParaRPr lang="en-GB" sz="12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69226757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17D857E-1185-AB8B-11F0-7F1F4CD1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576" y="1483615"/>
            <a:ext cx="6989251" cy="3199943"/>
          </a:xfrm>
          <a:prstGeom prst="rect">
            <a:avLst/>
          </a:prstGeom>
        </p:spPr>
      </p:pic>
      <p:pic>
        <p:nvPicPr>
          <p:cNvPr id="6" name="Content Placeholder 7" descr="A group of men wearing white helmets&#10;&#10;Description automatically generated">
            <a:extLst>
              <a:ext uri="{FF2B5EF4-FFF2-40B4-BE49-F238E27FC236}">
                <a16:creationId xmlns:a16="http://schemas.microsoft.com/office/drawing/2014/main" id="{BAF84E02-4F67-4CED-11E4-3B7CD9F07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1717" y="4249623"/>
            <a:ext cx="4177651" cy="2706817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347D18-97FB-F074-F3C5-A6ADA5408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2341D5-49FA-7E99-35F8-02EF994D2DF2}"/>
              </a:ext>
            </a:extLst>
          </p:cNvPr>
          <p:cNvGrpSpPr/>
          <p:nvPr/>
        </p:nvGrpSpPr>
        <p:grpSpPr>
          <a:xfrm>
            <a:off x="76064" y="5167312"/>
            <a:ext cx="7547362" cy="1669386"/>
            <a:chOff x="2121972" y="444670"/>
            <a:chExt cx="9727025" cy="2574538"/>
          </a:xfrm>
        </p:grpSpPr>
        <p:pic>
          <p:nvPicPr>
            <p:cNvPr id="10" name="Content Placeholder 10">
              <a:extLst>
                <a:ext uri="{FF2B5EF4-FFF2-40B4-BE49-F238E27FC236}">
                  <a16:creationId xmlns:a16="http://schemas.microsoft.com/office/drawing/2014/main" id="{3786B2C7-996F-9565-8CDD-6AF126561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2624" y="444670"/>
              <a:ext cx="8676373" cy="21827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87DDCE-2517-0368-321D-476BDC309B3B}"/>
                </a:ext>
              </a:extLst>
            </p:cNvPr>
            <p:cNvSpPr txBox="1"/>
            <p:nvPr/>
          </p:nvSpPr>
          <p:spPr>
            <a:xfrm>
              <a:off x="2121972" y="1432853"/>
              <a:ext cx="2209800" cy="474656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/>
                <a:t>Injection from SPS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953AB3-A1EB-960D-0726-0B0C1D990F41}"/>
                </a:ext>
              </a:extLst>
            </p:cNvPr>
            <p:cNvSpPr txBox="1"/>
            <p:nvPr/>
          </p:nvSpPr>
          <p:spPr>
            <a:xfrm>
              <a:off x="6412738" y="2063695"/>
              <a:ext cx="962470" cy="80691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/>
                <a:t>TJ7 bunker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B81FF2-B1AE-6E24-82AA-C53C5CF11B1E}"/>
                </a:ext>
              </a:extLst>
            </p:cNvPr>
            <p:cNvSpPr txBox="1"/>
            <p:nvPr/>
          </p:nvSpPr>
          <p:spPr>
            <a:xfrm>
              <a:off x="7895203" y="564552"/>
              <a:ext cx="2895600" cy="474656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/>
                <a:t>TT61 – shielded area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AD4712-768C-2118-F376-2F569156C057}"/>
                </a:ext>
              </a:extLst>
            </p:cNvPr>
            <p:cNvSpPr txBox="1"/>
            <p:nvPr/>
          </p:nvSpPr>
          <p:spPr>
            <a:xfrm>
              <a:off x="8123802" y="2544552"/>
              <a:ext cx="2895600" cy="47465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/>
                <a:t>TNC – Irradiation area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E602B76-CD97-4DEF-0EC6-ACA0EFA8C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8355" y="253206"/>
            <a:ext cx="8128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1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D706-3D29-5E28-5AC2-63A3C32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Target Systems Integration for a high intensity facility in the CERN’s North Area – J-L Grenard et 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878E9-CAD7-8DD9-0C54-989872FE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588"/>
            <a:ext cx="5289390" cy="2141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DFA4B-38E0-2E9F-189F-F6C401F66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92" y="2267122"/>
            <a:ext cx="1548202" cy="1820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469F7-AA8E-622B-F9E9-2F3F569217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387" y="2514353"/>
            <a:ext cx="2137844" cy="1325563"/>
          </a:xfrm>
          <a:prstGeom prst="rect">
            <a:avLst/>
          </a:prstGeom>
        </p:spPr>
      </p:pic>
      <p:pic>
        <p:nvPicPr>
          <p:cNvPr id="7" name="Picture 6" descr="A picture containing LEGO, scale model&#10;&#10;Description automatically generated">
            <a:extLst>
              <a:ext uri="{FF2B5EF4-FFF2-40B4-BE49-F238E27FC236}">
                <a16:creationId xmlns:a16="http://schemas.microsoft.com/office/drawing/2014/main" id="{8033EDB8-1F43-2A08-5B24-893410B188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7209" y="2514353"/>
            <a:ext cx="3570283" cy="1325563"/>
          </a:xfrm>
          <a:prstGeom prst="rect">
            <a:avLst/>
          </a:prstGeom>
        </p:spPr>
      </p:pic>
      <p:pic>
        <p:nvPicPr>
          <p:cNvPr id="8" name="Picture 7" descr="A long shot of a train&#10;&#10;Description automatically generated">
            <a:extLst>
              <a:ext uri="{FF2B5EF4-FFF2-40B4-BE49-F238E27FC236}">
                <a16:creationId xmlns:a16="http://schemas.microsoft.com/office/drawing/2014/main" id="{697396BB-2394-6F9C-8B85-B5F41228BB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2" y="4253840"/>
            <a:ext cx="4013181" cy="2280178"/>
          </a:xfrm>
          <a:prstGeom prst="rect">
            <a:avLst/>
          </a:prstGeom>
        </p:spPr>
      </p:pic>
      <p:pic>
        <p:nvPicPr>
          <p:cNvPr id="9" name="Picture 8" descr="A diagram of a vacuum chamber&#10;&#10;Description automatically generated">
            <a:extLst>
              <a:ext uri="{FF2B5EF4-FFF2-40B4-BE49-F238E27FC236}">
                <a16:creationId xmlns:a16="http://schemas.microsoft.com/office/drawing/2014/main" id="{EAFABDEE-7E07-35D6-072A-7EF490413F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54" y="4253840"/>
            <a:ext cx="1651823" cy="1674355"/>
          </a:xfrm>
          <a:prstGeom prst="rect">
            <a:avLst/>
          </a:prstGeom>
        </p:spPr>
      </p:pic>
      <p:pic>
        <p:nvPicPr>
          <p:cNvPr id="10" name="Picture 9" descr="A drawing of a rectangular object&#10;&#10;Description automatically generated">
            <a:extLst>
              <a:ext uri="{FF2B5EF4-FFF2-40B4-BE49-F238E27FC236}">
                <a16:creationId xmlns:a16="http://schemas.microsoft.com/office/drawing/2014/main" id="{AF798F00-FAC5-4313-51E9-6FBEFAD6D8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797" y="5387555"/>
            <a:ext cx="2031620" cy="1470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6E49A4-E9F7-BBC9-8EB1-D213612C06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6123" y="5949580"/>
            <a:ext cx="2087256" cy="403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18A00-DDDD-2540-97B8-68BFBC1BD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7818" y="5155512"/>
            <a:ext cx="1247527" cy="717202"/>
          </a:xfrm>
          <a:prstGeom prst="rect">
            <a:avLst/>
          </a:prstGeom>
        </p:spPr>
      </p:pic>
      <p:pic>
        <p:nvPicPr>
          <p:cNvPr id="13" name="Picture 12" descr="A blue and white cubes&#10;&#10;Description automatically generated with medium confidence">
            <a:extLst>
              <a:ext uri="{FF2B5EF4-FFF2-40B4-BE49-F238E27FC236}">
                <a16:creationId xmlns:a16="http://schemas.microsoft.com/office/drawing/2014/main" id="{9019FCEE-DA44-1489-6D7B-51E6223DCB9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255" y="5032573"/>
            <a:ext cx="3565893" cy="18340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C691A8-E841-C5AA-3EFC-309416446E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323" y="4197535"/>
            <a:ext cx="1395452" cy="1325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BC3179-731B-F111-4011-23F2276086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75580" y="259388"/>
            <a:ext cx="8128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75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heat exchanger&#10;&#10;Description automatically generated">
            <a:extLst>
              <a:ext uri="{FF2B5EF4-FFF2-40B4-BE49-F238E27FC236}">
                <a16:creationId xmlns:a16="http://schemas.microsoft.com/office/drawing/2014/main" id="{D9DFCAF5-890B-93A6-6DE2-06F3717CCD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12"/>
          <a:stretch/>
        </p:blipFill>
        <p:spPr>
          <a:xfrm>
            <a:off x="6339304" y="1825356"/>
            <a:ext cx="3750089" cy="2050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E4CA0-5FF3-155D-42CC-35DA88573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77"/>
          <a:stretch/>
        </p:blipFill>
        <p:spPr>
          <a:xfrm>
            <a:off x="3256067" y="1731086"/>
            <a:ext cx="2996399" cy="2347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E687B-98FB-9523-FC69-E369FBC9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200" dirty="0"/>
              <a:t>Radiation protection studies for a high intensity facility in the CERN's ECN3 area – C. </a:t>
            </a:r>
            <a:r>
              <a:rPr lang="en-GB" altLang="en-US" sz="3200" dirty="0" err="1"/>
              <a:t>Ahdida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4BC7C-BA0C-FE72-B907-52653AC0F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790" y="1804303"/>
            <a:ext cx="1548202" cy="1820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6C9E1-F06B-76AC-AE56-CDCE94313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123" y="5949580"/>
            <a:ext cx="2087256" cy="403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404C9A-0105-3AFF-1F7E-21D5019CC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7818" y="5155512"/>
            <a:ext cx="1247527" cy="717202"/>
          </a:xfrm>
          <a:prstGeom prst="rect">
            <a:avLst/>
          </a:prstGeom>
        </p:spPr>
      </p:pic>
      <p:pic>
        <p:nvPicPr>
          <p:cNvPr id="7" name="Picture 6" descr="A diagram of a heat wave&#10;&#10;Description automatically generated with medium confidence">
            <a:extLst>
              <a:ext uri="{FF2B5EF4-FFF2-40B4-BE49-F238E27FC236}">
                <a16:creationId xmlns:a16="http://schemas.microsoft.com/office/drawing/2014/main" id="{77F2651B-0CAA-F236-FDB7-8B36D73FC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08" y="1562975"/>
            <a:ext cx="2988205" cy="2555983"/>
          </a:xfrm>
          <a:prstGeom prst="rect">
            <a:avLst/>
          </a:prstGeom>
        </p:spPr>
      </p:pic>
      <p:pic>
        <p:nvPicPr>
          <p:cNvPr id="11" name="Picture 10" descr="A diagram of a sound wave&#10;&#10;Description automatically generated">
            <a:extLst>
              <a:ext uri="{FF2B5EF4-FFF2-40B4-BE49-F238E27FC236}">
                <a16:creationId xmlns:a16="http://schemas.microsoft.com/office/drawing/2014/main" id="{6ABCAEC1-C45A-823D-8FFC-1F5604B7D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41" y="4502783"/>
            <a:ext cx="3168102" cy="2037381"/>
          </a:xfrm>
          <a:prstGeom prst="rect">
            <a:avLst/>
          </a:prstGeom>
        </p:spPr>
      </p:pic>
      <p:pic>
        <p:nvPicPr>
          <p:cNvPr id="12" name="Picture 11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E85A8D42-5B3F-8841-D7E5-BAFA04E8BD6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006" y="4304858"/>
            <a:ext cx="3333758" cy="2333631"/>
          </a:xfrm>
          <a:prstGeom prst="rect">
            <a:avLst/>
          </a:prstGeom>
        </p:spPr>
      </p:pic>
      <p:pic>
        <p:nvPicPr>
          <p:cNvPr id="14" name="Picture 13" descr="A rainbow colored diagram of a plane&#10;&#10;Description automatically generated with medium confidence">
            <a:extLst>
              <a:ext uri="{FF2B5EF4-FFF2-40B4-BE49-F238E27FC236}">
                <a16:creationId xmlns:a16="http://schemas.microsoft.com/office/drawing/2014/main" id="{740F585F-61C6-4811-D71B-BBB758EE3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403" y="4373673"/>
            <a:ext cx="3198621" cy="2196000"/>
          </a:xfrm>
          <a:prstGeom prst="rect">
            <a:avLst/>
          </a:prstGeom>
        </p:spPr>
      </p:pic>
      <p:pic>
        <p:nvPicPr>
          <p:cNvPr id="13" name="Picture 1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27FD6DBE-21D6-06FA-1F19-F51AA4E839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2305" y="4203821"/>
            <a:ext cx="1567088" cy="931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1BF61E-B3A6-D524-5D42-92E9037F7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3176" y="265142"/>
            <a:ext cx="8128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F7A0-3875-C31B-E8BC-40783648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5 Posters!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49808B-FC16-DA9E-60FD-106EF0DF00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071692"/>
              </p:ext>
            </p:extLst>
          </p:nvPr>
        </p:nvGraphicFramePr>
        <p:xfrm>
          <a:off x="838200" y="1825626"/>
          <a:ext cx="8953072" cy="4667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3072">
                  <a:extLst>
                    <a:ext uri="{9D8B030D-6E8A-4147-A177-3AD203B41FA5}">
                      <a16:colId xmlns:a16="http://schemas.microsoft.com/office/drawing/2014/main" val="2871293271"/>
                    </a:ext>
                  </a:extLst>
                </a:gridCol>
              </a:tblGrid>
              <a:tr h="4216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2"/>
                        </a:rPr>
                        <a:t>63. ISIS Target Station Two Horn Water Pre-Moderator Failure, Investigation, and Redesign</a:t>
                      </a:r>
                      <a:r>
                        <a:rPr lang="en-US" sz="1600" u="sng" strike="noStrike">
                          <a:effectLst/>
                        </a:rPr>
                        <a:t> 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24798706"/>
                  </a:ext>
                </a:extLst>
              </a:tr>
              <a:tr h="126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Mark Telkman</a:t>
                      </a:r>
                      <a:r>
                        <a:rPr lang="en-US" sz="1400" u="none" strike="noStrike">
                          <a:effectLst/>
                        </a:rPr>
                        <a:t> (STFC)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2135791758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3"/>
                        </a:rPr>
                        <a:t>91. Target Systems at the Front end of the International Muon Collider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1756949613"/>
                  </a:ext>
                </a:extLst>
              </a:tr>
              <a:tr h="126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Dr Marco Calviani</a:t>
                      </a:r>
                      <a:r>
                        <a:rPr lang="en-US" sz="1400" u="none" strike="noStrike">
                          <a:effectLst/>
                        </a:rPr>
                        <a:t> (CERN)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3077540795"/>
                  </a:ext>
                </a:extLst>
              </a:tr>
              <a:tr h="463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4"/>
                        </a:rPr>
                        <a:t>37. ISOLDE Beam Dumps Exchange: A challenging consolidation, from buried dumps to flexible access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3412316428"/>
                  </a:ext>
                </a:extLst>
              </a:tr>
              <a:tr h="172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Mrs Ana-Paula Bernardes</a:t>
                      </a:r>
                      <a:r>
                        <a:rPr lang="en-US" sz="1400" u="none" strike="noStrike">
                          <a:effectLst/>
                        </a:rPr>
                        <a:t> (CERN)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2646164209"/>
                  </a:ext>
                </a:extLst>
              </a:tr>
              <a:tr h="1699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5"/>
                        </a:rPr>
                        <a:t>57. The Shielding Flask System at Super-FRS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2935199004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Dr Faraz Amjad</a:t>
                      </a:r>
                      <a:r>
                        <a:rPr lang="en-US" sz="1400" u="none" strike="noStrike">
                          <a:effectLst/>
                        </a:rPr>
                        <a:t> (GSI Helmholtz Centre for Heavy Ion Research)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750070130"/>
                  </a:ext>
                </a:extLst>
              </a:tr>
              <a:tr h="505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6"/>
                        </a:rPr>
                        <a:t>80. Impact and Lessons Learned from the Mercury System Filling Incident at the Spallation Neutron Source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1443129315"/>
                  </a:ext>
                </a:extLst>
              </a:tr>
              <a:tr h="193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Drew Winder</a:t>
                      </a:r>
                      <a:r>
                        <a:rPr lang="en-US" sz="1400" u="none" strike="noStrike">
                          <a:effectLst/>
                        </a:rPr>
                        <a:t> (Oak Ridge National Laboratory)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3133303653"/>
                  </a:ext>
                </a:extLst>
              </a:tr>
              <a:tr h="505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7"/>
                        </a:rPr>
                        <a:t>21. Experimental study of nuclide production cross sections via the natPb(p,X) reaction with GeV-energy proton incidence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655667632"/>
                  </a:ext>
                </a:extLst>
              </a:tr>
              <a:tr h="138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Dr Kenta SUGIHARA</a:t>
                      </a:r>
                      <a:r>
                        <a:rPr lang="en-US" sz="1400" u="none" strike="noStrike">
                          <a:effectLst/>
                        </a:rPr>
                        <a:t> (KEK)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2480844507"/>
                  </a:ext>
                </a:extLst>
              </a:tr>
              <a:tr h="505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8"/>
                        </a:rPr>
                        <a:t>143. Overview of High-Power Targets and Strategies for Remote Handling at TRIUMF - Canada's Particle Accelerator Center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1942039744"/>
                  </a:ext>
                </a:extLst>
              </a:tr>
              <a:tr h="126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Isaac Earle</a:t>
                      </a:r>
                      <a:r>
                        <a:rPr lang="en-US" sz="1400" u="none" strike="noStrike" dirty="0">
                          <a:effectLst/>
                        </a:rPr>
                        <a:t> (TRIUMF)</a:t>
                      </a:r>
                      <a:endParaRPr lang="en-US" sz="1600" b="0" i="0" u="none" strike="noStrike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89" marR="2389" marT="2389" marB="0" anchor="b"/>
                </a:tc>
                <a:extLst>
                  <a:ext uri="{0D108BD9-81ED-4DB2-BD59-A6C34878D82A}">
                    <a16:rowId xmlns:a16="http://schemas.microsoft.com/office/drawing/2014/main" val="3524376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687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D37D-D048-0BFC-7EAC-3736B954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Blatant Advertisements!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336B8-6EA9-8312-83E8-38E2D022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422696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hlinkClick r:id="rId2"/>
              </a:rPr>
              <a:t>Engineering Position Open at Fermilab: Target Systems Department Projects Staff Engineer</a:t>
            </a:r>
            <a:endParaRPr lang="en-US" sz="2400" dirty="0"/>
          </a:p>
          <a:p>
            <a:pPr lvl="1"/>
            <a:r>
              <a:rPr lang="en-US" sz="2000" dirty="0"/>
              <a:t>Work on Target Systems projects such as LBNF Beamline, Mu2e, SBND, </a:t>
            </a:r>
            <a:r>
              <a:rPr lang="en-US" sz="2000" dirty="0" err="1"/>
              <a:t>etc</a:t>
            </a:r>
            <a:endParaRPr lang="en-US" sz="2000" dirty="0"/>
          </a:p>
          <a:p>
            <a:pPr lvl="1"/>
            <a:r>
              <a:rPr lang="en-US" sz="2000" dirty="0"/>
              <a:t>Interviewing starting next week</a:t>
            </a:r>
          </a:p>
          <a:p>
            <a:r>
              <a:rPr lang="en-US" sz="2400" dirty="0"/>
              <a:t>Co-Convening Sessions on High Power Accelerator Components and Targets at </a:t>
            </a:r>
            <a:r>
              <a:rPr lang="en-US" sz="2400" dirty="0" err="1"/>
              <a:t>AccApp</a:t>
            </a:r>
            <a:endParaRPr lang="en-US" sz="2400" dirty="0"/>
          </a:p>
          <a:p>
            <a:pPr lvl="1"/>
            <a:r>
              <a:rPr lang="en-US" sz="2000" dirty="0">
                <a:hlinkClick r:id="rId3"/>
              </a:rPr>
              <a:t>Accelerator Applications 2024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A5109-A034-1821-38A0-A06F9B422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454" y="1484348"/>
            <a:ext cx="7772400" cy="50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4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0B652-7D11-5752-5DD8-490A408DA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talks over 3 sessions, 6 posters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84736-B946-08EE-1B50-936094834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Topic 5 overlaps with other topics, such as target facility operations</a:t>
            </a:r>
          </a:p>
          <a:p>
            <a:r>
              <a:rPr lang="en-US" dirty="0"/>
              <a:t>Overall, very interesting talks with good discussion and some lessons learned</a:t>
            </a:r>
          </a:p>
          <a:p>
            <a:r>
              <a:rPr lang="en-US" dirty="0"/>
              <a:t>Following slides are just a few highlights</a:t>
            </a:r>
          </a:p>
        </p:txBody>
      </p:sp>
    </p:spTree>
    <p:extLst>
      <p:ext uri="{BB962C8B-B14F-4D97-AF65-F5344CB8AC3E}">
        <p14:creationId xmlns:p14="http://schemas.microsoft.com/office/powerpoint/2010/main" val="3552966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E1F7E1-F4EE-B664-4FD4-E0D567511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403" y="2141537"/>
            <a:ext cx="5738597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B0B38F-7E29-FFAE-54F1-C057B1D5C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05" y="240702"/>
            <a:ext cx="3377069" cy="2767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289A2-5AF3-7AED-3122-89A765F66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43616"/>
            <a:ext cx="6500630" cy="3573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21189-A0C9-5CB5-C009-E1D89B575E1A}"/>
              </a:ext>
            </a:extLst>
          </p:cNvPr>
          <p:cNvSpPr txBox="1"/>
          <p:nvPr/>
        </p:nvSpPr>
        <p:spPr>
          <a:xfrm>
            <a:off x="4176656" y="463776"/>
            <a:ext cx="789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-Dramatically increase stripping yield for heavy ions by using ring with multiple passes through helium stripping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DD3D87-4B8C-7496-82A5-A903B932A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079" y="1715476"/>
            <a:ext cx="8890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3683-D75E-D606-B6C8-42F3936D1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Facility Design of the COMET Experiment at J-PARC -</a:t>
            </a:r>
            <a:r>
              <a:rPr lang="en-US" sz="3100" dirty="0"/>
              <a:t> Y. </a:t>
            </a:r>
            <a:r>
              <a:rPr lang="en-US" sz="3100" dirty="0" err="1"/>
              <a:t>Fukao</a:t>
            </a:r>
            <a:r>
              <a:rPr lang="en-US" sz="3100" dirty="0"/>
              <a:t>, S. </a:t>
            </a:r>
            <a:r>
              <a:rPr lang="en-US" sz="3100" dirty="0" err="1"/>
              <a:t>Makimura</a:t>
            </a:r>
            <a:r>
              <a:rPr lang="en-US" sz="3100" dirty="0"/>
              <a:t>, N. Kamei and S. </a:t>
            </a:r>
            <a:r>
              <a:rPr lang="en-US" sz="3100" dirty="0" err="1"/>
              <a:t>Mihara</a:t>
            </a:r>
            <a:r>
              <a:rPr lang="en-US" sz="3100" dirty="0"/>
              <a:t> (KEK IPNS)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1A5085-5F03-4E8E-EE90-0F8937AE9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" y="1630347"/>
            <a:ext cx="5395125" cy="293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D61AF-22E9-58B2-10D7-F8E304371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101" y="1690688"/>
            <a:ext cx="4898009" cy="3466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92F44-7DAB-936D-207B-5C5CC801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576" y="5328463"/>
            <a:ext cx="4070960" cy="996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B467E5-93C0-A8D7-08C4-98678CD94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25" y="1630347"/>
            <a:ext cx="2946330" cy="5040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4B03D-85AD-545D-C8A0-0680F3617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986" y="4561727"/>
            <a:ext cx="3103002" cy="2322680"/>
          </a:xfrm>
          <a:prstGeom prst="rect">
            <a:avLst/>
          </a:prstGeom>
        </p:spPr>
      </p:pic>
      <p:pic>
        <p:nvPicPr>
          <p:cNvPr id="2050" name="Picture 2" descr="What is J-PARC｜About J-PARC｜J-PARC">
            <a:extLst>
              <a:ext uri="{FF2B5EF4-FFF2-40B4-BE49-F238E27FC236}">
                <a16:creationId xmlns:a16="http://schemas.microsoft.com/office/drawing/2014/main" id="{181B5AB2-57E5-3BD1-FA30-955C3308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85" y="6099675"/>
            <a:ext cx="1992013" cy="7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1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7C4C-B408-4DF9-05E3-AA69FC56C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54447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/>
              </a:rPr>
              <a:t>Second Target Station (STS) Preliminary Design Status -</a:t>
            </a:r>
            <a:r>
              <a:rPr lang="en-US" sz="3200" dirty="0">
                <a:latin typeface="Century Gothic"/>
                <a:cs typeface="Arial"/>
              </a:rPr>
              <a:t>Mike Strong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640B-D4A5-DE2C-E138-F2483724C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FC054-EDBF-C217-FA35-1511EDE25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65" y="1544720"/>
            <a:ext cx="7294003" cy="3089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44848-BD28-4CC0-C5CF-502531E9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12" y="2776663"/>
            <a:ext cx="3874723" cy="3716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D5231E-1259-BBD4-B0F1-17D9B2131F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10" y="5293321"/>
            <a:ext cx="7772400" cy="478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24C33-D022-D479-A6D9-BEB7BD0BD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273"/>
            <a:ext cx="8877581" cy="72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9D9CB-D7F3-3278-32A0-A848D6174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405" y="143632"/>
            <a:ext cx="2232145" cy="2579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BD4E7F-2E31-23B2-682E-3C6157258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297" y="78494"/>
            <a:ext cx="22987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1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5C59-D638-D1F9-9A51-C20AA55FE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29755" cy="1325563"/>
          </a:xfrm>
        </p:spPr>
        <p:txBody>
          <a:bodyPr>
            <a:noAutofit/>
          </a:bodyPr>
          <a:lstStyle/>
          <a:p>
            <a:r>
              <a:rPr lang="en-US" sz="3200" dirty="0"/>
              <a:t>ORNL Second Target Station</a:t>
            </a:r>
            <a:br>
              <a:rPr lang="en-US" sz="3200" dirty="0"/>
            </a:br>
            <a:r>
              <a:rPr lang="en-US" sz="3200" dirty="0"/>
              <a:t>Vessel Systems Preliminary Design Update – C. Anton et 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DDE82-155C-9774-45A8-603C96EE1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84138-F947-841B-1E1F-0748C923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09" y="1649552"/>
            <a:ext cx="6646680" cy="5109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031FD-E97A-B82F-4668-A80144BB5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090" y="121929"/>
            <a:ext cx="3995338" cy="5002293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C0FBCA3-279F-E8DE-F860-E7645E4DCD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311" y="4656280"/>
            <a:ext cx="5534580" cy="2079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95D8A-B679-2315-87BF-85A16CFC85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150" y="4205297"/>
            <a:ext cx="3311609" cy="1379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F8460-C52A-8115-C1B6-34A43FA62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0125"/>
            <a:ext cx="22987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1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3483-15A2-6701-788E-40D3721EC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Design of Rotating Tungsten Target with Segmented Modules for Replacement – A. Jacques et 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8DFA9-F2CB-84A7-657F-6C365BEEF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62" y="1690688"/>
            <a:ext cx="5975686" cy="4971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6DB59-3415-1685-E067-DD24D6740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848" y="4001294"/>
            <a:ext cx="4724900" cy="2598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C979D-96B4-6EEA-5BF9-8A72711B3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081" y="1027906"/>
            <a:ext cx="4174757" cy="2962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29D3ED-3DF2-BC15-7868-C51AE3F1BDE1}"/>
              </a:ext>
            </a:extLst>
          </p:cNvPr>
          <p:cNvSpPr/>
          <p:nvPr/>
        </p:nvSpPr>
        <p:spPr>
          <a:xfrm>
            <a:off x="5774499" y="3845490"/>
            <a:ext cx="839243" cy="1352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64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D5C3-3763-00BB-3156-C5111B58E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17" y="1082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Long Baseline Neutrino Facility (LBNF) Beamline and </a:t>
            </a:r>
            <a:r>
              <a:rPr lang="en-US" sz="3200" dirty="0" err="1"/>
              <a:t>Targetry</a:t>
            </a:r>
            <a:r>
              <a:rPr lang="en-US" sz="3200" dirty="0"/>
              <a:t> Overview – P. Hurh et 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546BD-9592-9A01-EA92-47AAA155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3649D8-F400-1EE8-3C32-A201E500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91" y="1261953"/>
            <a:ext cx="6766154" cy="3516358"/>
          </a:xfrm>
          <a:prstGeom prst="rect">
            <a:avLst/>
          </a:prstGeom>
        </p:spPr>
      </p:pic>
      <p:pic>
        <p:nvPicPr>
          <p:cNvPr id="5" name="Picture 4" descr="A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DA92635F-BE75-0352-AA4D-05A57F861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38" r="27597" b="3404"/>
          <a:stretch/>
        </p:blipFill>
        <p:spPr>
          <a:xfrm>
            <a:off x="7253860" y="1046286"/>
            <a:ext cx="4445449" cy="3768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7FF02-1687-C50A-F54D-3FBC77282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309" y="4814582"/>
            <a:ext cx="3810000" cy="193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9F5E9A-5ED4-56E9-2DAD-E3C4EF7756DB}"/>
              </a:ext>
            </a:extLst>
          </p:cNvPr>
          <p:cNvSpPr txBox="1"/>
          <p:nvPr/>
        </p:nvSpPr>
        <p:spPr>
          <a:xfrm>
            <a:off x="314217" y="4875434"/>
            <a:ext cx="70802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Can we use an ASME Section III </a:t>
            </a:r>
            <a:r>
              <a:rPr lang="en-US" sz="2000" i="1" dirty="0"/>
              <a:t>approach</a:t>
            </a:r>
            <a:r>
              <a:rPr lang="en-US" sz="2000" dirty="0"/>
              <a:t> to show “same level of safety as provided by national consensus standards” for irradiation effects integration?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Future crack propagation test at </a:t>
            </a:r>
            <a:r>
              <a:rPr lang="en-US" sz="2000" dirty="0" err="1"/>
              <a:t>HiRadMat</a:t>
            </a:r>
            <a:r>
              <a:rPr lang="en-US" sz="2000" dirty="0"/>
              <a:t> proposal under development at FNAL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Collaborators welcome!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F6E5A-8199-E8C8-8926-63607A5A7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786" y="6250037"/>
            <a:ext cx="2143731" cy="5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3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49631-2833-91CC-382F-B9444681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LBNF Beam Windows and Remote Handling R&amp;D Needs – Q. Peterson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FCC25-6572-2A15-DDD5-175504DC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1004" y="1503185"/>
            <a:ext cx="6232233" cy="1925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55E483-2677-DA19-DC9E-DC59637F7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791" y="1154933"/>
            <a:ext cx="2920563" cy="5657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32735-4454-124F-456D-AEBF387B0D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872" y="3429000"/>
            <a:ext cx="2951268" cy="3383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1B6164-FFB0-03C0-FFBA-86CE4E2F4D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736" y="3983630"/>
            <a:ext cx="2008527" cy="2345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CF2F2-043B-1E70-A47B-7A3297D62A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5" y="3429000"/>
            <a:ext cx="2883564" cy="3227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DAE19-41F8-F333-6322-5C4A28FB5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3" y="2927390"/>
            <a:ext cx="1802349" cy="45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64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573</Words>
  <Application>Microsoft Macintosh PowerPoint</Application>
  <PresentationFormat>Widescreen</PresentationFormat>
  <Paragraphs>64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Liberation Sans</vt:lpstr>
      <vt:lpstr>Office Theme</vt:lpstr>
      <vt:lpstr>Topic 5: Target Facility Challenges</vt:lpstr>
      <vt:lpstr>11 talks over 3 sessions, 6 posters</vt:lpstr>
      <vt:lpstr>PowerPoint Presentation</vt:lpstr>
      <vt:lpstr>Facility Design of the COMET Experiment at J-PARC - Y. Fukao, S. Makimura, N. Kamei and S. Mihara (KEK IPNS) </vt:lpstr>
      <vt:lpstr>Second Target Station (STS) Preliminary Design Status -Mike Strong</vt:lpstr>
      <vt:lpstr>ORNL Second Target Station Vessel Systems Preliminary Design Update – C. Anton et al</vt:lpstr>
      <vt:lpstr>Design of Rotating Tungsten Target with Segmented Modules for Replacement – A. Jacques et al</vt:lpstr>
      <vt:lpstr>Long Baseline Neutrino Facility (LBNF) Beamline and Targetry Overview – P. Hurh et al</vt:lpstr>
      <vt:lpstr>LBNF Beam Windows and Remote Handling R&amp;D Needs – Q. Peterson</vt:lpstr>
      <vt:lpstr>FRIB Remote Handling – Operations Experience and Future Plans  - M. Larmann et al</vt:lpstr>
      <vt:lpstr>HiRadMat: a high power targetry facility at CERN – A. Goillot</vt:lpstr>
      <vt:lpstr>Target Systems Integration for a high intensity facility in the CERN’s North Area – J-L Grenard et al</vt:lpstr>
      <vt:lpstr>Radiation protection studies for a high intensity facility in the CERN's ECN3 area – C. Ahdida</vt:lpstr>
      <vt:lpstr>Topic 5 Posters!</vt:lpstr>
      <vt:lpstr>Blatant Advertisements!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5: Target Facility Challenges</dc:title>
  <dc:creator>Patrick G Hurh</dc:creator>
  <cp:lastModifiedBy>Patrick G Hurh</cp:lastModifiedBy>
  <cp:revision>31</cp:revision>
  <dcterms:created xsi:type="dcterms:W3CDTF">2023-11-09T02:31:46Z</dcterms:created>
  <dcterms:modified xsi:type="dcterms:W3CDTF">2023-11-10T02:48:41Z</dcterms:modified>
</cp:coreProperties>
</file>