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80" y="8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630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25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131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4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84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6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3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600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409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4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31919B-E031-486A-9D1F-0A032F6FFDB4}" type="datetimeFigureOut">
              <a:rPr lang="en-US" smtClean="0"/>
              <a:t>11/10/2023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373A-D085-45CD-B977-83EEEE5055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42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tif"/><Relationship Id="rId3" Type="http://schemas.openxmlformats.org/officeDocument/2006/relationships/image" Target="../media/image6.jpeg"/><Relationship Id="rId7" Type="http://schemas.openxmlformats.org/officeDocument/2006/relationships/image" Target="../media/image10.emf"/><Relationship Id="rId12" Type="http://schemas.openxmlformats.org/officeDocument/2006/relationships/image" Target="../media/image15.t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emf"/><Relationship Id="rId11" Type="http://schemas.openxmlformats.org/officeDocument/2006/relationships/image" Target="../media/image14.gif"/><Relationship Id="rId5" Type="http://schemas.openxmlformats.org/officeDocument/2006/relationships/image" Target="../media/image8.emf"/><Relationship Id="rId15" Type="http://schemas.openxmlformats.org/officeDocument/2006/relationships/image" Target="../media/image18.png"/><Relationship Id="rId10" Type="http://schemas.openxmlformats.org/officeDocument/2006/relationships/image" Target="../media/image13.gif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t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emf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24285"/>
          </a:xfrm>
        </p:spPr>
        <p:txBody>
          <a:bodyPr/>
          <a:lstStyle/>
          <a:p>
            <a:r>
              <a:rPr lang="en-US" dirty="0" smtClean="0"/>
              <a:t>Summary of Topic 3: PIE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Yong Dai (PSI)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2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6394" y="881556"/>
            <a:ext cx="9757765" cy="4726764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en-US" dirty="0" smtClean="0"/>
              <a:t>7 presentations distributed into in 2 session on Monday morning and Thursday morning. Including: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PIE of the beam dump of the CERN Large </a:t>
            </a:r>
            <a:r>
              <a:rPr lang="en-US" dirty="0" err="1" smtClean="0"/>
              <a:t>Hardron</a:t>
            </a:r>
            <a:r>
              <a:rPr lang="en-US" dirty="0" smtClean="0"/>
              <a:t> Collider (LHC)</a:t>
            </a:r>
          </a:p>
          <a:p>
            <a:pPr algn="l"/>
            <a:r>
              <a:rPr lang="en-US" dirty="0" smtClean="0"/>
              <a:t>	- PIE of SNS Hg-target containers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PIE activities at PSI</a:t>
            </a:r>
          </a:p>
          <a:p>
            <a:pPr algn="l"/>
            <a:r>
              <a:rPr lang="en-US" dirty="0"/>
              <a:t>	</a:t>
            </a:r>
            <a:r>
              <a:rPr lang="en-US" dirty="0" smtClean="0"/>
              <a:t>- PIE capabilities at </a:t>
            </a:r>
            <a:r>
              <a:rPr lang="en-US" dirty="0" err="1" smtClean="0"/>
              <a:t>Fermilab</a:t>
            </a:r>
            <a:endParaRPr lang="en-US" dirty="0" smtClean="0"/>
          </a:p>
          <a:p>
            <a:pPr algn="l"/>
            <a:endParaRPr lang="en-US" dirty="0"/>
          </a:p>
          <a:p>
            <a:pPr marL="342900" indent="-342900" algn="l"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00B0F0"/>
                </a:solidFill>
              </a:rPr>
              <a:t>PIE of other targets (e.g. ISIS TS2, </a:t>
            </a:r>
            <a:r>
              <a:rPr lang="en-US" dirty="0" err="1" smtClean="0">
                <a:solidFill>
                  <a:srgbClr val="00B0F0"/>
                </a:solidFill>
              </a:rPr>
              <a:t>Triump</a:t>
            </a:r>
            <a:r>
              <a:rPr lang="en-US" dirty="0" smtClean="0">
                <a:solidFill>
                  <a:srgbClr val="00B0F0"/>
                </a:solidFill>
              </a:rPr>
              <a:t> TS-2), PBW (J-</a:t>
            </a:r>
            <a:r>
              <a:rPr lang="en-US" dirty="0" err="1" smtClean="0">
                <a:solidFill>
                  <a:srgbClr val="00B0F0"/>
                </a:solidFill>
              </a:rPr>
              <a:t>Parc</a:t>
            </a:r>
            <a:r>
              <a:rPr lang="en-US" dirty="0" smtClean="0">
                <a:solidFill>
                  <a:srgbClr val="00B0F0"/>
                </a:solidFill>
              </a:rPr>
              <a:t>, )… were also reported in other sessions.</a:t>
            </a:r>
          </a:p>
          <a:p>
            <a:pPr marL="342900" indent="-342900" algn="l">
              <a:buFontTx/>
              <a:buChar char="-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6208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03" y="254737"/>
            <a:ext cx="9757765" cy="9358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/>
              <a:t>PIE of the beam dump of the CERN Large </a:t>
            </a:r>
            <a:r>
              <a:rPr lang="en-US" b="1" dirty="0" err="1" smtClean="0"/>
              <a:t>Hardron</a:t>
            </a:r>
            <a:r>
              <a:rPr lang="en-US" b="1" dirty="0" smtClean="0"/>
              <a:t> Collider (LHC)</a:t>
            </a:r>
          </a:p>
          <a:p>
            <a:pPr algn="l"/>
            <a:r>
              <a:rPr lang="en-US" dirty="0" smtClean="0"/>
              <a:t>'</a:t>
            </a:r>
            <a:r>
              <a:rPr lang="en-US" dirty="0"/>
              <a:t>'First-of-a-kind autopsy of the Large Hadron Collider external beam dump'' (</a:t>
            </a:r>
            <a:r>
              <a:rPr lang="en-US" dirty="0" smtClean="0"/>
              <a:t>Ana-Paula </a:t>
            </a:r>
            <a:r>
              <a:rPr lang="en-US" dirty="0" err="1" smtClean="0"/>
              <a:t>Bernardes</a:t>
            </a:r>
            <a:r>
              <a:rPr lang="en-US" dirty="0" smtClean="0"/>
              <a:t>)</a:t>
            </a:r>
            <a:endParaRPr lang="en-US" dirty="0"/>
          </a:p>
          <a:p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  <p:pic>
        <p:nvPicPr>
          <p:cNvPr id="5" name="Content Placeholder 10">
            <a:extLst>
              <a:ext uri="{FF2B5EF4-FFF2-40B4-BE49-F238E27FC236}">
                <a16:creationId xmlns:a16="http://schemas.microsoft.com/office/drawing/2014/main" id="{4A00037B-E7CD-9242-9674-ECD1F441D1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943" r="11846" b="-1"/>
          <a:stretch/>
        </p:blipFill>
        <p:spPr bwMode="auto">
          <a:xfrm>
            <a:off x="330177" y="1988185"/>
            <a:ext cx="3275948" cy="2687980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6" name="Picture 5" descr="A picture containing indoor, miller&#10;&#10;Description automatically generated">
            <a:extLst>
              <a:ext uri="{FF2B5EF4-FFF2-40B4-BE49-F238E27FC236}">
                <a16:creationId xmlns:a16="http://schemas.microsoft.com/office/drawing/2014/main" id="{BC626C40-0A7C-6F47-9D4C-F14E6DCB06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3286320" y="1405155"/>
            <a:ext cx="2677600" cy="35701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large round object with cracks&#10;&#10;Description automatically generated with medium confidence">
            <a:extLst>
              <a:ext uri="{FF2B5EF4-FFF2-40B4-BE49-F238E27FC236}">
                <a16:creationId xmlns:a16="http://schemas.microsoft.com/office/drawing/2014/main" id="{046B53DA-6DED-39A9-3170-837504C200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4527" y="1874980"/>
            <a:ext cx="3734914" cy="2801185"/>
          </a:xfrm>
          <a:prstGeom prst="rect">
            <a:avLst/>
          </a:prstGeom>
        </p:spPr>
      </p:pic>
      <p:sp>
        <p:nvSpPr>
          <p:cNvPr id="8" name="TextBox 41">
            <a:extLst>
              <a:ext uri="{FF2B5EF4-FFF2-40B4-BE49-F238E27FC236}">
                <a16:creationId xmlns:a16="http://schemas.microsoft.com/office/drawing/2014/main" id="{F2B269C4-17A1-E541-B2FE-5002AD270AB5}"/>
              </a:ext>
            </a:extLst>
          </p:cNvPr>
          <p:cNvSpPr txBox="1"/>
          <p:nvPr/>
        </p:nvSpPr>
        <p:spPr bwMode="auto">
          <a:xfrm>
            <a:off x="381652" y="5274417"/>
            <a:ext cx="11836347" cy="101566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CH" sz="2000" dirty="0">
                <a:solidFill>
                  <a:schemeClr val="accent1"/>
                </a:solidFill>
              </a:rPr>
              <a:t>Dump autopsy showed no major issue with core configuration during run 2 (320 MJ, 1.5 kJ/g) despite extruded graphite </a:t>
            </a:r>
            <a:r>
              <a:rPr lang="en-CH" sz="2000" dirty="0" smtClean="0">
                <a:solidFill>
                  <a:schemeClr val="accent1"/>
                </a:solidFill>
              </a:rPr>
              <a:t>damaged</a:t>
            </a:r>
            <a:r>
              <a:rPr lang="de-CH" sz="2000" dirty="0" smtClean="0">
                <a:solidFill>
                  <a:schemeClr val="accent1"/>
                </a:solidFill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H" sz="2000" dirty="0">
                <a:solidFill>
                  <a:schemeClr val="accent1"/>
                </a:solidFill>
              </a:rPr>
              <a:t>Important lessons learnt for future similar endeavours. </a:t>
            </a:r>
            <a:r>
              <a:rPr lang="en-GB" sz="2000" dirty="0">
                <a:solidFill>
                  <a:schemeClr val="accent1"/>
                </a:solidFill>
              </a:rPr>
              <a:t>A</a:t>
            </a:r>
            <a:r>
              <a:rPr lang="en-CH" sz="2000" dirty="0">
                <a:solidFill>
                  <a:schemeClr val="accent1"/>
                </a:solidFill>
              </a:rPr>
              <a:t>utopsy is a key activity for the future. </a:t>
            </a:r>
            <a:endParaRPr lang="en-CH" sz="2000" dirty="0">
              <a:solidFill>
                <a:schemeClr val="accent1"/>
              </a:solidFill>
            </a:endParaRPr>
          </a:p>
        </p:txBody>
      </p:sp>
      <p:pic>
        <p:nvPicPr>
          <p:cNvPr id="9" name="Immagine 7">
            <a:extLst>
              <a:ext uri="{FF2B5EF4-FFF2-40B4-BE49-F238E27FC236}">
                <a16:creationId xmlns:a16="http://schemas.microsoft.com/office/drawing/2014/main" id="{C70E8DE5-559D-0546-BB24-CEF98478C2B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855"/>
          <a:stretch/>
        </p:blipFill>
        <p:spPr bwMode="auto">
          <a:xfrm>
            <a:off x="6096000" y="1385488"/>
            <a:ext cx="2606637" cy="360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29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03" y="254737"/>
            <a:ext cx="9757765" cy="93586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b="1" dirty="0" smtClean="0"/>
              <a:t>PIE of SNS components</a:t>
            </a:r>
          </a:p>
          <a:p>
            <a:pPr algn="l"/>
            <a:r>
              <a:rPr lang="en-US" dirty="0" smtClean="0"/>
              <a:t>'</a:t>
            </a:r>
            <a:r>
              <a:rPr lang="en-US" dirty="0"/>
              <a:t>'Materials research and dose limits for highly irradiated components at the </a:t>
            </a:r>
            <a:r>
              <a:rPr lang="en-US" dirty="0" err="1" smtClean="0"/>
              <a:t>SpallationNeutron</a:t>
            </a:r>
            <a:r>
              <a:rPr lang="en-US" dirty="0" smtClean="0"/>
              <a:t> </a:t>
            </a:r>
            <a:r>
              <a:rPr lang="en-US" dirty="0"/>
              <a:t>Source'' (D. McClintock)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  <p:sp>
        <p:nvSpPr>
          <p:cNvPr id="8" name="TextBox 41">
            <a:extLst>
              <a:ext uri="{FF2B5EF4-FFF2-40B4-BE49-F238E27FC236}">
                <a16:creationId xmlns:a16="http://schemas.microsoft.com/office/drawing/2014/main" id="{F2B269C4-17A1-E541-B2FE-5002AD270AB5}"/>
              </a:ext>
            </a:extLst>
          </p:cNvPr>
          <p:cNvSpPr txBox="1"/>
          <p:nvPr/>
        </p:nvSpPr>
        <p:spPr bwMode="auto">
          <a:xfrm>
            <a:off x="267993" y="4886508"/>
            <a:ext cx="11836347" cy="193899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1"/>
                </a:solidFill>
              </a:rPr>
              <a:t>PIE </a:t>
            </a:r>
            <a:r>
              <a:rPr lang="en-US" sz="2000" dirty="0">
                <a:solidFill>
                  <a:schemeClr val="accent1"/>
                </a:solidFill>
              </a:rPr>
              <a:t>results for the PBW 4 Inconel 718 window material were </a:t>
            </a:r>
            <a:r>
              <a:rPr lang="en-US" sz="2000" dirty="0" smtClean="0">
                <a:solidFill>
                  <a:schemeClr val="accent1"/>
                </a:solidFill>
              </a:rPr>
              <a:t>peculiar</a:t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 -</a:t>
            </a:r>
            <a:r>
              <a:rPr lang="en-US" sz="2000" dirty="0">
                <a:solidFill>
                  <a:schemeClr val="accent1"/>
                </a:solidFill>
              </a:rPr>
              <a:t> </a:t>
            </a:r>
            <a:r>
              <a:rPr lang="en-US" sz="2000" dirty="0" smtClean="0">
                <a:solidFill>
                  <a:schemeClr val="accent1"/>
                </a:solidFill>
              </a:rPr>
              <a:t> Ultimate </a:t>
            </a:r>
            <a:r>
              <a:rPr lang="en-US" sz="2000" dirty="0">
                <a:solidFill>
                  <a:schemeClr val="accent1"/>
                </a:solidFill>
              </a:rPr>
              <a:t>and total elongation values increased with increasing dose </a:t>
            </a:r>
            <a:r>
              <a:rPr lang="en-US" sz="2000" dirty="0" smtClean="0">
                <a:solidFill>
                  <a:schemeClr val="accent1"/>
                </a:solidFill>
              </a:rPr>
              <a:t/>
            </a:r>
            <a:br>
              <a:rPr lang="en-US" sz="2000" dirty="0" smtClean="0">
                <a:solidFill>
                  <a:schemeClr val="accent1"/>
                </a:solidFill>
              </a:rPr>
            </a:br>
            <a:r>
              <a:rPr lang="en-US" sz="2000" dirty="0" smtClean="0">
                <a:solidFill>
                  <a:schemeClr val="accent1"/>
                </a:solidFill>
              </a:rPr>
              <a:t> -   He </a:t>
            </a:r>
            <a:r>
              <a:rPr lang="en-US" sz="2000" dirty="0">
                <a:solidFill>
                  <a:schemeClr val="accent1"/>
                </a:solidFill>
              </a:rPr>
              <a:t>and H “core and shell” structure was observed after 900°C </a:t>
            </a:r>
            <a:r>
              <a:rPr lang="en-US" sz="2000" dirty="0" smtClean="0">
                <a:solidFill>
                  <a:schemeClr val="accent1"/>
                </a:solidFill>
              </a:rPr>
              <a:t>exposure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1"/>
                </a:solidFill>
              </a:rPr>
              <a:t>Administrative lifetime limits at the SNS are based on dose levels expected to degrade ductility (fracture toughness</a:t>
            </a:r>
            <a:r>
              <a:rPr lang="en-US" sz="2000" dirty="0" smtClean="0">
                <a:solidFill>
                  <a:schemeClr val="accent1"/>
                </a:solidFill>
              </a:rPr>
              <a:t>)   </a:t>
            </a:r>
            <a:r>
              <a:rPr lang="en-US" sz="2000" dirty="0" smtClean="0"/>
              <a:t>“</a:t>
            </a:r>
            <a:r>
              <a:rPr lang="en-US" sz="2000" dirty="0"/>
              <a:t>10 % total elongation” is used for most structural components at the SNS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828" y="1854713"/>
            <a:ext cx="2753434" cy="176655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7FC82F0-E0D4-6116-895B-B4FB1C4A46A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007"/>
          <a:stretch/>
        </p:blipFill>
        <p:spPr>
          <a:xfrm>
            <a:off x="2990456" y="1445334"/>
            <a:ext cx="2476824" cy="29335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E06C2EB-7DB0-FC45-8554-2B8D56A271C4}"/>
              </a:ext>
            </a:extLst>
          </p:cNvPr>
          <p:cNvGrpSpPr>
            <a:grpSpLocks noChangeAspect="1"/>
          </p:cNvGrpSpPr>
          <p:nvPr/>
        </p:nvGrpSpPr>
        <p:grpSpPr>
          <a:xfrm>
            <a:off x="5538919" y="1665888"/>
            <a:ext cx="3733309" cy="2678998"/>
            <a:chOff x="0" y="0"/>
            <a:chExt cx="5486400" cy="3937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63D2F8D-D719-9348-B9E4-AD9989601B63}"/>
                </a:ext>
              </a:extLst>
            </p:cNvPr>
            <p:cNvGrpSpPr/>
            <p:nvPr/>
          </p:nvGrpSpPr>
          <p:grpSpPr>
            <a:xfrm>
              <a:off x="0" y="0"/>
              <a:ext cx="5486400" cy="1968500"/>
              <a:chOff x="0" y="0"/>
              <a:chExt cx="5486400" cy="1968500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1358B930-0B24-774D-BC26-8202B16588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0" y="0"/>
                <a:ext cx="2743200" cy="1968500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60771AF2-65C7-694B-96D7-CE3CB7E84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43200" y="0"/>
                <a:ext cx="2743200" cy="1968500"/>
              </a:xfrm>
              <a:prstGeom prst="rect">
                <a:avLst/>
              </a:prstGeom>
            </p:spPr>
          </p:pic>
        </p:grp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EFBB26-57AC-434A-AAFA-99B41F4E01D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1968500"/>
              <a:ext cx="2743200" cy="1968500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22043DA-1D25-7646-A0A6-0001C98DF1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743200" y="1968500"/>
              <a:ext cx="2743200" cy="1968500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9BFA076-0E06-921B-E91E-7C8FC8D9B45A}"/>
              </a:ext>
            </a:extLst>
          </p:cNvPr>
          <p:cNvGrpSpPr/>
          <p:nvPr/>
        </p:nvGrpSpPr>
        <p:grpSpPr>
          <a:xfrm>
            <a:off x="9236223" y="1449406"/>
            <a:ext cx="2868117" cy="3605535"/>
            <a:chOff x="7470051" y="876225"/>
            <a:chExt cx="4659273" cy="5494029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2803CF2-4ECB-18C6-613E-4559DD9A12BE}"/>
                </a:ext>
              </a:extLst>
            </p:cNvPr>
            <p:cNvGrpSpPr/>
            <p:nvPr/>
          </p:nvGrpSpPr>
          <p:grpSpPr>
            <a:xfrm>
              <a:off x="7470051" y="876225"/>
              <a:ext cx="4659273" cy="5494029"/>
              <a:chOff x="7470051" y="876225"/>
              <a:chExt cx="4659273" cy="5494029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F3A36899-26BA-284D-0D44-88BCDE8B2BB5}"/>
                  </a:ext>
                </a:extLst>
              </p:cNvPr>
              <p:cNvGrpSpPr/>
              <p:nvPr/>
            </p:nvGrpSpPr>
            <p:grpSpPr>
              <a:xfrm>
                <a:off x="7470051" y="876225"/>
                <a:ext cx="4659273" cy="5494029"/>
                <a:chOff x="7470051" y="-2056630"/>
                <a:chExt cx="4659273" cy="5494029"/>
              </a:xfrm>
            </p:grpSpPr>
            <p:pic>
              <p:nvPicPr>
                <p:cNvPr id="36" name="Picture 35">
                  <a:extLst>
                    <a:ext uri="{FF2B5EF4-FFF2-40B4-BE49-F238E27FC236}">
                      <a16:creationId xmlns:a16="http://schemas.microsoft.com/office/drawing/2014/main" id="{F5D22794-B21C-98C6-A78C-4F678BA9D28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62586" y="-68566"/>
                  <a:ext cx="2338084" cy="1828800"/>
                </a:xfrm>
                <a:prstGeom prst="rect">
                  <a:avLst/>
                </a:prstGeom>
              </p:spPr>
            </p:pic>
            <p:pic>
              <p:nvPicPr>
                <p:cNvPr id="37" name="Picture 36">
                  <a:extLst>
                    <a:ext uri="{FF2B5EF4-FFF2-40B4-BE49-F238E27FC236}">
                      <a16:creationId xmlns:a16="http://schemas.microsoft.com/office/drawing/2014/main" id="{AC2F2956-5F6D-7F5F-606D-989FA044DF8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666284" y="1944658"/>
                  <a:ext cx="1463040" cy="1463040"/>
                </a:xfrm>
                <a:prstGeom prst="rect">
                  <a:avLst/>
                </a:prstGeom>
              </p:spPr>
            </p:pic>
            <p:pic>
              <p:nvPicPr>
                <p:cNvPr id="38" name="Picture 37">
                  <a:extLst>
                    <a:ext uri="{FF2B5EF4-FFF2-40B4-BE49-F238E27FC236}">
                      <a16:creationId xmlns:a16="http://schemas.microsoft.com/office/drawing/2014/main" id="{C608D0B1-9D72-9066-45BE-8680C8CE861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125932" y="1952154"/>
                  <a:ext cx="1463040" cy="1463040"/>
                </a:xfrm>
                <a:prstGeom prst="rect">
                  <a:avLst/>
                </a:prstGeom>
              </p:spPr>
            </p:pic>
            <p:pic>
              <p:nvPicPr>
                <p:cNvPr id="39" name="Picture 38">
                  <a:extLst>
                    <a:ext uri="{FF2B5EF4-FFF2-40B4-BE49-F238E27FC236}">
                      <a16:creationId xmlns:a16="http://schemas.microsoft.com/office/drawing/2014/main" id="{0BCFC7FD-7222-73BE-0C4E-DA44A06CD3B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584225" y="1974359"/>
                  <a:ext cx="1463040" cy="1463040"/>
                </a:xfrm>
                <a:prstGeom prst="rect">
                  <a:avLst/>
                </a:prstGeom>
              </p:spPr>
            </p:pic>
            <p:sp>
              <p:nvSpPr>
                <p:cNvPr id="40" name="TextBox 11">
                  <a:extLst>
                    <a:ext uri="{FF2B5EF4-FFF2-40B4-BE49-F238E27FC236}">
                      <a16:creationId xmlns:a16="http://schemas.microsoft.com/office/drawing/2014/main" id="{EF41EA37-94D5-1E23-9D8A-7C126E8EB432}"/>
                    </a:ext>
                  </a:extLst>
                </p:cNvPr>
                <p:cNvSpPr txBox="1"/>
                <p:nvPr/>
              </p:nvSpPr>
              <p:spPr>
                <a:xfrm>
                  <a:off x="10634811" y="1939926"/>
                  <a:ext cx="4074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2000" dirty="0">
                      <a:solidFill>
                        <a:schemeClr val="bg2"/>
                      </a:solidFill>
                      <a:latin typeface="+mn-lt"/>
                    </a:rPr>
                    <a:t>O</a:t>
                  </a:r>
                </a:p>
              </p:txBody>
            </p:sp>
            <p:sp>
              <p:nvSpPr>
                <p:cNvPr id="41" name="TextBox 12">
                  <a:extLst>
                    <a:ext uri="{FF2B5EF4-FFF2-40B4-BE49-F238E27FC236}">
                      <a16:creationId xmlns:a16="http://schemas.microsoft.com/office/drawing/2014/main" id="{F0BA6294-2815-5D61-7491-47FA5AB3185B}"/>
                    </a:ext>
                  </a:extLst>
                </p:cNvPr>
                <p:cNvSpPr txBox="1"/>
                <p:nvPr/>
              </p:nvSpPr>
              <p:spPr>
                <a:xfrm>
                  <a:off x="7570220" y="1952154"/>
                  <a:ext cx="4251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2000" dirty="0">
                      <a:solidFill>
                        <a:schemeClr val="bg2"/>
                      </a:solidFill>
                      <a:latin typeface="+mn-lt"/>
                    </a:rPr>
                    <a:t>Ni</a:t>
                  </a:r>
                </a:p>
              </p:txBody>
            </p:sp>
            <p:sp>
              <p:nvSpPr>
                <p:cNvPr id="42" name="TextBox 14">
                  <a:extLst>
                    <a:ext uri="{FF2B5EF4-FFF2-40B4-BE49-F238E27FC236}">
                      <a16:creationId xmlns:a16="http://schemas.microsoft.com/office/drawing/2014/main" id="{6CC75A5C-C366-71B7-0F96-2CEE7283BD48}"/>
                    </a:ext>
                  </a:extLst>
                </p:cNvPr>
                <p:cNvSpPr txBox="1"/>
                <p:nvPr/>
              </p:nvSpPr>
              <p:spPr>
                <a:xfrm>
                  <a:off x="9101170" y="1919499"/>
                  <a:ext cx="476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2000" dirty="0">
                      <a:solidFill>
                        <a:schemeClr val="bg2"/>
                      </a:solidFill>
                      <a:latin typeface="+mn-lt"/>
                    </a:rPr>
                    <a:t>Fe</a:t>
                  </a:r>
                </a:p>
              </p:txBody>
            </p:sp>
            <p:pic>
              <p:nvPicPr>
                <p:cNvPr id="43" name="Picture 42" descr="A screenshot of a computer&#10;&#10;Description automatically generated with low confidence">
                  <a:extLst>
                    <a:ext uri="{FF2B5EF4-FFF2-40B4-BE49-F238E27FC236}">
                      <a16:creationId xmlns:a16="http://schemas.microsoft.com/office/drawing/2014/main" id="{55A083E7-972E-4F84-38DA-93E5BF6E72E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537004" y="-2056630"/>
                  <a:ext cx="1828800" cy="1828800"/>
                </a:xfrm>
                <a:prstGeom prst="rect">
                  <a:avLst/>
                </a:prstGeom>
              </p:spPr>
            </p:pic>
            <p:pic>
              <p:nvPicPr>
                <p:cNvPr id="44" name="Picture 43">
                  <a:extLst>
                    <a:ext uri="{FF2B5EF4-FFF2-40B4-BE49-F238E27FC236}">
                      <a16:creationId xmlns:a16="http://schemas.microsoft.com/office/drawing/2014/main" id="{4805B65B-FFB6-2F83-7DB3-F0D3FAEF54E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852689" y="-2056630"/>
                  <a:ext cx="1828800" cy="1828800"/>
                </a:xfrm>
                <a:prstGeom prst="rect">
                  <a:avLst/>
                </a:prstGeom>
              </p:spPr>
            </p:pic>
            <p:pic>
              <p:nvPicPr>
                <p:cNvPr id="45" name="Picture 44">
                  <a:extLst>
                    <a:ext uri="{FF2B5EF4-FFF2-40B4-BE49-F238E27FC236}">
                      <a16:creationId xmlns:a16="http://schemas.microsoft.com/office/drawing/2014/main" id="{B8BD24B1-9394-40B2-0E8A-7BB150DAB7F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470051" y="-68566"/>
                  <a:ext cx="2284073" cy="1828800"/>
                </a:xfrm>
                <a:prstGeom prst="rect">
                  <a:avLst/>
                </a:prstGeom>
              </p:spPr>
            </p:pic>
            <p:sp>
              <p:nvSpPr>
                <p:cNvPr id="46" name="TextBox 6">
                  <a:extLst>
                    <a:ext uri="{FF2B5EF4-FFF2-40B4-BE49-F238E27FC236}">
                      <a16:creationId xmlns:a16="http://schemas.microsoft.com/office/drawing/2014/main" id="{E2DA2EE6-10DB-7CF7-C707-8F31837883AD}"/>
                    </a:ext>
                  </a:extLst>
                </p:cNvPr>
                <p:cNvSpPr txBox="1"/>
                <p:nvPr/>
              </p:nvSpPr>
              <p:spPr>
                <a:xfrm>
                  <a:off x="9852689" y="-2404"/>
                  <a:ext cx="52610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2000" dirty="0">
                      <a:solidFill>
                        <a:schemeClr val="bg2"/>
                      </a:solidFill>
                      <a:latin typeface="+mn-lt"/>
                    </a:rPr>
                    <a:t>He</a:t>
                  </a:r>
                </a:p>
              </p:txBody>
            </p:sp>
            <p:sp>
              <p:nvSpPr>
                <p:cNvPr id="47" name="TextBox 15">
                  <a:extLst>
                    <a:ext uri="{FF2B5EF4-FFF2-40B4-BE49-F238E27FC236}">
                      <a16:creationId xmlns:a16="http://schemas.microsoft.com/office/drawing/2014/main" id="{199B7AF5-BBA8-61D2-395E-27497AA0E288}"/>
                    </a:ext>
                  </a:extLst>
                </p:cNvPr>
                <p:cNvSpPr txBox="1"/>
                <p:nvPr/>
              </p:nvSpPr>
              <p:spPr>
                <a:xfrm flipV="1">
                  <a:off x="7569525" y="-13705"/>
                  <a:ext cx="405491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l">
                    <a:lnSpc>
                      <a:spcPct val="90000"/>
                    </a:lnSpc>
                  </a:pPr>
                  <a:r>
                    <a:rPr lang="en-US" sz="2000" dirty="0">
                      <a:solidFill>
                        <a:schemeClr val="bg2"/>
                      </a:solidFill>
                      <a:latin typeface="+mn-lt"/>
                    </a:rPr>
                    <a:t>H</a:t>
                  </a:r>
                </a:p>
              </p:txBody>
            </p:sp>
          </p:grp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E0E2E30B-620D-9040-8F66-2A641BB85BA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97950" y="876225"/>
                <a:ext cx="854739" cy="748195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9AAF1E2D-63EE-B82A-11EC-A8639A15FF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997950" y="1747914"/>
                <a:ext cx="854739" cy="957110"/>
              </a:xfrm>
              <a:prstGeom prst="straightConnector1">
                <a:avLst/>
              </a:prstGeom>
              <a:ln w="9525">
                <a:solidFill>
                  <a:srgbClr val="FF0000"/>
                </a:solidFill>
                <a:miter lim="800000"/>
                <a:tailEnd type="stealt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9112E39-167A-C2F2-4511-969B773FC9C6}"/>
                </a:ext>
              </a:extLst>
            </p:cNvPr>
            <p:cNvSpPr/>
            <p:nvPr/>
          </p:nvSpPr>
          <p:spPr>
            <a:xfrm>
              <a:off x="8877300" y="1625876"/>
              <a:ext cx="126999" cy="122038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82880" tIns="182880" rIns="182880" bIns="18288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90000"/>
                </a:lnSpc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796884" y="1193089"/>
            <a:ext cx="3030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Results of SA Inconel 718 PBW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2748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03" y="254737"/>
            <a:ext cx="9757765" cy="93586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/>
              <a:t>PIE activities at PSI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  <p:grpSp>
        <p:nvGrpSpPr>
          <p:cNvPr id="48" name="Group 47"/>
          <p:cNvGrpSpPr/>
          <p:nvPr/>
        </p:nvGrpSpPr>
        <p:grpSpPr>
          <a:xfrm>
            <a:off x="346048" y="1619865"/>
            <a:ext cx="1878991" cy="1850598"/>
            <a:chOff x="6695455" y="987425"/>
            <a:chExt cx="1636262" cy="1593576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57" b="8164"/>
            <a:stretch/>
          </p:blipFill>
          <p:spPr bwMode="auto">
            <a:xfrm>
              <a:off x="6695455" y="987425"/>
              <a:ext cx="1636262" cy="1275328"/>
            </a:xfrm>
            <a:prstGeom prst="rect">
              <a:avLst/>
            </a:prstGeom>
            <a:noFill/>
            <a:ln w="1905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0" name="TextBox 49"/>
            <p:cNvSpPr txBox="1"/>
            <p:nvPr/>
          </p:nvSpPr>
          <p:spPr>
            <a:xfrm>
              <a:off x="6695455" y="2360952"/>
              <a:ext cx="914400" cy="22004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eaLnBrk="1" hangingPunct="1">
                <a:lnSpc>
                  <a:spcPct val="110000"/>
                </a:lnSpc>
                <a:spcBef>
                  <a:spcPct val="0"/>
                </a:spcBef>
                <a:buClr>
                  <a:srgbClr val="000000"/>
                </a:buClr>
              </a:pPr>
              <a:r>
                <a:rPr lang="de-CH" sz="1000" dirty="0" smtClean="0">
                  <a:solidFill>
                    <a:srgbClr val="000000"/>
                  </a:solidFill>
                  <a:latin typeface="Calibri"/>
                </a:rPr>
                <a:t>SINQ Target-9 (2011-12</a:t>
              </a:r>
              <a:r>
                <a:rPr lang="de-CH" sz="1000" dirty="0">
                  <a:solidFill>
                    <a:srgbClr val="000000"/>
                  </a:solidFill>
                  <a:latin typeface="Calibri"/>
                </a:rPr>
                <a:t>), </a:t>
              </a:r>
              <a:r>
                <a:rPr lang="de-CH" sz="1000" dirty="0" smtClean="0">
                  <a:solidFill>
                    <a:srgbClr val="000000"/>
                  </a:solidFill>
                  <a:latin typeface="Calibri"/>
                </a:rPr>
                <a:t>13.13Ah </a:t>
              </a:r>
              <a:r>
                <a:rPr lang="de-CH" sz="1000" dirty="0">
                  <a:solidFill>
                    <a:srgbClr val="000000"/>
                  </a:solidFill>
                  <a:latin typeface="Calibri"/>
                </a:rPr>
                <a:t>P</a:t>
              </a:r>
              <a:r>
                <a:rPr lang="de-CH" sz="1000" baseline="30000" dirty="0">
                  <a:solidFill>
                    <a:srgbClr val="000000"/>
                  </a:solidFill>
                  <a:latin typeface="Calibri"/>
                </a:rPr>
                <a:t>+</a:t>
              </a:r>
              <a:endParaRPr lang="en-US" sz="1000" dirty="0" err="1" smtClean="0">
                <a:solidFill>
                  <a:srgbClr val="000000"/>
                </a:solidFill>
                <a:latin typeface="Calibri"/>
              </a:endParaRPr>
            </a:p>
          </p:txBody>
        </p:sp>
      </p:grpSp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755"/>
            <a:ext cx="2697025" cy="1865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680" y="1154822"/>
            <a:ext cx="1174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AlMg3 BW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13576" y="1144741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Al-6061-T6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1490" y="1619865"/>
            <a:ext cx="1685415" cy="1620782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6"/>
          <a:srcRect l="3027" t="2011" r="1135" b="3156"/>
          <a:stretch/>
        </p:blipFill>
        <p:spPr>
          <a:xfrm>
            <a:off x="2958399" y="3661296"/>
            <a:ext cx="3128324" cy="18869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21144" y="4939367"/>
            <a:ext cx="5757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10 dpa</a:t>
            </a:r>
            <a:endParaRPr lang="en-US" sz="11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6531" y="1592740"/>
            <a:ext cx="1624994" cy="162218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44991" y="1576830"/>
            <a:ext cx="53412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00" dirty="0" smtClean="0">
                <a:solidFill>
                  <a:srgbClr val="FF0000"/>
                </a:solidFill>
              </a:rPr>
              <a:t>Control</a:t>
            </a:r>
            <a:endParaRPr lang="en-US" sz="9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7405" y="5432930"/>
            <a:ext cx="2383986" cy="2700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  <a:spcBef>
                <a:spcPct val="0"/>
              </a:spcBef>
              <a:buClr>
                <a:srgbClr val="000000"/>
              </a:buClr>
            </a:pPr>
            <a:r>
              <a:rPr lang="en-US" sz="1050" b="1" dirty="0" smtClean="0">
                <a:solidFill>
                  <a:srgbClr val="00B0F0"/>
                </a:solidFill>
              </a:rPr>
              <a:t>8.8 </a:t>
            </a:r>
            <a:r>
              <a:rPr lang="en-US" sz="1050" b="1" dirty="0">
                <a:solidFill>
                  <a:srgbClr val="00B0F0"/>
                </a:solidFill>
              </a:rPr>
              <a:t>dpa / 2400 </a:t>
            </a:r>
            <a:r>
              <a:rPr lang="en-US" sz="1050" b="1" dirty="0" err="1">
                <a:solidFill>
                  <a:srgbClr val="00B0F0"/>
                </a:solidFill>
              </a:rPr>
              <a:t>appm</a:t>
            </a:r>
            <a:r>
              <a:rPr lang="en-US" sz="1050" b="1" dirty="0">
                <a:solidFill>
                  <a:srgbClr val="00B0F0"/>
                </a:solidFill>
              </a:rPr>
              <a:t> He / 4800 </a:t>
            </a:r>
            <a:r>
              <a:rPr lang="en-US" sz="1050" b="1" dirty="0" err="1">
                <a:solidFill>
                  <a:srgbClr val="00B0F0"/>
                </a:solidFill>
              </a:rPr>
              <a:t>appm</a:t>
            </a:r>
            <a:r>
              <a:rPr lang="en-US" sz="1050" b="1" dirty="0">
                <a:solidFill>
                  <a:srgbClr val="00B0F0"/>
                </a:solidFill>
              </a:rPr>
              <a:t> H</a:t>
            </a:r>
            <a:endParaRPr lang="en-US" sz="1050" b="1" dirty="0">
              <a:solidFill>
                <a:srgbClr val="00B0F0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601051" y="1260419"/>
            <a:ext cx="1275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Inconel 718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69825" y="1715981"/>
            <a:ext cx="2417756" cy="1694002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69825" y="3771190"/>
            <a:ext cx="2417755" cy="169400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9503838" y="1265658"/>
            <a:ext cx="1239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SS316 EBW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62" name="图片 3">
            <a:extLst>
              <a:ext uri="{FF2B5EF4-FFF2-40B4-BE49-F238E27FC236}">
                <a16:creationId xmlns:a16="http://schemas.microsoft.com/office/drawing/2014/main" id="{6626D022-4FB3-4FF6-B9A2-48C55E4C8E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33464" y="1747443"/>
            <a:ext cx="2167296" cy="1758312"/>
          </a:xfrm>
          <a:prstGeom prst="rect">
            <a:avLst/>
          </a:prstGeom>
        </p:spPr>
      </p:pic>
      <p:pic>
        <p:nvPicPr>
          <p:cNvPr id="63" name="图片 25">
            <a:extLst>
              <a:ext uri="{FF2B5EF4-FFF2-40B4-BE49-F238E27FC236}">
                <a16:creationId xmlns:a16="http://schemas.microsoft.com/office/drawing/2014/main" id="{8878B9ED-F428-48D1-906A-40C5C594DD1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33464" y="3681425"/>
            <a:ext cx="2243594" cy="175271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821798" y="3037294"/>
            <a:ext cx="8240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316L-EBW</a:t>
            </a:r>
            <a:endParaRPr lang="en-US" sz="1200" dirty="0"/>
          </a:p>
        </p:txBody>
      </p:sp>
      <p:sp>
        <p:nvSpPr>
          <p:cNvPr id="64" name="TextBox 63"/>
          <p:cNvSpPr txBox="1"/>
          <p:nvPr/>
        </p:nvSpPr>
        <p:spPr>
          <a:xfrm>
            <a:off x="10920327" y="4939367"/>
            <a:ext cx="6435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SA316L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46161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1403" y="254737"/>
            <a:ext cx="9757765" cy="935860"/>
          </a:xfrm>
        </p:spPr>
        <p:txBody>
          <a:bodyPr>
            <a:normAutofit lnSpcReduction="10000"/>
          </a:bodyPr>
          <a:lstStyle/>
          <a:p>
            <a:pPr algn="l"/>
            <a:r>
              <a:rPr lang="en-US" b="1" dirty="0" smtClean="0"/>
              <a:t>PIE capabilities at </a:t>
            </a:r>
            <a:r>
              <a:rPr lang="en-US" b="1" dirty="0" err="1" smtClean="0"/>
              <a:t>Fermilab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1900" dirty="0" smtClean="0"/>
              <a:t>''Recent Advancements and in-house capabilities in Thermal and Mechanical Characterization of Conventional and Novel Materials'' (</a:t>
            </a:r>
            <a:r>
              <a:rPr lang="en-US" sz="1900" dirty="0" err="1" smtClean="0"/>
              <a:t>Sujit</a:t>
            </a:r>
            <a:r>
              <a:rPr lang="en-US" sz="1900" dirty="0" smtClean="0"/>
              <a:t> </a:t>
            </a:r>
            <a:r>
              <a:rPr lang="en-US" sz="1900" dirty="0" err="1" smtClean="0"/>
              <a:t>Bidhar</a:t>
            </a:r>
            <a:r>
              <a:rPr lang="en-US" sz="1900" dirty="0" smtClean="0"/>
              <a:t>)</a:t>
            </a: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83862"/>
          <a:stretch/>
        </p:blipFill>
        <p:spPr>
          <a:xfrm>
            <a:off x="10289168" y="0"/>
            <a:ext cx="1825213" cy="121026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21836" y="1224363"/>
            <a:ext cx="105657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0B0F0"/>
                </a:solidFill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Integrating new non-contact techniques (TGS, </a:t>
            </a:r>
            <a:r>
              <a:rPr lang="en-US" altLang="en-US" dirty="0" smtClean="0">
                <a:solidFill>
                  <a:srgbClr val="00B0F0"/>
                </a:solidFill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IC,LDV</a:t>
            </a:r>
            <a:r>
              <a:rPr lang="en-US" altLang="en-US" dirty="0">
                <a:solidFill>
                  <a:srgbClr val="00B0F0"/>
                </a:solidFill>
                <a:latin typeface="Helvetica" panose="020B0604020202020204" pitchFamily="34" charset="0"/>
                <a:ea typeface="Geneva" pitchFamily="121" charset="-128"/>
                <a:sym typeface="Wingdings" panose="05000000000000000000" pitchFamily="2" charset="2"/>
              </a:rPr>
              <a:t>) to evaluate radiation damaged properties</a:t>
            </a:r>
            <a:endParaRPr lang="en-US" altLang="en-US" dirty="0">
              <a:solidFill>
                <a:srgbClr val="00B0F0"/>
              </a:solidFill>
              <a:latin typeface="Helvetica" panose="020B0604020202020204" pitchFamily="34" charset="0"/>
              <a:ea typeface="Geneva" pitchFamily="121" charset="-128"/>
              <a:sym typeface="Wingdings" panose="05000000000000000000" pitchFamily="2" charset="2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B7E9A75-77BD-7B92-F184-412F280FC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542" y="1705492"/>
            <a:ext cx="5307364" cy="390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4886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343</Words>
  <Application>Microsoft Office PowerPoint</Application>
  <PresentationFormat>Widescreen</PresentationFormat>
  <Paragraphs>36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Geneva</vt:lpstr>
      <vt:lpstr>Arial</vt:lpstr>
      <vt:lpstr>Calibri</vt:lpstr>
      <vt:lpstr>Calibri Light</vt:lpstr>
      <vt:lpstr>Helvetica</vt:lpstr>
      <vt:lpstr>Wingdings</vt:lpstr>
      <vt:lpstr>Office Theme</vt:lpstr>
      <vt:lpstr>Summary of Topic 3: PIE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PSI - Paul Scherrer 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Summary of Topic 3: PIE</dc:title>
  <dc:creator>Dai Yong</dc:creator>
  <cp:lastModifiedBy>Dai Yong</cp:lastModifiedBy>
  <cp:revision>17</cp:revision>
  <dcterms:created xsi:type="dcterms:W3CDTF">2023-11-10T01:15:15Z</dcterms:created>
  <dcterms:modified xsi:type="dcterms:W3CDTF">2023-11-10T04:03:09Z</dcterms:modified>
</cp:coreProperties>
</file>