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09" r:id="rId4"/>
  </p:sldMasterIdLst>
  <p:notesMasterIdLst>
    <p:notesMasterId r:id="rId28"/>
  </p:notesMasterIdLst>
  <p:sldIdLst>
    <p:sldId id="256" r:id="rId5"/>
    <p:sldId id="257" r:id="rId6"/>
    <p:sldId id="258" r:id="rId7"/>
    <p:sldId id="264" r:id="rId8"/>
    <p:sldId id="1520" r:id="rId9"/>
    <p:sldId id="337" r:id="rId10"/>
    <p:sldId id="4229" r:id="rId11"/>
    <p:sldId id="2379" r:id="rId12"/>
    <p:sldId id="2396" r:id="rId13"/>
    <p:sldId id="2426" r:id="rId14"/>
    <p:sldId id="1120" r:id="rId15"/>
    <p:sldId id="4230" r:id="rId16"/>
    <p:sldId id="4231" r:id="rId17"/>
    <p:sldId id="4232" r:id="rId18"/>
    <p:sldId id="4233" r:id="rId19"/>
    <p:sldId id="1541" r:id="rId20"/>
    <p:sldId id="1597" r:id="rId21"/>
    <p:sldId id="1535" r:id="rId22"/>
    <p:sldId id="1550" r:id="rId23"/>
    <p:sldId id="1607" r:id="rId24"/>
    <p:sldId id="1603" r:id="rId25"/>
    <p:sldId id="1614" r:id="rId26"/>
    <p:sldId id="1570" r:id="rId2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4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63420-E308-4DC8-B031-518C09B0DE53}" type="datetimeFigureOut">
              <a:rPr kumimoji="1" lang="ja-JP" altLang="en-US" smtClean="0"/>
              <a:t>2023/11/10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22672-35FD-4219-865E-DD05C312844A}" type="slidenum">
              <a:rPr kumimoji="1" lang="ja-JP" altLang="en-US" smtClean="0"/>
              <a:t>‹#›</a:t>
            </a:fld>
            <a:endParaRPr kumimoji="1" lang="ja-JP" altLang="en-US"/>
          </a:p>
        </p:txBody>
      </p:sp>
    </p:spTree>
    <p:extLst>
      <p:ext uri="{BB962C8B-B14F-4D97-AF65-F5344CB8AC3E}">
        <p14:creationId xmlns:p14="http://schemas.microsoft.com/office/powerpoint/2010/main" val="14828380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4303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B640A9-EE4C-43AC-8816-F0E82F5FCE41}" type="slidenum">
              <a:rPr kumimoji="1" lang="en-US" altLang="ja-JP" sz="1200" b="0" i="0" u="none" strike="noStrike" kern="1200" cap="none" spc="0" normalizeH="0" baseline="0" noProof="0" smtClean="0">
                <a:ln>
                  <a:noFill/>
                </a:ln>
                <a:solidFill>
                  <a:srgbClr val="000000"/>
                </a:solidFill>
                <a:effectLst/>
                <a:uLnTx/>
                <a:uFillTx/>
                <a:latin typeface="Times New Roman"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ja-JP" sz="1200" b="0" i="0" u="none" strike="noStrike" kern="1200" cap="none" spc="0" normalizeH="0" baseline="0" noProof="0">
              <a:ln>
                <a:noFill/>
              </a:ln>
              <a:solidFill>
                <a:srgbClr val="000000"/>
              </a:solidFill>
              <a:effectLst/>
              <a:uLnTx/>
              <a:uFillTx/>
              <a:latin typeface="Times New Roman" charset="0"/>
              <a:ea typeface="ＭＳ Ｐゴシック" pitchFamily="50" charset="-128"/>
              <a:cs typeface="+mn-cs"/>
            </a:endParaRPr>
          </a:p>
        </p:txBody>
      </p:sp>
    </p:spTree>
    <p:extLst>
      <p:ext uri="{BB962C8B-B14F-4D97-AF65-F5344CB8AC3E}">
        <p14:creationId xmlns:p14="http://schemas.microsoft.com/office/powerpoint/2010/main" val="295112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B640A9-EE4C-43AC-8816-F0E82F5FCE41}" type="slidenum">
              <a:rPr kumimoji="1" lang="en-US" altLang="ja-JP" sz="1200" b="0" i="0" u="none" strike="noStrike" kern="1200" cap="none" spc="0" normalizeH="0" baseline="0" noProof="0" smtClean="0">
                <a:ln>
                  <a:noFill/>
                </a:ln>
                <a:solidFill>
                  <a:srgbClr val="000000"/>
                </a:solidFill>
                <a:effectLst/>
                <a:uLnTx/>
                <a:uFillTx/>
                <a:latin typeface="Times New Roman"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ja-JP" sz="1200" b="0" i="0" u="none" strike="noStrike" kern="1200" cap="none" spc="0" normalizeH="0" baseline="0" noProof="0">
              <a:ln>
                <a:noFill/>
              </a:ln>
              <a:solidFill>
                <a:srgbClr val="000000"/>
              </a:solidFill>
              <a:effectLst/>
              <a:uLnTx/>
              <a:uFillTx/>
              <a:latin typeface="Times New Roman" charset="0"/>
              <a:ea typeface="ＭＳ Ｐゴシック" pitchFamily="50" charset="-128"/>
              <a:cs typeface="+mn-cs"/>
            </a:endParaRPr>
          </a:p>
        </p:txBody>
      </p:sp>
    </p:spTree>
    <p:extLst>
      <p:ext uri="{BB962C8B-B14F-4D97-AF65-F5344CB8AC3E}">
        <p14:creationId xmlns:p14="http://schemas.microsoft.com/office/powerpoint/2010/main" val="137547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A6A82-C43D-0E45-8BBC-3BA89641B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95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emf"/><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3044B9-02F9-D741-FB63-6893BAFA8E3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1579B63-7980-94B3-A5C9-7DF6B04B3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3A34A02-06D3-9F37-EC70-86498E85E8AC}"/>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5" name="フッター プレースホルダー 4">
            <a:extLst>
              <a:ext uri="{FF2B5EF4-FFF2-40B4-BE49-F238E27FC236}">
                <a16:creationId xmlns:a16="http://schemas.microsoft.com/office/drawing/2014/main" id="{0AE019CD-45AB-0448-622E-FD713407C1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D8C8AC-7EDA-9D78-5D50-9E21EF81A122}"/>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63058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3C65BB-36E9-C7A2-0978-54E646FB2E6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5747DFD-F994-CB29-A4C5-3A306E125A2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0DBD63-1A28-C89F-2D42-BF97A5346C3B}"/>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5" name="フッター プレースホルダー 4">
            <a:extLst>
              <a:ext uri="{FF2B5EF4-FFF2-40B4-BE49-F238E27FC236}">
                <a16:creationId xmlns:a16="http://schemas.microsoft.com/office/drawing/2014/main" id="{588ACDE4-86C8-DFCD-F927-50E682CC9AD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E024042-CDD3-014F-0326-30BD8818FA5A}"/>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275007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2479463-29FF-2E91-F26A-717471B7AB4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EAACA12-DBF2-74A5-C0F7-040079819A3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529865-D39D-B6F5-D67A-222CBDA31484}"/>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5" name="フッター プレースホルダー 4">
            <a:extLst>
              <a:ext uri="{FF2B5EF4-FFF2-40B4-BE49-F238E27FC236}">
                <a16:creationId xmlns:a16="http://schemas.microsoft.com/office/drawing/2014/main" id="{3C1F9075-5DC5-1B10-5391-1643E6BF5F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201DBC-B921-0A30-E845-5B847569DE2F}"/>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200970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GB"/>
              <a:t>R. Losito                        The Muon Collider: Perspectives and Challenges, Riken, 6 Nov 2023 </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5"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451155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hasCustomPrompt="1"/>
          </p:nvPr>
        </p:nvSpPr>
        <p:spPr>
          <a:xfrm>
            <a:off x="609600" y="1701800"/>
            <a:ext cx="11074400" cy="4714875"/>
          </a:xfrm>
          <a:prstGeom prst="rect">
            <a:avLst/>
          </a:prstGeom>
        </p:spPr>
        <p:txBody>
          <a:bodyPr>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GB"/>
              <a:t>R. Losito                        The Muon Collider: Perspectives and Challenges, Riken, 6 Nov 2023 </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4247301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609600" y="1701800"/>
            <a:ext cx="10972800" cy="4673600"/>
          </a:xfrm>
          <a:prstGeom prst="rect">
            <a:avLst/>
          </a:prstGeom>
        </p:spPr>
        <p:txBody>
          <a:bodyPr vert="horz"/>
          <a:lstStyle/>
          <a:p>
            <a:endParaRPr lang="en-GB"/>
          </a:p>
        </p:txBody>
      </p:sp>
      <p:sp>
        <p:nvSpPr>
          <p:cNvPr id="5"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GB"/>
              <a:t>R. Losito                        The Muon Collider: Perspectives and Challenges, Riken, 6 Nov 2023 </a:t>
            </a:r>
            <a:endParaRPr lang="en-GB" dirty="0"/>
          </a:p>
        </p:txBody>
      </p:sp>
      <p:sp>
        <p:nvSpPr>
          <p:cNvPr id="6"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344426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
        <p:nvSpPr>
          <p:cNvPr id="4" name="Espace réservé pour une image  6"/>
          <p:cNvSpPr>
            <a:spLocks noGrp="1"/>
          </p:cNvSpPr>
          <p:nvPr>
            <p:ph type="pic" sz="quarter" idx="10"/>
          </p:nvPr>
        </p:nvSpPr>
        <p:spPr>
          <a:xfrm>
            <a:off x="609600" y="1701800"/>
            <a:ext cx="4978400" cy="4368801"/>
          </a:xfrm>
          <a:prstGeom prst="rect">
            <a:avLst/>
          </a:prstGeom>
        </p:spPr>
        <p:txBody>
          <a:bodyPr vert="horz">
            <a:normAutofit/>
          </a:bodyPr>
          <a:lstStyle/>
          <a:p>
            <a:endParaRPr lang="en-GB" dirty="0"/>
          </a:p>
        </p:txBody>
      </p:sp>
      <p:sp>
        <p:nvSpPr>
          <p:cNvPr id="5" name="Espace réservé du texte 11"/>
          <p:cNvSpPr>
            <a:spLocks noGrp="1"/>
          </p:cNvSpPr>
          <p:nvPr>
            <p:ph type="body" sz="quarter" idx="11" hasCustomPrompt="1"/>
          </p:nvPr>
        </p:nvSpPr>
        <p:spPr>
          <a:xfrm>
            <a:off x="5791200" y="1701800"/>
            <a:ext cx="5892800" cy="4368800"/>
          </a:xfrm>
          <a:prstGeom prst="rect">
            <a:avLst/>
          </a:prstGeom>
        </p:spPr>
        <p:txBody>
          <a:bodyPr vert="horz">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6"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GB"/>
              <a:t>R. Losito                        The Muon Collider: Perspectives and Challenges, Riken, 6 Nov 2023 </a:t>
            </a:r>
            <a:endParaRPr lang="en-GB" dirty="0"/>
          </a:p>
        </p:txBody>
      </p:sp>
      <p:sp>
        <p:nvSpPr>
          <p:cNvPr id="7"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Tree>
    <p:extLst>
      <p:ext uri="{BB962C8B-B14F-4D97-AF65-F5344CB8AC3E}">
        <p14:creationId xmlns:p14="http://schemas.microsoft.com/office/powerpoint/2010/main" val="2515746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1A5EA0-6D61-43B6-9F8A-109D27B5F456}"/>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1D553848-04A0-495A-9BC9-26144EC23845}"/>
              </a:ext>
            </a:extLst>
          </p:cNvPr>
          <p:cNvSpPr>
            <a:spLocks noGrp="1"/>
          </p:cNvSpPr>
          <p:nvPr>
            <p:ph type="ftr" sz="quarter" idx="11"/>
          </p:nvPr>
        </p:nvSpPr>
        <p:spPr/>
        <p:txBody>
          <a:bodyPr/>
          <a:lstStyle/>
          <a:p>
            <a:r>
              <a:rPr lang="en-GB"/>
              <a:t>R. Losito                        The Muon Collider: Perspectives and Challenges, Riken, 6 Nov 2023 </a:t>
            </a:r>
          </a:p>
        </p:txBody>
      </p:sp>
      <p:sp>
        <p:nvSpPr>
          <p:cNvPr id="4" name="Slide Number Placeholder 3">
            <a:extLst>
              <a:ext uri="{FF2B5EF4-FFF2-40B4-BE49-F238E27FC236}">
                <a16:creationId xmlns:a16="http://schemas.microsoft.com/office/drawing/2014/main" id="{E9C01EAA-C177-4FA3-9D7C-2C6922175643}"/>
              </a:ext>
            </a:extLst>
          </p:cNvPr>
          <p:cNvSpPr>
            <a:spLocks noGrp="1"/>
          </p:cNvSpPr>
          <p:nvPr>
            <p:ph type="sldNum" sz="quarter" idx="12"/>
          </p:nvPr>
        </p:nvSpPr>
        <p:spPr/>
        <p:txBody>
          <a:bodyPr/>
          <a:lstStyle/>
          <a:p>
            <a:fld id="{CE39ED8E-B02D-4168-95A8-7CDEE2FEDE43}" type="slidenum">
              <a:rPr lang="en-GB" smtClean="0"/>
              <a:t>‹#›</a:t>
            </a:fld>
            <a:endParaRPr lang="en-GB"/>
          </a:p>
        </p:txBody>
      </p:sp>
    </p:spTree>
    <p:extLst>
      <p:ext uri="{BB962C8B-B14F-4D97-AF65-F5344CB8AC3E}">
        <p14:creationId xmlns:p14="http://schemas.microsoft.com/office/powerpoint/2010/main" val="3859703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16000" y="2181663"/>
            <a:ext cx="3360000" cy="2494675"/>
          </a:xfrm>
          <a:prstGeom prst="rect">
            <a:avLst/>
          </a:prstGeom>
        </p:spPr>
      </p:pic>
    </p:spTree>
    <p:extLst>
      <p:ext uri="{BB962C8B-B14F-4D97-AF65-F5344CB8AC3E}">
        <p14:creationId xmlns:p14="http://schemas.microsoft.com/office/powerpoint/2010/main" val="291643882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dirty="0"/>
              <a:t>Click to Master title style</a:t>
            </a:r>
          </a:p>
        </p:txBody>
      </p:sp>
      <p:sp>
        <p:nvSpPr>
          <p:cNvPr id="3" name="Content Placeholder 2"/>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R. Losito                        The Muon Collider: Perspectives and Challenges, Riken, 6 Nov 2023 </a:t>
            </a:r>
            <a:endParaRPr lang="en-GB" dirty="0"/>
          </a:p>
        </p:txBody>
      </p:sp>
      <p:sp>
        <p:nvSpPr>
          <p:cNvPr id="6" name="Slide Number Placeholder 5"/>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601176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527381" y="6597352"/>
            <a:ext cx="9889099" cy="327552"/>
          </a:xfrm>
          <a:prstGeom prst="rect">
            <a:avLst/>
          </a:prstGeom>
        </p:spPr>
        <p:txBody>
          <a:bodyPr lIns="0" tIns="0" rIns="0" bIns="0"/>
          <a:lstStyle>
            <a:lvl1pPr algn="ctr">
              <a:defRPr sz="1600">
                <a:latin typeface="Calibri"/>
                <a:cs typeface="Calibri"/>
              </a:defRPr>
            </a:lvl1pPr>
          </a:lstStyle>
          <a:p>
            <a:r>
              <a:rPr lang="en-GB"/>
              <a:t>R. Losito                        The Muon Collider: Perspectives and Challenges, Riken, 6 Nov 2023 </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5"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65880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E7C1EF-D113-F64A-2C89-90CDCD64C42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DFFAD93-A022-1F4C-B088-AB526300B74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53DEACD-04E0-5008-F3C5-7AF84F0643DE}"/>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5" name="フッター プレースホルダー 4">
            <a:extLst>
              <a:ext uri="{FF2B5EF4-FFF2-40B4-BE49-F238E27FC236}">
                <a16:creationId xmlns:a16="http://schemas.microsoft.com/office/drawing/2014/main" id="{2B7B502A-9945-3193-ABDB-A8F6A4D493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EA14A9-CA59-BD74-6498-7128007F0D2C}"/>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2160490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hasCustomPrompt="1"/>
          </p:nvPr>
        </p:nvSpPr>
        <p:spPr>
          <a:xfrm>
            <a:off x="609600" y="1701800"/>
            <a:ext cx="11074400" cy="4714875"/>
          </a:xfrm>
          <a:prstGeom prst="rect">
            <a:avLst/>
          </a:prstGeom>
        </p:spPr>
        <p:txBody>
          <a:bodyPr>
            <a:normAutofit/>
          </a:bodyPr>
          <a:lstStyle>
            <a:lvl1pPr marL="457189" indent="-457189">
              <a:buClr>
                <a:schemeClr val="tx1"/>
              </a:buClr>
              <a:buFont typeface="Arial"/>
              <a:buChar char="•"/>
              <a:defRPr sz="2667">
                <a:solidFill>
                  <a:srgbClr val="000000"/>
                </a:solidFill>
                <a:latin typeface="+mn-lt"/>
              </a:defRPr>
            </a:lvl1pPr>
            <a:lvl2pPr marL="990575" indent="-380990">
              <a:buClr>
                <a:schemeClr val="tx1"/>
              </a:buClr>
              <a:buFont typeface="Arial"/>
              <a:buChar char="•"/>
              <a:defRPr sz="2667">
                <a:solidFill>
                  <a:srgbClr val="000000"/>
                </a:solidFill>
                <a:latin typeface="+mn-lt"/>
              </a:defRPr>
            </a:lvl2pPr>
            <a:lvl3pPr marL="1523962" indent="-304792">
              <a:buClr>
                <a:schemeClr val="tx1"/>
              </a:buClr>
              <a:buFont typeface="Arial"/>
              <a:buChar char="•"/>
              <a:defRPr sz="2667">
                <a:solidFill>
                  <a:srgbClr val="000000"/>
                </a:solidFill>
                <a:latin typeface="+mn-lt"/>
              </a:defRPr>
            </a:lvl3pPr>
            <a:lvl4pPr marL="2133547" indent="-304792">
              <a:buClr>
                <a:schemeClr val="tx1"/>
              </a:buClr>
              <a:buFont typeface="Arial"/>
              <a:buChar char="•"/>
              <a:defRPr sz="2667">
                <a:solidFill>
                  <a:srgbClr val="000000"/>
                </a:solidFill>
                <a:latin typeface="+mn-lt"/>
              </a:defRPr>
            </a:lvl4pPr>
            <a:lvl5pPr marL="2743131" indent="-304792">
              <a:buClr>
                <a:schemeClr val="tx1"/>
              </a:buClr>
              <a:buFont typeface="Arial"/>
              <a:buChar char="•"/>
              <a:defRPr sz="2667">
                <a:solidFill>
                  <a:srgbClr val="000000"/>
                </a:solidFill>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239349" y="6597353"/>
            <a:ext cx="10022251" cy="306687"/>
          </a:xfrm>
          <a:prstGeom prst="rect">
            <a:avLst/>
          </a:prstGeom>
        </p:spPr>
        <p:txBody>
          <a:bodyPr lIns="0" tIns="0" rIns="0" bIns="0"/>
          <a:lstStyle>
            <a:lvl1pPr algn="ctr">
              <a:defRPr sz="1600">
                <a:latin typeface="Calibri"/>
                <a:cs typeface="Calibri"/>
              </a:defRPr>
            </a:lvl1pPr>
          </a:lstStyle>
          <a:p>
            <a:r>
              <a:rPr lang="en-GB"/>
              <a:t>R. Losito                        The Muon Collider: Perspectives and Challenges, Riken, 6 Nov 2023 </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753567"/>
          </a:xfrm>
          <a:prstGeom prst="rect">
            <a:avLst/>
          </a:prstGeom>
        </p:spPr>
        <p:txBody>
          <a:bodyPr vert="horz" lIns="0" tIns="0" rIns="0" bIns="0"/>
          <a:lstStyle>
            <a:lvl1pPr>
              <a:defRPr sz="4800" b="0">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897085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609600" y="1701800"/>
            <a:ext cx="10972800" cy="4673600"/>
          </a:xfrm>
          <a:prstGeom prst="rect">
            <a:avLst/>
          </a:prstGeom>
        </p:spPr>
        <p:txBody>
          <a:bodyPr vert="horz">
            <a:normAutofit/>
          </a:bodyPr>
          <a:lstStyle/>
          <a:p>
            <a:endParaRPr lang="en-GB"/>
          </a:p>
        </p:txBody>
      </p:sp>
      <p:sp>
        <p:nvSpPr>
          <p:cNvPr id="5"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Calibri"/>
                <a:cs typeface="Calibri"/>
              </a:defRPr>
            </a:lvl1pPr>
          </a:lstStyle>
          <a:p>
            <a:r>
              <a:rPr lang="en-GB"/>
              <a:t>R. Losito                        The Muon Collider: Perspectives and Challenges, Riken, 6 Nov 2023 </a:t>
            </a:r>
            <a:endParaRPr lang="en-GB" dirty="0"/>
          </a:p>
        </p:txBody>
      </p:sp>
      <p:sp>
        <p:nvSpPr>
          <p:cNvPr id="6"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2745687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
        <p:nvSpPr>
          <p:cNvPr id="4" name="Espace réservé pour une image  6"/>
          <p:cNvSpPr>
            <a:spLocks noGrp="1"/>
          </p:cNvSpPr>
          <p:nvPr>
            <p:ph type="pic" sz="quarter" idx="10"/>
          </p:nvPr>
        </p:nvSpPr>
        <p:spPr>
          <a:xfrm>
            <a:off x="609600" y="1701800"/>
            <a:ext cx="4978400" cy="4368801"/>
          </a:xfrm>
          <a:prstGeom prst="rect">
            <a:avLst/>
          </a:prstGeom>
        </p:spPr>
        <p:txBody>
          <a:bodyPr vert="horz"/>
          <a:lstStyle/>
          <a:p>
            <a:endParaRPr lang="en-GB" dirty="0"/>
          </a:p>
        </p:txBody>
      </p:sp>
      <p:sp>
        <p:nvSpPr>
          <p:cNvPr id="5" name="Espace réservé du texte 11"/>
          <p:cNvSpPr>
            <a:spLocks noGrp="1"/>
          </p:cNvSpPr>
          <p:nvPr>
            <p:ph type="body" sz="quarter" idx="11" hasCustomPrompt="1"/>
          </p:nvPr>
        </p:nvSpPr>
        <p:spPr>
          <a:xfrm>
            <a:off x="5791200" y="1701800"/>
            <a:ext cx="5892800" cy="4368800"/>
          </a:xfrm>
          <a:prstGeom prst="rect">
            <a:avLst/>
          </a:prstGeom>
        </p:spPr>
        <p:txBody>
          <a:bodyPr vert="horz">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6"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GB"/>
              <a:t>R. Losito                        The Muon Collider: Perspectives and Challenges, Riken, 6 Nov 2023 </a:t>
            </a:r>
            <a:endParaRPr lang="en-GB" dirty="0"/>
          </a:p>
        </p:txBody>
      </p:sp>
      <p:sp>
        <p:nvSpPr>
          <p:cNvPr id="7"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Tree>
    <p:extLst>
      <p:ext uri="{BB962C8B-B14F-4D97-AF65-F5344CB8AC3E}">
        <p14:creationId xmlns:p14="http://schemas.microsoft.com/office/powerpoint/2010/main" val="1427409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884824D-CDF5-4CB9-9EEE-CCA313E219F2}"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63142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44F87A-BEAB-40E9-977B-4AE25A3A2DE6}"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268393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D6FBC68-3A64-4905-96B2-6B6C34F72D4B}"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669645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135760-FBB9-4786-A3BA-9E27284D0F3E}"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332797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314BDD2-D5E2-4246-929F-41B932355C85}"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023498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E8F0BF-DA3A-4400-A316-1C89C27E17AD}"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455335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BC46F5-EC58-499D-86EF-B55E378B3252}"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41273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46E68D-1F9A-D207-8C67-6008B020926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4FD6633-E478-0761-75C6-A832489DC2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D8C1130-CED0-1BE5-D169-61E14412F438}"/>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5" name="フッター プレースホルダー 4">
            <a:extLst>
              <a:ext uri="{FF2B5EF4-FFF2-40B4-BE49-F238E27FC236}">
                <a16:creationId xmlns:a16="http://schemas.microsoft.com/office/drawing/2014/main" id="{B49AA9D1-395F-F94F-25CC-F824B85CAC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9E3C98-D1A2-729B-5447-7124D21260B7}"/>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847719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94BA80-29C5-47E4-B513-CA11B82E98FF}"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06542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C73D835-0AD3-4770-B1E0-E8CA7870C0AC}"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032054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BCB8EA-6FEA-44A5-A948-2642058E6BD3}"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115553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0" y="609600"/>
            <a:ext cx="75692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7B713F8-170F-434E-8965-0DCC8AFF67C5}"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18417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18EC2-8530-E099-FA8F-7E6A639037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6E646EA-337B-ACBD-ABE9-D1504E747F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791F60B-7C72-4879-3D73-27517D2CD780}"/>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5" name="Footer Placeholder 4">
            <a:extLst>
              <a:ext uri="{FF2B5EF4-FFF2-40B4-BE49-F238E27FC236}">
                <a16:creationId xmlns:a16="http://schemas.microsoft.com/office/drawing/2014/main" id="{12FFF075-DE2A-647F-B1F4-CA1A2707745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FC623F6-C2B8-6220-4D97-8C1BD8574E4B}"/>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4237889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07AC8-376E-75F8-8C11-1F2D1713E74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6957CD3-048B-A3FA-8CA6-2DBD3C0C9F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BD16FC8-F1FB-413C-FE80-E597FB25460B}"/>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5" name="Footer Placeholder 4">
            <a:extLst>
              <a:ext uri="{FF2B5EF4-FFF2-40B4-BE49-F238E27FC236}">
                <a16:creationId xmlns:a16="http://schemas.microsoft.com/office/drawing/2014/main" id="{9808D467-98D3-DA46-485D-C1B753B5172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81FB28F-81F6-881F-4516-292B5E91E648}"/>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2103022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A9A6-511C-75D1-717B-773B7073A8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1B6FD61-0BAE-C4CE-F9FF-79E6822AA4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50EF60-4702-0366-141D-AFA3BD1FD9AF}"/>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5" name="Footer Placeholder 4">
            <a:extLst>
              <a:ext uri="{FF2B5EF4-FFF2-40B4-BE49-F238E27FC236}">
                <a16:creationId xmlns:a16="http://schemas.microsoft.com/office/drawing/2014/main" id="{DE2F8838-1137-D0FB-2F15-AED823E7D19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0A218EF-0BAE-94AD-46F7-7A2869EEF48F}"/>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1715815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487A6-5318-E4FA-894A-071AF0FE8AA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4B736D9-03E6-4714-EB16-E8F373219C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8FF194F-7337-E12F-D7DE-1C65688D11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1389FED-9D2C-6652-9991-E80966E0B149}"/>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6" name="Footer Placeholder 5">
            <a:extLst>
              <a:ext uri="{FF2B5EF4-FFF2-40B4-BE49-F238E27FC236}">
                <a16:creationId xmlns:a16="http://schemas.microsoft.com/office/drawing/2014/main" id="{6B0C6B4F-0470-154A-686D-5E011F8F9FC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1EFC50C-70D5-5C6C-251C-36E9C38DA97B}"/>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3241748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16E5-936B-E854-C105-95BC6A6C435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691A11A-BB17-27B3-8F07-1B9B21E180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F28C0-688E-984E-BA5A-16B5FA391F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088ABB2-46EB-E022-9B92-503FC5892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92A393-AFE5-008F-7C82-115C66EAE9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40FA93E-0034-C8D2-D030-65E698ABE90F}"/>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8" name="Footer Placeholder 7">
            <a:extLst>
              <a:ext uri="{FF2B5EF4-FFF2-40B4-BE49-F238E27FC236}">
                <a16:creationId xmlns:a16="http://schemas.microsoft.com/office/drawing/2014/main" id="{B922F8A0-52FF-23E8-5499-635E30DF934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08B448D-32BF-ED98-8B84-BBF77C49DB5D}"/>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1681057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348E-8702-0257-B8E1-05A10D354A0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40FC9CF-6A43-3610-C14A-01AC5AE4C9AE}"/>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4" name="Footer Placeholder 3">
            <a:extLst>
              <a:ext uri="{FF2B5EF4-FFF2-40B4-BE49-F238E27FC236}">
                <a16:creationId xmlns:a16="http://schemas.microsoft.com/office/drawing/2014/main" id="{649A3805-C4C1-0B74-AE4E-6FC810992D0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774F92A-E68B-A003-7C69-A136B658567B}"/>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1057788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A48EA4-A711-ED78-E14D-67982480BAE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DCAF29C-5235-E655-2EA2-2897160F17B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7D8C743-79A6-17D4-A127-44F302FD74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D9F4957-3840-9604-4A49-79FCD22D1C9A}"/>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6" name="フッター プレースホルダー 5">
            <a:extLst>
              <a:ext uri="{FF2B5EF4-FFF2-40B4-BE49-F238E27FC236}">
                <a16:creationId xmlns:a16="http://schemas.microsoft.com/office/drawing/2014/main" id="{18A1C4A0-7BF0-8A1F-DE66-813C089E751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B1FB610-D90B-C101-5641-58CBC1B98B21}"/>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3292669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2BCC02-855C-8985-7587-BA9E13B6B0EC}"/>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3" name="Footer Placeholder 2">
            <a:extLst>
              <a:ext uri="{FF2B5EF4-FFF2-40B4-BE49-F238E27FC236}">
                <a16:creationId xmlns:a16="http://schemas.microsoft.com/office/drawing/2014/main" id="{91395B86-42AC-CCE7-B6B1-45F722FA6C7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F5BAE72-8A67-03CD-4B63-7C6EE17AC591}"/>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1451942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5C017-CDF4-3081-8FB4-2B8781552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97492E9-3547-EAFB-2ED2-9CD51DEA83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B1256F0-8564-A680-4BE3-EEB4F1B574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DEF37-8F04-FF1F-5B28-6ED28E494058}"/>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6" name="Footer Placeholder 5">
            <a:extLst>
              <a:ext uri="{FF2B5EF4-FFF2-40B4-BE49-F238E27FC236}">
                <a16:creationId xmlns:a16="http://schemas.microsoft.com/office/drawing/2014/main" id="{7A77CB3F-DBC4-8B86-313E-5C29ADC821B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F4CC22B-9E2E-C8BF-A4CE-AD84BCCB0130}"/>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345117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179E-FEA9-197B-5231-7732C7C13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DB491CD-5D4B-A309-6441-2CD89638F1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DDAD5AB-809D-848E-DB88-1947BDACB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77C5BD-CA03-1E08-A3B5-69B8CF86F2A0}"/>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6" name="Footer Placeholder 5">
            <a:extLst>
              <a:ext uri="{FF2B5EF4-FFF2-40B4-BE49-F238E27FC236}">
                <a16:creationId xmlns:a16="http://schemas.microsoft.com/office/drawing/2014/main" id="{32245886-1D3B-2BB4-16A0-F813D39158A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679DEDE-17DE-0C32-F979-7E70F7517E71}"/>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2584311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FD7F-5D8A-B49E-D707-C3500E86563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BE67134-27CB-F9A1-5C23-3FAA389601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7F9A6CD-5948-B39F-45E9-9FF75D46F775}"/>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5" name="Footer Placeholder 4">
            <a:extLst>
              <a:ext uri="{FF2B5EF4-FFF2-40B4-BE49-F238E27FC236}">
                <a16:creationId xmlns:a16="http://schemas.microsoft.com/office/drawing/2014/main" id="{1ECF8E4F-0427-B739-B35A-688D5C60C8B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A1F7128-2F76-4194-483C-9E552B67ACFA}"/>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2371334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DDAF67-64AA-3937-A4FC-D285BB1369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063CDFC-3229-D40A-7E3F-1AEC456B86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D073A68-87F1-DDF2-7643-6A1515C80583}"/>
              </a:ext>
            </a:extLst>
          </p:cNvPr>
          <p:cNvSpPr>
            <a:spLocks noGrp="1"/>
          </p:cNvSpPr>
          <p:nvPr>
            <p:ph type="dt" sz="half" idx="10"/>
          </p:nvPr>
        </p:nvSpPr>
        <p:spPr/>
        <p:txBody>
          <a:bodyPr/>
          <a:lstStyle/>
          <a:p>
            <a:fld id="{50B80AC5-2683-475B-B994-F817FAD517C0}" type="datetimeFigureOut">
              <a:rPr lang="en-CA" smtClean="0"/>
              <a:t>2023-11-10</a:t>
            </a:fld>
            <a:endParaRPr lang="en-CA"/>
          </a:p>
        </p:txBody>
      </p:sp>
      <p:sp>
        <p:nvSpPr>
          <p:cNvPr id="5" name="Footer Placeholder 4">
            <a:extLst>
              <a:ext uri="{FF2B5EF4-FFF2-40B4-BE49-F238E27FC236}">
                <a16:creationId xmlns:a16="http://schemas.microsoft.com/office/drawing/2014/main" id="{8E7534CD-F22C-CDFB-587F-BF0A89DAEEB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441CF69-8469-CA35-52FA-1021DDB45E9B}"/>
              </a:ext>
            </a:extLst>
          </p:cNvPr>
          <p:cNvSpPr>
            <a:spLocks noGrp="1"/>
          </p:cNvSpPr>
          <p:nvPr>
            <p:ph type="sldNum" sz="quarter" idx="12"/>
          </p:nvPr>
        </p:nvSpPr>
        <p:spPr/>
        <p:txBody>
          <a:bodyPr/>
          <a:lstStyle/>
          <a:p>
            <a:fld id="{F0FE50C7-FB98-4931-A93D-72790D4484F1}" type="slidenum">
              <a:rPr lang="en-CA" smtClean="0"/>
              <a:t>‹#›</a:t>
            </a:fld>
            <a:endParaRPr lang="en-CA"/>
          </a:p>
        </p:txBody>
      </p:sp>
    </p:spTree>
    <p:extLst>
      <p:ext uri="{BB962C8B-B14F-4D97-AF65-F5344CB8AC3E}">
        <p14:creationId xmlns:p14="http://schemas.microsoft.com/office/powerpoint/2010/main" val="399865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39523" y="-20936"/>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6C521194-A063-9742-88A9-482AF749C944}"/>
              </a:ext>
            </a:extLst>
          </p:cNvPr>
          <p:cNvCxnSpPr>
            <a:cxnSpLocks/>
          </p:cNvCxnSpPr>
          <p:nvPr userDrawn="1"/>
        </p:nvCxnSpPr>
        <p:spPr>
          <a:xfrm>
            <a:off x="5863249" y="-82062"/>
            <a:ext cx="2213" cy="70104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F13D94-6FA2-E44F-A3C5-3086716640FD}"/>
              </a:ext>
            </a:extLst>
          </p:cNvPr>
          <p:cNvCxnSpPr>
            <a:cxnSpLocks/>
          </p:cNvCxnSpPr>
          <p:nvPr userDrawn="1"/>
        </p:nvCxnSpPr>
        <p:spPr>
          <a:xfrm>
            <a:off x="11412279" y="-164123"/>
            <a:ext cx="0" cy="703960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6208EC2-D25E-AA1D-A4C2-DC81D304A38D}"/>
              </a:ext>
            </a:extLst>
          </p:cNvPr>
          <p:cNvPicPr>
            <a:picLocks noChangeAspect="1"/>
          </p:cNvPicPr>
          <p:nvPr userDrawn="1"/>
        </p:nvPicPr>
        <p:blipFill rotWithShape="1">
          <a:blip r:embed="rId4"/>
          <a:srcRect l="5321" r="14033"/>
          <a:stretch/>
        </p:blipFill>
        <p:spPr>
          <a:xfrm>
            <a:off x="8650680" y="2260824"/>
            <a:ext cx="2754000" cy="2391431"/>
          </a:xfrm>
          <a:prstGeom prst="rect">
            <a:avLst/>
          </a:prstGeom>
        </p:spPr>
      </p:pic>
      <p:pic>
        <p:nvPicPr>
          <p:cNvPr id="20" name="Picture 2">
            <a:extLst>
              <a:ext uri="{FF2B5EF4-FFF2-40B4-BE49-F238E27FC236}">
                <a16:creationId xmlns:a16="http://schemas.microsoft.com/office/drawing/2014/main" id="{362F024F-EB5D-D41D-A79F-01D3118E5B03}"/>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21009" t="60823" r="17299"/>
          <a:stretch/>
        </p:blipFill>
        <p:spPr bwMode="auto">
          <a:xfrm>
            <a:off x="8685046" y="4593835"/>
            <a:ext cx="2727233" cy="2246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D97F71-26A6-30C4-E775-63470FC2EEF2}"/>
              </a:ext>
            </a:extLst>
          </p:cNvPr>
          <p:cNvPicPr>
            <a:picLocks noChangeAspect="1"/>
          </p:cNvPicPr>
          <p:nvPr userDrawn="1"/>
        </p:nvPicPr>
        <p:blipFill rotWithShape="1">
          <a:blip r:embed="rId6"/>
          <a:srcRect b="19218"/>
          <a:stretch/>
        </p:blipFill>
        <p:spPr>
          <a:xfrm>
            <a:off x="5890805" y="4581034"/>
            <a:ext cx="2813035" cy="2272411"/>
          </a:xfrm>
          <a:prstGeom prst="rect">
            <a:avLst/>
          </a:prstGeom>
        </p:spPr>
      </p:pic>
      <p:pic>
        <p:nvPicPr>
          <p:cNvPr id="13" name="Picture 12">
            <a:extLst>
              <a:ext uri="{FF2B5EF4-FFF2-40B4-BE49-F238E27FC236}">
                <a16:creationId xmlns:a16="http://schemas.microsoft.com/office/drawing/2014/main" id="{68328083-900C-95E8-9031-E4DBB5305AF9}"/>
              </a:ext>
            </a:extLst>
          </p:cNvPr>
          <p:cNvPicPr>
            <a:picLocks noChangeAspect="1"/>
          </p:cNvPicPr>
          <p:nvPr userDrawn="1"/>
        </p:nvPicPr>
        <p:blipFill rotWithShape="1">
          <a:blip r:embed="rId7"/>
          <a:srcRect l="10410" t="17195" r="1271" b="10239"/>
          <a:stretch/>
        </p:blipFill>
        <p:spPr>
          <a:xfrm>
            <a:off x="5891545" y="-1113"/>
            <a:ext cx="2782207" cy="2286000"/>
          </a:xfrm>
          <a:prstGeom prst="rect">
            <a:avLst/>
          </a:prstGeom>
        </p:spPr>
      </p:pic>
      <p:pic>
        <p:nvPicPr>
          <p:cNvPr id="3" name="Picture 2" descr="A picture containing gear&#10;&#10;Description automatically generated">
            <a:extLst>
              <a:ext uri="{FF2B5EF4-FFF2-40B4-BE49-F238E27FC236}">
                <a16:creationId xmlns:a16="http://schemas.microsoft.com/office/drawing/2014/main" id="{77F8839C-4027-C04C-B442-F6A171D7CB28}"/>
              </a:ext>
            </a:extLst>
          </p:cNvPr>
          <p:cNvPicPr>
            <a:picLocks noChangeAspect="1"/>
          </p:cNvPicPr>
          <p:nvPr userDrawn="1"/>
        </p:nvPicPr>
        <p:blipFill rotWithShape="1">
          <a:blip r:embed="rId8"/>
          <a:srcRect l="196" t="12414" r="-3754" b="24052"/>
          <a:stretch/>
        </p:blipFill>
        <p:spPr>
          <a:xfrm>
            <a:off x="8704430" y="-9032"/>
            <a:ext cx="2804203" cy="2293917"/>
          </a:xfrm>
          <a:prstGeom prst="rect">
            <a:avLst/>
          </a:prstGeom>
        </p:spPr>
      </p:pic>
      <p:pic>
        <p:nvPicPr>
          <p:cNvPr id="4" name="Picture 24" descr="A picture containing circle&#10;&#10;Description automatically generated">
            <a:extLst>
              <a:ext uri="{FF2B5EF4-FFF2-40B4-BE49-F238E27FC236}">
                <a16:creationId xmlns:a16="http://schemas.microsoft.com/office/drawing/2014/main" id="{B5BAE45B-20ED-A67C-7B85-A7AEA8062DB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4062" t="24413" r="15454"/>
          <a:stretch/>
        </p:blipFill>
        <p:spPr>
          <a:xfrm>
            <a:off x="5890805" y="-1737"/>
            <a:ext cx="2812886" cy="2334747"/>
          </a:xfrm>
          <a:prstGeom prst="rect">
            <a:avLst/>
          </a:prstGeom>
        </p:spPr>
      </p:pic>
      <p:pic>
        <p:nvPicPr>
          <p:cNvPr id="7" name="Picture 19">
            <a:extLst>
              <a:ext uri="{FF2B5EF4-FFF2-40B4-BE49-F238E27FC236}">
                <a16:creationId xmlns:a16="http://schemas.microsoft.com/office/drawing/2014/main" id="{97541B25-F815-4F40-1E21-85F77BEC3FE4}"/>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21150" t="25693" r="18752" b="-25693"/>
          <a:stretch/>
        </p:blipFill>
        <p:spPr>
          <a:xfrm>
            <a:off x="5887591" y="526152"/>
            <a:ext cx="2726534" cy="3013249"/>
          </a:xfrm>
          <a:prstGeom prst="rect">
            <a:avLst/>
          </a:prstGeom>
        </p:spPr>
      </p:pic>
      <p:pic>
        <p:nvPicPr>
          <p:cNvPr id="8" name="Picture 17" descr="A picture containing circle&#10;&#10;Description automatically generated">
            <a:extLst>
              <a:ext uri="{FF2B5EF4-FFF2-40B4-BE49-F238E27FC236}">
                <a16:creationId xmlns:a16="http://schemas.microsoft.com/office/drawing/2014/main" id="{B1A2ACBA-CA57-01E2-541A-1DF5AFDD4E12}"/>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8215" t="24413" r="20204"/>
          <a:stretch/>
        </p:blipFill>
        <p:spPr>
          <a:xfrm>
            <a:off x="5911115" y="990587"/>
            <a:ext cx="2791266" cy="2275552"/>
          </a:xfrm>
          <a:prstGeom prst="rect">
            <a:avLst/>
          </a:prstGeom>
        </p:spPr>
      </p:pic>
      <p:pic>
        <p:nvPicPr>
          <p:cNvPr id="16" name="Picture 15" descr="A picture containing art, circle&#10;&#10;Description automatically generated">
            <a:extLst>
              <a:ext uri="{FF2B5EF4-FFF2-40B4-BE49-F238E27FC236}">
                <a16:creationId xmlns:a16="http://schemas.microsoft.com/office/drawing/2014/main" id="{ACC8CCB6-F8A4-52E6-8F6B-F3168FF3FA6B}"/>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19494" t="21794" r="18926"/>
          <a:stretch/>
        </p:blipFill>
        <p:spPr>
          <a:xfrm>
            <a:off x="5875493" y="1552763"/>
            <a:ext cx="2823088" cy="2381240"/>
          </a:xfrm>
          <a:prstGeom prst="rect">
            <a:avLst/>
          </a:prstGeom>
        </p:spPr>
      </p:pic>
      <p:pic>
        <p:nvPicPr>
          <p:cNvPr id="2" name="Picture 1">
            <a:extLst>
              <a:ext uri="{FF2B5EF4-FFF2-40B4-BE49-F238E27FC236}">
                <a16:creationId xmlns:a16="http://schemas.microsoft.com/office/drawing/2014/main" id="{4AD90602-6F0B-AF33-A70E-93FFD99F00F1}"/>
              </a:ext>
            </a:extLst>
          </p:cNvPr>
          <p:cNvPicPr>
            <a:picLocks noChangeAspect="1"/>
          </p:cNvPicPr>
          <p:nvPr userDrawn="1"/>
        </p:nvPicPr>
        <p:blipFill rotWithShape="1">
          <a:blip r:embed="rId13"/>
          <a:srcRect l="15750" t="16927" r="15490"/>
          <a:stretch/>
        </p:blipFill>
        <p:spPr>
          <a:xfrm>
            <a:off x="5883261" y="2284886"/>
            <a:ext cx="2820429" cy="2322589"/>
          </a:xfrm>
          <a:prstGeom prst="rect">
            <a:avLst/>
          </a:prstGeom>
        </p:spPr>
      </p:pic>
    </p:spTree>
    <p:extLst>
      <p:ext uri="{BB962C8B-B14F-4D97-AF65-F5344CB8AC3E}">
        <p14:creationId xmlns:p14="http://schemas.microsoft.com/office/powerpoint/2010/main" val="4290523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0717075" y="6319112"/>
            <a:ext cx="636727" cy="322851"/>
          </a:xfrm>
          <a:prstGeom prst="rect">
            <a:avLst/>
          </a:prstGeom>
        </p:spPr>
        <p:txBody>
          <a:bodyPr vert="horz" lIns="91440" tIns="45721" rIns="45721" bIns="45721"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01" smtClean="0">
                <a:solidFill>
                  <a:srgbClr val="00B0F0"/>
                </a:solidFill>
                <a:latin typeface="Arial" panose="020B0604020202020204"/>
              </a:rPr>
              <a:pPr/>
              <a:t>‹#›</a:t>
            </a:fld>
            <a:endParaRPr lang="en-US" sz="1001" dirty="0">
              <a:solidFill>
                <a:srgbClr val="00B0F0"/>
              </a:solidFill>
              <a:latin typeface="Arial" panose="020B0604020202020204"/>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9" name="Title 9">
            <a:extLst>
              <a:ext uri="{FF2B5EF4-FFF2-40B4-BE49-F238E27FC236}">
                <a16:creationId xmlns:a16="http://schemas.microsoft.com/office/drawing/2014/main" id="{85CDA8CD-846D-2448-9087-569224AFFB39}"/>
              </a:ext>
            </a:extLst>
          </p:cNvPr>
          <p:cNvSpPr>
            <a:spLocks noGrp="1"/>
          </p:cNvSpPr>
          <p:nvPr>
            <p:ph type="title"/>
          </p:nvPr>
        </p:nvSpPr>
        <p:spPr>
          <a:xfrm>
            <a:off x="2247900" y="188595"/>
            <a:ext cx="7772400" cy="350306"/>
          </a:xfrm>
          <a:prstGeom prst="rect">
            <a:avLst/>
          </a:prstGeom>
        </p:spPr>
        <p:txBody>
          <a:bodyPr/>
          <a:lstStyle>
            <a:lvl1pPr algn="ctr">
              <a:defRPr sz="2500" b="0">
                <a:solidFill>
                  <a:srgbClr val="00B0F0"/>
                </a:solidFill>
                <a:latin typeface="+mn-lt"/>
              </a:defRPr>
            </a:lvl1pPr>
          </a:lstStyle>
          <a:p>
            <a:r>
              <a:rPr lang="en-US" dirty="0"/>
              <a:t>Click to edit Master title style</a:t>
            </a:r>
            <a:endParaRPr lang="en-CA" dirty="0"/>
          </a:p>
        </p:txBody>
      </p:sp>
      <p:sp>
        <p:nvSpPr>
          <p:cNvPr id="6" name="Slide Number Placeholder 5">
            <a:extLst>
              <a:ext uri="{FF2B5EF4-FFF2-40B4-BE49-F238E27FC236}">
                <a16:creationId xmlns:a16="http://schemas.microsoft.com/office/drawing/2014/main" id="{D10A6727-D538-CE44-81AA-66AC0F7D48D5}"/>
              </a:ext>
            </a:extLst>
          </p:cNvPr>
          <p:cNvSpPr txBox="1">
            <a:spLocks/>
          </p:cNvSpPr>
          <p:nvPr userDrawn="1"/>
        </p:nvSpPr>
        <p:spPr>
          <a:xfrm>
            <a:off x="10717075" y="6319112"/>
            <a:ext cx="636727" cy="322851"/>
          </a:xfrm>
          <a:prstGeom prst="rect">
            <a:avLst/>
          </a:prstGeom>
        </p:spPr>
        <p:txBody>
          <a:bodyPr vert="horz" lIns="91440" tIns="45721" rIns="45721" bIns="45721"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01" smtClean="0">
                <a:solidFill>
                  <a:srgbClr val="00B0F0"/>
                </a:solidFill>
                <a:latin typeface="Arial" panose="020B0604020202020204"/>
              </a:rPr>
              <a:pPr/>
              <a:t>‹#›</a:t>
            </a:fld>
            <a:endParaRPr lang="en-US" sz="1001" dirty="0">
              <a:solidFill>
                <a:srgbClr val="00B0F0"/>
              </a:solidFill>
              <a:latin typeface="Arial" panose="020B0604020202020204"/>
            </a:endParaRPr>
          </a:p>
        </p:txBody>
      </p:sp>
      <p:sp>
        <p:nvSpPr>
          <p:cNvPr id="7" name="Date Placeholder 3">
            <a:extLst>
              <a:ext uri="{FF2B5EF4-FFF2-40B4-BE49-F238E27FC236}">
                <a16:creationId xmlns:a16="http://schemas.microsoft.com/office/drawing/2014/main" id="{EC6423E4-B3C2-F04A-AE49-5F3B39431987}"/>
              </a:ext>
            </a:extLst>
          </p:cNvPr>
          <p:cNvSpPr txBox="1">
            <a:spLocks/>
          </p:cNvSpPr>
          <p:nvPr userDrawn="1"/>
        </p:nvSpPr>
        <p:spPr>
          <a:xfrm>
            <a:off x="661744" y="6380072"/>
            <a:ext cx="1305077" cy="226468"/>
          </a:xfrm>
          <a:prstGeom prst="rect">
            <a:avLst/>
          </a:prstGeom>
        </p:spPr>
        <p:txBody>
          <a:bodyPr vert="horz" lIns="91440" tIns="18288" rIns="91440" bIns="45721"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1000" dirty="0">
                <a:solidFill>
                  <a:srgbClr val="00B0F0"/>
                </a:solidFill>
                <a:latin typeface="Arial" panose="020B0604020202020204"/>
              </a:rPr>
              <a:t>2023-05-11</a:t>
            </a:r>
            <a:endParaRPr lang="en-US" sz="1000" dirty="0">
              <a:solidFill>
                <a:srgbClr val="00B0F0"/>
              </a:solidFill>
              <a:latin typeface="Arial" panose="020B0604020202020204"/>
            </a:endParaRPr>
          </a:p>
        </p:txBody>
      </p:sp>
      <p:sp>
        <p:nvSpPr>
          <p:cNvPr id="8" name="Date Placeholder 3">
            <a:extLst>
              <a:ext uri="{FF2B5EF4-FFF2-40B4-BE49-F238E27FC236}">
                <a16:creationId xmlns:a16="http://schemas.microsoft.com/office/drawing/2014/main" id="{31F19A68-DDAB-BA4C-B4C1-8ABF6C3876E6}"/>
              </a:ext>
            </a:extLst>
          </p:cNvPr>
          <p:cNvSpPr txBox="1">
            <a:spLocks/>
          </p:cNvSpPr>
          <p:nvPr userDrawn="1"/>
        </p:nvSpPr>
        <p:spPr>
          <a:xfrm>
            <a:off x="661744" y="6380072"/>
            <a:ext cx="11010206" cy="226468"/>
          </a:xfrm>
          <a:prstGeom prst="rect">
            <a:avLst/>
          </a:prstGeom>
        </p:spPr>
        <p:txBody>
          <a:bodyPr vert="horz" lIns="91440" tIns="18288" rIns="91440" bIns="45721"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CA" sz="1000" dirty="0">
                <a:solidFill>
                  <a:srgbClr val="00B0F0"/>
                </a:solidFill>
                <a:latin typeface="+mn-lt"/>
              </a:rPr>
              <a:t>HPTW 2023</a:t>
            </a:r>
          </a:p>
        </p:txBody>
      </p:sp>
    </p:spTree>
    <p:extLst>
      <p:ext uri="{BB962C8B-B14F-4D97-AF65-F5344CB8AC3E}">
        <p14:creationId xmlns:p14="http://schemas.microsoft.com/office/powerpoint/2010/main" val="278441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8B62C8-F879-049F-874A-44733316F3C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869C64-A06E-9F1A-0CA7-D19764A4EE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DE2B3C0-2C1F-198E-804E-19A16FD8C29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5CF5270-0F2D-C600-411A-9E820CDCE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163344D-E7E1-5C9C-94FE-450A398B7F8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2ABEBEB-C66C-96F3-7BC5-1A61D72E6232}"/>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8" name="フッター プレースホルダー 7">
            <a:extLst>
              <a:ext uri="{FF2B5EF4-FFF2-40B4-BE49-F238E27FC236}">
                <a16:creationId xmlns:a16="http://schemas.microsoft.com/office/drawing/2014/main" id="{2983D5BC-A107-D4BA-7C4B-E6B453B3672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C717127-6BC0-AF9F-FE72-1ADB538817B7}"/>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323008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2ED70C-E420-5687-F439-CF49168C09F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EED8BB0-09A4-3904-12B3-A9C0F3C7DCFB}"/>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4" name="フッター プレースホルダー 3">
            <a:extLst>
              <a:ext uri="{FF2B5EF4-FFF2-40B4-BE49-F238E27FC236}">
                <a16:creationId xmlns:a16="http://schemas.microsoft.com/office/drawing/2014/main" id="{55427148-0487-DE41-3955-FD6B4EE47B6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FDD90CF-A3BA-5137-4D58-02EFE3E15CA0}"/>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26752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50AE774-FA38-1500-D3BF-F8EADBAE12AC}"/>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3" name="フッター プレースホルダー 2">
            <a:extLst>
              <a:ext uri="{FF2B5EF4-FFF2-40B4-BE49-F238E27FC236}">
                <a16:creationId xmlns:a16="http://schemas.microsoft.com/office/drawing/2014/main" id="{DBFEC998-2F5D-6334-F35E-C1000C62624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5CCC140-E4A8-8DEE-88A4-6FD7CC0FAD82}"/>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119863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2128E-0D62-D7C8-C5F5-EA4452C5DA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5D2E3D-4FFE-570F-45C7-3A947876B7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8F59B2A-9A3A-8528-196E-79682203D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39BBA84-00F1-43C2-40D4-5127BE4C8C51}"/>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6" name="フッター プレースホルダー 5">
            <a:extLst>
              <a:ext uri="{FF2B5EF4-FFF2-40B4-BE49-F238E27FC236}">
                <a16:creationId xmlns:a16="http://schemas.microsoft.com/office/drawing/2014/main" id="{FAAD8239-DF88-8A53-1B98-71E82E8449B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99D366-63F6-9305-48E3-AD77D61F18B1}"/>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395976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BAC0B1-30B6-E482-1B6E-6B6C0610281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5D5D0B8-D0EC-5165-6A00-3B8FADCCCE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0EAC817-6FB0-FC8E-B4D7-526E1B007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1DFD40C-3BB8-A5A0-1467-C3320573BE3C}"/>
              </a:ext>
            </a:extLst>
          </p:cNvPr>
          <p:cNvSpPr>
            <a:spLocks noGrp="1"/>
          </p:cNvSpPr>
          <p:nvPr>
            <p:ph type="dt" sz="half" idx="10"/>
          </p:nvPr>
        </p:nvSpPr>
        <p:spPr/>
        <p:txBody>
          <a:bodyPr/>
          <a:lstStyle/>
          <a:p>
            <a:fld id="{F245C56A-0BEC-4DF2-90E4-97D4FE3EAB98}" type="datetimeFigureOut">
              <a:rPr kumimoji="1" lang="ja-JP" altLang="en-US" smtClean="0"/>
              <a:t>2023/11/10</a:t>
            </a:fld>
            <a:endParaRPr kumimoji="1" lang="ja-JP" altLang="en-US"/>
          </a:p>
        </p:txBody>
      </p:sp>
      <p:sp>
        <p:nvSpPr>
          <p:cNvPr id="6" name="フッター プレースホルダー 5">
            <a:extLst>
              <a:ext uri="{FF2B5EF4-FFF2-40B4-BE49-F238E27FC236}">
                <a16:creationId xmlns:a16="http://schemas.microsoft.com/office/drawing/2014/main" id="{D86FBA37-82A8-9092-7D1E-742D2631602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9FFC40A-B707-C674-B983-51B34B028665}"/>
              </a:ext>
            </a:extLst>
          </p:cNvPr>
          <p:cNvSpPr>
            <a:spLocks noGrp="1"/>
          </p:cNvSpPr>
          <p:nvPr>
            <p:ph type="sldNum" sz="quarter" idx="12"/>
          </p:nvPr>
        </p:nvSpPr>
        <p:spPr/>
        <p:txBody>
          <a:body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257451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B29A0F7-7C24-54EC-0F93-FA95A5DCDA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0CB52EB-6865-7A92-7699-29A923E03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77E389F-26C0-5FA9-30D9-BEB1B35FB6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C56A-0BEC-4DF2-90E4-97D4FE3EAB98}" type="datetimeFigureOut">
              <a:rPr kumimoji="1" lang="ja-JP" altLang="en-US" smtClean="0"/>
              <a:t>2023/11/10</a:t>
            </a:fld>
            <a:endParaRPr kumimoji="1" lang="ja-JP" altLang="en-US"/>
          </a:p>
        </p:txBody>
      </p:sp>
      <p:sp>
        <p:nvSpPr>
          <p:cNvPr id="5" name="フッター プレースホルダー 4">
            <a:extLst>
              <a:ext uri="{FF2B5EF4-FFF2-40B4-BE49-F238E27FC236}">
                <a16:creationId xmlns:a16="http://schemas.microsoft.com/office/drawing/2014/main" id="{5908A9E6-3238-E346-4255-26A6E84719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1014982-FF1B-1464-5404-E7061BDB7F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C5FF3-B993-424A-85DE-E62C3E6BEAB4}" type="slidenum">
              <a:rPr kumimoji="1" lang="ja-JP" altLang="en-US" smtClean="0"/>
              <a:t>‹#›</a:t>
            </a:fld>
            <a:endParaRPr kumimoji="1" lang="ja-JP" altLang="en-US"/>
          </a:p>
        </p:txBody>
      </p:sp>
    </p:spTree>
    <p:extLst>
      <p:ext uri="{BB962C8B-B14F-4D97-AF65-F5344CB8AC3E}">
        <p14:creationId xmlns:p14="http://schemas.microsoft.com/office/powerpoint/2010/main" val="1190509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13"/>
          <a:stretch>
            <a:fillRect/>
          </a:stretch>
        </p:blipFill>
        <p:spPr>
          <a:xfrm>
            <a:off x="0" y="6273800"/>
            <a:ext cx="12192000" cy="677333"/>
          </a:xfrm>
          <a:prstGeom prst="rect">
            <a:avLst/>
          </a:prstGeom>
        </p:spPr>
      </p:pic>
      <p:pic>
        <p:nvPicPr>
          <p:cNvPr id="7" name="Image 6" descr="MCC-inernational-finalV01.png"/>
          <p:cNvPicPr>
            <a:picLocks noChangeAspect="1"/>
          </p:cNvPicPr>
          <p:nvPr userDrawn="1"/>
        </p:nvPicPr>
        <p:blipFill>
          <a:blip r:embed="rId14"/>
          <a:stretch>
            <a:fillRect/>
          </a:stretch>
        </p:blipFill>
        <p:spPr>
          <a:xfrm>
            <a:off x="172269" y="177801"/>
            <a:ext cx="1351732" cy="1351732"/>
          </a:xfrm>
          <a:prstGeom prst="rect">
            <a:avLst/>
          </a:prstGeom>
        </p:spPr>
      </p:pic>
    </p:spTree>
    <p:extLst>
      <p:ext uri="{BB962C8B-B14F-4D97-AF65-F5344CB8AC3E}">
        <p14:creationId xmlns:p14="http://schemas.microsoft.com/office/powerpoint/2010/main" val="3709431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609585" rtl="0" eaLnBrk="1" latinLnBrk="0" hangingPunct="1">
        <a:spcBef>
          <a:spcPct val="0"/>
        </a:spcBef>
        <a:buNone/>
        <a:defRPr sz="3733" b="1" kern="1200">
          <a:solidFill>
            <a:schemeClr val="tx1"/>
          </a:solidFill>
          <a:latin typeface="Arial Narrow"/>
          <a:ea typeface="+mj-ea"/>
          <a:cs typeface="Arial Narrow"/>
        </a:defRPr>
      </a:lvl1pPr>
    </p:titleStyle>
    <p:bodyStyle>
      <a:lvl1pPr marL="457189" indent="-457189" algn="l" defTabSz="609585" rtl="0" eaLnBrk="1" latinLnBrk="0" hangingPunct="1">
        <a:spcBef>
          <a:spcPct val="20000"/>
        </a:spcBef>
        <a:buClr>
          <a:schemeClr val="accent1"/>
        </a:buClr>
        <a:buFont typeface="Wingdings" charset="2"/>
        <a:buChar char="§"/>
        <a:defRPr sz="3733" kern="1200">
          <a:solidFill>
            <a:schemeClr val="tx1"/>
          </a:solidFill>
          <a:latin typeface="Arial Narrow"/>
          <a:ea typeface="+mn-ea"/>
          <a:cs typeface="Arial Narrow"/>
        </a:defRPr>
      </a:lvl1pPr>
      <a:lvl2pPr marL="990575" indent="-380990" algn="l" defTabSz="609585" rtl="0" eaLnBrk="1" latinLnBrk="0" hangingPunct="1">
        <a:spcBef>
          <a:spcPct val="20000"/>
        </a:spcBef>
        <a:buClr>
          <a:schemeClr val="accent1"/>
        </a:buClr>
        <a:buFont typeface="Wingdings" charset="2"/>
        <a:buChar char="§"/>
        <a:defRPr sz="3200" kern="1200">
          <a:solidFill>
            <a:schemeClr val="tx1"/>
          </a:solidFill>
          <a:latin typeface="Arial Narrow"/>
          <a:ea typeface="+mn-ea"/>
          <a:cs typeface="Arial Narrow"/>
        </a:defRPr>
      </a:lvl2pPr>
      <a:lvl3pPr marL="1523962"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3pPr>
      <a:lvl4pPr marL="2133547"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4pPr>
      <a:lvl5pPr marL="2743131"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6127BE6-098E-4CB7-AA89-376851F1AFBD}"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7517519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25FCF0-65E0-5C23-B5FC-61E634406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B8ACE3F-5516-2FED-13EF-C2EA5B468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4B42C3D-4508-B1E0-940D-0DB033C433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80AC5-2683-475B-B994-F817FAD517C0}" type="datetimeFigureOut">
              <a:rPr lang="en-CA" smtClean="0"/>
              <a:t>2023-11-10</a:t>
            </a:fld>
            <a:endParaRPr lang="en-CA"/>
          </a:p>
        </p:txBody>
      </p:sp>
      <p:sp>
        <p:nvSpPr>
          <p:cNvPr id="5" name="Footer Placeholder 4">
            <a:extLst>
              <a:ext uri="{FF2B5EF4-FFF2-40B4-BE49-F238E27FC236}">
                <a16:creationId xmlns:a16="http://schemas.microsoft.com/office/drawing/2014/main" id="{8B7FD4E1-3FDD-6221-8CAD-5B0C9BAD8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988BE15-4D9A-F30B-5D52-B955320B55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E50C7-FB98-4931-A93D-72790D4484F1}" type="slidenum">
              <a:rPr lang="en-CA" smtClean="0"/>
              <a:t>‹#›</a:t>
            </a:fld>
            <a:endParaRPr lang="en-CA"/>
          </a:p>
        </p:txBody>
      </p:sp>
    </p:spTree>
    <p:extLst>
      <p:ext uri="{BB962C8B-B14F-4D97-AF65-F5344CB8AC3E}">
        <p14:creationId xmlns:p14="http://schemas.microsoft.com/office/powerpoint/2010/main" val="33438496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35.emf"/><Relationship Id="rId7" Type="http://schemas.openxmlformats.org/officeDocument/2006/relationships/image" Target="../media/image39.jpeg"/><Relationship Id="rId12" Type="http://schemas.openxmlformats.org/officeDocument/2006/relationships/image" Target="../media/image42.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8.jpeg"/><Relationship Id="rId11" Type="http://schemas.openxmlformats.org/officeDocument/2006/relationships/image" Target="../media/image41.jpeg"/><Relationship Id="rId5" Type="http://schemas.openxmlformats.org/officeDocument/2006/relationships/image" Target="../media/image37.jpeg"/><Relationship Id="rId10" Type="http://schemas.openxmlformats.org/officeDocument/2006/relationships/image" Target="../media/image28.jpeg"/><Relationship Id="rId4" Type="http://schemas.openxmlformats.org/officeDocument/2006/relationships/image" Target="../media/image36.emf"/><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46.xml"/><Relationship Id="rId5" Type="http://schemas.openxmlformats.org/officeDocument/2006/relationships/image" Target="../media/image51.jpe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15.png"/><Relationship Id="rId2" Type="http://schemas.openxmlformats.org/officeDocument/2006/relationships/image" Target="../media/image57.JPG"/><Relationship Id="rId1" Type="http://schemas.openxmlformats.org/officeDocument/2006/relationships/slideLayout" Target="../slideLayouts/slideLayout4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jpeg"/><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46.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46.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hyperlink" Target="https://indico2.riken.jp/event/3102/"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BC4CC7-6CAF-878B-E43B-C0418FEF6EA6}"/>
              </a:ext>
            </a:extLst>
          </p:cNvPr>
          <p:cNvSpPr>
            <a:spLocks noGrp="1"/>
          </p:cNvSpPr>
          <p:nvPr>
            <p:ph type="ctrTitle"/>
          </p:nvPr>
        </p:nvSpPr>
        <p:spPr/>
        <p:txBody>
          <a:bodyPr>
            <a:normAutofit fontScale="90000"/>
          </a:bodyPr>
          <a:lstStyle/>
          <a:p>
            <a:r>
              <a:rPr kumimoji="1" lang="en-US" altLang="ja-JP" dirty="0"/>
              <a:t>Topic 8 (Multipurpose use of targets and beam dumps)</a:t>
            </a:r>
            <a:endParaRPr kumimoji="1" lang="ja-JP" altLang="en-US" dirty="0"/>
          </a:p>
        </p:txBody>
      </p:sp>
      <p:sp>
        <p:nvSpPr>
          <p:cNvPr id="3" name="字幕 2">
            <a:extLst>
              <a:ext uri="{FF2B5EF4-FFF2-40B4-BE49-F238E27FC236}">
                <a16:creationId xmlns:a16="http://schemas.microsoft.com/office/drawing/2014/main" id="{39BC5746-474D-8037-D2ED-7BCBEAE6993C}"/>
              </a:ext>
            </a:extLst>
          </p:cNvPr>
          <p:cNvSpPr>
            <a:spLocks noGrp="1"/>
          </p:cNvSpPr>
          <p:nvPr>
            <p:ph type="subTitle" idx="1"/>
          </p:nvPr>
        </p:nvSpPr>
        <p:spPr/>
        <p:txBody>
          <a:bodyPr/>
          <a:lstStyle/>
          <a:p>
            <a:r>
              <a:rPr kumimoji="1" lang="en-US" altLang="ja-JP" dirty="0"/>
              <a:t>Hiroki Okuno Convenor of TOPIC8</a:t>
            </a:r>
            <a:endParaRPr kumimoji="1" lang="ja-JP" altLang="en-US" dirty="0"/>
          </a:p>
        </p:txBody>
      </p:sp>
      <p:sp>
        <p:nvSpPr>
          <p:cNvPr id="4" name="テキスト ボックス 3">
            <a:extLst>
              <a:ext uri="{FF2B5EF4-FFF2-40B4-BE49-F238E27FC236}">
                <a16:creationId xmlns:a16="http://schemas.microsoft.com/office/drawing/2014/main" id="{265FC142-D46A-3306-4022-C8047F09D99B}"/>
              </a:ext>
            </a:extLst>
          </p:cNvPr>
          <p:cNvSpPr txBox="1"/>
          <p:nvPr/>
        </p:nvSpPr>
        <p:spPr>
          <a:xfrm>
            <a:off x="2406870" y="4582510"/>
            <a:ext cx="7567448" cy="584775"/>
          </a:xfrm>
          <a:prstGeom prst="rect">
            <a:avLst/>
          </a:prstGeom>
          <a:noFill/>
        </p:spPr>
        <p:txBody>
          <a:bodyPr wrap="square" rtlCol="0">
            <a:spAutoFit/>
          </a:bodyPr>
          <a:lstStyle/>
          <a:p>
            <a:r>
              <a:rPr kumimoji="1" lang="en-US" altLang="ja-JP" sz="3200" dirty="0"/>
              <a:t>2 invited talks and </a:t>
            </a:r>
            <a:r>
              <a:rPr kumimoji="1" lang="en-US" altLang="ja-JP" sz="3200" b="1" dirty="0">
                <a:solidFill>
                  <a:srgbClr val="FF0000"/>
                </a:solidFill>
              </a:rPr>
              <a:t>2 contributed talks</a:t>
            </a:r>
            <a:endParaRPr kumimoji="1" lang="ja-JP" altLang="en-US" sz="3200" b="1" dirty="0">
              <a:solidFill>
                <a:srgbClr val="FF0000"/>
              </a:solidFill>
            </a:endParaRPr>
          </a:p>
        </p:txBody>
      </p:sp>
      <p:sp>
        <p:nvSpPr>
          <p:cNvPr id="5" name="テキスト ボックス 4">
            <a:extLst>
              <a:ext uri="{FF2B5EF4-FFF2-40B4-BE49-F238E27FC236}">
                <a16:creationId xmlns:a16="http://schemas.microsoft.com/office/drawing/2014/main" id="{0C27D0CA-1961-89FF-65ED-6168DED850BB}"/>
              </a:ext>
            </a:extLst>
          </p:cNvPr>
          <p:cNvSpPr txBox="1"/>
          <p:nvPr/>
        </p:nvSpPr>
        <p:spPr>
          <a:xfrm>
            <a:off x="2406870" y="5366305"/>
            <a:ext cx="6537433" cy="523220"/>
          </a:xfrm>
          <a:prstGeom prst="rect">
            <a:avLst/>
          </a:prstGeom>
          <a:noFill/>
        </p:spPr>
        <p:txBody>
          <a:bodyPr wrap="square" rtlCol="0">
            <a:spAutoFit/>
          </a:bodyPr>
          <a:lstStyle/>
          <a:p>
            <a:r>
              <a:rPr kumimoji="1" lang="en-US" altLang="ja-JP" sz="2800" b="1" dirty="0"/>
              <a:t>Only one talk for multipurpose use</a:t>
            </a:r>
            <a:endParaRPr kumimoji="1" lang="ja-JP" altLang="en-US" sz="2800" b="1" dirty="0"/>
          </a:p>
        </p:txBody>
      </p:sp>
    </p:spTree>
    <p:extLst>
      <p:ext uri="{BB962C8B-B14F-4D97-AF65-F5344CB8AC3E}">
        <p14:creationId xmlns:p14="http://schemas.microsoft.com/office/powerpoint/2010/main" val="355473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A6782C2B-3B64-26CE-C30C-7C910A8CB5B5}"/>
              </a:ext>
            </a:extLst>
          </p:cNvPr>
          <p:cNvPicPr>
            <a:picLocks noChangeAspect="1"/>
          </p:cNvPicPr>
          <p:nvPr/>
        </p:nvPicPr>
        <p:blipFill>
          <a:blip r:embed="rId3"/>
          <a:stretch>
            <a:fillRect/>
          </a:stretch>
        </p:blipFill>
        <p:spPr>
          <a:xfrm>
            <a:off x="1689584" y="657826"/>
            <a:ext cx="4262400" cy="3196800"/>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1C9173CE-1319-1785-E84C-BED1143C3AD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81353" y="659246"/>
            <a:ext cx="4445745" cy="3195380"/>
          </a:xfrm>
          <a:prstGeom prst="rect">
            <a:avLst/>
          </a:prstGeom>
          <a:effectLst>
            <a:outerShdw blurRad="50800" dist="38100" dir="2700000" algn="tl" rotWithShape="0">
              <a:prstClr val="black">
                <a:alpha val="40000"/>
              </a:prstClr>
            </a:outerShdw>
          </a:effectLst>
        </p:spPr>
      </p:pic>
      <p:sp>
        <p:nvSpPr>
          <p:cNvPr id="12" name="テキスト ボックス 11">
            <a:extLst>
              <a:ext uri="{FF2B5EF4-FFF2-40B4-BE49-F238E27FC236}">
                <a16:creationId xmlns:a16="http://schemas.microsoft.com/office/drawing/2014/main" id="{2BC1039A-4F18-9C2C-0038-12F3D9C3F048}"/>
              </a:ext>
            </a:extLst>
          </p:cNvPr>
          <p:cNvSpPr txBox="1"/>
          <p:nvPr/>
        </p:nvSpPr>
        <p:spPr>
          <a:xfrm>
            <a:off x="6858074" y="3402286"/>
            <a:ext cx="2892300" cy="461665"/>
          </a:xfrm>
          <a:prstGeom prst="rect">
            <a:avLst/>
          </a:prstGeom>
          <a:solidFill>
            <a:schemeClr val="tx1">
              <a:alpha val="25000"/>
            </a:schemeClr>
          </a:solidFill>
        </p:spPr>
        <p:txBody>
          <a:bodyPr wrap="square" rtlCol="0">
            <a:spAutoFit/>
          </a:bodyPr>
          <a:lstStyle/>
          <a:p>
            <a:pPr algn="ctr" defTabSz="457200">
              <a:defRPr/>
            </a:pPr>
            <a:r>
              <a:rPr lang="en-US" altLang="ja-JP" sz="2400" b="1" dirty="0">
                <a:solidFill>
                  <a:srgbClr val="FFFF00"/>
                </a:solidFill>
                <a:latin typeface="Calibri" panose="020F0502020204030204" pitchFamily="34" charset="0"/>
                <a:ea typeface="Calibri" panose="020F0502020204030204" pitchFamily="34" charset="0"/>
                <a:cs typeface="Calibri" panose="020F0502020204030204" pitchFamily="34" charset="0"/>
              </a:rPr>
              <a:t>RIKEN Ring Cyclotron</a:t>
            </a:r>
          </a:p>
        </p:txBody>
      </p:sp>
      <p:sp>
        <p:nvSpPr>
          <p:cNvPr id="3" name="テキスト ボックス 2">
            <a:extLst>
              <a:ext uri="{FF2B5EF4-FFF2-40B4-BE49-F238E27FC236}">
                <a16:creationId xmlns:a16="http://schemas.microsoft.com/office/drawing/2014/main" id="{8088A615-C43F-A899-CBEC-FCCBA6526504}"/>
              </a:ext>
            </a:extLst>
          </p:cNvPr>
          <p:cNvSpPr txBox="1"/>
          <p:nvPr/>
        </p:nvSpPr>
        <p:spPr>
          <a:xfrm>
            <a:off x="5531094" y="3943757"/>
            <a:ext cx="4971323" cy="2805768"/>
          </a:xfrm>
          <a:prstGeom prst="rect">
            <a:avLst/>
          </a:prstGeom>
          <a:solidFill>
            <a:srgbClr val="FFFFCC"/>
          </a:solidFill>
          <a:effectLst>
            <a:outerShdw blurRad="50800" dist="38100" dir="2700000" algn="tl" rotWithShape="0">
              <a:prstClr val="black">
                <a:alpha val="40000"/>
              </a:prstClr>
            </a:outerShdw>
          </a:effectLst>
        </p:spPr>
        <p:txBody>
          <a:bodyPr wrap="square">
            <a:spAutoFit/>
          </a:bodyPr>
          <a:lstStyle/>
          <a:p>
            <a:pPr marL="290513" indent="-290513" fontAlgn="base">
              <a:lnSpc>
                <a:spcPct val="102000"/>
              </a:lnSpc>
              <a:spcBef>
                <a:spcPts val="1200"/>
              </a:spcBef>
              <a:spcAft>
                <a:spcPct val="0"/>
              </a:spcAft>
              <a:defRPr/>
            </a:pPr>
            <a:r>
              <a:rPr lang="ja-JP" altLang="en-US" sz="2200" dirty="0">
                <a:solidFill>
                  <a:srgbClr val="000000"/>
                </a:solidFill>
                <a:latin typeface="Calibri" panose="020F0502020204030204" pitchFamily="34" charset="0"/>
                <a:ea typeface="メイリオ" panose="020B0604030504040204" pitchFamily="50" charset="-128"/>
                <a:cs typeface="Calibri" panose="020F0502020204030204" pitchFamily="34" charset="0"/>
              </a:rPr>
              <a:t>・</a:t>
            </a:r>
            <a:r>
              <a:rPr lang="en-US" altLang="ja-JP" sz="2200" dirty="0">
                <a:solidFill>
                  <a:srgbClr val="000000"/>
                </a:solidFill>
                <a:latin typeface="Calibri" panose="020F0502020204030204" pitchFamily="34" charset="0"/>
                <a:ea typeface="Calibri" panose="020F0502020204030204" pitchFamily="34" charset="0"/>
                <a:cs typeface="Calibri" panose="020F0502020204030204" pitchFamily="34" charset="0"/>
              </a:rPr>
              <a:t>Irradiation with 28-MeV × 25-pμA </a:t>
            </a:r>
            <a:r>
              <a:rPr lang="en-US" altLang="ja-JP" sz="22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4</a:t>
            </a:r>
            <a:r>
              <a:rPr lang="en-US" altLang="ja-JP" sz="2200" dirty="0">
                <a:solidFill>
                  <a:srgbClr val="000000"/>
                </a:solidFill>
                <a:latin typeface="Calibri" panose="020F0502020204030204" pitchFamily="34" charset="0"/>
                <a:ea typeface="Calibri" panose="020F0502020204030204" pitchFamily="34" charset="0"/>
                <a:cs typeface="Calibri" panose="020F0502020204030204" pitchFamily="34" charset="0"/>
              </a:rPr>
              <a:t>He beam</a:t>
            </a:r>
          </a:p>
          <a:p>
            <a:pPr marL="290513" indent="-290513" fontAlgn="base">
              <a:lnSpc>
                <a:spcPct val="102000"/>
              </a:lnSpc>
              <a:spcBef>
                <a:spcPts val="1200"/>
              </a:spcBef>
              <a:spcAft>
                <a:spcPct val="0"/>
              </a:spcAft>
              <a:defRPr/>
            </a:pPr>
            <a:r>
              <a:rPr lang="ja-JP" altLang="en-US" sz="2200" dirty="0">
                <a:solidFill>
                  <a:srgbClr val="000000"/>
                </a:solidFill>
                <a:latin typeface="Calibri" panose="020F0502020204030204" pitchFamily="34" charset="0"/>
                <a:ea typeface="メイリオ" panose="020B0604030504040204" pitchFamily="50" charset="-128"/>
                <a:cs typeface="Calibri" panose="020F0502020204030204" pitchFamily="34" charset="0"/>
              </a:rPr>
              <a:t>・</a:t>
            </a:r>
            <a:r>
              <a:rPr lang="en-US" altLang="ja-JP" sz="2200" dirty="0">
                <a:solidFill>
                  <a:srgbClr val="000000"/>
                </a:solidFill>
                <a:latin typeface="Calibri" panose="020F0502020204030204" pitchFamily="34" charset="0"/>
                <a:ea typeface="Calibri" panose="020F0502020204030204" pitchFamily="34" charset="0"/>
                <a:cs typeface="Calibri" panose="020F0502020204030204" pitchFamily="34" charset="0"/>
              </a:rPr>
              <a:t>High recovery yield (∼80%), comparable to that of conventional apparatus</a:t>
            </a:r>
          </a:p>
          <a:p>
            <a:pPr marL="290513" indent="-290513" fontAlgn="base">
              <a:lnSpc>
                <a:spcPct val="102000"/>
              </a:lnSpc>
              <a:spcBef>
                <a:spcPts val="1200"/>
              </a:spcBef>
              <a:spcAft>
                <a:spcPct val="0"/>
              </a:spcAft>
              <a:defRPr/>
            </a:pPr>
            <a:r>
              <a:rPr lang="ja-JP" altLang="en-US" sz="2200" dirty="0">
                <a:solidFill>
                  <a:srgbClr val="000000"/>
                </a:solidFill>
                <a:latin typeface="Calibri" panose="020F0502020204030204" pitchFamily="34" charset="0"/>
                <a:ea typeface="メイリオ" panose="020B0604030504040204" pitchFamily="50" charset="-128"/>
                <a:cs typeface="Calibri" panose="020F0502020204030204" pitchFamily="34" charset="0"/>
              </a:rPr>
              <a:t>・</a:t>
            </a:r>
            <a:r>
              <a:rPr lang="en-US" altLang="ja-JP" sz="2200" dirty="0">
                <a:solidFill>
                  <a:srgbClr val="000000"/>
                </a:solidFill>
                <a:latin typeface="Calibri" panose="020F0502020204030204" pitchFamily="34" charset="0"/>
                <a:ea typeface="Calibri" panose="020F0502020204030204" pitchFamily="34" charset="0"/>
                <a:cs typeface="Calibri" panose="020F0502020204030204" pitchFamily="34" charset="0"/>
              </a:rPr>
              <a:t>Production of ∼200 MBq of purified </a:t>
            </a:r>
            <a:r>
              <a:rPr lang="en-US" altLang="ja-JP" sz="22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211</a:t>
            </a:r>
            <a:r>
              <a:rPr lang="en-US" altLang="ja-JP" sz="2200" dirty="0">
                <a:solidFill>
                  <a:srgbClr val="000000"/>
                </a:solidFill>
                <a:latin typeface="Calibri" panose="020F0502020204030204" pitchFamily="34" charset="0"/>
                <a:ea typeface="Calibri" panose="020F0502020204030204" pitchFamily="34" charset="0"/>
                <a:cs typeface="Calibri" panose="020F0502020204030204" pitchFamily="34" charset="0"/>
              </a:rPr>
              <a:t>At required for a typical use after 1.5-h irradiation</a:t>
            </a:r>
          </a:p>
        </p:txBody>
      </p:sp>
      <p:sp>
        <p:nvSpPr>
          <p:cNvPr id="6" name="テキスト ボックス 5">
            <a:extLst>
              <a:ext uri="{FF2B5EF4-FFF2-40B4-BE49-F238E27FC236}">
                <a16:creationId xmlns:a16="http://schemas.microsoft.com/office/drawing/2014/main" id="{DE5542CC-AE49-1F43-1FD0-F0A847305A28}"/>
              </a:ext>
            </a:extLst>
          </p:cNvPr>
          <p:cNvSpPr txBox="1"/>
          <p:nvPr/>
        </p:nvSpPr>
        <p:spPr>
          <a:xfrm>
            <a:off x="2102943" y="3402286"/>
            <a:ext cx="3435682" cy="461665"/>
          </a:xfrm>
          <a:prstGeom prst="rect">
            <a:avLst/>
          </a:prstGeom>
          <a:solidFill>
            <a:schemeClr val="tx1">
              <a:alpha val="25000"/>
            </a:schemeClr>
          </a:solidFill>
        </p:spPr>
        <p:txBody>
          <a:bodyPr wrap="square" rtlCol="0">
            <a:spAutoFit/>
          </a:bodyPr>
          <a:lstStyle/>
          <a:p>
            <a:pPr algn="ctr" defTabSz="457200">
              <a:defRPr/>
            </a:pPr>
            <a:r>
              <a:rPr lang="en-US" altLang="ja-JP" sz="2400" b="1" baseline="30000" dirty="0">
                <a:solidFill>
                  <a:srgbClr val="FFFF00"/>
                </a:solidFill>
                <a:latin typeface="Calibri" panose="020F0502020204030204" pitchFamily="34" charset="0"/>
                <a:ea typeface="Calibri" panose="020F0502020204030204" pitchFamily="34" charset="0"/>
                <a:cs typeface="Calibri" panose="020F0502020204030204" pitchFamily="34" charset="0"/>
              </a:rPr>
              <a:t>211</a:t>
            </a:r>
            <a:r>
              <a:rPr lang="en-US" altLang="ja-JP" sz="2400" b="1" dirty="0">
                <a:solidFill>
                  <a:srgbClr val="FFFF00"/>
                </a:solidFill>
                <a:latin typeface="Calibri" panose="020F0502020204030204" pitchFamily="34" charset="0"/>
                <a:ea typeface="Calibri" panose="020F0502020204030204" pitchFamily="34" charset="0"/>
                <a:cs typeface="Calibri" panose="020F0502020204030204" pitchFamily="34" charset="0"/>
              </a:rPr>
              <a:t>At</a:t>
            </a:r>
            <a:r>
              <a:rPr lang="ja-JP" altLang="en-US" sz="2400" b="1" dirty="0">
                <a:solidFill>
                  <a:srgbClr val="FFFF00"/>
                </a:solidFill>
                <a:latin typeface="Calibri" panose="020F0502020204030204" pitchFamily="34" charset="0"/>
                <a:ea typeface="メイリオ" panose="020B0604030504040204" pitchFamily="50" charset="-128"/>
                <a:cs typeface="Calibri" panose="020F0502020204030204" pitchFamily="34" charset="0"/>
              </a:rPr>
              <a:t> </a:t>
            </a:r>
            <a:r>
              <a:rPr lang="en-US" altLang="ja-JP" sz="2400" b="1" dirty="0">
                <a:solidFill>
                  <a:srgbClr val="FFFF00"/>
                </a:solidFill>
                <a:latin typeface="Calibri" panose="020F0502020204030204" pitchFamily="34" charset="0"/>
                <a:ea typeface="メイリオ" panose="020B0604030504040204" pitchFamily="50" charset="-128"/>
                <a:cs typeface="Calibri" panose="020F0502020204030204" pitchFamily="34" charset="0"/>
              </a:rPr>
              <a:t>production chamber</a:t>
            </a:r>
            <a:endParaRPr lang="en-US" altLang="ja-JP" sz="24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図 3" descr="モニター画面に映る文字&#10;&#10;自動的に生成された説明">
            <a:extLst>
              <a:ext uri="{FF2B5EF4-FFF2-40B4-BE49-F238E27FC236}">
                <a16:creationId xmlns:a16="http://schemas.microsoft.com/office/drawing/2014/main" id="{87FE4EDF-6090-54EE-90E7-5665565F7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9584" y="3936212"/>
            <a:ext cx="3744416" cy="2808312"/>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FC28B453-DC51-2369-B9F0-F53B27EAC0BE}"/>
              </a:ext>
            </a:extLst>
          </p:cNvPr>
          <p:cNvSpPr txBox="1"/>
          <p:nvPr/>
        </p:nvSpPr>
        <p:spPr>
          <a:xfrm>
            <a:off x="2841712" y="6272407"/>
            <a:ext cx="1440160" cy="461665"/>
          </a:xfrm>
          <a:prstGeom prst="rect">
            <a:avLst/>
          </a:prstGeom>
          <a:solidFill>
            <a:schemeClr val="tx1">
              <a:alpha val="25000"/>
            </a:schemeClr>
          </a:solidFill>
        </p:spPr>
        <p:txBody>
          <a:bodyPr wrap="square" rtlCol="0">
            <a:spAutoFit/>
          </a:bodyPr>
          <a:lstStyle/>
          <a:p>
            <a:pPr algn="ctr" defTabSz="457200">
              <a:defRPr/>
            </a:pPr>
            <a:r>
              <a:rPr lang="en-US" altLang="ja-JP" sz="2400" b="1" baseline="30000" dirty="0">
                <a:solidFill>
                  <a:srgbClr val="FFFF00"/>
                </a:solidFill>
                <a:latin typeface="Calibri" panose="020F0502020204030204" pitchFamily="34" charset="0"/>
                <a:ea typeface="Calibri" panose="020F0502020204030204" pitchFamily="34" charset="0"/>
                <a:cs typeface="Calibri" panose="020F0502020204030204" pitchFamily="34" charset="0"/>
              </a:rPr>
              <a:t>4</a:t>
            </a:r>
            <a:r>
              <a:rPr lang="en-US" altLang="ja-JP" sz="2400" b="1" dirty="0">
                <a:solidFill>
                  <a:srgbClr val="FFFF00"/>
                </a:solidFill>
                <a:latin typeface="Calibri" panose="020F0502020204030204" pitchFamily="34" charset="0"/>
                <a:ea typeface="Calibri" panose="020F0502020204030204" pitchFamily="34" charset="0"/>
                <a:cs typeface="Calibri" panose="020F0502020204030204" pitchFamily="34" charset="0"/>
              </a:rPr>
              <a:t>He</a:t>
            </a:r>
            <a:r>
              <a:rPr lang="ja-JP" altLang="en-US" sz="2400" b="1" dirty="0">
                <a:solidFill>
                  <a:srgbClr val="FFFF00"/>
                </a:solidFill>
                <a:latin typeface="Calibri" panose="020F0502020204030204" pitchFamily="34" charset="0"/>
                <a:ea typeface="メイリオ" panose="020B0604030504040204" pitchFamily="50" charset="-128"/>
                <a:cs typeface="Calibri" panose="020F0502020204030204" pitchFamily="34" charset="0"/>
              </a:rPr>
              <a:t> </a:t>
            </a:r>
            <a:r>
              <a:rPr lang="en-US" altLang="ja-JP" sz="2400" b="1" dirty="0">
                <a:solidFill>
                  <a:srgbClr val="FFFF00"/>
                </a:solidFill>
                <a:latin typeface="Calibri" panose="020F0502020204030204" pitchFamily="34" charset="0"/>
                <a:ea typeface="メイリオ" panose="020B0604030504040204" pitchFamily="50" charset="-128"/>
                <a:cs typeface="Calibri" panose="020F0502020204030204" pitchFamily="34" charset="0"/>
              </a:rPr>
              <a:t>beam</a:t>
            </a:r>
            <a:endParaRPr lang="en-US" altLang="ja-JP" sz="24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11">
            <a:extLst>
              <a:ext uri="{FF2B5EF4-FFF2-40B4-BE49-F238E27FC236}">
                <a16:creationId xmlns:a16="http://schemas.microsoft.com/office/drawing/2014/main" id="{D651C9B9-2D28-1584-2580-D6DCB00E74A0}"/>
              </a:ext>
            </a:extLst>
          </p:cNvPr>
          <p:cNvSpPr>
            <a:spLocks noChangeArrowheads="1"/>
          </p:cNvSpPr>
          <p:nvPr/>
        </p:nvSpPr>
        <p:spPr bwMode="auto">
          <a:xfrm>
            <a:off x="1559496" y="1"/>
            <a:ext cx="9289032"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Bef>
                <a:spcPct val="0"/>
              </a:spcBef>
              <a:spcAft>
                <a:spcPct val="0"/>
              </a:spcAft>
              <a:defRPr/>
            </a:pPr>
            <a:r>
              <a:rPr lang="en-US" altLang="ja-JP" sz="2800" b="1" dirty="0">
                <a:solidFill>
                  <a:srgbClr val="3333CC"/>
                </a:solidFill>
                <a:latin typeface="Calibri" panose="020F0502020204030204"/>
                <a:ea typeface="HG丸ｺﾞｼｯｸM-PRO" pitchFamily="50" charset="-128"/>
                <a:cs typeface="Arial" panose="020B0604020202020204" pitchFamily="34" charset="0"/>
              </a:rPr>
              <a:t>Commissioning of the large-scale </a:t>
            </a:r>
            <a:r>
              <a:rPr lang="en-US" altLang="ja-JP" sz="2800" b="1" baseline="30000" dirty="0">
                <a:solidFill>
                  <a:srgbClr val="3333CC"/>
                </a:solidFill>
                <a:latin typeface="Calibri" panose="020F0502020204030204"/>
                <a:ea typeface="HG丸ｺﾞｼｯｸM-PRO" pitchFamily="50" charset="-128"/>
                <a:cs typeface="Arial" panose="020B0604020202020204" pitchFamily="34" charset="0"/>
              </a:rPr>
              <a:t>211</a:t>
            </a:r>
            <a:r>
              <a:rPr lang="en-US" altLang="ja-JP" sz="2800" b="1" dirty="0">
                <a:solidFill>
                  <a:srgbClr val="3333CC"/>
                </a:solidFill>
                <a:latin typeface="Calibri" panose="020F0502020204030204"/>
                <a:ea typeface="HG丸ｺﾞｼｯｸM-PRO" pitchFamily="50" charset="-128"/>
                <a:cs typeface="Arial" panose="020B0604020202020204" pitchFamily="34" charset="0"/>
              </a:rPr>
              <a:t>At production apparatus</a:t>
            </a:r>
          </a:p>
        </p:txBody>
      </p:sp>
      <p:cxnSp>
        <p:nvCxnSpPr>
          <p:cNvPr id="8" name="直線矢印コネクタ 7">
            <a:extLst>
              <a:ext uri="{FF2B5EF4-FFF2-40B4-BE49-F238E27FC236}">
                <a16:creationId xmlns:a16="http://schemas.microsoft.com/office/drawing/2014/main" id="{3203702D-10D1-0832-2D39-87A0F0DE5D28}"/>
              </a:ext>
            </a:extLst>
          </p:cNvPr>
          <p:cNvCxnSpPr>
            <a:cxnSpLocks/>
          </p:cNvCxnSpPr>
          <p:nvPr/>
        </p:nvCxnSpPr>
        <p:spPr>
          <a:xfrm flipH="1" flipV="1">
            <a:off x="4511824" y="1988841"/>
            <a:ext cx="1224136" cy="167345"/>
          </a:xfrm>
          <a:prstGeom prst="straightConnector1">
            <a:avLst/>
          </a:prstGeom>
          <a:ln w="38100" cmpd="sng">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DD088465-FD05-159A-FB45-5636EADB9469}"/>
              </a:ext>
            </a:extLst>
          </p:cNvPr>
          <p:cNvSpPr/>
          <p:nvPr/>
        </p:nvSpPr>
        <p:spPr>
          <a:xfrm>
            <a:off x="4414714" y="2132904"/>
            <a:ext cx="1601954" cy="646331"/>
          </a:xfrm>
          <a:prstGeom prst="rect">
            <a:avLst/>
          </a:prstGeom>
        </p:spPr>
        <p:txBody>
          <a:bodyPr wrap="square">
            <a:spAutoFit/>
          </a:bodyPr>
          <a:lstStyle/>
          <a:p>
            <a:pPr algn="ctr" fontAlgn="base">
              <a:spcBef>
                <a:spcPct val="0"/>
              </a:spcBef>
              <a:spcAft>
                <a:spcPct val="0"/>
              </a:spcAft>
              <a:defRPr/>
            </a:pPr>
            <a:r>
              <a:rPr lang="en-US"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29-MeV </a:t>
            </a:r>
            <a:endParaRPr lang="en-US" altLang="ja-JP" b="1" i="1"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algn="ctr" fontAlgn="base">
              <a:spcBef>
                <a:spcPct val="0"/>
              </a:spcBef>
              <a:spcAft>
                <a:spcPct val="0"/>
              </a:spcAft>
              <a:defRPr/>
            </a:pPr>
            <a:r>
              <a:rPr lang="en-US"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25-p</a:t>
            </a:r>
            <a:r>
              <a:rPr lang="el-GR"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μ</a:t>
            </a:r>
            <a:r>
              <a:rPr lang="en-US"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A </a:t>
            </a:r>
            <a:r>
              <a:rPr lang="en-US" altLang="ja-JP" b="1" baseline="30000" dirty="0">
                <a:solidFill>
                  <a:srgbClr val="FFFF00"/>
                </a:solidFill>
                <a:latin typeface="Calibri" panose="020F0502020204030204" pitchFamily="34" charset="0"/>
                <a:ea typeface="Calibri" panose="020F0502020204030204" pitchFamily="34" charset="0"/>
                <a:cs typeface="Calibri" panose="020F0502020204030204" pitchFamily="34" charset="0"/>
              </a:rPr>
              <a:t>4</a:t>
            </a:r>
            <a:r>
              <a:rPr lang="en-US"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He</a:t>
            </a:r>
            <a:endParaRPr lang="ja-JP" altLang="en-US" b="1" dirty="0">
              <a:solidFill>
                <a:srgbClr val="FFFF00"/>
              </a:solidFill>
              <a:latin typeface="Calibri" panose="020F0502020204030204" pitchFamily="34" charset="0"/>
              <a:ea typeface="ＭＳ Ｐゴシック" pitchFamily="50" charset="-128"/>
              <a:cs typeface="Calibri" panose="020F0502020204030204" pitchFamily="34" charset="0"/>
            </a:endParaRPr>
          </a:p>
        </p:txBody>
      </p:sp>
      <p:cxnSp>
        <p:nvCxnSpPr>
          <p:cNvPr id="2" name="直線矢印コネクタ 1">
            <a:extLst>
              <a:ext uri="{FF2B5EF4-FFF2-40B4-BE49-F238E27FC236}">
                <a16:creationId xmlns:a16="http://schemas.microsoft.com/office/drawing/2014/main" id="{DFEE3DD8-BF9C-1B82-547B-CCCB402C2829}"/>
              </a:ext>
            </a:extLst>
          </p:cNvPr>
          <p:cNvCxnSpPr>
            <a:cxnSpLocks/>
          </p:cNvCxnSpPr>
          <p:nvPr/>
        </p:nvCxnSpPr>
        <p:spPr>
          <a:xfrm flipH="1">
            <a:off x="7248128" y="2996953"/>
            <a:ext cx="648072" cy="405333"/>
          </a:xfrm>
          <a:prstGeom prst="straightConnector1">
            <a:avLst/>
          </a:prstGeom>
          <a:ln w="38100" cmpd="sng">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0E5811EB-C9BB-38AE-E1E0-F6D433D360E3}"/>
              </a:ext>
            </a:extLst>
          </p:cNvPr>
          <p:cNvSpPr/>
          <p:nvPr/>
        </p:nvSpPr>
        <p:spPr>
          <a:xfrm>
            <a:off x="6600056" y="2350622"/>
            <a:ext cx="1601954" cy="646331"/>
          </a:xfrm>
          <a:prstGeom prst="rect">
            <a:avLst/>
          </a:prstGeom>
        </p:spPr>
        <p:txBody>
          <a:bodyPr wrap="square">
            <a:spAutoFit/>
          </a:bodyPr>
          <a:lstStyle/>
          <a:p>
            <a:pPr algn="ctr" fontAlgn="base">
              <a:spcBef>
                <a:spcPct val="0"/>
              </a:spcBef>
              <a:spcAft>
                <a:spcPct val="0"/>
              </a:spcAft>
              <a:defRPr/>
            </a:pPr>
            <a:r>
              <a:rPr lang="en-US"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29-MeV </a:t>
            </a:r>
            <a:endParaRPr lang="en-US" altLang="ja-JP" b="1" i="1"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algn="ctr" fontAlgn="base">
              <a:spcBef>
                <a:spcPct val="0"/>
              </a:spcBef>
              <a:spcAft>
                <a:spcPct val="0"/>
              </a:spcAft>
              <a:defRPr/>
            </a:pPr>
            <a:r>
              <a:rPr lang="en-US"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25-p</a:t>
            </a:r>
            <a:r>
              <a:rPr lang="el-GR"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μ</a:t>
            </a:r>
            <a:r>
              <a:rPr lang="en-US"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A </a:t>
            </a:r>
            <a:r>
              <a:rPr lang="en-US" altLang="ja-JP" b="1" baseline="30000" dirty="0">
                <a:solidFill>
                  <a:srgbClr val="FFFF00"/>
                </a:solidFill>
                <a:latin typeface="Calibri" panose="020F0502020204030204" pitchFamily="34" charset="0"/>
                <a:ea typeface="Calibri" panose="020F0502020204030204" pitchFamily="34" charset="0"/>
                <a:cs typeface="Calibri" panose="020F0502020204030204" pitchFamily="34" charset="0"/>
              </a:rPr>
              <a:t>4</a:t>
            </a:r>
            <a:r>
              <a:rPr lang="en-US"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He</a:t>
            </a:r>
            <a:endParaRPr lang="ja-JP" altLang="en-US" b="1" dirty="0">
              <a:solidFill>
                <a:srgbClr val="FFFF00"/>
              </a:solidFill>
              <a:latin typeface="Calibri" panose="020F0502020204030204" pitchFamily="34" charset="0"/>
              <a:ea typeface="ＭＳ Ｐゴシック" pitchFamily="50" charset="-128"/>
              <a:cs typeface="Calibri" panose="020F0502020204030204" pitchFamily="34" charset="0"/>
            </a:endParaRPr>
          </a:p>
        </p:txBody>
      </p:sp>
      <p:pic>
        <p:nvPicPr>
          <p:cNvPr id="18" name="図 17">
            <a:extLst>
              <a:ext uri="{FF2B5EF4-FFF2-40B4-BE49-F238E27FC236}">
                <a16:creationId xmlns:a16="http://schemas.microsoft.com/office/drawing/2014/main" id="{0CD776BC-3196-5FCF-03B3-6263B2FC8F56}"/>
              </a:ext>
            </a:extLst>
          </p:cNvPr>
          <p:cNvPicPr>
            <a:picLocks noChangeAspect="1"/>
          </p:cNvPicPr>
          <p:nvPr/>
        </p:nvPicPr>
        <p:blipFill>
          <a:blip r:embed="rId7"/>
          <a:stretch>
            <a:fillRect/>
          </a:stretch>
        </p:blipFill>
        <p:spPr>
          <a:xfrm>
            <a:off x="6150767" y="731357"/>
            <a:ext cx="1673425" cy="1115343"/>
          </a:xfrm>
          <a:prstGeom prst="rect">
            <a:avLst/>
          </a:prstGeom>
          <a:ln w="28575">
            <a:solidFill>
              <a:srgbClr val="FFFF00"/>
            </a:solidFill>
          </a:ln>
          <a:effectLst>
            <a:outerShdw blurRad="50800" dist="38100" dir="2700000" algn="tl" rotWithShape="0">
              <a:prstClr val="black">
                <a:alpha val="40000"/>
              </a:prstClr>
            </a:outerShdw>
          </a:effectLst>
        </p:spPr>
      </p:pic>
      <p:sp>
        <p:nvSpPr>
          <p:cNvPr id="19" name="テキスト ボックス 18">
            <a:extLst>
              <a:ext uri="{FF2B5EF4-FFF2-40B4-BE49-F238E27FC236}">
                <a16:creationId xmlns:a16="http://schemas.microsoft.com/office/drawing/2014/main" id="{B4AE8D6C-D3AF-B4AB-AA23-AA036BA244E1}"/>
              </a:ext>
            </a:extLst>
          </p:cNvPr>
          <p:cNvSpPr txBox="1"/>
          <p:nvPr/>
        </p:nvSpPr>
        <p:spPr>
          <a:xfrm>
            <a:off x="6555989" y="1484784"/>
            <a:ext cx="862978" cy="369332"/>
          </a:xfrm>
          <a:prstGeom prst="rect">
            <a:avLst/>
          </a:prstGeom>
          <a:solidFill>
            <a:schemeClr val="tx1">
              <a:alpha val="25000"/>
            </a:schemeClr>
          </a:solidFill>
        </p:spPr>
        <p:txBody>
          <a:bodyPr wrap="square" rtlCol="0">
            <a:spAutoFit/>
          </a:bodyPr>
          <a:lstStyle/>
          <a:p>
            <a:pPr algn="ctr" defTabSz="457200">
              <a:defRPr/>
            </a:pPr>
            <a:r>
              <a:rPr lang="en-US" altLang="ja-JP" b="1" dirty="0">
                <a:solidFill>
                  <a:srgbClr val="FFFF00"/>
                </a:solidFill>
                <a:latin typeface="Calibri" panose="020F0502020204030204" pitchFamily="34" charset="0"/>
                <a:ea typeface="Calibri" panose="020F0502020204030204" pitchFamily="34" charset="0"/>
                <a:cs typeface="Calibri" panose="020F0502020204030204" pitchFamily="34" charset="0"/>
              </a:rPr>
              <a:t>RILAC2</a:t>
            </a:r>
          </a:p>
        </p:txBody>
      </p:sp>
    </p:spTree>
    <p:extLst>
      <p:ext uri="{BB962C8B-B14F-4D97-AF65-F5344CB8AC3E}">
        <p14:creationId xmlns:p14="http://schemas.microsoft.com/office/powerpoint/2010/main" val="1078456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t="9931"/>
          <a:stretch/>
        </p:blipFill>
        <p:spPr>
          <a:xfrm>
            <a:off x="2022330" y="1171809"/>
            <a:ext cx="5184576" cy="4008292"/>
          </a:xfrm>
          <a:prstGeom prst="rect">
            <a:avLst/>
          </a:prstGeom>
        </p:spPr>
      </p:pic>
      <p:pic>
        <p:nvPicPr>
          <p:cNvPr id="6" name="図 5"/>
          <p:cNvPicPr>
            <a:picLocks noChangeAspect="1"/>
          </p:cNvPicPr>
          <p:nvPr/>
        </p:nvPicPr>
        <p:blipFill>
          <a:blip r:embed="rId4">
            <a:grayscl/>
          </a:blip>
          <a:stretch>
            <a:fillRect/>
          </a:stretch>
        </p:blipFill>
        <p:spPr>
          <a:xfrm>
            <a:off x="1791303" y="4743911"/>
            <a:ext cx="3882203" cy="2070000"/>
          </a:xfrm>
          <a:prstGeom prst="rect">
            <a:avLst/>
          </a:prstGeom>
          <a:ln>
            <a:noFill/>
          </a:ln>
        </p:spPr>
      </p:pic>
      <p:sp>
        <p:nvSpPr>
          <p:cNvPr id="30" name="正方形/長方形 29"/>
          <p:cNvSpPr/>
          <p:nvPr/>
        </p:nvSpPr>
        <p:spPr>
          <a:xfrm>
            <a:off x="4036382" y="1525501"/>
            <a:ext cx="2002692" cy="490343"/>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ＭＳ Ｐゴシック" panose="020B0600070205080204" pitchFamily="50" charset="-128"/>
            </a:endParaRPr>
          </a:p>
        </p:txBody>
      </p:sp>
      <p:sp>
        <p:nvSpPr>
          <p:cNvPr id="20" name="正方形/長方形 19"/>
          <p:cNvSpPr/>
          <p:nvPr/>
        </p:nvSpPr>
        <p:spPr>
          <a:xfrm>
            <a:off x="3281780" y="5009413"/>
            <a:ext cx="2317071" cy="1577818"/>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ＭＳ Ｐゴシック" panose="020B0600070205080204" pitchFamily="50" charset="-128"/>
            </a:endParaRPr>
          </a:p>
        </p:txBody>
      </p:sp>
      <p:cxnSp>
        <p:nvCxnSpPr>
          <p:cNvPr id="38" name="直線コネクタ 37"/>
          <p:cNvCxnSpPr>
            <a:cxnSpLocks/>
          </p:cNvCxnSpPr>
          <p:nvPr/>
        </p:nvCxnSpPr>
        <p:spPr>
          <a:xfrm flipH="1" flipV="1">
            <a:off x="4221610" y="3707250"/>
            <a:ext cx="1174508" cy="234702"/>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51621B56-5436-4260-9B84-B909A16735E7}"/>
              </a:ext>
            </a:extLst>
          </p:cNvPr>
          <p:cNvSpPr/>
          <p:nvPr/>
        </p:nvSpPr>
        <p:spPr>
          <a:xfrm>
            <a:off x="4451146" y="2099416"/>
            <a:ext cx="1170326" cy="400110"/>
          </a:xfrm>
          <a:prstGeom prst="rect">
            <a:avLst/>
          </a:prstGeom>
          <a:solidFill>
            <a:schemeClr val="bg1">
              <a:alpha val="50000"/>
            </a:schemeClr>
          </a:solidFill>
        </p:spPr>
        <p:txBody>
          <a:bodyPr wrap="square">
            <a:spAutoFit/>
          </a:bodyPr>
          <a:lstStyle/>
          <a:p>
            <a:pPr algn="ctr">
              <a:defRPr/>
            </a:pPr>
            <a:r>
              <a:rPr kumimoji="0" lang="en-US" altLang="ja-JP" sz="2000" b="1" dirty="0">
                <a:solidFill>
                  <a:srgbClr val="FF0000"/>
                </a:solidFill>
                <a:latin typeface="Arial" panose="020B0604020202020204" pitchFamily="34" charset="0"/>
                <a:ea typeface="HG丸ｺﾞｼｯｸM-PRO" panose="020F0600000000000000" pitchFamily="50" charset="-128"/>
                <a:cs typeface="Arial" panose="020B0604020202020204" pitchFamily="34" charset="0"/>
              </a:rPr>
              <a:t>SRILAC</a:t>
            </a:r>
            <a:endParaRPr kumimoji="0" lang="ja-JP" altLang="en-US" sz="2000" b="1" dirty="0">
              <a:solidFill>
                <a:srgbClr val="FF0000"/>
              </a:solidFill>
              <a:latin typeface="Arial" panose="020B0604020202020204" pitchFamily="34" charset="0"/>
              <a:ea typeface="HG丸ｺﾞｼｯｸM-PRO" panose="020F0600000000000000" pitchFamily="50" charset="-128"/>
              <a:cs typeface="Arial" panose="020B0604020202020204" pitchFamily="34" charset="0"/>
            </a:endParaRPr>
          </a:p>
        </p:txBody>
      </p:sp>
      <p:sp>
        <p:nvSpPr>
          <p:cNvPr id="28" name="テキスト ボックス 27">
            <a:extLst>
              <a:ext uri="{FF2B5EF4-FFF2-40B4-BE49-F238E27FC236}">
                <a16:creationId xmlns:a16="http://schemas.microsoft.com/office/drawing/2014/main" id="{3B9F220D-88A8-44C2-874B-75646E3379F8}"/>
              </a:ext>
            </a:extLst>
          </p:cNvPr>
          <p:cNvSpPr txBox="1"/>
          <p:nvPr/>
        </p:nvSpPr>
        <p:spPr>
          <a:xfrm>
            <a:off x="4038866" y="3074752"/>
            <a:ext cx="947563" cy="368169"/>
          </a:xfrm>
          <a:prstGeom prst="rect">
            <a:avLst/>
          </a:prstGeom>
          <a:solidFill>
            <a:srgbClr val="FFFFCC"/>
          </a:solidFill>
          <a:effectLst>
            <a:outerShdw blurRad="50800" dist="38100" dir="2700000" algn="tl" rotWithShape="0">
              <a:prstClr val="black">
                <a:alpha val="40000"/>
              </a:prstClr>
            </a:outerShdw>
          </a:effectLst>
        </p:spPr>
        <p:txBody>
          <a:bodyPr wrap="square" tIns="72000" bIns="0" rtlCol="0" anchor="ctr" anchorCtr="0">
            <a:spAutoFit/>
          </a:bodyPr>
          <a:lstStyle/>
          <a:p>
            <a:pPr algn="ctr" fontAlgn="base">
              <a:lnSpc>
                <a:spcPct val="80000"/>
              </a:lnSpc>
              <a:spcBef>
                <a:spcPct val="0"/>
              </a:spcBef>
              <a:spcAft>
                <a:spcPct val="0"/>
              </a:spcAft>
              <a:defRPr/>
            </a:pPr>
            <a:r>
              <a:rPr lang="en-US" altLang="ja-JP" sz="2400" b="1" baseline="30000" dirty="0">
                <a:solidFill>
                  <a:srgbClr val="FF0000"/>
                </a:solidFill>
                <a:latin typeface="Arial" panose="020B0604020202020204" pitchFamily="34" charset="0"/>
                <a:ea typeface="HG丸ｺﾞｼｯｸM-PRO" pitchFamily="50" charset="-128"/>
                <a:cs typeface="Arial" panose="020B0604020202020204" pitchFamily="34" charset="0"/>
              </a:rPr>
              <a:t>211</a:t>
            </a:r>
            <a:r>
              <a:rPr lang="en-US" altLang="ja-JP" sz="2400" b="1" dirty="0">
                <a:solidFill>
                  <a:srgbClr val="FF0000"/>
                </a:solidFill>
                <a:latin typeface="Arial" panose="020B0604020202020204" pitchFamily="34" charset="0"/>
                <a:ea typeface="HG丸ｺﾞｼｯｸM-PRO" pitchFamily="50" charset="-128"/>
                <a:cs typeface="Arial" panose="020B0604020202020204" pitchFamily="34" charset="0"/>
              </a:rPr>
              <a:t>At</a:t>
            </a:r>
            <a:endParaRPr lang="ja-JP" altLang="en-US" sz="2400" b="1" dirty="0">
              <a:solidFill>
                <a:srgbClr val="FF0000"/>
              </a:solidFill>
              <a:latin typeface="Arial" panose="020B0604020202020204" pitchFamily="34" charset="0"/>
              <a:ea typeface="HG丸ｺﾞｼｯｸM-PRO" pitchFamily="50" charset="-128"/>
              <a:cs typeface="Arial" panose="020B0604020202020204" pitchFamily="34" charset="0"/>
            </a:endParaRPr>
          </a:p>
        </p:txBody>
      </p:sp>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7578" y="609664"/>
            <a:ext cx="3274387" cy="2235295"/>
          </a:xfrm>
          <a:prstGeom prst="rect">
            <a:avLst/>
          </a:prstGeom>
          <a:ln w="38100">
            <a:solidFill>
              <a:srgbClr val="FF0000"/>
            </a:solidFill>
            <a:prstDash val="solid"/>
          </a:ln>
          <a:effectLst>
            <a:outerShdw blurRad="50800" dist="38100" dir="2700000" algn="tl" rotWithShape="0">
              <a:prstClr val="black">
                <a:alpha val="40000"/>
              </a:prstClr>
            </a:outerShdw>
          </a:effectLst>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3676" y="609663"/>
            <a:ext cx="1417670" cy="944568"/>
          </a:xfrm>
          <a:prstGeom prst="rect">
            <a:avLst/>
          </a:prstGeom>
          <a:ln w="38100">
            <a:solidFill>
              <a:srgbClr val="FF0000"/>
            </a:solidFill>
          </a:ln>
          <a:effectLst>
            <a:outerShdw blurRad="50800" dist="38100" dir="2700000" algn="tl" rotWithShape="0">
              <a:prstClr val="black">
                <a:alpha val="40000"/>
              </a:prstClr>
            </a:outerShdw>
          </a:effectLst>
        </p:spPr>
      </p:pic>
      <p:sp>
        <p:nvSpPr>
          <p:cNvPr id="31" name="Text Box 34"/>
          <p:cNvSpPr txBox="1">
            <a:spLocks noChangeArrowheads="1"/>
          </p:cNvSpPr>
          <p:nvPr/>
        </p:nvSpPr>
        <p:spPr bwMode="auto">
          <a:xfrm>
            <a:off x="7305367" y="1266961"/>
            <a:ext cx="1414291" cy="286232"/>
          </a:xfrm>
          <a:prstGeom prst="rect">
            <a:avLst/>
          </a:prstGeom>
          <a:solidFill>
            <a:schemeClr val="tx1">
              <a:alpha val="50000"/>
            </a:schemeClr>
          </a:solidFill>
          <a:ln w="9525">
            <a:noFill/>
            <a:miter lim="800000"/>
            <a:headEnd/>
            <a:tailEnd/>
          </a:ln>
        </p:spPr>
        <p:txBody>
          <a:bodyPr wrap="square">
            <a:spAutoFit/>
          </a:bodyPr>
          <a:lstStyle/>
          <a:p>
            <a:pPr algn="ctr" fontAlgn="base">
              <a:lnSpc>
                <a:spcPct val="90000"/>
              </a:lnSpc>
              <a:spcBef>
                <a:spcPct val="0"/>
              </a:spcBef>
              <a:spcAft>
                <a:spcPct val="0"/>
              </a:spcAft>
              <a:defRPr/>
            </a:pPr>
            <a:r>
              <a:rPr lang="en-US" altLang="ja-JP" sz="1400" b="1" dirty="0">
                <a:solidFill>
                  <a:srgbClr val="FFFF00"/>
                </a:solidFill>
                <a:latin typeface="Arial" panose="020B0604020202020204" pitchFamily="34" charset="0"/>
                <a:ea typeface="ＭＳ Ｐゴシック" pitchFamily="50" charset="-128"/>
                <a:cs typeface="Arial" panose="020B0604020202020204" pitchFamily="34" charset="0"/>
              </a:rPr>
              <a:t>28 GHz ECRIS</a:t>
            </a:r>
          </a:p>
        </p:txBody>
      </p:sp>
      <p:sp>
        <p:nvSpPr>
          <p:cNvPr id="13" name="正方形/長方形 12">
            <a:extLst>
              <a:ext uri="{FF2B5EF4-FFF2-40B4-BE49-F238E27FC236}">
                <a16:creationId xmlns:a16="http://schemas.microsoft.com/office/drawing/2014/main" id="{853C5214-54ED-4228-60CA-5A15806C51EC}"/>
              </a:ext>
            </a:extLst>
          </p:cNvPr>
          <p:cNvSpPr/>
          <p:nvPr/>
        </p:nvSpPr>
        <p:spPr>
          <a:xfrm>
            <a:off x="2018937" y="569990"/>
            <a:ext cx="5184575" cy="830997"/>
          </a:xfrm>
          <a:prstGeom prst="rect">
            <a:avLst/>
          </a:prstGeom>
          <a:solidFill>
            <a:srgbClr val="FFFFCC"/>
          </a:solidFill>
          <a:effectLst>
            <a:outerShdw blurRad="50800" dist="38100" dir="2700000" algn="tl" rotWithShape="0">
              <a:prstClr val="black">
                <a:alpha val="40000"/>
              </a:prstClr>
            </a:outerShdw>
          </a:effectLst>
        </p:spPr>
        <p:txBody>
          <a:bodyPr wrap="square">
            <a:spAutoFit/>
          </a:bodyPr>
          <a:lstStyle/>
          <a:p>
            <a:pPr fontAlgn="base">
              <a:spcBef>
                <a:spcPct val="0"/>
              </a:spcBef>
              <a:spcAft>
                <a:spcPct val="0"/>
              </a:spcAft>
              <a:defRPr/>
            </a:pPr>
            <a:r>
              <a:rPr lang="en-US" altLang="ja-JP"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Development of production technology of </a:t>
            </a:r>
            <a:r>
              <a:rPr lang="en-US" altLang="ja-JP" sz="2400" b="1" baseline="30000" dirty="0">
                <a:solidFill>
                  <a:srgbClr val="FF0000"/>
                </a:solidFill>
                <a:latin typeface="Calibri" panose="020F0502020204030204" pitchFamily="34" charset="0"/>
                <a:ea typeface="Calibri" panose="020F0502020204030204" pitchFamily="34" charset="0"/>
                <a:cs typeface="Calibri" panose="020F0502020204030204" pitchFamily="34" charset="0"/>
              </a:rPr>
              <a:t>211</a:t>
            </a:r>
            <a:r>
              <a:rPr lang="en-US" altLang="ja-JP" sz="2400" b="1" dirty="0">
                <a:solidFill>
                  <a:srgbClr val="FF0000"/>
                </a:solidFill>
                <a:latin typeface="Calibri" panose="020F0502020204030204" pitchFamily="34" charset="0"/>
                <a:ea typeface="Calibri" panose="020F0502020204030204" pitchFamily="34" charset="0"/>
                <a:cs typeface="Calibri" panose="020F0502020204030204" pitchFamily="34" charset="0"/>
              </a:rPr>
              <a:t>At with 100-pμA </a:t>
            </a:r>
            <a:r>
              <a:rPr lang="en-US" altLang="ja-JP" sz="2400" b="1" baseline="30000" dirty="0">
                <a:solidFill>
                  <a:srgbClr val="FF0000"/>
                </a:solidFill>
                <a:latin typeface="Calibri" panose="020F0502020204030204" pitchFamily="34" charset="0"/>
                <a:ea typeface="Calibri" panose="020F0502020204030204" pitchFamily="34" charset="0"/>
                <a:cs typeface="Calibri" panose="020F0502020204030204" pitchFamily="34" charset="0"/>
              </a:rPr>
              <a:t>4</a:t>
            </a:r>
            <a:r>
              <a:rPr lang="en-US" altLang="ja-JP" sz="2400" b="1" dirty="0">
                <a:solidFill>
                  <a:srgbClr val="FF0000"/>
                </a:solidFill>
                <a:latin typeface="Calibri" panose="020F0502020204030204" pitchFamily="34" charset="0"/>
                <a:ea typeface="Calibri" panose="020F0502020204030204" pitchFamily="34" charset="0"/>
                <a:cs typeface="Calibri" panose="020F0502020204030204" pitchFamily="34" charset="0"/>
              </a:rPr>
              <a:t>He beam </a:t>
            </a:r>
          </a:p>
        </p:txBody>
      </p:sp>
      <p:cxnSp>
        <p:nvCxnSpPr>
          <p:cNvPr id="19" name="直線コネクタ 18">
            <a:extLst>
              <a:ext uri="{FF2B5EF4-FFF2-40B4-BE49-F238E27FC236}">
                <a16:creationId xmlns:a16="http://schemas.microsoft.com/office/drawing/2014/main" id="{FF4C4B2A-09AB-406C-C605-692103056A56}"/>
              </a:ext>
            </a:extLst>
          </p:cNvPr>
          <p:cNvCxnSpPr>
            <a:cxnSpLocks/>
            <a:stCxn id="29" idx="1"/>
          </p:cNvCxnSpPr>
          <p:nvPr/>
        </p:nvCxnSpPr>
        <p:spPr>
          <a:xfrm flipH="1">
            <a:off x="4758673" y="5895448"/>
            <a:ext cx="968003" cy="56010"/>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67ACDDA-2FA6-F035-6B7F-2497D24C749D}"/>
              </a:ext>
            </a:extLst>
          </p:cNvPr>
          <p:cNvCxnSpPr>
            <a:cxnSpLocks/>
          </p:cNvCxnSpPr>
          <p:nvPr/>
        </p:nvCxnSpPr>
        <p:spPr>
          <a:xfrm flipH="1" flipV="1">
            <a:off x="4221610" y="3707250"/>
            <a:ext cx="1174508" cy="234702"/>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8FA1550B-B9F7-8E8F-303C-D59BD79072BF}"/>
              </a:ext>
            </a:extLst>
          </p:cNvPr>
          <p:cNvSpPr/>
          <p:nvPr/>
        </p:nvSpPr>
        <p:spPr>
          <a:xfrm>
            <a:off x="6039126" y="3231260"/>
            <a:ext cx="338554" cy="461665"/>
          </a:xfrm>
          <a:prstGeom prst="rect">
            <a:avLst/>
          </a:prstGeom>
        </p:spPr>
        <p:txBody>
          <a:bodyPr wrap="none">
            <a:spAutoFit/>
          </a:bodyPr>
          <a:lstStyle/>
          <a:p>
            <a:pPr>
              <a:defRPr/>
            </a:pPr>
            <a:r>
              <a:rPr kumimoji="0" lang="en-US" altLang="ja-JP" sz="2400" kern="0" dirty="0">
                <a:solidFill>
                  <a:sysClr val="windowText" lastClr="000000"/>
                </a:solidFill>
                <a:latin typeface="Calibri" panose="020F0502020204030204" pitchFamily="34" charset="0"/>
                <a:ea typeface="ＭＳ Ｐゴシック" pitchFamily="50" charset="-128"/>
                <a:cs typeface="Calibri" panose="020F0502020204030204" pitchFamily="34" charset="0"/>
              </a:rPr>
              <a:t>–</a:t>
            </a:r>
            <a:endParaRPr kumimoji="0" lang="ja-JP" altLang="en-US" kern="0" dirty="0">
              <a:solidFill>
                <a:sysClr val="windowText" lastClr="000000"/>
              </a:solidFill>
              <a:latin typeface="Arial" charset="0"/>
              <a:ea typeface="HG丸ｺﾞｼｯｸM-PRO" pitchFamily="50" charset="-128"/>
            </a:endParaRPr>
          </a:p>
        </p:txBody>
      </p:sp>
      <p:sp>
        <p:nvSpPr>
          <p:cNvPr id="27" name="テキスト ボックス 26">
            <a:extLst>
              <a:ext uri="{FF2B5EF4-FFF2-40B4-BE49-F238E27FC236}">
                <a16:creationId xmlns:a16="http://schemas.microsoft.com/office/drawing/2014/main" id="{422DDD4D-A774-46F4-A42B-AEC8A6B651A0}"/>
              </a:ext>
            </a:extLst>
          </p:cNvPr>
          <p:cNvSpPr txBox="1"/>
          <p:nvPr/>
        </p:nvSpPr>
        <p:spPr>
          <a:xfrm>
            <a:off x="4038866" y="3074752"/>
            <a:ext cx="947563" cy="368169"/>
          </a:xfrm>
          <a:prstGeom prst="rect">
            <a:avLst/>
          </a:prstGeom>
          <a:solidFill>
            <a:srgbClr val="FFFFCC"/>
          </a:solidFill>
          <a:effectLst>
            <a:outerShdw blurRad="50800" dist="38100" dir="2700000" algn="tl" rotWithShape="0">
              <a:prstClr val="black">
                <a:alpha val="40000"/>
              </a:prstClr>
            </a:outerShdw>
          </a:effectLst>
        </p:spPr>
        <p:txBody>
          <a:bodyPr wrap="square" tIns="72000" bIns="0" rtlCol="0" anchor="ctr" anchorCtr="0">
            <a:spAutoFit/>
          </a:bodyPr>
          <a:lstStyle/>
          <a:p>
            <a:pPr algn="ctr" fontAlgn="base">
              <a:lnSpc>
                <a:spcPct val="80000"/>
              </a:lnSpc>
              <a:spcBef>
                <a:spcPct val="0"/>
              </a:spcBef>
              <a:spcAft>
                <a:spcPct val="0"/>
              </a:spcAft>
              <a:defRPr/>
            </a:pPr>
            <a:r>
              <a:rPr lang="en-US" altLang="ja-JP" sz="2400" b="1" baseline="30000" dirty="0">
                <a:solidFill>
                  <a:srgbClr val="FF0000"/>
                </a:solidFill>
                <a:latin typeface="Arial" panose="020B0604020202020204" pitchFamily="34" charset="0"/>
                <a:ea typeface="HG丸ｺﾞｼｯｸM-PRO" pitchFamily="50" charset="-128"/>
                <a:cs typeface="Arial" panose="020B0604020202020204" pitchFamily="34" charset="0"/>
              </a:rPr>
              <a:t>211</a:t>
            </a:r>
            <a:r>
              <a:rPr lang="en-US" altLang="ja-JP" sz="2400" b="1" dirty="0">
                <a:solidFill>
                  <a:srgbClr val="FF0000"/>
                </a:solidFill>
                <a:latin typeface="Arial" panose="020B0604020202020204" pitchFamily="34" charset="0"/>
                <a:ea typeface="HG丸ｺﾞｼｯｸM-PRO" pitchFamily="50" charset="-128"/>
                <a:cs typeface="Arial" panose="020B0604020202020204" pitchFamily="34" charset="0"/>
              </a:rPr>
              <a:t>At</a:t>
            </a:r>
            <a:endParaRPr lang="ja-JP" altLang="en-US" sz="2400" b="1" dirty="0">
              <a:solidFill>
                <a:srgbClr val="FF0000"/>
              </a:solidFill>
              <a:latin typeface="Arial" panose="020B0604020202020204" pitchFamily="34" charset="0"/>
              <a:ea typeface="HG丸ｺﾞｼｯｸM-PRO" pitchFamily="50" charset="-128"/>
              <a:cs typeface="Arial" panose="020B0604020202020204" pitchFamily="34" charset="0"/>
            </a:endParaRPr>
          </a:p>
        </p:txBody>
      </p:sp>
      <p:pic>
        <p:nvPicPr>
          <p:cNvPr id="29" name="図 28" descr="屋内, 建物, グリーン, キッチン が含まれている画像&#10;&#10;自動的に生成された説明">
            <a:extLst>
              <a:ext uri="{FF2B5EF4-FFF2-40B4-BE49-F238E27FC236}">
                <a16:creationId xmlns:a16="http://schemas.microsoft.com/office/drawing/2014/main" id="{38CD1A38-4716-69FB-E2C9-BB3ED2A76F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6675" y="5049448"/>
            <a:ext cx="2256000" cy="1692000"/>
          </a:xfrm>
          <a:prstGeom prst="rect">
            <a:avLst/>
          </a:prstGeom>
          <a:ln w="38100">
            <a:solidFill>
              <a:srgbClr val="FF0000"/>
            </a:solidFill>
          </a:ln>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D9BA5198-B8C3-0AFD-3D36-91D358737C7C}"/>
              </a:ext>
            </a:extLst>
          </p:cNvPr>
          <p:cNvPicPr>
            <a:picLocks noChangeAspect="1"/>
          </p:cNvPicPr>
          <p:nvPr/>
        </p:nvPicPr>
        <p:blipFill>
          <a:blip r:embed="rId8"/>
          <a:stretch>
            <a:fillRect/>
          </a:stretch>
        </p:blipFill>
        <p:spPr>
          <a:xfrm>
            <a:off x="5396117" y="2992578"/>
            <a:ext cx="2520000" cy="1890000"/>
          </a:xfrm>
          <a:prstGeom prst="rect">
            <a:avLst/>
          </a:prstGeom>
          <a:ln w="38100">
            <a:solidFill>
              <a:srgbClr val="FF0000"/>
            </a:solidFill>
            <a:prstDash val="sysDash"/>
          </a:ln>
        </p:spPr>
      </p:pic>
      <p:cxnSp>
        <p:nvCxnSpPr>
          <p:cNvPr id="41" name="直線コネクタ 40">
            <a:extLst>
              <a:ext uri="{FF2B5EF4-FFF2-40B4-BE49-F238E27FC236}">
                <a16:creationId xmlns:a16="http://schemas.microsoft.com/office/drawing/2014/main" id="{3DA91362-5073-393A-F6DC-30FEA121D2BC}"/>
              </a:ext>
            </a:extLst>
          </p:cNvPr>
          <p:cNvCxnSpPr>
            <a:cxnSpLocks/>
          </p:cNvCxnSpPr>
          <p:nvPr/>
        </p:nvCxnSpPr>
        <p:spPr>
          <a:xfrm flipH="1">
            <a:off x="6149779" y="3941953"/>
            <a:ext cx="1903917" cy="373051"/>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BA398B57-89F9-3830-61FF-51F9AD3B77FE}"/>
              </a:ext>
            </a:extLst>
          </p:cNvPr>
          <p:cNvSpPr/>
          <p:nvPr/>
        </p:nvSpPr>
        <p:spPr>
          <a:xfrm>
            <a:off x="8071158" y="2988434"/>
            <a:ext cx="2489338" cy="3774446"/>
          </a:xfrm>
          <a:prstGeom prst="rect">
            <a:avLst/>
          </a:prstGeom>
          <a:solidFill>
            <a:schemeClr val="bg1"/>
          </a:solidFill>
          <a:ln w="38100">
            <a:solidFill>
              <a:srgbClr val="FF0000"/>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pic>
        <p:nvPicPr>
          <p:cNvPr id="45" name="図 44">
            <a:extLst>
              <a:ext uri="{FF2B5EF4-FFF2-40B4-BE49-F238E27FC236}">
                <a16:creationId xmlns:a16="http://schemas.microsoft.com/office/drawing/2014/main" id="{77CAC760-F439-172D-7168-D9DFE98B44E9}"/>
              </a:ext>
            </a:extLst>
          </p:cNvPr>
          <p:cNvPicPr>
            <a:picLocks noChangeAspect="1"/>
          </p:cNvPicPr>
          <p:nvPr/>
        </p:nvPicPr>
        <p:blipFill>
          <a:blip r:embed="rId9"/>
          <a:stretch>
            <a:fillRect/>
          </a:stretch>
        </p:blipFill>
        <p:spPr>
          <a:xfrm>
            <a:off x="8086451" y="3000559"/>
            <a:ext cx="2448000" cy="1836001"/>
          </a:xfrm>
          <a:prstGeom prst="rect">
            <a:avLst/>
          </a:prstGeom>
          <a:effectLst/>
        </p:spPr>
      </p:pic>
      <p:pic>
        <p:nvPicPr>
          <p:cNvPr id="47" name="図 46" descr="ロゴ, 会社名&#10;&#10;自動的に生成された説明">
            <a:extLst>
              <a:ext uri="{FF2B5EF4-FFF2-40B4-BE49-F238E27FC236}">
                <a16:creationId xmlns:a16="http://schemas.microsoft.com/office/drawing/2014/main" id="{CD4378B1-7FCB-EC4B-9B33-13A72D4486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2276" y="6451196"/>
            <a:ext cx="857377" cy="289846"/>
          </a:xfrm>
          <a:prstGeom prst="rect">
            <a:avLst/>
          </a:prstGeom>
        </p:spPr>
      </p:pic>
      <p:sp>
        <p:nvSpPr>
          <p:cNvPr id="8" name="Rectangle 11">
            <a:extLst>
              <a:ext uri="{FF2B5EF4-FFF2-40B4-BE49-F238E27FC236}">
                <a16:creationId xmlns:a16="http://schemas.microsoft.com/office/drawing/2014/main" id="{D3191CD6-D692-049A-6B7B-3A627F1D3990}"/>
              </a:ext>
            </a:extLst>
          </p:cNvPr>
          <p:cNvSpPr>
            <a:spLocks noChangeArrowheads="1"/>
          </p:cNvSpPr>
          <p:nvPr/>
        </p:nvSpPr>
        <p:spPr bwMode="auto">
          <a:xfrm>
            <a:off x="1559496" y="-27384"/>
            <a:ext cx="9289032"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spcBef>
                <a:spcPct val="0"/>
              </a:spcBef>
              <a:spcAft>
                <a:spcPct val="0"/>
              </a:spcAft>
              <a:defRPr/>
            </a:pPr>
            <a:r>
              <a:rPr lang="en-US" altLang="ja-JP" sz="2800" b="1" dirty="0">
                <a:solidFill>
                  <a:srgbClr val="3333CC"/>
                </a:solidFill>
                <a:latin typeface="Calibri" panose="020F0502020204030204"/>
                <a:ea typeface="HG丸ｺﾞｼｯｸM-PRO" pitchFamily="50" charset="-128"/>
                <a:cs typeface="Arial" panose="020B0604020202020204" pitchFamily="34" charset="0"/>
              </a:rPr>
              <a:t>Future plan: large-scale production of </a:t>
            </a:r>
            <a:r>
              <a:rPr lang="en-US" altLang="ja-JP" sz="2800" b="1" baseline="30000" dirty="0">
                <a:solidFill>
                  <a:srgbClr val="3333CC"/>
                </a:solidFill>
                <a:latin typeface="Calibri" panose="020F0502020204030204"/>
                <a:ea typeface="HG丸ｺﾞｼｯｸM-PRO" pitchFamily="50" charset="-128"/>
                <a:cs typeface="Arial" panose="020B0604020202020204" pitchFamily="34" charset="0"/>
              </a:rPr>
              <a:t>211</a:t>
            </a:r>
            <a:r>
              <a:rPr lang="en-US" altLang="ja-JP" sz="2800" b="1" dirty="0">
                <a:solidFill>
                  <a:srgbClr val="3333CC"/>
                </a:solidFill>
                <a:latin typeface="Calibri" panose="020F0502020204030204"/>
                <a:ea typeface="HG丸ｺﾞｼｯｸM-PRO" pitchFamily="50" charset="-128"/>
                <a:cs typeface="Arial" panose="020B0604020202020204" pitchFamily="34" charset="0"/>
              </a:rPr>
              <a:t>At at SRILAC</a:t>
            </a:r>
          </a:p>
        </p:txBody>
      </p:sp>
      <p:sp>
        <p:nvSpPr>
          <p:cNvPr id="12" name="テキスト ボックス 11">
            <a:extLst>
              <a:ext uri="{FF2B5EF4-FFF2-40B4-BE49-F238E27FC236}">
                <a16:creationId xmlns:a16="http://schemas.microsoft.com/office/drawing/2014/main" id="{E783B269-3930-A8AB-B721-41393BF54E45}"/>
              </a:ext>
            </a:extLst>
          </p:cNvPr>
          <p:cNvSpPr txBox="1"/>
          <p:nvPr/>
        </p:nvSpPr>
        <p:spPr>
          <a:xfrm>
            <a:off x="5889126" y="6368395"/>
            <a:ext cx="1902164" cy="369332"/>
          </a:xfrm>
          <a:prstGeom prst="rect">
            <a:avLst/>
          </a:prstGeom>
          <a:solidFill>
            <a:sysClr val="windowText" lastClr="000000">
              <a:alpha val="50000"/>
            </a:sysClr>
          </a:solidFill>
        </p:spPr>
        <p:txBody>
          <a:bodyPr wrap="square" rtlCol="0">
            <a:spAutoFit/>
          </a:bodyPr>
          <a:lstStyle/>
          <a:p>
            <a:pPr algn="ctr">
              <a:defRPr/>
            </a:pPr>
            <a:r>
              <a:rPr kumimoji="0" lang="en-US" altLang="ja-JP" b="1" kern="0" dirty="0" err="1">
                <a:solidFill>
                  <a:srgbClr val="FFFF00"/>
                </a:solidFill>
                <a:latin typeface="Calibri" panose="020F0502020204030204"/>
                <a:ea typeface="HG丸ｺﾞｼｯｸM-PRO" pitchFamily="50" charset="-128"/>
                <a:cs typeface="Calibri" panose="020F0502020204030204" pitchFamily="34" charset="0"/>
              </a:rPr>
              <a:t>Nucl</a:t>
            </a:r>
            <a:r>
              <a:rPr kumimoji="0" lang="en-US" altLang="ja-JP" b="1" kern="0" dirty="0">
                <a:solidFill>
                  <a:srgbClr val="FFFF00"/>
                </a:solidFill>
                <a:latin typeface="Calibri" panose="020F0502020204030204"/>
                <a:ea typeface="HG丸ｺﾞｼｯｸM-PRO" pitchFamily="50" charset="-128"/>
                <a:cs typeface="Calibri" panose="020F0502020204030204" pitchFamily="34" charset="0"/>
              </a:rPr>
              <a:t>.</a:t>
            </a:r>
            <a:r>
              <a:rPr kumimoji="0" lang="ja-JP" altLang="en-US" b="1" kern="0" dirty="0">
                <a:solidFill>
                  <a:srgbClr val="FFFF00"/>
                </a:solidFill>
                <a:latin typeface="Calibri" panose="020F0502020204030204"/>
                <a:ea typeface="HG丸ｺﾞｼｯｸM-PRO" pitchFamily="50" charset="-128"/>
                <a:cs typeface="Calibri" panose="020F0502020204030204" pitchFamily="34" charset="0"/>
              </a:rPr>
              <a:t> </a:t>
            </a:r>
            <a:r>
              <a:rPr kumimoji="0" lang="en-US" altLang="ja-JP" b="1" kern="0" dirty="0">
                <a:solidFill>
                  <a:srgbClr val="FFFF00"/>
                </a:solidFill>
                <a:latin typeface="Calibri" panose="020F0502020204030204"/>
                <a:ea typeface="HG丸ｺﾞｼｯｸM-PRO" pitchFamily="50" charset="-128"/>
                <a:cs typeface="Calibri" panose="020F0502020204030204" pitchFamily="34" charset="0"/>
              </a:rPr>
              <a:t>Chem. Lab.</a:t>
            </a:r>
            <a:endParaRPr kumimoji="0" lang="ja-JP" altLang="en-US" b="1" kern="0" dirty="0">
              <a:solidFill>
                <a:srgbClr val="FFFF00"/>
              </a:solidFill>
              <a:latin typeface="Calibri" panose="020F0502020204030204"/>
              <a:ea typeface="HG丸ｺﾞｼｯｸM-PRO" pitchFamily="50" charset="-128"/>
              <a:cs typeface="Calibri" panose="020F0502020204030204" pitchFamily="34" charset="0"/>
            </a:endParaRPr>
          </a:p>
        </p:txBody>
      </p:sp>
      <p:sp>
        <p:nvSpPr>
          <p:cNvPr id="14" name="テキスト ボックス 13">
            <a:extLst>
              <a:ext uri="{FF2B5EF4-FFF2-40B4-BE49-F238E27FC236}">
                <a16:creationId xmlns:a16="http://schemas.microsoft.com/office/drawing/2014/main" id="{46649B49-4440-CA08-FA8E-A8012A4CC05D}"/>
              </a:ext>
            </a:extLst>
          </p:cNvPr>
          <p:cNvSpPr txBox="1"/>
          <p:nvPr/>
        </p:nvSpPr>
        <p:spPr>
          <a:xfrm>
            <a:off x="5458749" y="4281262"/>
            <a:ext cx="2394736" cy="590931"/>
          </a:xfrm>
          <a:prstGeom prst="rect">
            <a:avLst/>
          </a:prstGeom>
          <a:solidFill>
            <a:sysClr val="windowText" lastClr="000000">
              <a:alpha val="50000"/>
            </a:sysClr>
          </a:solidFill>
        </p:spPr>
        <p:txBody>
          <a:bodyPr wrap="square" rtlCol="0">
            <a:spAutoFit/>
          </a:bodyPr>
          <a:lstStyle/>
          <a:p>
            <a:pPr algn="ctr">
              <a:lnSpc>
                <a:spcPct val="90000"/>
              </a:lnSpc>
              <a:defRPr/>
            </a:pPr>
            <a:r>
              <a:rPr kumimoji="0" lang="en-US" altLang="ja-JP" b="1" kern="0" dirty="0">
                <a:solidFill>
                  <a:srgbClr val="FFFF00"/>
                </a:solidFill>
                <a:latin typeface="Calibri" panose="020F0502020204030204"/>
                <a:ea typeface="HG丸ｺﾞｼｯｸM-PRO" pitchFamily="50" charset="-128"/>
                <a:cs typeface="Arial" panose="020B0604020202020204" pitchFamily="34" charset="0"/>
              </a:rPr>
              <a:t>RI</a:t>
            </a:r>
            <a:r>
              <a:rPr kumimoji="0" lang="ja-JP" altLang="en-US" b="1" kern="0" dirty="0">
                <a:solidFill>
                  <a:srgbClr val="FFFF00"/>
                </a:solidFill>
                <a:latin typeface="Calibri" panose="020F0502020204030204"/>
                <a:ea typeface="HG丸ｺﾞｼｯｸM-PRO" pitchFamily="50" charset="-128"/>
                <a:cs typeface="Arial" panose="020B0604020202020204" pitchFamily="34" charset="0"/>
              </a:rPr>
              <a:t> </a:t>
            </a:r>
            <a:r>
              <a:rPr kumimoji="0" lang="en-US" altLang="ja-JP" b="1" kern="0" dirty="0">
                <a:solidFill>
                  <a:srgbClr val="FFFF00"/>
                </a:solidFill>
                <a:latin typeface="Calibri" panose="020F0502020204030204"/>
                <a:ea typeface="HG丸ｺﾞｼｯｸM-PRO" pitchFamily="50" charset="-128"/>
                <a:cs typeface="Arial" panose="020B0604020202020204" pitchFamily="34" charset="0"/>
              </a:rPr>
              <a:t>production</a:t>
            </a:r>
            <a:r>
              <a:rPr kumimoji="0" lang="ja-JP" altLang="en-US" b="1" kern="0" dirty="0">
                <a:solidFill>
                  <a:srgbClr val="FFFF00"/>
                </a:solidFill>
                <a:latin typeface="Calibri" panose="020F0502020204030204"/>
                <a:ea typeface="HG丸ｺﾞｼｯｸM-PRO" pitchFamily="50" charset="-128"/>
                <a:cs typeface="Arial" panose="020B0604020202020204" pitchFamily="34" charset="0"/>
              </a:rPr>
              <a:t> </a:t>
            </a:r>
            <a:r>
              <a:rPr kumimoji="0" lang="en-US" altLang="ja-JP" b="1" kern="0" dirty="0">
                <a:solidFill>
                  <a:srgbClr val="FFFF00"/>
                </a:solidFill>
                <a:latin typeface="Calibri" panose="020F0502020204030204"/>
                <a:ea typeface="HG丸ｺﾞｼｯｸM-PRO" pitchFamily="50" charset="-128"/>
                <a:cs typeface="Arial" panose="020B0604020202020204" pitchFamily="34" charset="0"/>
              </a:rPr>
              <a:t>beam</a:t>
            </a:r>
            <a:r>
              <a:rPr kumimoji="0" lang="ja-JP" altLang="en-US" b="1" kern="0" dirty="0">
                <a:solidFill>
                  <a:srgbClr val="FFFF00"/>
                </a:solidFill>
                <a:latin typeface="Calibri" panose="020F0502020204030204"/>
                <a:ea typeface="HG丸ｺﾞｼｯｸM-PRO" pitchFamily="50" charset="-128"/>
                <a:cs typeface="Arial" panose="020B0604020202020204" pitchFamily="34" charset="0"/>
              </a:rPr>
              <a:t> </a:t>
            </a:r>
            <a:r>
              <a:rPr kumimoji="0" lang="en-US" altLang="ja-JP" b="1" kern="0" dirty="0">
                <a:solidFill>
                  <a:srgbClr val="FFFF00"/>
                </a:solidFill>
                <a:latin typeface="Calibri" panose="020F0502020204030204"/>
                <a:ea typeface="HG丸ｺﾞｼｯｸM-PRO" pitchFamily="50" charset="-128"/>
                <a:cs typeface="Arial" panose="020B0604020202020204" pitchFamily="34" charset="0"/>
              </a:rPr>
              <a:t>line</a:t>
            </a:r>
            <a:r>
              <a:rPr kumimoji="0" lang="ja-JP" altLang="en-US" b="1" kern="0" dirty="0">
                <a:solidFill>
                  <a:srgbClr val="FFFF00"/>
                </a:solidFill>
                <a:latin typeface="Calibri" panose="020F0502020204030204"/>
                <a:ea typeface="HG丸ｺﾞｼｯｸM-PRO" pitchFamily="50" charset="-128"/>
                <a:cs typeface="Arial" panose="020B0604020202020204" pitchFamily="34" charset="0"/>
              </a:rPr>
              <a:t> </a:t>
            </a:r>
            <a:r>
              <a:rPr kumimoji="0" lang="en-US" altLang="ja-JP" b="1" kern="0" dirty="0">
                <a:solidFill>
                  <a:srgbClr val="FFFF00"/>
                </a:solidFill>
                <a:latin typeface="Calibri" panose="020F0502020204030204"/>
                <a:ea typeface="HG丸ｺﾞｼｯｸM-PRO" pitchFamily="50" charset="-128"/>
                <a:cs typeface="Arial" panose="020B0604020202020204" pitchFamily="34" charset="0"/>
              </a:rPr>
              <a:t>under construction</a:t>
            </a:r>
          </a:p>
        </p:txBody>
      </p:sp>
      <p:sp>
        <p:nvSpPr>
          <p:cNvPr id="15" name="正方形/長方形 14">
            <a:extLst>
              <a:ext uri="{FF2B5EF4-FFF2-40B4-BE49-F238E27FC236}">
                <a16:creationId xmlns:a16="http://schemas.microsoft.com/office/drawing/2014/main" id="{F5A24192-6CA5-FBA3-CB18-2F58966148C4}"/>
              </a:ext>
            </a:extLst>
          </p:cNvPr>
          <p:cNvSpPr/>
          <p:nvPr/>
        </p:nvSpPr>
        <p:spPr>
          <a:xfrm>
            <a:off x="8215120" y="4221089"/>
            <a:ext cx="2278805" cy="590931"/>
          </a:xfrm>
          <a:prstGeom prst="rect">
            <a:avLst/>
          </a:prstGeom>
          <a:solidFill>
            <a:sysClr val="windowText" lastClr="000000">
              <a:alpha val="25000"/>
            </a:sysClr>
          </a:solidFill>
        </p:spPr>
        <p:txBody>
          <a:bodyPr wrap="square">
            <a:spAutoFit/>
          </a:bodyPr>
          <a:lstStyle/>
          <a:p>
            <a:pPr algn="ctr">
              <a:lnSpc>
                <a:spcPct val="90000"/>
              </a:lnSpc>
              <a:defRPr/>
            </a:pPr>
            <a:r>
              <a:rPr kumimoji="0" lang="en-US" altLang="ja-JP" b="1" kern="0" dirty="0">
                <a:solidFill>
                  <a:srgbClr val="FFFF00"/>
                </a:solidFill>
                <a:latin typeface="Calibri" panose="020F0502020204030204" pitchFamily="34" charset="0"/>
                <a:ea typeface="Calibri" panose="020F0502020204030204" pitchFamily="34" charset="0"/>
                <a:cs typeface="Calibri" panose="020F0502020204030204" pitchFamily="34" charset="0"/>
              </a:rPr>
              <a:t>Large-scale </a:t>
            </a:r>
            <a:r>
              <a:rPr kumimoji="0" lang="en-US" altLang="ja-JP" b="1" kern="0" baseline="30000" dirty="0">
                <a:solidFill>
                  <a:srgbClr val="FFFF00"/>
                </a:solidFill>
                <a:latin typeface="Calibri" panose="020F0502020204030204" pitchFamily="34" charset="0"/>
                <a:ea typeface="Calibri" panose="020F0502020204030204" pitchFamily="34" charset="0"/>
                <a:cs typeface="Calibri" panose="020F0502020204030204" pitchFamily="34" charset="0"/>
              </a:rPr>
              <a:t>211</a:t>
            </a:r>
            <a:r>
              <a:rPr kumimoji="0" lang="en-US" altLang="ja-JP" b="1" kern="0" dirty="0">
                <a:solidFill>
                  <a:srgbClr val="FFFF00"/>
                </a:solidFill>
                <a:latin typeface="Calibri" panose="020F0502020204030204" pitchFamily="34" charset="0"/>
                <a:ea typeface="Calibri" panose="020F0502020204030204" pitchFamily="34" charset="0"/>
                <a:cs typeface="Calibri" panose="020F0502020204030204" pitchFamily="34" charset="0"/>
              </a:rPr>
              <a:t>At production apparatus</a:t>
            </a:r>
          </a:p>
        </p:txBody>
      </p:sp>
      <p:cxnSp>
        <p:nvCxnSpPr>
          <p:cNvPr id="17" name="直線コネクタ 16">
            <a:extLst>
              <a:ext uri="{FF2B5EF4-FFF2-40B4-BE49-F238E27FC236}">
                <a16:creationId xmlns:a16="http://schemas.microsoft.com/office/drawing/2014/main" id="{29ED6460-7DE8-2111-9D1F-9F67AB4C978F}"/>
              </a:ext>
            </a:extLst>
          </p:cNvPr>
          <p:cNvCxnSpPr>
            <a:cxnSpLocks/>
          </p:cNvCxnSpPr>
          <p:nvPr/>
        </p:nvCxnSpPr>
        <p:spPr>
          <a:xfrm flipV="1">
            <a:off x="2752456" y="4569780"/>
            <a:ext cx="175192" cy="563784"/>
          </a:xfrm>
          <a:prstGeom prst="line">
            <a:avLst/>
          </a:prstGeom>
          <a:ln w="38100">
            <a:solidFill>
              <a:srgbClr val="3333C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8" name="図 17" descr="エンジン が含まれている画像&#10;&#10;自動的に生成された説明">
            <a:extLst>
              <a:ext uri="{FF2B5EF4-FFF2-40B4-BE49-F238E27FC236}">
                <a16:creationId xmlns:a16="http://schemas.microsoft.com/office/drawing/2014/main" id="{F8A5D09D-6769-16E9-E358-3DA53AE167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5598" y="5135680"/>
            <a:ext cx="2169600" cy="1627200"/>
          </a:xfrm>
          <a:prstGeom prst="rect">
            <a:avLst/>
          </a:prstGeom>
          <a:ln w="38100">
            <a:solidFill>
              <a:srgbClr val="3333CC"/>
            </a:solidFill>
          </a:ln>
        </p:spPr>
      </p:pic>
      <p:sp>
        <p:nvSpPr>
          <p:cNvPr id="22" name="テキスト ボックス 21">
            <a:extLst>
              <a:ext uri="{FF2B5EF4-FFF2-40B4-BE49-F238E27FC236}">
                <a16:creationId xmlns:a16="http://schemas.microsoft.com/office/drawing/2014/main" id="{3C401406-63D3-561B-44FC-BF460261CD6D}"/>
              </a:ext>
            </a:extLst>
          </p:cNvPr>
          <p:cNvSpPr txBox="1"/>
          <p:nvPr/>
        </p:nvSpPr>
        <p:spPr>
          <a:xfrm>
            <a:off x="2200966" y="6354460"/>
            <a:ext cx="1098867" cy="400110"/>
          </a:xfrm>
          <a:prstGeom prst="rect">
            <a:avLst/>
          </a:prstGeom>
          <a:solidFill>
            <a:schemeClr val="tx1">
              <a:alpha val="50000"/>
            </a:schemeClr>
          </a:solidFill>
        </p:spPr>
        <p:txBody>
          <a:bodyPr wrap="square" rtlCol="0">
            <a:spAutoFit/>
          </a:bodyPr>
          <a:lstStyle/>
          <a:p>
            <a:pPr algn="ctr" fontAlgn="base">
              <a:spcBef>
                <a:spcPct val="0"/>
              </a:spcBef>
              <a:spcAft>
                <a:spcPct val="0"/>
              </a:spcAft>
              <a:defRPr/>
            </a:pPr>
            <a:r>
              <a:rPr lang="en-US" altLang="ja-JP" sz="2000" b="1" dirty="0">
                <a:solidFill>
                  <a:srgbClr val="FFFF00"/>
                </a:solidFill>
                <a:latin typeface="Calibri" panose="020F0502020204030204" pitchFamily="34" charset="0"/>
                <a:ea typeface="Calibri" panose="020F0502020204030204" pitchFamily="34" charset="0"/>
                <a:cs typeface="Calibri" panose="020F0502020204030204" pitchFamily="34" charset="0"/>
              </a:rPr>
              <a:t>GARIS III</a:t>
            </a:r>
            <a:endParaRPr lang="ja-JP" altLang="en-US" sz="2000" b="1" dirty="0">
              <a:solidFill>
                <a:srgbClr val="FFFF00"/>
              </a:solidFill>
              <a:latin typeface="Calibri" panose="020F0502020204030204" pitchFamily="34" charset="0"/>
              <a:ea typeface="HG丸ｺﾞｼｯｸM-PRO" pitchFamily="50" charset="-128"/>
              <a:cs typeface="Calibri" panose="020F0502020204030204" pitchFamily="34" charset="0"/>
            </a:endParaRPr>
          </a:p>
        </p:txBody>
      </p:sp>
      <p:sp>
        <p:nvSpPr>
          <p:cNvPr id="34" name="テキスト ボックス 33">
            <a:extLst>
              <a:ext uri="{FF2B5EF4-FFF2-40B4-BE49-F238E27FC236}">
                <a16:creationId xmlns:a16="http://schemas.microsoft.com/office/drawing/2014/main" id="{0BC3A33E-624C-39CD-C8E8-206899D38BF8}"/>
              </a:ext>
            </a:extLst>
          </p:cNvPr>
          <p:cNvSpPr txBox="1"/>
          <p:nvPr/>
        </p:nvSpPr>
        <p:spPr>
          <a:xfrm>
            <a:off x="3340610" y="3988302"/>
            <a:ext cx="1177589" cy="395173"/>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fontAlgn="base">
              <a:lnSpc>
                <a:spcPct val="80000"/>
              </a:lnSpc>
              <a:spcBef>
                <a:spcPct val="0"/>
              </a:spcBef>
              <a:spcAft>
                <a:spcPct val="0"/>
              </a:spcAft>
              <a:defRPr/>
            </a:pPr>
            <a:r>
              <a:rPr lang="en-US" altLang="ja-JP" sz="2400" b="1" dirty="0">
                <a:solidFill>
                  <a:srgbClr val="3333CC"/>
                </a:solidFill>
                <a:latin typeface="Calibri" panose="020F0502020204030204"/>
                <a:ea typeface="HG丸ｺﾞｼｯｸM-PRO" pitchFamily="50" charset="-128"/>
                <a:cs typeface="Calibri" panose="020F0502020204030204" pitchFamily="34" charset="0"/>
              </a:rPr>
              <a:t>SHE RIs</a:t>
            </a:r>
            <a:endParaRPr lang="ja-JP" altLang="en-US" sz="2400" b="1" dirty="0">
              <a:solidFill>
                <a:srgbClr val="3333CC"/>
              </a:solidFill>
              <a:latin typeface="Calibri" panose="020F0502020204030204"/>
              <a:ea typeface="HG丸ｺﾞｼｯｸM-PRO" pitchFamily="50" charset="-128"/>
              <a:cs typeface="Calibri" panose="020F0502020204030204" pitchFamily="34" charset="0"/>
            </a:endParaRPr>
          </a:p>
        </p:txBody>
      </p:sp>
      <p:pic>
        <p:nvPicPr>
          <p:cNvPr id="51" name="図 50">
            <a:extLst>
              <a:ext uri="{FF2B5EF4-FFF2-40B4-BE49-F238E27FC236}">
                <a16:creationId xmlns:a16="http://schemas.microsoft.com/office/drawing/2014/main" id="{6B6A111E-FA8E-57A8-D1CD-3F342F0608B6}"/>
              </a:ext>
            </a:extLst>
          </p:cNvPr>
          <p:cNvPicPr>
            <a:picLocks noChangeAspect="1"/>
          </p:cNvPicPr>
          <p:nvPr/>
        </p:nvPicPr>
        <p:blipFill>
          <a:blip r:embed="rId12"/>
          <a:stretch>
            <a:fillRect/>
          </a:stretch>
        </p:blipFill>
        <p:spPr>
          <a:xfrm>
            <a:off x="8086452" y="4895229"/>
            <a:ext cx="2427379" cy="1866156"/>
          </a:xfrm>
          <a:prstGeom prst="rect">
            <a:avLst/>
          </a:prstGeom>
        </p:spPr>
      </p:pic>
      <p:pic>
        <p:nvPicPr>
          <p:cNvPr id="3" name="図 2" descr="屋内, テーブル, カウンター, キッチン が含まれている画像&#10;&#10;自動的に生成された説明">
            <a:extLst>
              <a:ext uri="{FF2B5EF4-FFF2-40B4-BE49-F238E27FC236}">
                <a16:creationId xmlns:a16="http://schemas.microsoft.com/office/drawing/2014/main" id="{58D75F79-ACB8-4931-50B8-BF57ADB24FF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9234"/>
          <a:stretch/>
        </p:blipFill>
        <p:spPr>
          <a:xfrm>
            <a:off x="9131804" y="1809494"/>
            <a:ext cx="1440160" cy="1035464"/>
          </a:xfrm>
          <a:prstGeom prst="rect">
            <a:avLst/>
          </a:prstGeom>
          <a:solidFill>
            <a:srgbClr val="FF0000"/>
          </a:solidFill>
          <a:ln w="38100">
            <a:solidFill>
              <a:srgbClr val="FF0000"/>
            </a:solidFill>
          </a:ln>
          <a:effectLst/>
        </p:spPr>
      </p:pic>
      <p:sp>
        <p:nvSpPr>
          <p:cNvPr id="25" name="Text Box 34"/>
          <p:cNvSpPr txBox="1">
            <a:spLocks noChangeArrowheads="1"/>
          </p:cNvSpPr>
          <p:nvPr/>
        </p:nvSpPr>
        <p:spPr bwMode="auto">
          <a:xfrm>
            <a:off x="9342094" y="2364828"/>
            <a:ext cx="1019580" cy="480131"/>
          </a:xfrm>
          <a:prstGeom prst="rect">
            <a:avLst/>
          </a:prstGeom>
          <a:solidFill>
            <a:schemeClr val="tx1">
              <a:alpha val="50000"/>
            </a:schemeClr>
          </a:solidFill>
          <a:ln w="9525">
            <a:noFill/>
            <a:miter lim="800000"/>
            <a:headEnd/>
            <a:tailEnd/>
          </a:ln>
        </p:spPr>
        <p:txBody>
          <a:bodyPr wrap="square">
            <a:spAutoFit/>
          </a:bodyPr>
          <a:lstStyle/>
          <a:p>
            <a:pPr algn="ctr" fontAlgn="base">
              <a:lnSpc>
                <a:spcPct val="90000"/>
              </a:lnSpc>
              <a:spcBef>
                <a:spcPct val="0"/>
              </a:spcBef>
              <a:spcAft>
                <a:spcPct val="0"/>
              </a:spcAft>
              <a:defRPr/>
            </a:pPr>
            <a:r>
              <a:rPr lang="en-US" altLang="ja-JP" sz="1400" b="1" dirty="0">
                <a:solidFill>
                  <a:srgbClr val="FFFF00"/>
                </a:solidFill>
                <a:latin typeface="Arial" panose="020B0604020202020204" pitchFamily="34" charset="0"/>
                <a:ea typeface="ＭＳ Ｐゴシック" pitchFamily="50" charset="-128"/>
                <a:cs typeface="Arial" panose="020B0604020202020204" pitchFamily="34" charset="0"/>
              </a:rPr>
              <a:t>SRILAC</a:t>
            </a:r>
          </a:p>
          <a:p>
            <a:pPr algn="ctr" fontAlgn="base">
              <a:lnSpc>
                <a:spcPct val="90000"/>
              </a:lnSpc>
              <a:spcBef>
                <a:spcPct val="0"/>
              </a:spcBef>
              <a:spcAft>
                <a:spcPct val="0"/>
              </a:spcAft>
              <a:defRPr/>
            </a:pPr>
            <a:r>
              <a:rPr lang="en-US" altLang="ja-JP" sz="1400" b="1" dirty="0">
                <a:solidFill>
                  <a:srgbClr val="FFFF00"/>
                </a:solidFill>
                <a:latin typeface="Arial" panose="020B0604020202020204" pitchFamily="34" charset="0"/>
                <a:ea typeface="ＭＳ Ｐゴシック" pitchFamily="50" charset="-128"/>
                <a:cs typeface="Arial" panose="020B0604020202020204" pitchFamily="34" charset="0"/>
              </a:rPr>
              <a:t>(2020.1~)</a:t>
            </a:r>
          </a:p>
        </p:txBody>
      </p:sp>
    </p:spTree>
    <p:extLst>
      <p:ext uri="{BB962C8B-B14F-4D97-AF65-F5344CB8AC3E}">
        <p14:creationId xmlns:p14="http://schemas.microsoft.com/office/powerpoint/2010/main" val="311707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C76001-AA1C-5D6E-1694-8F2FDD1F5EC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90EDC4F-E2E5-D860-0D8D-7C3975D49A89}"/>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492F0D15-1D24-DD74-D50C-C1A9EA332470}"/>
              </a:ext>
            </a:extLst>
          </p:cNvPr>
          <p:cNvPicPr>
            <a:picLocks noChangeAspect="1"/>
          </p:cNvPicPr>
          <p:nvPr/>
        </p:nvPicPr>
        <p:blipFill>
          <a:blip r:embed="rId2"/>
          <a:stretch>
            <a:fillRect/>
          </a:stretch>
        </p:blipFill>
        <p:spPr>
          <a:xfrm>
            <a:off x="1519229" y="0"/>
            <a:ext cx="9153541" cy="6858000"/>
          </a:xfrm>
          <a:prstGeom prst="rect">
            <a:avLst/>
          </a:prstGeom>
        </p:spPr>
      </p:pic>
    </p:spTree>
    <p:extLst>
      <p:ext uri="{BB962C8B-B14F-4D97-AF65-F5344CB8AC3E}">
        <p14:creationId xmlns:p14="http://schemas.microsoft.com/office/powerpoint/2010/main" val="588543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E06BB-0244-3530-A7E9-D998E1E2B33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B6C393C-34B0-5FFE-D9C3-28D763CCC34B}"/>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708351C9-870F-83FD-EB73-3562DBE4579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64597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EDAC2C-6E13-FEF9-211E-97CBEE270FD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197EB14-3AEC-E9C7-1420-4D72A5865959}"/>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FE356B8-B6DC-CDE2-F613-B93C736C174C}"/>
              </a:ext>
            </a:extLst>
          </p:cNvPr>
          <p:cNvPicPr>
            <a:picLocks noChangeAspect="1"/>
          </p:cNvPicPr>
          <p:nvPr/>
        </p:nvPicPr>
        <p:blipFill>
          <a:blip r:embed="rId2"/>
          <a:stretch>
            <a:fillRect/>
          </a:stretch>
        </p:blipFill>
        <p:spPr>
          <a:xfrm>
            <a:off x="1521121" y="0"/>
            <a:ext cx="9149758" cy="6858000"/>
          </a:xfrm>
          <a:prstGeom prst="rect">
            <a:avLst/>
          </a:prstGeom>
        </p:spPr>
      </p:pic>
    </p:spTree>
    <p:extLst>
      <p:ext uri="{BB962C8B-B14F-4D97-AF65-F5344CB8AC3E}">
        <p14:creationId xmlns:p14="http://schemas.microsoft.com/office/powerpoint/2010/main" val="1643405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A76C7-5F0F-F2B1-0378-C8CB27BC5F7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500BD68-ABD1-7B56-BDBB-B8A7A105775A}"/>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F74900A5-7C65-A950-1956-7CA7C7074438}"/>
              </a:ext>
            </a:extLst>
          </p:cNvPr>
          <p:cNvPicPr>
            <a:picLocks noChangeAspect="1"/>
          </p:cNvPicPr>
          <p:nvPr/>
        </p:nvPicPr>
        <p:blipFill>
          <a:blip r:embed="rId2"/>
          <a:stretch>
            <a:fillRect/>
          </a:stretch>
        </p:blipFill>
        <p:spPr>
          <a:xfrm>
            <a:off x="1596794" y="79203"/>
            <a:ext cx="8998412" cy="6699594"/>
          </a:xfrm>
          <a:prstGeom prst="rect">
            <a:avLst/>
          </a:prstGeom>
        </p:spPr>
      </p:pic>
    </p:spTree>
    <p:extLst>
      <p:ext uri="{BB962C8B-B14F-4D97-AF65-F5344CB8AC3E}">
        <p14:creationId xmlns:p14="http://schemas.microsoft.com/office/powerpoint/2010/main" val="3846339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86C9BCDE-F2FE-C06E-8F81-B1B9D41E054A}"/>
              </a:ext>
            </a:extLst>
          </p:cNvPr>
          <p:cNvSpPr>
            <a:spLocks noGrp="1"/>
          </p:cNvSpPr>
          <p:nvPr>
            <p:ph type="subTitle" idx="1"/>
          </p:nvPr>
        </p:nvSpPr>
        <p:spPr>
          <a:xfrm>
            <a:off x="284114" y="3901611"/>
            <a:ext cx="4761157" cy="1562100"/>
          </a:xfrm>
        </p:spPr>
        <p:txBody>
          <a:bodyPr>
            <a:noAutofit/>
          </a:bodyPr>
          <a:lstStyle/>
          <a:p>
            <a:r>
              <a:rPr lang="en-US" sz="1400" dirty="0"/>
              <a:t>Ferran Boix Pamies and Alexander Gottberg</a:t>
            </a:r>
          </a:p>
          <a:p>
            <a:endParaRPr lang="en-US" sz="1100" dirty="0"/>
          </a:p>
          <a:p>
            <a:endParaRPr lang="en-CA" sz="1100" dirty="0"/>
          </a:p>
        </p:txBody>
      </p:sp>
      <p:sp>
        <p:nvSpPr>
          <p:cNvPr id="9" name="Title 1">
            <a:extLst>
              <a:ext uri="{FF2B5EF4-FFF2-40B4-BE49-F238E27FC236}">
                <a16:creationId xmlns:a16="http://schemas.microsoft.com/office/drawing/2014/main" id="{9EA3A260-A158-D4C2-34C3-110E60748D0B}"/>
              </a:ext>
            </a:extLst>
          </p:cNvPr>
          <p:cNvSpPr>
            <a:spLocks noGrp="1"/>
          </p:cNvSpPr>
          <p:nvPr>
            <p:ph type="ctrTitle"/>
          </p:nvPr>
        </p:nvSpPr>
        <p:spPr>
          <a:xfrm>
            <a:off x="201525" y="674028"/>
            <a:ext cx="5408761" cy="2437883"/>
          </a:xfrm>
        </p:spPr>
        <p:txBody>
          <a:bodyPr>
            <a:noAutofit/>
          </a:bodyPr>
          <a:lstStyle/>
          <a:p>
            <a:br>
              <a:rPr lang="en-US" sz="3200" dirty="0"/>
            </a:br>
            <a:r>
              <a:rPr lang="en-US" sz="3200" dirty="0"/>
              <a:t>The ISAC facility secondary irradiation and PIE upgrades</a:t>
            </a:r>
            <a:endParaRPr lang="en-CA" sz="3200" dirty="0"/>
          </a:p>
        </p:txBody>
      </p:sp>
      <p:sp>
        <p:nvSpPr>
          <p:cNvPr id="10" name="Title 1">
            <a:extLst>
              <a:ext uri="{FF2B5EF4-FFF2-40B4-BE49-F238E27FC236}">
                <a16:creationId xmlns:a16="http://schemas.microsoft.com/office/drawing/2014/main" id="{5CE3A651-DA80-548C-75DF-B284C14AA809}"/>
              </a:ext>
            </a:extLst>
          </p:cNvPr>
          <p:cNvSpPr txBox="1">
            <a:spLocks/>
          </p:cNvSpPr>
          <p:nvPr/>
        </p:nvSpPr>
        <p:spPr>
          <a:xfrm>
            <a:off x="284115" y="2784768"/>
            <a:ext cx="4868763" cy="24378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B0F0"/>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1" i="0" u="none" strike="noStrike" kern="1200" cap="none" spc="0" normalizeH="0" baseline="0" noProof="0" dirty="0">
                <a:ln>
                  <a:noFill/>
                </a:ln>
                <a:solidFill>
                  <a:srgbClr val="00B0F0"/>
                </a:solidFill>
                <a:effectLst/>
                <a:uLnTx/>
                <a:uFillTx/>
                <a:latin typeface="Arial" charset="0"/>
                <a:cs typeface="Arial" charset="0"/>
              </a:rPr>
            </a:br>
            <a:endParaRPr kumimoji="0" lang="en-CA" sz="1800" b="0" i="0" u="none" strike="noStrike" kern="1200" cap="none" spc="0" normalizeH="0" baseline="0" noProof="0" dirty="0">
              <a:ln>
                <a:noFill/>
              </a:ln>
              <a:solidFill>
                <a:srgbClr val="000000"/>
              </a:solidFill>
              <a:effectLst/>
              <a:uLnTx/>
              <a:uFillTx/>
              <a:latin typeface="Calibri" panose="020F0502020204030204" pitchFamily="34" charset="0"/>
              <a:cs typeface="Arial"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pitchFamily="34" charset="0"/>
                <a:cs typeface="Arial" charset="0"/>
              </a:rPr>
              <a:t>HPTW 2023</a:t>
            </a:r>
            <a:endParaRPr kumimoji="0" lang="en-CA" sz="4800" b="0" i="0" u="none" strike="noStrike" kern="1200" cap="none" spc="0" normalizeH="0" baseline="0" noProof="0" dirty="0">
              <a:ln>
                <a:noFill/>
              </a:ln>
              <a:solidFill>
                <a:srgbClr val="00B0F0"/>
              </a:solidFill>
              <a:effectLst/>
              <a:uLnTx/>
              <a:uFillTx/>
              <a:latin typeface="Arial" charset="0"/>
              <a:cs typeface="Arial" charset="0"/>
            </a:endParaRPr>
          </a:p>
        </p:txBody>
      </p:sp>
    </p:spTree>
    <p:extLst>
      <p:ext uri="{BB962C8B-B14F-4D97-AF65-F5344CB8AC3E}">
        <p14:creationId xmlns:p14="http://schemas.microsoft.com/office/powerpoint/2010/main" val="40458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539AC8-F08A-E28E-1170-35E39B6C0F09}"/>
              </a:ext>
            </a:extLst>
          </p:cNvPr>
          <p:cNvSpPr>
            <a:spLocks noGrp="1"/>
          </p:cNvSpPr>
          <p:nvPr>
            <p:ph type="title"/>
          </p:nvPr>
        </p:nvSpPr>
        <p:spPr/>
        <p:txBody>
          <a:bodyPr>
            <a:normAutofit fontScale="90000"/>
          </a:bodyPr>
          <a:lstStyle/>
          <a:p>
            <a:r>
              <a:rPr lang="es-ES" dirty="0"/>
              <a:t>ISAC-TRIUMF</a:t>
            </a:r>
          </a:p>
        </p:txBody>
      </p:sp>
      <p:sp>
        <p:nvSpPr>
          <p:cNvPr id="14" name="TextBox 13">
            <a:extLst>
              <a:ext uri="{FF2B5EF4-FFF2-40B4-BE49-F238E27FC236}">
                <a16:creationId xmlns:a16="http://schemas.microsoft.com/office/drawing/2014/main" id="{AE2951DC-395E-8004-ED7E-8CFEB606FF8F}"/>
              </a:ext>
            </a:extLst>
          </p:cNvPr>
          <p:cNvSpPr txBox="1"/>
          <p:nvPr/>
        </p:nvSpPr>
        <p:spPr>
          <a:xfrm>
            <a:off x="6788944" y="361655"/>
            <a:ext cx="5059680"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FC000"/>
              </a:buClr>
              <a:buSzTx/>
              <a:buFontTx/>
              <a:buNone/>
              <a:tabLst/>
              <a:defRPr/>
            </a:pPr>
            <a:r>
              <a:rPr kumimoji="0" lang="fr-FR" sz="2100" b="0" i="0" u="none" strike="noStrike" kern="1200" cap="none" spc="0" normalizeH="0" baseline="0" noProof="0" dirty="0">
                <a:ln>
                  <a:noFill/>
                </a:ln>
                <a:solidFill>
                  <a:srgbClr val="00B0F0"/>
                </a:solidFill>
                <a:effectLst/>
                <a:uLnTx/>
                <a:uFillTx/>
                <a:latin typeface="Calibri" panose="020F0502020204030204"/>
                <a:ea typeface="Seravek"/>
                <a:cs typeface="Seravek"/>
              </a:rPr>
              <a:t>ISAC RIB production target</a:t>
            </a:r>
            <a:endParaRPr kumimoji="0" lang="en-CA" sz="21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6" name="Picture 5" descr="&#10;">
            <a:extLst>
              <a:ext uri="{FF2B5EF4-FFF2-40B4-BE49-F238E27FC236}">
                <a16:creationId xmlns:a16="http://schemas.microsoft.com/office/drawing/2014/main" id="{21B94930-C97E-7538-A164-97A2FBFC9843}"/>
              </a:ext>
            </a:extLst>
          </p:cNvPr>
          <p:cNvPicPr>
            <a:picLocks noChangeAspect="1"/>
          </p:cNvPicPr>
          <p:nvPr/>
        </p:nvPicPr>
        <p:blipFill rotWithShape="1">
          <a:blip r:embed="rId2">
            <a:extLst>
              <a:ext uri="{28A0092B-C50C-407E-A947-70E740481C1C}">
                <a14:useLocalDpi xmlns:a14="http://schemas.microsoft.com/office/drawing/2010/main" val="0"/>
              </a:ext>
            </a:extLst>
          </a:blip>
          <a:srcRect t="6416"/>
          <a:stretch/>
        </p:blipFill>
        <p:spPr>
          <a:xfrm>
            <a:off x="544535" y="1946401"/>
            <a:ext cx="4932339" cy="3461913"/>
          </a:xfrm>
          <a:prstGeom prst="rect">
            <a:avLst/>
          </a:prstGeom>
        </p:spPr>
      </p:pic>
      <p:sp>
        <p:nvSpPr>
          <p:cNvPr id="3" name="Título 1">
            <a:extLst>
              <a:ext uri="{FF2B5EF4-FFF2-40B4-BE49-F238E27FC236}">
                <a16:creationId xmlns:a16="http://schemas.microsoft.com/office/drawing/2014/main" id="{F4A4E530-4FDD-20B6-4FFF-E1DFCAF8D63B}"/>
              </a:ext>
            </a:extLst>
          </p:cNvPr>
          <p:cNvSpPr txBox="1">
            <a:spLocks/>
          </p:cNvSpPr>
          <p:nvPr/>
        </p:nvSpPr>
        <p:spPr>
          <a:xfrm>
            <a:off x="935488" y="1115653"/>
            <a:ext cx="4627112" cy="406842"/>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2500" b="0" kern="1200">
                <a:solidFill>
                  <a:srgbClr val="00B0F0"/>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ISAC target </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station</a:t>
            </a:r>
            <a:endPar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endParaRPr>
          </a:p>
        </p:txBody>
      </p:sp>
      <p:pic>
        <p:nvPicPr>
          <p:cNvPr id="7" name="Picture 5" descr="A close-up of a machine&#10;&#10;Description automatically generated with medium confidence">
            <a:extLst>
              <a:ext uri="{FF2B5EF4-FFF2-40B4-BE49-F238E27FC236}">
                <a16:creationId xmlns:a16="http://schemas.microsoft.com/office/drawing/2014/main" id="{5205E381-7240-F218-29C9-A9DF97923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105" y="3429000"/>
            <a:ext cx="3566159" cy="2852927"/>
          </a:xfrm>
          <a:prstGeom prst="rect">
            <a:avLst/>
          </a:prstGeom>
        </p:spPr>
      </p:pic>
      <p:cxnSp>
        <p:nvCxnSpPr>
          <p:cNvPr id="10" name="Conector recto de flecha 9">
            <a:extLst>
              <a:ext uri="{FF2B5EF4-FFF2-40B4-BE49-F238E27FC236}">
                <a16:creationId xmlns:a16="http://schemas.microsoft.com/office/drawing/2014/main" id="{343A770E-D5C1-83F8-C726-1E65B6BC21D2}"/>
              </a:ext>
            </a:extLst>
          </p:cNvPr>
          <p:cNvCxnSpPr>
            <a:cxnSpLocks/>
          </p:cNvCxnSpPr>
          <p:nvPr/>
        </p:nvCxnSpPr>
        <p:spPr>
          <a:xfrm flipV="1">
            <a:off x="7965735" y="4855463"/>
            <a:ext cx="1353049" cy="1076954"/>
          </a:xfrm>
          <a:prstGeom prst="straightConnector1">
            <a:avLst/>
          </a:prstGeom>
          <a:ln>
            <a:solidFill>
              <a:srgbClr val="FF0000"/>
            </a:solidFill>
            <a:prstDash val="dash"/>
            <a:tailEnd type="triangle"/>
          </a:ln>
        </p:spPr>
        <p:style>
          <a:lnRef idx="1">
            <a:schemeClr val="accent2"/>
          </a:lnRef>
          <a:fillRef idx="0">
            <a:schemeClr val="accent2"/>
          </a:fillRef>
          <a:effectRef idx="0">
            <a:schemeClr val="accent2"/>
          </a:effectRef>
          <a:fontRef idx="minor">
            <a:schemeClr val="tx1"/>
          </a:fontRef>
        </p:style>
      </p:cxnSp>
      <p:sp>
        <p:nvSpPr>
          <p:cNvPr id="12" name="CuadroTexto 11">
            <a:extLst>
              <a:ext uri="{FF2B5EF4-FFF2-40B4-BE49-F238E27FC236}">
                <a16:creationId xmlns:a16="http://schemas.microsoft.com/office/drawing/2014/main" id="{AE253750-3422-1DE2-6E30-E7CF21F18233}"/>
              </a:ext>
            </a:extLst>
          </p:cNvPr>
          <p:cNvSpPr txBox="1"/>
          <p:nvPr/>
        </p:nvSpPr>
        <p:spPr>
          <a:xfrm>
            <a:off x="10968015" y="4670797"/>
            <a:ext cx="679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B050"/>
                </a:solidFill>
                <a:effectLst/>
                <a:uLnTx/>
                <a:uFillTx/>
                <a:latin typeface="Calibri" panose="020F0502020204030204"/>
                <a:ea typeface="+mn-ea"/>
                <a:cs typeface="+mn-cs"/>
              </a:rPr>
              <a:t>RIB</a:t>
            </a:r>
            <a:endParaRPr kumimoji="0" lang="es-ES" sz="1800" b="0" i="0" u="none" strike="noStrike" kern="100" cap="none" spc="0" normalizeH="0" baseline="0" noProof="0" dirty="0">
              <a:ln>
                <a:noFill/>
              </a:ln>
              <a:solidFill>
                <a:srgbClr val="00B050"/>
              </a:solidFill>
              <a:effectLst/>
              <a:uLnTx/>
              <a:uFillTx/>
              <a:latin typeface="Calibri" panose="020F0502020204030204"/>
              <a:ea typeface="Calibri" panose="020F0502020204030204" pitchFamily="34" charset="0"/>
              <a:cs typeface="Times New Roman" panose="02020603050405020304" pitchFamily="18" charset="0"/>
            </a:endParaRPr>
          </a:p>
        </p:txBody>
      </p:sp>
      <p:cxnSp>
        <p:nvCxnSpPr>
          <p:cNvPr id="13" name="Conector recto de flecha 12">
            <a:extLst>
              <a:ext uri="{FF2B5EF4-FFF2-40B4-BE49-F238E27FC236}">
                <a16:creationId xmlns:a16="http://schemas.microsoft.com/office/drawing/2014/main" id="{9A5F5FCA-916F-A29D-5CA9-158660428822}"/>
              </a:ext>
            </a:extLst>
          </p:cNvPr>
          <p:cNvCxnSpPr>
            <a:cxnSpLocks/>
          </p:cNvCxnSpPr>
          <p:nvPr/>
        </p:nvCxnSpPr>
        <p:spPr>
          <a:xfrm>
            <a:off x="9626260" y="4702188"/>
            <a:ext cx="1549400" cy="368161"/>
          </a:xfrm>
          <a:prstGeom prst="straightConnector1">
            <a:avLst/>
          </a:prstGeom>
          <a:ln>
            <a:solidFill>
              <a:srgbClr val="00B050"/>
            </a:solidFill>
            <a:prstDash val="dash"/>
            <a:tailEnd type="triangle"/>
          </a:ln>
        </p:spPr>
        <p:style>
          <a:lnRef idx="1">
            <a:schemeClr val="accent2"/>
          </a:lnRef>
          <a:fillRef idx="0">
            <a:schemeClr val="accent2"/>
          </a:fillRef>
          <a:effectRef idx="0">
            <a:schemeClr val="accent2"/>
          </a:effectRef>
          <a:fontRef idx="minor">
            <a:schemeClr val="tx1"/>
          </a:fontRef>
        </p:style>
      </p:cxnSp>
      <p:sp>
        <p:nvSpPr>
          <p:cNvPr id="20" name="CuadroTexto 19">
            <a:extLst>
              <a:ext uri="{FF2B5EF4-FFF2-40B4-BE49-F238E27FC236}">
                <a16:creationId xmlns:a16="http://schemas.microsoft.com/office/drawing/2014/main" id="{A49295CD-16E2-60D0-8EF4-0647A2745FE9}"/>
              </a:ext>
            </a:extLst>
          </p:cNvPr>
          <p:cNvSpPr txBox="1"/>
          <p:nvPr/>
        </p:nvSpPr>
        <p:spPr>
          <a:xfrm>
            <a:off x="7749835" y="5884336"/>
            <a:ext cx="679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FF0000"/>
                </a:solidFill>
                <a:effectLst/>
                <a:uLnTx/>
                <a:uFillTx/>
                <a:latin typeface="Calibri" panose="020F0502020204030204"/>
                <a:ea typeface="+mn-ea"/>
                <a:cs typeface="+mn-cs"/>
              </a:rPr>
              <a:t>H</a:t>
            </a:r>
            <a:r>
              <a:rPr kumimoji="0" lang="es-ES" sz="1800" b="0" i="0" u="none" strike="noStrike" kern="100" cap="none" spc="0" normalizeH="0" baseline="3000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a:t>
            </a:r>
            <a:endParaRPr kumimoji="0" lang="es-ES" sz="1800" b="0" i="0" u="none" strike="noStrike" kern="1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Rectángulo 20">
            <a:extLst>
              <a:ext uri="{FF2B5EF4-FFF2-40B4-BE49-F238E27FC236}">
                <a16:creationId xmlns:a16="http://schemas.microsoft.com/office/drawing/2014/main" id="{CB7F4FC4-BC04-8B34-714A-E67957238F06}"/>
              </a:ext>
            </a:extLst>
          </p:cNvPr>
          <p:cNvSpPr/>
          <p:nvPr/>
        </p:nvSpPr>
        <p:spPr>
          <a:xfrm>
            <a:off x="2582333" y="3149600"/>
            <a:ext cx="804334" cy="36406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Conector recto 22">
            <a:extLst>
              <a:ext uri="{FF2B5EF4-FFF2-40B4-BE49-F238E27FC236}">
                <a16:creationId xmlns:a16="http://schemas.microsoft.com/office/drawing/2014/main" id="{87EDF92D-768D-A307-0182-4FB11518F019}"/>
              </a:ext>
            </a:extLst>
          </p:cNvPr>
          <p:cNvCxnSpPr>
            <a:stCxn id="21" idx="3"/>
          </p:cNvCxnSpPr>
          <p:nvPr/>
        </p:nvCxnSpPr>
        <p:spPr>
          <a:xfrm flipV="1">
            <a:off x="3386667" y="1809612"/>
            <a:ext cx="4047436" cy="15220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0B6C6DE-6881-0C1F-84F7-AC57B52557A0}"/>
              </a:ext>
            </a:extLst>
          </p:cNvPr>
          <p:cNvPicPr>
            <a:picLocks noChangeAspect="1"/>
          </p:cNvPicPr>
          <p:nvPr/>
        </p:nvPicPr>
        <p:blipFill>
          <a:blip r:embed="rId4"/>
          <a:stretch>
            <a:fillRect/>
          </a:stretch>
        </p:blipFill>
        <p:spPr>
          <a:xfrm>
            <a:off x="7434104" y="756732"/>
            <a:ext cx="3566160" cy="2672268"/>
          </a:xfrm>
          <a:prstGeom prst="rect">
            <a:avLst/>
          </a:prstGeom>
          <a:noFill/>
          <a:ln w="28575">
            <a:solidFill>
              <a:srgbClr val="FF0000"/>
            </a:solidFill>
          </a:ln>
        </p:spPr>
      </p:pic>
      <p:pic>
        <p:nvPicPr>
          <p:cNvPr id="8" name="Picture 2" descr="C:\Users\gottberg\Pictures\Picture1.jpg">
            <a:extLst>
              <a:ext uri="{FF2B5EF4-FFF2-40B4-BE49-F238E27FC236}">
                <a16:creationId xmlns:a16="http://schemas.microsoft.com/office/drawing/2014/main" id="{FF85A3BB-FA9F-ACAC-7E2B-88F47647055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3739" y="1725172"/>
            <a:ext cx="6573164" cy="3904369"/>
          </a:xfrm>
          <a:prstGeom prst="rect">
            <a:avLst/>
          </a:prstGeom>
          <a:solidFill>
            <a:schemeClr val="bg1"/>
          </a:solidFill>
        </p:spPr>
      </p:pic>
    </p:spTree>
    <p:extLst>
      <p:ext uri="{BB962C8B-B14F-4D97-AF65-F5344CB8AC3E}">
        <p14:creationId xmlns:p14="http://schemas.microsoft.com/office/powerpoint/2010/main" val="412632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539AC8-F08A-E28E-1170-35E39B6C0F09}"/>
              </a:ext>
            </a:extLst>
          </p:cNvPr>
          <p:cNvSpPr>
            <a:spLocks noGrp="1"/>
          </p:cNvSpPr>
          <p:nvPr>
            <p:ph type="title"/>
          </p:nvPr>
        </p:nvSpPr>
        <p:spPr/>
        <p:txBody>
          <a:bodyPr>
            <a:normAutofit fontScale="90000"/>
          </a:bodyPr>
          <a:lstStyle/>
          <a:p>
            <a:r>
              <a:rPr lang="es-ES" dirty="0" err="1"/>
              <a:t>Multipurpose</a:t>
            </a:r>
            <a:r>
              <a:rPr lang="es-ES" dirty="0"/>
              <a:t> use </a:t>
            </a:r>
            <a:r>
              <a:rPr lang="es-ES" dirty="0" err="1"/>
              <a:t>of</a:t>
            </a:r>
            <a:r>
              <a:rPr lang="es-ES" dirty="0"/>
              <a:t> ISAC targets</a:t>
            </a:r>
          </a:p>
        </p:txBody>
      </p:sp>
      <p:pic>
        <p:nvPicPr>
          <p:cNvPr id="15" name="Picture 14">
            <a:extLst>
              <a:ext uri="{FF2B5EF4-FFF2-40B4-BE49-F238E27FC236}">
                <a16:creationId xmlns:a16="http://schemas.microsoft.com/office/drawing/2014/main" id="{129FE654-CD55-6B2F-7B13-177A7161A08E}"/>
              </a:ext>
            </a:extLst>
          </p:cNvPr>
          <p:cNvPicPr>
            <a:picLocks noChangeAspect="1"/>
          </p:cNvPicPr>
          <p:nvPr/>
        </p:nvPicPr>
        <p:blipFill rotWithShape="1">
          <a:blip r:embed="rId2"/>
          <a:srcRect l="56984" t="16607" r="7772" b="21509"/>
          <a:stretch/>
        </p:blipFill>
        <p:spPr>
          <a:xfrm>
            <a:off x="58300" y="1566275"/>
            <a:ext cx="6600967" cy="3725449"/>
          </a:xfrm>
          <a:prstGeom prst="rect">
            <a:avLst/>
          </a:prstGeom>
        </p:spPr>
      </p:pic>
      <p:sp>
        <p:nvSpPr>
          <p:cNvPr id="4" name="Título 1">
            <a:extLst>
              <a:ext uri="{FF2B5EF4-FFF2-40B4-BE49-F238E27FC236}">
                <a16:creationId xmlns:a16="http://schemas.microsoft.com/office/drawing/2014/main" id="{229FB93A-1C82-30E0-EBAA-812353243B00}"/>
              </a:ext>
            </a:extLst>
          </p:cNvPr>
          <p:cNvSpPr txBox="1">
            <a:spLocks/>
          </p:cNvSpPr>
          <p:nvPr/>
        </p:nvSpPr>
        <p:spPr>
          <a:xfrm>
            <a:off x="-527417" y="965063"/>
            <a:ext cx="7772400" cy="350306"/>
          </a:xfrm>
          <a:prstGeom prst="rect">
            <a:avLst/>
          </a:prstGeom>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2500" b="0" kern="1200">
                <a:solidFill>
                  <a:srgbClr val="00B0F0"/>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Operational</a:t>
            </a: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 </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fluxes</a:t>
            </a: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 </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near</a:t>
            </a: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 ISAC targets</a:t>
            </a:r>
          </a:p>
        </p:txBody>
      </p:sp>
      <p:pic>
        <p:nvPicPr>
          <p:cNvPr id="3" name="Picture 2">
            <a:extLst>
              <a:ext uri="{FF2B5EF4-FFF2-40B4-BE49-F238E27FC236}">
                <a16:creationId xmlns:a16="http://schemas.microsoft.com/office/drawing/2014/main" id="{73F1D1FD-4968-AFD2-1EAA-FD5A32D2CF73}"/>
              </a:ext>
            </a:extLst>
          </p:cNvPr>
          <p:cNvPicPr>
            <a:picLocks noChangeAspect="1"/>
          </p:cNvPicPr>
          <p:nvPr/>
        </p:nvPicPr>
        <p:blipFill>
          <a:blip r:embed="rId3"/>
          <a:stretch>
            <a:fillRect/>
          </a:stretch>
        </p:blipFill>
        <p:spPr>
          <a:xfrm>
            <a:off x="7128513" y="1159614"/>
            <a:ext cx="4028373" cy="2560320"/>
          </a:xfrm>
          <a:prstGeom prst="rect">
            <a:avLst/>
          </a:prstGeom>
        </p:spPr>
      </p:pic>
      <p:pic>
        <p:nvPicPr>
          <p:cNvPr id="8" name="Picture 7">
            <a:extLst>
              <a:ext uri="{FF2B5EF4-FFF2-40B4-BE49-F238E27FC236}">
                <a16:creationId xmlns:a16="http://schemas.microsoft.com/office/drawing/2014/main" id="{0F73EB2B-55F2-74A9-2ED3-A73AC9AA998F}"/>
              </a:ext>
            </a:extLst>
          </p:cNvPr>
          <p:cNvPicPr>
            <a:picLocks noChangeAspect="1"/>
          </p:cNvPicPr>
          <p:nvPr/>
        </p:nvPicPr>
        <p:blipFill>
          <a:blip r:embed="rId4"/>
          <a:stretch>
            <a:fillRect/>
          </a:stretch>
        </p:blipFill>
        <p:spPr>
          <a:xfrm>
            <a:off x="7102403" y="3719934"/>
            <a:ext cx="4080353" cy="2560320"/>
          </a:xfrm>
          <a:prstGeom prst="rect">
            <a:avLst/>
          </a:prstGeom>
        </p:spPr>
      </p:pic>
      <p:pic>
        <p:nvPicPr>
          <p:cNvPr id="10" name="Imagen 8">
            <a:extLst>
              <a:ext uri="{FF2B5EF4-FFF2-40B4-BE49-F238E27FC236}">
                <a16:creationId xmlns:a16="http://schemas.microsoft.com/office/drawing/2014/main" id="{64A09C44-8F42-A8E7-585E-1B105BD093B7}"/>
              </a:ext>
            </a:extLst>
          </p:cNvPr>
          <p:cNvPicPr>
            <a:picLocks noChangeAspect="1"/>
          </p:cNvPicPr>
          <p:nvPr/>
        </p:nvPicPr>
        <p:blipFill>
          <a:blip r:embed="rId5"/>
          <a:stretch>
            <a:fillRect/>
          </a:stretch>
        </p:blipFill>
        <p:spPr>
          <a:xfrm>
            <a:off x="6882473" y="1249605"/>
            <a:ext cx="4300283" cy="2604685"/>
          </a:xfrm>
          <a:prstGeom prst="rect">
            <a:avLst/>
          </a:prstGeom>
        </p:spPr>
      </p:pic>
      <p:pic>
        <p:nvPicPr>
          <p:cNvPr id="11" name="Picture 10">
            <a:extLst>
              <a:ext uri="{FF2B5EF4-FFF2-40B4-BE49-F238E27FC236}">
                <a16:creationId xmlns:a16="http://schemas.microsoft.com/office/drawing/2014/main" id="{9B2D4B1E-9332-0EF0-25E1-D428187CDF7F}"/>
              </a:ext>
            </a:extLst>
          </p:cNvPr>
          <p:cNvPicPr>
            <a:picLocks noChangeAspect="1"/>
          </p:cNvPicPr>
          <p:nvPr/>
        </p:nvPicPr>
        <p:blipFill rotWithShape="1">
          <a:blip r:embed="rId6"/>
          <a:srcRect l="7197" r="7962" b="11330"/>
          <a:stretch/>
        </p:blipFill>
        <p:spPr>
          <a:xfrm>
            <a:off x="6655992" y="1196923"/>
            <a:ext cx="4973173" cy="2913086"/>
          </a:xfrm>
          <a:prstGeom prst="rect">
            <a:avLst/>
          </a:prstGeom>
        </p:spPr>
      </p:pic>
      <p:sp>
        <p:nvSpPr>
          <p:cNvPr id="12" name="TextBox 11">
            <a:extLst>
              <a:ext uri="{FF2B5EF4-FFF2-40B4-BE49-F238E27FC236}">
                <a16:creationId xmlns:a16="http://schemas.microsoft.com/office/drawing/2014/main" id="{EF678764-4A75-EDC1-0DB3-FF39766B6156}"/>
              </a:ext>
            </a:extLst>
          </p:cNvPr>
          <p:cNvSpPr txBox="1"/>
          <p:nvPr/>
        </p:nvSpPr>
        <p:spPr>
          <a:xfrm>
            <a:off x="6569725" y="4126205"/>
            <a:ext cx="5145706"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20day, 1kW irradiations of secondary targets are considered readily achievable with existing infrastructure</a:t>
            </a:r>
          </a:p>
        </p:txBody>
      </p:sp>
      <p:sp>
        <p:nvSpPr>
          <p:cNvPr id="13" name="Título 1">
            <a:extLst>
              <a:ext uri="{FF2B5EF4-FFF2-40B4-BE49-F238E27FC236}">
                <a16:creationId xmlns:a16="http://schemas.microsoft.com/office/drawing/2014/main" id="{36B470F4-5721-5B39-6248-45D7DD90F16D}"/>
              </a:ext>
            </a:extLst>
          </p:cNvPr>
          <p:cNvSpPr txBox="1">
            <a:spLocks/>
          </p:cNvSpPr>
          <p:nvPr/>
        </p:nvSpPr>
        <p:spPr>
          <a:xfrm>
            <a:off x="6584826" y="742614"/>
            <a:ext cx="5185479" cy="338779"/>
          </a:xfrm>
          <a:prstGeom prst="rect">
            <a:avLst/>
          </a:prstGeom>
          <a:solidFill>
            <a:schemeClr val="bg1"/>
          </a:solidFill>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2500" b="0" kern="1200">
                <a:solidFill>
                  <a:srgbClr val="00B0F0"/>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In-beam</a:t>
            </a: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 </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radiation</a:t>
            </a: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 </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damage</a:t>
            </a:r>
            <a:endPar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endParaRPr>
          </a:p>
        </p:txBody>
      </p:sp>
      <p:sp>
        <p:nvSpPr>
          <p:cNvPr id="14" name="Título 1">
            <a:extLst>
              <a:ext uri="{FF2B5EF4-FFF2-40B4-BE49-F238E27FC236}">
                <a16:creationId xmlns:a16="http://schemas.microsoft.com/office/drawing/2014/main" id="{8A76D0CC-076B-C718-E313-26AF7450870C}"/>
              </a:ext>
            </a:extLst>
          </p:cNvPr>
          <p:cNvSpPr txBox="1">
            <a:spLocks/>
          </p:cNvSpPr>
          <p:nvPr/>
        </p:nvSpPr>
        <p:spPr>
          <a:xfrm>
            <a:off x="6979650" y="778097"/>
            <a:ext cx="4325858" cy="350306"/>
          </a:xfrm>
          <a:prstGeom prst="rect">
            <a:avLst/>
          </a:prstGeom>
          <a:solidFill>
            <a:schemeClr val="bg1"/>
          </a:solidFill>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2500" b="0" kern="1200">
                <a:solidFill>
                  <a:srgbClr val="00B0F0"/>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Off-</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beam</a:t>
            </a: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 </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radiation</a:t>
            </a: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 </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damage</a:t>
            </a:r>
            <a:endPar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endParaRPr>
          </a:p>
        </p:txBody>
      </p:sp>
      <p:sp>
        <p:nvSpPr>
          <p:cNvPr id="9" name="Título 1">
            <a:extLst>
              <a:ext uri="{FF2B5EF4-FFF2-40B4-BE49-F238E27FC236}">
                <a16:creationId xmlns:a16="http://schemas.microsoft.com/office/drawing/2014/main" id="{286F890F-8052-2CFE-653F-4EDACD6876ED}"/>
              </a:ext>
            </a:extLst>
          </p:cNvPr>
          <p:cNvSpPr txBox="1">
            <a:spLocks/>
          </p:cNvSpPr>
          <p:nvPr/>
        </p:nvSpPr>
        <p:spPr>
          <a:xfrm>
            <a:off x="6635216" y="773714"/>
            <a:ext cx="5185480" cy="350306"/>
          </a:xfrm>
          <a:prstGeom prst="rect">
            <a:avLst/>
          </a:prstGeom>
          <a:solidFill>
            <a:schemeClr val="bg1"/>
          </a:solidFill>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2500" b="0" kern="1200">
                <a:solidFill>
                  <a:srgbClr val="00B0F0"/>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Long-</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lived</a:t>
            </a: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 </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radioisotope</a:t>
            </a:r>
            <a:r>
              <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rPr>
              <a:t> </a:t>
            </a:r>
            <a:r>
              <a:rPr kumimoji="0" lang="es-ES" sz="2500" b="0" i="0" u="none" strike="noStrike" kern="1200" cap="none" spc="0" normalizeH="0" baseline="0" noProof="0" dirty="0" err="1">
                <a:ln>
                  <a:noFill/>
                </a:ln>
                <a:solidFill>
                  <a:srgbClr val="00B0F0"/>
                </a:solidFill>
                <a:effectLst/>
                <a:uLnTx/>
                <a:uFillTx/>
                <a:latin typeface="Calibri" panose="020F0502020204030204"/>
                <a:ea typeface="+mj-ea"/>
                <a:cs typeface="+mj-cs"/>
              </a:rPr>
              <a:t>production</a:t>
            </a:r>
            <a:endParaRPr kumimoji="0" lang="es-ES" sz="2500" b="0" i="0" u="none" strike="noStrike" kern="1200" cap="none" spc="0" normalizeH="0" baseline="0" noProof="0" dirty="0">
              <a:ln>
                <a:noFill/>
              </a:ln>
              <a:solidFill>
                <a:srgbClr val="00B0F0"/>
              </a:solidFill>
              <a:effectLst/>
              <a:uLnTx/>
              <a:uFillTx/>
              <a:latin typeface="Calibri" panose="020F0502020204030204"/>
              <a:ea typeface="+mj-ea"/>
              <a:cs typeface="+mj-cs"/>
            </a:endParaRPr>
          </a:p>
        </p:txBody>
      </p:sp>
      <p:sp>
        <p:nvSpPr>
          <p:cNvPr id="5" name="楕円 4">
            <a:extLst>
              <a:ext uri="{FF2B5EF4-FFF2-40B4-BE49-F238E27FC236}">
                <a16:creationId xmlns:a16="http://schemas.microsoft.com/office/drawing/2014/main" id="{B325BB57-D137-568B-C70B-3CD411F48BCB}"/>
              </a:ext>
            </a:extLst>
          </p:cNvPr>
          <p:cNvSpPr/>
          <p:nvPr/>
        </p:nvSpPr>
        <p:spPr>
          <a:xfrm>
            <a:off x="3941379" y="0"/>
            <a:ext cx="2448911" cy="7141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59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FEE9-264B-A111-EEAB-F6A9560EAB5A}"/>
              </a:ext>
            </a:extLst>
          </p:cNvPr>
          <p:cNvSpPr>
            <a:spLocks noGrp="1"/>
          </p:cNvSpPr>
          <p:nvPr>
            <p:ph type="title"/>
          </p:nvPr>
        </p:nvSpPr>
        <p:spPr>
          <a:xfrm>
            <a:off x="1019879" y="188767"/>
            <a:ext cx="7772400" cy="350306"/>
          </a:xfrm>
        </p:spPr>
        <p:txBody>
          <a:bodyPr>
            <a:normAutofit fontScale="90000"/>
          </a:bodyPr>
          <a:lstStyle/>
          <a:p>
            <a:pPr algn="r"/>
            <a:r>
              <a:rPr lang="es-ES" dirty="0" err="1"/>
              <a:t>Secondary</a:t>
            </a:r>
            <a:r>
              <a:rPr lang="es-ES" dirty="0"/>
              <a:t> </a:t>
            </a:r>
            <a:r>
              <a:rPr lang="es-ES" dirty="0" err="1"/>
              <a:t>irradiation</a:t>
            </a:r>
            <a:r>
              <a:rPr lang="es-ES" dirty="0"/>
              <a:t> </a:t>
            </a:r>
            <a:r>
              <a:rPr lang="es-ES" dirty="0" err="1"/>
              <a:t>development</a:t>
            </a:r>
            <a:endParaRPr lang="en-CA" dirty="0"/>
          </a:p>
        </p:txBody>
      </p:sp>
      <p:pic>
        <p:nvPicPr>
          <p:cNvPr id="18" name="Picture 17" descr="Icon&#10;&#10;Description automatically generated">
            <a:extLst>
              <a:ext uri="{FF2B5EF4-FFF2-40B4-BE49-F238E27FC236}">
                <a16:creationId xmlns:a16="http://schemas.microsoft.com/office/drawing/2014/main" id="{0C43FDC4-1871-7322-70A1-335279141AFE}"/>
              </a:ext>
            </a:extLst>
          </p:cNvPr>
          <p:cNvPicPr>
            <a:picLocks noChangeAspect="1"/>
          </p:cNvPicPr>
          <p:nvPr/>
        </p:nvPicPr>
        <p:blipFill rotWithShape="1">
          <a:blip r:embed="rId2"/>
          <a:srcRect l="26567" t="5154" r="16806" b="2909"/>
          <a:stretch/>
        </p:blipFill>
        <p:spPr>
          <a:xfrm>
            <a:off x="609175" y="801051"/>
            <a:ext cx="4046685" cy="5255897"/>
          </a:xfrm>
          <a:prstGeom prst="rect">
            <a:avLst/>
          </a:prstGeom>
        </p:spPr>
      </p:pic>
      <p:cxnSp>
        <p:nvCxnSpPr>
          <p:cNvPr id="8" name="Straight Arrow Connector 7">
            <a:extLst>
              <a:ext uri="{FF2B5EF4-FFF2-40B4-BE49-F238E27FC236}">
                <a16:creationId xmlns:a16="http://schemas.microsoft.com/office/drawing/2014/main" id="{F703DF5F-0D43-F914-4FA9-849C4B42404A}"/>
              </a:ext>
            </a:extLst>
          </p:cNvPr>
          <p:cNvCxnSpPr>
            <a:cxnSpLocks/>
          </p:cNvCxnSpPr>
          <p:nvPr/>
        </p:nvCxnSpPr>
        <p:spPr>
          <a:xfrm flipV="1">
            <a:off x="1870745" y="3280095"/>
            <a:ext cx="0" cy="11492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850A37D-0DD6-0C0D-80A4-E11B6A187DD5}"/>
              </a:ext>
            </a:extLst>
          </p:cNvPr>
          <p:cNvSpPr txBox="1"/>
          <p:nvPr/>
        </p:nvSpPr>
        <p:spPr>
          <a:xfrm>
            <a:off x="1426129" y="3622147"/>
            <a:ext cx="444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24</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4032DF2-9317-D82C-DC50-E395EA7753E2}"/>
              </a:ext>
            </a:extLst>
          </p:cNvPr>
          <p:cNvSpPr txBox="1"/>
          <p:nvPr/>
        </p:nvSpPr>
        <p:spPr>
          <a:xfrm>
            <a:off x="1142300" y="3405639"/>
            <a:ext cx="728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(mm)</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D0FB01D9-C65D-619E-3561-B6841A5917B8}"/>
              </a:ext>
            </a:extLst>
          </p:cNvPr>
          <p:cNvCxnSpPr>
            <a:cxnSpLocks/>
          </p:cNvCxnSpPr>
          <p:nvPr/>
        </p:nvCxnSpPr>
        <p:spPr>
          <a:xfrm flipH="1" flipV="1">
            <a:off x="2961314" y="2583809"/>
            <a:ext cx="212947" cy="1761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EA1FD0F-B50E-A73E-E9DA-9D1F488419EF}"/>
              </a:ext>
            </a:extLst>
          </p:cNvPr>
          <p:cNvSpPr txBox="1"/>
          <p:nvPr/>
        </p:nvSpPr>
        <p:spPr>
          <a:xfrm>
            <a:off x="3017694" y="2331922"/>
            <a:ext cx="444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5884B24-17E0-EE1E-BE2D-DA8832328827}"/>
              </a:ext>
            </a:extLst>
          </p:cNvPr>
          <p:cNvSpPr txBox="1"/>
          <p:nvPr/>
        </p:nvSpPr>
        <p:spPr>
          <a:xfrm>
            <a:off x="2493831" y="4412609"/>
            <a:ext cx="13608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SPT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Ø=4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THK&lt;1</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C66ECA4-0DAF-F48E-DC31-7EA97CD19349}"/>
              </a:ext>
            </a:extLst>
          </p:cNvPr>
          <p:cNvSpPr txBox="1"/>
          <p:nvPr/>
        </p:nvSpPr>
        <p:spPr>
          <a:xfrm>
            <a:off x="4597000" y="925826"/>
            <a:ext cx="847108"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Ø=56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THK=7</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95F4D3AD-1987-66ED-204B-0441D5870859}"/>
              </a:ext>
            </a:extLst>
          </p:cNvPr>
          <p:cNvGrpSpPr/>
          <p:nvPr/>
        </p:nvGrpSpPr>
        <p:grpSpPr>
          <a:xfrm>
            <a:off x="6342670" y="677498"/>
            <a:ext cx="4870865" cy="5379450"/>
            <a:chOff x="25989932" y="16396532"/>
            <a:chExt cx="5539818" cy="6118252"/>
          </a:xfrm>
        </p:grpSpPr>
        <p:pic>
          <p:nvPicPr>
            <p:cNvPr id="14" name="Picture 13">
              <a:extLst>
                <a:ext uri="{FF2B5EF4-FFF2-40B4-BE49-F238E27FC236}">
                  <a16:creationId xmlns:a16="http://schemas.microsoft.com/office/drawing/2014/main" id="{40ADDE73-E2A0-4862-E4AF-318B4E1B164B}"/>
                </a:ext>
              </a:extLst>
            </p:cNvPr>
            <p:cNvPicPr>
              <a:picLocks noChangeAspect="1"/>
            </p:cNvPicPr>
            <p:nvPr/>
          </p:nvPicPr>
          <p:blipFill rotWithShape="1">
            <a:blip r:embed="rId3"/>
            <a:srcRect l="37745" t="32416" r="13398" b="24307"/>
            <a:stretch/>
          </p:blipFill>
          <p:spPr>
            <a:xfrm>
              <a:off x="26129750" y="16396532"/>
              <a:ext cx="5400000" cy="3826629"/>
            </a:xfrm>
            <a:prstGeom prst="rect">
              <a:avLst/>
            </a:prstGeom>
          </p:spPr>
        </p:pic>
        <p:sp>
          <p:nvSpPr>
            <p:cNvPr id="15" name="TextBox 14">
              <a:extLst>
                <a:ext uri="{FF2B5EF4-FFF2-40B4-BE49-F238E27FC236}">
                  <a16:creationId xmlns:a16="http://schemas.microsoft.com/office/drawing/2014/main" id="{748B817A-E015-3A26-7A7C-99C83D47F2D2}"/>
                </a:ext>
              </a:extLst>
            </p:cNvPr>
            <p:cNvSpPr txBox="1"/>
            <p:nvPr/>
          </p:nvSpPr>
          <p:spPr>
            <a:xfrm>
              <a:off x="25989932" y="16678965"/>
              <a:ext cx="3740475" cy="94512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E7E6E6">
                      <a:lumMod val="50000"/>
                    </a:srgbClr>
                  </a:solidFill>
                  <a:effectLst/>
                  <a:uLnTx/>
                  <a:uFillTx/>
                  <a:latin typeface="Helvetica Neue Regular" panose="02000503000000020004"/>
                  <a:ea typeface="+mn-ea"/>
                  <a:cs typeface="+mn-cs"/>
                </a:rPr>
                <a:t>Future ARIEL targets aim to use coaxial spring-energized PEEK seals </a:t>
              </a:r>
            </a:p>
          </p:txBody>
        </p:sp>
        <p:pic>
          <p:nvPicPr>
            <p:cNvPr id="16" name="Picture 15">
              <a:extLst>
                <a:ext uri="{FF2B5EF4-FFF2-40B4-BE49-F238E27FC236}">
                  <a16:creationId xmlns:a16="http://schemas.microsoft.com/office/drawing/2014/main" id="{873FB3F8-C4A3-B19E-1E44-413B10D90C5D}"/>
                </a:ext>
              </a:extLst>
            </p:cNvPr>
            <p:cNvPicPr>
              <a:picLocks noChangeAspect="1"/>
            </p:cNvPicPr>
            <p:nvPr/>
          </p:nvPicPr>
          <p:blipFill rotWithShape="1">
            <a:blip r:embed="rId4"/>
            <a:srcRect l="23963" t="41334" r="18137" b="26568"/>
            <a:stretch/>
          </p:blipFill>
          <p:spPr>
            <a:xfrm>
              <a:off x="26077628" y="20119931"/>
              <a:ext cx="5400000" cy="2394853"/>
            </a:xfrm>
            <a:prstGeom prst="rect">
              <a:avLst/>
            </a:prstGeom>
          </p:spPr>
        </p:pic>
      </p:grpSp>
      <p:sp>
        <p:nvSpPr>
          <p:cNvPr id="21" name="TextBox 20">
            <a:extLst>
              <a:ext uri="{FF2B5EF4-FFF2-40B4-BE49-F238E27FC236}">
                <a16:creationId xmlns:a16="http://schemas.microsoft.com/office/drawing/2014/main" id="{5313B8DB-0B1E-6AFD-469A-D82C6D7A4FB4}"/>
              </a:ext>
            </a:extLst>
          </p:cNvPr>
          <p:cNvSpPr txBox="1"/>
          <p:nvPr/>
        </p:nvSpPr>
        <p:spPr>
          <a:xfrm>
            <a:off x="7818798" y="5520875"/>
            <a:ext cx="3371822" cy="584775"/>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E7E6E6">
                    <a:lumMod val="50000"/>
                  </a:srgbClr>
                </a:solidFill>
                <a:effectLst/>
                <a:uLnTx/>
                <a:uFillTx/>
                <a:latin typeface="Helvetica Neue" panose="02000503000000020004"/>
                <a:ea typeface="+mn-ea"/>
                <a:cs typeface="+mn-cs"/>
              </a:rPr>
              <a:t>In parallel, PEEK SPT samples are irradiated to similar doses</a:t>
            </a:r>
          </a:p>
        </p:txBody>
      </p:sp>
      <p:sp>
        <p:nvSpPr>
          <p:cNvPr id="24" name="TextBox 23">
            <a:extLst>
              <a:ext uri="{FF2B5EF4-FFF2-40B4-BE49-F238E27FC236}">
                <a16:creationId xmlns:a16="http://schemas.microsoft.com/office/drawing/2014/main" id="{80E1CFF4-4419-AF99-2490-60A3C9B33EB8}"/>
              </a:ext>
            </a:extLst>
          </p:cNvPr>
          <p:cNvSpPr txBox="1"/>
          <p:nvPr/>
        </p:nvSpPr>
        <p:spPr>
          <a:xfrm>
            <a:off x="8275348" y="3132016"/>
            <a:ext cx="4156473"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E7E6E6">
                    <a:lumMod val="50000"/>
                  </a:srgbClr>
                </a:solidFill>
                <a:effectLst/>
                <a:uLnTx/>
                <a:uFillTx/>
                <a:latin typeface="Helvetica Neue Regular" panose="02000503000000020004"/>
                <a:ea typeface="+mn-ea"/>
                <a:cs typeface="+mn-cs"/>
              </a:rPr>
              <a:t>The assembly can be leak checked post-irradiation in the hot-cell</a:t>
            </a:r>
          </a:p>
        </p:txBody>
      </p:sp>
      <p:sp>
        <p:nvSpPr>
          <p:cNvPr id="25" name="CuadroTexto 24">
            <a:extLst>
              <a:ext uri="{FF2B5EF4-FFF2-40B4-BE49-F238E27FC236}">
                <a16:creationId xmlns:a16="http://schemas.microsoft.com/office/drawing/2014/main" id="{25ECBB5D-5641-1A05-7EF4-DD907880DC56}"/>
              </a:ext>
            </a:extLst>
          </p:cNvPr>
          <p:cNvSpPr txBox="1"/>
          <p:nvPr/>
        </p:nvSpPr>
        <p:spPr>
          <a:xfrm>
            <a:off x="187619" y="698676"/>
            <a:ext cx="4046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srgbClr val="00B0F0"/>
                </a:solidFill>
                <a:effectLst/>
                <a:uLnTx/>
                <a:uFillTx/>
                <a:latin typeface="Calibri" panose="020F0502020204030204"/>
                <a:ea typeface="+mn-ea"/>
                <a:cs typeface="+mn-cs"/>
              </a:rPr>
              <a:t>In-beam</a:t>
            </a:r>
            <a:r>
              <a:rPr kumimoji="0" lang="es-ES" sz="18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srgbClr val="00B0F0"/>
                </a:solidFill>
                <a:effectLst/>
                <a:uLnTx/>
                <a:uFillTx/>
                <a:latin typeface="Calibri" panose="020F0502020204030204"/>
                <a:ea typeface="+mn-ea"/>
                <a:cs typeface="+mn-cs"/>
              </a:rPr>
              <a:t>secondary</a:t>
            </a:r>
            <a:r>
              <a:rPr kumimoji="0" lang="es-ES" sz="1800" b="0" i="0" u="none" strike="noStrike" kern="1200" cap="none" spc="0" normalizeH="0" baseline="0" noProof="0" dirty="0">
                <a:ln>
                  <a:noFill/>
                </a:ln>
                <a:solidFill>
                  <a:srgbClr val="00B0F0"/>
                </a:solidFill>
                <a:effectLst/>
                <a:uLnTx/>
                <a:uFillTx/>
                <a:latin typeface="Calibri" panose="020F0502020204030204"/>
                <a:ea typeface="+mn-ea"/>
                <a:cs typeface="+mn-cs"/>
              </a:rPr>
              <a:t> target</a:t>
            </a:r>
          </a:p>
        </p:txBody>
      </p:sp>
      <p:sp>
        <p:nvSpPr>
          <p:cNvPr id="26" name="CuadroTexto 25">
            <a:extLst>
              <a:ext uri="{FF2B5EF4-FFF2-40B4-BE49-F238E27FC236}">
                <a16:creationId xmlns:a16="http://schemas.microsoft.com/office/drawing/2014/main" id="{69C27F77-7FDD-35F8-5764-6F09DD05BC9A}"/>
              </a:ext>
            </a:extLst>
          </p:cNvPr>
          <p:cNvSpPr txBox="1"/>
          <p:nvPr/>
        </p:nvSpPr>
        <p:spPr>
          <a:xfrm>
            <a:off x="6357271" y="575539"/>
            <a:ext cx="4046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B0F0"/>
                </a:solidFill>
                <a:effectLst/>
                <a:uLnTx/>
                <a:uFillTx/>
                <a:latin typeface="Calibri" panose="020F0502020204030204"/>
                <a:ea typeface="+mn-ea"/>
                <a:cs typeface="+mn-cs"/>
              </a:rPr>
              <a:t>Off-</a:t>
            </a:r>
            <a:r>
              <a:rPr kumimoji="0" lang="es-ES" sz="1800" b="0" i="0" u="none" strike="noStrike" kern="1200" cap="none" spc="0" normalizeH="0" baseline="0" noProof="0" dirty="0" err="1">
                <a:ln>
                  <a:noFill/>
                </a:ln>
                <a:solidFill>
                  <a:srgbClr val="00B0F0"/>
                </a:solidFill>
                <a:effectLst/>
                <a:uLnTx/>
                <a:uFillTx/>
                <a:latin typeface="Calibri" panose="020F0502020204030204"/>
                <a:ea typeface="+mn-ea"/>
                <a:cs typeface="+mn-cs"/>
              </a:rPr>
              <a:t>beam</a:t>
            </a:r>
            <a:r>
              <a:rPr kumimoji="0" lang="es-ES" sz="18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srgbClr val="00B0F0"/>
                </a:solidFill>
                <a:effectLst/>
                <a:uLnTx/>
                <a:uFillTx/>
                <a:latin typeface="Calibri" panose="020F0502020204030204"/>
                <a:ea typeface="+mn-ea"/>
                <a:cs typeface="+mn-cs"/>
              </a:rPr>
              <a:t>secondary</a:t>
            </a:r>
            <a:r>
              <a:rPr kumimoji="0" lang="es-ES" sz="18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srgbClr val="00B0F0"/>
                </a:solidFill>
                <a:effectLst/>
                <a:uLnTx/>
                <a:uFillTx/>
                <a:latin typeface="Calibri" panose="020F0502020204030204"/>
                <a:ea typeface="+mn-ea"/>
                <a:cs typeface="+mn-cs"/>
              </a:rPr>
              <a:t>assemblies</a:t>
            </a:r>
            <a:endParaRPr kumimoji="0" lang="es-ES" sz="18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30" name="Picture 3">
            <a:extLst>
              <a:ext uri="{FF2B5EF4-FFF2-40B4-BE49-F238E27FC236}">
                <a16:creationId xmlns:a16="http://schemas.microsoft.com/office/drawing/2014/main" id="{B147BE0F-E93C-2BA6-A86B-E05722D8AF7B}"/>
              </a:ext>
            </a:extLst>
          </p:cNvPr>
          <p:cNvPicPr>
            <a:picLocks noChangeAspect="1"/>
          </p:cNvPicPr>
          <p:nvPr/>
        </p:nvPicPr>
        <p:blipFill rotWithShape="1">
          <a:blip r:embed="rId5"/>
          <a:srcRect l="656" t="13211" r="26405" b="11448"/>
          <a:stretch/>
        </p:blipFill>
        <p:spPr>
          <a:xfrm rot="16200000">
            <a:off x="6118919" y="1239743"/>
            <a:ext cx="5795287" cy="4393946"/>
          </a:xfrm>
          <a:prstGeom prst="rect">
            <a:avLst/>
          </a:prstGeom>
        </p:spPr>
      </p:pic>
      <p:pic>
        <p:nvPicPr>
          <p:cNvPr id="29" name="Imagen 28">
            <a:extLst>
              <a:ext uri="{FF2B5EF4-FFF2-40B4-BE49-F238E27FC236}">
                <a16:creationId xmlns:a16="http://schemas.microsoft.com/office/drawing/2014/main" id="{7A29FAE9-E1AF-90F2-DD09-93CC045CBB1D}"/>
              </a:ext>
            </a:extLst>
          </p:cNvPr>
          <p:cNvPicPr>
            <a:picLocks noChangeAspect="1"/>
          </p:cNvPicPr>
          <p:nvPr/>
        </p:nvPicPr>
        <p:blipFill>
          <a:blip r:embed="rId6"/>
          <a:stretch>
            <a:fillRect/>
          </a:stretch>
        </p:blipFill>
        <p:spPr>
          <a:xfrm>
            <a:off x="245523" y="613321"/>
            <a:ext cx="3563229" cy="3492902"/>
          </a:xfrm>
          <a:prstGeom prst="rect">
            <a:avLst/>
          </a:prstGeom>
        </p:spPr>
      </p:pic>
      <p:pic>
        <p:nvPicPr>
          <p:cNvPr id="3" name="Picture 2">
            <a:extLst>
              <a:ext uri="{FF2B5EF4-FFF2-40B4-BE49-F238E27FC236}">
                <a16:creationId xmlns:a16="http://schemas.microsoft.com/office/drawing/2014/main" id="{A977D6AF-4326-8C2A-2CDB-1B8265A6BE24}"/>
              </a:ext>
            </a:extLst>
          </p:cNvPr>
          <p:cNvPicPr>
            <a:picLocks noChangeAspect="1"/>
          </p:cNvPicPr>
          <p:nvPr/>
        </p:nvPicPr>
        <p:blipFill rotWithShape="1">
          <a:blip r:embed="rId7"/>
          <a:srcRect l="15750" t="-394" r="15490"/>
          <a:stretch/>
        </p:blipFill>
        <p:spPr>
          <a:xfrm>
            <a:off x="3367302" y="3153103"/>
            <a:ext cx="3200201" cy="3184753"/>
          </a:xfrm>
          <a:prstGeom prst="rect">
            <a:avLst/>
          </a:prstGeom>
        </p:spPr>
      </p:pic>
    </p:spTree>
    <p:extLst>
      <p:ext uri="{BB962C8B-B14F-4D97-AF65-F5344CB8AC3E}">
        <p14:creationId xmlns:p14="http://schemas.microsoft.com/office/powerpoint/2010/main" val="314504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82678-21EC-DE6C-1B29-51205A9440E4}"/>
              </a:ext>
            </a:extLst>
          </p:cNvPr>
          <p:cNvSpPr>
            <a:spLocks noGrp="1"/>
          </p:cNvSpPr>
          <p:nvPr>
            <p:ph type="title"/>
          </p:nvPr>
        </p:nvSpPr>
        <p:spPr/>
        <p:txBody>
          <a:bodyPr/>
          <a:lstStyle/>
          <a:p>
            <a:r>
              <a:rPr lang="en-US" altLang="ja-JP" dirty="0"/>
              <a:t>Overview of the session 1</a:t>
            </a:r>
            <a:endParaRPr kumimoji="1" lang="ja-JP" altLang="en-US" dirty="0"/>
          </a:p>
        </p:txBody>
      </p:sp>
      <p:sp>
        <p:nvSpPr>
          <p:cNvPr id="3" name="コンテンツ プレースホルダー 2">
            <a:extLst>
              <a:ext uri="{FF2B5EF4-FFF2-40B4-BE49-F238E27FC236}">
                <a16:creationId xmlns:a16="http://schemas.microsoft.com/office/drawing/2014/main" id="{0C0B52E2-8E2C-55D2-1462-759E5CFF44D6}"/>
              </a:ext>
            </a:extLst>
          </p:cNvPr>
          <p:cNvSpPr>
            <a:spLocks noGrp="1"/>
          </p:cNvSpPr>
          <p:nvPr>
            <p:ph idx="1"/>
          </p:nvPr>
        </p:nvSpPr>
        <p:spPr/>
        <p:txBody>
          <a:bodyPr/>
          <a:lstStyle/>
          <a:p>
            <a:r>
              <a:rPr lang="en-US" altLang="ja-JP" b="1" dirty="0"/>
              <a:t>Invited talk</a:t>
            </a:r>
          </a:p>
          <a:p>
            <a:r>
              <a:rPr lang="en-US" altLang="ja-JP" b="1" dirty="0"/>
              <a:t>The Muon Collider Study: Challenges and perspectives</a:t>
            </a:r>
          </a:p>
          <a:p>
            <a:r>
              <a:rPr lang="en-US" altLang="ja-JP" dirty="0"/>
              <a:t>Roberto LOSITO (CERN)</a:t>
            </a:r>
          </a:p>
          <a:p>
            <a:pPr lvl="1"/>
            <a:r>
              <a:rPr lang="en-US" altLang="ja-JP" dirty="0"/>
              <a:t>Muon target for Muon Collider </a:t>
            </a:r>
          </a:p>
          <a:p>
            <a:r>
              <a:rPr lang="en-US" altLang="ja-JP" b="1" dirty="0"/>
              <a:t>Production of astatine-211 for targeted α-particle therapy at RIBF</a:t>
            </a:r>
          </a:p>
          <a:p>
            <a:r>
              <a:rPr lang="en-US" altLang="ja-JP" dirty="0"/>
              <a:t>Hiromitsu HABA (RIKEN)</a:t>
            </a:r>
          </a:p>
          <a:p>
            <a:pPr lvl="1"/>
            <a:r>
              <a:rPr lang="en-US" altLang="ja-JP" dirty="0"/>
              <a:t>Target for mass production of At211 </a:t>
            </a:r>
          </a:p>
          <a:p>
            <a:endParaRPr lang="en-US" altLang="ja-JP" dirty="0"/>
          </a:p>
          <a:p>
            <a:endParaRPr kumimoji="1" lang="ja-JP" altLang="en-US" dirty="0"/>
          </a:p>
        </p:txBody>
      </p:sp>
    </p:spTree>
    <p:extLst>
      <p:ext uri="{BB962C8B-B14F-4D97-AF65-F5344CB8AC3E}">
        <p14:creationId xmlns:p14="http://schemas.microsoft.com/office/powerpoint/2010/main" val="4015916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FEE9-264B-A111-EEAB-F6A9560EAB5A}"/>
              </a:ext>
            </a:extLst>
          </p:cNvPr>
          <p:cNvSpPr>
            <a:spLocks noGrp="1"/>
          </p:cNvSpPr>
          <p:nvPr>
            <p:ph type="title"/>
          </p:nvPr>
        </p:nvSpPr>
        <p:spPr/>
        <p:txBody>
          <a:bodyPr>
            <a:normAutofit fontScale="90000"/>
          </a:bodyPr>
          <a:lstStyle/>
          <a:p>
            <a:r>
              <a:rPr lang="en-US" dirty="0"/>
              <a:t>Secondary irradiation campaign</a:t>
            </a:r>
            <a:endParaRPr lang="en-CA" dirty="0"/>
          </a:p>
        </p:txBody>
      </p:sp>
      <p:pic>
        <p:nvPicPr>
          <p:cNvPr id="6" name="Picture 5" descr="&#10;">
            <a:extLst>
              <a:ext uri="{FF2B5EF4-FFF2-40B4-BE49-F238E27FC236}">
                <a16:creationId xmlns:a16="http://schemas.microsoft.com/office/drawing/2014/main" id="{827AE3A4-D865-72B1-5E37-BEA0F123993D}"/>
              </a:ext>
            </a:extLst>
          </p:cNvPr>
          <p:cNvPicPr>
            <a:picLocks noChangeAspect="1"/>
          </p:cNvPicPr>
          <p:nvPr/>
        </p:nvPicPr>
        <p:blipFill rotWithShape="1">
          <a:blip r:embed="rId2">
            <a:extLst>
              <a:ext uri="{28A0092B-C50C-407E-A947-70E740481C1C}">
                <a14:useLocalDpi xmlns:a14="http://schemas.microsoft.com/office/drawing/2010/main" val="0"/>
              </a:ext>
            </a:extLst>
          </a:blip>
          <a:srcRect t="6416"/>
          <a:stretch/>
        </p:blipFill>
        <p:spPr>
          <a:xfrm>
            <a:off x="4100039" y="25462815"/>
            <a:ext cx="6105276" cy="4285175"/>
          </a:xfrm>
          <a:prstGeom prst="rect">
            <a:avLst/>
          </a:prstGeom>
        </p:spPr>
      </p:pic>
      <p:graphicFrame>
        <p:nvGraphicFramePr>
          <p:cNvPr id="8" name="Table 7">
            <a:extLst>
              <a:ext uri="{FF2B5EF4-FFF2-40B4-BE49-F238E27FC236}">
                <a16:creationId xmlns:a16="http://schemas.microsoft.com/office/drawing/2014/main" id="{E9A4FD88-9195-E1AF-462E-8089D5D2EEC5}"/>
              </a:ext>
            </a:extLst>
          </p:cNvPr>
          <p:cNvGraphicFramePr>
            <a:graphicFrameLocks noGrp="1"/>
          </p:cNvGraphicFramePr>
          <p:nvPr/>
        </p:nvGraphicFramePr>
        <p:xfrm>
          <a:off x="1" y="855833"/>
          <a:ext cx="8111064" cy="1543418"/>
        </p:xfrm>
        <a:graphic>
          <a:graphicData uri="http://schemas.openxmlformats.org/drawingml/2006/table">
            <a:tbl>
              <a:tblPr/>
              <a:tblGrid>
                <a:gridCol w="880532">
                  <a:extLst>
                    <a:ext uri="{9D8B030D-6E8A-4147-A177-3AD203B41FA5}">
                      <a16:colId xmlns:a16="http://schemas.microsoft.com/office/drawing/2014/main" val="3997934765"/>
                    </a:ext>
                  </a:extLst>
                </a:gridCol>
                <a:gridCol w="950397">
                  <a:extLst>
                    <a:ext uri="{9D8B030D-6E8A-4147-A177-3AD203B41FA5}">
                      <a16:colId xmlns:a16="http://schemas.microsoft.com/office/drawing/2014/main" val="43375694"/>
                    </a:ext>
                  </a:extLst>
                </a:gridCol>
                <a:gridCol w="1123175">
                  <a:extLst>
                    <a:ext uri="{9D8B030D-6E8A-4147-A177-3AD203B41FA5}">
                      <a16:colId xmlns:a16="http://schemas.microsoft.com/office/drawing/2014/main" val="3608380327"/>
                    </a:ext>
                  </a:extLst>
                </a:gridCol>
                <a:gridCol w="1050425">
                  <a:extLst>
                    <a:ext uri="{9D8B030D-6E8A-4147-A177-3AD203B41FA5}">
                      <a16:colId xmlns:a16="http://schemas.microsoft.com/office/drawing/2014/main" val="3256420999"/>
                    </a:ext>
                  </a:extLst>
                </a:gridCol>
                <a:gridCol w="1148468">
                  <a:extLst>
                    <a:ext uri="{9D8B030D-6E8A-4147-A177-3AD203B41FA5}">
                      <a16:colId xmlns:a16="http://schemas.microsoft.com/office/drawing/2014/main" val="1386706610"/>
                    </a:ext>
                  </a:extLst>
                </a:gridCol>
                <a:gridCol w="895353">
                  <a:extLst>
                    <a:ext uri="{9D8B030D-6E8A-4147-A177-3AD203B41FA5}">
                      <a16:colId xmlns:a16="http://schemas.microsoft.com/office/drawing/2014/main" val="194410972"/>
                    </a:ext>
                  </a:extLst>
                </a:gridCol>
                <a:gridCol w="1031357">
                  <a:extLst>
                    <a:ext uri="{9D8B030D-6E8A-4147-A177-3AD203B41FA5}">
                      <a16:colId xmlns:a16="http://schemas.microsoft.com/office/drawing/2014/main" val="498402847"/>
                    </a:ext>
                  </a:extLst>
                </a:gridCol>
                <a:gridCol w="1031357">
                  <a:extLst>
                    <a:ext uri="{9D8B030D-6E8A-4147-A177-3AD203B41FA5}">
                      <a16:colId xmlns:a16="http://schemas.microsoft.com/office/drawing/2014/main" val="24708774"/>
                    </a:ext>
                  </a:extLst>
                </a:gridCol>
              </a:tblGrid>
              <a:tr h="237944">
                <a:tc>
                  <a:txBody>
                    <a:bodyPr/>
                    <a:lstStyle/>
                    <a:p>
                      <a:pPr algn="ctr" fontAlgn="b"/>
                      <a:r>
                        <a:rPr lang="en-CA" sz="1100" b="0" i="0" u="none" strike="noStrike" dirty="0">
                          <a:solidFill>
                            <a:srgbClr val="000000"/>
                          </a:solidFill>
                          <a:effectLst/>
                          <a:latin typeface="Calibri" panose="020F0502020204030204" pitchFamily="34" charset="0"/>
                        </a:rPr>
                        <a:t>week\month</a:t>
                      </a:r>
                    </a:p>
                  </a:txBody>
                  <a:tcPr marL="9525" marR="9525" marT="9525" marB="0" anchor="b">
                    <a:lnL>
                      <a:noFill/>
                    </a:lnL>
                    <a:lnR>
                      <a:noFill/>
                    </a:lnR>
                    <a:lnT>
                      <a:noFill/>
                    </a:lnT>
                    <a:lnB>
                      <a:noFill/>
                    </a:lnB>
                  </a:tcPr>
                </a:tc>
                <a:tc>
                  <a:txBody>
                    <a:bodyPr/>
                    <a:lstStyle/>
                    <a:p>
                      <a:pPr algn="ctr" fontAlgn="b"/>
                      <a:r>
                        <a:rPr lang="en-CA" sz="1100" b="0" i="0" u="none" strike="noStrike" dirty="0">
                          <a:solidFill>
                            <a:srgbClr val="000000"/>
                          </a:solidFill>
                          <a:effectLst/>
                          <a:latin typeface="Calibri" panose="020F0502020204030204" pitchFamily="34" charset="0"/>
                        </a:rPr>
                        <a:t>June</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July</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August</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September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October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November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December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4649073"/>
                  </a:ext>
                </a:extLst>
              </a:tr>
              <a:tr h="250091">
                <a:tc>
                  <a:txBody>
                    <a:bodyPr/>
                    <a:lstStyle/>
                    <a:p>
                      <a:pPr algn="ctr" fontAlgn="b"/>
                      <a:r>
                        <a:rPr lang="en-CA" sz="1100" b="0" i="0" u="none" strike="noStrike" dirty="0">
                          <a:solidFill>
                            <a:srgbClr val="000000"/>
                          </a:solidFill>
                          <a:effectLst/>
                          <a:latin typeface="Calibri" panose="020F0502020204030204" pitchFamily="34" charset="0"/>
                        </a:rPr>
                        <a:t>1</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100" b="1" i="0" u="none" strike="noStrike" dirty="0">
                          <a:solidFill>
                            <a:srgbClr val="000000"/>
                          </a:solidFill>
                          <a:effectLst/>
                          <a:latin typeface="Calibri" panose="020F0502020204030204" pitchFamily="34" charset="0"/>
                        </a:rPr>
                        <a:t>UC#33</a:t>
                      </a:r>
                      <a:r>
                        <a:rPr lang="en-CA" sz="1100" b="0" i="0" u="none" strike="noStrike" dirty="0">
                          <a:solidFill>
                            <a:srgbClr val="000000"/>
                          </a:solidFill>
                          <a:effectLst/>
                          <a:latin typeface="Calibri" panose="020F0502020204030204" pitchFamily="34" charset="0"/>
                        </a:rPr>
                        <a:t>    </a:t>
                      </a:r>
                    </a:p>
                    <a:p>
                      <a:pPr algn="ctr" fontAlgn="b"/>
                      <a:r>
                        <a:rPr lang="en-CA" sz="1100" b="0" i="0" u="none" strike="noStrike" dirty="0">
                          <a:solidFill>
                            <a:schemeClr val="accent1"/>
                          </a:solidFill>
                          <a:effectLst/>
                          <a:latin typeface="Calibri" panose="020F0502020204030204" pitchFamily="34" charset="0"/>
                        </a:rPr>
                        <a:t>ST#2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Ta#62</a:t>
                      </a:r>
                    </a:p>
                    <a:p>
                      <a:pPr algn="ctr" fontAlgn="b"/>
                      <a:r>
                        <a:rPr lang="en-CA" sz="1100" b="0" i="0" u="none" strike="noStrike" dirty="0">
                          <a:solidFill>
                            <a:srgbClr val="FF0000"/>
                          </a:solidFill>
                          <a:effectLst/>
                          <a:latin typeface="Calibri" panose="020F0502020204030204" pitchFamily="34" charset="0"/>
                        </a:rPr>
                        <a:t>ST#3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UC#34</a:t>
                      </a:r>
                    </a:p>
                    <a:p>
                      <a:pPr algn="ctr" fontAlgn="b"/>
                      <a:endParaRPr lang="en-CA"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CA" sz="1100" b="0" i="0" u="none" strike="noStrike" dirty="0">
                          <a:solidFill>
                            <a:srgbClr val="000000"/>
                          </a:solidFill>
                          <a:effectLst/>
                          <a:latin typeface="Calibri" panose="020F0502020204030204" pitchFamily="34" charset="0"/>
                        </a:rPr>
                        <a:t> Shutdown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100" b="1" i="0" u="none" strike="noStrike" dirty="0">
                          <a:solidFill>
                            <a:srgbClr val="000000"/>
                          </a:solidFill>
                          <a:effectLst/>
                          <a:latin typeface="Calibri" panose="020F0502020204030204" pitchFamily="34" charset="0"/>
                        </a:rPr>
                        <a:t>UC#35</a:t>
                      </a: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Ta#63</a:t>
                      </a:r>
                    </a:p>
                    <a:p>
                      <a:pPr algn="ctr" fontAlgn="b"/>
                      <a:r>
                        <a:rPr lang="en-CA" sz="1100" b="0" i="0" u="none" strike="noStrike" dirty="0">
                          <a:solidFill>
                            <a:schemeClr val="tx1"/>
                          </a:solidFill>
                          <a:effectLst/>
                          <a:latin typeface="Calibri" panose="020F0502020204030204" pitchFamily="34" charset="0"/>
                        </a:rPr>
                        <a:t>ST#5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8375494"/>
                  </a:ext>
                </a:extLst>
              </a:tr>
              <a:tr h="323106">
                <a:tc>
                  <a:txBody>
                    <a:bodyPr/>
                    <a:lstStyle/>
                    <a:p>
                      <a:pPr algn="ctr" fontAlgn="b"/>
                      <a:r>
                        <a:rPr lang="en-CA" sz="1100" b="0" i="0" u="none" strike="noStrike" dirty="0">
                          <a:solidFill>
                            <a:srgbClr val="000000"/>
                          </a:solidFill>
                          <a:effectLst/>
                          <a:latin typeface="Calibri" panose="020F0502020204030204" pitchFamily="34" charset="0"/>
                        </a:rPr>
                        <a:t>2</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CA" sz="1100" b="0" i="0" u="none" strike="noStrike" dirty="0">
                          <a:solidFill>
                            <a:srgbClr val="000000"/>
                          </a:solidFill>
                          <a:effectLst/>
                          <a:latin typeface="Calibri" panose="020F0502020204030204" pitchFamily="34" charset="0"/>
                        </a:rPr>
                        <a:t> Shutdown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502016564"/>
                  </a:ext>
                </a:extLst>
              </a:tr>
              <a:tr h="250091">
                <a:tc>
                  <a:txBody>
                    <a:bodyPr/>
                    <a:lstStyle/>
                    <a:p>
                      <a:pPr algn="ctr" fontAlgn="b"/>
                      <a:r>
                        <a:rPr lang="en-CA" sz="1100" b="0" i="0" u="none" strike="noStrike" dirty="0">
                          <a:solidFill>
                            <a:srgbClr val="000000"/>
                          </a:solidFill>
                          <a:effectLst/>
                          <a:latin typeface="Calibri" panose="020F0502020204030204" pitchFamily="34" charset="0"/>
                        </a:rPr>
                        <a:t>3</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CA" sz="1100" b="1" i="0" u="none" strike="noStrike" dirty="0">
                          <a:solidFill>
                            <a:srgbClr val="000000"/>
                          </a:solidFill>
                          <a:effectLst/>
                          <a:latin typeface="Calibri" panose="020F0502020204030204" pitchFamily="34" charset="0"/>
                        </a:rPr>
                        <a:t>UC#32-p2n</a:t>
                      </a:r>
                    </a:p>
                    <a:p>
                      <a:pPr algn="ctr" fontAlgn="b"/>
                      <a:r>
                        <a:rPr lang="en-CA" sz="1100" b="0" i="0" u="none" strike="noStrike" dirty="0">
                          <a:solidFill>
                            <a:srgbClr val="7030A0"/>
                          </a:solidFill>
                          <a:effectLst/>
                          <a:latin typeface="Calibri" panose="020F0502020204030204" pitchFamily="34" charset="0"/>
                        </a:rPr>
                        <a:t>ST#1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SiC#41</a:t>
                      </a:r>
                    </a:p>
                    <a:p>
                      <a:pPr algn="ctr" fontAlgn="b"/>
                      <a:r>
                        <a:rPr lang="en-CA" sz="1100" b="0" i="0" u="none" strike="noStrike" dirty="0">
                          <a:solidFill>
                            <a:schemeClr val="accent6"/>
                          </a:solidFill>
                          <a:effectLst/>
                          <a:latin typeface="Calibri" panose="020F0502020204030204" pitchFamily="34" charset="0"/>
                        </a:rPr>
                        <a:t>ST#4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C#3</a:t>
                      </a: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UC#36</a:t>
                      </a: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69577634"/>
                  </a:ext>
                </a:extLst>
              </a:tr>
              <a:tr h="292758">
                <a:tc>
                  <a:txBody>
                    <a:bodyPr/>
                    <a:lstStyle/>
                    <a:p>
                      <a:pPr algn="ctr" fontAlgn="b"/>
                      <a:r>
                        <a:rPr lang="en-CA" sz="1100" b="0" i="0" u="none" strike="noStrike" dirty="0">
                          <a:solidFill>
                            <a:srgbClr val="000000"/>
                          </a:solidFill>
                          <a:effectLst/>
                          <a:latin typeface="Calibri" panose="020F0502020204030204" pitchFamily="34" charset="0"/>
                        </a:rPr>
                        <a:t>4</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1466078"/>
                  </a:ext>
                </a:extLst>
              </a:tr>
            </a:tbl>
          </a:graphicData>
        </a:graphic>
      </p:graphicFrame>
      <p:graphicFrame>
        <p:nvGraphicFramePr>
          <p:cNvPr id="10" name="Table 9">
            <a:extLst>
              <a:ext uri="{FF2B5EF4-FFF2-40B4-BE49-F238E27FC236}">
                <a16:creationId xmlns:a16="http://schemas.microsoft.com/office/drawing/2014/main" id="{33FB806E-D9CB-930D-9F12-A1DEE82087A1}"/>
              </a:ext>
            </a:extLst>
          </p:cNvPr>
          <p:cNvGraphicFramePr>
            <a:graphicFrameLocks noGrp="1"/>
          </p:cNvGraphicFramePr>
          <p:nvPr/>
        </p:nvGraphicFramePr>
        <p:xfrm>
          <a:off x="0" y="2681678"/>
          <a:ext cx="8111064" cy="1538367"/>
        </p:xfrm>
        <a:graphic>
          <a:graphicData uri="http://schemas.openxmlformats.org/drawingml/2006/table">
            <a:tbl>
              <a:tblPr/>
              <a:tblGrid>
                <a:gridCol w="863600">
                  <a:extLst>
                    <a:ext uri="{9D8B030D-6E8A-4147-A177-3AD203B41FA5}">
                      <a16:colId xmlns:a16="http://schemas.microsoft.com/office/drawing/2014/main" val="3997934765"/>
                    </a:ext>
                  </a:extLst>
                </a:gridCol>
                <a:gridCol w="959637">
                  <a:extLst>
                    <a:ext uri="{9D8B030D-6E8A-4147-A177-3AD203B41FA5}">
                      <a16:colId xmlns:a16="http://schemas.microsoft.com/office/drawing/2014/main" val="43375694"/>
                    </a:ext>
                  </a:extLst>
                </a:gridCol>
                <a:gridCol w="1123175">
                  <a:extLst>
                    <a:ext uri="{9D8B030D-6E8A-4147-A177-3AD203B41FA5}">
                      <a16:colId xmlns:a16="http://schemas.microsoft.com/office/drawing/2014/main" val="3608380327"/>
                    </a:ext>
                  </a:extLst>
                </a:gridCol>
                <a:gridCol w="1058117">
                  <a:extLst>
                    <a:ext uri="{9D8B030D-6E8A-4147-A177-3AD203B41FA5}">
                      <a16:colId xmlns:a16="http://schemas.microsoft.com/office/drawing/2014/main" val="3256420999"/>
                    </a:ext>
                  </a:extLst>
                </a:gridCol>
                <a:gridCol w="1148468">
                  <a:extLst>
                    <a:ext uri="{9D8B030D-6E8A-4147-A177-3AD203B41FA5}">
                      <a16:colId xmlns:a16="http://schemas.microsoft.com/office/drawing/2014/main" val="1386706610"/>
                    </a:ext>
                  </a:extLst>
                </a:gridCol>
                <a:gridCol w="895353">
                  <a:extLst>
                    <a:ext uri="{9D8B030D-6E8A-4147-A177-3AD203B41FA5}">
                      <a16:colId xmlns:a16="http://schemas.microsoft.com/office/drawing/2014/main" val="194410972"/>
                    </a:ext>
                  </a:extLst>
                </a:gridCol>
                <a:gridCol w="1031357">
                  <a:extLst>
                    <a:ext uri="{9D8B030D-6E8A-4147-A177-3AD203B41FA5}">
                      <a16:colId xmlns:a16="http://schemas.microsoft.com/office/drawing/2014/main" val="498402847"/>
                    </a:ext>
                  </a:extLst>
                </a:gridCol>
                <a:gridCol w="1031357">
                  <a:extLst>
                    <a:ext uri="{9D8B030D-6E8A-4147-A177-3AD203B41FA5}">
                      <a16:colId xmlns:a16="http://schemas.microsoft.com/office/drawing/2014/main" val="24708774"/>
                    </a:ext>
                  </a:extLst>
                </a:gridCol>
              </a:tblGrid>
              <a:tr h="237944">
                <a:tc>
                  <a:txBody>
                    <a:bodyPr/>
                    <a:lstStyle/>
                    <a:p>
                      <a:pPr algn="ctr" fontAlgn="b"/>
                      <a:r>
                        <a:rPr lang="en-CA" sz="1100" b="0" i="0" u="none" strike="noStrike" dirty="0">
                          <a:solidFill>
                            <a:srgbClr val="000000"/>
                          </a:solidFill>
                          <a:effectLst/>
                          <a:latin typeface="Calibri" panose="020F0502020204030204" pitchFamily="34" charset="0"/>
                        </a:rPr>
                        <a:t>week\month</a:t>
                      </a:r>
                    </a:p>
                  </a:txBody>
                  <a:tcPr marL="9525" marR="9525" marT="9525" marB="0" anchor="b">
                    <a:lnL>
                      <a:noFill/>
                    </a:lnL>
                    <a:lnR>
                      <a:noFill/>
                    </a:lnR>
                    <a:lnT>
                      <a:noFill/>
                    </a:lnT>
                    <a:lnB>
                      <a:noFill/>
                    </a:lnB>
                  </a:tcPr>
                </a:tc>
                <a:tc>
                  <a:txBody>
                    <a:bodyPr/>
                    <a:lstStyle/>
                    <a:p>
                      <a:pPr algn="ctr" fontAlgn="b"/>
                      <a:r>
                        <a:rPr lang="en-CA" sz="1100" b="0" i="0" u="none" strike="noStrike" dirty="0">
                          <a:solidFill>
                            <a:srgbClr val="000000"/>
                          </a:solidFill>
                          <a:effectLst/>
                          <a:latin typeface="Calibri" panose="020F0502020204030204" pitchFamily="34" charset="0"/>
                        </a:rPr>
                        <a:t>June</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July</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August</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September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October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November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December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4649073"/>
                  </a:ext>
                </a:extLst>
              </a:tr>
              <a:tr h="250091">
                <a:tc>
                  <a:txBody>
                    <a:bodyPr/>
                    <a:lstStyle/>
                    <a:p>
                      <a:pPr algn="ctr" fontAlgn="b"/>
                      <a:r>
                        <a:rPr lang="en-CA" sz="1100" b="0" i="0" u="none" strike="noStrike" dirty="0">
                          <a:solidFill>
                            <a:srgbClr val="000000"/>
                          </a:solidFill>
                          <a:effectLst/>
                          <a:latin typeface="Calibri" panose="020F0502020204030204" pitchFamily="34" charset="0"/>
                        </a:rPr>
                        <a:t>1</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CA" sz="1100" b="0" i="0" u="none" strike="noStrike" dirty="0">
                          <a:solidFill>
                            <a:srgbClr val="000000"/>
                          </a:solidFill>
                          <a:effectLst/>
                          <a:latin typeface="Calibri" panose="020F0502020204030204" pitchFamily="34" charset="0"/>
                        </a:rPr>
                        <a:t> </a:t>
                      </a:r>
                      <a:r>
                        <a:rPr lang="en-CA" sz="1100" b="1" i="0" u="none" strike="noStrike" dirty="0">
                          <a:solidFill>
                            <a:srgbClr val="000000"/>
                          </a:solidFill>
                          <a:effectLst/>
                          <a:latin typeface="Calibri" panose="020F0502020204030204" pitchFamily="34" charset="0"/>
                        </a:rPr>
                        <a:t>UC#37-p2n</a:t>
                      </a: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Ta#64</a:t>
                      </a:r>
                      <a:r>
                        <a:rPr lang="en-CA" sz="1100" b="0" i="0" u="none" strike="noStrike" dirty="0">
                          <a:solidFill>
                            <a:srgbClr val="000000"/>
                          </a:solidFill>
                          <a:effectLst/>
                          <a:latin typeface="Calibri" panose="020F0502020204030204" pitchFamily="34" charset="0"/>
                        </a:rPr>
                        <a:t>    </a:t>
                      </a:r>
                    </a:p>
                    <a:p>
                      <a:pPr algn="ctr" fontAlgn="b"/>
                      <a:r>
                        <a:rPr lang="en-CA" sz="1100" b="0" i="0" u="none" strike="noStrike" dirty="0">
                          <a:solidFill>
                            <a:schemeClr val="accent1"/>
                          </a:solidFill>
                          <a:effectLst/>
                          <a:latin typeface="Calibri" panose="020F0502020204030204" pitchFamily="34" charset="0"/>
                        </a:rPr>
                        <a:t>ST#7 </a:t>
                      </a:r>
                      <a:r>
                        <a:rPr lang="en-CA" sz="1100" b="0" i="0" u="none" strike="noStrike" dirty="0">
                          <a:solidFill>
                            <a:schemeClr val="bg1"/>
                          </a:solidFill>
                          <a:effectLst/>
                          <a:latin typeface="Calibri" panose="020F0502020204030204" pitchFamily="34" charset="0"/>
                        </a:rPr>
                        <a:t>ST#8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UC#38</a:t>
                      </a:r>
                      <a:endParaRPr lang="en-CA" sz="1100" b="0" i="0" u="none" strike="noStrike" dirty="0">
                        <a:solidFill>
                          <a:srgbClr val="FF0000"/>
                        </a:solidFill>
                        <a:effectLst/>
                        <a:latin typeface="Calibri" panose="020F0502020204030204" pitchFamily="34" charset="0"/>
                      </a:endParaRP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SiC#44</a:t>
                      </a:r>
                    </a:p>
                    <a:p>
                      <a:pPr algn="ctr" fontAlgn="b"/>
                      <a:endParaRPr lang="en-CA"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0" i="0" u="none" strike="noStrike" dirty="0">
                          <a:solidFill>
                            <a:srgbClr val="000000"/>
                          </a:solidFill>
                          <a:effectLst/>
                          <a:latin typeface="Calibri" panose="020F0502020204030204" pitchFamily="34" charset="0"/>
                        </a:rPr>
                        <a:t> Shutdown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CA" sz="1100" b="1" i="0" u="none" strike="noStrike" dirty="0">
                        <a:solidFill>
                          <a:srgbClr val="000000"/>
                        </a:solidFill>
                        <a:effectLst/>
                        <a:latin typeface="Calibri" panose="020F0502020204030204" pitchFamily="34" charset="0"/>
                      </a:endParaRP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UC#41</a:t>
                      </a:r>
                    </a:p>
                    <a:p>
                      <a:pPr algn="ctr" fontAlgn="b"/>
                      <a:endParaRPr lang="en-CA" sz="1100" b="0" i="0" u="none" strike="noStrike" dirty="0">
                        <a:solidFill>
                          <a:schemeClr val="accent4"/>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8375494"/>
                  </a:ext>
                </a:extLst>
              </a:tr>
              <a:tr h="318055">
                <a:tc>
                  <a:txBody>
                    <a:bodyPr/>
                    <a:lstStyle/>
                    <a:p>
                      <a:pPr algn="ctr" fontAlgn="b"/>
                      <a:r>
                        <a:rPr lang="en-CA" sz="1100" b="0" i="0" u="none" strike="noStrike" dirty="0">
                          <a:solidFill>
                            <a:srgbClr val="000000"/>
                          </a:solidFill>
                          <a:effectLst/>
                          <a:latin typeface="Calibri" panose="020F0502020204030204" pitchFamily="34" charset="0"/>
                        </a:rPr>
                        <a:t>2</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0" i="0" u="none" strike="noStrike" dirty="0">
                          <a:solidFill>
                            <a:srgbClr val="000000"/>
                          </a:solidFill>
                          <a:effectLst/>
                          <a:latin typeface="Calibri" panose="020F0502020204030204" pitchFamily="34" charset="0"/>
                        </a:rPr>
                        <a:t> Shutdown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502016564"/>
                  </a:ext>
                </a:extLst>
              </a:tr>
              <a:tr h="250091">
                <a:tc>
                  <a:txBody>
                    <a:bodyPr/>
                    <a:lstStyle/>
                    <a:p>
                      <a:pPr algn="ctr" fontAlgn="b"/>
                      <a:r>
                        <a:rPr lang="en-CA" sz="1100" b="0" i="0" u="none" strike="noStrike" dirty="0">
                          <a:solidFill>
                            <a:srgbClr val="000000"/>
                          </a:solidFill>
                          <a:effectLst/>
                          <a:latin typeface="Calibri" panose="020F0502020204030204" pitchFamily="34" charset="0"/>
                        </a:rPr>
                        <a:t>3</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CA" sz="1100" b="1" i="0" u="none" strike="noStrike" dirty="0">
                          <a:solidFill>
                            <a:srgbClr val="000000"/>
                          </a:solidFill>
                          <a:effectLst/>
                          <a:latin typeface="Calibri" panose="020F0502020204030204" pitchFamily="34" charset="0"/>
                        </a:rPr>
                        <a:t>SiC#43</a:t>
                      </a:r>
                    </a:p>
                    <a:p>
                      <a:pPr algn="ctr" fontAlgn="b"/>
                      <a:r>
                        <a:rPr lang="en-CA" sz="1100" b="0" i="0" u="none" strike="noStrike" dirty="0">
                          <a:solidFill>
                            <a:schemeClr val="accent2">
                              <a:lumMod val="75000"/>
                            </a:schemeClr>
                          </a:solidFill>
                          <a:effectLst/>
                          <a:latin typeface="Calibri" panose="020F0502020204030204" pitchFamily="34" charset="0"/>
                        </a:rPr>
                        <a:t>ST#6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UC#39</a:t>
                      </a:r>
                    </a:p>
                    <a:p>
                      <a:pPr algn="ctr" fontAlgn="b"/>
                      <a:r>
                        <a:rPr lang="en-CA" sz="1100" b="0" i="0" u="none" strike="noStrike" dirty="0">
                          <a:solidFill>
                            <a:schemeClr val="accent6"/>
                          </a:solidFill>
                          <a:effectLst/>
                          <a:latin typeface="Calibri" panose="020F0502020204030204" pitchFamily="34" charset="0"/>
                        </a:rPr>
                        <a:t>ST#9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C#4</a:t>
                      </a:r>
                    </a:p>
                    <a:p>
                      <a:pPr algn="ctr" fontAlgn="b"/>
                      <a:r>
                        <a:rPr lang="en-CA" sz="1100" b="0" i="0" u="none" strike="noStrike" dirty="0">
                          <a:solidFill>
                            <a:srgbClr val="FF0000"/>
                          </a:solidFill>
                          <a:effectLst/>
                          <a:latin typeface="Calibri" panose="020F0502020204030204" pitchFamily="34" charset="0"/>
                        </a:rPr>
                        <a:t>  ST#10</a:t>
                      </a:r>
                      <a:r>
                        <a:rPr lang="en-CA" sz="1100" b="0" i="0" u="none" strike="noStrike" dirty="0">
                          <a:solidFill>
                            <a:srgbClr val="000000"/>
                          </a:solidFill>
                          <a:effectLst/>
                          <a:latin typeface="Calibri" panose="020F0502020204030204" pitchFamily="34" charset="0"/>
                        </a:rPr>
                        <a:t> </a:t>
                      </a:r>
                      <a:r>
                        <a:rPr lang="en-CA" sz="1100" b="0" i="0" u="none" strike="noStrike" dirty="0">
                          <a:solidFill>
                            <a:schemeClr val="tx1"/>
                          </a:solidFill>
                          <a:effectLst/>
                          <a:latin typeface="Calibri" panose="020F0502020204030204" pitchFamily="34" charset="0"/>
                        </a:rPr>
                        <a:t>ST#11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UC#40</a:t>
                      </a:r>
                    </a:p>
                    <a:p>
                      <a:pPr algn="ctr" fontAlgn="b"/>
                      <a:r>
                        <a:rPr lang="en-CA" sz="1100" b="0" i="0" u="none" strike="noStrike" dirty="0">
                          <a:solidFill>
                            <a:srgbClr val="7030A0"/>
                          </a:solidFill>
                          <a:effectLst/>
                          <a:latin typeface="Calibri" panose="020F0502020204030204" pitchFamily="34" charset="0"/>
                        </a:rPr>
                        <a:t>ST#12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69577634"/>
                  </a:ext>
                </a:extLst>
              </a:tr>
              <a:tr h="292758">
                <a:tc>
                  <a:txBody>
                    <a:bodyPr/>
                    <a:lstStyle/>
                    <a:p>
                      <a:pPr algn="ctr" fontAlgn="b"/>
                      <a:r>
                        <a:rPr lang="en-CA" sz="1100" b="0" i="0" u="none" strike="noStrike" dirty="0">
                          <a:solidFill>
                            <a:srgbClr val="000000"/>
                          </a:solidFill>
                          <a:effectLst/>
                          <a:latin typeface="Calibri" panose="020F0502020204030204" pitchFamily="34" charset="0"/>
                        </a:rPr>
                        <a:t>4</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1466078"/>
                  </a:ext>
                </a:extLst>
              </a:tr>
            </a:tbl>
          </a:graphicData>
        </a:graphic>
      </p:graphicFrame>
      <p:graphicFrame>
        <p:nvGraphicFramePr>
          <p:cNvPr id="11" name="Table 10">
            <a:extLst>
              <a:ext uri="{FF2B5EF4-FFF2-40B4-BE49-F238E27FC236}">
                <a16:creationId xmlns:a16="http://schemas.microsoft.com/office/drawing/2014/main" id="{F4F0A06C-8261-0B4F-CE48-367DD218B9E0}"/>
              </a:ext>
            </a:extLst>
          </p:cNvPr>
          <p:cNvGraphicFramePr>
            <a:graphicFrameLocks noGrp="1"/>
          </p:cNvGraphicFramePr>
          <p:nvPr/>
        </p:nvGraphicFramePr>
        <p:xfrm>
          <a:off x="1" y="4525929"/>
          <a:ext cx="8111063" cy="1606760"/>
        </p:xfrm>
        <a:graphic>
          <a:graphicData uri="http://schemas.openxmlformats.org/drawingml/2006/table">
            <a:tbl>
              <a:tblPr/>
              <a:tblGrid>
                <a:gridCol w="846667">
                  <a:extLst>
                    <a:ext uri="{9D8B030D-6E8A-4147-A177-3AD203B41FA5}">
                      <a16:colId xmlns:a16="http://schemas.microsoft.com/office/drawing/2014/main" val="3997934765"/>
                    </a:ext>
                  </a:extLst>
                </a:gridCol>
                <a:gridCol w="968878">
                  <a:extLst>
                    <a:ext uri="{9D8B030D-6E8A-4147-A177-3AD203B41FA5}">
                      <a16:colId xmlns:a16="http://schemas.microsoft.com/office/drawing/2014/main" val="43375694"/>
                    </a:ext>
                  </a:extLst>
                </a:gridCol>
                <a:gridCol w="1138560">
                  <a:extLst>
                    <a:ext uri="{9D8B030D-6E8A-4147-A177-3AD203B41FA5}">
                      <a16:colId xmlns:a16="http://schemas.microsoft.com/office/drawing/2014/main" val="3608380327"/>
                    </a:ext>
                  </a:extLst>
                </a:gridCol>
                <a:gridCol w="1050423">
                  <a:extLst>
                    <a:ext uri="{9D8B030D-6E8A-4147-A177-3AD203B41FA5}">
                      <a16:colId xmlns:a16="http://schemas.microsoft.com/office/drawing/2014/main" val="3256420999"/>
                    </a:ext>
                  </a:extLst>
                </a:gridCol>
                <a:gridCol w="1148469">
                  <a:extLst>
                    <a:ext uri="{9D8B030D-6E8A-4147-A177-3AD203B41FA5}">
                      <a16:colId xmlns:a16="http://schemas.microsoft.com/office/drawing/2014/main" val="1386706610"/>
                    </a:ext>
                  </a:extLst>
                </a:gridCol>
                <a:gridCol w="895354">
                  <a:extLst>
                    <a:ext uri="{9D8B030D-6E8A-4147-A177-3AD203B41FA5}">
                      <a16:colId xmlns:a16="http://schemas.microsoft.com/office/drawing/2014/main" val="194410972"/>
                    </a:ext>
                  </a:extLst>
                </a:gridCol>
                <a:gridCol w="1031356">
                  <a:extLst>
                    <a:ext uri="{9D8B030D-6E8A-4147-A177-3AD203B41FA5}">
                      <a16:colId xmlns:a16="http://schemas.microsoft.com/office/drawing/2014/main" val="498402847"/>
                    </a:ext>
                  </a:extLst>
                </a:gridCol>
                <a:gridCol w="1031356">
                  <a:extLst>
                    <a:ext uri="{9D8B030D-6E8A-4147-A177-3AD203B41FA5}">
                      <a16:colId xmlns:a16="http://schemas.microsoft.com/office/drawing/2014/main" val="24708774"/>
                    </a:ext>
                  </a:extLst>
                </a:gridCol>
              </a:tblGrid>
              <a:tr h="237944">
                <a:tc>
                  <a:txBody>
                    <a:bodyPr/>
                    <a:lstStyle/>
                    <a:p>
                      <a:pPr algn="ctr" fontAlgn="b"/>
                      <a:r>
                        <a:rPr lang="en-CA" sz="1100" b="0" i="0" u="none" strike="noStrike" dirty="0">
                          <a:solidFill>
                            <a:srgbClr val="000000"/>
                          </a:solidFill>
                          <a:effectLst/>
                          <a:latin typeface="Calibri" panose="020F0502020204030204" pitchFamily="34" charset="0"/>
                        </a:rPr>
                        <a:t>week\month</a:t>
                      </a:r>
                    </a:p>
                  </a:txBody>
                  <a:tcPr marL="9525" marR="9525" marT="9525" marB="0" anchor="b">
                    <a:lnL>
                      <a:noFill/>
                    </a:lnL>
                    <a:lnR>
                      <a:noFill/>
                    </a:lnR>
                    <a:lnT>
                      <a:noFill/>
                    </a:lnT>
                    <a:lnB>
                      <a:noFill/>
                    </a:lnB>
                  </a:tcPr>
                </a:tc>
                <a:tc>
                  <a:txBody>
                    <a:bodyPr/>
                    <a:lstStyle/>
                    <a:p>
                      <a:pPr algn="ctr" fontAlgn="b"/>
                      <a:r>
                        <a:rPr lang="en-CA" sz="1100" b="0" i="0" u="none" strike="noStrike" dirty="0">
                          <a:solidFill>
                            <a:srgbClr val="000000"/>
                          </a:solidFill>
                          <a:effectLst/>
                          <a:latin typeface="Calibri" panose="020F0502020204030204" pitchFamily="34" charset="0"/>
                        </a:rPr>
                        <a:t>June</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July</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August</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September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October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November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December</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4649073"/>
                  </a:ext>
                </a:extLst>
              </a:tr>
              <a:tr h="250091">
                <a:tc>
                  <a:txBody>
                    <a:bodyPr/>
                    <a:lstStyle/>
                    <a:p>
                      <a:pPr algn="ctr" fontAlgn="b"/>
                      <a:r>
                        <a:rPr lang="en-CA" sz="1100" b="0" i="0" u="none" strike="noStrike" dirty="0">
                          <a:solidFill>
                            <a:srgbClr val="000000"/>
                          </a:solidFill>
                          <a:effectLst/>
                          <a:latin typeface="Calibri" panose="020F0502020204030204" pitchFamily="34" charset="0"/>
                        </a:rPr>
                        <a:t>1</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CA" sz="1100" b="0" i="0" u="none" strike="noStrike" dirty="0">
                          <a:solidFill>
                            <a:srgbClr val="000000"/>
                          </a:solidFill>
                          <a:effectLst/>
                          <a:latin typeface="Calibri" panose="020F0502020204030204" pitchFamily="34" charset="0"/>
                        </a:rPr>
                        <a:t> </a:t>
                      </a:r>
                      <a:r>
                        <a:rPr lang="en-CA" sz="1100" b="1" i="0" u="none" strike="noStrike" dirty="0">
                          <a:solidFill>
                            <a:srgbClr val="000000"/>
                          </a:solidFill>
                          <a:effectLst/>
                          <a:latin typeface="Calibri" panose="020F0502020204030204" pitchFamily="34" charset="0"/>
                        </a:rPr>
                        <a:t>TiC#5</a:t>
                      </a: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0" i="0" u="none" strike="noStrike" dirty="0">
                          <a:solidFill>
                            <a:srgbClr val="000000"/>
                          </a:solidFill>
                          <a:effectLst/>
                          <a:latin typeface="Calibri" panose="020F0502020204030204" pitchFamily="34" charset="0"/>
                        </a:rPr>
                        <a:t>    </a:t>
                      </a:r>
                    </a:p>
                    <a:p>
                      <a:pPr algn="ctr" fontAlgn="b"/>
                      <a:endParaRPr lang="en-CA" sz="11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UC#42</a:t>
                      </a:r>
                    </a:p>
                    <a:p>
                      <a:pPr algn="ctr" fontAlgn="b"/>
                      <a:endParaRPr lang="en-CA" sz="1100" b="0" i="0" u="none" strike="noStrike" dirty="0">
                        <a:solidFill>
                          <a:srgbClr val="FF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Nb#11</a:t>
                      </a:r>
                    </a:p>
                    <a:p>
                      <a:pPr algn="ctr" fontAlgn="b"/>
                      <a:r>
                        <a:rPr lang="en-CA" sz="1100" b="0" i="0" u="none" strike="noStrike" dirty="0">
                          <a:solidFill>
                            <a:schemeClr val="accent6"/>
                          </a:solidFill>
                          <a:effectLst/>
                          <a:latin typeface="Calibri" panose="020F0502020204030204" pitchFamily="34" charset="0"/>
                        </a:rPr>
                        <a:t>ST#15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CA" sz="1100" b="0" i="0" u="none" strike="noStrike" dirty="0">
                          <a:solidFill>
                            <a:srgbClr val="000000"/>
                          </a:solidFill>
                          <a:effectLst/>
                          <a:latin typeface="Calibri" panose="020F0502020204030204" pitchFamily="34" charset="0"/>
                        </a:rPr>
                        <a:t> Shutdown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CA" sz="1100" b="1" i="0" u="none" strike="noStrike" dirty="0">
                        <a:solidFill>
                          <a:srgbClr val="000000"/>
                        </a:solidFill>
                        <a:effectLst/>
                        <a:latin typeface="Calibri" panose="020F0502020204030204" pitchFamily="34" charset="0"/>
                      </a:endParaRP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8375494"/>
                  </a:ext>
                </a:extLst>
              </a:tr>
              <a:tr h="334401">
                <a:tc>
                  <a:txBody>
                    <a:bodyPr/>
                    <a:lstStyle/>
                    <a:p>
                      <a:pPr algn="ctr" fontAlgn="b"/>
                      <a:r>
                        <a:rPr lang="en-CA" sz="1100" b="0" i="0" u="none" strike="noStrike" dirty="0">
                          <a:solidFill>
                            <a:srgbClr val="000000"/>
                          </a:solidFill>
                          <a:effectLst/>
                          <a:latin typeface="Calibri" panose="020F0502020204030204" pitchFamily="34" charset="0"/>
                        </a:rPr>
                        <a:t>2</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CA" sz="1100" b="0" i="0" u="none" strike="noStrike" dirty="0">
                          <a:solidFill>
                            <a:srgbClr val="000000"/>
                          </a:solidFill>
                          <a:effectLst/>
                          <a:latin typeface="Calibri" panose="020F0502020204030204" pitchFamily="34" charset="0"/>
                        </a:rPr>
                        <a:t> Shutdown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502016564"/>
                  </a:ext>
                </a:extLst>
              </a:tr>
              <a:tr h="250091">
                <a:tc>
                  <a:txBody>
                    <a:bodyPr/>
                    <a:lstStyle/>
                    <a:p>
                      <a:pPr algn="ctr" fontAlgn="b"/>
                      <a:r>
                        <a:rPr lang="en-CA" sz="1100" b="0" i="0" u="none" strike="noStrike" dirty="0">
                          <a:solidFill>
                            <a:srgbClr val="000000"/>
                          </a:solidFill>
                          <a:effectLst/>
                          <a:latin typeface="Calibri" panose="020F0502020204030204" pitchFamily="34" charset="0"/>
                        </a:rPr>
                        <a:t>3</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CA" sz="1100" b="1" i="0" u="none" strike="noStrike" dirty="0">
                          <a:solidFill>
                            <a:srgbClr val="000000"/>
                          </a:solidFill>
                          <a:effectLst/>
                          <a:latin typeface="Calibri" panose="020F0502020204030204" pitchFamily="34" charset="0"/>
                        </a:rPr>
                        <a:t>TiC#6</a:t>
                      </a: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CA" sz="1100" b="0" i="0" u="none" strike="noStrike" dirty="0">
                          <a:solidFill>
                            <a:srgbClr val="000000"/>
                          </a:solidFill>
                          <a:effectLst/>
                          <a:latin typeface="Calibri" panose="020F0502020204030204" pitchFamily="34" charset="0"/>
                        </a:rPr>
                        <a:t> </a:t>
                      </a:r>
                      <a:r>
                        <a:rPr lang="en-CA" sz="1100" b="1" i="0" u="none" strike="noStrike" dirty="0">
                          <a:solidFill>
                            <a:srgbClr val="000000"/>
                          </a:solidFill>
                          <a:effectLst/>
                          <a:latin typeface="Calibri" panose="020F0502020204030204" pitchFamily="34" charset="0"/>
                        </a:rPr>
                        <a:t>TiC#6</a:t>
                      </a: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Ta#65</a:t>
                      </a:r>
                    </a:p>
                    <a:p>
                      <a:pPr algn="ctr" fontAlgn="b"/>
                      <a:endParaRPr lang="en-CA" sz="1100" b="0" i="0" u="none" strike="noStrike" dirty="0">
                        <a:solidFill>
                          <a:schemeClr val="accent6"/>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b"/>
                      <a:endParaRPr lang="en-CA" sz="1100" b="1" i="0" u="none" strike="noStrike" dirty="0">
                        <a:solidFill>
                          <a:srgbClr val="000000"/>
                        </a:solidFill>
                        <a:effectLst/>
                        <a:latin typeface="Calibri" panose="020F0502020204030204" pitchFamily="34" charset="0"/>
                      </a:endParaRP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69577634"/>
                  </a:ext>
                </a:extLst>
              </a:tr>
              <a:tr h="237944">
                <a:tc>
                  <a:txBody>
                    <a:bodyPr/>
                    <a:lstStyle/>
                    <a:p>
                      <a:pPr algn="ctr" fontAlgn="b"/>
                      <a:r>
                        <a:rPr lang="en-CA" sz="1100" b="0" i="0" u="none" strike="noStrike" dirty="0">
                          <a:solidFill>
                            <a:srgbClr val="000000"/>
                          </a:solidFill>
                          <a:effectLst/>
                          <a:latin typeface="Calibri" panose="020F0502020204030204" pitchFamily="34" charset="0"/>
                        </a:rPr>
                        <a:t>4</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CA" sz="1100" b="0" i="0" u="none" strike="noStrike" dirty="0">
                          <a:solidFill>
                            <a:srgbClr val="000000"/>
                          </a:solidFill>
                          <a:effectLst/>
                          <a:latin typeface="Calibri" panose="020F0502020204030204" pitchFamily="34" charset="0"/>
                        </a:rPr>
                        <a:t> </a:t>
                      </a:r>
                      <a:r>
                        <a:rPr lang="en-CA" sz="1100" b="1" i="0" u="none" strike="noStrike" dirty="0">
                          <a:solidFill>
                            <a:srgbClr val="000000"/>
                          </a:solidFill>
                          <a:effectLst/>
                          <a:latin typeface="Calibri" panose="020F0502020204030204" pitchFamily="34" charset="0"/>
                        </a:rPr>
                        <a:t>SiC#45</a:t>
                      </a:r>
                    </a:p>
                    <a:p>
                      <a:pPr algn="ctr" fontAlgn="b"/>
                      <a:r>
                        <a:rPr lang="en-CA" sz="1100" b="0" i="0" u="none" strike="noStrike" dirty="0">
                          <a:solidFill>
                            <a:schemeClr val="accent1"/>
                          </a:solidFill>
                          <a:effectLst/>
                          <a:latin typeface="Calibri" panose="020F0502020204030204" pitchFamily="34" charset="0"/>
                        </a:rPr>
                        <a:t>ST#13 </a:t>
                      </a:r>
                      <a:r>
                        <a:rPr lang="en-CA" sz="1100" b="0" i="0" u="none" strike="noStrike" dirty="0">
                          <a:solidFill>
                            <a:schemeClr val="bg1"/>
                          </a:solidFill>
                          <a:effectLst/>
                          <a:latin typeface="Calibri" panose="020F0502020204030204" pitchFamily="34" charset="0"/>
                        </a:rPr>
                        <a:t>ST#14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100" b="0" i="0" u="none" strike="noStrike" dirty="0">
                          <a:solidFill>
                            <a:srgbClr val="000000"/>
                          </a:solidFill>
                          <a:effectLst/>
                          <a:latin typeface="Calibri" panose="020F0502020204030204" pitchFamily="34" charset="0"/>
                        </a:rPr>
                        <a:t> </a:t>
                      </a:r>
                      <a:r>
                        <a:rPr lang="en-CA" sz="1100" b="1" i="0" u="none" strike="noStrike" dirty="0">
                          <a:solidFill>
                            <a:srgbClr val="000000"/>
                          </a:solidFill>
                          <a:effectLst/>
                          <a:latin typeface="Calibri" panose="020F0502020204030204" pitchFamily="34" charset="0"/>
                        </a:rPr>
                        <a:t>Ta#66</a:t>
                      </a:r>
                    </a:p>
                    <a:p>
                      <a:pPr algn="l" fontAlgn="b"/>
                      <a:endParaRPr lang="en-CA"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b"/>
                      <a:r>
                        <a:rPr lang="en-CA" sz="1100" b="1" i="0" u="none" strike="noStrike" dirty="0">
                          <a:solidFill>
                            <a:srgbClr val="000000"/>
                          </a:solidFill>
                          <a:effectLst/>
                          <a:latin typeface="Calibri" panose="020F0502020204030204" pitchFamily="34" charset="0"/>
                        </a:rPr>
                        <a:t> UC#43</a:t>
                      </a:r>
                    </a:p>
                    <a:p>
                      <a:pPr algn="ctr" fontAlgn="b"/>
                      <a:endParaRPr lang="en-CA"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b"/>
                      <a:r>
                        <a:rPr lang="en-CA"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1466078"/>
                  </a:ext>
                </a:extLst>
              </a:tr>
            </a:tbl>
          </a:graphicData>
        </a:graphic>
      </p:graphicFrame>
      <p:sp>
        <p:nvSpPr>
          <p:cNvPr id="12" name="TextBox 11">
            <a:extLst>
              <a:ext uri="{FF2B5EF4-FFF2-40B4-BE49-F238E27FC236}">
                <a16:creationId xmlns:a16="http://schemas.microsoft.com/office/drawing/2014/main" id="{932E18B8-45DF-4BD1-283E-ED7FC7150753}"/>
              </a:ext>
            </a:extLst>
          </p:cNvPr>
          <p:cNvSpPr txBox="1"/>
          <p:nvPr/>
        </p:nvSpPr>
        <p:spPr>
          <a:xfrm>
            <a:off x="79852" y="649290"/>
            <a:ext cx="8556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sp>
        <p:nvSpPr>
          <p:cNvPr id="13" name="TextBox 12">
            <a:extLst>
              <a:ext uri="{FF2B5EF4-FFF2-40B4-BE49-F238E27FC236}">
                <a16:creationId xmlns:a16="http://schemas.microsoft.com/office/drawing/2014/main" id="{A3FE9C66-3A21-15D0-D3A9-EBAF3F76927B}"/>
              </a:ext>
            </a:extLst>
          </p:cNvPr>
          <p:cNvSpPr txBox="1"/>
          <p:nvPr/>
        </p:nvSpPr>
        <p:spPr>
          <a:xfrm>
            <a:off x="142190" y="2417339"/>
            <a:ext cx="8556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2022</a:t>
            </a:r>
          </a:p>
        </p:txBody>
      </p:sp>
      <p:sp>
        <p:nvSpPr>
          <p:cNvPr id="14" name="TextBox 13">
            <a:extLst>
              <a:ext uri="{FF2B5EF4-FFF2-40B4-BE49-F238E27FC236}">
                <a16:creationId xmlns:a16="http://schemas.microsoft.com/office/drawing/2014/main" id="{07A12408-F9EA-DCA0-60AB-D51FBE9995DF}"/>
              </a:ext>
            </a:extLst>
          </p:cNvPr>
          <p:cNvSpPr txBox="1"/>
          <p:nvPr/>
        </p:nvSpPr>
        <p:spPr>
          <a:xfrm>
            <a:off x="79852" y="4319100"/>
            <a:ext cx="8556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cxnSp>
        <p:nvCxnSpPr>
          <p:cNvPr id="15" name="Straight Connector 14">
            <a:extLst>
              <a:ext uri="{FF2B5EF4-FFF2-40B4-BE49-F238E27FC236}">
                <a16:creationId xmlns:a16="http://schemas.microsoft.com/office/drawing/2014/main" id="{DA935793-C238-D31C-B2B3-D3A7F342B533}"/>
              </a:ext>
            </a:extLst>
          </p:cNvPr>
          <p:cNvCxnSpPr>
            <a:cxnSpLocks/>
          </p:cNvCxnSpPr>
          <p:nvPr/>
        </p:nvCxnSpPr>
        <p:spPr>
          <a:xfrm>
            <a:off x="2038225" y="1214537"/>
            <a:ext cx="0" cy="108369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84AF3F8-3F01-DE22-9D35-8BD2812493DA}"/>
              </a:ext>
            </a:extLst>
          </p:cNvPr>
          <p:cNvCxnSpPr>
            <a:cxnSpLocks/>
          </p:cNvCxnSpPr>
          <p:nvPr/>
        </p:nvCxnSpPr>
        <p:spPr>
          <a:xfrm>
            <a:off x="1950728" y="3025452"/>
            <a:ext cx="0" cy="108369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954D886-EDB6-C93D-14A3-EB2CAE2817D4}"/>
              </a:ext>
            </a:extLst>
          </p:cNvPr>
          <p:cNvCxnSpPr>
            <a:cxnSpLocks/>
          </p:cNvCxnSpPr>
          <p:nvPr/>
        </p:nvCxnSpPr>
        <p:spPr>
          <a:xfrm>
            <a:off x="3047199" y="4898123"/>
            <a:ext cx="0" cy="108369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1C28475-3539-FAA9-5371-16FEADA57C70}"/>
              </a:ext>
            </a:extLst>
          </p:cNvPr>
          <p:cNvCxnSpPr>
            <a:cxnSpLocks/>
          </p:cNvCxnSpPr>
          <p:nvPr/>
        </p:nvCxnSpPr>
        <p:spPr>
          <a:xfrm>
            <a:off x="4141033" y="5504755"/>
            <a:ext cx="0" cy="5520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37EB0F5-A508-F33C-9335-E7AE3A1485DC}"/>
              </a:ext>
            </a:extLst>
          </p:cNvPr>
          <p:cNvCxnSpPr>
            <a:cxnSpLocks/>
          </p:cNvCxnSpPr>
          <p:nvPr/>
        </p:nvCxnSpPr>
        <p:spPr>
          <a:xfrm>
            <a:off x="5363649" y="1815023"/>
            <a:ext cx="0" cy="5520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4B06017-368E-2442-F3E5-31B182CFBF4A}"/>
              </a:ext>
            </a:extLst>
          </p:cNvPr>
          <p:cNvCxnSpPr>
            <a:cxnSpLocks/>
          </p:cNvCxnSpPr>
          <p:nvPr/>
        </p:nvCxnSpPr>
        <p:spPr>
          <a:xfrm>
            <a:off x="6180348" y="1815022"/>
            <a:ext cx="0" cy="5520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A6337AE-D6AB-1E1D-DD60-329AD210C54C}"/>
              </a:ext>
            </a:extLst>
          </p:cNvPr>
          <p:cNvCxnSpPr>
            <a:cxnSpLocks/>
          </p:cNvCxnSpPr>
          <p:nvPr/>
        </p:nvCxnSpPr>
        <p:spPr>
          <a:xfrm>
            <a:off x="3174199" y="1214537"/>
            <a:ext cx="0" cy="10836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D4DC02B-00ED-2B07-E687-18342668CDF7}"/>
              </a:ext>
            </a:extLst>
          </p:cNvPr>
          <p:cNvCxnSpPr>
            <a:cxnSpLocks/>
          </p:cNvCxnSpPr>
          <p:nvPr/>
        </p:nvCxnSpPr>
        <p:spPr>
          <a:xfrm>
            <a:off x="4215264" y="1131027"/>
            <a:ext cx="0" cy="5520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8E624F4-7126-BED1-A284-6D896CAE3208}"/>
              </a:ext>
            </a:extLst>
          </p:cNvPr>
          <p:cNvCxnSpPr>
            <a:cxnSpLocks/>
          </p:cNvCxnSpPr>
          <p:nvPr/>
        </p:nvCxnSpPr>
        <p:spPr>
          <a:xfrm>
            <a:off x="4215264" y="1815024"/>
            <a:ext cx="0" cy="5520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735D04-6572-4C44-8F53-864A966BDAC1}"/>
              </a:ext>
            </a:extLst>
          </p:cNvPr>
          <p:cNvCxnSpPr>
            <a:cxnSpLocks/>
          </p:cNvCxnSpPr>
          <p:nvPr/>
        </p:nvCxnSpPr>
        <p:spPr>
          <a:xfrm>
            <a:off x="6191845" y="1131027"/>
            <a:ext cx="0" cy="5520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96AFD9D-513A-D09B-494A-DAC492357552}"/>
              </a:ext>
            </a:extLst>
          </p:cNvPr>
          <p:cNvCxnSpPr>
            <a:cxnSpLocks/>
          </p:cNvCxnSpPr>
          <p:nvPr/>
        </p:nvCxnSpPr>
        <p:spPr>
          <a:xfrm>
            <a:off x="5207384" y="3623791"/>
            <a:ext cx="0" cy="5520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939DC8-4FCD-5728-C066-A03156DD2037}"/>
              </a:ext>
            </a:extLst>
          </p:cNvPr>
          <p:cNvCxnSpPr>
            <a:cxnSpLocks/>
          </p:cNvCxnSpPr>
          <p:nvPr/>
        </p:nvCxnSpPr>
        <p:spPr>
          <a:xfrm>
            <a:off x="935529" y="1825256"/>
            <a:ext cx="0" cy="5520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C5E173F-5A8C-3ACD-50F4-727C5E893ADF}"/>
              </a:ext>
            </a:extLst>
          </p:cNvPr>
          <p:cNvCxnSpPr>
            <a:cxnSpLocks/>
          </p:cNvCxnSpPr>
          <p:nvPr/>
        </p:nvCxnSpPr>
        <p:spPr>
          <a:xfrm>
            <a:off x="6180348" y="3616362"/>
            <a:ext cx="0" cy="5520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232F90F-7AE7-A9CA-F3D3-CFBA2CE558CB}"/>
              </a:ext>
            </a:extLst>
          </p:cNvPr>
          <p:cNvCxnSpPr>
            <a:cxnSpLocks/>
          </p:cNvCxnSpPr>
          <p:nvPr/>
        </p:nvCxnSpPr>
        <p:spPr>
          <a:xfrm>
            <a:off x="4226758" y="4814366"/>
            <a:ext cx="0" cy="55207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DC9F611-AC08-356E-8800-912132C5C77A}"/>
              </a:ext>
            </a:extLst>
          </p:cNvPr>
          <p:cNvCxnSpPr>
            <a:cxnSpLocks/>
          </p:cNvCxnSpPr>
          <p:nvPr/>
        </p:nvCxnSpPr>
        <p:spPr>
          <a:xfrm>
            <a:off x="4134272" y="3613801"/>
            <a:ext cx="0" cy="55207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C282B53-1EDD-E331-39C2-C636BCA6DDF2}"/>
              </a:ext>
            </a:extLst>
          </p:cNvPr>
          <p:cNvCxnSpPr>
            <a:cxnSpLocks/>
          </p:cNvCxnSpPr>
          <p:nvPr/>
        </p:nvCxnSpPr>
        <p:spPr>
          <a:xfrm>
            <a:off x="4290897" y="1815025"/>
            <a:ext cx="0" cy="55207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4594E91-EAE7-D00B-A54F-98203112DDA7}"/>
              </a:ext>
            </a:extLst>
          </p:cNvPr>
          <p:cNvCxnSpPr>
            <a:cxnSpLocks/>
          </p:cNvCxnSpPr>
          <p:nvPr/>
        </p:nvCxnSpPr>
        <p:spPr>
          <a:xfrm>
            <a:off x="6298563" y="1811538"/>
            <a:ext cx="0" cy="55207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3216EF-FEBA-0C2C-1A21-CAEA58A9F977}"/>
              </a:ext>
            </a:extLst>
          </p:cNvPr>
          <p:cNvCxnSpPr>
            <a:cxnSpLocks/>
          </p:cNvCxnSpPr>
          <p:nvPr/>
        </p:nvCxnSpPr>
        <p:spPr>
          <a:xfrm>
            <a:off x="997867" y="3613801"/>
            <a:ext cx="0" cy="55207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D34AC3D-4E1B-13DE-9874-3C5669E010D6}"/>
              </a:ext>
            </a:extLst>
          </p:cNvPr>
          <p:cNvCxnSpPr>
            <a:cxnSpLocks/>
          </p:cNvCxnSpPr>
          <p:nvPr/>
        </p:nvCxnSpPr>
        <p:spPr>
          <a:xfrm>
            <a:off x="4141033" y="4814366"/>
            <a:ext cx="0" cy="55207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E7E3758-6CC4-D094-7EE5-0154291E6289}"/>
              </a:ext>
            </a:extLst>
          </p:cNvPr>
          <p:cNvCxnSpPr>
            <a:cxnSpLocks/>
          </p:cNvCxnSpPr>
          <p:nvPr/>
        </p:nvCxnSpPr>
        <p:spPr>
          <a:xfrm>
            <a:off x="917839" y="5513804"/>
            <a:ext cx="0" cy="2279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2042FD2-2FA9-E5AF-CD9B-0CC00B969F91}"/>
              </a:ext>
            </a:extLst>
          </p:cNvPr>
          <p:cNvCxnSpPr>
            <a:cxnSpLocks/>
          </p:cNvCxnSpPr>
          <p:nvPr/>
        </p:nvCxnSpPr>
        <p:spPr>
          <a:xfrm>
            <a:off x="5264534" y="5860023"/>
            <a:ext cx="0" cy="2279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E9E3BB2-6F5F-82F4-E116-6F35EE9C84C2}"/>
              </a:ext>
            </a:extLst>
          </p:cNvPr>
          <p:cNvCxnSpPr>
            <a:cxnSpLocks/>
          </p:cNvCxnSpPr>
          <p:nvPr/>
        </p:nvCxnSpPr>
        <p:spPr>
          <a:xfrm>
            <a:off x="917839" y="5867869"/>
            <a:ext cx="0" cy="227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FAB68C1-2948-920A-1D7E-2A478B4C5370}"/>
              </a:ext>
            </a:extLst>
          </p:cNvPr>
          <p:cNvCxnSpPr>
            <a:cxnSpLocks/>
          </p:cNvCxnSpPr>
          <p:nvPr/>
        </p:nvCxnSpPr>
        <p:spPr>
          <a:xfrm>
            <a:off x="967439" y="5867869"/>
            <a:ext cx="0" cy="227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B60DD29-A716-1A10-4D24-D5AAE26E70F6}"/>
              </a:ext>
            </a:extLst>
          </p:cNvPr>
          <p:cNvCxnSpPr>
            <a:cxnSpLocks/>
          </p:cNvCxnSpPr>
          <p:nvPr/>
        </p:nvCxnSpPr>
        <p:spPr>
          <a:xfrm>
            <a:off x="1943635" y="5507105"/>
            <a:ext cx="0" cy="55207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C9BF7E6-41B8-9C4F-F36B-E66DC853B7AC}"/>
              </a:ext>
            </a:extLst>
          </p:cNvPr>
          <p:cNvCxnSpPr>
            <a:cxnSpLocks/>
          </p:cNvCxnSpPr>
          <p:nvPr/>
        </p:nvCxnSpPr>
        <p:spPr>
          <a:xfrm>
            <a:off x="1943635" y="4814366"/>
            <a:ext cx="0" cy="5520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CD52AAE-2B4F-4CE9-0B87-1E62F0D556DE}"/>
              </a:ext>
            </a:extLst>
          </p:cNvPr>
          <p:cNvCxnSpPr>
            <a:cxnSpLocks/>
          </p:cNvCxnSpPr>
          <p:nvPr/>
        </p:nvCxnSpPr>
        <p:spPr>
          <a:xfrm>
            <a:off x="2024180" y="4819313"/>
            <a:ext cx="0" cy="5520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60C04C9-79FA-0B39-7316-B58B7C6E06BF}"/>
              </a:ext>
            </a:extLst>
          </p:cNvPr>
          <p:cNvCxnSpPr>
            <a:cxnSpLocks/>
          </p:cNvCxnSpPr>
          <p:nvPr/>
        </p:nvCxnSpPr>
        <p:spPr>
          <a:xfrm>
            <a:off x="5315575" y="5860568"/>
            <a:ext cx="0" cy="227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583C838-C3D5-1F6B-B163-94693F21589B}"/>
              </a:ext>
            </a:extLst>
          </p:cNvPr>
          <p:cNvCxnSpPr>
            <a:cxnSpLocks/>
          </p:cNvCxnSpPr>
          <p:nvPr/>
        </p:nvCxnSpPr>
        <p:spPr>
          <a:xfrm>
            <a:off x="6229155" y="4810774"/>
            <a:ext cx="5284" cy="88395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9219209-38C8-FDA2-AFC3-DB5577B19A2E}"/>
              </a:ext>
            </a:extLst>
          </p:cNvPr>
          <p:cNvCxnSpPr>
            <a:cxnSpLocks/>
          </p:cNvCxnSpPr>
          <p:nvPr/>
        </p:nvCxnSpPr>
        <p:spPr>
          <a:xfrm>
            <a:off x="6175064" y="4814366"/>
            <a:ext cx="5284" cy="88395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88DF1FC-1AF6-1BB3-D5CB-55853DC0A0A8}"/>
              </a:ext>
            </a:extLst>
          </p:cNvPr>
          <p:cNvCxnSpPr>
            <a:cxnSpLocks/>
          </p:cNvCxnSpPr>
          <p:nvPr/>
        </p:nvCxnSpPr>
        <p:spPr>
          <a:xfrm>
            <a:off x="2038225" y="3025452"/>
            <a:ext cx="0" cy="10836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4897115-4DB2-B6AF-0802-3241AA7273CD}"/>
              </a:ext>
            </a:extLst>
          </p:cNvPr>
          <p:cNvCxnSpPr>
            <a:cxnSpLocks/>
          </p:cNvCxnSpPr>
          <p:nvPr/>
        </p:nvCxnSpPr>
        <p:spPr>
          <a:xfrm>
            <a:off x="3097999" y="3022966"/>
            <a:ext cx="0" cy="108369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E5C9D45-46B6-CFE3-E2A2-AB3B0414A0B8}"/>
              </a:ext>
            </a:extLst>
          </p:cNvPr>
          <p:cNvCxnSpPr>
            <a:cxnSpLocks/>
          </p:cNvCxnSpPr>
          <p:nvPr/>
        </p:nvCxnSpPr>
        <p:spPr>
          <a:xfrm>
            <a:off x="4237304" y="3623791"/>
            <a:ext cx="0" cy="55207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8E601B6-A6C3-D7F5-0FBF-C70FCD849E38}"/>
              </a:ext>
            </a:extLst>
          </p:cNvPr>
          <p:cNvCxnSpPr>
            <a:cxnSpLocks/>
          </p:cNvCxnSpPr>
          <p:nvPr/>
        </p:nvCxnSpPr>
        <p:spPr>
          <a:xfrm>
            <a:off x="4134272" y="3002733"/>
            <a:ext cx="0" cy="5520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483F22-EAAF-CA9C-7FBE-3F15C1722299}"/>
              </a:ext>
            </a:extLst>
          </p:cNvPr>
          <p:cNvCxnSpPr>
            <a:cxnSpLocks/>
          </p:cNvCxnSpPr>
          <p:nvPr/>
        </p:nvCxnSpPr>
        <p:spPr>
          <a:xfrm>
            <a:off x="4222898" y="3012735"/>
            <a:ext cx="0" cy="5520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C6066EE-88A7-5D68-9E80-648FB327BDCD}"/>
              </a:ext>
            </a:extLst>
          </p:cNvPr>
          <p:cNvCxnSpPr>
            <a:cxnSpLocks/>
          </p:cNvCxnSpPr>
          <p:nvPr/>
        </p:nvCxnSpPr>
        <p:spPr>
          <a:xfrm>
            <a:off x="5271299" y="3623791"/>
            <a:ext cx="0" cy="5520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A436156-65F5-ED61-2DE1-97C40B076302}"/>
              </a:ext>
            </a:extLst>
          </p:cNvPr>
          <p:cNvCxnSpPr>
            <a:cxnSpLocks/>
          </p:cNvCxnSpPr>
          <p:nvPr/>
        </p:nvCxnSpPr>
        <p:spPr>
          <a:xfrm>
            <a:off x="6186132" y="2969585"/>
            <a:ext cx="0" cy="5520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35A5F89-D5EA-C7CB-3467-237578D3B6F6}"/>
              </a:ext>
            </a:extLst>
          </p:cNvPr>
          <p:cNvCxnSpPr>
            <a:cxnSpLocks/>
          </p:cNvCxnSpPr>
          <p:nvPr/>
        </p:nvCxnSpPr>
        <p:spPr>
          <a:xfrm>
            <a:off x="6298563" y="2969585"/>
            <a:ext cx="0" cy="5520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9127F5C-13BC-F980-BF02-8D75F4EB8EF6}"/>
              </a:ext>
            </a:extLst>
          </p:cNvPr>
          <p:cNvCxnSpPr>
            <a:cxnSpLocks/>
          </p:cNvCxnSpPr>
          <p:nvPr/>
        </p:nvCxnSpPr>
        <p:spPr>
          <a:xfrm>
            <a:off x="5264534" y="5484499"/>
            <a:ext cx="0" cy="227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0C0C861-D49F-AF69-E45C-4FEC4D1C6384}"/>
              </a:ext>
            </a:extLst>
          </p:cNvPr>
          <p:cNvCxnSpPr>
            <a:cxnSpLocks/>
          </p:cNvCxnSpPr>
          <p:nvPr/>
        </p:nvCxnSpPr>
        <p:spPr>
          <a:xfrm>
            <a:off x="3103548" y="4887403"/>
            <a:ext cx="0" cy="10836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17F9360-0FB8-4AA2-E3E9-0A5754629D61}"/>
              </a:ext>
            </a:extLst>
          </p:cNvPr>
          <p:cNvCxnSpPr>
            <a:cxnSpLocks/>
          </p:cNvCxnSpPr>
          <p:nvPr/>
        </p:nvCxnSpPr>
        <p:spPr>
          <a:xfrm>
            <a:off x="4215264" y="5492503"/>
            <a:ext cx="0" cy="5520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74403AF-33B4-8E6C-7DAB-5697E049A886}"/>
              </a:ext>
            </a:extLst>
          </p:cNvPr>
          <p:cNvCxnSpPr>
            <a:cxnSpLocks/>
          </p:cNvCxnSpPr>
          <p:nvPr/>
        </p:nvCxnSpPr>
        <p:spPr>
          <a:xfrm>
            <a:off x="5315575" y="5492503"/>
            <a:ext cx="0" cy="227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7" name="Table 96">
            <a:extLst>
              <a:ext uri="{FF2B5EF4-FFF2-40B4-BE49-F238E27FC236}">
                <a16:creationId xmlns:a16="http://schemas.microsoft.com/office/drawing/2014/main" id="{490DAB04-2B4B-8061-DA64-BC85F6333D42}"/>
              </a:ext>
            </a:extLst>
          </p:cNvPr>
          <p:cNvGraphicFramePr>
            <a:graphicFrameLocks noGrp="1"/>
          </p:cNvGraphicFramePr>
          <p:nvPr/>
        </p:nvGraphicFramePr>
        <p:xfrm>
          <a:off x="8191246" y="326373"/>
          <a:ext cx="3843339" cy="5829416"/>
        </p:xfrm>
        <a:graphic>
          <a:graphicData uri="http://schemas.openxmlformats.org/drawingml/2006/table">
            <a:tbl>
              <a:tblPr/>
              <a:tblGrid>
                <a:gridCol w="699716">
                  <a:extLst>
                    <a:ext uri="{9D8B030D-6E8A-4147-A177-3AD203B41FA5}">
                      <a16:colId xmlns:a16="http://schemas.microsoft.com/office/drawing/2014/main" val="3020532445"/>
                    </a:ext>
                  </a:extLst>
                </a:gridCol>
                <a:gridCol w="861640">
                  <a:extLst>
                    <a:ext uri="{9D8B030D-6E8A-4147-A177-3AD203B41FA5}">
                      <a16:colId xmlns:a16="http://schemas.microsoft.com/office/drawing/2014/main" val="2569914143"/>
                    </a:ext>
                  </a:extLst>
                </a:gridCol>
                <a:gridCol w="496083">
                  <a:extLst>
                    <a:ext uri="{9D8B030D-6E8A-4147-A177-3AD203B41FA5}">
                      <a16:colId xmlns:a16="http://schemas.microsoft.com/office/drawing/2014/main" val="4028610579"/>
                    </a:ext>
                  </a:extLst>
                </a:gridCol>
                <a:gridCol w="443864">
                  <a:extLst>
                    <a:ext uri="{9D8B030D-6E8A-4147-A177-3AD203B41FA5}">
                      <a16:colId xmlns:a16="http://schemas.microsoft.com/office/drawing/2014/main" val="3364563628"/>
                    </a:ext>
                  </a:extLst>
                </a:gridCol>
                <a:gridCol w="443864">
                  <a:extLst>
                    <a:ext uri="{9D8B030D-6E8A-4147-A177-3AD203B41FA5}">
                      <a16:colId xmlns:a16="http://schemas.microsoft.com/office/drawing/2014/main" val="2804340857"/>
                    </a:ext>
                  </a:extLst>
                </a:gridCol>
                <a:gridCol w="449086">
                  <a:extLst>
                    <a:ext uri="{9D8B030D-6E8A-4147-A177-3AD203B41FA5}">
                      <a16:colId xmlns:a16="http://schemas.microsoft.com/office/drawing/2014/main" val="3524834802"/>
                    </a:ext>
                  </a:extLst>
                </a:gridCol>
                <a:gridCol w="449086">
                  <a:extLst>
                    <a:ext uri="{9D8B030D-6E8A-4147-A177-3AD203B41FA5}">
                      <a16:colId xmlns:a16="http://schemas.microsoft.com/office/drawing/2014/main" val="247812078"/>
                    </a:ext>
                  </a:extLst>
                </a:gridCol>
              </a:tblGrid>
              <a:tr h="591236">
                <a:tc>
                  <a:txBody>
                    <a:bodyPr/>
                    <a:lstStyle/>
                    <a:p>
                      <a:pPr algn="ctr" fontAlgn="b"/>
                      <a:r>
                        <a:rPr lang="en-CA" sz="1100" b="0" i="0" u="none" strike="noStrike">
                          <a:solidFill>
                            <a:srgbClr val="000000"/>
                          </a:solidFill>
                          <a:effectLst/>
                          <a:latin typeface="Calibri" panose="020F0502020204030204" pitchFamily="34" charset="0"/>
                        </a:rPr>
                        <a:t>Secondary target #</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Material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Total charge (mAh)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DPA-NRT max.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DPA-FLUKA max.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He (</a:t>
                      </a:r>
                      <a:r>
                        <a:rPr lang="en-CA" sz="1100" b="0" i="0" u="none" strike="noStrike" dirty="0" err="1">
                          <a:solidFill>
                            <a:srgbClr val="000000"/>
                          </a:solidFill>
                          <a:effectLst/>
                          <a:latin typeface="Calibri" panose="020F0502020204030204" pitchFamily="34" charset="0"/>
                        </a:rPr>
                        <a:t>appm</a:t>
                      </a:r>
                      <a:r>
                        <a:rPr lang="en-CA" sz="1100" b="0" i="0" u="none" strike="noStrike" dirty="0">
                          <a:solidFill>
                            <a:srgbClr val="000000"/>
                          </a:solidFill>
                          <a:effectLst/>
                          <a:latin typeface="Calibri" panose="020F0502020204030204" pitchFamily="34" charset="0"/>
                        </a:rPr>
                        <a:t>) max.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H (</a:t>
                      </a:r>
                      <a:r>
                        <a:rPr lang="en-CA" sz="1100" b="0" i="0" u="none" strike="noStrike" dirty="0" err="1">
                          <a:solidFill>
                            <a:srgbClr val="000000"/>
                          </a:solidFill>
                          <a:effectLst/>
                          <a:latin typeface="Calibri" panose="020F0502020204030204" pitchFamily="34" charset="0"/>
                        </a:rPr>
                        <a:t>appm</a:t>
                      </a:r>
                      <a:r>
                        <a:rPr lang="en-CA" sz="1100" b="0" i="0" u="none" strike="noStrike" dirty="0">
                          <a:solidFill>
                            <a:srgbClr val="000000"/>
                          </a:solidFill>
                          <a:effectLst/>
                          <a:latin typeface="Calibri" panose="020F0502020204030204" pitchFamily="34" charset="0"/>
                        </a:rPr>
                        <a:t>) max.</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9968446"/>
                  </a:ext>
                </a:extLst>
              </a:tr>
              <a:tr h="445497">
                <a:tc>
                  <a:txBody>
                    <a:bodyPr/>
                    <a:lstStyle/>
                    <a:p>
                      <a:pPr algn="ctr" fontAlgn="b"/>
                      <a:r>
                        <a:rPr lang="en-CA" sz="1100" b="0" i="0" u="none" strike="noStrike">
                          <a:solidFill>
                            <a:srgbClr val="000000"/>
                          </a:solidFill>
                          <a:effectLst/>
                          <a:latin typeface="Calibri" panose="020F0502020204030204" pitchFamily="34" charset="0"/>
                        </a:rPr>
                        <a:t>ST#1</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Al6061, AlSi10Mg (AM)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0.025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0.014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10</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0708207"/>
                  </a:ext>
                </a:extLst>
              </a:tr>
              <a:tr h="445497">
                <a:tc>
                  <a:txBody>
                    <a:bodyPr/>
                    <a:lstStyle/>
                    <a:p>
                      <a:pPr algn="ctr" fontAlgn="b"/>
                      <a:r>
                        <a:rPr lang="en-CA" sz="1100" b="0" i="0" u="none" strike="noStrike">
                          <a:solidFill>
                            <a:srgbClr val="000000"/>
                          </a:solidFill>
                          <a:effectLst/>
                          <a:latin typeface="Calibri" panose="020F0502020204030204" pitchFamily="34" charset="0"/>
                        </a:rPr>
                        <a:t>ST#2</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Al6061, AlSi10Mg (AM)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33.3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100" b="0" i="0" u="none" strike="noStrike" dirty="0">
                          <a:solidFill>
                            <a:srgbClr val="000000"/>
                          </a:solidFill>
                          <a:effectLst/>
                          <a:latin typeface="Calibri" panose="020F0502020204030204" pitchFamily="34" charset="0"/>
                        </a:rPr>
                        <a:t>0.48</a:t>
                      </a:r>
                    </a:p>
                    <a:p>
                      <a:pPr algn="ctr" fontAlgn="b"/>
                      <a:endParaRPr lang="en-CA"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190</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2811748"/>
                  </a:ext>
                </a:extLst>
              </a:tr>
              <a:tr h="474608">
                <a:tc>
                  <a:txBody>
                    <a:bodyPr/>
                    <a:lstStyle/>
                    <a:p>
                      <a:pPr algn="ctr" fontAlgn="b"/>
                      <a:r>
                        <a:rPr lang="en-CA" sz="1100" b="0" i="0" u="none" strike="noStrike" dirty="0">
                          <a:solidFill>
                            <a:srgbClr val="000000"/>
                          </a:solidFill>
                          <a:effectLst/>
                          <a:latin typeface="Calibri" panose="020F0502020204030204" pitchFamily="34" charset="0"/>
                        </a:rPr>
                        <a:t>ST#3</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SS316L, </a:t>
                      </a:r>
                      <a:r>
                        <a:rPr lang="en-CA" sz="1100" b="0" i="0" u="none" strike="noStrike" dirty="0" err="1">
                          <a:solidFill>
                            <a:srgbClr val="000000"/>
                          </a:solidFill>
                          <a:effectLst/>
                          <a:latin typeface="Calibri" panose="020F0502020204030204" pitchFamily="34" charset="0"/>
                        </a:rPr>
                        <a:t>CrMnFeCoNi</a:t>
                      </a:r>
                      <a:r>
                        <a:rPr lang="en-CA" sz="1100" b="0" i="0" u="none" strike="noStrike" dirty="0">
                          <a:solidFill>
                            <a:srgbClr val="000000"/>
                          </a:solidFill>
                          <a:effectLst/>
                          <a:latin typeface="Calibri" panose="020F0502020204030204" pitchFamily="34" charset="0"/>
                        </a:rPr>
                        <a:t> (HEA)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40.6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530</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361691"/>
                  </a:ext>
                </a:extLst>
              </a:tr>
              <a:tr h="474608">
                <a:tc>
                  <a:txBody>
                    <a:bodyPr/>
                    <a:lstStyle/>
                    <a:p>
                      <a:pPr algn="ctr" fontAlgn="b"/>
                      <a:r>
                        <a:rPr lang="en-CA" sz="1100" b="0" i="0" u="none" strike="noStrike" dirty="0">
                          <a:solidFill>
                            <a:srgbClr val="000000"/>
                          </a:solidFill>
                          <a:effectLst/>
                          <a:latin typeface="Calibri" panose="020F0502020204030204" pitchFamily="34" charset="0"/>
                        </a:rPr>
                        <a:t>ST#4</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SS316L, </a:t>
                      </a:r>
                      <a:r>
                        <a:rPr lang="en-CA" sz="1100" b="0" i="0" u="none" strike="noStrike" dirty="0" err="1">
                          <a:solidFill>
                            <a:srgbClr val="000000"/>
                          </a:solidFill>
                          <a:effectLst/>
                          <a:latin typeface="Calibri" panose="020F0502020204030204" pitchFamily="34" charset="0"/>
                        </a:rPr>
                        <a:t>CrMnFeCoNi</a:t>
                      </a:r>
                      <a:r>
                        <a:rPr lang="en-CA" sz="1100" b="0" i="0" u="none" strike="noStrike" dirty="0">
                          <a:solidFill>
                            <a:srgbClr val="000000"/>
                          </a:solidFill>
                          <a:effectLst/>
                          <a:latin typeface="Calibri" panose="020F0502020204030204" pitchFamily="34" charset="0"/>
                        </a:rPr>
                        <a:t> (HEA)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11.8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125</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2050241"/>
                  </a:ext>
                </a:extLst>
              </a:tr>
              <a:tr h="591236">
                <a:tc>
                  <a:txBody>
                    <a:bodyPr/>
                    <a:lstStyle/>
                    <a:p>
                      <a:pPr algn="ctr" fontAlgn="b"/>
                      <a:r>
                        <a:rPr lang="en-CA" sz="1100" b="0" i="0" u="none" strike="noStrike">
                          <a:solidFill>
                            <a:srgbClr val="000000"/>
                          </a:solidFill>
                          <a:effectLst/>
                          <a:latin typeface="Calibri" panose="020F0502020204030204" pitchFamily="34" charset="0"/>
                        </a:rPr>
                        <a:t>ST#5</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CrFeCoNiCu (HEA), CrMnFeNi (HEA)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117</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0216187"/>
                  </a:ext>
                </a:extLst>
              </a:tr>
              <a:tr h="240390">
                <a:tc>
                  <a:txBody>
                    <a:bodyPr/>
                    <a:lstStyle/>
                    <a:p>
                      <a:pPr algn="ctr" fontAlgn="b"/>
                      <a:r>
                        <a:rPr lang="en-CA" sz="1100" b="0" i="0" u="none" strike="noStrike">
                          <a:solidFill>
                            <a:srgbClr val="000000"/>
                          </a:solidFill>
                          <a:effectLst/>
                          <a:latin typeface="Calibri" panose="020F0502020204030204" pitchFamily="34" charset="0"/>
                        </a:rPr>
                        <a:t>ST#6</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CuCrZr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79.0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5.99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2.58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417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1135</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2053822"/>
                  </a:ext>
                </a:extLst>
              </a:tr>
              <a:tr h="240390">
                <a:tc>
                  <a:txBody>
                    <a:bodyPr/>
                    <a:lstStyle/>
                    <a:p>
                      <a:pPr algn="ctr" fontAlgn="b"/>
                      <a:r>
                        <a:rPr lang="en-CA" sz="1100" b="0" i="0" u="none" strike="noStrike">
                          <a:solidFill>
                            <a:srgbClr val="000000"/>
                          </a:solidFill>
                          <a:effectLst/>
                          <a:latin typeface="Calibri" panose="020F0502020204030204" pitchFamily="34" charset="0"/>
                        </a:rPr>
                        <a:t>ST#7</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SS310, 800H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22.7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86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256</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861891"/>
                  </a:ext>
                </a:extLst>
              </a:tr>
              <a:tr h="240390">
                <a:tc>
                  <a:txBody>
                    <a:bodyPr/>
                    <a:lstStyle/>
                    <a:p>
                      <a:pPr algn="ctr" fontAlgn="b"/>
                      <a:r>
                        <a:rPr lang="en-CA" sz="1100" b="0" i="0" u="none" strike="noStrike">
                          <a:solidFill>
                            <a:srgbClr val="000000"/>
                          </a:solidFill>
                          <a:effectLst/>
                          <a:latin typeface="Calibri" panose="020F0502020204030204" pitchFamily="34" charset="0"/>
                        </a:rPr>
                        <a:t>ST#8</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Cu (AM)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22.7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246</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6777479"/>
                  </a:ext>
                </a:extLst>
              </a:tr>
              <a:tr h="240390">
                <a:tc>
                  <a:txBody>
                    <a:bodyPr/>
                    <a:lstStyle/>
                    <a:p>
                      <a:pPr algn="ctr" fontAlgn="b"/>
                      <a:r>
                        <a:rPr lang="en-CA" sz="1100" b="0" i="0" u="none" strike="noStrike">
                          <a:solidFill>
                            <a:srgbClr val="000000"/>
                          </a:solidFill>
                          <a:effectLst/>
                          <a:latin typeface="Calibri" panose="020F0502020204030204" pitchFamily="34" charset="0"/>
                        </a:rPr>
                        <a:t>ST#9</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Al6061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21</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3876052"/>
                  </a:ext>
                </a:extLst>
              </a:tr>
              <a:tr h="240390">
                <a:tc>
                  <a:txBody>
                    <a:bodyPr/>
                    <a:lstStyle/>
                    <a:p>
                      <a:pPr algn="ctr" fontAlgn="b"/>
                      <a:r>
                        <a:rPr lang="en-CA" sz="1100" b="0" i="0" u="none" strike="noStrike">
                          <a:solidFill>
                            <a:srgbClr val="000000"/>
                          </a:solidFill>
                          <a:effectLst/>
                          <a:latin typeface="Calibri" panose="020F0502020204030204" pitchFamily="34" charset="0"/>
                        </a:rPr>
                        <a:t>ST#10</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SS316L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28.8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223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629</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344150"/>
                  </a:ext>
                </a:extLst>
              </a:tr>
              <a:tr h="240390">
                <a:tc>
                  <a:txBody>
                    <a:bodyPr/>
                    <a:lstStyle/>
                    <a:p>
                      <a:pPr algn="ctr" fontAlgn="b"/>
                      <a:r>
                        <a:rPr lang="en-CA" sz="1100" b="0" i="0" u="none" strike="noStrike">
                          <a:solidFill>
                            <a:srgbClr val="000000"/>
                          </a:solidFill>
                          <a:effectLst/>
                          <a:latin typeface="Calibri" panose="020F0502020204030204" pitchFamily="34" charset="0"/>
                        </a:rPr>
                        <a:t>ST#11</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Al6061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28.8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0.24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182</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7279707"/>
                  </a:ext>
                </a:extLst>
              </a:tr>
              <a:tr h="240390">
                <a:tc>
                  <a:txBody>
                    <a:bodyPr/>
                    <a:lstStyle/>
                    <a:p>
                      <a:pPr algn="ctr" fontAlgn="b"/>
                      <a:r>
                        <a:rPr lang="en-CA" sz="1100" b="0" i="0" u="none" strike="noStrike">
                          <a:solidFill>
                            <a:srgbClr val="000000"/>
                          </a:solidFill>
                          <a:effectLst/>
                          <a:latin typeface="Calibri" panose="020F0502020204030204" pitchFamily="34" charset="0"/>
                        </a:rPr>
                        <a:t>ST#12</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SS316L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196203"/>
                  </a:ext>
                </a:extLst>
              </a:tr>
              <a:tr h="240390">
                <a:tc>
                  <a:txBody>
                    <a:bodyPr/>
                    <a:lstStyle/>
                    <a:p>
                      <a:pPr algn="ctr" fontAlgn="b"/>
                      <a:r>
                        <a:rPr lang="en-CA" sz="1100" b="0" i="0" u="none" strike="noStrike">
                          <a:solidFill>
                            <a:srgbClr val="000000"/>
                          </a:solidFill>
                          <a:effectLst/>
                          <a:latin typeface="Calibri" panose="020F0502020204030204" pitchFamily="34" charset="0"/>
                        </a:rPr>
                        <a:t>ST#13</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Ta (AM)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45.2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3.13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1.09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292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373</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8052808"/>
                  </a:ext>
                </a:extLst>
              </a:tr>
              <a:tr h="299759">
                <a:tc>
                  <a:txBody>
                    <a:bodyPr/>
                    <a:lstStyle/>
                    <a:p>
                      <a:pPr algn="ctr" fontAlgn="b"/>
                      <a:r>
                        <a:rPr lang="en-CA" sz="1100" b="0" i="0" u="none" strike="noStrike">
                          <a:solidFill>
                            <a:srgbClr val="000000"/>
                          </a:solidFill>
                          <a:effectLst/>
                          <a:latin typeface="Calibri" panose="020F0502020204030204" pitchFamily="34" charset="0"/>
                        </a:rPr>
                        <a:t>ST#14</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a:solidFill>
                            <a:srgbClr val="000000"/>
                          </a:solidFill>
                          <a:effectLst/>
                          <a:latin typeface="Calibri" panose="020F0502020204030204" pitchFamily="34" charset="0"/>
                        </a:rPr>
                        <a:t>TRISO, Ni-alloys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45.2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1.19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254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100" b="0" i="0" u="none" strike="noStrike" dirty="0">
                          <a:solidFill>
                            <a:srgbClr val="FF0000"/>
                          </a:solidFill>
                          <a:effectLst/>
                          <a:latin typeface="Calibri" panose="020F0502020204030204" pitchFamily="34" charset="0"/>
                        </a:rPr>
                        <a:t>909</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362648"/>
                  </a:ext>
                </a:extLst>
              </a:tr>
              <a:tr h="240390">
                <a:tc>
                  <a:txBody>
                    <a:bodyPr/>
                    <a:lstStyle/>
                    <a:p>
                      <a:pPr algn="ctr" fontAlgn="b"/>
                      <a:r>
                        <a:rPr lang="en-CA" sz="1100" b="0" i="0" u="none" strike="noStrike">
                          <a:solidFill>
                            <a:srgbClr val="000000"/>
                          </a:solidFill>
                          <a:effectLst/>
                          <a:latin typeface="Calibri" panose="020F0502020204030204" pitchFamily="34" charset="0"/>
                        </a:rPr>
                        <a:t>ST#15</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CA" sz="1100" b="0" i="0" u="none" strike="noStrike">
                          <a:solidFill>
                            <a:srgbClr val="000000"/>
                          </a:solidFill>
                          <a:effectLst/>
                          <a:latin typeface="Calibri" panose="020F0502020204030204" pitchFamily="34" charset="0"/>
                        </a:rPr>
                        <a:t>ZrC</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CA" sz="1100" b="0" i="0" u="none" strike="noStrike" dirty="0">
                          <a:solidFill>
                            <a:srgbClr val="FF0000"/>
                          </a:solidFill>
                          <a:effectLst/>
                          <a:latin typeface="Calibri" panose="020F0502020204030204" pitchFamily="34" charset="0"/>
                        </a:rPr>
                        <a:t>27.0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CA" sz="1100" b="0" i="0" u="none" strike="noStrike" dirty="0">
                          <a:solidFill>
                            <a:srgbClr val="FF0000"/>
                          </a:solidFill>
                          <a:effectLst/>
                          <a:latin typeface="Calibri" panose="020F0502020204030204" pitchFamily="34" charset="0"/>
                        </a:rPr>
                        <a:t>1.34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CA" sz="1100" b="0" i="0" u="none" strike="noStrike" dirty="0">
                          <a:solidFill>
                            <a:srgbClr val="FF0000"/>
                          </a:solidFill>
                          <a:effectLst/>
                          <a:latin typeface="Calibri" panose="020F0502020204030204" pitchFamily="34" charset="0"/>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CA" sz="1100" b="0" i="0" u="none" strike="noStrike" dirty="0">
                          <a:solidFill>
                            <a:srgbClr val="FF0000"/>
                          </a:solidFill>
                          <a:effectLst/>
                          <a:latin typeface="Calibri" panose="020F0502020204030204" pitchFamily="34" charset="0"/>
                        </a:rPr>
                        <a:t>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CA" sz="1100" b="0" i="0" u="none" strike="noStrike" dirty="0">
                          <a:solidFill>
                            <a:srgbClr val="FF0000"/>
                          </a:solidFill>
                          <a:effectLst/>
                          <a:latin typeface="Calibri" panose="020F0502020204030204" pitchFamily="34" charset="0"/>
                        </a:rPr>
                        <a:t>187</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797483791"/>
                  </a:ext>
                </a:extLst>
              </a:tr>
            </a:tbl>
          </a:graphicData>
        </a:graphic>
      </p:graphicFrame>
      <p:cxnSp>
        <p:nvCxnSpPr>
          <p:cNvPr id="98" name="Straight Connector 97">
            <a:extLst>
              <a:ext uri="{FF2B5EF4-FFF2-40B4-BE49-F238E27FC236}">
                <a16:creationId xmlns:a16="http://schemas.microsoft.com/office/drawing/2014/main" id="{F81C562D-7C12-201D-11EF-B65D587842D2}"/>
              </a:ext>
            </a:extLst>
          </p:cNvPr>
          <p:cNvCxnSpPr>
            <a:cxnSpLocks/>
          </p:cNvCxnSpPr>
          <p:nvPr/>
        </p:nvCxnSpPr>
        <p:spPr>
          <a:xfrm>
            <a:off x="7196888" y="1168351"/>
            <a:ext cx="5284" cy="8839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4A129BC-ABF6-EEAA-5683-5D4A6CF10BCF}"/>
              </a:ext>
            </a:extLst>
          </p:cNvPr>
          <p:cNvCxnSpPr>
            <a:cxnSpLocks/>
          </p:cNvCxnSpPr>
          <p:nvPr/>
        </p:nvCxnSpPr>
        <p:spPr>
          <a:xfrm>
            <a:off x="7315103" y="1168312"/>
            <a:ext cx="5284" cy="8839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8ADA94D-B1E5-02FD-71E1-69F259109436}"/>
              </a:ext>
            </a:extLst>
          </p:cNvPr>
          <p:cNvCxnSpPr>
            <a:cxnSpLocks/>
          </p:cNvCxnSpPr>
          <p:nvPr/>
        </p:nvCxnSpPr>
        <p:spPr>
          <a:xfrm flipH="1">
            <a:off x="8401066" y="1131027"/>
            <a:ext cx="21905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4533BB6-79E9-41CF-EEFF-D7EDDD943EE1}"/>
              </a:ext>
            </a:extLst>
          </p:cNvPr>
          <p:cNvCxnSpPr>
            <a:cxnSpLocks/>
          </p:cNvCxnSpPr>
          <p:nvPr/>
        </p:nvCxnSpPr>
        <p:spPr>
          <a:xfrm flipH="1">
            <a:off x="8401066" y="1610328"/>
            <a:ext cx="21905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B5293B7-C861-28FB-7B20-8BB01BC66254}"/>
              </a:ext>
            </a:extLst>
          </p:cNvPr>
          <p:cNvCxnSpPr>
            <a:cxnSpLocks/>
          </p:cNvCxnSpPr>
          <p:nvPr/>
        </p:nvCxnSpPr>
        <p:spPr>
          <a:xfrm flipH="1">
            <a:off x="8401065" y="2150577"/>
            <a:ext cx="2190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C050087-C52A-EED6-D9A0-4FD44D010473}"/>
              </a:ext>
            </a:extLst>
          </p:cNvPr>
          <p:cNvCxnSpPr>
            <a:cxnSpLocks/>
          </p:cNvCxnSpPr>
          <p:nvPr/>
        </p:nvCxnSpPr>
        <p:spPr>
          <a:xfrm flipH="1">
            <a:off x="8419130" y="3972866"/>
            <a:ext cx="21905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69D09AB-ED09-B742-2C16-6FBF6027BA00}"/>
              </a:ext>
            </a:extLst>
          </p:cNvPr>
          <p:cNvCxnSpPr>
            <a:cxnSpLocks/>
          </p:cNvCxnSpPr>
          <p:nvPr/>
        </p:nvCxnSpPr>
        <p:spPr>
          <a:xfrm flipH="1">
            <a:off x="8419129" y="5366445"/>
            <a:ext cx="21905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4E0CB53-1473-3660-8943-DB21670945D0}"/>
              </a:ext>
            </a:extLst>
          </p:cNvPr>
          <p:cNvCxnSpPr>
            <a:cxnSpLocks/>
          </p:cNvCxnSpPr>
          <p:nvPr/>
        </p:nvCxnSpPr>
        <p:spPr>
          <a:xfrm flipH="1">
            <a:off x="8419129" y="4688432"/>
            <a:ext cx="2190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CEEB9A9-CE93-7448-91E2-332553FD75B4}"/>
              </a:ext>
            </a:extLst>
          </p:cNvPr>
          <p:cNvCxnSpPr>
            <a:cxnSpLocks/>
          </p:cNvCxnSpPr>
          <p:nvPr/>
        </p:nvCxnSpPr>
        <p:spPr>
          <a:xfrm flipH="1">
            <a:off x="8401064" y="2669754"/>
            <a:ext cx="219059"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DF3AFA9-BBD4-5165-986E-38CADD2DB6BB}"/>
              </a:ext>
            </a:extLst>
          </p:cNvPr>
          <p:cNvCxnSpPr>
            <a:cxnSpLocks/>
          </p:cNvCxnSpPr>
          <p:nvPr/>
        </p:nvCxnSpPr>
        <p:spPr>
          <a:xfrm flipH="1">
            <a:off x="8412731" y="4406618"/>
            <a:ext cx="219059"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E356EB0-4909-ADBF-8AE1-F1450D940322}"/>
              </a:ext>
            </a:extLst>
          </p:cNvPr>
          <p:cNvCxnSpPr>
            <a:cxnSpLocks/>
          </p:cNvCxnSpPr>
          <p:nvPr/>
        </p:nvCxnSpPr>
        <p:spPr>
          <a:xfrm flipH="1">
            <a:off x="8407986" y="5971099"/>
            <a:ext cx="219059"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BC35543-0E5D-1693-8497-DD949D3287C3}"/>
              </a:ext>
            </a:extLst>
          </p:cNvPr>
          <p:cNvCxnSpPr>
            <a:cxnSpLocks/>
          </p:cNvCxnSpPr>
          <p:nvPr/>
        </p:nvCxnSpPr>
        <p:spPr>
          <a:xfrm flipH="1">
            <a:off x="8401064" y="3193641"/>
            <a:ext cx="2190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8896F9C-C6EE-8D9D-CC12-6D1259E2D032}"/>
              </a:ext>
            </a:extLst>
          </p:cNvPr>
          <p:cNvCxnSpPr>
            <a:cxnSpLocks/>
          </p:cNvCxnSpPr>
          <p:nvPr/>
        </p:nvCxnSpPr>
        <p:spPr>
          <a:xfrm flipH="1">
            <a:off x="8425991" y="4898123"/>
            <a:ext cx="2190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21F9832-458A-D97A-C7B3-0D88C0177E77}"/>
              </a:ext>
            </a:extLst>
          </p:cNvPr>
          <p:cNvCxnSpPr>
            <a:cxnSpLocks/>
          </p:cNvCxnSpPr>
          <p:nvPr/>
        </p:nvCxnSpPr>
        <p:spPr>
          <a:xfrm flipH="1">
            <a:off x="8424921" y="5130131"/>
            <a:ext cx="21905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01E2C3F-E752-A890-3CFE-195F0D348C18}"/>
              </a:ext>
            </a:extLst>
          </p:cNvPr>
          <p:cNvCxnSpPr>
            <a:cxnSpLocks/>
          </p:cNvCxnSpPr>
          <p:nvPr/>
        </p:nvCxnSpPr>
        <p:spPr>
          <a:xfrm flipH="1">
            <a:off x="8407986" y="5694728"/>
            <a:ext cx="21905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45AC493-6EBB-9192-A365-A18B4AF9EB47}"/>
              </a:ext>
            </a:extLst>
          </p:cNvPr>
          <p:cNvCxnSpPr>
            <a:cxnSpLocks/>
          </p:cNvCxnSpPr>
          <p:nvPr/>
        </p:nvCxnSpPr>
        <p:spPr>
          <a:xfrm flipH="1">
            <a:off x="8419130" y="4169800"/>
            <a:ext cx="21905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FF9FAE1-5AC3-EB9A-C5DC-BEE4F7D9BBF6}"/>
              </a:ext>
            </a:extLst>
          </p:cNvPr>
          <p:cNvCxnSpPr>
            <a:cxnSpLocks/>
          </p:cNvCxnSpPr>
          <p:nvPr/>
        </p:nvCxnSpPr>
        <p:spPr>
          <a:xfrm flipH="1">
            <a:off x="8412731" y="3714635"/>
            <a:ext cx="219059"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BECF6AC3-D8D5-67D6-F65C-438E2C622803}"/>
              </a:ext>
            </a:extLst>
          </p:cNvPr>
          <p:cNvPicPr>
            <a:picLocks noChangeAspect="1"/>
          </p:cNvPicPr>
          <p:nvPr/>
        </p:nvPicPr>
        <p:blipFill>
          <a:blip r:embed="rId3"/>
          <a:stretch>
            <a:fillRect/>
          </a:stretch>
        </p:blipFill>
        <p:spPr>
          <a:xfrm>
            <a:off x="6146302" y="2507094"/>
            <a:ext cx="2736096" cy="3648128"/>
          </a:xfrm>
          <a:prstGeom prst="rect">
            <a:avLst/>
          </a:prstGeom>
        </p:spPr>
      </p:pic>
      <p:pic>
        <p:nvPicPr>
          <p:cNvPr id="2050" name="Imagen 1">
            <a:extLst>
              <a:ext uri="{FF2B5EF4-FFF2-40B4-BE49-F238E27FC236}">
                <a16:creationId xmlns:a16="http://schemas.microsoft.com/office/drawing/2014/main" id="{41D97721-123F-752B-AEAD-90A70E62A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42" y="2512515"/>
            <a:ext cx="3239043" cy="363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16">
            <a:extLst>
              <a:ext uri="{FF2B5EF4-FFF2-40B4-BE49-F238E27FC236}">
                <a16:creationId xmlns:a16="http://schemas.microsoft.com/office/drawing/2014/main" id="{86916A2A-D088-ED8B-3FB1-858F0AA269A5}"/>
              </a:ext>
            </a:extLst>
          </p:cNvPr>
          <p:cNvPicPr>
            <a:picLocks noChangeAspect="1"/>
          </p:cNvPicPr>
          <p:nvPr/>
        </p:nvPicPr>
        <p:blipFill>
          <a:blip r:embed="rId5"/>
          <a:stretch>
            <a:fillRect/>
          </a:stretch>
        </p:blipFill>
        <p:spPr>
          <a:xfrm>
            <a:off x="3362938" y="2512515"/>
            <a:ext cx="2736096" cy="3648128"/>
          </a:xfrm>
          <a:prstGeom prst="rect">
            <a:avLst/>
          </a:prstGeom>
        </p:spPr>
      </p:pic>
      <p:pic>
        <p:nvPicPr>
          <p:cNvPr id="19" name="Imagen 18">
            <a:extLst>
              <a:ext uri="{FF2B5EF4-FFF2-40B4-BE49-F238E27FC236}">
                <a16:creationId xmlns:a16="http://schemas.microsoft.com/office/drawing/2014/main" id="{7A6F1919-C010-2C3F-FFA6-2BDA09FAFFC2}"/>
              </a:ext>
            </a:extLst>
          </p:cNvPr>
          <p:cNvPicPr>
            <a:picLocks noChangeAspect="1"/>
          </p:cNvPicPr>
          <p:nvPr/>
        </p:nvPicPr>
        <p:blipFill>
          <a:blip r:embed="rId6"/>
          <a:stretch>
            <a:fillRect/>
          </a:stretch>
        </p:blipFill>
        <p:spPr>
          <a:xfrm>
            <a:off x="8962579" y="2507094"/>
            <a:ext cx="2754662" cy="3672882"/>
          </a:xfrm>
          <a:prstGeom prst="rect">
            <a:avLst/>
          </a:prstGeom>
        </p:spPr>
      </p:pic>
    </p:spTree>
    <p:extLst>
      <p:ext uri="{BB962C8B-B14F-4D97-AF65-F5344CB8AC3E}">
        <p14:creationId xmlns:p14="http://schemas.microsoft.com/office/powerpoint/2010/main" val="373783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12C4-77CF-D2ED-FF66-5ABADEF67BA3}"/>
              </a:ext>
            </a:extLst>
          </p:cNvPr>
          <p:cNvSpPr>
            <a:spLocks noGrp="1"/>
          </p:cNvSpPr>
          <p:nvPr>
            <p:ph type="title"/>
          </p:nvPr>
        </p:nvSpPr>
        <p:spPr/>
        <p:txBody>
          <a:bodyPr>
            <a:normAutofit fontScale="90000"/>
          </a:bodyPr>
          <a:lstStyle/>
          <a:p>
            <a:r>
              <a:rPr lang="en-CA" dirty="0"/>
              <a:t>Post-Irradiation Examination</a:t>
            </a:r>
          </a:p>
        </p:txBody>
      </p:sp>
      <p:pic>
        <p:nvPicPr>
          <p:cNvPr id="4" name="Picture 6">
            <a:extLst>
              <a:ext uri="{FF2B5EF4-FFF2-40B4-BE49-F238E27FC236}">
                <a16:creationId xmlns:a16="http://schemas.microsoft.com/office/drawing/2014/main" id="{701D3A14-C385-E63C-D244-2BFDF0CB8AC6}"/>
              </a:ext>
            </a:extLst>
          </p:cNvPr>
          <p:cNvPicPr>
            <a:picLocks noChangeAspect="1"/>
          </p:cNvPicPr>
          <p:nvPr/>
        </p:nvPicPr>
        <p:blipFill>
          <a:blip r:embed="rId2"/>
          <a:stretch>
            <a:fillRect/>
          </a:stretch>
        </p:blipFill>
        <p:spPr>
          <a:xfrm>
            <a:off x="8786437" y="2136328"/>
            <a:ext cx="3271163" cy="2290749"/>
          </a:xfrm>
          <a:prstGeom prst="rect">
            <a:avLst/>
          </a:prstGeom>
        </p:spPr>
      </p:pic>
      <p:sp>
        <p:nvSpPr>
          <p:cNvPr id="14" name="TextBox 13">
            <a:extLst>
              <a:ext uri="{FF2B5EF4-FFF2-40B4-BE49-F238E27FC236}">
                <a16:creationId xmlns:a16="http://schemas.microsoft.com/office/drawing/2014/main" id="{AEB7BEC9-E5C1-2830-A194-0D4D43A04E8A}"/>
              </a:ext>
            </a:extLst>
          </p:cNvPr>
          <p:cNvSpPr txBox="1"/>
          <p:nvPr/>
        </p:nvSpPr>
        <p:spPr>
          <a:xfrm>
            <a:off x="209465" y="777275"/>
            <a:ext cx="586895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B0F0"/>
                </a:solidFill>
                <a:effectLst/>
                <a:uLnTx/>
                <a:uFillTx/>
                <a:latin typeface="Helvetica Neue" panose="02000503000000020004"/>
                <a:ea typeface="+mn-ea"/>
                <a:cs typeface="+mn-cs"/>
              </a:rPr>
              <a:t>Characterization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Helvetica Neue" panose="02000503000000020004"/>
                <a:ea typeface="+mn-ea"/>
                <a:cs typeface="+mn-cs"/>
              </a:rPr>
              <a:t>Mechanical: Actuator up to 4.5kN, Small punch test stage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Helvetica Neue" panose="02000503000000020004"/>
                <a:ea typeface="+mn-ea"/>
                <a:cs typeface="+mn-cs"/>
              </a:rPr>
              <a:t>Microscopy: TEM (not yet commissioned), SEM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Helvetica Neue" panose="02000503000000020004"/>
                <a:ea typeface="+mn-ea"/>
                <a:cs typeface="+mn-cs"/>
              </a:rPr>
              <a:t>Others: Thermal conductivity, isotope release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Helvetica Neue" panose="0200050300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Helvetica Neue" panose="02000503000000020004"/>
                <a:ea typeface="+mn-ea"/>
                <a:cs typeface="+mn-cs"/>
              </a:rPr>
              <a:t>Access to additional characterization tools and sample preparation with CNL </a:t>
            </a:r>
          </a:p>
        </p:txBody>
      </p:sp>
      <p:pic>
        <p:nvPicPr>
          <p:cNvPr id="1026" name="x_Picture 1">
            <a:extLst>
              <a:ext uri="{FF2B5EF4-FFF2-40B4-BE49-F238E27FC236}">
                <a16:creationId xmlns:a16="http://schemas.microsoft.com/office/drawing/2014/main" id="{08B253EC-4461-E65D-1DF9-C9E4B9783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00" y="3281703"/>
            <a:ext cx="5364759" cy="30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a:extLst>
              <a:ext uri="{FF2B5EF4-FFF2-40B4-BE49-F238E27FC236}">
                <a16:creationId xmlns:a16="http://schemas.microsoft.com/office/drawing/2014/main" id="{CC357381-2FCC-C550-CBD6-10162DCE5FD9}"/>
              </a:ext>
            </a:extLst>
          </p:cNvPr>
          <p:cNvPicPr>
            <a:picLocks noChangeAspect="1"/>
          </p:cNvPicPr>
          <p:nvPr/>
        </p:nvPicPr>
        <p:blipFill>
          <a:blip r:embed="rId4"/>
          <a:stretch>
            <a:fillRect/>
          </a:stretch>
        </p:blipFill>
        <p:spPr>
          <a:xfrm>
            <a:off x="6162572" y="1579975"/>
            <a:ext cx="2373194" cy="3211087"/>
          </a:xfrm>
          <a:prstGeom prst="rect">
            <a:avLst/>
          </a:prstGeom>
        </p:spPr>
      </p:pic>
      <p:sp>
        <p:nvSpPr>
          <p:cNvPr id="20" name="CuadroTexto 19">
            <a:extLst>
              <a:ext uri="{FF2B5EF4-FFF2-40B4-BE49-F238E27FC236}">
                <a16:creationId xmlns:a16="http://schemas.microsoft.com/office/drawing/2014/main" id="{270C7E18-F998-6206-3CA9-901F0773BA25}"/>
              </a:ext>
            </a:extLst>
          </p:cNvPr>
          <p:cNvSpPr txBox="1"/>
          <p:nvPr/>
        </p:nvSpPr>
        <p:spPr>
          <a:xfrm>
            <a:off x="6096000" y="4869430"/>
            <a:ext cx="2506338" cy="543162"/>
          </a:xfrm>
          <a:prstGeom prst="rect">
            <a:avLst/>
          </a:prstGeom>
          <a:noFill/>
        </p:spPr>
        <p:txBody>
          <a:bodyPr wrap="square">
            <a:spAutoFit/>
          </a:bodyPr>
          <a:lstStyle/>
          <a:p>
            <a:pPr marL="406400" marR="0" lvl="0" indent="-406400" algn="ctr" defTabSz="914400" rtl="0" eaLnBrk="1" fontAlgn="auto" latinLnBrk="0" hangingPunct="1">
              <a:lnSpc>
                <a:spcPct val="107000"/>
              </a:lnSpc>
              <a:spcBef>
                <a:spcPts val="0"/>
              </a:spcBef>
              <a:spcAft>
                <a:spcPts val="800"/>
              </a:spcAft>
              <a:buClrTx/>
              <a:buSzTx/>
              <a:buFontTx/>
              <a:buNone/>
              <a:tabLst/>
              <a:defRPr/>
            </a:pPr>
            <a:r>
              <a:rPr kumimoji="0" lang="es-ES" sz="1400" b="0" i="0" u="none" strike="noStrike" kern="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Arunkumar</a:t>
            </a:r>
            <a:r>
              <a:rPr kumimoji="0" lang="es-ES" sz="1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 </a:t>
            </a:r>
            <a:r>
              <a:rPr kumimoji="0" lang="es-ES" sz="1400" b="0" i="1" u="none" strike="noStrike" kern="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Met</a:t>
            </a:r>
            <a:r>
              <a:rPr kumimoji="0" lang="es-ES" sz="14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Mater. </a:t>
            </a:r>
            <a:r>
              <a:rPr kumimoji="0" lang="es-ES" sz="1400" b="0" i="1" u="none" strike="noStrike" kern="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a:t>
            </a:r>
            <a:r>
              <a:rPr kumimoji="0" lang="es-ES" sz="1400" b="0"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s-ES" sz="1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14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26</a:t>
            </a:r>
            <a:r>
              <a:rPr kumimoji="0" lang="es-ES" sz="1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719–738 (2020).</a:t>
            </a:r>
            <a:endParaRPr kumimoji="0" lang="es-E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CuadroTexto 24">
            <a:extLst>
              <a:ext uri="{FF2B5EF4-FFF2-40B4-BE49-F238E27FC236}">
                <a16:creationId xmlns:a16="http://schemas.microsoft.com/office/drawing/2014/main" id="{535E0C09-BCD3-832C-4A97-1AE30504DD36}"/>
              </a:ext>
            </a:extLst>
          </p:cNvPr>
          <p:cNvSpPr txBox="1"/>
          <p:nvPr/>
        </p:nvSpPr>
        <p:spPr>
          <a:xfrm>
            <a:off x="209465" y="3282698"/>
            <a:ext cx="32140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Plan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PIE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laboratory</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uadroTexto 30">
            <a:extLst>
              <a:ext uri="{FF2B5EF4-FFF2-40B4-BE49-F238E27FC236}">
                <a16:creationId xmlns:a16="http://schemas.microsoft.com/office/drawing/2014/main" id="{1D2148CE-656D-FB60-D15C-C627FE510433}"/>
              </a:ext>
            </a:extLst>
          </p:cNvPr>
          <p:cNvSpPr txBox="1"/>
          <p:nvPr/>
        </p:nvSpPr>
        <p:spPr>
          <a:xfrm>
            <a:off x="9258300" y="1746771"/>
            <a:ext cx="2799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Punched</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SS310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samples</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5" name="CuadroTexto 1024">
            <a:extLst>
              <a:ext uri="{FF2B5EF4-FFF2-40B4-BE49-F238E27FC236}">
                <a16:creationId xmlns:a16="http://schemas.microsoft.com/office/drawing/2014/main" id="{D3327D66-55A7-ED21-ED75-13FBF74DD429}"/>
              </a:ext>
            </a:extLst>
          </p:cNvPr>
          <p:cNvSpPr txBox="1"/>
          <p:nvPr/>
        </p:nvSpPr>
        <p:spPr>
          <a:xfrm>
            <a:off x="6518792" y="1132275"/>
            <a:ext cx="1518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SPT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technique</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88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7A0168-C9EF-4868-71B3-0B20E047E11E}"/>
              </a:ext>
            </a:extLst>
          </p:cNvPr>
          <p:cNvSpPr>
            <a:spLocks noGrp="1"/>
          </p:cNvSpPr>
          <p:nvPr>
            <p:ph type="title"/>
          </p:nvPr>
        </p:nvSpPr>
        <p:spPr/>
        <p:txBody>
          <a:bodyPr>
            <a:normAutofit fontScale="90000"/>
          </a:bodyPr>
          <a:lstStyle/>
          <a:p>
            <a:r>
              <a:rPr lang="es-ES" dirty="0" err="1"/>
              <a:t>Outline</a:t>
            </a:r>
            <a:endParaRPr lang="es-ES" dirty="0"/>
          </a:p>
        </p:txBody>
      </p:sp>
      <p:sp>
        <p:nvSpPr>
          <p:cNvPr id="7" name="CuadroTexto 6">
            <a:extLst>
              <a:ext uri="{FF2B5EF4-FFF2-40B4-BE49-F238E27FC236}">
                <a16:creationId xmlns:a16="http://schemas.microsoft.com/office/drawing/2014/main" id="{B28DFFD4-2FBD-77BA-80D9-DDBFDBD7E56A}"/>
              </a:ext>
            </a:extLst>
          </p:cNvPr>
          <p:cNvSpPr txBox="1"/>
          <p:nvPr/>
        </p:nvSpPr>
        <p:spPr>
          <a:xfrm>
            <a:off x="931242" y="875951"/>
            <a:ext cx="7221354" cy="1754326"/>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Helvetica Neue" panose="02000503000000020004"/>
                <a:ea typeface="+mn-ea"/>
                <a:cs typeface="+mn-cs"/>
              </a:rPr>
              <a:t>Results: </a:t>
            </a:r>
            <a:r>
              <a:rPr kumimoji="0" lang="en-US" sz="1800" b="1" i="0" u="none" strike="noStrike" kern="1200" cap="none" spc="0" normalizeH="0" baseline="0" noProof="0" dirty="0" err="1">
                <a:ln>
                  <a:noFill/>
                </a:ln>
                <a:solidFill>
                  <a:srgbClr val="00B0F0"/>
                </a:solidFill>
                <a:effectLst/>
                <a:uLnTx/>
                <a:uFillTx/>
                <a:latin typeface="Helvetica Neue" panose="02000503000000020004"/>
                <a:ea typeface="+mn-ea"/>
                <a:cs typeface="+mn-cs"/>
              </a:rPr>
              <a:t>FeCrMnCoNi</a:t>
            </a:r>
            <a:r>
              <a:rPr kumimoji="0" lang="en-US" sz="1800" b="1" i="0" u="none" strike="noStrike" kern="1200" cap="none" spc="0" normalizeH="0" baseline="0" noProof="0" dirty="0">
                <a:ln>
                  <a:noFill/>
                </a:ln>
                <a:solidFill>
                  <a:srgbClr val="00B0F0"/>
                </a:solidFill>
                <a:effectLst/>
                <a:uLnTx/>
                <a:uFillTx/>
                <a:latin typeface="Helvetica Neue" panose="02000503000000020004"/>
                <a:ea typeface="+mn-ea"/>
                <a:cs typeface="+mn-cs"/>
              </a:rPr>
              <a:t> vs SS316L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F0"/>
              </a:solidFill>
              <a:effectLst/>
              <a:uLnTx/>
              <a:uFillTx/>
              <a:latin typeface="Helvetica Neue" panose="020005030000000200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rPr>
              <a:t>Mechanical characterization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rPr>
              <a:t>TEM analysis, preliminary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endParaRPr>
          </a:p>
        </p:txBody>
      </p:sp>
    </p:spTree>
    <p:extLst>
      <p:ext uri="{BB962C8B-B14F-4D97-AF65-F5344CB8AC3E}">
        <p14:creationId xmlns:p14="http://schemas.microsoft.com/office/powerpoint/2010/main" val="2842828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3D2B-0AA6-C034-1C63-7CD0EEABD1BE}"/>
              </a:ext>
            </a:extLst>
          </p:cNvPr>
          <p:cNvSpPr>
            <a:spLocks noGrp="1"/>
          </p:cNvSpPr>
          <p:nvPr>
            <p:ph type="title"/>
          </p:nvPr>
        </p:nvSpPr>
        <p:spPr/>
        <p:txBody>
          <a:bodyPr>
            <a:normAutofit fontScale="90000"/>
          </a:bodyPr>
          <a:lstStyle/>
          <a:p>
            <a:r>
              <a:rPr lang="en-US" dirty="0"/>
              <a:t>Future work</a:t>
            </a:r>
            <a:endParaRPr lang="en-CA" dirty="0"/>
          </a:p>
        </p:txBody>
      </p:sp>
      <p:sp>
        <p:nvSpPr>
          <p:cNvPr id="4" name="CuadroTexto 3">
            <a:extLst>
              <a:ext uri="{FF2B5EF4-FFF2-40B4-BE49-F238E27FC236}">
                <a16:creationId xmlns:a16="http://schemas.microsoft.com/office/drawing/2014/main" id="{453A50FE-A602-1371-CCDF-80F181D30877}"/>
              </a:ext>
            </a:extLst>
          </p:cNvPr>
          <p:cNvSpPr txBox="1"/>
          <p:nvPr/>
        </p:nvSpPr>
        <p:spPr>
          <a:xfrm>
            <a:off x="34124" y="1049101"/>
            <a:ext cx="6398838" cy="1200329"/>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rPr>
              <a:t>Collaboration with Canadian Nuclear Laboratories (CNL)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a:ea typeface="+mn-ea"/>
                <a:cs typeface="+mn-cs"/>
              </a:rPr>
              <a:t>Development of a temperature control stage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a:ea typeface="+mn-ea"/>
                <a:cs typeface="+mn-cs"/>
              </a:rPr>
              <a:t>High temperature irradiations (~1000degC)</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endParaRPr>
          </a:p>
        </p:txBody>
      </p:sp>
      <p:pic>
        <p:nvPicPr>
          <p:cNvPr id="5" name="Picture 6" descr="A picture containing electronics, circle, loudspeaker, lens&#10;&#10;Description automatically generated">
            <a:extLst>
              <a:ext uri="{FF2B5EF4-FFF2-40B4-BE49-F238E27FC236}">
                <a16:creationId xmlns:a16="http://schemas.microsoft.com/office/drawing/2014/main" id="{EDAFFE34-3FA7-D8CC-FFAD-366E235D0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965" y="1948897"/>
            <a:ext cx="3010638" cy="2257979"/>
          </a:xfrm>
          <a:prstGeom prst="rect">
            <a:avLst/>
          </a:prstGeom>
        </p:spPr>
      </p:pic>
      <p:sp>
        <p:nvSpPr>
          <p:cNvPr id="6" name="CuadroTexto 5">
            <a:extLst>
              <a:ext uri="{FF2B5EF4-FFF2-40B4-BE49-F238E27FC236}">
                <a16:creationId xmlns:a16="http://schemas.microsoft.com/office/drawing/2014/main" id="{037CBA50-91B8-F030-890A-BDE9CBB58329}"/>
              </a:ext>
            </a:extLst>
          </p:cNvPr>
          <p:cNvSpPr txBox="1"/>
          <p:nvPr/>
        </p:nvSpPr>
        <p:spPr>
          <a:xfrm>
            <a:off x="1099574" y="4170048"/>
            <a:ext cx="46298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Cement</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embedded</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TRISO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8A7D3414-3796-FF36-C749-1C787CE93321}"/>
              </a:ext>
            </a:extLst>
          </p:cNvPr>
          <p:cNvSpPr txBox="1"/>
          <p:nvPr/>
        </p:nvSpPr>
        <p:spPr>
          <a:xfrm>
            <a:off x="6814487" y="1049100"/>
            <a:ext cx="6229350" cy="1200329"/>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rPr>
              <a:t>PIE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a:ea typeface="+mn-ea"/>
                <a:cs typeface="+mn-cs"/>
              </a:rPr>
              <a:t>Development of PIE lab</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a:ea typeface="+mn-ea"/>
                <a:cs typeface="+mn-cs"/>
              </a:rPr>
              <a:t>TEM installation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endParaRPr>
          </a:p>
        </p:txBody>
      </p:sp>
      <p:sp>
        <p:nvSpPr>
          <p:cNvPr id="3" name="CuadroTexto 3">
            <a:extLst>
              <a:ext uri="{FF2B5EF4-FFF2-40B4-BE49-F238E27FC236}">
                <a16:creationId xmlns:a16="http://schemas.microsoft.com/office/drawing/2014/main" id="{C0B39B2C-F8C0-6AC7-EAEA-CE8EF59DF1C4}"/>
              </a:ext>
            </a:extLst>
          </p:cNvPr>
          <p:cNvSpPr txBox="1"/>
          <p:nvPr/>
        </p:nvSpPr>
        <p:spPr>
          <a:xfrm>
            <a:off x="6814487" y="2001497"/>
            <a:ext cx="4107178" cy="1754326"/>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rPr>
              <a:t>ISAC Al6061 beam windows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Two</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windows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recovered</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6.5 DPA-NRT, 2050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appm</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He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9 DPA-NRT, 2830 </a:t>
            </a:r>
            <a:r>
              <a:rPr kumimoji="0" lang="es-ES" sz="1800" b="0" i="0" u="none" strike="noStrike" kern="1200" cap="none" spc="0" normalizeH="0" baseline="0" noProof="0" dirty="0" err="1">
                <a:ln>
                  <a:noFill/>
                </a:ln>
                <a:solidFill>
                  <a:prstClr val="black"/>
                </a:solidFill>
                <a:effectLst/>
                <a:uLnTx/>
                <a:uFillTx/>
                <a:latin typeface="Calibri" panose="020F0502020204030204"/>
                <a:ea typeface="+mn-ea"/>
                <a:cs typeface="+mn-cs"/>
              </a:rPr>
              <a:t>appm</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He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endParaRPr>
          </a:p>
        </p:txBody>
      </p:sp>
      <p:pic>
        <p:nvPicPr>
          <p:cNvPr id="15" name="Picture 4" descr="Close-up of a round object with a hole in it&#10;&#10;Description automatically generated">
            <a:extLst>
              <a:ext uri="{FF2B5EF4-FFF2-40B4-BE49-F238E27FC236}">
                <a16:creationId xmlns:a16="http://schemas.microsoft.com/office/drawing/2014/main" id="{4205A788-97F3-B6AF-E6D9-A02A23AE38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80" t="11822" r="7568"/>
          <a:stretch/>
        </p:blipFill>
        <p:spPr bwMode="auto">
          <a:xfrm>
            <a:off x="7251503" y="3201826"/>
            <a:ext cx="3233146" cy="2444455"/>
          </a:xfrm>
          <a:prstGeom prst="rect">
            <a:avLst/>
          </a:prstGeom>
          <a:noFill/>
          <a:ln>
            <a:noFill/>
          </a:ln>
        </p:spPr>
      </p:pic>
      <p:sp>
        <p:nvSpPr>
          <p:cNvPr id="7" name="CuadroTexto 6">
            <a:extLst>
              <a:ext uri="{FF2B5EF4-FFF2-40B4-BE49-F238E27FC236}">
                <a16:creationId xmlns:a16="http://schemas.microsoft.com/office/drawing/2014/main" id="{9D2AF86E-63CE-3967-CB22-A1289D59F337}"/>
              </a:ext>
            </a:extLst>
          </p:cNvPr>
          <p:cNvSpPr txBox="1"/>
          <p:nvPr/>
        </p:nvSpPr>
        <p:spPr>
          <a:xfrm>
            <a:off x="138899" y="4608570"/>
            <a:ext cx="3556801" cy="1200329"/>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rPr>
              <a:t>ARIEL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a:ea typeface="+mn-ea"/>
                <a:cs typeface="+mn-cs"/>
              </a:rPr>
              <a:t>Secondary irradiation positions available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B0F0"/>
              </a:solidFill>
              <a:effectLst/>
              <a:uLnTx/>
              <a:uFillTx/>
              <a:latin typeface="Helvetica Neue" panose="02000503000000020004"/>
              <a:ea typeface="+mn-ea"/>
              <a:cs typeface="+mn-cs"/>
            </a:endParaRPr>
          </a:p>
        </p:txBody>
      </p:sp>
      <p:pic>
        <p:nvPicPr>
          <p:cNvPr id="11" name="Imagen 10">
            <a:extLst>
              <a:ext uri="{FF2B5EF4-FFF2-40B4-BE49-F238E27FC236}">
                <a16:creationId xmlns:a16="http://schemas.microsoft.com/office/drawing/2014/main" id="{D3BE0091-7475-CDD9-3416-0A2E0C9278E9}"/>
              </a:ext>
            </a:extLst>
          </p:cNvPr>
          <p:cNvPicPr>
            <a:picLocks noChangeAspect="1"/>
          </p:cNvPicPr>
          <p:nvPr/>
        </p:nvPicPr>
        <p:blipFill>
          <a:blip r:embed="rId4"/>
          <a:stretch>
            <a:fillRect/>
          </a:stretch>
        </p:blipFill>
        <p:spPr>
          <a:xfrm>
            <a:off x="3233543" y="4547464"/>
            <a:ext cx="3847580" cy="1373131"/>
          </a:xfrm>
          <a:prstGeom prst="rect">
            <a:avLst/>
          </a:prstGeom>
        </p:spPr>
      </p:pic>
      <p:sp>
        <p:nvSpPr>
          <p:cNvPr id="10" name="CuadroTexto 9">
            <a:extLst>
              <a:ext uri="{FF2B5EF4-FFF2-40B4-BE49-F238E27FC236}">
                <a16:creationId xmlns:a16="http://schemas.microsoft.com/office/drawing/2014/main" id="{EC5A1414-EBED-7027-DE74-196C68ECB9BA}"/>
              </a:ext>
            </a:extLst>
          </p:cNvPr>
          <p:cNvSpPr txBox="1"/>
          <p:nvPr/>
        </p:nvSpPr>
        <p:spPr>
          <a:xfrm>
            <a:off x="2909284" y="5940809"/>
            <a:ext cx="651986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prstClr val="black"/>
                </a:solidFill>
                <a:effectLst/>
                <a:uLnTx/>
                <a:uFillTx/>
                <a:latin typeface="Calibri" panose="020F0502020204030204"/>
                <a:ea typeface="+mn-ea"/>
                <a:cs typeface="+mn-cs"/>
              </a:rPr>
              <a:t>R.S. Augusto et al., </a:t>
            </a:r>
            <a:r>
              <a:rPr kumimoji="0" lang="es-ES" sz="1200" b="0" i="1" u="none" strike="noStrike" kern="1200" cap="none" spc="0" normalizeH="0" baseline="0" noProof="0" dirty="0" err="1">
                <a:ln>
                  <a:noFill/>
                </a:ln>
                <a:solidFill>
                  <a:prstClr val="black"/>
                </a:solidFill>
                <a:effectLst/>
                <a:uLnTx/>
                <a:uFillTx/>
                <a:latin typeface="Calibri" panose="020F0502020204030204"/>
                <a:ea typeface="+mn-ea"/>
                <a:cs typeface="+mn-cs"/>
              </a:rPr>
              <a:t>Radiation</a:t>
            </a:r>
            <a:r>
              <a:rPr kumimoji="0" lang="es-ES"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200" b="0" i="1" u="none" strike="noStrike" kern="1200" cap="none" spc="0" normalizeH="0" baseline="0" noProof="0" dirty="0" err="1">
                <a:ln>
                  <a:noFill/>
                </a:ln>
                <a:solidFill>
                  <a:prstClr val="black"/>
                </a:solidFill>
                <a:effectLst/>
                <a:uLnTx/>
                <a:uFillTx/>
                <a:latin typeface="Calibri" panose="020F0502020204030204"/>
                <a:ea typeface="+mn-ea"/>
                <a:cs typeface="+mn-cs"/>
              </a:rPr>
              <a:t>Physics</a:t>
            </a:r>
            <a:r>
              <a:rPr kumimoji="0" lang="es-ES" sz="1200" b="0" i="1"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ES" sz="1200" b="0" i="1" u="none" strike="noStrike" kern="1200" cap="none" spc="0" normalizeH="0" baseline="0" noProof="0" dirty="0" err="1">
                <a:ln>
                  <a:noFill/>
                </a:ln>
                <a:solidFill>
                  <a:prstClr val="black"/>
                </a:solidFill>
                <a:effectLst/>
                <a:uLnTx/>
                <a:uFillTx/>
                <a:latin typeface="Calibri" panose="020F0502020204030204"/>
                <a:ea typeface="+mn-ea"/>
                <a:cs typeface="+mn-cs"/>
              </a:rPr>
              <a:t>Chemistry</a:t>
            </a:r>
            <a:r>
              <a:rPr kumimoji="0" lang="es-ES" sz="1200" b="0" i="1" u="none" strike="noStrike" kern="1200" cap="none" spc="0" normalizeH="0" baseline="0" noProof="0" dirty="0">
                <a:ln>
                  <a:noFill/>
                </a:ln>
                <a:solidFill>
                  <a:prstClr val="black"/>
                </a:solidFill>
                <a:effectLst/>
                <a:uLnTx/>
                <a:uFillTx/>
                <a:latin typeface="Calibri" panose="020F0502020204030204"/>
                <a:ea typeface="+mn-ea"/>
                <a:cs typeface="+mn-cs"/>
              </a:rPr>
              <a:t> 201 (2022) 110491</a:t>
            </a:r>
          </a:p>
        </p:txBody>
      </p:sp>
    </p:spTree>
    <p:extLst>
      <p:ext uri="{BB962C8B-B14F-4D97-AF65-F5344CB8AC3E}">
        <p14:creationId xmlns:p14="http://schemas.microsoft.com/office/powerpoint/2010/main" val="3416562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BC21DA-C575-502B-C976-1755032C76E0}"/>
              </a:ext>
            </a:extLst>
          </p:cNvPr>
          <p:cNvSpPr>
            <a:spLocks noGrp="1"/>
          </p:cNvSpPr>
          <p:nvPr>
            <p:ph type="title"/>
          </p:nvPr>
        </p:nvSpPr>
        <p:spPr/>
        <p:txBody>
          <a:bodyPr/>
          <a:lstStyle/>
          <a:p>
            <a:r>
              <a:rPr lang="en-US" altLang="ja-JP" dirty="0"/>
              <a:t>Overview of the session 2</a:t>
            </a:r>
            <a:endParaRPr kumimoji="1" lang="ja-JP" altLang="en-US" dirty="0"/>
          </a:p>
        </p:txBody>
      </p:sp>
      <p:sp>
        <p:nvSpPr>
          <p:cNvPr id="3" name="コンテンツ プレースホルダー 2">
            <a:extLst>
              <a:ext uri="{FF2B5EF4-FFF2-40B4-BE49-F238E27FC236}">
                <a16:creationId xmlns:a16="http://schemas.microsoft.com/office/drawing/2014/main" id="{FF662D2D-5F8C-47D4-9DB2-712F02A7B809}"/>
              </a:ext>
            </a:extLst>
          </p:cNvPr>
          <p:cNvSpPr>
            <a:spLocks noGrp="1"/>
          </p:cNvSpPr>
          <p:nvPr>
            <p:ph idx="1"/>
          </p:nvPr>
        </p:nvSpPr>
        <p:spPr/>
        <p:txBody>
          <a:bodyPr/>
          <a:lstStyle/>
          <a:p>
            <a:r>
              <a:rPr lang="en-US" altLang="ja-JP" b="1" dirty="0"/>
              <a:t>Present status and upgrade plan of RI production target in SCRIT electron scattering facility</a:t>
            </a:r>
          </a:p>
          <a:p>
            <a:r>
              <a:rPr kumimoji="1" lang="en-US" altLang="ja-JP" dirty="0"/>
              <a:t>Yasushi Abe (RIKEN)</a:t>
            </a:r>
          </a:p>
          <a:p>
            <a:pPr lvl="1"/>
            <a:r>
              <a:rPr kumimoji="1" lang="en-US" altLang="ja-JP" dirty="0"/>
              <a:t>RI production target for SCRIT</a:t>
            </a:r>
          </a:p>
          <a:p>
            <a:pPr lvl="1"/>
            <a:endParaRPr kumimoji="1" lang="en-US" altLang="ja-JP" dirty="0"/>
          </a:p>
          <a:p>
            <a:r>
              <a:rPr lang="en-US" altLang="ja-JP" b="1" dirty="0"/>
              <a:t>The ISAC facility </a:t>
            </a:r>
            <a:r>
              <a:rPr lang="en-US" altLang="ja-JP" b="1" dirty="0">
                <a:solidFill>
                  <a:srgbClr val="FF0000"/>
                </a:solidFill>
              </a:rPr>
              <a:t>secondary irradiation </a:t>
            </a:r>
            <a:r>
              <a:rPr lang="en-US" altLang="ja-JP" b="1" dirty="0"/>
              <a:t>and PIE upgrades</a:t>
            </a:r>
          </a:p>
          <a:p>
            <a:r>
              <a:rPr lang="en-US" altLang="ja-JP" dirty="0" err="1"/>
              <a:t>Ferran</a:t>
            </a:r>
            <a:r>
              <a:rPr lang="en-US" altLang="ja-JP" dirty="0"/>
              <a:t> </a:t>
            </a:r>
            <a:r>
              <a:rPr lang="en-US" altLang="ja-JP" dirty="0" err="1"/>
              <a:t>Boix</a:t>
            </a:r>
            <a:r>
              <a:rPr lang="en-US" altLang="ja-JP" dirty="0"/>
              <a:t> </a:t>
            </a:r>
            <a:r>
              <a:rPr lang="en-US" altLang="ja-JP" dirty="0" err="1"/>
              <a:t>Pamies</a:t>
            </a:r>
            <a:r>
              <a:rPr lang="en-US" altLang="ja-JP" dirty="0"/>
              <a:t> (TRIUMF)</a:t>
            </a:r>
          </a:p>
          <a:p>
            <a:pPr lvl="1"/>
            <a:r>
              <a:rPr kumimoji="1" lang="en-US" altLang="ja-JP" dirty="0"/>
              <a:t>Secondary irradiation </a:t>
            </a:r>
            <a:endParaRPr kumimoji="1" lang="ja-JP" altLang="en-US" dirty="0"/>
          </a:p>
        </p:txBody>
      </p:sp>
    </p:spTree>
    <p:extLst>
      <p:ext uri="{BB962C8B-B14F-4D97-AF65-F5344CB8AC3E}">
        <p14:creationId xmlns:p14="http://schemas.microsoft.com/office/powerpoint/2010/main" val="2854653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MUON-SlideGraph-gradient.png"/>
          <p:cNvPicPr>
            <a:picLocks noChangeAspect="1"/>
          </p:cNvPicPr>
          <p:nvPr/>
        </p:nvPicPr>
        <p:blipFill>
          <a:blip r:embed="rId2">
            <a:alphaModFix amt="75000"/>
          </a:blip>
          <a:stretch>
            <a:fillRect/>
          </a:stretch>
        </p:blipFill>
        <p:spPr>
          <a:xfrm>
            <a:off x="0" y="4093106"/>
            <a:ext cx="12192000" cy="2810933"/>
          </a:xfrm>
          <a:prstGeom prst="rect">
            <a:avLst/>
          </a:prstGeom>
        </p:spPr>
      </p:pic>
      <p:pic>
        <p:nvPicPr>
          <p:cNvPr id="83" name="Image 82" descr="MUON-SlideGraph-LogoBkgnd2.png"/>
          <p:cNvPicPr>
            <a:picLocks noChangeAspect="1"/>
          </p:cNvPicPr>
          <p:nvPr/>
        </p:nvPicPr>
        <p:blipFill>
          <a:blip r:embed="rId3"/>
          <a:stretch>
            <a:fillRect/>
          </a:stretch>
        </p:blipFill>
        <p:spPr>
          <a:xfrm>
            <a:off x="0" y="0"/>
            <a:ext cx="12192000" cy="6854613"/>
          </a:xfrm>
          <a:prstGeom prst="rect">
            <a:avLst/>
          </a:prstGeom>
        </p:spPr>
      </p:pic>
      <p:pic>
        <p:nvPicPr>
          <p:cNvPr id="86" name="Image 85" descr="MCC-inernational-finalV01.png"/>
          <p:cNvPicPr>
            <a:picLocks noChangeAspect="1"/>
          </p:cNvPicPr>
          <p:nvPr/>
        </p:nvPicPr>
        <p:blipFill>
          <a:blip r:embed="rId4"/>
          <a:stretch>
            <a:fillRect/>
          </a:stretch>
        </p:blipFill>
        <p:spPr>
          <a:xfrm>
            <a:off x="176672" y="76201"/>
            <a:ext cx="1855329" cy="1855329"/>
          </a:xfrm>
          <a:prstGeom prst="rect">
            <a:avLst/>
          </a:prstGeom>
        </p:spPr>
      </p:pic>
      <p:sp>
        <p:nvSpPr>
          <p:cNvPr id="87" name="ZoneTexte 86"/>
          <p:cNvSpPr txBox="1"/>
          <p:nvPr/>
        </p:nvSpPr>
        <p:spPr>
          <a:xfrm>
            <a:off x="5039883" y="5541235"/>
            <a:ext cx="6816757" cy="420564"/>
          </a:xfrm>
          <a:prstGeom prst="rect">
            <a:avLst/>
          </a:prstGeom>
          <a:noFill/>
        </p:spPr>
        <p:txBody>
          <a:bodyPr wrap="square" rtlCol="0">
            <a:spAutoFit/>
          </a:bodyPr>
          <a:lstStyle/>
          <a:p>
            <a:pPr defTabSz="609585"/>
            <a:r>
              <a:rPr kumimoji="0" lang="en-US" sz="2133" dirty="0">
                <a:solidFill>
                  <a:prstClr val="white"/>
                </a:solidFill>
                <a:latin typeface="Calibri"/>
                <a:cs typeface="Calibri"/>
                <a:hlinkClick r:id="rId5"/>
              </a:rPr>
              <a:t>8</a:t>
            </a:r>
            <a:r>
              <a:rPr kumimoji="0" lang="en-US" sz="2133" baseline="30000" dirty="0">
                <a:solidFill>
                  <a:prstClr val="white"/>
                </a:solidFill>
                <a:latin typeface="Calibri"/>
                <a:cs typeface="Calibri"/>
                <a:hlinkClick r:id="rId5"/>
              </a:rPr>
              <a:t>th</a:t>
            </a:r>
            <a:r>
              <a:rPr kumimoji="0" lang="en-US" sz="2133" dirty="0">
                <a:solidFill>
                  <a:prstClr val="white"/>
                </a:solidFill>
                <a:latin typeface="Calibri"/>
                <a:cs typeface="Calibri"/>
                <a:hlinkClick r:id="rId5"/>
              </a:rPr>
              <a:t> High Power </a:t>
            </a:r>
            <a:r>
              <a:rPr kumimoji="0" lang="en-US" sz="2133" dirty="0" err="1">
                <a:solidFill>
                  <a:prstClr val="white"/>
                </a:solidFill>
                <a:latin typeface="Calibri"/>
                <a:cs typeface="Calibri"/>
                <a:hlinkClick r:id="rId5"/>
              </a:rPr>
              <a:t>Targetry</a:t>
            </a:r>
            <a:r>
              <a:rPr kumimoji="0" lang="en-US" sz="2133" dirty="0">
                <a:solidFill>
                  <a:prstClr val="white"/>
                </a:solidFill>
                <a:latin typeface="Calibri"/>
                <a:cs typeface="Calibri"/>
                <a:hlinkClick r:id="rId5"/>
              </a:rPr>
              <a:t> Workshop</a:t>
            </a:r>
            <a:r>
              <a:rPr kumimoji="0" lang="en-US" sz="2133" dirty="0">
                <a:solidFill>
                  <a:prstClr val="white"/>
                </a:solidFill>
                <a:latin typeface="Calibri"/>
                <a:cs typeface="Calibri"/>
              </a:rPr>
              <a:t>, </a:t>
            </a:r>
            <a:r>
              <a:rPr kumimoji="0" lang="en-GB" sz="1867" dirty="0">
                <a:solidFill>
                  <a:srgbClr val="F9F9F9"/>
                </a:solidFill>
                <a:latin typeface="Roboto" panose="02000000000000000000" pitchFamily="2" charset="0"/>
              </a:rPr>
              <a:t> </a:t>
            </a:r>
            <a:r>
              <a:rPr kumimoji="0" lang="en-US" sz="1867" dirty="0">
                <a:solidFill>
                  <a:srgbClr val="F9F9F9"/>
                </a:solidFill>
                <a:latin typeface="Roboto" panose="02000000000000000000" pitchFamily="2" charset="0"/>
              </a:rPr>
              <a:t>6-10 November 2023</a:t>
            </a:r>
            <a:endParaRPr kumimoji="0" lang="en-GB" sz="2400" dirty="0">
              <a:solidFill>
                <a:prstClr val="black"/>
              </a:solidFill>
              <a:latin typeface="Calibri"/>
              <a:cs typeface="Calibri"/>
            </a:endParaRPr>
          </a:p>
        </p:txBody>
      </p:sp>
      <p:sp>
        <p:nvSpPr>
          <p:cNvPr id="11" name="ZoneTexte 10"/>
          <p:cNvSpPr txBox="1"/>
          <p:nvPr/>
        </p:nvSpPr>
        <p:spPr>
          <a:xfrm>
            <a:off x="2659911" y="2372883"/>
            <a:ext cx="6700452" cy="1405641"/>
          </a:xfrm>
          <a:prstGeom prst="rect">
            <a:avLst/>
          </a:prstGeom>
          <a:noFill/>
        </p:spPr>
        <p:txBody>
          <a:bodyPr wrap="square" rtlCol="0">
            <a:spAutoFit/>
          </a:bodyPr>
          <a:lstStyle/>
          <a:p>
            <a:pPr algn="ctr" defTabSz="609585"/>
            <a:r>
              <a:rPr kumimoji="0" lang="en-GB" sz="4267" b="1" dirty="0">
                <a:solidFill>
                  <a:prstClr val="black"/>
                </a:solidFill>
                <a:latin typeface="Roboto" panose="02000000000000000000" pitchFamily="2" charset="0"/>
              </a:rPr>
              <a:t>Challenges in the Design of Muon Colliders</a:t>
            </a:r>
            <a:endParaRPr kumimoji="0" lang="en-GB" sz="4267" dirty="0">
              <a:solidFill>
                <a:prstClr val="black"/>
              </a:solidFill>
              <a:latin typeface="Calibri"/>
              <a:cs typeface="Calibri"/>
            </a:endParaRPr>
          </a:p>
        </p:txBody>
      </p:sp>
      <p:sp>
        <p:nvSpPr>
          <p:cNvPr id="9" name="ZoneTexte 86"/>
          <p:cNvSpPr txBox="1"/>
          <p:nvPr/>
        </p:nvSpPr>
        <p:spPr>
          <a:xfrm>
            <a:off x="2296013" y="3868035"/>
            <a:ext cx="7296811" cy="748795"/>
          </a:xfrm>
          <a:prstGeom prst="rect">
            <a:avLst/>
          </a:prstGeom>
          <a:noFill/>
        </p:spPr>
        <p:txBody>
          <a:bodyPr wrap="square" rtlCol="0">
            <a:spAutoFit/>
          </a:bodyPr>
          <a:lstStyle/>
          <a:p>
            <a:pPr algn="ctr" defTabSz="609585"/>
            <a:r>
              <a:rPr kumimoji="0" lang="en-US" sz="2133" dirty="0">
                <a:solidFill>
                  <a:prstClr val="black"/>
                </a:solidFill>
                <a:latin typeface="Calibri"/>
                <a:cs typeface="Calibri"/>
              </a:rPr>
              <a:t>R. Losito</a:t>
            </a:r>
          </a:p>
          <a:p>
            <a:pPr algn="ctr" defTabSz="609585"/>
            <a:r>
              <a:rPr kumimoji="0" lang="en-US" sz="2133" dirty="0">
                <a:solidFill>
                  <a:prstClr val="black"/>
                </a:solidFill>
                <a:latin typeface="Calibri"/>
                <a:cs typeface="Calibri"/>
              </a:rPr>
              <a:t>for the International </a:t>
            </a:r>
            <a:r>
              <a:rPr kumimoji="0" lang="en-US" sz="2133" dirty="0" err="1">
                <a:solidFill>
                  <a:prstClr val="black"/>
                </a:solidFill>
                <a:latin typeface="Calibri"/>
                <a:cs typeface="Calibri"/>
              </a:rPr>
              <a:t>Muon</a:t>
            </a:r>
            <a:r>
              <a:rPr kumimoji="0" lang="en-US" sz="2133" dirty="0">
                <a:solidFill>
                  <a:prstClr val="black"/>
                </a:solidFill>
                <a:latin typeface="Calibri"/>
                <a:cs typeface="Calibri"/>
              </a:rPr>
              <a:t> Collider Collaboration</a:t>
            </a:r>
          </a:p>
        </p:txBody>
      </p:sp>
      <p:pic>
        <p:nvPicPr>
          <p:cNvPr id="3" name="Picture 2" descr="A picture containing text, font, graphics, design&#10;&#10;Description automatically generated">
            <a:extLst>
              <a:ext uri="{FF2B5EF4-FFF2-40B4-BE49-F238E27FC236}">
                <a16:creationId xmlns:a16="http://schemas.microsoft.com/office/drawing/2014/main" id="{F240389E-9CEE-39F2-F307-4C292D9B1135}"/>
              </a:ext>
            </a:extLst>
          </p:cNvPr>
          <p:cNvPicPr>
            <a:picLocks noChangeAspect="1"/>
          </p:cNvPicPr>
          <p:nvPr/>
        </p:nvPicPr>
        <p:blipFill>
          <a:blip r:embed="rId6"/>
          <a:stretch>
            <a:fillRect/>
          </a:stretch>
        </p:blipFill>
        <p:spPr>
          <a:xfrm>
            <a:off x="10416480" y="125938"/>
            <a:ext cx="1705101" cy="1958913"/>
          </a:xfrm>
          <a:prstGeom prst="rect">
            <a:avLst/>
          </a:prstGeom>
        </p:spPr>
      </p:pic>
      <p:sp>
        <p:nvSpPr>
          <p:cNvPr id="5" name="Rectangle 4">
            <a:extLst>
              <a:ext uri="{FF2B5EF4-FFF2-40B4-BE49-F238E27FC236}">
                <a16:creationId xmlns:a16="http://schemas.microsoft.com/office/drawing/2014/main" id="{19D3C3A7-A2E6-0F03-03B3-3F83A51A2268}"/>
              </a:ext>
            </a:extLst>
          </p:cNvPr>
          <p:cNvSpPr/>
          <p:nvPr/>
        </p:nvSpPr>
        <p:spPr>
          <a:xfrm>
            <a:off x="2679010" y="5954970"/>
            <a:ext cx="6708177" cy="912814"/>
          </a:xfrm>
          <a:prstGeom prst="rect">
            <a:avLst/>
          </a:prstGeom>
        </p:spPr>
        <p:txBody>
          <a:bodyPr wrap="square" anchor="ctr">
            <a:spAutoFit/>
          </a:bodyPr>
          <a:lstStyle/>
          <a:p>
            <a:pPr defTabSz="609585"/>
            <a:r>
              <a:rPr kumimoji="0" lang="en-GB" sz="1333" dirty="0">
                <a:solidFill>
                  <a:prstClr val="white"/>
                </a:solidFill>
                <a:latin typeface="Montserrat" panose="00000500000000000000" pitchFamily="2" charset="0"/>
                <a:cs typeface="Arial" panose="020B0604020202020204" pitchFamily="34" charset="0"/>
              </a:rPr>
              <a:t>Co-Funded by the European Union (EU). Views and opinions expressed are however those of the author only and do not necessarily reflect those of the EU or European Research Executive Agency (REA). Neither the EU nor the REA can be held responsible for them.</a:t>
            </a:r>
            <a:endParaRPr kumimoji="0" lang="en-GB" sz="1067" dirty="0">
              <a:solidFill>
                <a:prstClr val="white"/>
              </a:solidFill>
              <a:latin typeface="Montserrat" panose="00000500000000000000" pitchFamily="2" charset="0"/>
              <a:cs typeface="Arial" panose="020B0604020202020204" pitchFamily="34" charset="0"/>
            </a:endParaRPr>
          </a:p>
        </p:txBody>
      </p:sp>
      <p:pic>
        <p:nvPicPr>
          <p:cNvPr id="2" name="Picture 2" descr="Drapeau-europe">
            <a:extLst>
              <a:ext uri="{FF2B5EF4-FFF2-40B4-BE49-F238E27FC236}">
                <a16:creationId xmlns:a16="http://schemas.microsoft.com/office/drawing/2014/main" id="{5FA93948-652B-A8A8-E194-EE3D9447BE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5362857"/>
            <a:ext cx="2390495" cy="15875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screenshot, font, number&#10;&#10;Description automatically generated">
            <a:extLst>
              <a:ext uri="{FF2B5EF4-FFF2-40B4-BE49-F238E27FC236}">
                <a16:creationId xmlns:a16="http://schemas.microsoft.com/office/drawing/2014/main" id="{40A29AA9-44BB-DFB8-60E5-3D8B53289677}"/>
              </a:ext>
            </a:extLst>
          </p:cNvPr>
          <p:cNvPicPr>
            <a:picLocks noGrp="1" noChangeAspect="1"/>
          </p:cNvPicPr>
          <p:nvPr>
            <p:ph sz="quarter" idx="12"/>
          </p:nvPr>
        </p:nvPicPr>
        <p:blipFill>
          <a:blip r:embed="rId2"/>
          <a:stretch>
            <a:fillRect/>
          </a:stretch>
        </p:blipFill>
        <p:spPr>
          <a:xfrm>
            <a:off x="609600" y="2864135"/>
            <a:ext cx="11074400" cy="2389147"/>
          </a:xfrm>
          <a:prstGeom prst="rect">
            <a:avLst/>
          </a:prstGeom>
        </p:spPr>
      </p:pic>
      <p:sp>
        <p:nvSpPr>
          <p:cNvPr id="3" name="Footer Placeholder 2">
            <a:extLst>
              <a:ext uri="{FF2B5EF4-FFF2-40B4-BE49-F238E27FC236}">
                <a16:creationId xmlns:a16="http://schemas.microsoft.com/office/drawing/2014/main" id="{3967F760-FFAD-7E46-51D2-E3CCA722A244}"/>
              </a:ext>
            </a:extLst>
          </p:cNvPr>
          <p:cNvSpPr>
            <a:spLocks noGrp="1"/>
          </p:cNvSpPr>
          <p:nvPr>
            <p:ph type="ftr" sz="quarter" idx="3"/>
          </p:nvPr>
        </p:nvSpPr>
        <p:spPr/>
        <p:txBody>
          <a:bodyPr/>
          <a:lstStyle/>
          <a:p>
            <a:pPr defTabSz="609585"/>
            <a:r>
              <a:rPr kumimoji="0" lang="en-GB">
                <a:solidFill>
                  <a:prstClr val="black"/>
                </a:solidFill>
              </a:rPr>
              <a:t>R. Losito                        The Muon Collider: Perspectives and Challenges, Riken, 6 Nov 2023 </a:t>
            </a:r>
            <a:endParaRPr kumimoji="0" lang="en-GB" dirty="0">
              <a:solidFill>
                <a:prstClr val="black"/>
              </a:solidFill>
            </a:endParaRPr>
          </a:p>
        </p:txBody>
      </p:sp>
      <p:sp>
        <p:nvSpPr>
          <p:cNvPr id="4" name="Slide Number Placeholder 3">
            <a:extLst>
              <a:ext uri="{FF2B5EF4-FFF2-40B4-BE49-F238E27FC236}">
                <a16:creationId xmlns:a16="http://schemas.microsoft.com/office/drawing/2014/main" id="{BC75665E-444B-C9EA-20FA-DB3BD79B3BC3}"/>
              </a:ext>
            </a:extLst>
          </p:cNvPr>
          <p:cNvSpPr>
            <a:spLocks noGrp="1"/>
          </p:cNvSpPr>
          <p:nvPr>
            <p:ph type="sldNum" sz="quarter" idx="4"/>
          </p:nvPr>
        </p:nvSpPr>
        <p:spPr/>
        <p:txBody>
          <a:bodyPr/>
          <a:lstStyle/>
          <a:p>
            <a:pPr defTabSz="609585"/>
            <a:fld id="{974172A1-1CBF-0B40-9234-7D4D80EC19EA}" type="slidenum">
              <a:rPr kumimoji="0" lang="en-GB">
                <a:solidFill>
                  <a:prstClr val="white"/>
                </a:solidFill>
              </a:rPr>
              <a:pPr defTabSz="609585"/>
              <a:t>5</a:t>
            </a:fld>
            <a:endParaRPr kumimoji="0" lang="en-GB" dirty="0">
              <a:solidFill>
                <a:prstClr val="white"/>
              </a:solidFill>
            </a:endParaRPr>
          </a:p>
        </p:txBody>
      </p:sp>
      <p:sp>
        <p:nvSpPr>
          <p:cNvPr id="6" name="Title 5">
            <a:extLst>
              <a:ext uri="{FF2B5EF4-FFF2-40B4-BE49-F238E27FC236}">
                <a16:creationId xmlns:a16="http://schemas.microsoft.com/office/drawing/2014/main" id="{6A203C27-4C25-4FBE-B1AF-A794EAC2E953}"/>
              </a:ext>
            </a:extLst>
          </p:cNvPr>
          <p:cNvSpPr>
            <a:spLocks noGrp="1"/>
          </p:cNvSpPr>
          <p:nvPr>
            <p:ph type="title"/>
          </p:nvPr>
        </p:nvSpPr>
        <p:spPr/>
        <p:txBody>
          <a:bodyPr/>
          <a:lstStyle/>
          <a:p>
            <a:endParaRPr lang="en-GB"/>
          </a:p>
        </p:txBody>
      </p:sp>
      <p:sp>
        <p:nvSpPr>
          <p:cNvPr id="7" name="Rectangle 6">
            <a:extLst>
              <a:ext uri="{FF2B5EF4-FFF2-40B4-BE49-F238E27FC236}">
                <a16:creationId xmlns:a16="http://schemas.microsoft.com/office/drawing/2014/main" id="{34BC48D5-B49A-7E65-3A1F-86EE5BCE4CD5}"/>
              </a:ext>
            </a:extLst>
          </p:cNvPr>
          <p:cNvSpPr/>
          <p:nvPr/>
        </p:nvSpPr>
        <p:spPr>
          <a:xfrm>
            <a:off x="3119669" y="2640090"/>
            <a:ext cx="1728192" cy="283723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0" lang="it-IT" sz="2400">
              <a:solidFill>
                <a:prstClr val="white"/>
              </a:solidFill>
              <a:latin typeface="Arial"/>
            </a:endParaRPr>
          </a:p>
        </p:txBody>
      </p:sp>
    </p:spTree>
    <p:extLst>
      <p:ext uri="{BB962C8B-B14F-4D97-AF65-F5344CB8AC3E}">
        <p14:creationId xmlns:p14="http://schemas.microsoft.com/office/powerpoint/2010/main" val="226037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223">
            <a:extLst>
              <a:ext uri="{FF2B5EF4-FFF2-40B4-BE49-F238E27FC236}">
                <a16:creationId xmlns:a16="http://schemas.microsoft.com/office/drawing/2014/main" id="{F5357E47-B7A2-ED2B-2FDF-ADB980303E8A}"/>
              </a:ext>
            </a:extLst>
          </p:cNvPr>
          <p:cNvSpPr/>
          <p:nvPr/>
        </p:nvSpPr>
        <p:spPr>
          <a:xfrm>
            <a:off x="10820104" y="2401675"/>
            <a:ext cx="1188093" cy="1699399"/>
          </a:xfrm>
          <a:prstGeom prst="rect">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defTabSz="1219170">
              <a:defRPr/>
            </a:pPr>
            <a:endParaRPr kumimoji="0" lang="en-GB" sz="2400" kern="0">
              <a:solidFill>
                <a:prstClr val="black"/>
              </a:solidFill>
              <a:latin typeface="Arial"/>
            </a:endParaRPr>
          </a:p>
        </p:txBody>
      </p:sp>
      <p:sp>
        <p:nvSpPr>
          <p:cNvPr id="4" name="Title 3">
            <a:extLst>
              <a:ext uri="{FF2B5EF4-FFF2-40B4-BE49-F238E27FC236}">
                <a16:creationId xmlns:a16="http://schemas.microsoft.com/office/drawing/2014/main" id="{75EBC296-FB58-DF4D-83DD-9A6E2A3CF228}"/>
              </a:ext>
            </a:extLst>
          </p:cNvPr>
          <p:cNvSpPr>
            <a:spLocks noGrp="1"/>
          </p:cNvSpPr>
          <p:nvPr>
            <p:ph type="title"/>
          </p:nvPr>
        </p:nvSpPr>
        <p:spPr>
          <a:xfrm>
            <a:off x="1650356" y="275167"/>
            <a:ext cx="9042400" cy="1143000"/>
          </a:xfrm>
        </p:spPr>
        <p:txBody>
          <a:bodyPr/>
          <a:lstStyle/>
          <a:p>
            <a:r>
              <a:rPr lang="en-GB" dirty="0"/>
              <a:t>Target System &amp; shielding</a:t>
            </a:r>
          </a:p>
        </p:txBody>
      </p:sp>
      <p:sp>
        <p:nvSpPr>
          <p:cNvPr id="10" name="Slide Number Placeholder 2">
            <a:extLst>
              <a:ext uri="{FF2B5EF4-FFF2-40B4-BE49-F238E27FC236}">
                <a16:creationId xmlns:a16="http://schemas.microsoft.com/office/drawing/2014/main" id="{A7B29D37-D556-1909-87B5-A907D89C59F8}"/>
              </a:ext>
            </a:extLst>
          </p:cNvPr>
          <p:cNvSpPr txBox="1">
            <a:spLocks/>
          </p:cNvSpPr>
          <p:nvPr/>
        </p:nvSpPr>
        <p:spPr>
          <a:xfrm>
            <a:off x="10464800" y="6538914"/>
            <a:ext cx="609600" cy="365125"/>
          </a:xfrm>
          <a:prstGeom prst="rect">
            <a:avLst/>
          </a:prstGeom>
        </p:spPr>
        <p:txBody>
          <a:bodyPr vert="horz" lIns="121920" tIns="60960" rIns="121920" bIns="6096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fld id="{974172A1-1CBF-0B40-9234-7D4D80EC19EA}" type="slidenum">
              <a:rPr kumimoji="0" lang="en-GB" sz="1600">
                <a:solidFill>
                  <a:prstClr val="white"/>
                </a:solidFill>
              </a:rPr>
              <a:pPr defTabSz="609585"/>
              <a:t>6</a:t>
            </a:fld>
            <a:endParaRPr kumimoji="0" lang="en-GB" sz="1600" dirty="0">
              <a:solidFill>
                <a:prstClr val="white"/>
              </a:solidFill>
            </a:endParaRPr>
          </a:p>
        </p:txBody>
      </p:sp>
      <p:sp>
        <p:nvSpPr>
          <p:cNvPr id="81" name="Rectangle 80">
            <a:extLst>
              <a:ext uri="{FF2B5EF4-FFF2-40B4-BE49-F238E27FC236}">
                <a16:creationId xmlns:a16="http://schemas.microsoft.com/office/drawing/2014/main" id="{54A18FD1-63BB-DEBB-27DC-5423CCCA554C}"/>
              </a:ext>
            </a:extLst>
          </p:cNvPr>
          <p:cNvSpPr/>
          <p:nvPr/>
        </p:nvSpPr>
        <p:spPr>
          <a:xfrm>
            <a:off x="3736949" y="2778964"/>
            <a:ext cx="6829713" cy="105320"/>
          </a:xfrm>
          <a:prstGeom prst="rect">
            <a:avLst/>
          </a:prstGeom>
          <a:solidFill>
            <a:srgbClr val="64BCD9">
              <a:tint val="100000"/>
              <a:shade val="100000"/>
              <a:satMod val="130000"/>
            </a:srgbClr>
          </a:solidFill>
          <a:ln w="9525" cap="flat" cmpd="sng" algn="ctr">
            <a:no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82" name="Rectangle 81">
            <a:extLst>
              <a:ext uri="{FF2B5EF4-FFF2-40B4-BE49-F238E27FC236}">
                <a16:creationId xmlns:a16="http://schemas.microsoft.com/office/drawing/2014/main" id="{BC56C9D2-D1C7-0866-DE6D-31EA2A646054}"/>
              </a:ext>
            </a:extLst>
          </p:cNvPr>
          <p:cNvSpPr/>
          <p:nvPr/>
        </p:nvSpPr>
        <p:spPr>
          <a:xfrm>
            <a:off x="689861" y="5614742"/>
            <a:ext cx="3700049" cy="407783"/>
          </a:xfrm>
          <a:prstGeom prst="rect">
            <a:avLst/>
          </a:prstGeom>
          <a:solidFill>
            <a:srgbClr val="D5FC79"/>
          </a:solidFill>
          <a:ln w="9525" cap="flat" cmpd="sng" algn="ctr">
            <a:no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83" name="Rectangle 82">
            <a:extLst>
              <a:ext uri="{FF2B5EF4-FFF2-40B4-BE49-F238E27FC236}">
                <a16:creationId xmlns:a16="http://schemas.microsoft.com/office/drawing/2014/main" id="{75A51A23-C876-C7F6-2C6B-89F2FDF0D291}"/>
              </a:ext>
            </a:extLst>
          </p:cNvPr>
          <p:cNvSpPr/>
          <p:nvPr/>
        </p:nvSpPr>
        <p:spPr>
          <a:xfrm>
            <a:off x="3553390" y="2490230"/>
            <a:ext cx="7166655" cy="226285"/>
          </a:xfrm>
          <a:prstGeom prst="rect">
            <a:avLst/>
          </a:prstGeom>
          <a:solidFill>
            <a:srgbClr val="64BCD9">
              <a:tint val="100000"/>
              <a:shade val="100000"/>
              <a:satMod val="130000"/>
            </a:srgbClr>
          </a:solidFill>
          <a:ln w="9525" cap="flat" cmpd="sng" algn="ctr">
            <a:solidFill>
              <a:srgbClr val="64BCD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dirty="0">
              <a:solidFill>
                <a:prstClr val="black"/>
              </a:solidFill>
              <a:latin typeface="Arial"/>
            </a:endParaRPr>
          </a:p>
        </p:txBody>
      </p:sp>
      <p:cxnSp>
        <p:nvCxnSpPr>
          <p:cNvPr id="89" name="Straight Arrow Connector 88">
            <a:extLst>
              <a:ext uri="{FF2B5EF4-FFF2-40B4-BE49-F238E27FC236}">
                <a16:creationId xmlns:a16="http://schemas.microsoft.com/office/drawing/2014/main" id="{1A2F3677-1ADF-4E3E-0C23-69C3F10314E6}"/>
              </a:ext>
            </a:extLst>
          </p:cNvPr>
          <p:cNvCxnSpPr>
            <a:cxnSpLocks/>
          </p:cNvCxnSpPr>
          <p:nvPr/>
        </p:nvCxnSpPr>
        <p:spPr>
          <a:xfrm>
            <a:off x="2003034" y="5284584"/>
            <a:ext cx="793663" cy="0"/>
          </a:xfrm>
          <a:prstGeom prst="straightConnector1">
            <a:avLst/>
          </a:prstGeom>
          <a:noFill/>
          <a:ln w="25400" cap="flat" cmpd="sng" algn="ctr">
            <a:solidFill>
              <a:srgbClr val="64BCD9"/>
            </a:solidFill>
            <a:prstDash val="solid"/>
            <a:tailEnd type="triangle"/>
          </a:ln>
          <a:effectLst/>
        </p:spPr>
      </p:cxnSp>
      <p:sp>
        <p:nvSpPr>
          <p:cNvPr id="91" name="Rectangle 90">
            <a:extLst>
              <a:ext uri="{FF2B5EF4-FFF2-40B4-BE49-F238E27FC236}">
                <a16:creationId xmlns:a16="http://schemas.microsoft.com/office/drawing/2014/main" id="{86BD3A96-0518-8A43-0454-55D5002033B5}"/>
              </a:ext>
            </a:extLst>
          </p:cNvPr>
          <p:cNvSpPr/>
          <p:nvPr/>
        </p:nvSpPr>
        <p:spPr>
          <a:xfrm>
            <a:off x="3736948" y="2857907"/>
            <a:ext cx="6831347" cy="1612293"/>
          </a:xfrm>
          <a:prstGeom prst="rect">
            <a:avLst/>
          </a:prstGeom>
          <a:gradFill rotWithShape="1">
            <a:gsLst>
              <a:gs pos="0">
                <a:srgbClr val="E65346">
                  <a:tint val="100000"/>
                  <a:shade val="100000"/>
                  <a:satMod val="130000"/>
                </a:srgbClr>
              </a:gs>
              <a:gs pos="100000">
                <a:srgbClr val="E65346">
                  <a:tint val="50000"/>
                  <a:shade val="100000"/>
                  <a:satMod val="350000"/>
                </a:srgbClr>
              </a:gs>
            </a:gsLst>
            <a:lin ang="16200000" scaled="0"/>
          </a:gradFill>
          <a:ln w="9525" cap="flat" cmpd="sng" algn="ctr">
            <a:solidFill>
              <a:srgbClr val="E653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92" name="TextBox 91">
            <a:extLst>
              <a:ext uri="{FF2B5EF4-FFF2-40B4-BE49-F238E27FC236}">
                <a16:creationId xmlns:a16="http://schemas.microsoft.com/office/drawing/2014/main" id="{EE4273E4-3267-A871-050B-7181FB4A40A1}"/>
              </a:ext>
            </a:extLst>
          </p:cNvPr>
          <p:cNvSpPr txBox="1"/>
          <p:nvPr/>
        </p:nvSpPr>
        <p:spPr>
          <a:xfrm>
            <a:off x="5927149" y="3445622"/>
            <a:ext cx="3368916" cy="338554"/>
          </a:xfrm>
          <a:prstGeom prst="rect">
            <a:avLst/>
          </a:prstGeom>
          <a:noFill/>
        </p:spPr>
        <p:txBody>
          <a:bodyPr wrap="square" rtlCol="0">
            <a:spAutoFit/>
          </a:bodyPr>
          <a:lstStyle>
            <a:defPPr>
              <a:defRPr lang="fr-FR"/>
            </a:defPPr>
            <a:lvl1pPr>
              <a:defRPr sz="1200" b="1">
                <a:solidFill>
                  <a:srgbClr val="0033A0"/>
                </a:solidFill>
              </a:defRPr>
            </a:lvl1pPr>
          </a:lstStyle>
          <a:p>
            <a:pPr defTabSz="609585"/>
            <a:r>
              <a:rPr kumimoji="0" lang="es-ES" sz="1600" dirty="0" err="1">
                <a:latin typeface="Arial"/>
              </a:rPr>
              <a:t>Shielding</a:t>
            </a:r>
            <a:r>
              <a:rPr kumimoji="0" lang="es-ES" sz="1600" dirty="0">
                <a:latin typeface="Arial"/>
              </a:rPr>
              <a:t> (</a:t>
            </a:r>
            <a:r>
              <a:rPr kumimoji="0" lang="es-ES" sz="1600" dirty="0" err="1">
                <a:latin typeface="Arial"/>
              </a:rPr>
              <a:t>Tungsten</a:t>
            </a:r>
            <a:r>
              <a:rPr kumimoji="0" lang="es-ES" sz="1600" dirty="0">
                <a:latin typeface="Arial"/>
              </a:rPr>
              <a:t>)</a:t>
            </a:r>
            <a:endParaRPr kumimoji="0" lang="en-GB" sz="1600" dirty="0">
              <a:latin typeface="Arial"/>
            </a:endParaRPr>
          </a:p>
        </p:txBody>
      </p:sp>
      <p:sp>
        <p:nvSpPr>
          <p:cNvPr id="93" name="Rectangle 92">
            <a:extLst>
              <a:ext uri="{FF2B5EF4-FFF2-40B4-BE49-F238E27FC236}">
                <a16:creationId xmlns:a16="http://schemas.microsoft.com/office/drawing/2014/main" id="{E09477C5-B20C-1399-EF04-124C26D70269}"/>
              </a:ext>
            </a:extLst>
          </p:cNvPr>
          <p:cNvSpPr/>
          <p:nvPr/>
        </p:nvSpPr>
        <p:spPr>
          <a:xfrm>
            <a:off x="2263111" y="1028734"/>
            <a:ext cx="9745087" cy="1154631"/>
          </a:xfrm>
          <a:prstGeom prst="rect">
            <a:avLst/>
          </a:prstGeom>
          <a:gradFill flip="none" rotWithShape="1">
            <a:gsLst>
              <a:gs pos="0">
                <a:srgbClr val="64BCD9">
                  <a:lumMod val="50000"/>
                  <a:shade val="30000"/>
                  <a:satMod val="115000"/>
                </a:srgbClr>
              </a:gs>
              <a:gs pos="50000">
                <a:srgbClr val="64BCD9">
                  <a:lumMod val="50000"/>
                  <a:shade val="67500"/>
                  <a:satMod val="115000"/>
                </a:srgbClr>
              </a:gs>
              <a:gs pos="100000">
                <a:srgbClr val="64BCD9">
                  <a:lumMod val="50000"/>
                  <a:shade val="100000"/>
                  <a:satMod val="115000"/>
                </a:srgbClr>
              </a:gs>
            </a:gsLst>
            <a:lin ang="8100000" scaled="1"/>
            <a:tileRect/>
          </a:gradFill>
          <a:ln w="9525" cap="flat" cmpd="sng" algn="ctr">
            <a:noFill/>
            <a:prstDash val="solid"/>
          </a:ln>
          <a:effectLst/>
        </p:spPr>
        <p:txBody>
          <a:bodyPr rtlCol="0" anchor="ctr"/>
          <a:lstStyle/>
          <a:p>
            <a:pPr algn="ctr" defTabSz="1219170">
              <a:defRPr/>
            </a:pPr>
            <a:endParaRPr kumimoji="0" lang="en-GB" sz="2400" kern="0" dirty="0">
              <a:solidFill>
                <a:prstClr val="black"/>
              </a:solidFill>
              <a:latin typeface="Arial"/>
            </a:endParaRPr>
          </a:p>
        </p:txBody>
      </p:sp>
      <p:sp>
        <p:nvSpPr>
          <p:cNvPr id="95" name="TextBox 94">
            <a:extLst>
              <a:ext uri="{FF2B5EF4-FFF2-40B4-BE49-F238E27FC236}">
                <a16:creationId xmlns:a16="http://schemas.microsoft.com/office/drawing/2014/main" id="{142BBC2D-480E-BCCC-F461-9B25C60CB9D7}"/>
              </a:ext>
            </a:extLst>
          </p:cNvPr>
          <p:cNvSpPr txBox="1"/>
          <p:nvPr/>
        </p:nvSpPr>
        <p:spPr>
          <a:xfrm>
            <a:off x="6267133" y="1762385"/>
            <a:ext cx="1440160" cy="307777"/>
          </a:xfrm>
          <a:prstGeom prst="rect">
            <a:avLst/>
          </a:prstGeom>
          <a:noFill/>
        </p:spPr>
        <p:txBody>
          <a:bodyPr wrap="square">
            <a:spAutoFit/>
          </a:bodyPr>
          <a:lstStyle/>
          <a:p>
            <a:pPr defTabSz="1219170">
              <a:defRPr/>
            </a:pPr>
            <a:r>
              <a:rPr kumimoji="0" lang="es-ES" sz="1400" b="1" kern="0" dirty="0">
                <a:solidFill>
                  <a:prstClr val="white"/>
                </a:solidFill>
                <a:latin typeface="Arial"/>
              </a:rPr>
              <a:t>HTS</a:t>
            </a:r>
            <a:endParaRPr kumimoji="0" lang="en-GB" sz="1400" b="1" kern="0" dirty="0">
              <a:solidFill>
                <a:prstClr val="white"/>
              </a:solidFill>
              <a:latin typeface="Arial"/>
            </a:endParaRPr>
          </a:p>
        </p:txBody>
      </p:sp>
      <p:sp>
        <p:nvSpPr>
          <p:cNvPr id="96" name="Rectangle 95">
            <a:extLst>
              <a:ext uri="{FF2B5EF4-FFF2-40B4-BE49-F238E27FC236}">
                <a16:creationId xmlns:a16="http://schemas.microsoft.com/office/drawing/2014/main" id="{7D816E40-40DF-E358-B301-7403863095F5}"/>
              </a:ext>
            </a:extLst>
          </p:cNvPr>
          <p:cNvSpPr/>
          <p:nvPr/>
        </p:nvSpPr>
        <p:spPr>
          <a:xfrm>
            <a:off x="3724053" y="3762083"/>
            <a:ext cx="6838591" cy="60959"/>
          </a:xfrm>
          <a:prstGeom prst="rect">
            <a:avLst/>
          </a:prstGeom>
          <a:solidFill>
            <a:srgbClr val="64BCD9">
              <a:tint val="100000"/>
              <a:shade val="100000"/>
              <a:satMod val="13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97" name="Rectangle 96">
            <a:extLst>
              <a:ext uri="{FF2B5EF4-FFF2-40B4-BE49-F238E27FC236}">
                <a16:creationId xmlns:a16="http://schemas.microsoft.com/office/drawing/2014/main" id="{461EDF49-B7DE-324E-D1CD-08EA11E69E26}"/>
              </a:ext>
            </a:extLst>
          </p:cNvPr>
          <p:cNvSpPr/>
          <p:nvPr/>
        </p:nvSpPr>
        <p:spPr>
          <a:xfrm>
            <a:off x="3718399" y="4085441"/>
            <a:ext cx="6844244" cy="60959"/>
          </a:xfrm>
          <a:prstGeom prst="rect">
            <a:avLst/>
          </a:prstGeom>
          <a:solidFill>
            <a:srgbClr val="64BCD9">
              <a:tint val="100000"/>
              <a:shade val="100000"/>
              <a:satMod val="13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98" name="Rectangle 97">
            <a:extLst>
              <a:ext uri="{FF2B5EF4-FFF2-40B4-BE49-F238E27FC236}">
                <a16:creationId xmlns:a16="http://schemas.microsoft.com/office/drawing/2014/main" id="{83D770DF-F41C-6320-12FE-D747FC26F55D}"/>
              </a:ext>
            </a:extLst>
          </p:cNvPr>
          <p:cNvSpPr/>
          <p:nvPr/>
        </p:nvSpPr>
        <p:spPr>
          <a:xfrm>
            <a:off x="3724053" y="4333044"/>
            <a:ext cx="6844244" cy="64121"/>
          </a:xfrm>
          <a:prstGeom prst="rect">
            <a:avLst/>
          </a:prstGeom>
          <a:solidFill>
            <a:srgbClr val="64BCD9">
              <a:tint val="100000"/>
              <a:shade val="100000"/>
              <a:satMod val="13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99" name="Rectangle 98">
            <a:extLst>
              <a:ext uri="{FF2B5EF4-FFF2-40B4-BE49-F238E27FC236}">
                <a16:creationId xmlns:a16="http://schemas.microsoft.com/office/drawing/2014/main" id="{8E84CFE9-3E5D-0592-B7E2-9B908ED5B98F}"/>
              </a:ext>
            </a:extLst>
          </p:cNvPr>
          <p:cNvSpPr/>
          <p:nvPr/>
        </p:nvSpPr>
        <p:spPr>
          <a:xfrm>
            <a:off x="3726353" y="2928690"/>
            <a:ext cx="6855200" cy="72037"/>
          </a:xfrm>
          <a:prstGeom prst="rect">
            <a:avLst/>
          </a:prstGeom>
          <a:solidFill>
            <a:srgbClr val="64BCD9">
              <a:tint val="100000"/>
              <a:shade val="100000"/>
              <a:satMod val="13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100" name="Rectangle 99">
            <a:extLst>
              <a:ext uri="{FF2B5EF4-FFF2-40B4-BE49-F238E27FC236}">
                <a16:creationId xmlns:a16="http://schemas.microsoft.com/office/drawing/2014/main" id="{572F00FF-35ED-95C3-8000-CF19BA2EEAAC}"/>
              </a:ext>
            </a:extLst>
          </p:cNvPr>
          <p:cNvSpPr/>
          <p:nvPr/>
        </p:nvSpPr>
        <p:spPr>
          <a:xfrm>
            <a:off x="3724052" y="3261829"/>
            <a:ext cx="6844243" cy="60959"/>
          </a:xfrm>
          <a:prstGeom prst="rect">
            <a:avLst/>
          </a:prstGeom>
          <a:solidFill>
            <a:srgbClr val="64BCD9">
              <a:tint val="100000"/>
              <a:shade val="100000"/>
              <a:satMod val="13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101" name="TextBox 100">
            <a:extLst>
              <a:ext uri="{FF2B5EF4-FFF2-40B4-BE49-F238E27FC236}">
                <a16:creationId xmlns:a16="http://schemas.microsoft.com/office/drawing/2014/main" id="{E1C40A74-D21F-605C-E07E-FA26624CBBB4}"/>
              </a:ext>
            </a:extLst>
          </p:cNvPr>
          <p:cNvSpPr txBox="1"/>
          <p:nvPr/>
        </p:nvSpPr>
        <p:spPr>
          <a:xfrm>
            <a:off x="5075771" y="2467379"/>
            <a:ext cx="3707228" cy="256545"/>
          </a:xfrm>
          <a:prstGeom prst="rect">
            <a:avLst/>
          </a:prstGeom>
          <a:noFill/>
        </p:spPr>
        <p:txBody>
          <a:bodyPr wrap="square">
            <a:spAutoFit/>
          </a:bodyPr>
          <a:lstStyle/>
          <a:p>
            <a:pPr defTabSz="1219170">
              <a:defRPr/>
            </a:pPr>
            <a:r>
              <a:rPr kumimoji="0" lang="en-GB" sz="1067" kern="0" dirty="0">
                <a:solidFill>
                  <a:prstClr val="black"/>
                </a:solidFill>
                <a:latin typeface="Arial"/>
              </a:rPr>
              <a:t>Neutron absorber (water and boron carbide layer)</a:t>
            </a:r>
          </a:p>
        </p:txBody>
      </p:sp>
      <p:sp>
        <p:nvSpPr>
          <p:cNvPr id="102" name="Rectangle 101">
            <a:extLst>
              <a:ext uri="{FF2B5EF4-FFF2-40B4-BE49-F238E27FC236}">
                <a16:creationId xmlns:a16="http://schemas.microsoft.com/office/drawing/2014/main" id="{AA8DA50F-161C-562D-573E-3D1D8A918103}"/>
              </a:ext>
            </a:extLst>
          </p:cNvPr>
          <p:cNvSpPr/>
          <p:nvPr/>
        </p:nvSpPr>
        <p:spPr>
          <a:xfrm>
            <a:off x="2263111" y="2183367"/>
            <a:ext cx="9745087" cy="93797"/>
          </a:xfrm>
          <a:prstGeom prst="rect">
            <a:avLst/>
          </a:prstGeom>
          <a:solidFill>
            <a:srgbClr val="FB963C">
              <a:lumMod val="60000"/>
              <a:lumOff val="4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105" name="TextBox 104">
            <a:extLst>
              <a:ext uri="{FF2B5EF4-FFF2-40B4-BE49-F238E27FC236}">
                <a16:creationId xmlns:a16="http://schemas.microsoft.com/office/drawing/2014/main" id="{AF771FC7-113C-B0AA-8E38-00455EEBD81D}"/>
              </a:ext>
            </a:extLst>
          </p:cNvPr>
          <p:cNvSpPr txBox="1"/>
          <p:nvPr/>
        </p:nvSpPr>
        <p:spPr>
          <a:xfrm>
            <a:off x="8143096" y="6095049"/>
            <a:ext cx="2498909" cy="338554"/>
          </a:xfrm>
          <a:prstGeom prst="rect">
            <a:avLst/>
          </a:prstGeom>
          <a:noFill/>
        </p:spPr>
        <p:txBody>
          <a:bodyPr wrap="square" rtlCol="0">
            <a:spAutoFit/>
          </a:bodyPr>
          <a:lstStyle>
            <a:defPPr>
              <a:defRPr lang="fr-FR"/>
            </a:defPPr>
            <a:lvl1pPr>
              <a:defRPr sz="1200" b="1">
                <a:solidFill>
                  <a:srgbClr val="0033A0"/>
                </a:solidFill>
              </a:defRPr>
            </a:lvl1pPr>
          </a:lstStyle>
          <a:p>
            <a:pPr defTabSz="609585"/>
            <a:r>
              <a:rPr kumimoji="0" lang="en-GB" sz="1600" dirty="0">
                <a:latin typeface="Arial"/>
              </a:rPr>
              <a:t>Target Titanium vessel</a:t>
            </a:r>
          </a:p>
        </p:txBody>
      </p:sp>
      <p:sp>
        <p:nvSpPr>
          <p:cNvPr id="106" name="Rectangle 105">
            <a:extLst>
              <a:ext uri="{FF2B5EF4-FFF2-40B4-BE49-F238E27FC236}">
                <a16:creationId xmlns:a16="http://schemas.microsoft.com/office/drawing/2014/main" id="{96A6C60B-35F7-3C4A-791F-5CF034FC5218}"/>
              </a:ext>
            </a:extLst>
          </p:cNvPr>
          <p:cNvSpPr/>
          <p:nvPr/>
        </p:nvSpPr>
        <p:spPr>
          <a:xfrm>
            <a:off x="3730464" y="4477470"/>
            <a:ext cx="6963869" cy="97751"/>
          </a:xfrm>
          <a:prstGeom prst="rect">
            <a:avLst/>
          </a:prstGeom>
          <a:solidFill>
            <a:srgbClr val="64BCD9">
              <a:tint val="100000"/>
              <a:shade val="100000"/>
              <a:satMod val="130000"/>
            </a:srgbClr>
          </a:solidFill>
          <a:ln w="9525" cap="flat" cmpd="sng" algn="ctr">
            <a:no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107" name="Rectangle 106">
            <a:extLst>
              <a:ext uri="{FF2B5EF4-FFF2-40B4-BE49-F238E27FC236}">
                <a16:creationId xmlns:a16="http://schemas.microsoft.com/office/drawing/2014/main" id="{5852DFCD-4A59-2CB9-E292-F15BC67C334B}"/>
              </a:ext>
            </a:extLst>
          </p:cNvPr>
          <p:cNvSpPr/>
          <p:nvPr/>
        </p:nvSpPr>
        <p:spPr>
          <a:xfrm>
            <a:off x="3572169" y="2399820"/>
            <a:ext cx="7132761" cy="113385"/>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109" name="TextBox 108">
            <a:extLst>
              <a:ext uri="{FF2B5EF4-FFF2-40B4-BE49-F238E27FC236}">
                <a16:creationId xmlns:a16="http://schemas.microsoft.com/office/drawing/2014/main" id="{AE2B3649-2869-33C5-AE87-120A00320ED0}"/>
              </a:ext>
            </a:extLst>
          </p:cNvPr>
          <p:cNvSpPr txBox="1"/>
          <p:nvPr/>
        </p:nvSpPr>
        <p:spPr>
          <a:xfrm>
            <a:off x="6140527" y="4484763"/>
            <a:ext cx="1662076" cy="194990"/>
          </a:xfrm>
          <a:prstGeom prst="rect">
            <a:avLst/>
          </a:prstGeom>
          <a:noFill/>
        </p:spPr>
        <p:txBody>
          <a:bodyPr wrap="square">
            <a:spAutoFit/>
          </a:bodyPr>
          <a:lstStyle/>
          <a:p>
            <a:pPr defTabSz="1219170">
              <a:defRPr/>
            </a:pPr>
            <a:r>
              <a:rPr kumimoji="0" lang="es-ES" sz="667" kern="0" dirty="0" err="1">
                <a:solidFill>
                  <a:prstClr val="black"/>
                </a:solidFill>
                <a:latin typeface="Arial"/>
              </a:rPr>
              <a:t>Stainless</a:t>
            </a:r>
            <a:r>
              <a:rPr kumimoji="0" lang="es-ES" sz="667" kern="0" dirty="0">
                <a:solidFill>
                  <a:prstClr val="black"/>
                </a:solidFill>
                <a:latin typeface="Arial"/>
              </a:rPr>
              <a:t> Steel </a:t>
            </a:r>
            <a:r>
              <a:rPr kumimoji="0" lang="es-ES" sz="667" kern="0" dirty="0" err="1">
                <a:solidFill>
                  <a:prstClr val="black"/>
                </a:solidFill>
                <a:latin typeface="Arial"/>
              </a:rPr>
              <a:t>wall</a:t>
            </a:r>
            <a:endParaRPr kumimoji="0" lang="en-GB" sz="667" kern="0" dirty="0">
              <a:solidFill>
                <a:prstClr val="black"/>
              </a:solidFill>
              <a:latin typeface="Arial"/>
            </a:endParaRPr>
          </a:p>
        </p:txBody>
      </p:sp>
      <p:cxnSp>
        <p:nvCxnSpPr>
          <p:cNvPr id="110" name="Straight Arrow Connector 109">
            <a:extLst>
              <a:ext uri="{FF2B5EF4-FFF2-40B4-BE49-F238E27FC236}">
                <a16:creationId xmlns:a16="http://schemas.microsoft.com/office/drawing/2014/main" id="{4A80C160-8D0C-145B-C59F-F052C7C84B38}"/>
              </a:ext>
            </a:extLst>
          </p:cNvPr>
          <p:cNvCxnSpPr>
            <a:cxnSpLocks/>
          </p:cNvCxnSpPr>
          <p:nvPr/>
        </p:nvCxnSpPr>
        <p:spPr>
          <a:xfrm flipH="1">
            <a:off x="2055316" y="5105011"/>
            <a:ext cx="731129" cy="14452"/>
          </a:xfrm>
          <a:prstGeom prst="straightConnector1">
            <a:avLst/>
          </a:prstGeom>
          <a:noFill/>
          <a:ln w="25400" cap="flat" cmpd="sng" algn="ctr">
            <a:solidFill>
              <a:srgbClr val="CA1100"/>
            </a:solidFill>
            <a:prstDash val="solid"/>
            <a:tailEnd type="triangle"/>
          </a:ln>
          <a:effectLst/>
        </p:spPr>
      </p:cxnSp>
      <p:cxnSp>
        <p:nvCxnSpPr>
          <p:cNvPr id="115" name="Straight Arrow Connector 114">
            <a:extLst>
              <a:ext uri="{FF2B5EF4-FFF2-40B4-BE49-F238E27FC236}">
                <a16:creationId xmlns:a16="http://schemas.microsoft.com/office/drawing/2014/main" id="{AC182ACA-5804-D47F-029B-0E412764A1F8}"/>
              </a:ext>
            </a:extLst>
          </p:cNvPr>
          <p:cNvCxnSpPr>
            <a:cxnSpLocks/>
          </p:cNvCxnSpPr>
          <p:nvPr/>
        </p:nvCxnSpPr>
        <p:spPr>
          <a:xfrm>
            <a:off x="2968236" y="3571949"/>
            <a:ext cx="264553" cy="0"/>
          </a:xfrm>
          <a:prstGeom prst="straightConnector1">
            <a:avLst/>
          </a:prstGeom>
          <a:noFill/>
          <a:ln w="25400" cap="flat" cmpd="sng" algn="ctr">
            <a:solidFill>
              <a:srgbClr val="64BCD9"/>
            </a:solidFill>
            <a:prstDash val="solid"/>
            <a:tailEnd type="triangle"/>
          </a:ln>
          <a:effectLst/>
        </p:spPr>
      </p:cxnSp>
      <p:cxnSp>
        <p:nvCxnSpPr>
          <p:cNvPr id="116" name="Straight Arrow Connector 115">
            <a:extLst>
              <a:ext uri="{FF2B5EF4-FFF2-40B4-BE49-F238E27FC236}">
                <a16:creationId xmlns:a16="http://schemas.microsoft.com/office/drawing/2014/main" id="{E4CB4CD0-42A4-F7CC-6C58-31221F7B7ED7}"/>
              </a:ext>
            </a:extLst>
          </p:cNvPr>
          <p:cNvCxnSpPr>
            <a:cxnSpLocks/>
          </p:cNvCxnSpPr>
          <p:nvPr/>
        </p:nvCxnSpPr>
        <p:spPr>
          <a:xfrm>
            <a:off x="1702872" y="3550843"/>
            <a:ext cx="264553" cy="0"/>
          </a:xfrm>
          <a:prstGeom prst="straightConnector1">
            <a:avLst/>
          </a:prstGeom>
          <a:noFill/>
          <a:ln w="25400" cap="flat" cmpd="sng" algn="ctr">
            <a:solidFill>
              <a:srgbClr val="64BCD9"/>
            </a:solidFill>
            <a:prstDash val="solid"/>
            <a:tailEnd type="triangle"/>
          </a:ln>
          <a:effectLst/>
        </p:spPr>
      </p:cxnSp>
      <p:cxnSp>
        <p:nvCxnSpPr>
          <p:cNvPr id="117" name="Straight Arrow Connector 116">
            <a:extLst>
              <a:ext uri="{FF2B5EF4-FFF2-40B4-BE49-F238E27FC236}">
                <a16:creationId xmlns:a16="http://schemas.microsoft.com/office/drawing/2014/main" id="{189AD658-2498-69F9-2017-F46E1BCD634F}"/>
              </a:ext>
            </a:extLst>
          </p:cNvPr>
          <p:cNvCxnSpPr>
            <a:cxnSpLocks/>
          </p:cNvCxnSpPr>
          <p:nvPr/>
        </p:nvCxnSpPr>
        <p:spPr>
          <a:xfrm flipH="1">
            <a:off x="1649596" y="2860773"/>
            <a:ext cx="371105" cy="0"/>
          </a:xfrm>
          <a:prstGeom prst="straightConnector1">
            <a:avLst/>
          </a:prstGeom>
          <a:noFill/>
          <a:ln w="25400" cap="flat" cmpd="sng" algn="ctr">
            <a:solidFill>
              <a:srgbClr val="CA1100"/>
            </a:solidFill>
            <a:prstDash val="solid"/>
            <a:tailEnd type="triangle"/>
          </a:ln>
          <a:effectLst/>
        </p:spPr>
      </p:cxnSp>
      <p:sp>
        <p:nvSpPr>
          <p:cNvPr id="118" name="Rectangle 117">
            <a:extLst>
              <a:ext uri="{FF2B5EF4-FFF2-40B4-BE49-F238E27FC236}">
                <a16:creationId xmlns:a16="http://schemas.microsoft.com/office/drawing/2014/main" id="{7E6C6803-7D8E-D94A-6834-9530829B866B}"/>
              </a:ext>
            </a:extLst>
          </p:cNvPr>
          <p:cNvSpPr/>
          <p:nvPr/>
        </p:nvSpPr>
        <p:spPr>
          <a:xfrm>
            <a:off x="3555380" y="2787621"/>
            <a:ext cx="211077" cy="1794027"/>
          </a:xfrm>
          <a:prstGeom prst="rect">
            <a:avLst/>
          </a:prstGeom>
          <a:solidFill>
            <a:srgbClr val="64BCD9">
              <a:tint val="100000"/>
              <a:shade val="100000"/>
              <a:satMod val="130000"/>
            </a:srgbClr>
          </a:solidFill>
          <a:ln w="9525" cap="flat" cmpd="sng" algn="ctr">
            <a:noFill/>
            <a:prstDash val="solid"/>
          </a:ln>
          <a:effectLst/>
        </p:spPr>
        <p:txBody>
          <a:bodyPr rtlCol="0" anchor="ctr"/>
          <a:lstStyle/>
          <a:p>
            <a:pPr algn="ctr" defTabSz="1219170">
              <a:defRPr/>
            </a:pPr>
            <a:endParaRPr kumimoji="0" lang="en-GB" sz="2400" kern="0" dirty="0">
              <a:solidFill>
                <a:prstClr val="black"/>
              </a:solidFill>
              <a:latin typeface="Arial"/>
            </a:endParaRPr>
          </a:p>
        </p:txBody>
      </p:sp>
      <p:sp>
        <p:nvSpPr>
          <p:cNvPr id="119" name="Rectangle 118">
            <a:extLst>
              <a:ext uri="{FF2B5EF4-FFF2-40B4-BE49-F238E27FC236}">
                <a16:creationId xmlns:a16="http://schemas.microsoft.com/office/drawing/2014/main" id="{055CF63D-F780-3B6C-FA74-B191CAB365AF}"/>
              </a:ext>
            </a:extLst>
          </p:cNvPr>
          <p:cNvSpPr/>
          <p:nvPr/>
        </p:nvSpPr>
        <p:spPr>
          <a:xfrm>
            <a:off x="3582240" y="2713475"/>
            <a:ext cx="7114489" cy="67692"/>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120" name="Rectangle 119">
            <a:extLst>
              <a:ext uri="{FF2B5EF4-FFF2-40B4-BE49-F238E27FC236}">
                <a16:creationId xmlns:a16="http://schemas.microsoft.com/office/drawing/2014/main" id="{980E5C48-BD4D-AE4A-312D-64550B0C6D28}"/>
              </a:ext>
            </a:extLst>
          </p:cNvPr>
          <p:cNvSpPr/>
          <p:nvPr/>
        </p:nvSpPr>
        <p:spPr>
          <a:xfrm flipV="1">
            <a:off x="3571463" y="4412385"/>
            <a:ext cx="205635" cy="60959"/>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121" name="Rectangle 120">
            <a:extLst>
              <a:ext uri="{FF2B5EF4-FFF2-40B4-BE49-F238E27FC236}">
                <a16:creationId xmlns:a16="http://schemas.microsoft.com/office/drawing/2014/main" id="{F2142784-189F-DE7B-8CC8-EAA5C3331526}"/>
              </a:ext>
            </a:extLst>
          </p:cNvPr>
          <p:cNvSpPr/>
          <p:nvPr/>
        </p:nvSpPr>
        <p:spPr>
          <a:xfrm flipV="1">
            <a:off x="3597324" y="2890941"/>
            <a:ext cx="212261" cy="60959"/>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123" name="Rectangle 122">
            <a:extLst>
              <a:ext uri="{FF2B5EF4-FFF2-40B4-BE49-F238E27FC236}">
                <a16:creationId xmlns:a16="http://schemas.microsoft.com/office/drawing/2014/main" id="{BE1482B8-E302-A01C-4FA1-971282CEB66A}"/>
              </a:ext>
            </a:extLst>
          </p:cNvPr>
          <p:cNvSpPr/>
          <p:nvPr/>
        </p:nvSpPr>
        <p:spPr>
          <a:xfrm rot="5400000">
            <a:off x="3915456" y="5229870"/>
            <a:ext cx="722717" cy="62957"/>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124" name="Rectangle 123">
            <a:extLst>
              <a:ext uri="{FF2B5EF4-FFF2-40B4-BE49-F238E27FC236}">
                <a16:creationId xmlns:a16="http://schemas.microsoft.com/office/drawing/2014/main" id="{E9427F25-90D2-DBE1-8130-743E303E0EC7}"/>
              </a:ext>
            </a:extLst>
          </p:cNvPr>
          <p:cNvSpPr/>
          <p:nvPr/>
        </p:nvSpPr>
        <p:spPr>
          <a:xfrm rot="5400000">
            <a:off x="7228441" y="5434549"/>
            <a:ext cx="1111951" cy="60959"/>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125" name="Rectangle 124">
            <a:extLst>
              <a:ext uri="{FF2B5EF4-FFF2-40B4-BE49-F238E27FC236}">
                <a16:creationId xmlns:a16="http://schemas.microsoft.com/office/drawing/2014/main" id="{F5BD6067-663F-D0B5-F06C-5AE6424EAC4C}"/>
              </a:ext>
            </a:extLst>
          </p:cNvPr>
          <p:cNvSpPr/>
          <p:nvPr/>
        </p:nvSpPr>
        <p:spPr>
          <a:xfrm rot="5400000">
            <a:off x="2433268" y="3759560"/>
            <a:ext cx="68235" cy="3681813"/>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cxnSp>
        <p:nvCxnSpPr>
          <p:cNvPr id="126" name="Straight Connector 125">
            <a:extLst>
              <a:ext uri="{FF2B5EF4-FFF2-40B4-BE49-F238E27FC236}">
                <a16:creationId xmlns:a16="http://schemas.microsoft.com/office/drawing/2014/main" id="{C474F810-87E7-C289-7549-A17D8E466A7E}"/>
              </a:ext>
            </a:extLst>
          </p:cNvPr>
          <p:cNvCxnSpPr>
            <a:cxnSpLocks/>
          </p:cNvCxnSpPr>
          <p:nvPr/>
        </p:nvCxnSpPr>
        <p:spPr>
          <a:xfrm flipV="1">
            <a:off x="340788" y="6016804"/>
            <a:ext cx="11727040" cy="10457"/>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127" name="Straight Arrow Connector 126">
            <a:extLst>
              <a:ext uri="{FF2B5EF4-FFF2-40B4-BE49-F238E27FC236}">
                <a16:creationId xmlns:a16="http://schemas.microsoft.com/office/drawing/2014/main" id="{422496BD-6826-B706-B1C0-503B1DF8E2A0}"/>
              </a:ext>
            </a:extLst>
          </p:cNvPr>
          <p:cNvCxnSpPr>
            <a:cxnSpLocks/>
          </p:cNvCxnSpPr>
          <p:nvPr/>
        </p:nvCxnSpPr>
        <p:spPr>
          <a:xfrm>
            <a:off x="36825" y="6008635"/>
            <a:ext cx="531360" cy="0"/>
          </a:xfrm>
          <a:prstGeom prst="straightConnector1">
            <a:avLst/>
          </a:prstGeom>
          <a:noFill/>
          <a:ln w="25400" cap="flat" cmpd="sng" algn="ctr">
            <a:solidFill>
              <a:srgbClr val="FF0000"/>
            </a:solidFill>
            <a:prstDash val="solid"/>
            <a:tailEnd type="triangle"/>
          </a:ln>
          <a:effectLst>
            <a:glow rad="63500">
              <a:srgbClr val="700A00">
                <a:satMod val="175000"/>
                <a:alpha val="40000"/>
              </a:srgbClr>
            </a:glow>
            <a:outerShdw blurRad="40000" dist="20000" dir="5400000" rotWithShape="0">
              <a:srgbClr val="000000">
                <a:alpha val="38000"/>
              </a:srgbClr>
            </a:outerShdw>
          </a:effectLst>
        </p:spPr>
      </p:cxnSp>
      <p:sp>
        <p:nvSpPr>
          <p:cNvPr id="129" name="Rectangle 128">
            <a:extLst>
              <a:ext uri="{FF2B5EF4-FFF2-40B4-BE49-F238E27FC236}">
                <a16:creationId xmlns:a16="http://schemas.microsoft.com/office/drawing/2014/main" id="{0AB1AA7E-FA34-3E7B-18FD-C421768B3F44}"/>
              </a:ext>
            </a:extLst>
          </p:cNvPr>
          <p:cNvSpPr/>
          <p:nvPr/>
        </p:nvSpPr>
        <p:spPr>
          <a:xfrm rot="5400000">
            <a:off x="430853" y="5757795"/>
            <a:ext cx="455057" cy="62957"/>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130" name="Rectangle 129">
            <a:extLst>
              <a:ext uri="{FF2B5EF4-FFF2-40B4-BE49-F238E27FC236}">
                <a16:creationId xmlns:a16="http://schemas.microsoft.com/office/drawing/2014/main" id="{CF5A4FBC-7175-F0BD-8BD5-58284438246C}"/>
              </a:ext>
            </a:extLst>
          </p:cNvPr>
          <p:cNvSpPr/>
          <p:nvPr/>
        </p:nvSpPr>
        <p:spPr>
          <a:xfrm rot="5400000">
            <a:off x="2415821" y="3490247"/>
            <a:ext cx="2250323" cy="60959"/>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133" name="Rectangle 132">
            <a:extLst>
              <a:ext uri="{FF2B5EF4-FFF2-40B4-BE49-F238E27FC236}">
                <a16:creationId xmlns:a16="http://schemas.microsoft.com/office/drawing/2014/main" id="{A7107F3D-1D56-51E9-EAC9-F198524DB885}"/>
              </a:ext>
            </a:extLst>
          </p:cNvPr>
          <p:cNvSpPr/>
          <p:nvPr/>
        </p:nvSpPr>
        <p:spPr>
          <a:xfrm>
            <a:off x="3572169" y="4560671"/>
            <a:ext cx="7147875" cy="83220"/>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134" name="Rectangle 133">
            <a:extLst>
              <a:ext uri="{FF2B5EF4-FFF2-40B4-BE49-F238E27FC236}">
                <a16:creationId xmlns:a16="http://schemas.microsoft.com/office/drawing/2014/main" id="{087FA000-2518-6ADC-54FB-D2E5FE5CF82D}"/>
              </a:ext>
            </a:extLst>
          </p:cNvPr>
          <p:cNvSpPr/>
          <p:nvPr/>
        </p:nvSpPr>
        <p:spPr>
          <a:xfrm>
            <a:off x="10557669" y="2787622"/>
            <a:ext cx="168676" cy="1766621"/>
          </a:xfrm>
          <a:prstGeom prst="rect">
            <a:avLst/>
          </a:prstGeom>
          <a:solidFill>
            <a:srgbClr val="64BCD9">
              <a:tint val="100000"/>
              <a:shade val="100000"/>
              <a:satMod val="130000"/>
            </a:srgbClr>
          </a:solidFill>
          <a:ln w="9525" cap="flat" cmpd="sng" algn="ctr">
            <a:noFill/>
            <a:prstDash val="solid"/>
          </a:ln>
          <a:effectLst/>
        </p:spPr>
        <p:txBody>
          <a:bodyPr rtlCol="0" anchor="ctr"/>
          <a:lstStyle/>
          <a:p>
            <a:pPr algn="ctr" defTabSz="1219170">
              <a:defRPr/>
            </a:pPr>
            <a:endParaRPr kumimoji="0" lang="en-GB" sz="2400" kern="0" dirty="0">
              <a:solidFill>
                <a:prstClr val="black"/>
              </a:solidFill>
              <a:latin typeface="Arial"/>
            </a:endParaRPr>
          </a:p>
        </p:txBody>
      </p:sp>
      <p:sp>
        <p:nvSpPr>
          <p:cNvPr id="135" name="Rectangle 134">
            <a:extLst>
              <a:ext uri="{FF2B5EF4-FFF2-40B4-BE49-F238E27FC236}">
                <a16:creationId xmlns:a16="http://schemas.microsoft.com/office/drawing/2014/main" id="{9E859E73-3532-5796-4E65-4819049FC22E}"/>
              </a:ext>
            </a:extLst>
          </p:cNvPr>
          <p:cNvSpPr/>
          <p:nvPr/>
        </p:nvSpPr>
        <p:spPr>
          <a:xfrm rot="5400000">
            <a:off x="9610248" y="3488745"/>
            <a:ext cx="2250323" cy="60959"/>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cxnSp>
        <p:nvCxnSpPr>
          <p:cNvPr id="136" name="Straight Connector 135">
            <a:extLst>
              <a:ext uri="{FF2B5EF4-FFF2-40B4-BE49-F238E27FC236}">
                <a16:creationId xmlns:a16="http://schemas.microsoft.com/office/drawing/2014/main" id="{E52BAA6C-EF3F-58DB-177B-BFF445D72A77}"/>
              </a:ext>
            </a:extLst>
          </p:cNvPr>
          <p:cNvCxnSpPr>
            <a:cxnSpLocks/>
          </p:cNvCxnSpPr>
          <p:nvPr/>
        </p:nvCxnSpPr>
        <p:spPr>
          <a:xfrm>
            <a:off x="3688785" y="6026707"/>
            <a:ext cx="8039912" cy="19795"/>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grpSp>
        <p:nvGrpSpPr>
          <p:cNvPr id="8" name="Group 7">
            <a:extLst>
              <a:ext uri="{FF2B5EF4-FFF2-40B4-BE49-F238E27FC236}">
                <a16:creationId xmlns:a16="http://schemas.microsoft.com/office/drawing/2014/main" id="{EDA74453-B378-2C6A-9B89-71D308C67D9B}"/>
              </a:ext>
            </a:extLst>
          </p:cNvPr>
          <p:cNvGrpSpPr/>
          <p:nvPr/>
        </p:nvGrpSpPr>
        <p:grpSpPr>
          <a:xfrm>
            <a:off x="4244915" y="4589341"/>
            <a:ext cx="5395459" cy="1437921"/>
            <a:chOff x="3183686" y="3442005"/>
            <a:chExt cx="4046594" cy="1078441"/>
          </a:xfrm>
        </p:grpSpPr>
        <p:sp>
          <p:nvSpPr>
            <p:cNvPr id="86" name="Rectangle 85">
              <a:extLst>
                <a:ext uri="{FF2B5EF4-FFF2-40B4-BE49-F238E27FC236}">
                  <a16:creationId xmlns:a16="http://schemas.microsoft.com/office/drawing/2014/main" id="{BA704785-9EC5-9138-1ACB-AEE50DA3649A}"/>
                </a:ext>
              </a:extLst>
            </p:cNvPr>
            <p:cNvSpPr/>
            <p:nvPr/>
          </p:nvSpPr>
          <p:spPr>
            <a:xfrm>
              <a:off x="3191732" y="3779024"/>
              <a:ext cx="2660220" cy="225567"/>
            </a:xfrm>
            <a:prstGeom prst="rect">
              <a:avLst/>
            </a:prstGeom>
            <a:gradFill rotWithShape="1">
              <a:gsLst>
                <a:gs pos="0">
                  <a:srgbClr val="64BCD9">
                    <a:tint val="100000"/>
                    <a:shade val="100000"/>
                    <a:satMod val="130000"/>
                  </a:srgbClr>
                </a:gs>
                <a:gs pos="100000">
                  <a:srgbClr val="64BCD9">
                    <a:tint val="50000"/>
                    <a:shade val="100000"/>
                    <a:satMod val="350000"/>
                  </a:srgbClr>
                </a:gs>
              </a:gsLst>
              <a:lin ang="16200000" scaled="0"/>
            </a:gradFill>
            <a:ln w="9525" cap="flat" cmpd="sng" algn="ctr">
              <a:solidFill>
                <a:srgbClr val="64BCD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88" name="TextBox 87">
              <a:extLst>
                <a:ext uri="{FF2B5EF4-FFF2-40B4-BE49-F238E27FC236}">
                  <a16:creationId xmlns:a16="http://schemas.microsoft.com/office/drawing/2014/main" id="{D77E3E4A-C63B-9FCE-0941-5198AE1A3C53}"/>
                </a:ext>
              </a:extLst>
            </p:cNvPr>
            <p:cNvSpPr txBox="1"/>
            <p:nvPr/>
          </p:nvSpPr>
          <p:spPr>
            <a:xfrm>
              <a:off x="3991456" y="3774586"/>
              <a:ext cx="1487109" cy="253916"/>
            </a:xfrm>
            <a:prstGeom prst="rect">
              <a:avLst/>
            </a:prstGeom>
            <a:noFill/>
          </p:spPr>
          <p:txBody>
            <a:bodyPr wrap="square" rtlCol="0">
              <a:spAutoFit/>
            </a:bodyPr>
            <a:lstStyle>
              <a:defPPr>
                <a:defRPr lang="fr-FR"/>
              </a:defPPr>
              <a:lvl1pPr>
                <a:defRPr sz="1200" b="1">
                  <a:solidFill>
                    <a:srgbClr val="0033A0"/>
                  </a:solidFill>
                </a:defRPr>
              </a:lvl1pPr>
            </a:lstStyle>
            <a:p>
              <a:pPr defTabSz="609585"/>
              <a:r>
                <a:rPr kumimoji="0" lang="en-GB" sz="1600" dirty="0">
                  <a:latin typeface="Arial"/>
                </a:rPr>
                <a:t>Cooling Helium</a:t>
              </a:r>
            </a:p>
          </p:txBody>
        </p:sp>
        <p:sp>
          <p:nvSpPr>
            <p:cNvPr id="90" name="TextBox 89">
              <a:extLst>
                <a:ext uri="{FF2B5EF4-FFF2-40B4-BE49-F238E27FC236}">
                  <a16:creationId xmlns:a16="http://schemas.microsoft.com/office/drawing/2014/main" id="{515F53E5-8101-AE60-D92A-62545FDAB19A}"/>
                </a:ext>
              </a:extLst>
            </p:cNvPr>
            <p:cNvSpPr txBox="1"/>
            <p:nvPr/>
          </p:nvSpPr>
          <p:spPr>
            <a:xfrm>
              <a:off x="4175043" y="3637431"/>
              <a:ext cx="1125406" cy="146243"/>
            </a:xfrm>
            <a:prstGeom prst="rect">
              <a:avLst/>
            </a:prstGeom>
            <a:noFill/>
          </p:spPr>
          <p:txBody>
            <a:bodyPr wrap="square">
              <a:spAutoFit/>
            </a:bodyPr>
            <a:lstStyle/>
            <a:p>
              <a:pPr defTabSz="1219170">
                <a:defRPr/>
              </a:pPr>
              <a:r>
                <a:rPr kumimoji="0" lang="es-ES" sz="667" kern="0" dirty="0" err="1">
                  <a:solidFill>
                    <a:prstClr val="black"/>
                  </a:solidFill>
                  <a:latin typeface="Arial"/>
                </a:rPr>
                <a:t>Titanium</a:t>
              </a:r>
              <a:r>
                <a:rPr kumimoji="0" lang="es-ES" sz="667" kern="0" dirty="0">
                  <a:solidFill>
                    <a:prstClr val="black"/>
                  </a:solidFill>
                  <a:latin typeface="Arial"/>
                </a:rPr>
                <a:t> </a:t>
              </a:r>
              <a:r>
                <a:rPr kumimoji="0" lang="es-ES" sz="667" kern="0" dirty="0" err="1">
                  <a:solidFill>
                    <a:prstClr val="black"/>
                  </a:solidFill>
                  <a:latin typeface="Arial"/>
                </a:rPr>
                <a:t>Outer</a:t>
              </a:r>
              <a:r>
                <a:rPr kumimoji="0" lang="es-ES" sz="667" kern="0" dirty="0">
                  <a:solidFill>
                    <a:prstClr val="black"/>
                  </a:solidFill>
                  <a:latin typeface="Arial"/>
                </a:rPr>
                <a:t> </a:t>
              </a:r>
              <a:r>
                <a:rPr kumimoji="0" lang="es-ES" sz="667" kern="0" dirty="0" err="1">
                  <a:solidFill>
                    <a:prstClr val="black"/>
                  </a:solidFill>
                  <a:latin typeface="Arial"/>
                </a:rPr>
                <a:t>Vessel</a:t>
              </a:r>
              <a:r>
                <a:rPr kumimoji="0" lang="es-ES" sz="667" kern="0" dirty="0">
                  <a:solidFill>
                    <a:prstClr val="black"/>
                  </a:solidFill>
                  <a:latin typeface="Arial"/>
                </a:rPr>
                <a:t> </a:t>
              </a:r>
              <a:endParaRPr kumimoji="0" lang="en-GB" sz="667" kern="0" dirty="0">
                <a:solidFill>
                  <a:prstClr val="black"/>
                </a:solidFill>
                <a:latin typeface="Arial"/>
              </a:endParaRPr>
            </a:p>
          </p:txBody>
        </p:sp>
        <p:sp>
          <p:nvSpPr>
            <p:cNvPr id="94" name="TextBox 93">
              <a:extLst>
                <a:ext uri="{FF2B5EF4-FFF2-40B4-BE49-F238E27FC236}">
                  <a16:creationId xmlns:a16="http://schemas.microsoft.com/office/drawing/2014/main" id="{CAAEF298-287E-F312-6178-F515699D3BA5}"/>
                </a:ext>
              </a:extLst>
            </p:cNvPr>
            <p:cNvSpPr txBox="1"/>
            <p:nvPr/>
          </p:nvSpPr>
          <p:spPr>
            <a:xfrm>
              <a:off x="5233191" y="3442005"/>
              <a:ext cx="1997089" cy="253916"/>
            </a:xfrm>
            <a:prstGeom prst="rect">
              <a:avLst/>
            </a:prstGeom>
            <a:noFill/>
          </p:spPr>
          <p:txBody>
            <a:bodyPr wrap="square" rtlCol="0">
              <a:spAutoFit/>
            </a:bodyPr>
            <a:lstStyle>
              <a:defPPr>
                <a:defRPr lang="fr-FR"/>
              </a:defPPr>
              <a:lvl1pPr>
                <a:defRPr sz="1200" b="1">
                  <a:solidFill>
                    <a:srgbClr val="0033A0"/>
                  </a:solidFill>
                </a:defRPr>
              </a:lvl1pPr>
            </a:lstStyle>
            <a:p>
              <a:pPr defTabSz="609585"/>
              <a:r>
                <a:rPr kumimoji="0" lang="en-GB" sz="1600">
                  <a:latin typeface="Arial"/>
                </a:rPr>
                <a:t>Vacuum </a:t>
              </a:r>
            </a:p>
          </p:txBody>
        </p:sp>
        <p:sp>
          <p:nvSpPr>
            <p:cNvPr id="128" name="Rectangle 127">
              <a:extLst>
                <a:ext uri="{FF2B5EF4-FFF2-40B4-BE49-F238E27FC236}">
                  <a16:creationId xmlns:a16="http://schemas.microsoft.com/office/drawing/2014/main" id="{3C6D5B06-1FBC-7F00-FD65-EC4E2469007C}"/>
                </a:ext>
              </a:extLst>
            </p:cNvPr>
            <p:cNvSpPr/>
            <p:nvPr/>
          </p:nvSpPr>
          <p:spPr>
            <a:xfrm>
              <a:off x="3183686" y="3674991"/>
              <a:ext cx="2668266" cy="109473"/>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cxnSp>
          <p:nvCxnSpPr>
            <p:cNvPr id="139" name="Straight Connector 138">
              <a:extLst>
                <a:ext uri="{FF2B5EF4-FFF2-40B4-BE49-F238E27FC236}">
                  <a16:creationId xmlns:a16="http://schemas.microsoft.com/office/drawing/2014/main" id="{B38CC8FF-A68E-8686-C616-B9EF17B49EE2}"/>
                </a:ext>
              </a:extLst>
            </p:cNvPr>
            <p:cNvCxnSpPr>
              <a:cxnSpLocks/>
            </p:cNvCxnSpPr>
            <p:nvPr/>
          </p:nvCxnSpPr>
          <p:spPr>
            <a:xfrm>
              <a:off x="5815137" y="3673319"/>
              <a:ext cx="585798" cy="6186"/>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cxnSp>
          <p:nvCxnSpPr>
            <p:cNvPr id="141" name="Straight Arrow Connector 140">
              <a:extLst>
                <a:ext uri="{FF2B5EF4-FFF2-40B4-BE49-F238E27FC236}">
                  <a16:creationId xmlns:a16="http://schemas.microsoft.com/office/drawing/2014/main" id="{43D7EE4D-E90B-7384-54C1-4BADA7BCC0E3}"/>
                </a:ext>
              </a:extLst>
            </p:cNvPr>
            <p:cNvCxnSpPr>
              <a:cxnSpLocks/>
            </p:cNvCxnSpPr>
            <p:nvPr/>
          </p:nvCxnSpPr>
          <p:spPr>
            <a:xfrm flipH="1" flipV="1">
              <a:off x="6313650" y="3673319"/>
              <a:ext cx="4069" cy="847127"/>
            </a:xfrm>
            <a:prstGeom prst="straightConnector1">
              <a:avLst/>
            </a:prstGeom>
            <a:noFill/>
            <a:ln w="25400" cap="flat" cmpd="sng" algn="ctr">
              <a:solidFill>
                <a:sysClr val="windowText" lastClr="000000"/>
              </a:solidFill>
              <a:prstDash val="solid"/>
              <a:tailEnd type="triangle"/>
            </a:ln>
            <a:effectLst/>
          </p:spPr>
        </p:cxnSp>
        <p:sp>
          <p:nvSpPr>
            <p:cNvPr id="142" name="TextBox 141">
              <a:extLst>
                <a:ext uri="{FF2B5EF4-FFF2-40B4-BE49-F238E27FC236}">
                  <a16:creationId xmlns:a16="http://schemas.microsoft.com/office/drawing/2014/main" id="{5360147B-C604-177E-DD56-74D7D09048EB}"/>
                </a:ext>
              </a:extLst>
            </p:cNvPr>
            <p:cNvSpPr txBox="1"/>
            <p:nvPr/>
          </p:nvSpPr>
          <p:spPr>
            <a:xfrm rot="16200000">
              <a:off x="6202799" y="3942857"/>
              <a:ext cx="422560" cy="192409"/>
            </a:xfrm>
            <a:prstGeom prst="rect">
              <a:avLst/>
            </a:prstGeom>
            <a:noFill/>
          </p:spPr>
          <p:txBody>
            <a:bodyPr wrap="square">
              <a:spAutoFit/>
            </a:bodyPr>
            <a:lstStyle/>
            <a:p>
              <a:pPr defTabSz="1219170">
                <a:defRPr/>
              </a:pPr>
              <a:r>
                <a:rPr kumimoji="0" lang="en-US" sz="1067" b="1" kern="0" dirty="0">
                  <a:solidFill>
                    <a:srgbClr val="202124"/>
                  </a:solidFill>
                  <a:latin typeface="Arial"/>
                </a:rPr>
                <a:t>170</a:t>
              </a:r>
              <a:endParaRPr kumimoji="0" lang="en-GB" sz="533" b="1" kern="0" dirty="0">
                <a:solidFill>
                  <a:prstClr val="black"/>
                </a:solidFill>
                <a:latin typeface="Arial"/>
              </a:endParaRPr>
            </a:p>
          </p:txBody>
        </p:sp>
      </p:grpSp>
      <p:sp>
        <p:nvSpPr>
          <p:cNvPr id="143" name="TextBox 142">
            <a:extLst>
              <a:ext uri="{FF2B5EF4-FFF2-40B4-BE49-F238E27FC236}">
                <a16:creationId xmlns:a16="http://schemas.microsoft.com/office/drawing/2014/main" id="{40E37FD3-5690-55F5-5788-8D670C9098BC}"/>
              </a:ext>
            </a:extLst>
          </p:cNvPr>
          <p:cNvSpPr txBox="1"/>
          <p:nvPr/>
        </p:nvSpPr>
        <p:spPr>
          <a:xfrm rot="16200000">
            <a:off x="11383615" y="4108448"/>
            <a:ext cx="707224" cy="256545"/>
          </a:xfrm>
          <a:prstGeom prst="rect">
            <a:avLst/>
          </a:prstGeom>
          <a:noFill/>
        </p:spPr>
        <p:txBody>
          <a:bodyPr wrap="square">
            <a:spAutoFit/>
          </a:bodyPr>
          <a:lstStyle/>
          <a:p>
            <a:pPr defTabSz="1219170">
              <a:defRPr/>
            </a:pPr>
            <a:r>
              <a:rPr kumimoji="0" lang="en-US" sz="1067" b="1" kern="0" dirty="0">
                <a:solidFill>
                  <a:srgbClr val="FF0000"/>
                </a:solidFill>
                <a:latin typeface="Arial"/>
              </a:rPr>
              <a:t>590</a:t>
            </a:r>
            <a:endParaRPr kumimoji="0" lang="en-GB" sz="533" b="1" kern="0" dirty="0">
              <a:solidFill>
                <a:srgbClr val="FF0000"/>
              </a:solidFill>
              <a:latin typeface="Arial"/>
            </a:endParaRPr>
          </a:p>
        </p:txBody>
      </p:sp>
      <p:cxnSp>
        <p:nvCxnSpPr>
          <p:cNvPr id="144" name="Straight Arrow Connector 143">
            <a:extLst>
              <a:ext uri="{FF2B5EF4-FFF2-40B4-BE49-F238E27FC236}">
                <a16:creationId xmlns:a16="http://schemas.microsoft.com/office/drawing/2014/main" id="{A409518A-F6FE-E527-7418-C0827D8A58E4}"/>
              </a:ext>
            </a:extLst>
          </p:cNvPr>
          <p:cNvCxnSpPr>
            <a:cxnSpLocks/>
          </p:cNvCxnSpPr>
          <p:nvPr/>
        </p:nvCxnSpPr>
        <p:spPr>
          <a:xfrm flipH="1" flipV="1">
            <a:off x="9094909" y="4621629"/>
            <a:ext cx="19004" cy="1402979"/>
          </a:xfrm>
          <a:prstGeom prst="straightConnector1">
            <a:avLst/>
          </a:prstGeom>
          <a:noFill/>
          <a:ln w="25400" cap="flat" cmpd="sng" algn="ctr">
            <a:solidFill>
              <a:sysClr val="windowText" lastClr="000000"/>
            </a:solidFill>
            <a:prstDash val="solid"/>
            <a:tailEnd type="triangle"/>
          </a:ln>
          <a:effectLst/>
        </p:spPr>
      </p:cxnSp>
      <p:sp>
        <p:nvSpPr>
          <p:cNvPr id="145" name="TextBox 144">
            <a:extLst>
              <a:ext uri="{FF2B5EF4-FFF2-40B4-BE49-F238E27FC236}">
                <a16:creationId xmlns:a16="http://schemas.microsoft.com/office/drawing/2014/main" id="{1D053921-1226-D14B-F116-8C6D8F053B18}"/>
              </a:ext>
            </a:extLst>
          </p:cNvPr>
          <p:cNvSpPr txBox="1"/>
          <p:nvPr/>
        </p:nvSpPr>
        <p:spPr>
          <a:xfrm rot="16200000">
            <a:off x="8967129" y="5170812"/>
            <a:ext cx="560547" cy="256545"/>
          </a:xfrm>
          <a:prstGeom prst="rect">
            <a:avLst/>
          </a:prstGeom>
          <a:noFill/>
        </p:spPr>
        <p:txBody>
          <a:bodyPr wrap="square">
            <a:spAutoFit/>
          </a:bodyPr>
          <a:lstStyle/>
          <a:p>
            <a:pPr defTabSz="1219170">
              <a:defRPr/>
            </a:pPr>
            <a:r>
              <a:rPr kumimoji="0" lang="en-US" sz="1067" b="1" kern="0" dirty="0">
                <a:solidFill>
                  <a:srgbClr val="202124"/>
                </a:solidFill>
                <a:latin typeface="Arial"/>
              </a:rPr>
              <a:t>171</a:t>
            </a:r>
            <a:endParaRPr kumimoji="0" lang="en-GB" sz="533" b="1" kern="0" dirty="0">
              <a:solidFill>
                <a:prstClr val="black"/>
              </a:solidFill>
              <a:latin typeface="Arial"/>
            </a:endParaRPr>
          </a:p>
        </p:txBody>
      </p:sp>
      <p:cxnSp>
        <p:nvCxnSpPr>
          <p:cNvPr id="146" name="Straight Arrow Connector 145">
            <a:extLst>
              <a:ext uri="{FF2B5EF4-FFF2-40B4-BE49-F238E27FC236}">
                <a16:creationId xmlns:a16="http://schemas.microsoft.com/office/drawing/2014/main" id="{CBF4B924-1D21-0417-4210-47BC8268CB0D}"/>
              </a:ext>
            </a:extLst>
          </p:cNvPr>
          <p:cNvCxnSpPr>
            <a:cxnSpLocks/>
          </p:cNvCxnSpPr>
          <p:nvPr/>
        </p:nvCxnSpPr>
        <p:spPr>
          <a:xfrm flipV="1">
            <a:off x="4274324" y="6348463"/>
            <a:ext cx="3510091" cy="7071"/>
          </a:xfrm>
          <a:prstGeom prst="straightConnector1">
            <a:avLst/>
          </a:prstGeom>
          <a:noFill/>
          <a:ln w="25400" cap="flat" cmpd="sng" algn="ctr">
            <a:solidFill>
              <a:sysClr val="windowText" lastClr="000000"/>
            </a:solidFill>
            <a:prstDash val="solid"/>
            <a:headEnd type="triangle"/>
            <a:tailEnd type="triangle"/>
          </a:ln>
          <a:effectLst/>
        </p:spPr>
      </p:cxnSp>
      <p:sp>
        <p:nvSpPr>
          <p:cNvPr id="149" name="TextBox 148">
            <a:extLst>
              <a:ext uri="{FF2B5EF4-FFF2-40B4-BE49-F238E27FC236}">
                <a16:creationId xmlns:a16="http://schemas.microsoft.com/office/drawing/2014/main" id="{A1C34476-5B54-C5A0-41C9-59BD121AF431}"/>
              </a:ext>
            </a:extLst>
          </p:cNvPr>
          <p:cNvSpPr txBox="1"/>
          <p:nvPr/>
        </p:nvSpPr>
        <p:spPr>
          <a:xfrm rot="16200000">
            <a:off x="10746619" y="4041024"/>
            <a:ext cx="791005" cy="256545"/>
          </a:xfrm>
          <a:prstGeom prst="rect">
            <a:avLst/>
          </a:prstGeom>
          <a:noFill/>
        </p:spPr>
        <p:txBody>
          <a:bodyPr wrap="square">
            <a:spAutoFit/>
          </a:bodyPr>
          <a:lstStyle/>
          <a:p>
            <a:pPr defTabSz="1219170">
              <a:defRPr/>
            </a:pPr>
            <a:r>
              <a:rPr kumimoji="0" lang="en-US" sz="1067" b="1" kern="0" dirty="0">
                <a:solidFill>
                  <a:srgbClr val="202124"/>
                </a:solidFill>
                <a:latin typeface="Arial"/>
              </a:rPr>
              <a:t>548</a:t>
            </a:r>
            <a:endParaRPr kumimoji="0" lang="en-GB" sz="533" b="1" kern="0" dirty="0">
              <a:solidFill>
                <a:prstClr val="black"/>
              </a:solidFill>
              <a:latin typeface="Arial"/>
            </a:endParaRPr>
          </a:p>
        </p:txBody>
      </p:sp>
      <p:cxnSp>
        <p:nvCxnSpPr>
          <p:cNvPr id="150" name="Straight Arrow Connector 149">
            <a:extLst>
              <a:ext uri="{FF2B5EF4-FFF2-40B4-BE49-F238E27FC236}">
                <a16:creationId xmlns:a16="http://schemas.microsoft.com/office/drawing/2014/main" id="{3C12D3A0-7CBB-CA74-FD74-527B734F1EC5}"/>
              </a:ext>
            </a:extLst>
          </p:cNvPr>
          <p:cNvCxnSpPr>
            <a:cxnSpLocks/>
          </p:cNvCxnSpPr>
          <p:nvPr/>
        </p:nvCxnSpPr>
        <p:spPr>
          <a:xfrm flipV="1">
            <a:off x="11600528" y="2413237"/>
            <a:ext cx="3328" cy="3611867"/>
          </a:xfrm>
          <a:prstGeom prst="straightConnector1">
            <a:avLst/>
          </a:prstGeom>
          <a:noFill/>
          <a:ln w="19050" cap="flat" cmpd="sng" algn="ctr">
            <a:solidFill>
              <a:srgbClr val="E65346">
                <a:shade val="95000"/>
                <a:satMod val="105000"/>
              </a:srgbClr>
            </a:solidFill>
            <a:prstDash val="solid"/>
            <a:tailEnd type="triangle"/>
          </a:ln>
          <a:effectLst/>
        </p:spPr>
      </p:cxnSp>
      <p:cxnSp>
        <p:nvCxnSpPr>
          <p:cNvPr id="151" name="Straight Arrow Connector 150">
            <a:extLst>
              <a:ext uri="{FF2B5EF4-FFF2-40B4-BE49-F238E27FC236}">
                <a16:creationId xmlns:a16="http://schemas.microsoft.com/office/drawing/2014/main" id="{3680B6F3-C4CF-F378-4A1A-6D5771627150}"/>
              </a:ext>
            </a:extLst>
          </p:cNvPr>
          <p:cNvCxnSpPr>
            <a:cxnSpLocks/>
          </p:cNvCxnSpPr>
          <p:nvPr/>
        </p:nvCxnSpPr>
        <p:spPr>
          <a:xfrm flipH="1" flipV="1">
            <a:off x="10991358" y="2700931"/>
            <a:ext cx="14685" cy="3344128"/>
          </a:xfrm>
          <a:prstGeom prst="straightConnector1">
            <a:avLst/>
          </a:prstGeom>
          <a:noFill/>
          <a:ln w="25400" cap="flat" cmpd="sng" algn="ctr">
            <a:solidFill>
              <a:sysClr val="windowText" lastClr="000000"/>
            </a:solidFill>
            <a:prstDash val="solid"/>
            <a:tailEnd type="triangle"/>
          </a:ln>
          <a:effectLst/>
        </p:spPr>
      </p:cxnSp>
      <p:cxnSp>
        <p:nvCxnSpPr>
          <p:cNvPr id="152" name="Straight Connector 151">
            <a:extLst>
              <a:ext uri="{FF2B5EF4-FFF2-40B4-BE49-F238E27FC236}">
                <a16:creationId xmlns:a16="http://schemas.microsoft.com/office/drawing/2014/main" id="{D0B20EFE-F01D-C4F8-2499-A604925728FA}"/>
              </a:ext>
            </a:extLst>
          </p:cNvPr>
          <p:cNvCxnSpPr>
            <a:cxnSpLocks/>
          </p:cNvCxnSpPr>
          <p:nvPr/>
        </p:nvCxnSpPr>
        <p:spPr>
          <a:xfrm>
            <a:off x="10336050" y="2394062"/>
            <a:ext cx="1311097" cy="5337"/>
          </a:xfrm>
          <a:prstGeom prst="line">
            <a:avLst/>
          </a:prstGeom>
          <a:noFill/>
          <a:ln w="9525" cap="flat" cmpd="sng" algn="ctr">
            <a:solidFill>
              <a:srgbClr val="CA1100">
                <a:shade val="95000"/>
                <a:satMod val="105000"/>
              </a:srgbClr>
            </a:solidFill>
            <a:prstDash val="dashDot"/>
          </a:ln>
          <a:effectLst/>
        </p:spPr>
      </p:cxnSp>
      <p:cxnSp>
        <p:nvCxnSpPr>
          <p:cNvPr id="153" name="Straight Connector 152">
            <a:extLst>
              <a:ext uri="{FF2B5EF4-FFF2-40B4-BE49-F238E27FC236}">
                <a16:creationId xmlns:a16="http://schemas.microsoft.com/office/drawing/2014/main" id="{E4C0366B-84A2-3410-48E6-3341DA9ECFD5}"/>
              </a:ext>
            </a:extLst>
          </p:cNvPr>
          <p:cNvCxnSpPr>
            <a:cxnSpLocks/>
          </p:cNvCxnSpPr>
          <p:nvPr/>
        </p:nvCxnSpPr>
        <p:spPr>
          <a:xfrm flipV="1">
            <a:off x="10436690" y="2719586"/>
            <a:ext cx="574911" cy="2508"/>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grpSp>
        <p:nvGrpSpPr>
          <p:cNvPr id="6" name="Group 5">
            <a:extLst>
              <a:ext uri="{FF2B5EF4-FFF2-40B4-BE49-F238E27FC236}">
                <a16:creationId xmlns:a16="http://schemas.microsoft.com/office/drawing/2014/main" id="{957789DA-4E45-6F43-0552-45F7EC5C8CCF}"/>
              </a:ext>
            </a:extLst>
          </p:cNvPr>
          <p:cNvGrpSpPr/>
          <p:nvPr/>
        </p:nvGrpSpPr>
        <p:grpSpPr>
          <a:xfrm>
            <a:off x="4298668" y="5351386"/>
            <a:ext cx="4113512" cy="693670"/>
            <a:chOff x="3224001" y="4013541"/>
            <a:chExt cx="3085134" cy="520253"/>
          </a:xfrm>
        </p:grpSpPr>
        <p:sp>
          <p:nvSpPr>
            <p:cNvPr id="84" name="Rectangle 83">
              <a:extLst>
                <a:ext uri="{FF2B5EF4-FFF2-40B4-BE49-F238E27FC236}">
                  <a16:creationId xmlns:a16="http://schemas.microsoft.com/office/drawing/2014/main" id="{CE43D0B0-14B9-750B-9188-F11DA2A580BF}"/>
                </a:ext>
              </a:extLst>
            </p:cNvPr>
            <p:cNvSpPr/>
            <p:nvPr/>
          </p:nvSpPr>
          <p:spPr>
            <a:xfrm>
              <a:off x="3231220" y="4016949"/>
              <a:ext cx="2583916" cy="86481"/>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85" name="Rectangle 84">
              <a:extLst>
                <a:ext uri="{FF2B5EF4-FFF2-40B4-BE49-F238E27FC236}">
                  <a16:creationId xmlns:a16="http://schemas.microsoft.com/office/drawing/2014/main" id="{2969833F-FF8F-F76E-2ED1-8EA052B3DA06}"/>
                </a:ext>
              </a:extLst>
            </p:cNvPr>
            <p:cNvSpPr/>
            <p:nvPr/>
          </p:nvSpPr>
          <p:spPr>
            <a:xfrm>
              <a:off x="3224001" y="4105649"/>
              <a:ext cx="2591136" cy="299250"/>
            </a:xfrm>
            <a:prstGeom prst="rect">
              <a:avLst/>
            </a:prstGeom>
            <a:solidFill>
              <a:srgbClr val="D5FC79"/>
            </a:solidFill>
            <a:ln w="9525" cap="flat" cmpd="sng" algn="ctr">
              <a:no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87" name="TextBox 86">
              <a:extLst>
                <a:ext uri="{FF2B5EF4-FFF2-40B4-BE49-F238E27FC236}">
                  <a16:creationId xmlns:a16="http://schemas.microsoft.com/office/drawing/2014/main" id="{CADCE44D-4291-D56E-DC6E-5577881CEB4D}"/>
                </a:ext>
              </a:extLst>
            </p:cNvPr>
            <p:cNvSpPr txBox="1"/>
            <p:nvPr/>
          </p:nvSpPr>
          <p:spPr>
            <a:xfrm>
              <a:off x="4091691" y="4122637"/>
              <a:ext cx="1432002" cy="253916"/>
            </a:xfrm>
            <a:prstGeom prst="rect">
              <a:avLst/>
            </a:prstGeom>
            <a:noFill/>
          </p:spPr>
          <p:txBody>
            <a:bodyPr wrap="square" rtlCol="0">
              <a:spAutoFit/>
            </a:bodyPr>
            <a:lstStyle>
              <a:defPPr>
                <a:defRPr lang="fr-FR"/>
              </a:defPPr>
              <a:lvl1pPr>
                <a:defRPr sz="1200" b="1">
                  <a:solidFill>
                    <a:srgbClr val="0033A0"/>
                  </a:solidFill>
                </a:defRPr>
              </a:lvl1pPr>
            </a:lstStyle>
            <a:p>
              <a:pPr defTabSz="609585"/>
              <a:r>
                <a:rPr kumimoji="0" lang="en-GB" sz="1600" dirty="0">
                  <a:latin typeface="Arial"/>
                </a:rPr>
                <a:t>Static Helium</a:t>
              </a:r>
            </a:p>
          </p:txBody>
        </p:sp>
        <p:cxnSp>
          <p:nvCxnSpPr>
            <p:cNvPr id="138" name="Straight Connector 137">
              <a:extLst>
                <a:ext uri="{FF2B5EF4-FFF2-40B4-BE49-F238E27FC236}">
                  <a16:creationId xmlns:a16="http://schemas.microsoft.com/office/drawing/2014/main" id="{2357878E-10AA-75BC-2F46-173E102ACAFC}"/>
                </a:ext>
              </a:extLst>
            </p:cNvPr>
            <p:cNvCxnSpPr>
              <a:cxnSpLocks/>
            </p:cNvCxnSpPr>
            <p:nvPr/>
          </p:nvCxnSpPr>
          <p:spPr>
            <a:xfrm>
              <a:off x="5821214" y="4034760"/>
              <a:ext cx="396642" cy="6186"/>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sp>
          <p:nvSpPr>
            <p:cNvPr id="140" name="TextBox 139">
              <a:extLst>
                <a:ext uri="{FF2B5EF4-FFF2-40B4-BE49-F238E27FC236}">
                  <a16:creationId xmlns:a16="http://schemas.microsoft.com/office/drawing/2014/main" id="{BDA807A9-343E-88FC-4987-136B796A9AD1}"/>
                </a:ext>
              </a:extLst>
            </p:cNvPr>
            <p:cNvSpPr txBox="1"/>
            <p:nvPr/>
          </p:nvSpPr>
          <p:spPr>
            <a:xfrm rot="16200000">
              <a:off x="6001651" y="4128616"/>
              <a:ext cx="422560" cy="192409"/>
            </a:xfrm>
            <a:prstGeom prst="rect">
              <a:avLst/>
            </a:prstGeom>
            <a:noFill/>
          </p:spPr>
          <p:txBody>
            <a:bodyPr wrap="square">
              <a:spAutoFit/>
            </a:bodyPr>
            <a:lstStyle/>
            <a:p>
              <a:pPr defTabSz="1219170">
                <a:defRPr/>
              </a:pPr>
              <a:r>
                <a:rPr kumimoji="0" lang="en-US" sz="1067" b="1" kern="0" dirty="0">
                  <a:solidFill>
                    <a:srgbClr val="202124"/>
                  </a:solidFill>
                  <a:latin typeface="Arial"/>
                </a:rPr>
                <a:t>150</a:t>
              </a:r>
              <a:endParaRPr kumimoji="0" lang="en-GB" sz="533" b="1" kern="0" dirty="0">
                <a:solidFill>
                  <a:prstClr val="black"/>
                </a:solidFill>
                <a:latin typeface="Arial"/>
              </a:endParaRPr>
            </a:p>
          </p:txBody>
        </p:sp>
        <p:cxnSp>
          <p:nvCxnSpPr>
            <p:cNvPr id="154" name="Straight Arrow Connector 153">
              <a:extLst>
                <a:ext uri="{FF2B5EF4-FFF2-40B4-BE49-F238E27FC236}">
                  <a16:creationId xmlns:a16="http://schemas.microsoft.com/office/drawing/2014/main" id="{89EADD23-241A-FB46-A00E-6D04CA9C25CE}"/>
                </a:ext>
              </a:extLst>
            </p:cNvPr>
            <p:cNvCxnSpPr>
              <a:cxnSpLocks/>
            </p:cNvCxnSpPr>
            <p:nvPr/>
          </p:nvCxnSpPr>
          <p:spPr>
            <a:xfrm flipV="1">
              <a:off x="6112903" y="4040946"/>
              <a:ext cx="0" cy="492848"/>
            </a:xfrm>
            <a:prstGeom prst="straightConnector1">
              <a:avLst/>
            </a:prstGeom>
            <a:noFill/>
            <a:ln w="25400" cap="flat" cmpd="sng" algn="ctr">
              <a:solidFill>
                <a:sysClr val="windowText" lastClr="000000"/>
              </a:solidFill>
              <a:prstDash val="solid"/>
              <a:tailEnd type="triangle"/>
            </a:ln>
            <a:effectLst/>
          </p:spPr>
        </p:cxnSp>
      </p:grpSp>
      <p:grpSp>
        <p:nvGrpSpPr>
          <p:cNvPr id="7" name="Group 6">
            <a:extLst>
              <a:ext uri="{FF2B5EF4-FFF2-40B4-BE49-F238E27FC236}">
                <a16:creationId xmlns:a16="http://schemas.microsoft.com/office/drawing/2014/main" id="{EC7E8619-BAA3-5E70-FD75-C2AFEF8243D9}"/>
              </a:ext>
            </a:extLst>
          </p:cNvPr>
          <p:cNvGrpSpPr/>
          <p:nvPr/>
        </p:nvGrpSpPr>
        <p:grpSpPr>
          <a:xfrm>
            <a:off x="3834697" y="5728887"/>
            <a:ext cx="3931617" cy="658886"/>
            <a:chOff x="2876022" y="4296667"/>
            <a:chExt cx="2948713" cy="494165"/>
          </a:xfrm>
        </p:grpSpPr>
        <p:sp>
          <p:nvSpPr>
            <p:cNvPr id="137" name="TextBox 136">
              <a:extLst>
                <a:ext uri="{FF2B5EF4-FFF2-40B4-BE49-F238E27FC236}">
                  <a16:creationId xmlns:a16="http://schemas.microsoft.com/office/drawing/2014/main" id="{AEA438EA-8713-5BE5-028D-DDE6C7753735}"/>
                </a:ext>
              </a:extLst>
            </p:cNvPr>
            <p:cNvSpPr txBox="1"/>
            <p:nvPr/>
          </p:nvSpPr>
          <p:spPr>
            <a:xfrm>
              <a:off x="2876022" y="4296667"/>
              <a:ext cx="413432" cy="192409"/>
            </a:xfrm>
            <a:prstGeom prst="rect">
              <a:avLst/>
            </a:prstGeom>
            <a:noFill/>
          </p:spPr>
          <p:txBody>
            <a:bodyPr wrap="square">
              <a:spAutoFit/>
            </a:bodyPr>
            <a:lstStyle/>
            <a:p>
              <a:pPr defTabSz="1219170">
                <a:defRPr/>
              </a:pPr>
              <a:r>
                <a:rPr kumimoji="0" lang="en-US" sz="1067" b="1" kern="0" dirty="0">
                  <a:solidFill>
                    <a:srgbClr val="202124"/>
                  </a:solidFill>
                  <a:latin typeface="Arial"/>
                </a:rPr>
                <a:t>R1</a:t>
              </a:r>
              <a:r>
                <a:rPr kumimoji="0" lang="en-GB" sz="1067" b="1" kern="0" dirty="0">
                  <a:solidFill>
                    <a:srgbClr val="202124"/>
                  </a:solidFill>
                  <a:latin typeface="Arial"/>
                </a:rPr>
                <a:t>5</a:t>
              </a:r>
              <a:endParaRPr kumimoji="0" lang="en-GB" sz="533" b="1" kern="0" dirty="0">
                <a:solidFill>
                  <a:prstClr val="black"/>
                </a:solidFill>
                <a:latin typeface="Arial"/>
              </a:endParaRPr>
            </a:p>
          </p:txBody>
        </p:sp>
        <p:grpSp>
          <p:nvGrpSpPr>
            <p:cNvPr id="3" name="Group 2">
              <a:extLst>
                <a:ext uri="{FF2B5EF4-FFF2-40B4-BE49-F238E27FC236}">
                  <a16:creationId xmlns:a16="http://schemas.microsoft.com/office/drawing/2014/main" id="{E00B953D-BF31-E485-8AD4-C16F948681FD}"/>
                </a:ext>
              </a:extLst>
            </p:cNvPr>
            <p:cNvGrpSpPr/>
            <p:nvPr/>
          </p:nvGrpSpPr>
          <p:grpSpPr>
            <a:xfrm>
              <a:off x="3230739" y="4342430"/>
              <a:ext cx="2593996" cy="448402"/>
              <a:chOff x="3230739" y="4342430"/>
              <a:chExt cx="2593996" cy="448402"/>
            </a:xfrm>
          </p:grpSpPr>
          <p:sp>
            <p:nvSpPr>
              <p:cNvPr id="131" name="Rectangle 130">
                <a:extLst>
                  <a:ext uri="{FF2B5EF4-FFF2-40B4-BE49-F238E27FC236}">
                    <a16:creationId xmlns:a16="http://schemas.microsoft.com/office/drawing/2014/main" id="{FDBC2379-40E1-5ECD-CD4A-F8D0C986C015}"/>
                  </a:ext>
                </a:extLst>
              </p:cNvPr>
              <p:cNvSpPr/>
              <p:nvPr/>
            </p:nvSpPr>
            <p:spPr>
              <a:xfrm>
                <a:off x="3231398" y="4390355"/>
                <a:ext cx="2591136" cy="122247"/>
              </a:xfrm>
              <a:prstGeom prst="rect">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algn="ctr" defTabSz="1219170">
                  <a:defRPr/>
                </a:pPr>
                <a:endParaRPr kumimoji="0" lang="en-GB" sz="2400" kern="0">
                  <a:solidFill>
                    <a:prstClr val="black"/>
                  </a:solidFill>
                  <a:latin typeface="Arial"/>
                </a:endParaRPr>
              </a:p>
            </p:txBody>
          </p:sp>
          <p:sp>
            <p:nvSpPr>
              <p:cNvPr id="132" name="TextBox 131">
                <a:extLst>
                  <a:ext uri="{FF2B5EF4-FFF2-40B4-BE49-F238E27FC236}">
                    <a16:creationId xmlns:a16="http://schemas.microsoft.com/office/drawing/2014/main" id="{7D018D2E-FE74-4556-7A85-DD78C1F9E89A}"/>
                  </a:ext>
                </a:extLst>
              </p:cNvPr>
              <p:cNvSpPr txBox="1"/>
              <p:nvPr/>
            </p:nvSpPr>
            <p:spPr>
              <a:xfrm>
                <a:off x="4310593" y="4342430"/>
                <a:ext cx="745020" cy="207749"/>
              </a:xfrm>
              <a:prstGeom prst="rect">
                <a:avLst/>
              </a:prstGeom>
              <a:noFill/>
            </p:spPr>
            <p:txBody>
              <a:bodyPr wrap="square">
                <a:spAutoFit/>
              </a:bodyPr>
              <a:lstStyle/>
              <a:p>
                <a:pPr defTabSz="1219170">
                  <a:defRPr/>
                </a:pPr>
                <a:r>
                  <a:rPr kumimoji="0" lang="en-GB" sz="1200" b="1" kern="0" dirty="0">
                    <a:solidFill>
                      <a:prstClr val="white"/>
                    </a:solidFill>
                    <a:latin typeface="Arial"/>
                  </a:rPr>
                  <a:t>C-Target</a:t>
                </a:r>
              </a:p>
            </p:txBody>
          </p:sp>
          <p:cxnSp>
            <p:nvCxnSpPr>
              <p:cNvPr id="147" name="Straight Connector 146">
                <a:extLst>
                  <a:ext uri="{FF2B5EF4-FFF2-40B4-BE49-F238E27FC236}">
                    <a16:creationId xmlns:a16="http://schemas.microsoft.com/office/drawing/2014/main" id="{D39119AA-7DCE-44A7-2AFC-011D503AA9A7}"/>
                  </a:ext>
                </a:extLst>
              </p:cNvPr>
              <p:cNvCxnSpPr>
                <a:cxnSpLocks/>
              </p:cNvCxnSpPr>
              <p:nvPr/>
            </p:nvCxnSpPr>
            <p:spPr>
              <a:xfrm flipH="1">
                <a:off x="3230739" y="4391456"/>
                <a:ext cx="3521" cy="342096"/>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sp>
            <p:nvSpPr>
              <p:cNvPr id="148" name="TextBox 147">
                <a:extLst>
                  <a:ext uri="{FF2B5EF4-FFF2-40B4-BE49-F238E27FC236}">
                    <a16:creationId xmlns:a16="http://schemas.microsoft.com/office/drawing/2014/main" id="{59600998-76BD-FD3E-433C-0468C2E705D3}"/>
                  </a:ext>
                </a:extLst>
              </p:cNvPr>
              <p:cNvSpPr txBox="1"/>
              <p:nvPr/>
            </p:nvSpPr>
            <p:spPr>
              <a:xfrm>
                <a:off x="4316520" y="4597253"/>
                <a:ext cx="444278" cy="192409"/>
              </a:xfrm>
              <a:prstGeom prst="rect">
                <a:avLst/>
              </a:prstGeom>
              <a:noFill/>
            </p:spPr>
            <p:txBody>
              <a:bodyPr wrap="square">
                <a:spAutoFit/>
              </a:bodyPr>
              <a:lstStyle/>
              <a:p>
                <a:pPr defTabSz="1219170">
                  <a:defRPr/>
                </a:pPr>
                <a:r>
                  <a:rPr kumimoji="0" lang="en-US" sz="1067" b="1" kern="0" dirty="0">
                    <a:solidFill>
                      <a:srgbClr val="202124"/>
                    </a:solidFill>
                    <a:latin typeface="Arial"/>
                  </a:rPr>
                  <a:t>800</a:t>
                </a:r>
                <a:endParaRPr kumimoji="0" lang="en-GB" sz="533" b="1" kern="0" dirty="0">
                  <a:solidFill>
                    <a:prstClr val="black"/>
                  </a:solidFill>
                  <a:latin typeface="Arial"/>
                </a:endParaRPr>
              </a:p>
            </p:txBody>
          </p:sp>
          <p:cxnSp>
            <p:nvCxnSpPr>
              <p:cNvPr id="157" name="Straight Connector 156">
                <a:extLst>
                  <a:ext uri="{FF2B5EF4-FFF2-40B4-BE49-F238E27FC236}">
                    <a16:creationId xmlns:a16="http://schemas.microsoft.com/office/drawing/2014/main" id="{C6EDCFB4-683A-25BA-E19A-B30728116AC3}"/>
                  </a:ext>
                </a:extLst>
              </p:cNvPr>
              <p:cNvCxnSpPr>
                <a:cxnSpLocks/>
              </p:cNvCxnSpPr>
              <p:nvPr/>
            </p:nvCxnSpPr>
            <p:spPr>
              <a:xfrm flipH="1">
                <a:off x="5821214" y="4448736"/>
                <a:ext cx="3521" cy="342096"/>
              </a:xfrm>
              <a:prstGeom prst="line">
                <a:avLst/>
              </a:prstGeom>
              <a:noFill/>
              <a:ln w="9525" cap="flat" cmpd="sng" algn="ctr">
                <a:solidFill>
                  <a:sysClr val="windowText" lastClr="000000"/>
                </a:solidFill>
                <a:prstDash val="dashDot"/>
              </a:ln>
              <a:effectLst>
                <a:outerShdw blurRad="40000" dist="20000" dir="5400000" rotWithShape="0">
                  <a:srgbClr val="000000">
                    <a:alpha val="38000"/>
                  </a:srgbClr>
                </a:outerShdw>
              </a:effectLst>
            </p:spPr>
          </p:cxnSp>
        </p:grpSp>
      </p:grpSp>
      <p:sp>
        <p:nvSpPr>
          <p:cNvPr id="158" name="Rectangle 157">
            <a:extLst>
              <a:ext uri="{FF2B5EF4-FFF2-40B4-BE49-F238E27FC236}">
                <a16:creationId xmlns:a16="http://schemas.microsoft.com/office/drawing/2014/main" id="{9F721DAD-C76C-F895-615A-DFCD73CFEE0D}"/>
              </a:ext>
            </a:extLst>
          </p:cNvPr>
          <p:cNvSpPr/>
          <p:nvPr/>
        </p:nvSpPr>
        <p:spPr>
          <a:xfrm flipV="1">
            <a:off x="2099702" y="3415130"/>
            <a:ext cx="1393991" cy="60959"/>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160" name="Rectangle 159">
            <a:extLst>
              <a:ext uri="{FF2B5EF4-FFF2-40B4-BE49-F238E27FC236}">
                <a16:creationId xmlns:a16="http://schemas.microsoft.com/office/drawing/2014/main" id="{D9E29C91-93E3-8A60-928D-6BFA2E3AC4BF}"/>
              </a:ext>
            </a:extLst>
          </p:cNvPr>
          <p:cNvSpPr/>
          <p:nvPr/>
        </p:nvSpPr>
        <p:spPr>
          <a:xfrm>
            <a:off x="2114157" y="3484784"/>
            <a:ext cx="1496752" cy="140373"/>
          </a:xfrm>
          <a:prstGeom prst="rect">
            <a:avLst/>
          </a:prstGeom>
          <a:solidFill>
            <a:srgbClr val="64BCD9">
              <a:tint val="100000"/>
              <a:shade val="100000"/>
              <a:satMod val="130000"/>
            </a:srgbClr>
          </a:solidFill>
          <a:ln w="9525" cap="flat" cmpd="sng" algn="ctr">
            <a:noFill/>
            <a:prstDash val="solid"/>
          </a:ln>
          <a:effectLst/>
        </p:spPr>
        <p:txBody>
          <a:bodyPr rtlCol="0" anchor="ctr"/>
          <a:lstStyle/>
          <a:p>
            <a:pPr algn="ctr" defTabSz="1219170">
              <a:defRPr/>
            </a:pPr>
            <a:endParaRPr kumimoji="0" lang="en-GB" sz="2400" kern="0" dirty="0">
              <a:solidFill>
                <a:prstClr val="black"/>
              </a:solidFill>
              <a:latin typeface="Arial"/>
            </a:endParaRPr>
          </a:p>
        </p:txBody>
      </p:sp>
      <p:sp>
        <p:nvSpPr>
          <p:cNvPr id="161" name="Rectangle 160">
            <a:extLst>
              <a:ext uri="{FF2B5EF4-FFF2-40B4-BE49-F238E27FC236}">
                <a16:creationId xmlns:a16="http://schemas.microsoft.com/office/drawing/2014/main" id="{43DD63D4-5A8F-F19F-04B0-9591BC1B9926}"/>
              </a:ext>
            </a:extLst>
          </p:cNvPr>
          <p:cNvSpPr/>
          <p:nvPr/>
        </p:nvSpPr>
        <p:spPr>
          <a:xfrm flipV="1">
            <a:off x="2114157" y="3625158"/>
            <a:ext cx="1393991" cy="60959"/>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162" name="Rectangle 161">
            <a:extLst>
              <a:ext uri="{FF2B5EF4-FFF2-40B4-BE49-F238E27FC236}">
                <a16:creationId xmlns:a16="http://schemas.microsoft.com/office/drawing/2014/main" id="{34522E02-D2F4-AFC7-EFA1-871943C15CA9}"/>
              </a:ext>
            </a:extLst>
          </p:cNvPr>
          <p:cNvSpPr/>
          <p:nvPr/>
        </p:nvSpPr>
        <p:spPr>
          <a:xfrm flipV="1">
            <a:off x="2198437" y="2730843"/>
            <a:ext cx="1393991" cy="60959"/>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163" name="Rectangle 162">
            <a:extLst>
              <a:ext uri="{FF2B5EF4-FFF2-40B4-BE49-F238E27FC236}">
                <a16:creationId xmlns:a16="http://schemas.microsoft.com/office/drawing/2014/main" id="{0514F540-987E-55DD-0B08-F4574A2679C5}"/>
              </a:ext>
            </a:extLst>
          </p:cNvPr>
          <p:cNvSpPr/>
          <p:nvPr/>
        </p:nvSpPr>
        <p:spPr>
          <a:xfrm>
            <a:off x="2198437" y="2776416"/>
            <a:ext cx="1398275" cy="148355"/>
          </a:xfrm>
          <a:prstGeom prst="rect">
            <a:avLst/>
          </a:prstGeom>
          <a:solidFill>
            <a:srgbClr val="64BCD9">
              <a:tint val="100000"/>
              <a:shade val="100000"/>
              <a:satMod val="130000"/>
            </a:srgbClr>
          </a:solidFill>
          <a:ln w="9525" cap="flat" cmpd="sng" algn="ctr">
            <a:noFill/>
            <a:prstDash val="solid"/>
          </a:ln>
          <a:effectLst/>
        </p:spPr>
        <p:txBody>
          <a:bodyPr rtlCol="0" anchor="ctr"/>
          <a:lstStyle/>
          <a:p>
            <a:pPr algn="ctr" defTabSz="1219170">
              <a:defRPr/>
            </a:pPr>
            <a:endParaRPr kumimoji="0" lang="en-GB" sz="2400" kern="0" dirty="0">
              <a:solidFill>
                <a:prstClr val="black"/>
              </a:solidFill>
              <a:latin typeface="Arial"/>
            </a:endParaRPr>
          </a:p>
        </p:txBody>
      </p:sp>
      <p:sp>
        <p:nvSpPr>
          <p:cNvPr id="164" name="Rectangle 163">
            <a:extLst>
              <a:ext uri="{FF2B5EF4-FFF2-40B4-BE49-F238E27FC236}">
                <a16:creationId xmlns:a16="http://schemas.microsoft.com/office/drawing/2014/main" id="{BAC33028-2E8A-3535-41B5-768725272066}"/>
              </a:ext>
            </a:extLst>
          </p:cNvPr>
          <p:cNvSpPr/>
          <p:nvPr/>
        </p:nvSpPr>
        <p:spPr>
          <a:xfrm flipV="1">
            <a:off x="2179985" y="2900650"/>
            <a:ext cx="1393991" cy="60959"/>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dirty="0">
              <a:solidFill>
                <a:prstClr val="black"/>
              </a:solidFill>
              <a:latin typeface="Arial"/>
            </a:endParaRPr>
          </a:p>
        </p:txBody>
      </p:sp>
      <p:cxnSp>
        <p:nvCxnSpPr>
          <p:cNvPr id="165" name="Straight Arrow Connector 164">
            <a:extLst>
              <a:ext uri="{FF2B5EF4-FFF2-40B4-BE49-F238E27FC236}">
                <a16:creationId xmlns:a16="http://schemas.microsoft.com/office/drawing/2014/main" id="{556EE4F5-61C7-6FD7-3CC5-939CE69F58A6}"/>
              </a:ext>
            </a:extLst>
          </p:cNvPr>
          <p:cNvCxnSpPr>
            <a:cxnSpLocks/>
          </p:cNvCxnSpPr>
          <p:nvPr/>
        </p:nvCxnSpPr>
        <p:spPr>
          <a:xfrm>
            <a:off x="2504232" y="3528040"/>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66" name="Straight Arrow Connector 165">
            <a:extLst>
              <a:ext uri="{FF2B5EF4-FFF2-40B4-BE49-F238E27FC236}">
                <a16:creationId xmlns:a16="http://schemas.microsoft.com/office/drawing/2014/main" id="{8BA3BDA4-6D43-B01D-BA03-442EE07AAE8C}"/>
              </a:ext>
            </a:extLst>
          </p:cNvPr>
          <p:cNvCxnSpPr>
            <a:cxnSpLocks/>
          </p:cNvCxnSpPr>
          <p:nvPr/>
        </p:nvCxnSpPr>
        <p:spPr>
          <a:xfrm>
            <a:off x="3991090" y="3310260"/>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67" name="Straight Arrow Connector 166">
            <a:extLst>
              <a:ext uri="{FF2B5EF4-FFF2-40B4-BE49-F238E27FC236}">
                <a16:creationId xmlns:a16="http://schemas.microsoft.com/office/drawing/2014/main" id="{563706CC-8C3B-B133-8EFD-6EB27204B41B}"/>
              </a:ext>
            </a:extLst>
          </p:cNvPr>
          <p:cNvCxnSpPr>
            <a:cxnSpLocks/>
          </p:cNvCxnSpPr>
          <p:nvPr/>
        </p:nvCxnSpPr>
        <p:spPr>
          <a:xfrm>
            <a:off x="3991089" y="3813043"/>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68" name="Straight Arrow Connector 167">
            <a:extLst>
              <a:ext uri="{FF2B5EF4-FFF2-40B4-BE49-F238E27FC236}">
                <a16:creationId xmlns:a16="http://schemas.microsoft.com/office/drawing/2014/main" id="{8BE5898E-5B92-7CFB-73BF-5DFF8010F5EC}"/>
              </a:ext>
            </a:extLst>
          </p:cNvPr>
          <p:cNvCxnSpPr>
            <a:cxnSpLocks/>
          </p:cNvCxnSpPr>
          <p:nvPr/>
        </p:nvCxnSpPr>
        <p:spPr>
          <a:xfrm>
            <a:off x="3980362" y="4101075"/>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69" name="Straight Arrow Connector 168">
            <a:extLst>
              <a:ext uri="{FF2B5EF4-FFF2-40B4-BE49-F238E27FC236}">
                <a16:creationId xmlns:a16="http://schemas.microsoft.com/office/drawing/2014/main" id="{C08FB2FB-8DCC-C1B8-67A1-2BA4B12BBD37}"/>
              </a:ext>
            </a:extLst>
          </p:cNvPr>
          <p:cNvCxnSpPr>
            <a:cxnSpLocks/>
          </p:cNvCxnSpPr>
          <p:nvPr/>
        </p:nvCxnSpPr>
        <p:spPr>
          <a:xfrm>
            <a:off x="3980362" y="4346344"/>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0" name="Straight Arrow Connector 169">
            <a:extLst>
              <a:ext uri="{FF2B5EF4-FFF2-40B4-BE49-F238E27FC236}">
                <a16:creationId xmlns:a16="http://schemas.microsoft.com/office/drawing/2014/main" id="{41424E3C-90D3-F9DB-1970-10BBE6D8A611}"/>
              </a:ext>
            </a:extLst>
          </p:cNvPr>
          <p:cNvCxnSpPr>
            <a:cxnSpLocks/>
          </p:cNvCxnSpPr>
          <p:nvPr/>
        </p:nvCxnSpPr>
        <p:spPr>
          <a:xfrm>
            <a:off x="4009772" y="2951899"/>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1" name="Straight Arrow Connector 170">
            <a:extLst>
              <a:ext uri="{FF2B5EF4-FFF2-40B4-BE49-F238E27FC236}">
                <a16:creationId xmlns:a16="http://schemas.microsoft.com/office/drawing/2014/main" id="{C5DE676D-E367-25D7-F411-213E5D5A0853}"/>
              </a:ext>
            </a:extLst>
          </p:cNvPr>
          <p:cNvCxnSpPr>
            <a:cxnSpLocks/>
          </p:cNvCxnSpPr>
          <p:nvPr/>
        </p:nvCxnSpPr>
        <p:spPr>
          <a:xfrm>
            <a:off x="5571461" y="3310260"/>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2" name="Straight Arrow Connector 171">
            <a:extLst>
              <a:ext uri="{FF2B5EF4-FFF2-40B4-BE49-F238E27FC236}">
                <a16:creationId xmlns:a16="http://schemas.microsoft.com/office/drawing/2014/main" id="{7AF7F4C6-0F84-1BAC-D3E0-01AA9010EB68}"/>
              </a:ext>
            </a:extLst>
          </p:cNvPr>
          <p:cNvCxnSpPr>
            <a:cxnSpLocks/>
          </p:cNvCxnSpPr>
          <p:nvPr/>
        </p:nvCxnSpPr>
        <p:spPr>
          <a:xfrm>
            <a:off x="5571460" y="3813043"/>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3" name="Straight Arrow Connector 172">
            <a:extLst>
              <a:ext uri="{FF2B5EF4-FFF2-40B4-BE49-F238E27FC236}">
                <a16:creationId xmlns:a16="http://schemas.microsoft.com/office/drawing/2014/main" id="{CDB63517-473A-3674-B9C9-FD9E5D67B5CD}"/>
              </a:ext>
            </a:extLst>
          </p:cNvPr>
          <p:cNvCxnSpPr>
            <a:cxnSpLocks/>
          </p:cNvCxnSpPr>
          <p:nvPr/>
        </p:nvCxnSpPr>
        <p:spPr>
          <a:xfrm>
            <a:off x="5560733" y="4101075"/>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4" name="Straight Arrow Connector 173">
            <a:extLst>
              <a:ext uri="{FF2B5EF4-FFF2-40B4-BE49-F238E27FC236}">
                <a16:creationId xmlns:a16="http://schemas.microsoft.com/office/drawing/2014/main" id="{1813324B-6F70-6171-D431-62D9919560AC}"/>
              </a:ext>
            </a:extLst>
          </p:cNvPr>
          <p:cNvCxnSpPr>
            <a:cxnSpLocks/>
          </p:cNvCxnSpPr>
          <p:nvPr/>
        </p:nvCxnSpPr>
        <p:spPr>
          <a:xfrm>
            <a:off x="5560733" y="4346344"/>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5" name="Straight Arrow Connector 174">
            <a:extLst>
              <a:ext uri="{FF2B5EF4-FFF2-40B4-BE49-F238E27FC236}">
                <a16:creationId xmlns:a16="http://schemas.microsoft.com/office/drawing/2014/main" id="{9B849ECF-A142-81A8-0B87-5A9355D2DC66}"/>
              </a:ext>
            </a:extLst>
          </p:cNvPr>
          <p:cNvCxnSpPr>
            <a:cxnSpLocks/>
          </p:cNvCxnSpPr>
          <p:nvPr/>
        </p:nvCxnSpPr>
        <p:spPr>
          <a:xfrm>
            <a:off x="5590142" y="2951899"/>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6" name="Straight Arrow Connector 175">
            <a:extLst>
              <a:ext uri="{FF2B5EF4-FFF2-40B4-BE49-F238E27FC236}">
                <a16:creationId xmlns:a16="http://schemas.microsoft.com/office/drawing/2014/main" id="{CB86369E-2025-25F8-2BC3-5F8A9D660CBC}"/>
              </a:ext>
            </a:extLst>
          </p:cNvPr>
          <p:cNvCxnSpPr>
            <a:cxnSpLocks/>
          </p:cNvCxnSpPr>
          <p:nvPr/>
        </p:nvCxnSpPr>
        <p:spPr>
          <a:xfrm>
            <a:off x="8051168" y="3310260"/>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7" name="Straight Arrow Connector 176">
            <a:extLst>
              <a:ext uri="{FF2B5EF4-FFF2-40B4-BE49-F238E27FC236}">
                <a16:creationId xmlns:a16="http://schemas.microsoft.com/office/drawing/2014/main" id="{7F85E0BA-F2EA-9E2F-DAC8-DE7D1145CE12}"/>
              </a:ext>
            </a:extLst>
          </p:cNvPr>
          <p:cNvCxnSpPr>
            <a:cxnSpLocks/>
          </p:cNvCxnSpPr>
          <p:nvPr/>
        </p:nvCxnSpPr>
        <p:spPr>
          <a:xfrm>
            <a:off x="8051166" y="3813043"/>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8" name="Straight Arrow Connector 177">
            <a:extLst>
              <a:ext uri="{FF2B5EF4-FFF2-40B4-BE49-F238E27FC236}">
                <a16:creationId xmlns:a16="http://schemas.microsoft.com/office/drawing/2014/main" id="{000228D9-6960-4220-9AD8-D26733F9149A}"/>
              </a:ext>
            </a:extLst>
          </p:cNvPr>
          <p:cNvCxnSpPr>
            <a:cxnSpLocks/>
          </p:cNvCxnSpPr>
          <p:nvPr/>
        </p:nvCxnSpPr>
        <p:spPr>
          <a:xfrm>
            <a:off x="8040440" y="4101075"/>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9" name="Straight Arrow Connector 178">
            <a:extLst>
              <a:ext uri="{FF2B5EF4-FFF2-40B4-BE49-F238E27FC236}">
                <a16:creationId xmlns:a16="http://schemas.microsoft.com/office/drawing/2014/main" id="{5007152D-CF0F-576E-DA1B-D86676937041}"/>
              </a:ext>
            </a:extLst>
          </p:cNvPr>
          <p:cNvCxnSpPr>
            <a:cxnSpLocks/>
          </p:cNvCxnSpPr>
          <p:nvPr/>
        </p:nvCxnSpPr>
        <p:spPr>
          <a:xfrm>
            <a:off x="8040440" y="4346344"/>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80" name="Straight Arrow Connector 179">
            <a:extLst>
              <a:ext uri="{FF2B5EF4-FFF2-40B4-BE49-F238E27FC236}">
                <a16:creationId xmlns:a16="http://schemas.microsoft.com/office/drawing/2014/main" id="{7D25FECD-5696-B2E3-B8E0-A78C459DE4FC}"/>
              </a:ext>
            </a:extLst>
          </p:cNvPr>
          <p:cNvCxnSpPr>
            <a:cxnSpLocks/>
          </p:cNvCxnSpPr>
          <p:nvPr/>
        </p:nvCxnSpPr>
        <p:spPr>
          <a:xfrm>
            <a:off x="8069849" y="2951899"/>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81" name="Straight Arrow Connector 180">
            <a:extLst>
              <a:ext uri="{FF2B5EF4-FFF2-40B4-BE49-F238E27FC236}">
                <a16:creationId xmlns:a16="http://schemas.microsoft.com/office/drawing/2014/main" id="{94FDBBEF-4CDD-BAB9-C638-44D4E52D4E25}"/>
              </a:ext>
            </a:extLst>
          </p:cNvPr>
          <p:cNvCxnSpPr>
            <a:cxnSpLocks/>
          </p:cNvCxnSpPr>
          <p:nvPr/>
        </p:nvCxnSpPr>
        <p:spPr>
          <a:xfrm>
            <a:off x="9791284" y="3331739"/>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82" name="Straight Arrow Connector 181">
            <a:extLst>
              <a:ext uri="{FF2B5EF4-FFF2-40B4-BE49-F238E27FC236}">
                <a16:creationId xmlns:a16="http://schemas.microsoft.com/office/drawing/2014/main" id="{9C97845A-160E-715D-4081-ADF00FEF39B0}"/>
              </a:ext>
            </a:extLst>
          </p:cNvPr>
          <p:cNvCxnSpPr>
            <a:cxnSpLocks/>
          </p:cNvCxnSpPr>
          <p:nvPr/>
        </p:nvCxnSpPr>
        <p:spPr>
          <a:xfrm flipV="1">
            <a:off x="10633611" y="3000727"/>
            <a:ext cx="0" cy="296984"/>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83" name="Straight Arrow Connector 182">
            <a:extLst>
              <a:ext uri="{FF2B5EF4-FFF2-40B4-BE49-F238E27FC236}">
                <a16:creationId xmlns:a16="http://schemas.microsoft.com/office/drawing/2014/main" id="{83C4FE65-1EBA-6156-9316-2E5E519AD388}"/>
              </a:ext>
            </a:extLst>
          </p:cNvPr>
          <p:cNvCxnSpPr>
            <a:cxnSpLocks/>
          </p:cNvCxnSpPr>
          <p:nvPr/>
        </p:nvCxnSpPr>
        <p:spPr>
          <a:xfrm>
            <a:off x="9780556" y="4122553"/>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84" name="Straight Arrow Connector 183">
            <a:extLst>
              <a:ext uri="{FF2B5EF4-FFF2-40B4-BE49-F238E27FC236}">
                <a16:creationId xmlns:a16="http://schemas.microsoft.com/office/drawing/2014/main" id="{E8F53AE9-D4A9-8513-7F81-FA6B15B0F926}"/>
              </a:ext>
            </a:extLst>
          </p:cNvPr>
          <p:cNvCxnSpPr>
            <a:cxnSpLocks/>
          </p:cNvCxnSpPr>
          <p:nvPr/>
        </p:nvCxnSpPr>
        <p:spPr>
          <a:xfrm>
            <a:off x="9780556" y="4367823"/>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85" name="Straight Arrow Connector 184">
            <a:extLst>
              <a:ext uri="{FF2B5EF4-FFF2-40B4-BE49-F238E27FC236}">
                <a16:creationId xmlns:a16="http://schemas.microsoft.com/office/drawing/2014/main" id="{034C72B2-0C78-887E-F119-8941B73F5AC0}"/>
              </a:ext>
            </a:extLst>
          </p:cNvPr>
          <p:cNvCxnSpPr>
            <a:cxnSpLocks/>
          </p:cNvCxnSpPr>
          <p:nvPr/>
        </p:nvCxnSpPr>
        <p:spPr>
          <a:xfrm>
            <a:off x="9809965" y="2973377"/>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87" name="Straight Arrow Connector 186">
            <a:extLst>
              <a:ext uri="{FF2B5EF4-FFF2-40B4-BE49-F238E27FC236}">
                <a16:creationId xmlns:a16="http://schemas.microsoft.com/office/drawing/2014/main" id="{8CA69018-8D8C-50D0-349E-883891CE6626}"/>
              </a:ext>
            </a:extLst>
          </p:cNvPr>
          <p:cNvCxnSpPr>
            <a:cxnSpLocks/>
          </p:cNvCxnSpPr>
          <p:nvPr/>
        </p:nvCxnSpPr>
        <p:spPr>
          <a:xfrm>
            <a:off x="10628975" y="3813043"/>
            <a:ext cx="0" cy="338992"/>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89" name="Straight Arrow Connector 188">
            <a:extLst>
              <a:ext uri="{FF2B5EF4-FFF2-40B4-BE49-F238E27FC236}">
                <a16:creationId xmlns:a16="http://schemas.microsoft.com/office/drawing/2014/main" id="{D55AF1B7-FD32-467D-22EE-AC7D585EB3EB}"/>
              </a:ext>
            </a:extLst>
          </p:cNvPr>
          <p:cNvCxnSpPr>
            <a:cxnSpLocks/>
          </p:cNvCxnSpPr>
          <p:nvPr/>
        </p:nvCxnSpPr>
        <p:spPr>
          <a:xfrm flipH="1">
            <a:off x="9126592" y="4485117"/>
            <a:ext cx="374987"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91" name="Straight Arrow Connector 190">
            <a:extLst>
              <a:ext uri="{FF2B5EF4-FFF2-40B4-BE49-F238E27FC236}">
                <a16:creationId xmlns:a16="http://schemas.microsoft.com/office/drawing/2014/main" id="{4AF88586-FCF3-F97B-1C8E-50F80AEDBB3B}"/>
              </a:ext>
            </a:extLst>
          </p:cNvPr>
          <p:cNvCxnSpPr>
            <a:cxnSpLocks/>
          </p:cNvCxnSpPr>
          <p:nvPr/>
        </p:nvCxnSpPr>
        <p:spPr>
          <a:xfrm flipH="1">
            <a:off x="6708255" y="4485117"/>
            <a:ext cx="374987"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92" name="Straight Arrow Connector 191">
            <a:extLst>
              <a:ext uri="{FF2B5EF4-FFF2-40B4-BE49-F238E27FC236}">
                <a16:creationId xmlns:a16="http://schemas.microsoft.com/office/drawing/2014/main" id="{936A9F6B-01B9-3668-7389-F9857360CF4D}"/>
              </a:ext>
            </a:extLst>
          </p:cNvPr>
          <p:cNvCxnSpPr>
            <a:cxnSpLocks/>
          </p:cNvCxnSpPr>
          <p:nvPr/>
        </p:nvCxnSpPr>
        <p:spPr>
          <a:xfrm flipH="1">
            <a:off x="4788000" y="4498647"/>
            <a:ext cx="374987"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93" name="Straight Arrow Connector 192">
            <a:extLst>
              <a:ext uri="{FF2B5EF4-FFF2-40B4-BE49-F238E27FC236}">
                <a16:creationId xmlns:a16="http://schemas.microsoft.com/office/drawing/2014/main" id="{EBD43965-9419-FEE0-4AC1-7245EBF3C1EB}"/>
              </a:ext>
            </a:extLst>
          </p:cNvPr>
          <p:cNvCxnSpPr>
            <a:cxnSpLocks/>
          </p:cNvCxnSpPr>
          <p:nvPr/>
        </p:nvCxnSpPr>
        <p:spPr>
          <a:xfrm flipH="1">
            <a:off x="9094908" y="2884284"/>
            <a:ext cx="374987"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94" name="Straight Arrow Connector 193">
            <a:extLst>
              <a:ext uri="{FF2B5EF4-FFF2-40B4-BE49-F238E27FC236}">
                <a16:creationId xmlns:a16="http://schemas.microsoft.com/office/drawing/2014/main" id="{10E64BD9-24B4-29CB-3A23-9773F818D6DF}"/>
              </a:ext>
            </a:extLst>
          </p:cNvPr>
          <p:cNvCxnSpPr>
            <a:cxnSpLocks/>
          </p:cNvCxnSpPr>
          <p:nvPr/>
        </p:nvCxnSpPr>
        <p:spPr>
          <a:xfrm flipH="1">
            <a:off x="6708255" y="2840992"/>
            <a:ext cx="374987"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95" name="Straight Arrow Connector 194">
            <a:extLst>
              <a:ext uri="{FF2B5EF4-FFF2-40B4-BE49-F238E27FC236}">
                <a16:creationId xmlns:a16="http://schemas.microsoft.com/office/drawing/2014/main" id="{BA399A11-544B-C3D0-5EEC-14DE66F51AC8}"/>
              </a:ext>
            </a:extLst>
          </p:cNvPr>
          <p:cNvCxnSpPr>
            <a:cxnSpLocks/>
          </p:cNvCxnSpPr>
          <p:nvPr/>
        </p:nvCxnSpPr>
        <p:spPr>
          <a:xfrm flipH="1">
            <a:off x="4788000" y="2854521"/>
            <a:ext cx="374987"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96" name="Straight Arrow Connector 195">
            <a:extLst>
              <a:ext uri="{FF2B5EF4-FFF2-40B4-BE49-F238E27FC236}">
                <a16:creationId xmlns:a16="http://schemas.microsoft.com/office/drawing/2014/main" id="{EE65A0F4-47D1-D767-1C1D-72C307B81C88}"/>
              </a:ext>
            </a:extLst>
          </p:cNvPr>
          <p:cNvCxnSpPr>
            <a:cxnSpLocks/>
          </p:cNvCxnSpPr>
          <p:nvPr/>
        </p:nvCxnSpPr>
        <p:spPr>
          <a:xfrm flipH="1">
            <a:off x="3061809" y="2837423"/>
            <a:ext cx="374987"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97" name="Straight Arrow Connector 196">
            <a:extLst>
              <a:ext uri="{FF2B5EF4-FFF2-40B4-BE49-F238E27FC236}">
                <a16:creationId xmlns:a16="http://schemas.microsoft.com/office/drawing/2014/main" id="{E0C6E3FD-BFC4-55A0-0224-5EBD1521A42E}"/>
              </a:ext>
            </a:extLst>
          </p:cNvPr>
          <p:cNvCxnSpPr>
            <a:cxnSpLocks/>
          </p:cNvCxnSpPr>
          <p:nvPr/>
        </p:nvCxnSpPr>
        <p:spPr>
          <a:xfrm flipH="1">
            <a:off x="2449015" y="2811884"/>
            <a:ext cx="374987"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98" name="Straight Arrow Connector 197">
            <a:extLst>
              <a:ext uri="{FF2B5EF4-FFF2-40B4-BE49-F238E27FC236}">
                <a16:creationId xmlns:a16="http://schemas.microsoft.com/office/drawing/2014/main" id="{39B46269-0F4C-61FA-4368-65D6DD864EEC}"/>
              </a:ext>
            </a:extLst>
          </p:cNvPr>
          <p:cNvCxnSpPr>
            <a:cxnSpLocks/>
          </p:cNvCxnSpPr>
          <p:nvPr/>
        </p:nvCxnSpPr>
        <p:spPr>
          <a:xfrm>
            <a:off x="2968236" y="3528040"/>
            <a:ext cx="264553" cy="0"/>
          </a:xfrm>
          <a:prstGeom prst="straightConnector1">
            <a:avLst/>
          </a:prstGeom>
          <a:ln>
            <a:headEnd type="none" w="med" len="med"/>
            <a:tailEnd type="arrow" w="med" len="med"/>
          </a:ln>
        </p:spPr>
        <p:style>
          <a:lnRef idx="1">
            <a:schemeClr val="accent5"/>
          </a:lnRef>
          <a:fillRef idx="0">
            <a:schemeClr val="accent5"/>
          </a:fillRef>
          <a:effectRef idx="0">
            <a:schemeClr val="accent5"/>
          </a:effectRef>
          <a:fontRef idx="minor">
            <a:schemeClr val="tx1"/>
          </a:fontRef>
        </p:style>
      </p:cxnSp>
      <p:sp>
        <p:nvSpPr>
          <p:cNvPr id="200" name="Rectangle 199">
            <a:extLst>
              <a:ext uri="{FF2B5EF4-FFF2-40B4-BE49-F238E27FC236}">
                <a16:creationId xmlns:a16="http://schemas.microsoft.com/office/drawing/2014/main" id="{495341C2-D1D6-3E9B-1717-5B8E5EC6AE31}"/>
              </a:ext>
            </a:extLst>
          </p:cNvPr>
          <p:cNvSpPr/>
          <p:nvPr/>
        </p:nvSpPr>
        <p:spPr>
          <a:xfrm>
            <a:off x="2863704" y="5074767"/>
            <a:ext cx="1381632" cy="60959"/>
          </a:xfrm>
          <a:prstGeom prst="rect">
            <a:avLst/>
          </a:prstGeom>
          <a:solidFill>
            <a:srgbClr val="64BCD9">
              <a:tint val="100000"/>
              <a:shade val="100000"/>
              <a:satMod val="130000"/>
            </a:srgbClr>
          </a:solidFill>
          <a:ln w="9525" cap="flat" cmpd="sng" algn="ctr">
            <a:noFill/>
            <a:prstDash val="solid"/>
          </a:ln>
          <a:effectLst/>
        </p:spPr>
        <p:txBody>
          <a:bodyPr rtlCol="0" anchor="ctr"/>
          <a:lstStyle/>
          <a:p>
            <a:pPr algn="ctr" defTabSz="1219170">
              <a:defRPr/>
            </a:pPr>
            <a:endParaRPr kumimoji="0" lang="en-GB" sz="2400" kern="0" dirty="0">
              <a:solidFill>
                <a:prstClr val="black"/>
              </a:solidFill>
              <a:latin typeface="Arial"/>
            </a:endParaRPr>
          </a:p>
        </p:txBody>
      </p:sp>
      <p:sp>
        <p:nvSpPr>
          <p:cNvPr id="201" name="Rectangle 200">
            <a:extLst>
              <a:ext uri="{FF2B5EF4-FFF2-40B4-BE49-F238E27FC236}">
                <a16:creationId xmlns:a16="http://schemas.microsoft.com/office/drawing/2014/main" id="{12D39296-A28A-0E75-8EDA-986DCF345470}"/>
              </a:ext>
            </a:extLst>
          </p:cNvPr>
          <p:cNvSpPr/>
          <p:nvPr/>
        </p:nvSpPr>
        <p:spPr>
          <a:xfrm flipV="1">
            <a:off x="2863703" y="5138748"/>
            <a:ext cx="1393991" cy="48000"/>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202" name="Rectangle 201">
            <a:extLst>
              <a:ext uri="{FF2B5EF4-FFF2-40B4-BE49-F238E27FC236}">
                <a16:creationId xmlns:a16="http://schemas.microsoft.com/office/drawing/2014/main" id="{F8E61201-6EEA-3715-ACA1-1B16265013A6}"/>
              </a:ext>
            </a:extLst>
          </p:cNvPr>
          <p:cNvSpPr/>
          <p:nvPr/>
        </p:nvSpPr>
        <p:spPr>
          <a:xfrm flipV="1">
            <a:off x="2863703" y="5018811"/>
            <a:ext cx="1393991" cy="48000"/>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203" name="Rectangle 202">
            <a:extLst>
              <a:ext uri="{FF2B5EF4-FFF2-40B4-BE49-F238E27FC236}">
                <a16:creationId xmlns:a16="http://schemas.microsoft.com/office/drawing/2014/main" id="{E10F2208-3B2E-323D-F501-ED289DCF67E9}"/>
              </a:ext>
            </a:extLst>
          </p:cNvPr>
          <p:cNvSpPr/>
          <p:nvPr/>
        </p:nvSpPr>
        <p:spPr>
          <a:xfrm>
            <a:off x="2863704" y="5273965"/>
            <a:ext cx="1381632" cy="60959"/>
          </a:xfrm>
          <a:prstGeom prst="rect">
            <a:avLst/>
          </a:prstGeom>
          <a:solidFill>
            <a:srgbClr val="64BCD9">
              <a:tint val="100000"/>
              <a:shade val="100000"/>
              <a:satMod val="130000"/>
            </a:srgbClr>
          </a:solidFill>
          <a:ln w="9525" cap="flat" cmpd="sng" algn="ctr">
            <a:noFill/>
            <a:prstDash val="solid"/>
          </a:ln>
          <a:effectLst/>
        </p:spPr>
        <p:txBody>
          <a:bodyPr rtlCol="0" anchor="ctr"/>
          <a:lstStyle/>
          <a:p>
            <a:pPr algn="ctr" defTabSz="1219170">
              <a:defRPr/>
            </a:pPr>
            <a:endParaRPr kumimoji="0" lang="en-GB" sz="2400" kern="0" dirty="0">
              <a:solidFill>
                <a:prstClr val="black"/>
              </a:solidFill>
              <a:latin typeface="Arial"/>
            </a:endParaRPr>
          </a:p>
        </p:txBody>
      </p:sp>
      <p:sp>
        <p:nvSpPr>
          <p:cNvPr id="204" name="Rectangle 203">
            <a:extLst>
              <a:ext uri="{FF2B5EF4-FFF2-40B4-BE49-F238E27FC236}">
                <a16:creationId xmlns:a16="http://schemas.microsoft.com/office/drawing/2014/main" id="{B19883A7-9E2E-A548-3B25-CEB68A8A553A}"/>
              </a:ext>
            </a:extLst>
          </p:cNvPr>
          <p:cNvSpPr/>
          <p:nvPr/>
        </p:nvSpPr>
        <p:spPr>
          <a:xfrm flipV="1">
            <a:off x="2863703" y="5337945"/>
            <a:ext cx="1393991" cy="48000"/>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205" name="Rectangle 204">
            <a:extLst>
              <a:ext uri="{FF2B5EF4-FFF2-40B4-BE49-F238E27FC236}">
                <a16:creationId xmlns:a16="http://schemas.microsoft.com/office/drawing/2014/main" id="{3522DB29-BFE8-151C-D01F-83CCB04B11B2}"/>
              </a:ext>
            </a:extLst>
          </p:cNvPr>
          <p:cNvSpPr/>
          <p:nvPr/>
        </p:nvSpPr>
        <p:spPr>
          <a:xfrm flipV="1">
            <a:off x="2863703" y="5218008"/>
            <a:ext cx="1393991" cy="48000"/>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206" name="TextBox 205">
            <a:extLst>
              <a:ext uri="{FF2B5EF4-FFF2-40B4-BE49-F238E27FC236}">
                <a16:creationId xmlns:a16="http://schemas.microsoft.com/office/drawing/2014/main" id="{5572295E-CF0A-51C1-7103-769F485E602D}"/>
              </a:ext>
            </a:extLst>
          </p:cNvPr>
          <p:cNvSpPr txBox="1"/>
          <p:nvPr/>
        </p:nvSpPr>
        <p:spPr bwMode="auto">
          <a:xfrm rot="21208026">
            <a:off x="-25240" y="5359693"/>
            <a:ext cx="704461" cy="461665"/>
          </a:xfrm>
          <a:prstGeom prst="rect">
            <a:avLst/>
          </a:prstGeom>
          <a:noFill/>
        </p:spPr>
        <p:txBody>
          <a:bodyPr wrap="square" rtlCol="0">
            <a:spAutoFit/>
          </a:bodyPr>
          <a:lstStyle/>
          <a:p>
            <a:pPr algn="ctr" defTabSz="609585"/>
            <a:r>
              <a:rPr kumimoji="0" lang="en-GB" sz="1200" dirty="0">
                <a:solidFill>
                  <a:srgbClr val="FF0000"/>
                </a:solidFill>
                <a:latin typeface="Arial"/>
              </a:rPr>
              <a:t>P+ Beam</a:t>
            </a:r>
            <a:endParaRPr kumimoji="0" lang="en-GB" sz="700" dirty="0">
              <a:solidFill>
                <a:srgbClr val="FF0000"/>
              </a:solidFill>
              <a:latin typeface="Arial"/>
            </a:endParaRPr>
          </a:p>
        </p:txBody>
      </p:sp>
      <p:sp>
        <p:nvSpPr>
          <p:cNvPr id="207" name="TextBox 206">
            <a:extLst>
              <a:ext uri="{FF2B5EF4-FFF2-40B4-BE49-F238E27FC236}">
                <a16:creationId xmlns:a16="http://schemas.microsoft.com/office/drawing/2014/main" id="{41B61797-FF13-F881-13DA-DD8FBC8B7907}"/>
              </a:ext>
            </a:extLst>
          </p:cNvPr>
          <p:cNvSpPr txBox="1"/>
          <p:nvPr/>
        </p:nvSpPr>
        <p:spPr>
          <a:xfrm>
            <a:off x="537812" y="4827550"/>
            <a:ext cx="1725299" cy="584775"/>
          </a:xfrm>
          <a:prstGeom prst="rect">
            <a:avLst/>
          </a:prstGeom>
          <a:noFill/>
        </p:spPr>
        <p:txBody>
          <a:bodyPr wrap="square" rtlCol="0">
            <a:spAutoFit/>
          </a:bodyPr>
          <a:lstStyle>
            <a:defPPr>
              <a:defRPr lang="fr-FR"/>
            </a:defPPr>
            <a:lvl1pPr>
              <a:defRPr sz="1200" b="1">
                <a:solidFill>
                  <a:srgbClr val="0033A0"/>
                </a:solidFill>
              </a:defRPr>
            </a:lvl1pPr>
          </a:lstStyle>
          <a:p>
            <a:pPr defTabSz="609585"/>
            <a:r>
              <a:rPr kumimoji="0" lang="en-GB" sz="1600" dirty="0">
                <a:latin typeface="Arial"/>
              </a:rPr>
              <a:t>Target He coolant (RT)</a:t>
            </a:r>
          </a:p>
        </p:txBody>
      </p:sp>
      <p:sp>
        <p:nvSpPr>
          <p:cNvPr id="208" name="TextBox 207">
            <a:extLst>
              <a:ext uri="{FF2B5EF4-FFF2-40B4-BE49-F238E27FC236}">
                <a16:creationId xmlns:a16="http://schemas.microsoft.com/office/drawing/2014/main" id="{83479105-B1AF-240C-3B75-454172C7F8F9}"/>
              </a:ext>
            </a:extLst>
          </p:cNvPr>
          <p:cNvSpPr txBox="1"/>
          <p:nvPr/>
        </p:nvSpPr>
        <p:spPr>
          <a:xfrm>
            <a:off x="338339" y="2945666"/>
            <a:ext cx="1851219" cy="584775"/>
          </a:xfrm>
          <a:prstGeom prst="rect">
            <a:avLst/>
          </a:prstGeom>
          <a:noFill/>
        </p:spPr>
        <p:txBody>
          <a:bodyPr wrap="square" rtlCol="0">
            <a:spAutoFit/>
          </a:bodyPr>
          <a:lstStyle>
            <a:defPPr>
              <a:defRPr lang="fr-FR"/>
            </a:defPPr>
            <a:lvl1pPr>
              <a:defRPr sz="1200" b="1">
                <a:solidFill>
                  <a:srgbClr val="0033A0"/>
                </a:solidFill>
              </a:defRPr>
            </a:lvl1pPr>
          </a:lstStyle>
          <a:p>
            <a:pPr defTabSz="609585"/>
            <a:r>
              <a:rPr kumimoji="0" lang="en-GB" sz="1600" dirty="0">
                <a:latin typeface="Arial"/>
              </a:rPr>
              <a:t>Shielding He coolant (RT)</a:t>
            </a:r>
          </a:p>
        </p:txBody>
      </p:sp>
      <p:sp>
        <p:nvSpPr>
          <p:cNvPr id="209" name="TextBox 208">
            <a:extLst>
              <a:ext uri="{FF2B5EF4-FFF2-40B4-BE49-F238E27FC236}">
                <a16:creationId xmlns:a16="http://schemas.microsoft.com/office/drawing/2014/main" id="{A9DFA109-AF03-55F2-1F42-3174AF0E8D0C}"/>
              </a:ext>
            </a:extLst>
          </p:cNvPr>
          <p:cNvSpPr txBox="1"/>
          <p:nvPr/>
        </p:nvSpPr>
        <p:spPr bwMode="auto">
          <a:xfrm>
            <a:off x="8870908" y="124839"/>
            <a:ext cx="1565781" cy="830997"/>
          </a:xfrm>
          <a:prstGeom prst="rect">
            <a:avLst/>
          </a:prstGeom>
          <a:noFill/>
        </p:spPr>
        <p:txBody>
          <a:bodyPr wrap="square" rtlCol="0">
            <a:spAutoFit/>
          </a:bodyPr>
          <a:lstStyle/>
          <a:p>
            <a:pPr defTabSz="609585"/>
            <a:r>
              <a:rPr kumimoji="0" lang="en-US" sz="1600" b="1" dirty="0">
                <a:solidFill>
                  <a:srgbClr val="0033A0"/>
                </a:solidFill>
                <a:latin typeface="Arial"/>
              </a:rPr>
              <a:t>Thermal Radiation shield</a:t>
            </a:r>
          </a:p>
        </p:txBody>
      </p:sp>
      <p:sp>
        <p:nvSpPr>
          <p:cNvPr id="210" name="TextBox 209">
            <a:extLst>
              <a:ext uri="{FF2B5EF4-FFF2-40B4-BE49-F238E27FC236}">
                <a16:creationId xmlns:a16="http://schemas.microsoft.com/office/drawing/2014/main" id="{8A9D61D8-41B1-CA82-E32F-46A9CF9F7F67}"/>
              </a:ext>
            </a:extLst>
          </p:cNvPr>
          <p:cNvSpPr txBox="1"/>
          <p:nvPr/>
        </p:nvSpPr>
        <p:spPr bwMode="auto">
          <a:xfrm>
            <a:off x="1317394" y="3973271"/>
            <a:ext cx="2046945" cy="584775"/>
          </a:xfrm>
          <a:prstGeom prst="rect">
            <a:avLst/>
          </a:prstGeom>
          <a:noFill/>
        </p:spPr>
        <p:txBody>
          <a:bodyPr wrap="square" rtlCol="0">
            <a:spAutoFit/>
          </a:bodyPr>
          <a:lstStyle/>
          <a:p>
            <a:pPr defTabSz="609585"/>
            <a:r>
              <a:rPr kumimoji="0" lang="en-US" sz="1600" b="1" dirty="0">
                <a:solidFill>
                  <a:srgbClr val="0033A0"/>
                </a:solidFill>
                <a:latin typeface="Arial"/>
              </a:rPr>
              <a:t>Stainless Steel Shielding vessel</a:t>
            </a:r>
          </a:p>
        </p:txBody>
      </p:sp>
      <p:sp>
        <p:nvSpPr>
          <p:cNvPr id="211" name="Rectangle 210">
            <a:extLst>
              <a:ext uri="{FF2B5EF4-FFF2-40B4-BE49-F238E27FC236}">
                <a16:creationId xmlns:a16="http://schemas.microsoft.com/office/drawing/2014/main" id="{47EB5B87-4EB4-31FF-EAB9-0A7BCD81DBE8}"/>
              </a:ext>
            </a:extLst>
          </p:cNvPr>
          <p:cNvSpPr/>
          <p:nvPr/>
        </p:nvSpPr>
        <p:spPr>
          <a:xfrm>
            <a:off x="2183124" y="2519450"/>
            <a:ext cx="1381632" cy="60959"/>
          </a:xfrm>
          <a:prstGeom prst="rect">
            <a:avLst/>
          </a:prstGeom>
          <a:solidFill>
            <a:srgbClr val="64BCD9">
              <a:tint val="100000"/>
              <a:shade val="100000"/>
              <a:satMod val="130000"/>
            </a:srgbClr>
          </a:solidFill>
          <a:ln w="9525" cap="flat" cmpd="sng" algn="ctr">
            <a:noFill/>
            <a:prstDash val="solid"/>
          </a:ln>
          <a:effectLst/>
        </p:spPr>
        <p:txBody>
          <a:bodyPr rtlCol="0" anchor="ctr"/>
          <a:lstStyle/>
          <a:p>
            <a:pPr algn="ctr" defTabSz="1219170">
              <a:defRPr/>
            </a:pPr>
            <a:endParaRPr kumimoji="0" lang="en-GB" sz="2400" kern="0" dirty="0">
              <a:solidFill>
                <a:prstClr val="black"/>
              </a:solidFill>
              <a:latin typeface="Arial"/>
            </a:endParaRPr>
          </a:p>
        </p:txBody>
      </p:sp>
      <p:sp>
        <p:nvSpPr>
          <p:cNvPr id="212" name="Rectangle 211">
            <a:extLst>
              <a:ext uri="{FF2B5EF4-FFF2-40B4-BE49-F238E27FC236}">
                <a16:creationId xmlns:a16="http://schemas.microsoft.com/office/drawing/2014/main" id="{D24E6D9A-F858-22DF-E204-CB161C3D146B}"/>
              </a:ext>
            </a:extLst>
          </p:cNvPr>
          <p:cNvSpPr/>
          <p:nvPr/>
        </p:nvSpPr>
        <p:spPr>
          <a:xfrm flipV="1">
            <a:off x="2183123" y="2583431"/>
            <a:ext cx="1393991" cy="48000"/>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213" name="Rectangle 212">
            <a:extLst>
              <a:ext uri="{FF2B5EF4-FFF2-40B4-BE49-F238E27FC236}">
                <a16:creationId xmlns:a16="http://schemas.microsoft.com/office/drawing/2014/main" id="{914E0AEA-FBA5-AFBC-86A8-EF14C74C2B37}"/>
              </a:ext>
            </a:extLst>
          </p:cNvPr>
          <p:cNvSpPr/>
          <p:nvPr/>
        </p:nvSpPr>
        <p:spPr>
          <a:xfrm flipV="1">
            <a:off x="2183123" y="2463493"/>
            <a:ext cx="1393991" cy="48000"/>
          </a:xfrm>
          <a:prstGeom prst="rect">
            <a:avLst/>
          </a:prstGeom>
          <a:gradFill rotWithShape="1">
            <a:gsLst>
              <a:gs pos="0">
                <a:srgbClr val="5A5A5A">
                  <a:tint val="100000"/>
                  <a:shade val="100000"/>
                  <a:satMod val="130000"/>
                </a:srgbClr>
              </a:gs>
              <a:gs pos="100000">
                <a:srgbClr val="5A5A5A">
                  <a:tint val="50000"/>
                  <a:shade val="100000"/>
                  <a:satMod val="350000"/>
                </a:srgbClr>
              </a:gs>
            </a:gsLst>
            <a:lin ang="16200000" scaled="0"/>
          </a:gradFill>
          <a:ln w="9525" cap="flat" cmpd="sng" algn="ctr">
            <a:solidFill>
              <a:srgbClr val="5A5A5A">
                <a:shade val="95000"/>
                <a:satMod val="105000"/>
              </a:srgbClr>
            </a:solidFill>
            <a:prstDash val="solid"/>
          </a:ln>
          <a:effectLst/>
        </p:spPr>
        <p:txBody>
          <a:bodyPr rtlCol="0" anchor="ctr"/>
          <a:lstStyle/>
          <a:p>
            <a:pPr algn="ctr" defTabSz="1219170">
              <a:defRPr/>
            </a:pPr>
            <a:endParaRPr kumimoji="0" lang="en-GB" sz="2400" kern="0">
              <a:solidFill>
                <a:prstClr val="black"/>
              </a:solidFill>
              <a:latin typeface="Arial"/>
            </a:endParaRPr>
          </a:p>
        </p:txBody>
      </p:sp>
      <p:sp>
        <p:nvSpPr>
          <p:cNvPr id="214" name="TextBox 213">
            <a:extLst>
              <a:ext uri="{FF2B5EF4-FFF2-40B4-BE49-F238E27FC236}">
                <a16:creationId xmlns:a16="http://schemas.microsoft.com/office/drawing/2014/main" id="{53441DA7-566F-743D-0FBF-18D8959F3E16}"/>
              </a:ext>
            </a:extLst>
          </p:cNvPr>
          <p:cNvSpPr txBox="1"/>
          <p:nvPr/>
        </p:nvSpPr>
        <p:spPr>
          <a:xfrm>
            <a:off x="322698" y="2347183"/>
            <a:ext cx="2298517" cy="338554"/>
          </a:xfrm>
          <a:prstGeom prst="rect">
            <a:avLst/>
          </a:prstGeom>
          <a:noFill/>
        </p:spPr>
        <p:txBody>
          <a:bodyPr wrap="square" rtlCol="0">
            <a:spAutoFit/>
          </a:bodyPr>
          <a:lstStyle>
            <a:defPPr>
              <a:defRPr lang="fr-FR"/>
            </a:defPPr>
            <a:lvl1pPr>
              <a:defRPr sz="1200" b="1">
                <a:solidFill>
                  <a:srgbClr val="0033A0"/>
                </a:solidFill>
              </a:defRPr>
            </a:lvl1pPr>
          </a:lstStyle>
          <a:p>
            <a:pPr defTabSz="609585"/>
            <a:r>
              <a:rPr kumimoji="0" lang="en-GB" sz="1600" dirty="0">
                <a:latin typeface="Arial"/>
              </a:rPr>
              <a:t>water moderator</a:t>
            </a:r>
          </a:p>
        </p:txBody>
      </p:sp>
      <p:cxnSp>
        <p:nvCxnSpPr>
          <p:cNvPr id="215" name="Straight Arrow Connector 214">
            <a:extLst>
              <a:ext uri="{FF2B5EF4-FFF2-40B4-BE49-F238E27FC236}">
                <a16:creationId xmlns:a16="http://schemas.microsoft.com/office/drawing/2014/main" id="{07E22E7A-AD19-1FE6-19F7-C5266E298FF0}"/>
              </a:ext>
            </a:extLst>
          </p:cNvPr>
          <p:cNvCxnSpPr>
            <a:cxnSpLocks/>
          </p:cNvCxnSpPr>
          <p:nvPr/>
        </p:nvCxnSpPr>
        <p:spPr bwMode="auto">
          <a:xfrm flipH="1">
            <a:off x="9094909" y="875550"/>
            <a:ext cx="236124" cy="13927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7" name="Straight Arrow Connector 216">
            <a:extLst>
              <a:ext uri="{FF2B5EF4-FFF2-40B4-BE49-F238E27FC236}">
                <a16:creationId xmlns:a16="http://schemas.microsoft.com/office/drawing/2014/main" id="{6371D4E9-95A1-CD1E-6B19-7C116317EC09}"/>
              </a:ext>
            </a:extLst>
          </p:cNvPr>
          <p:cNvCxnSpPr>
            <a:cxnSpLocks/>
          </p:cNvCxnSpPr>
          <p:nvPr/>
        </p:nvCxnSpPr>
        <p:spPr bwMode="auto">
          <a:xfrm flipV="1">
            <a:off x="3110251" y="3950696"/>
            <a:ext cx="443139" cy="2953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9" name="Straight Arrow Connector 218">
            <a:extLst>
              <a:ext uri="{FF2B5EF4-FFF2-40B4-BE49-F238E27FC236}">
                <a16:creationId xmlns:a16="http://schemas.microsoft.com/office/drawing/2014/main" id="{F0E56E15-C8A3-F030-7185-7BEF767074DC}"/>
              </a:ext>
            </a:extLst>
          </p:cNvPr>
          <p:cNvCxnSpPr>
            <a:cxnSpLocks/>
          </p:cNvCxnSpPr>
          <p:nvPr/>
        </p:nvCxnSpPr>
        <p:spPr bwMode="auto">
          <a:xfrm flipH="1" flipV="1">
            <a:off x="7802603" y="5678842"/>
            <a:ext cx="390005" cy="6160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1" name="Straight Arrow Connector 220">
            <a:extLst>
              <a:ext uri="{FF2B5EF4-FFF2-40B4-BE49-F238E27FC236}">
                <a16:creationId xmlns:a16="http://schemas.microsoft.com/office/drawing/2014/main" id="{25640D75-6DD9-394E-5E28-0A7499180EAD}"/>
              </a:ext>
            </a:extLst>
          </p:cNvPr>
          <p:cNvCxnSpPr>
            <a:cxnSpLocks/>
          </p:cNvCxnSpPr>
          <p:nvPr/>
        </p:nvCxnSpPr>
        <p:spPr bwMode="auto">
          <a:xfrm flipH="1" flipV="1">
            <a:off x="3436797" y="5621417"/>
            <a:ext cx="371932" cy="8515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3" name="TextBox 222">
            <a:extLst>
              <a:ext uri="{FF2B5EF4-FFF2-40B4-BE49-F238E27FC236}">
                <a16:creationId xmlns:a16="http://schemas.microsoft.com/office/drawing/2014/main" id="{D441218C-4C59-E33C-AB33-A5D54EDE0158}"/>
              </a:ext>
            </a:extLst>
          </p:cNvPr>
          <p:cNvSpPr txBox="1"/>
          <p:nvPr/>
        </p:nvSpPr>
        <p:spPr>
          <a:xfrm>
            <a:off x="3697039" y="6396411"/>
            <a:ext cx="2498909" cy="338554"/>
          </a:xfrm>
          <a:prstGeom prst="rect">
            <a:avLst/>
          </a:prstGeom>
          <a:noFill/>
        </p:spPr>
        <p:txBody>
          <a:bodyPr wrap="square" rtlCol="0">
            <a:spAutoFit/>
          </a:bodyPr>
          <a:lstStyle>
            <a:defPPr>
              <a:defRPr lang="fr-FR"/>
            </a:defPPr>
            <a:lvl1pPr>
              <a:defRPr sz="1200" b="1">
                <a:solidFill>
                  <a:srgbClr val="0033A0"/>
                </a:solidFill>
              </a:defRPr>
            </a:lvl1pPr>
          </a:lstStyle>
          <a:p>
            <a:pPr defTabSz="609585"/>
            <a:r>
              <a:rPr kumimoji="0" lang="en-GB" sz="1600" dirty="0">
                <a:latin typeface="Arial"/>
              </a:rPr>
              <a:t>Target p+ beam pipe</a:t>
            </a:r>
          </a:p>
        </p:txBody>
      </p:sp>
      <p:sp>
        <p:nvSpPr>
          <p:cNvPr id="226" name="TextBox 225">
            <a:extLst>
              <a:ext uri="{FF2B5EF4-FFF2-40B4-BE49-F238E27FC236}">
                <a16:creationId xmlns:a16="http://schemas.microsoft.com/office/drawing/2014/main" id="{9B8910E9-ABD8-9CA4-C85B-ECDB71A0B4F1}"/>
              </a:ext>
            </a:extLst>
          </p:cNvPr>
          <p:cNvSpPr txBox="1"/>
          <p:nvPr/>
        </p:nvSpPr>
        <p:spPr bwMode="auto">
          <a:xfrm>
            <a:off x="10352822" y="124839"/>
            <a:ext cx="1565781" cy="584775"/>
          </a:xfrm>
          <a:prstGeom prst="rect">
            <a:avLst/>
          </a:prstGeom>
          <a:noFill/>
        </p:spPr>
        <p:txBody>
          <a:bodyPr wrap="square" rtlCol="0">
            <a:spAutoFit/>
          </a:bodyPr>
          <a:lstStyle/>
          <a:p>
            <a:pPr defTabSz="609585"/>
            <a:r>
              <a:rPr kumimoji="0" lang="en-US" sz="1600" b="1" dirty="0">
                <a:solidFill>
                  <a:srgbClr val="0033A0"/>
                </a:solidFill>
                <a:latin typeface="Arial"/>
              </a:rPr>
              <a:t>Non cooled shielding</a:t>
            </a:r>
          </a:p>
        </p:txBody>
      </p:sp>
      <p:cxnSp>
        <p:nvCxnSpPr>
          <p:cNvPr id="227" name="Straight Arrow Connector 226">
            <a:extLst>
              <a:ext uri="{FF2B5EF4-FFF2-40B4-BE49-F238E27FC236}">
                <a16:creationId xmlns:a16="http://schemas.microsoft.com/office/drawing/2014/main" id="{84BFC1D7-692C-C69C-A92A-E88CDD658324}"/>
              </a:ext>
            </a:extLst>
          </p:cNvPr>
          <p:cNvCxnSpPr>
            <a:cxnSpLocks/>
          </p:cNvCxnSpPr>
          <p:nvPr/>
        </p:nvCxnSpPr>
        <p:spPr bwMode="auto">
          <a:xfrm>
            <a:off x="11096876" y="727545"/>
            <a:ext cx="765193" cy="18851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9" name="TextBox 228">
            <a:extLst>
              <a:ext uri="{FF2B5EF4-FFF2-40B4-BE49-F238E27FC236}">
                <a16:creationId xmlns:a16="http://schemas.microsoft.com/office/drawing/2014/main" id="{4B67B456-F399-2EE6-2449-B1E0931300C5}"/>
              </a:ext>
            </a:extLst>
          </p:cNvPr>
          <p:cNvSpPr txBox="1"/>
          <p:nvPr/>
        </p:nvSpPr>
        <p:spPr>
          <a:xfrm>
            <a:off x="10544233" y="5976438"/>
            <a:ext cx="1743273" cy="523220"/>
          </a:xfrm>
          <a:prstGeom prst="rect">
            <a:avLst/>
          </a:prstGeom>
          <a:noFill/>
        </p:spPr>
        <p:txBody>
          <a:bodyPr wrap="square" rtlCol="0">
            <a:spAutoFit/>
          </a:bodyPr>
          <a:lstStyle/>
          <a:p>
            <a:pPr defTabSz="609585"/>
            <a:r>
              <a:rPr kumimoji="0" lang="en-GB" sz="1400" dirty="0">
                <a:solidFill>
                  <a:srgbClr val="FF3645"/>
                </a:solidFill>
                <a:latin typeface="Arial"/>
              </a:rPr>
              <a:t>To be optimized with WP4 &amp; WP7</a:t>
            </a:r>
            <a:endParaRPr kumimoji="0" lang="en-GB" sz="667" dirty="0">
              <a:solidFill>
                <a:srgbClr val="666666"/>
              </a:solidFill>
              <a:latin typeface="Arial"/>
            </a:endParaRPr>
          </a:p>
        </p:txBody>
      </p:sp>
      <p:cxnSp>
        <p:nvCxnSpPr>
          <p:cNvPr id="233" name="Straight Connector 232">
            <a:extLst>
              <a:ext uri="{FF2B5EF4-FFF2-40B4-BE49-F238E27FC236}">
                <a16:creationId xmlns:a16="http://schemas.microsoft.com/office/drawing/2014/main" id="{C6117FCD-48B4-799D-B39A-1F572344A673}"/>
              </a:ext>
            </a:extLst>
          </p:cNvPr>
          <p:cNvCxnSpPr>
            <a:cxnSpLocks/>
          </p:cNvCxnSpPr>
          <p:nvPr/>
        </p:nvCxnSpPr>
        <p:spPr>
          <a:xfrm flipH="1">
            <a:off x="2197649" y="727545"/>
            <a:ext cx="56376" cy="5847416"/>
          </a:xfrm>
          <a:prstGeom prst="line">
            <a:avLst/>
          </a:prstGeom>
          <a:ln>
            <a:prstDash val="dashDot"/>
          </a:ln>
        </p:spPr>
        <p:style>
          <a:lnRef idx="2">
            <a:schemeClr val="accent1"/>
          </a:lnRef>
          <a:fillRef idx="0">
            <a:schemeClr val="accent1"/>
          </a:fillRef>
          <a:effectRef idx="1">
            <a:schemeClr val="accent1"/>
          </a:effectRef>
          <a:fontRef idx="minor">
            <a:schemeClr val="tx1"/>
          </a:fontRef>
        </p:style>
      </p:cxnSp>
      <p:sp>
        <p:nvSpPr>
          <p:cNvPr id="234" name="TextBox 233">
            <a:extLst>
              <a:ext uri="{FF2B5EF4-FFF2-40B4-BE49-F238E27FC236}">
                <a16:creationId xmlns:a16="http://schemas.microsoft.com/office/drawing/2014/main" id="{9FA8AF32-C262-D15C-938B-7F0C6B0D2C43}"/>
              </a:ext>
            </a:extLst>
          </p:cNvPr>
          <p:cNvSpPr txBox="1"/>
          <p:nvPr/>
        </p:nvSpPr>
        <p:spPr bwMode="auto">
          <a:xfrm>
            <a:off x="2206692" y="5986042"/>
            <a:ext cx="1460643" cy="830997"/>
          </a:xfrm>
          <a:prstGeom prst="rect">
            <a:avLst/>
          </a:prstGeom>
          <a:noFill/>
        </p:spPr>
        <p:txBody>
          <a:bodyPr wrap="square" rtlCol="0">
            <a:spAutoFit/>
          </a:bodyPr>
          <a:lstStyle/>
          <a:p>
            <a:pPr defTabSz="609585"/>
            <a:r>
              <a:rPr kumimoji="0" lang="en-US" sz="1600" b="1" dirty="0">
                <a:solidFill>
                  <a:srgbClr val="FF3645"/>
                </a:solidFill>
                <a:latin typeface="Arial"/>
              </a:rPr>
              <a:t>Inside solenoid cryostat</a:t>
            </a:r>
            <a:endParaRPr kumimoji="0" lang="en-GB" sz="1200" b="1" dirty="0">
              <a:solidFill>
                <a:srgbClr val="FF3645"/>
              </a:solidFill>
              <a:latin typeface="Arial"/>
            </a:endParaRPr>
          </a:p>
        </p:txBody>
      </p:sp>
      <p:sp>
        <p:nvSpPr>
          <p:cNvPr id="235" name="TextBox 234">
            <a:extLst>
              <a:ext uri="{FF2B5EF4-FFF2-40B4-BE49-F238E27FC236}">
                <a16:creationId xmlns:a16="http://schemas.microsoft.com/office/drawing/2014/main" id="{37CCC3C1-289F-9ED5-ED5D-11D4E7C9AE00}"/>
              </a:ext>
            </a:extLst>
          </p:cNvPr>
          <p:cNvSpPr txBox="1"/>
          <p:nvPr/>
        </p:nvSpPr>
        <p:spPr bwMode="auto">
          <a:xfrm>
            <a:off x="1117859" y="5982406"/>
            <a:ext cx="1835728" cy="584775"/>
          </a:xfrm>
          <a:prstGeom prst="rect">
            <a:avLst/>
          </a:prstGeom>
          <a:noFill/>
        </p:spPr>
        <p:txBody>
          <a:bodyPr wrap="square" rtlCol="0">
            <a:spAutoFit/>
          </a:bodyPr>
          <a:lstStyle/>
          <a:p>
            <a:pPr defTabSz="609585"/>
            <a:r>
              <a:rPr kumimoji="0" lang="en-US" sz="1600" b="1" dirty="0">
                <a:solidFill>
                  <a:srgbClr val="FF3645"/>
                </a:solidFill>
                <a:latin typeface="Arial"/>
              </a:rPr>
              <a:t>Outside solenoid cryostat</a:t>
            </a:r>
            <a:endParaRPr kumimoji="0" lang="en-GB" sz="1200" b="1" dirty="0">
              <a:solidFill>
                <a:srgbClr val="FF3645"/>
              </a:solidFill>
              <a:latin typeface="Arial"/>
            </a:endParaRPr>
          </a:p>
        </p:txBody>
      </p:sp>
      <p:sp>
        <p:nvSpPr>
          <p:cNvPr id="2" name="Footer Placeholder 1">
            <a:extLst>
              <a:ext uri="{FF2B5EF4-FFF2-40B4-BE49-F238E27FC236}">
                <a16:creationId xmlns:a16="http://schemas.microsoft.com/office/drawing/2014/main" id="{6BE6A1AA-4AD2-2823-F791-E8160020B866}"/>
              </a:ext>
            </a:extLst>
          </p:cNvPr>
          <p:cNvSpPr>
            <a:spLocks noGrp="1"/>
          </p:cNvSpPr>
          <p:nvPr>
            <p:ph type="ftr" sz="quarter" idx="3"/>
          </p:nvPr>
        </p:nvSpPr>
        <p:spPr/>
        <p:txBody>
          <a:bodyPr/>
          <a:lstStyle/>
          <a:p>
            <a:pPr defTabSz="609585"/>
            <a:r>
              <a:rPr kumimoji="0" lang="en-GB">
                <a:solidFill>
                  <a:prstClr val="black"/>
                </a:solidFill>
              </a:rPr>
              <a:t>R. Losito                        The Muon Collider: Perspectives and Challenges, Riken, 6 Nov 2023 </a:t>
            </a:r>
            <a:endParaRPr kumimoji="0" lang="en-GB" dirty="0">
              <a:solidFill>
                <a:prstClr val="black"/>
              </a:solidFill>
            </a:endParaRPr>
          </a:p>
        </p:txBody>
      </p:sp>
      <p:sp>
        <p:nvSpPr>
          <p:cNvPr id="5" name="Slide Number Placeholder 4">
            <a:extLst>
              <a:ext uri="{FF2B5EF4-FFF2-40B4-BE49-F238E27FC236}">
                <a16:creationId xmlns:a16="http://schemas.microsoft.com/office/drawing/2014/main" id="{8582FBFA-6651-E4B3-FE4C-83D6D2AF87B9}"/>
              </a:ext>
            </a:extLst>
          </p:cNvPr>
          <p:cNvSpPr>
            <a:spLocks noGrp="1"/>
          </p:cNvSpPr>
          <p:nvPr>
            <p:ph type="sldNum" sz="quarter" idx="4"/>
          </p:nvPr>
        </p:nvSpPr>
        <p:spPr/>
        <p:txBody>
          <a:bodyPr/>
          <a:lstStyle/>
          <a:p>
            <a:pPr defTabSz="609585"/>
            <a:fld id="{974172A1-1CBF-0B40-9234-7D4D80EC19EA}" type="slidenum">
              <a:rPr kumimoji="0" lang="en-GB">
                <a:solidFill>
                  <a:prstClr val="white"/>
                </a:solidFill>
              </a:rPr>
              <a:pPr defTabSz="609585"/>
              <a:t>6</a:t>
            </a:fld>
            <a:endParaRPr kumimoji="0" lang="en-GB" dirty="0">
              <a:solidFill>
                <a:prstClr val="white"/>
              </a:solidFill>
            </a:endParaRPr>
          </a:p>
        </p:txBody>
      </p:sp>
    </p:spTree>
    <p:extLst>
      <p:ext uri="{BB962C8B-B14F-4D97-AF65-F5344CB8AC3E}">
        <p14:creationId xmlns:p14="http://schemas.microsoft.com/office/powerpoint/2010/main" val="127005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6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6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7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7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7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7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7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7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7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7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8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8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8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8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8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8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8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8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9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9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93"/>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94"/>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95"/>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4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4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51"/>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49"/>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10"/>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1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15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4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52"/>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224"/>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226"/>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22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02"/>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215"/>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209"/>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93"/>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234"/>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23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233"/>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115"/>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16"/>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17"/>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58"/>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160"/>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61"/>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62"/>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163"/>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64"/>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165"/>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196"/>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97"/>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198"/>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208"/>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211"/>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212"/>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213"/>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214"/>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207"/>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110"/>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202"/>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201"/>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205"/>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203"/>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20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125"/>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82"/>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29"/>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223"/>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221"/>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81" grpId="0" animBg="1"/>
      <p:bldP spid="82" grpId="0" animBg="1"/>
      <p:bldP spid="83" grpId="0" animBg="1"/>
      <p:bldP spid="91" grpId="0" animBg="1"/>
      <p:bldP spid="92" grpId="0"/>
      <p:bldP spid="93" grpId="0" animBg="1"/>
      <p:bldP spid="96" grpId="0" animBg="1"/>
      <p:bldP spid="97" grpId="0" animBg="1"/>
      <p:bldP spid="98" grpId="0" animBg="1"/>
      <p:bldP spid="99" grpId="0" animBg="1"/>
      <p:bldP spid="100" grpId="0" animBg="1"/>
      <p:bldP spid="101" grpId="0"/>
      <p:bldP spid="102" grpId="0" animBg="1"/>
      <p:bldP spid="105" grpId="0"/>
      <p:bldP spid="106" grpId="0" animBg="1"/>
      <p:bldP spid="107" grpId="0" animBg="1"/>
      <p:bldP spid="109" grpId="0"/>
      <p:bldP spid="118" grpId="0" animBg="1"/>
      <p:bldP spid="119" grpId="0" animBg="1"/>
      <p:bldP spid="120" grpId="0" animBg="1"/>
      <p:bldP spid="121" grpId="0" animBg="1"/>
      <p:bldP spid="123" grpId="0" animBg="1"/>
      <p:bldP spid="124" grpId="0" animBg="1"/>
      <p:bldP spid="125" grpId="0" animBg="1"/>
      <p:bldP spid="129" grpId="0" animBg="1"/>
      <p:bldP spid="130" grpId="0" animBg="1"/>
      <p:bldP spid="133" grpId="0" animBg="1"/>
      <p:bldP spid="134" grpId="0" animBg="1"/>
      <p:bldP spid="135" grpId="0" animBg="1"/>
      <p:bldP spid="143" grpId="0"/>
      <p:bldP spid="145" grpId="0"/>
      <p:bldP spid="149" grpId="0"/>
      <p:bldP spid="158" grpId="0" animBg="1"/>
      <p:bldP spid="160" grpId="0" animBg="1"/>
      <p:bldP spid="161" grpId="0" animBg="1"/>
      <p:bldP spid="162" grpId="0" animBg="1"/>
      <p:bldP spid="163" grpId="0" animBg="1"/>
      <p:bldP spid="164" grpId="0" animBg="1"/>
      <p:bldP spid="200" grpId="0" animBg="1"/>
      <p:bldP spid="201" grpId="0" animBg="1"/>
      <p:bldP spid="202" grpId="0" animBg="1"/>
      <p:bldP spid="203" grpId="0" animBg="1"/>
      <p:bldP spid="204" grpId="0" animBg="1"/>
      <p:bldP spid="205" grpId="0" animBg="1"/>
      <p:bldP spid="207" grpId="0"/>
      <p:bldP spid="208" grpId="0"/>
      <p:bldP spid="209" grpId="0"/>
      <p:bldP spid="210" grpId="0"/>
      <p:bldP spid="211" grpId="0" animBg="1"/>
      <p:bldP spid="212" grpId="0" animBg="1"/>
      <p:bldP spid="213" grpId="0" animBg="1"/>
      <p:bldP spid="214" grpId="0"/>
      <p:bldP spid="223" grpId="0"/>
      <p:bldP spid="226" grpId="0"/>
      <p:bldP spid="234" grpId="0"/>
      <p:bldP spid="2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82678-21EC-DE6C-1B29-51205A9440E4}"/>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0C0B52E2-8E2C-55D2-1462-759E5CFF44D6}"/>
              </a:ext>
            </a:extLst>
          </p:cNvPr>
          <p:cNvSpPr>
            <a:spLocks noGrp="1"/>
          </p:cNvSpPr>
          <p:nvPr>
            <p:ph idx="1"/>
          </p:nvPr>
        </p:nvSpPr>
        <p:spPr/>
        <p:txBody>
          <a:bodyPr/>
          <a:lstStyle/>
          <a:p>
            <a:r>
              <a:rPr lang="en-US" altLang="ja-JP" b="1" dirty="0"/>
              <a:t>Production of astatine-211 for targeted α-particle therapy at RIBF</a:t>
            </a:r>
          </a:p>
          <a:p>
            <a:r>
              <a:rPr lang="en-US" altLang="ja-JP" dirty="0"/>
              <a:t>Hiromitsu HABA (RIKEN)</a:t>
            </a:r>
          </a:p>
          <a:p>
            <a:pPr marL="0" indent="0">
              <a:buNone/>
            </a:pPr>
            <a:endParaRPr lang="en-US" altLang="ja-JP" dirty="0"/>
          </a:p>
          <a:p>
            <a:endParaRPr kumimoji="1" lang="ja-JP" altLang="en-US" dirty="0"/>
          </a:p>
        </p:txBody>
      </p:sp>
    </p:spTree>
    <p:extLst>
      <p:ext uri="{BB962C8B-B14F-4D97-AF65-F5344CB8AC3E}">
        <p14:creationId xmlns:p14="http://schemas.microsoft.com/office/powerpoint/2010/main" val="515566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C05F85F-3483-BF8C-267E-AAAD15F6DD3B}"/>
              </a:ext>
            </a:extLst>
          </p:cNvPr>
          <p:cNvSpPr/>
          <p:nvPr/>
        </p:nvSpPr>
        <p:spPr>
          <a:xfrm>
            <a:off x="5717730" y="4751705"/>
            <a:ext cx="31981" cy="626674"/>
          </a:xfrm>
          <a:prstGeom prst="rect">
            <a:avLst/>
          </a:prstGeom>
          <a:solidFill>
            <a:srgbClr val="CCFFFF"/>
          </a:solidFill>
          <a:ln w="3175">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sp>
        <p:nvSpPr>
          <p:cNvPr id="5" name="正方形/長方形 4">
            <a:extLst>
              <a:ext uri="{FF2B5EF4-FFF2-40B4-BE49-F238E27FC236}">
                <a16:creationId xmlns:a16="http://schemas.microsoft.com/office/drawing/2014/main" id="{7B97C1E1-59D2-CC43-1CEF-8C32403173AD}"/>
              </a:ext>
            </a:extLst>
          </p:cNvPr>
          <p:cNvSpPr/>
          <p:nvPr/>
        </p:nvSpPr>
        <p:spPr>
          <a:xfrm>
            <a:off x="5727250" y="3901768"/>
            <a:ext cx="149059" cy="253929"/>
          </a:xfrm>
          <a:prstGeom prst="rect">
            <a:avLst/>
          </a:prstGeom>
          <a:solidFill>
            <a:srgbClr val="CCFFFF"/>
          </a:solidFill>
          <a:ln w="3175">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sp>
        <p:nvSpPr>
          <p:cNvPr id="7" name="正方形/長方形 6">
            <a:extLst>
              <a:ext uri="{FF2B5EF4-FFF2-40B4-BE49-F238E27FC236}">
                <a16:creationId xmlns:a16="http://schemas.microsoft.com/office/drawing/2014/main" id="{CC586937-0A75-C444-03FD-CFE0672B74F0}"/>
              </a:ext>
            </a:extLst>
          </p:cNvPr>
          <p:cNvSpPr/>
          <p:nvPr/>
        </p:nvSpPr>
        <p:spPr>
          <a:xfrm>
            <a:off x="5721941" y="3991879"/>
            <a:ext cx="105139" cy="514879"/>
          </a:xfrm>
          <a:prstGeom prst="rect">
            <a:avLst/>
          </a:prstGeom>
          <a:solidFill>
            <a:srgbClr val="CCFFFF"/>
          </a:solidFill>
          <a:ln w="3175">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sp>
        <p:nvSpPr>
          <p:cNvPr id="8" name="正方形/長方形 7">
            <a:extLst>
              <a:ext uri="{FF2B5EF4-FFF2-40B4-BE49-F238E27FC236}">
                <a16:creationId xmlns:a16="http://schemas.microsoft.com/office/drawing/2014/main" id="{0BE987EC-D8A3-7960-7954-CD1DDADC405D}"/>
              </a:ext>
            </a:extLst>
          </p:cNvPr>
          <p:cNvSpPr/>
          <p:nvPr/>
        </p:nvSpPr>
        <p:spPr>
          <a:xfrm>
            <a:off x="5724728" y="5907061"/>
            <a:ext cx="149059" cy="253929"/>
          </a:xfrm>
          <a:prstGeom prst="rect">
            <a:avLst/>
          </a:prstGeom>
          <a:solidFill>
            <a:srgbClr val="CCFFFF"/>
          </a:solidFill>
          <a:ln w="3175">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sp>
        <p:nvSpPr>
          <p:cNvPr id="9" name="正方形/長方形 8">
            <a:extLst>
              <a:ext uri="{FF2B5EF4-FFF2-40B4-BE49-F238E27FC236}">
                <a16:creationId xmlns:a16="http://schemas.microsoft.com/office/drawing/2014/main" id="{BA2EEF80-07A8-A9DA-4462-B0D81F426673}"/>
              </a:ext>
            </a:extLst>
          </p:cNvPr>
          <p:cNvSpPr/>
          <p:nvPr/>
        </p:nvSpPr>
        <p:spPr>
          <a:xfrm>
            <a:off x="5723321" y="5638829"/>
            <a:ext cx="105139" cy="514879"/>
          </a:xfrm>
          <a:prstGeom prst="rect">
            <a:avLst/>
          </a:prstGeom>
          <a:solidFill>
            <a:srgbClr val="CCFFFF"/>
          </a:solidFill>
          <a:ln w="3175">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sp>
        <p:nvSpPr>
          <p:cNvPr id="10" name="正方形/長方形 9">
            <a:extLst>
              <a:ext uri="{FF2B5EF4-FFF2-40B4-BE49-F238E27FC236}">
                <a16:creationId xmlns:a16="http://schemas.microsoft.com/office/drawing/2014/main" id="{8093D580-7C6B-7B30-8122-1301E1CF4E19}"/>
              </a:ext>
            </a:extLst>
          </p:cNvPr>
          <p:cNvSpPr/>
          <p:nvPr/>
        </p:nvSpPr>
        <p:spPr>
          <a:xfrm>
            <a:off x="5601993" y="5307809"/>
            <a:ext cx="225325" cy="367899"/>
          </a:xfrm>
          <a:prstGeom prst="rect">
            <a:avLst/>
          </a:prstGeom>
          <a:solidFill>
            <a:srgbClr val="CCFFFF"/>
          </a:solidFill>
          <a:ln w="3175">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sp>
        <p:nvSpPr>
          <p:cNvPr id="15" name="正方形/長方形 14">
            <a:extLst>
              <a:ext uri="{FF2B5EF4-FFF2-40B4-BE49-F238E27FC236}">
                <a16:creationId xmlns:a16="http://schemas.microsoft.com/office/drawing/2014/main" id="{F9C3AEDD-8597-228E-C0B8-DCE227B7BD5C}"/>
              </a:ext>
            </a:extLst>
          </p:cNvPr>
          <p:cNvSpPr/>
          <p:nvPr/>
        </p:nvSpPr>
        <p:spPr>
          <a:xfrm>
            <a:off x="5601081" y="4389040"/>
            <a:ext cx="225325" cy="367899"/>
          </a:xfrm>
          <a:prstGeom prst="rect">
            <a:avLst/>
          </a:prstGeom>
          <a:solidFill>
            <a:srgbClr val="CCFFFF"/>
          </a:solidFill>
          <a:ln w="3175">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cxnSp>
        <p:nvCxnSpPr>
          <p:cNvPr id="20" name="直線コネクタ 19">
            <a:extLst>
              <a:ext uri="{FF2B5EF4-FFF2-40B4-BE49-F238E27FC236}">
                <a16:creationId xmlns:a16="http://schemas.microsoft.com/office/drawing/2014/main" id="{DF9D74D3-B6B9-1F78-49A8-7E1D023EDE63}"/>
              </a:ext>
            </a:extLst>
          </p:cNvPr>
          <p:cNvCxnSpPr>
            <a:cxnSpLocks/>
          </p:cNvCxnSpPr>
          <p:nvPr/>
        </p:nvCxnSpPr>
        <p:spPr>
          <a:xfrm>
            <a:off x="5310127" y="4089121"/>
            <a:ext cx="0" cy="6815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9458340-B13E-EC0C-4B49-E7A6565423A9}"/>
              </a:ext>
            </a:extLst>
          </p:cNvPr>
          <p:cNvCxnSpPr>
            <a:cxnSpLocks/>
          </p:cNvCxnSpPr>
          <p:nvPr/>
        </p:nvCxnSpPr>
        <p:spPr>
          <a:xfrm>
            <a:off x="5600849" y="4388454"/>
            <a:ext cx="1222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3E1EBE03-E1CA-B22C-F0B6-269532047876}"/>
              </a:ext>
            </a:extLst>
          </p:cNvPr>
          <p:cNvCxnSpPr>
            <a:cxnSpLocks/>
          </p:cNvCxnSpPr>
          <p:nvPr/>
        </p:nvCxnSpPr>
        <p:spPr>
          <a:xfrm>
            <a:off x="5723121" y="3905784"/>
            <a:ext cx="0" cy="4826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FD7CA57-0378-A6E4-ABBC-A21C0DD9C7FA}"/>
              </a:ext>
            </a:extLst>
          </p:cNvPr>
          <p:cNvCxnSpPr>
            <a:cxnSpLocks/>
          </p:cNvCxnSpPr>
          <p:nvPr/>
        </p:nvCxnSpPr>
        <p:spPr>
          <a:xfrm>
            <a:off x="5601080" y="3905784"/>
            <a:ext cx="0" cy="3684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E7155BE-CD6D-F344-9575-4716B1B39A0F}"/>
              </a:ext>
            </a:extLst>
          </p:cNvPr>
          <p:cNvCxnSpPr>
            <a:cxnSpLocks/>
          </p:cNvCxnSpPr>
          <p:nvPr/>
        </p:nvCxnSpPr>
        <p:spPr>
          <a:xfrm>
            <a:off x="5601081" y="3905784"/>
            <a:ext cx="125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95483530-B5A4-6FEE-50BF-2E79DC000619}"/>
              </a:ext>
            </a:extLst>
          </p:cNvPr>
          <p:cNvCxnSpPr>
            <a:cxnSpLocks/>
          </p:cNvCxnSpPr>
          <p:nvPr/>
        </p:nvCxnSpPr>
        <p:spPr>
          <a:xfrm>
            <a:off x="5310127" y="4095615"/>
            <a:ext cx="805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E25F342D-7F05-0324-489B-34594D2FED33}"/>
              </a:ext>
            </a:extLst>
          </p:cNvPr>
          <p:cNvCxnSpPr/>
          <p:nvPr/>
        </p:nvCxnSpPr>
        <p:spPr>
          <a:xfrm>
            <a:off x="5390711" y="4095616"/>
            <a:ext cx="43488" cy="181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FF91F38B-87EA-2C11-5656-487C9F94AAB4}"/>
              </a:ext>
            </a:extLst>
          </p:cNvPr>
          <p:cNvCxnSpPr>
            <a:cxnSpLocks/>
          </p:cNvCxnSpPr>
          <p:nvPr/>
        </p:nvCxnSpPr>
        <p:spPr>
          <a:xfrm>
            <a:off x="5434201" y="4277129"/>
            <a:ext cx="1687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35AB3B5-F411-E576-4AD1-9A4809A6B544}"/>
              </a:ext>
            </a:extLst>
          </p:cNvPr>
          <p:cNvCxnSpPr>
            <a:cxnSpLocks/>
          </p:cNvCxnSpPr>
          <p:nvPr/>
        </p:nvCxnSpPr>
        <p:spPr>
          <a:xfrm>
            <a:off x="5830392" y="4155881"/>
            <a:ext cx="0" cy="602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3C8B7A8E-365E-A497-2E44-5CC4FBECDF06}"/>
              </a:ext>
            </a:extLst>
          </p:cNvPr>
          <p:cNvCxnSpPr>
            <a:cxnSpLocks/>
          </p:cNvCxnSpPr>
          <p:nvPr/>
        </p:nvCxnSpPr>
        <p:spPr>
          <a:xfrm flipV="1">
            <a:off x="5310126" y="5291418"/>
            <a:ext cx="0" cy="679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D7F72AE-33A6-7ECE-5650-47DDB3B60822}"/>
              </a:ext>
            </a:extLst>
          </p:cNvPr>
          <p:cNvCxnSpPr>
            <a:cxnSpLocks/>
          </p:cNvCxnSpPr>
          <p:nvPr/>
        </p:nvCxnSpPr>
        <p:spPr>
          <a:xfrm>
            <a:off x="5600850" y="5674689"/>
            <a:ext cx="1222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AD63D0F0-07B6-3A90-46C0-90375135CA37}"/>
              </a:ext>
            </a:extLst>
          </p:cNvPr>
          <p:cNvCxnSpPr>
            <a:cxnSpLocks/>
          </p:cNvCxnSpPr>
          <p:nvPr/>
        </p:nvCxnSpPr>
        <p:spPr>
          <a:xfrm flipV="1">
            <a:off x="5723120" y="5671061"/>
            <a:ext cx="0" cy="4862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57378F0-A0DC-2833-F7E0-7347793A9E2D}"/>
              </a:ext>
            </a:extLst>
          </p:cNvPr>
          <p:cNvCxnSpPr>
            <a:cxnSpLocks/>
          </p:cNvCxnSpPr>
          <p:nvPr/>
        </p:nvCxnSpPr>
        <p:spPr>
          <a:xfrm flipV="1">
            <a:off x="5601080" y="5788875"/>
            <a:ext cx="0" cy="3721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F6E6057-365B-A988-AE6A-48A683A66D00}"/>
              </a:ext>
            </a:extLst>
          </p:cNvPr>
          <p:cNvCxnSpPr>
            <a:cxnSpLocks/>
          </p:cNvCxnSpPr>
          <p:nvPr/>
        </p:nvCxnSpPr>
        <p:spPr>
          <a:xfrm flipV="1">
            <a:off x="5601081" y="6157359"/>
            <a:ext cx="1259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63E3DC7A-3D98-6E8D-7EC8-F5FE7A7FCCD6}"/>
              </a:ext>
            </a:extLst>
          </p:cNvPr>
          <p:cNvCxnSpPr>
            <a:cxnSpLocks/>
          </p:cNvCxnSpPr>
          <p:nvPr/>
        </p:nvCxnSpPr>
        <p:spPr>
          <a:xfrm flipV="1">
            <a:off x="5310126" y="5967528"/>
            <a:ext cx="805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2CBCF93F-FF9D-A22F-AEAD-4144EEB79326}"/>
              </a:ext>
            </a:extLst>
          </p:cNvPr>
          <p:cNvCxnSpPr/>
          <p:nvPr/>
        </p:nvCxnSpPr>
        <p:spPr>
          <a:xfrm flipV="1">
            <a:off x="5390711" y="5786015"/>
            <a:ext cx="43488" cy="181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9A687313-0B4C-7C85-AB0A-2A9993F53D29}"/>
              </a:ext>
            </a:extLst>
          </p:cNvPr>
          <p:cNvCxnSpPr>
            <a:cxnSpLocks/>
          </p:cNvCxnSpPr>
          <p:nvPr/>
        </p:nvCxnSpPr>
        <p:spPr>
          <a:xfrm flipV="1">
            <a:off x="5434200" y="5786014"/>
            <a:ext cx="1687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52ABD5F-E94B-0499-3CF2-93C4F13FD7A0}"/>
              </a:ext>
            </a:extLst>
          </p:cNvPr>
          <p:cNvCxnSpPr>
            <a:cxnSpLocks/>
          </p:cNvCxnSpPr>
          <p:nvPr/>
        </p:nvCxnSpPr>
        <p:spPr>
          <a:xfrm flipV="1">
            <a:off x="5830392" y="5302007"/>
            <a:ext cx="0" cy="601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F0AA5BD-9406-AC79-2F90-9FBBFEAAC6A8}"/>
              </a:ext>
            </a:extLst>
          </p:cNvPr>
          <p:cNvCxnSpPr>
            <a:cxnSpLocks/>
          </p:cNvCxnSpPr>
          <p:nvPr/>
        </p:nvCxnSpPr>
        <p:spPr>
          <a:xfrm flipV="1">
            <a:off x="5877657" y="5903613"/>
            <a:ext cx="0" cy="2573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9F3B8705-F4BF-F314-D5BD-657EEB507DBB}"/>
              </a:ext>
            </a:extLst>
          </p:cNvPr>
          <p:cNvCxnSpPr>
            <a:cxnSpLocks/>
          </p:cNvCxnSpPr>
          <p:nvPr/>
        </p:nvCxnSpPr>
        <p:spPr>
          <a:xfrm flipV="1">
            <a:off x="5879455" y="3905785"/>
            <a:ext cx="0" cy="2500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272F6AF5-465C-376E-3E4D-AF31D878E7ED}"/>
              </a:ext>
            </a:extLst>
          </p:cNvPr>
          <p:cNvCxnSpPr>
            <a:cxnSpLocks/>
          </p:cNvCxnSpPr>
          <p:nvPr/>
        </p:nvCxnSpPr>
        <p:spPr>
          <a:xfrm>
            <a:off x="5831933" y="4155881"/>
            <a:ext cx="503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8223416C-2A50-9368-C87D-B181494F661D}"/>
              </a:ext>
            </a:extLst>
          </p:cNvPr>
          <p:cNvCxnSpPr>
            <a:cxnSpLocks/>
          </p:cNvCxnSpPr>
          <p:nvPr/>
        </p:nvCxnSpPr>
        <p:spPr>
          <a:xfrm>
            <a:off x="5750852" y="4760735"/>
            <a:ext cx="795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8434032A-A601-A1DA-3442-8851454BED80}"/>
              </a:ext>
            </a:extLst>
          </p:cNvPr>
          <p:cNvCxnSpPr>
            <a:cxnSpLocks/>
          </p:cNvCxnSpPr>
          <p:nvPr/>
        </p:nvCxnSpPr>
        <p:spPr>
          <a:xfrm>
            <a:off x="5750852" y="4758060"/>
            <a:ext cx="0" cy="139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43830A5-2983-6AC7-5732-4BF764D38972}"/>
              </a:ext>
            </a:extLst>
          </p:cNvPr>
          <p:cNvCxnSpPr>
            <a:cxnSpLocks/>
          </p:cNvCxnSpPr>
          <p:nvPr/>
        </p:nvCxnSpPr>
        <p:spPr>
          <a:xfrm>
            <a:off x="5752193" y="5168144"/>
            <a:ext cx="0" cy="139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3306DDBA-6839-495A-2B9B-3702DEF26A80}"/>
              </a:ext>
            </a:extLst>
          </p:cNvPr>
          <p:cNvCxnSpPr>
            <a:cxnSpLocks/>
          </p:cNvCxnSpPr>
          <p:nvPr/>
        </p:nvCxnSpPr>
        <p:spPr>
          <a:xfrm>
            <a:off x="5750852" y="5304362"/>
            <a:ext cx="795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1525249-E55D-7D06-80EC-076D1A6B31D0}"/>
              </a:ext>
            </a:extLst>
          </p:cNvPr>
          <p:cNvCxnSpPr>
            <a:cxnSpLocks/>
          </p:cNvCxnSpPr>
          <p:nvPr/>
        </p:nvCxnSpPr>
        <p:spPr>
          <a:xfrm>
            <a:off x="5827293" y="5903613"/>
            <a:ext cx="503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B36C4782-86B3-5D19-0E18-47267FE9A3AC}"/>
              </a:ext>
            </a:extLst>
          </p:cNvPr>
          <p:cNvCxnSpPr>
            <a:cxnSpLocks/>
          </p:cNvCxnSpPr>
          <p:nvPr/>
        </p:nvCxnSpPr>
        <p:spPr>
          <a:xfrm>
            <a:off x="5601080" y="4388454"/>
            <a:ext cx="0" cy="3684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785C6F3F-4678-C3F9-0682-CC9B596FB380}"/>
              </a:ext>
            </a:extLst>
          </p:cNvPr>
          <p:cNvCxnSpPr>
            <a:cxnSpLocks/>
          </p:cNvCxnSpPr>
          <p:nvPr/>
        </p:nvCxnSpPr>
        <p:spPr>
          <a:xfrm>
            <a:off x="5601081" y="4760735"/>
            <a:ext cx="1220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BD1FBD7-01EA-0ED3-3DD1-C62DC969E578}"/>
              </a:ext>
            </a:extLst>
          </p:cNvPr>
          <p:cNvCxnSpPr>
            <a:cxnSpLocks/>
          </p:cNvCxnSpPr>
          <p:nvPr/>
        </p:nvCxnSpPr>
        <p:spPr>
          <a:xfrm>
            <a:off x="5719021" y="4756938"/>
            <a:ext cx="0" cy="550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F26515A-CF63-739D-DB8A-4E2D0D127DAA}"/>
              </a:ext>
            </a:extLst>
          </p:cNvPr>
          <p:cNvCxnSpPr>
            <a:cxnSpLocks/>
          </p:cNvCxnSpPr>
          <p:nvPr/>
        </p:nvCxnSpPr>
        <p:spPr>
          <a:xfrm>
            <a:off x="5601080" y="5306205"/>
            <a:ext cx="0" cy="3684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A0CF5684-E0FA-A9E8-25B5-2183AAA78BE6}"/>
              </a:ext>
            </a:extLst>
          </p:cNvPr>
          <p:cNvCxnSpPr>
            <a:cxnSpLocks/>
          </p:cNvCxnSpPr>
          <p:nvPr/>
        </p:nvCxnSpPr>
        <p:spPr>
          <a:xfrm>
            <a:off x="5601081" y="5307486"/>
            <a:ext cx="1220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1C654F59-6281-9FE0-0A69-7894C01D91DF}"/>
              </a:ext>
            </a:extLst>
          </p:cNvPr>
          <p:cNvCxnSpPr>
            <a:cxnSpLocks/>
          </p:cNvCxnSpPr>
          <p:nvPr/>
        </p:nvCxnSpPr>
        <p:spPr>
          <a:xfrm flipH="1" flipV="1">
            <a:off x="5455576" y="4766793"/>
            <a:ext cx="145504" cy="1448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7E529E99-AA45-4FB5-3251-E4353BEDE3C4}"/>
              </a:ext>
            </a:extLst>
          </p:cNvPr>
          <p:cNvCxnSpPr>
            <a:cxnSpLocks/>
          </p:cNvCxnSpPr>
          <p:nvPr/>
        </p:nvCxnSpPr>
        <p:spPr>
          <a:xfrm>
            <a:off x="5310128" y="4765511"/>
            <a:ext cx="1485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グループ化 59">
            <a:extLst>
              <a:ext uri="{FF2B5EF4-FFF2-40B4-BE49-F238E27FC236}">
                <a16:creationId xmlns:a16="http://schemas.microsoft.com/office/drawing/2014/main" id="{DF838D60-351C-0598-53F0-09E882429F59}"/>
              </a:ext>
            </a:extLst>
          </p:cNvPr>
          <p:cNvGrpSpPr/>
          <p:nvPr/>
        </p:nvGrpSpPr>
        <p:grpSpPr>
          <a:xfrm flipV="1">
            <a:off x="5309897" y="5149303"/>
            <a:ext cx="290952" cy="146118"/>
            <a:chOff x="2436257" y="3416921"/>
            <a:chExt cx="415934" cy="209848"/>
          </a:xfrm>
        </p:grpSpPr>
        <p:cxnSp>
          <p:nvCxnSpPr>
            <p:cNvPr id="64" name="直線コネクタ 63">
              <a:extLst>
                <a:ext uri="{FF2B5EF4-FFF2-40B4-BE49-F238E27FC236}">
                  <a16:creationId xmlns:a16="http://schemas.microsoft.com/office/drawing/2014/main" id="{5E0A2BAD-B083-C195-A239-C7AC365ABA1A}"/>
                </a:ext>
              </a:extLst>
            </p:cNvPr>
            <p:cNvCxnSpPr>
              <a:cxnSpLocks/>
            </p:cNvCxnSpPr>
            <p:nvPr/>
          </p:nvCxnSpPr>
          <p:spPr>
            <a:xfrm flipH="1" flipV="1">
              <a:off x="2644184" y="3418762"/>
              <a:ext cx="208007" cy="2080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653C2315-CE93-6CE9-2CEA-60910A297D77}"/>
                </a:ext>
              </a:extLst>
            </p:cNvPr>
            <p:cNvCxnSpPr>
              <a:cxnSpLocks/>
            </p:cNvCxnSpPr>
            <p:nvPr/>
          </p:nvCxnSpPr>
          <p:spPr>
            <a:xfrm>
              <a:off x="2436257" y="3416921"/>
              <a:ext cx="21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1" name="直線コネクタ 60">
            <a:extLst>
              <a:ext uri="{FF2B5EF4-FFF2-40B4-BE49-F238E27FC236}">
                <a16:creationId xmlns:a16="http://schemas.microsoft.com/office/drawing/2014/main" id="{717A6F0D-2FB8-E848-39BE-1C698F07A1C9}"/>
              </a:ext>
            </a:extLst>
          </p:cNvPr>
          <p:cNvCxnSpPr/>
          <p:nvPr/>
        </p:nvCxnSpPr>
        <p:spPr>
          <a:xfrm flipV="1">
            <a:off x="5708484" y="4910655"/>
            <a:ext cx="0" cy="244087"/>
          </a:xfrm>
          <a:prstGeom prst="line">
            <a:avLst/>
          </a:prstGeom>
          <a:noFill/>
          <a:ln w="38100" cap="flat" cmpd="sng" algn="ctr">
            <a:solidFill>
              <a:srgbClr val="008000"/>
            </a:solidFill>
            <a:prstDash val="solid"/>
            <a:miter lim="800000"/>
          </a:ln>
          <a:effectLst/>
        </p:spPr>
      </p:cxnSp>
      <p:cxnSp>
        <p:nvCxnSpPr>
          <p:cNvPr id="62" name="直線コネクタ 61">
            <a:extLst>
              <a:ext uri="{FF2B5EF4-FFF2-40B4-BE49-F238E27FC236}">
                <a16:creationId xmlns:a16="http://schemas.microsoft.com/office/drawing/2014/main" id="{A32B439F-C1F6-A7A7-CCA0-6DAA5E499CBD}"/>
              </a:ext>
            </a:extLst>
          </p:cNvPr>
          <p:cNvCxnSpPr/>
          <p:nvPr/>
        </p:nvCxnSpPr>
        <p:spPr>
          <a:xfrm>
            <a:off x="5600849" y="4913205"/>
            <a:ext cx="1181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5A3FB985-E8AC-D4E4-534E-2C7D7D1DEFB3}"/>
              </a:ext>
            </a:extLst>
          </p:cNvPr>
          <p:cNvCxnSpPr/>
          <p:nvPr/>
        </p:nvCxnSpPr>
        <p:spPr>
          <a:xfrm>
            <a:off x="5601080" y="5152932"/>
            <a:ext cx="1181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4" name="正方形/長方形 213">
            <a:extLst>
              <a:ext uri="{FF2B5EF4-FFF2-40B4-BE49-F238E27FC236}">
                <a16:creationId xmlns:a16="http://schemas.microsoft.com/office/drawing/2014/main" id="{A6D91009-CB52-B37E-B4CB-AA726CAA5990}"/>
              </a:ext>
            </a:extLst>
          </p:cNvPr>
          <p:cNvSpPr/>
          <p:nvPr/>
        </p:nvSpPr>
        <p:spPr>
          <a:xfrm rot="21000000">
            <a:off x="8086123" y="4862349"/>
            <a:ext cx="352202" cy="40486"/>
          </a:xfrm>
          <a:prstGeom prst="rect">
            <a:avLst/>
          </a:prstGeom>
          <a:solidFill>
            <a:srgbClr val="CCFFFF"/>
          </a:solidFill>
          <a:ln w="3175">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cxnSp>
        <p:nvCxnSpPr>
          <p:cNvPr id="285" name="直線コネクタ 284">
            <a:extLst>
              <a:ext uri="{FF2B5EF4-FFF2-40B4-BE49-F238E27FC236}">
                <a16:creationId xmlns:a16="http://schemas.microsoft.com/office/drawing/2014/main" id="{166BF3E3-A440-3064-8AFA-0466A04CE63D}"/>
              </a:ext>
            </a:extLst>
          </p:cNvPr>
          <p:cNvCxnSpPr>
            <a:cxnSpLocks/>
          </p:cNvCxnSpPr>
          <p:nvPr/>
        </p:nvCxnSpPr>
        <p:spPr>
          <a:xfrm rot="-600000" flipH="1">
            <a:off x="8205670" y="4828652"/>
            <a:ext cx="972000" cy="0"/>
          </a:xfrm>
          <a:prstGeom prst="line">
            <a:avLst/>
          </a:prstGeom>
          <a:noFill/>
          <a:ln w="12700" cap="flat" cmpd="sng" algn="ctr">
            <a:solidFill>
              <a:sysClr val="windowText" lastClr="000000"/>
            </a:solidFill>
            <a:prstDash val="dash"/>
            <a:miter lim="800000"/>
            <a:headEnd type="none"/>
          </a:ln>
          <a:effectLst/>
        </p:spPr>
      </p:cxnSp>
      <p:grpSp>
        <p:nvGrpSpPr>
          <p:cNvPr id="287" name="グループ化 286">
            <a:extLst>
              <a:ext uri="{FF2B5EF4-FFF2-40B4-BE49-F238E27FC236}">
                <a16:creationId xmlns:a16="http://schemas.microsoft.com/office/drawing/2014/main" id="{8A3DA80B-B575-FEA8-7943-15F5D0BD6E76}"/>
              </a:ext>
            </a:extLst>
          </p:cNvPr>
          <p:cNvGrpSpPr/>
          <p:nvPr/>
        </p:nvGrpSpPr>
        <p:grpSpPr>
          <a:xfrm>
            <a:off x="8805214" y="5362393"/>
            <a:ext cx="1913947" cy="388442"/>
            <a:chOff x="7266555" y="5411858"/>
            <a:chExt cx="1913947" cy="388442"/>
          </a:xfrm>
        </p:grpSpPr>
        <p:sp>
          <p:nvSpPr>
            <p:cNvPr id="271" name="テキスト ボックス 270">
              <a:extLst>
                <a:ext uri="{FF2B5EF4-FFF2-40B4-BE49-F238E27FC236}">
                  <a16:creationId xmlns:a16="http://schemas.microsoft.com/office/drawing/2014/main" id="{DC7CC7D4-9596-E4BA-3510-936C407CF8D4}"/>
                </a:ext>
              </a:extLst>
            </p:cNvPr>
            <p:cNvSpPr txBox="1"/>
            <p:nvPr/>
          </p:nvSpPr>
          <p:spPr>
            <a:xfrm flipH="1">
              <a:off x="7266555" y="5523301"/>
              <a:ext cx="169546" cy="276999"/>
            </a:xfrm>
            <a:prstGeom prst="rect">
              <a:avLst/>
            </a:prstGeom>
            <a:noFill/>
          </p:spPr>
          <p:txBody>
            <a:bodyPr wrap="square" rtlCol="0">
              <a:spAutoFit/>
            </a:bodyPr>
            <a:lstStyle/>
            <a:p>
              <a:pPr algn="ctr">
                <a:defRPr/>
              </a:pPr>
              <a:r>
                <a:rPr lang="en-US" altLang="ja-JP" sz="1200" dirty="0">
                  <a:solidFill>
                    <a:prstClr val="black"/>
                  </a:solidFill>
                  <a:latin typeface="Arial" panose="020B0604020202020204" pitchFamily="34" charset="0"/>
                  <a:ea typeface="メイリオ" panose="020B0604030504040204" pitchFamily="50" charset="-128"/>
                  <a:cs typeface="Arial" panose="020B0604020202020204" pitchFamily="34" charset="0"/>
                </a:rPr>
                <a:t>0</a:t>
              </a:r>
              <a:endParaRPr lang="ja-JP" altLang="en-US" sz="1200" dirty="0">
                <a:solidFill>
                  <a:prstClr val="black"/>
                </a:solidFill>
                <a:latin typeface="Arial" panose="020B0604020202020204" pitchFamily="34" charset="0"/>
                <a:ea typeface="メイリオ" panose="020B0604030504040204" pitchFamily="50" charset="-128"/>
                <a:cs typeface="Arial" panose="020B0604020202020204" pitchFamily="34" charset="0"/>
              </a:endParaRPr>
            </a:p>
          </p:txBody>
        </p:sp>
        <p:grpSp>
          <p:nvGrpSpPr>
            <p:cNvPr id="272" name="グループ化 271">
              <a:extLst>
                <a:ext uri="{FF2B5EF4-FFF2-40B4-BE49-F238E27FC236}">
                  <a16:creationId xmlns:a16="http://schemas.microsoft.com/office/drawing/2014/main" id="{40B80A8D-7C2A-BD40-1755-16D6CDC85ABF}"/>
                </a:ext>
              </a:extLst>
            </p:cNvPr>
            <p:cNvGrpSpPr/>
            <p:nvPr/>
          </p:nvGrpSpPr>
          <p:grpSpPr>
            <a:xfrm>
              <a:off x="7351160" y="5411858"/>
              <a:ext cx="1200517" cy="135126"/>
              <a:chOff x="4288013" y="1858946"/>
              <a:chExt cx="1800000" cy="116472"/>
            </a:xfrm>
          </p:grpSpPr>
          <p:cxnSp>
            <p:nvCxnSpPr>
              <p:cNvPr id="274" name="直線コネクタ 273">
                <a:extLst>
                  <a:ext uri="{FF2B5EF4-FFF2-40B4-BE49-F238E27FC236}">
                    <a16:creationId xmlns:a16="http://schemas.microsoft.com/office/drawing/2014/main" id="{18C03941-99DC-2F19-9CC8-983045EBB90B}"/>
                  </a:ext>
                </a:extLst>
              </p:cNvPr>
              <p:cNvCxnSpPr>
                <a:cxnSpLocks/>
              </p:cNvCxnSpPr>
              <p:nvPr/>
            </p:nvCxnSpPr>
            <p:spPr>
              <a:xfrm rot="5400000">
                <a:off x="5188013" y="1075418"/>
                <a:ext cx="0" cy="180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75" name="直線コネクタ 274">
                <a:extLst>
                  <a:ext uri="{FF2B5EF4-FFF2-40B4-BE49-F238E27FC236}">
                    <a16:creationId xmlns:a16="http://schemas.microsoft.com/office/drawing/2014/main" id="{C2626B25-3141-B1FA-01F5-C221B57839D9}"/>
                  </a:ext>
                </a:extLst>
              </p:cNvPr>
              <p:cNvCxnSpPr>
                <a:cxnSpLocks/>
              </p:cNvCxnSpPr>
              <p:nvPr/>
            </p:nvCxnSpPr>
            <p:spPr>
              <a:xfrm>
                <a:off x="4288013" y="1858946"/>
                <a:ext cx="0" cy="116472"/>
              </a:xfrm>
              <a:prstGeom prst="line">
                <a:avLst/>
              </a:prstGeom>
              <a:ln w="12700"/>
            </p:spPr>
            <p:style>
              <a:lnRef idx="1">
                <a:schemeClr val="dk1"/>
              </a:lnRef>
              <a:fillRef idx="0">
                <a:schemeClr val="dk1"/>
              </a:fillRef>
              <a:effectRef idx="0">
                <a:schemeClr val="dk1"/>
              </a:effectRef>
              <a:fontRef idx="minor">
                <a:schemeClr val="tx1"/>
              </a:fontRef>
            </p:style>
          </p:cxnSp>
          <p:cxnSp>
            <p:nvCxnSpPr>
              <p:cNvPr id="276" name="直線コネクタ 275">
                <a:extLst>
                  <a:ext uri="{FF2B5EF4-FFF2-40B4-BE49-F238E27FC236}">
                    <a16:creationId xmlns:a16="http://schemas.microsoft.com/office/drawing/2014/main" id="{AE4116E2-1DF9-B585-6B29-ECC0E339EC99}"/>
                  </a:ext>
                </a:extLst>
              </p:cNvPr>
              <p:cNvCxnSpPr/>
              <p:nvPr/>
            </p:nvCxnSpPr>
            <p:spPr>
              <a:xfrm>
                <a:off x="6088012" y="1858946"/>
                <a:ext cx="0" cy="116472"/>
              </a:xfrm>
              <a:prstGeom prst="line">
                <a:avLst/>
              </a:prstGeom>
              <a:ln w="12700"/>
            </p:spPr>
            <p:style>
              <a:lnRef idx="1">
                <a:schemeClr val="dk1"/>
              </a:lnRef>
              <a:fillRef idx="0">
                <a:schemeClr val="dk1"/>
              </a:fillRef>
              <a:effectRef idx="0">
                <a:schemeClr val="dk1"/>
              </a:effectRef>
              <a:fontRef idx="minor">
                <a:schemeClr val="tx1"/>
              </a:fontRef>
            </p:style>
          </p:cxnSp>
          <p:cxnSp>
            <p:nvCxnSpPr>
              <p:cNvPr id="277" name="直線コネクタ 276">
                <a:extLst>
                  <a:ext uri="{FF2B5EF4-FFF2-40B4-BE49-F238E27FC236}">
                    <a16:creationId xmlns:a16="http://schemas.microsoft.com/office/drawing/2014/main" id="{ACBB59EC-1CD1-D9B4-D7DA-96C6C638A1B7}"/>
                  </a:ext>
                </a:extLst>
              </p:cNvPr>
              <p:cNvCxnSpPr/>
              <p:nvPr/>
            </p:nvCxnSpPr>
            <p:spPr>
              <a:xfrm>
                <a:off x="5728013" y="1888064"/>
                <a:ext cx="0" cy="87354"/>
              </a:xfrm>
              <a:prstGeom prst="line">
                <a:avLst/>
              </a:prstGeom>
              <a:ln w="12700"/>
            </p:spPr>
            <p:style>
              <a:lnRef idx="1">
                <a:schemeClr val="dk1"/>
              </a:lnRef>
              <a:fillRef idx="0">
                <a:schemeClr val="dk1"/>
              </a:fillRef>
              <a:effectRef idx="0">
                <a:schemeClr val="dk1"/>
              </a:effectRef>
              <a:fontRef idx="minor">
                <a:schemeClr val="tx1"/>
              </a:fontRef>
            </p:style>
          </p:cxnSp>
          <p:cxnSp>
            <p:nvCxnSpPr>
              <p:cNvPr id="278" name="直線コネクタ 277">
                <a:extLst>
                  <a:ext uri="{FF2B5EF4-FFF2-40B4-BE49-F238E27FC236}">
                    <a16:creationId xmlns:a16="http://schemas.microsoft.com/office/drawing/2014/main" id="{C09E0E5E-82D4-9712-CD29-461FAB32A5E5}"/>
                  </a:ext>
                </a:extLst>
              </p:cNvPr>
              <p:cNvCxnSpPr/>
              <p:nvPr/>
            </p:nvCxnSpPr>
            <p:spPr>
              <a:xfrm>
                <a:off x="5368013" y="1888064"/>
                <a:ext cx="0" cy="87354"/>
              </a:xfrm>
              <a:prstGeom prst="line">
                <a:avLst/>
              </a:prstGeom>
              <a:ln w="12700"/>
            </p:spPr>
            <p:style>
              <a:lnRef idx="1">
                <a:schemeClr val="dk1"/>
              </a:lnRef>
              <a:fillRef idx="0">
                <a:schemeClr val="dk1"/>
              </a:fillRef>
              <a:effectRef idx="0">
                <a:schemeClr val="dk1"/>
              </a:effectRef>
              <a:fontRef idx="minor">
                <a:schemeClr val="tx1"/>
              </a:fontRef>
            </p:style>
          </p:cxnSp>
          <p:cxnSp>
            <p:nvCxnSpPr>
              <p:cNvPr id="279" name="直線コネクタ 278">
                <a:extLst>
                  <a:ext uri="{FF2B5EF4-FFF2-40B4-BE49-F238E27FC236}">
                    <a16:creationId xmlns:a16="http://schemas.microsoft.com/office/drawing/2014/main" id="{4CAE0ECE-DE63-36A7-5EE0-AF6EA2269883}"/>
                  </a:ext>
                </a:extLst>
              </p:cNvPr>
              <p:cNvCxnSpPr/>
              <p:nvPr/>
            </p:nvCxnSpPr>
            <p:spPr>
              <a:xfrm>
                <a:off x="5008013" y="1888064"/>
                <a:ext cx="0" cy="87354"/>
              </a:xfrm>
              <a:prstGeom prst="line">
                <a:avLst/>
              </a:prstGeom>
              <a:ln w="12700"/>
            </p:spPr>
            <p:style>
              <a:lnRef idx="1">
                <a:schemeClr val="dk1"/>
              </a:lnRef>
              <a:fillRef idx="0">
                <a:schemeClr val="dk1"/>
              </a:fillRef>
              <a:effectRef idx="0">
                <a:schemeClr val="dk1"/>
              </a:effectRef>
              <a:fontRef idx="minor">
                <a:schemeClr val="tx1"/>
              </a:fontRef>
            </p:style>
          </p:cxnSp>
          <p:cxnSp>
            <p:nvCxnSpPr>
              <p:cNvPr id="280" name="直線コネクタ 279">
                <a:extLst>
                  <a:ext uri="{FF2B5EF4-FFF2-40B4-BE49-F238E27FC236}">
                    <a16:creationId xmlns:a16="http://schemas.microsoft.com/office/drawing/2014/main" id="{5E461B81-308F-09E8-45DD-BD5E00358A4D}"/>
                  </a:ext>
                </a:extLst>
              </p:cNvPr>
              <p:cNvCxnSpPr/>
              <p:nvPr/>
            </p:nvCxnSpPr>
            <p:spPr>
              <a:xfrm>
                <a:off x="4648013" y="1888064"/>
                <a:ext cx="0" cy="87354"/>
              </a:xfrm>
              <a:prstGeom prst="line">
                <a:avLst/>
              </a:prstGeom>
              <a:ln w="12700"/>
            </p:spPr>
            <p:style>
              <a:lnRef idx="1">
                <a:schemeClr val="dk1"/>
              </a:lnRef>
              <a:fillRef idx="0">
                <a:schemeClr val="dk1"/>
              </a:fillRef>
              <a:effectRef idx="0">
                <a:schemeClr val="dk1"/>
              </a:effectRef>
              <a:fontRef idx="minor">
                <a:schemeClr val="tx1"/>
              </a:fontRef>
            </p:style>
          </p:cxnSp>
        </p:grpSp>
        <p:sp>
          <p:nvSpPr>
            <p:cNvPr id="273" name="テキスト ボックス 272">
              <a:extLst>
                <a:ext uri="{FF2B5EF4-FFF2-40B4-BE49-F238E27FC236}">
                  <a16:creationId xmlns:a16="http://schemas.microsoft.com/office/drawing/2014/main" id="{D6C6C4CC-DF1F-1754-2EAE-1018E5D5A891}"/>
                </a:ext>
              </a:extLst>
            </p:cNvPr>
            <p:cNvSpPr txBox="1"/>
            <p:nvPr/>
          </p:nvSpPr>
          <p:spPr>
            <a:xfrm flipH="1">
              <a:off x="8384697" y="5523301"/>
              <a:ext cx="795805" cy="276999"/>
            </a:xfrm>
            <a:prstGeom prst="rect">
              <a:avLst/>
            </a:prstGeom>
            <a:noFill/>
          </p:spPr>
          <p:txBody>
            <a:bodyPr wrap="square" rtlCol="0">
              <a:spAutoFit/>
            </a:bodyPr>
            <a:lstStyle/>
            <a:p>
              <a:pPr algn="ctr">
                <a:defRPr/>
              </a:pPr>
              <a:r>
                <a:rPr lang="en-US" altLang="ja-JP" sz="1200" dirty="0">
                  <a:solidFill>
                    <a:prstClr val="black"/>
                  </a:solidFill>
                  <a:latin typeface="Arial" panose="020B0604020202020204" pitchFamily="34" charset="0"/>
                  <a:ea typeface="メイリオ" panose="020B0604030504040204" pitchFamily="50" charset="-128"/>
                  <a:cs typeface="Arial" panose="020B0604020202020204" pitchFamily="34" charset="0"/>
                </a:rPr>
                <a:t>50</a:t>
              </a:r>
              <a:r>
                <a:rPr lang="ja-JP" altLang="en-US" sz="1200" dirty="0">
                  <a:solidFill>
                    <a:prstClr val="black"/>
                  </a:solidFill>
                  <a:latin typeface="Arial" panose="020B0604020202020204" pitchFamily="34" charset="0"/>
                  <a:ea typeface="メイリオ" panose="020B0604030504040204" pitchFamily="50" charset="-128"/>
                  <a:cs typeface="Arial" panose="020B0604020202020204" pitchFamily="34" charset="0"/>
                </a:rPr>
                <a:t> </a:t>
              </a:r>
              <a:r>
                <a:rPr lang="en-US" altLang="ja-JP" sz="1200" dirty="0">
                  <a:solidFill>
                    <a:prstClr val="black"/>
                  </a:solidFill>
                  <a:latin typeface="Arial" panose="020B0604020202020204" pitchFamily="34" charset="0"/>
                  <a:ea typeface="メイリオ" panose="020B0604030504040204" pitchFamily="50" charset="-128"/>
                  <a:cs typeface="Arial" panose="020B0604020202020204" pitchFamily="34" charset="0"/>
                </a:rPr>
                <a:t>[mm]</a:t>
              </a:r>
              <a:endParaRPr lang="ja-JP" altLang="en-US" sz="1200" dirty="0">
                <a:solidFill>
                  <a:prstClr val="black"/>
                </a:solidFill>
                <a:latin typeface="Arial" panose="020B0604020202020204" pitchFamily="34" charset="0"/>
                <a:ea typeface="メイリオ" panose="020B0604030504040204" pitchFamily="50" charset="-128"/>
                <a:cs typeface="Arial" panose="020B0604020202020204" pitchFamily="34" charset="0"/>
              </a:endParaRPr>
            </a:p>
          </p:txBody>
        </p:sp>
      </p:grpSp>
      <p:cxnSp>
        <p:nvCxnSpPr>
          <p:cNvPr id="212" name="直線コネクタ 211">
            <a:extLst>
              <a:ext uri="{FF2B5EF4-FFF2-40B4-BE49-F238E27FC236}">
                <a16:creationId xmlns:a16="http://schemas.microsoft.com/office/drawing/2014/main" id="{73003856-6EBA-C341-14E5-188662B5DD25}"/>
              </a:ext>
            </a:extLst>
          </p:cNvPr>
          <p:cNvCxnSpPr>
            <a:cxnSpLocks/>
          </p:cNvCxnSpPr>
          <p:nvPr/>
        </p:nvCxnSpPr>
        <p:spPr>
          <a:xfrm>
            <a:off x="6049519" y="4581204"/>
            <a:ext cx="26281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二等辺三角形 212">
            <a:extLst>
              <a:ext uri="{FF2B5EF4-FFF2-40B4-BE49-F238E27FC236}">
                <a16:creationId xmlns:a16="http://schemas.microsoft.com/office/drawing/2014/main" id="{B3CEB887-710A-DB86-54B3-2BD17ACA3DBA}"/>
              </a:ext>
            </a:extLst>
          </p:cNvPr>
          <p:cNvSpPr/>
          <p:nvPr/>
        </p:nvSpPr>
        <p:spPr>
          <a:xfrm rot="5400000">
            <a:off x="7313525" y="4250318"/>
            <a:ext cx="265623" cy="1551672"/>
          </a:xfrm>
          <a:prstGeom prst="triangle">
            <a:avLst>
              <a:gd name="adj" fmla="val 0"/>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sp>
        <p:nvSpPr>
          <p:cNvPr id="217" name="正方形/長方形 216">
            <a:extLst>
              <a:ext uri="{FF2B5EF4-FFF2-40B4-BE49-F238E27FC236}">
                <a16:creationId xmlns:a16="http://schemas.microsoft.com/office/drawing/2014/main" id="{0E800317-D611-863A-C402-0929DC7A9980}"/>
              </a:ext>
            </a:extLst>
          </p:cNvPr>
          <p:cNvSpPr/>
          <p:nvPr/>
        </p:nvSpPr>
        <p:spPr>
          <a:xfrm>
            <a:off x="5719853" y="4894917"/>
            <a:ext cx="1405252" cy="273636"/>
          </a:xfrm>
          <a:prstGeom prst="rect">
            <a:avLst/>
          </a:prstGeom>
          <a:solidFill>
            <a:srgbClr val="CCFF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cxnSp>
        <p:nvCxnSpPr>
          <p:cNvPr id="222" name="直線コネクタ 221">
            <a:extLst>
              <a:ext uri="{FF2B5EF4-FFF2-40B4-BE49-F238E27FC236}">
                <a16:creationId xmlns:a16="http://schemas.microsoft.com/office/drawing/2014/main" id="{66B6F70E-A623-6675-A0D4-4677177014EF}"/>
              </a:ext>
            </a:extLst>
          </p:cNvPr>
          <p:cNvCxnSpPr>
            <a:cxnSpLocks/>
          </p:cNvCxnSpPr>
          <p:nvPr/>
        </p:nvCxnSpPr>
        <p:spPr>
          <a:xfrm>
            <a:off x="6049519" y="3908914"/>
            <a:ext cx="0" cy="67229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67" name="直線コネクタ 266">
            <a:extLst>
              <a:ext uri="{FF2B5EF4-FFF2-40B4-BE49-F238E27FC236}">
                <a16:creationId xmlns:a16="http://schemas.microsoft.com/office/drawing/2014/main" id="{BA78C893-0321-151E-E229-155A18D71032}"/>
              </a:ext>
            </a:extLst>
          </p:cNvPr>
          <p:cNvCxnSpPr>
            <a:cxnSpLocks/>
          </p:cNvCxnSpPr>
          <p:nvPr/>
        </p:nvCxnSpPr>
        <p:spPr>
          <a:xfrm flipV="1">
            <a:off x="5881777" y="3905785"/>
            <a:ext cx="167742" cy="12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a:extLst>
              <a:ext uri="{FF2B5EF4-FFF2-40B4-BE49-F238E27FC236}">
                <a16:creationId xmlns:a16="http://schemas.microsoft.com/office/drawing/2014/main" id="{30AF31AF-B272-383B-1B52-7202D88BE08B}"/>
              </a:ext>
            </a:extLst>
          </p:cNvPr>
          <p:cNvCxnSpPr>
            <a:cxnSpLocks/>
          </p:cNvCxnSpPr>
          <p:nvPr/>
        </p:nvCxnSpPr>
        <p:spPr>
          <a:xfrm>
            <a:off x="5744588" y="4761282"/>
            <a:ext cx="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a:extLst>
              <a:ext uri="{FF2B5EF4-FFF2-40B4-BE49-F238E27FC236}">
                <a16:creationId xmlns:a16="http://schemas.microsoft.com/office/drawing/2014/main" id="{73BB9DED-B5A7-5D55-25E8-1C3E27564059}"/>
              </a:ext>
            </a:extLst>
          </p:cNvPr>
          <p:cNvCxnSpPr>
            <a:cxnSpLocks/>
          </p:cNvCxnSpPr>
          <p:nvPr/>
        </p:nvCxnSpPr>
        <p:spPr>
          <a:xfrm>
            <a:off x="5744589" y="4893339"/>
            <a:ext cx="23410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5" name="正方形/長方形 224">
            <a:extLst>
              <a:ext uri="{FF2B5EF4-FFF2-40B4-BE49-F238E27FC236}">
                <a16:creationId xmlns:a16="http://schemas.microsoft.com/office/drawing/2014/main" id="{AC18B40E-B511-0167-E3C5-2CB4811E86DB}"/>
              </a:ext>
            </a:extLst>
          </p:cNvPr>
          <p:cNvSpPr/>
          <p:nvPr/>
        </p:nvSpPr>
        <p:spPr>
          <a:xfrm rot="21000000">
            <a:off x="6462476" y="5046403"/>
            <a:ext cx="1992858" cy="24010"/>
          </a:xfrm>
          <a:prstGeom prst="rect">
            <a:avLst/>
          </a:prstGeom>
          <a:solidFill>
            <a:schemeClr val="bg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C0C0C0"/>
              </a:solidFill>
              <a:latin typeface="Times New Roman"/>
              <a:ea typeface="ＭＳ Ｐゴシック"/>
            </a:endParaRPr>
          </a:p>
        </p:txBody>
      </p:sp>
      <p:sp>
        <p:nvSpPr>
          <p:cNvPr id="226" name="正方形/長方形 225">
            <a:extLst>
              <a:ext uri="{FF2B5EF4-FFF2-40B4-BE49-F238E27FC236}">
                <a16:creationId xmlns:a16="http://schemas.microsoft.com/office/drawing/2014/main" id="{BE7D1C44-9EC8-50EF-2DB0-42282B27A363}"/>
              </a:ext>
            </a:extLst>
          </p:cNvPr>
          <p:cNvSpPr/>
          <p:nvPr/>
        </p:nvSpPr>
        <p:spPr>
          <a:xfrm rot="21000000">
            <a:off x="6664377" y="5022983"/>
            <a:ext cx="1584682" cy="24010"/>
          </a:xfrm>
          <a:prstGeom prst="rect">
            <a:avLst/>
          </a:prstGeom>
          <a:solidFill>
            <a:srgbClr val="FF0000"/>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C0C0C0"/>
              </a:solidFill>
              <a:latin typeface="Times New Roman"/>
              <a:ea typeface="ＭＳ Ｐゴシック"/>
            </a:endParaRPr>
          </a:p>
        </p:txBody>
      </p:sp>
      <p:sp>
        <p:nvSpPr>
          <p:cNvPr id="227" name="正方形/長方形 226">
            <a:extLst>
              <a:ext uri="{FF2B5EF4-FFF2-40B4-BE49-F238E27FC236}">
                <a16:creationId xmlns:a16="http://schemas.microsoft.com/office/drawing/2014/main" id="{11B88B9A-C1E0-7624-6370-FC5ECFBE0F78}"/>
              </a:ext>
            </a:extLst>
          </p:cNvPr>
          <p:cNvSpPr/>
          <p:nvPr/>
        </p:nvSpPr>
        <p:spPr>
          <a:xfrm rot="21000000">
            <a:off x="6677413" y="5071140"/>
            <a:ext cx="1584682" cy="48021"/>
          </a:xfrm>
          <a:prstGeom prst="rect">
            <a:avLst/>
          </a:prstGeom>
          <a:solidFill>
            <a:srgbClr val="33CCFF"/>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C0C0C0"/>
              </a:solidFill>
              <a:latin typeface="Times New Roman"/>
              <a:ea typeface="ＭＳ Ｐゴシック"/>
            </a:endParaRPr>
          </a:p>
        </p:txBody>
      </p:sp>
      <p:cxnSp>
        <p:nvCxnSpPr>
          <p:cNvPr id="228" name="直線コネクタ 227">
            <a:extLst>
              <a:ext uri="{FF2B5EF4-FFF2-40B4-BE49-F238E27FC236}">
                <a16:creationId xmlns:a16="http://schemas.microsoft.com/office/drawing/2014/main" id="{0422F287-181A-AAB3-4F2E-736C9A18CA2A}"/>
              </a:ext>
            </a:extLst>
          </p:cNvPr>
          <p:cNvCxnSpPr>
            <a:cxnSpLocks/>
          </p:cNvCxnSpPr>
          <p:nvPr/>
        </p:nvCxnSpPr>
        <p:spPr>
          <a:xfrm rot="21000000">
            <a:off x="6231830" y="5437025"/>
            <a:ext cx="25811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DA0185D0-A6B6-0E5A-5712-3FB4996CF280}"/>
              </a:ext>
            </a:extLst>
          </p:cNvPr>
          <p:cNvCxnSpPr>
            <a:cxnSpLocks/>
          </p:cNvCxnSpPr>
          <p:nvPr/>
        </p:nvCxnSpPr>
        <p:spPr>
          <a:xfrm rot="4800000">
            <a:off x="6153133" y="5574785"/>
            <a:ext cx="1704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a:extLst>
              <a:ext uri="{FF2B5EF4-FFF2-40B4-BE49-F238E27FC236}">
                <a16:creationId xmlns:a16="http://schemas.microsoft.com/office/drawing/2014/main" id="{40D1F73E-AD39-2EC0-9281-9BE01CDE8DE3}"/>
              </a:ext>
            </a:extLst>
          </p:cNvPr>
          <p:cNvCxnSpPr>
            <a:cxnSpLocks/>
          </p:cNvCxnSpPr>
          <p:nvPr/>
        </p:nvCxnSpPr>
        <p:spPr>
          <a:xfrm>
            <a:off x="8677688" y="4581204"/>
            <a:ext cx="111912" cy="6346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a:extLst>
              <a:ext uri="{FF2B5EF4-FFF2-40B4-BE49-F238E27FC236}">
                <a16:creationId xmlns:a16="http://schemas.microsoft.com/office/drawing/2014/main" id="{12215453-3F73-F730-4948-A3CC8FB72AD0}"/>
              </a:ext>
            </a:extLst>
          </p:cNvPr>
          <p:cNvCxnSpPr>
            <a:cxnSpLocks/>
            <a:stCxn id="225" idx="1"/>
          </p:cNvCxnSpPr>
          <p:nvPr/>
        </p:nvCxnSpPr>
        <p:spPr>
          <a:xfrm>
            <a:off x="6477614" y="5231437"/>
            <a:ext cx="37084" cy="2123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a:extLst>
              <a:ext uri="{FF2B5EF4-FFF2-40B4-BE49-F238E27FC236}">
                <a16:creationId xmlns:a16="http://schemas.microsoft.com/office/drawing/2014/main" id="{1AA51AB6-30A5-C907-6AE7-FC88833D974A}"/>
              </a:ext>
            </a:extLst>
          </p:cNvPr>
          <p:cNvCxnSpPr>
            <a:cxnSpLocks/>
          </p:cNvCxnSpPr>
          <p:nvPr/>
        </p:nvCxnSpPr>
        <p:spPr>
          <a:xfrm flipV="1">
            <a:off x="6160594" y="5442721"/>
            <a:ext cx="354003" cy="624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a:extLst>
              <a:ext uri="{FF2B5EF4-FFF2-40B4-BE49-F238E27FC236}">
                <a16:creationId xmlns:a16="http://schemas.microsoft.com/office/drawing/2014/main" id="{358C8BF4-E996-4BC2-8F88-A3554B6E5FD9}"/>
              </a:ext>
            </a:extLst>
          </p:cNvPr>
          <p:cNvCxnSpPr>
            <a:cxnSpLocks/>
          </p:cNvCxnSpPr>
          <p:nvPr/>
        </p:nvCxnSpPr>
        <p:spPr>
          <a:xfrm flipV="1">
            <a:off x="8476953" y="5025466"/>
            <a:ext cx="283322" cy="51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a:extLst>
              <a:ext uri="{FF2B5EF4-FFF2-40B4-BE49-F238E27FC236}">
                <a16:creationId xmlns:a16="http://schemas.microsoft.com/office/drawing/2014/main" id="{7B428CDA-7F18-E80B-1E17-BE07B631CDB1}"/>
              </a:ext>
            </a:extLst>
          </p:cNvPr>
          <p:cNvCxnSpPr>
            <a:cxnSpLocks/>
          </p:cNvCxnSpPr>
          <p:nvPr/>
        </p:nvCxnSpPr>
        <p:spPr>
          <a:xfrm>
            <a:off x="5745215" y="5172092"/>
            <a:ext cx="9297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a:extLst>
              <a:ext uri="{FF2B5EF4-FFF2-40B4-BE49-F238E27FC236}">
                <a16:creationId xmlns:a16="http://schemas.microsoft.com/office/drawing/2014/main" id="{57C447B2-C5F0-ED47-B63E-85799618D50B}"/>
              </a:ext>
            </a:extLst>
          </p:cNvPr>
          <p:cNvCxnSpPr>
            <a:cxnSpLocks/>
          </p:cNvCxnSpPr>
          <p:nvPr/>
        </p:nvCxnSpPr>
        <p:spPr>
          <a:xfrm flipV="1">
            <a:off x="5722277" y="5683808"/>
            <a:ext cx="0" cy="475405"/>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42" name="直線コネクタ 241">
            <a:extLst>
              <a:ext uri="{FF2B5EF4-FFF2-40B4-BE49-F238E27FC236}">
                <a16:creationId xmlns:a16="http://schemas.microsoft.com/office/drawing/2014/main" id="{3FA6C7BA-CCE7-1B19-743A-E2EE8AD64EBF}"/>
              </a:ext>
            </a:extLst>
          </p:cNvPr>
          <p:cNvCxnSpPr>
            <a:cxnSpLocks/>
          </p:cNvCxnSpPr>
          <p:nvPr/>
        </p:nvCxnSpPr>
        <p:spPr>
          <a:xfrm flipV="1">
            <a:off x="5603729" y="6156516"/>
            <a:ext cx="1185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a:extLst>
              <a:ext uri="{FF2B5EF4-FFF2-40B4-BE49-F238E27FC236}">
                <a16:creationId xmlns:a16="http://schemas.microsoft.com/office/drawing/2014/main" id="{0D7D8AE0-F577-C6EF-FEDE-DBB1353F8DCA}"/>
              </a:ext>
            </a:extLst>
          </p:cNvPr>
          <p:cNvCxnSpPr>
            <a:cxnSpLocks/>
          </p:cNvCxnSpPr>
          <p:nvPr/>
        </p:nvCxnSpPr>
        <p:spPr>
          <a:xfrm>
            <a:off x="5881777" y="6156516"/>
            <a:ext cx="1323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a:extLst>
              <a:ext uri="{FF2B5EF4-FFF2-40B4-BE49-F238E27FC236}">
                <a16:creationId xmlns:a16="http://schemas.microsoft.com/office/drawing/2014/main" id="{39A77479-2A28-236C-16EA-4E923E0EF47F}"/>
              </a:ext>
            </a:extLst>
          </p:cNvPr>
          <p:cNvCxnSpPr>
            <a:cxnSpLocks/>
          </p:cNvCxnSpPr>
          <p:nvPr/>
        </p:nvCxnSpPr>
        <p:spPr>
          <a:xfrm flipV="1">
            <a:off x="5745215" y="5304149"/>
            <a:ext cx="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a:extLst>
              <a:ext uri="{FF2B5EF4-FFF2-40B4-BE49-F238E27FC236}">
                <a16:creationId xmlns:a16="http://schemas.microsoft.com/office/drawing/2014/main" id="{04A0ED4F-C86B-4746-A9E8-26624B5B7B24}"/>
              </a:ext>
            </a:extLst>
          </p:cNvPr>
          <p:cNvCxnSpPr>
            <a:cxnSpLocks/>
          </p:cNvCxnSpPr>
          <p:nvPr/>
        </p:nvCxnSpPr>
        <p:spPr>
          <a:xfrm flipV="1">
            <a:off x="6014130" y="5789909"/>
            <a:ext cx="0" cy="366609"/>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48" name="正方形/長方形 247">
            <a:extLst>
              <a:ext uri="{FF2B5EF4-FFF2-40B4-BE49-F238E27FC236}">
                <a16:creationId xmlns:a16="http://schemas.microsoft.com/office/drawing/2014/main" id="{4F3D9EA7-C8AB-FA30-D3AC-56F3BC75B98B}"/>
              </a:ext>
            </a:extLst>
          </p:cNvPr>
          <p:cNvSpPr/>
          <p:nvPr/>
        </p:nvSpPr>
        <p:spPr>
          <a:xfrm rot="21000000">
            <a:off x="6798255" y="5207662"/>
            <a:ext cx="161854" cy="473551"/>
          </a:xfrm>
          <a:prstGeom prst="rect">
            <a:avLst/>
          </a:prstGeom>
          <a:solidFill>
            <a:srgbClr val="33CCFF"/>
          </a:solidFill>
          <a:ln w="3175">
            <a:solidFill>
              <a:srgbClr val="33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cxnSp>
        <p:nvCxnSpPr>
          <p:cNvPr id="249" name="直線コネクタ 248">
            <a:extLst>
              <a:ext uri="{FF2B5EF4-FFF2-40B4-BE49-F238E27FC236}">
                <a16:creationId xmlns:a16="http://schemas.microsoft.com/office/drawing/2014/main" id="{CC1A476A-7D83-D72C-B1F0-370886AD6F6E}"/>
              </a:ext>
            </a:extLst>
          </p:cNvPr>
          <p:cNvCxnSpPr>
            <a:cxnSpLocks/>
          </p:cNvCxnSpPr>
          <p:nvPr/>
        </p:nvCxnSpPr>
        <p:spPr>
          <a:xfrm>
            <a:off x="6761548" y="5243259"/>
            <a:ext cx="75625" cy="450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a:extLst>
              <a:ext uri="{FF2B5EF4-FFF2-40B4-BE49-F238E27FC236}">
                <a16:creationId xmlns:a16="http://schemas.microsoft.com/office/drawing/2014/main" id="{318B1109-1947-E1FF-DDDF-19B111F33EC3}"/>
              </a:ext>
            </a:extLst>
          </p:cNvPr>
          <p:cNvCxnSpPr>
            <a:cxnSpLocks/>
          </p:cNvCxnSpPr>
          <p:nvPr/>
        </p:nvCxnSpPr>
        <p:spPr>
          <a:xfrm rot="4800000">
            <a:off x="6737043" y="5440522"/>
            <a:ext cx="4561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正方形/長方形 250">
            <a:extLst>
              <a:ext uri="{FF2B5EF4-FFF2-40B4-BE49-F238E27FC236}">
                <a16:creationId xmlns:a16="http://schemas.microsoft.com/office/drawing/2014/main" id="{47409E86-8929-35C6-121F-DDBA6CE0D077}"/>
              </a:ext>
            </a:extLst>
          </p:cNvPr>
          <p:cNvSpPr/>
          <p:nvPr/>
        </p:nvSpPr>
        <p:spPr>
          <a:xfrm rot="21000000">
            <a:off x="8056213" y="4987211"/>
            <a:ext cx="161854" cy="473551"/>
          </a:xfrm>
          <a:prstGeom prst="rect">
            <a:avLst/>
          </a:prstGeom>
          <a:solidFill>
            <a:srgbClr val="33CCFF"/>
          </a:solidFill>
          <a:ln w="3175">
            <a:solidFill>
              <a:srgbClr val="33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cxnSp>
        <p:nvCxnSpPr>
          <p:cNvPr id="252" name="直線コネクタ 251">
            <a:extLst>
              <a:ext uri="{FF2B5EF4-FFF2-40B4-BE49-F238E27FC236}">
                <a16:creationId xmlns:a16="http://schemas.microsoft.com/office/drawing/2014/main" id="{7B945CF4-70FB-80A5-418A-5D151211829F}"/>
              </a:ext>
            </a:extLst>
          </p:cNvPr>
          <p:cNvCxnSpPr>
            <a:cxnSpLocks/>
          </p:cNvCxnSpPr>
          <p:nvPr/>
        </p:nvCxnSpPr>
        <p:spPr>
          <a:xfrm rot="4800000">
            <a:off x="7827839" y="5248998"/>
            <a:ext cx="4561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a:extLst>
              <a:ext uri="{FF2B5EF4-FFF2-40B4-BE49-F238E27FC236}">
                <a16:creationId xmlns:a16="http://schemas.microsoft.com/office/drawing/2014/main" id="{8FC13F88-27A7-4C33-A2B0-87612B7A77D0}"/>
              </a:ext>
            </a:extLst>
          </p:cNvPr>
          <p:cNvCxnSpPr>
            <a:cxnSpLocks/>
          </p:cNvCxnSpPr>
          <p:nvPr/>
        </p:nvCxnSpPr>
        <p:spPr>
          <a:xfrm rot="4800000">
            <a:off x="7994077" y="5217913"/>
            <a:ext cx="4561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D36DAAA1-2F8F-7114-3275-5F6CA168B985}"/>
              </a:ext>
            </a:extLst>
          </p:cNvPr>
          <p:cNvCxnSpPr>
            <a:cxnSpLocks/>
          </p:cNvCxnSpPr>
          <p:nvPr/>
        </p:nvCxnSpPr>
        <p:spPr>
          <a:xfrm>
            <a:off x="6014131" y="5793390"/>
            <a:ext cx="1464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a:extLst>
              <a:ext uri="{FF2B5EF4-FFF2-40B4-BE49-F238E27FC236}">
                <a16:creationId xmlns:a16="http://schemas.microsoft.com/office/drawing/2014/main" id="{560CC83F-ABF1-2CD8-495D-18C21B98D003}"/>
              </a:ext>
            </a:extLst>
          </p:cNvPr>
          <p:cNvCxnSpPr>
            <a:cxnSpLocks/>
          </p:cNvCxnSpPr>
          <p:nvPr/>
        </p:nvCxnSpPr>
        <p:spPr>
          <a:xfrm flipV="1">
            <a:off x="6160593" y="5505142"/>
            <a:ext cx="0" cy="288249"/>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082" y="548680"/>
            <a:ext cx="3780002" cy="252000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3094" y="548680"/>
            <a:ext cx="3360000" cy="2520000"/>
          </a:xfrm>
          <a:prstGeom prst="rect">
            <a:avLst/>
          </a:prstGeom>
          <a:effectLst>
            <a:outerShdw blurRad="50800" dist="38100" dir="2700000" algn="tl" rotWithShape="0">
              <a:prstClr val="black">
                <a:alpha val="40000"/>
              </a:prstClr>
            </a:outerShdw>
          </a:effectLst>
        </p:spPr>
      </p:pic>
      <p:cxnSp>
        <p:nvCxnSpPr>
          <p:cNvPr id="14" name="直線コネクタ 13"/>
          <p:cNvCxnSpPr>
            <a:cxnSpLocks/>
          </p:cNvCxnSpPr>
          <p:nvPr/>
        </p:nvCxnSpPr>
        <p:spPr>
          <a:xfrm flipH="1" flipV="1">
            <a:off x="5357656" y="1506208"/>
            <a:ext cx="83358" cy="351745"/>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622" y="548680"/>
            <a:ext cx="1680000" cy="2520000"/>
          </a:xfrm>
          <a:prstGeom prst="rect">
            <a:avLst/>
          </a:prstGeom>
          <a:effectLst>
            <a:outerShdw blurRad="50800" dist="38100" dir="2700000" algn="tl" rotWithShape="0">
              <a:prstClr val="black">
                <a:alpha val="40000"/>
              </a:prstClr>
            </a:outerShdw>
          </a:effectLst>
        </p:spPr>
      </p:pic>
      <p:sp>
        <p:nvSpPr>
          <p:cNvPr id="17" name="正方形/長方形 16"/>
          <p:cNvSpPr/>
          <p:nvPr/>
        </p:nvSpPr>
        <p:spPr>
          <a:xfrm>
            <a:off x="1889789" y="2638370"/>
            <a:ext cx="1147666" cy="394210"/>
          </a:xfrm>
          <a:prstGeom prst="rect">
            <a:avLst/>
          </a:prstGeom>
          <a:noFill/>
        </p:spPr>
        <p:txBody>
          <a:bodyPr wrap="square">
            <a:spAutoFit/>
          </a:bodyPr>
          <a:lstStyle/>
          <a:p>
            <a:pPr marL="371475" indent="-371475" algn="ctr" fontAlgn="base">
              <a:lnSpc>
                <a:spcPct val="120000"/>
              </a:lnSpc>
              <a:spcBef>
                <a:spcPct val="0"/>
              </a:spcBef>
              <a:spcAft>
                <a:spcPct val="0"/>
              </a:spcAft>
              <a:tabLst>
                <a:tab pos="381000" algn="l"/>
              </a:tabLst>
              <a:defRPr/>
            </a:pPr>
            <a:r>
              <a:rPr lang="en-US" altLang="ja-JP" b="1" dirty="0">
                <a:solidFill>
                  <a:srgbClr val="FFFF00"/>
                </a:solidFill>
                <a:latin typeface="Arial" pitchFamily="34" charset="0"/>
                <a:ea typeface="HG丸ｺﾞｼｯｸM-PRO" pitchFamily="50" charset="-128"/>
                <a:cs typeface="Arial" pitchFamily="34" charset="0"/>
              </a:rPr>
              <a:t>AVF</a:t>
            </a:r>
            <a:endParaRPr lang="ja-JP" altLang="en-US" b="1" dirty="0">
              <a:solidFill>
                <a:srgbClr val="FFFF00"/>
              </a:solidFill>
              <a:latin typeface="Arial" pitchFamily="34" charset="0"/>
              <a:ea typeface="HG丸ｺﾞｼｯｸM-PRO" pitchFamily="50" charset="-128"/>
              <a:cs typeface="Arial" pitchFamily="34" charset="0"/>
            </a:endParaRPr>
          </a:p>
        </p:txBody>
      </p:sp>
      <p:cxnSp>
        <p:nvCxnSpPr>
          <p:cNvPr id="18" name="直線矢印コネクタ 17"/>
          <p:cNvCxnSpPr/>
          <p:nvPr/>
        </p:nvCxnSpPr>
        <p:spPr>
          <a:xfrm>
            <a:off x="2194034" y="2019444"/>
            <a:ext cx="174606" cy="490734"/>
          </a:xfrm>
          <a:prstGeom prst="straightConnector1">
            <a:avLst/>
          </a:prstGeom>
          <a:ln w="38100" cmpd="sng">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1866282" y="1467215"/>
            <a:ext cx="1601954" cy="646331"/>
          </a:xfrm>
          <a:prstGeom prst="rect">
            <a:avLst/>
          </a:prstGeom>
        </p:spPr>
        <p:txBody>
          <a:bodyPr wrap="square">
            <a:spAutoFit/>
          </a:bodyPr>
          <a:lstStyle/>
          <a:p>
            <a:pPr algn="ctr" fontAlgn="base">
              <a:spcBef>
                <a:spcPct val="0"/>
              </a:spcBef>
              <a:spcAft>
                <a:spcPct val="0"/>
              </a:spcAft>
              <a:defRPr/>
            </a:pPr>
            <a:r>
              <a:rPr lang="en-US" altLang="ja-JP" b="1" dirty="0">
                <a:solidFill>
                  <a:srgbClr val="FFFF00"/>
                </a:solidFill>
                <a:latin typeface="Arial" panose="020B0604020202020204" pitchFamily="34" charset="0"/>
                <a:ea typeface="HG丸ｺﾞｼｯｸM-PRO" panose="020F0600000000000000" pitchFamily="50" charset="-128"/>
                <a:cs typeface="Arial" panose="020B0604020202020204" pitchFamily="34" charset="0"/>
              </a:rPr>
              <a:t>29-MeV </a:t>
            </a:r>
            <a:r>
              <a:rPr lang="en-US" altLang="ja-JP" b="1" baseline="30000" dirty="0">
                <a:solidFill>
                  <a:srgbClr val="FFFF00"/>
                </a:solidFill>
                <a:latin typeface="Arial" panose="020B0604020202020204" pitchFamily="34" charset="0"/>
                <a:ea typeface="HG丸ｺﾞｼｯｸM-PRO" panose="020F0600000000000000" pitchFamily="50" charset="-128"/>
                <a:cs typeface="Arial" panose="020B0604020202020204" pitchFamily="34" charset="0"/>
              </a:rPr>
              <a:t>4</a:t>
            </a:r>
            <a:r>
              <a:rPr lang="en-US" altLang="ja-JP" b="1" dirty="0">
                <a:solidFill>
                  <a:srgbClr val="FFFF00"/>
                </a:solidFill>
                <a:latin typeface="Arial" panose="020B0604020202020204" pitchFamily="34" charset="0"/>
                <a:ea typeface="HG丸ｺﾞｼｯｸM-PRO" panose="020F0600000000000000" pitchFamily="50" charset="-128"/>
                <a:cs typeface="Arial" panose="020B0604020202020204" pitchFamily="34" charset="0"/>
              </a:rPr>
              <a:t>He</a:t>
            </a:r>
          </a:p>
          <a:p>
            <a:pPr algn="ctr" fontAlgn="base">
              <a:spcBef>
                <a:spcPct val="0"/>
              </a:spcBef>
              <a:spcAft>
                <a:spcPct val="0"/>
              </a:spcAft>
              <a:defRPr/>
            </a:pPr>
            <a:r>
              <a:rPr lang="en-US" altLang="ja-JP" b="1" dirty="0">
                <a:solidFill>
                  <a:srgbClr val="FFFF00"/>
                </a:solidFill>
                <a:latin typeface="Calibri" pitchFamily="34" charset="0"/>
                <a:ea typeface="ＭＳ Ｐゴシック" pitchFamily="50" charset="-128"/>
              </a:rPr>
              <a:t>25 p</a:t>
            </a:r>
            <a:r>
              <a:rPr lang="el-GR" altLang="ja-JP" b="1" dirty="0">
                <a:solidFill>
                  <a:srgbClr val="FFFF00"/>
                </a:solidFill>
                <a:latin typeface="Arial" panose="020B0604020202020204" pitchFamily="34" charset="0"/>
                <a:ea typeface="ＭＳ Ｐゴシック" pitchFamily="50" charset="-128"/>
                <a:cs typeface="Arial" panose="020B0604020202020204" pitchFamily="34" charset="0"/>
              </a:rPr>
              <a:t>μ</a:t>
            </a:r>
            <a:r>
              <a:rPr lang="en-US" altLang="ja-JP" b="1" dirty="0">
                <a:solidFill>
                  <a:srgbClr val="FFFF00"/>
                </a:solidFill>
                <a:latin typeface="Arial" panose="020B0604020202020204" pitchFamily="34" charset="0"/>
                <a:ea typeface="ＭＳ Ｐゴシック" pitchFamily="50" charset="-128"/>
                <a:cs typeface="Arial" panose="020B0604020202020204" pitchFamily="34" charset="0"/>
              </a:rPr>
              <a:t>A</a:t>
            </a:r>
            <a:endParaRPr lang="ja-JP" altLang="en-US" b="1" dirty="0">
              <a:solidFill>
                <a:srgbClr val="FFFF00"/>
              </a:solidFill>
              <a:latin typeface="Calibri" pitchFamily="34" charset="0"/>
              <a:ea typeface="ＭＳ Ｐゴシック" pitchFamily="50" charset="-128"/>
            </a:endParaRPr>
          </a:p>
        </p:txBody>
      </p:sp>
      <p:cxnSp>
        <p:nvCxnSpPr>
          <p:cNvPr id="31" name="直線コネクタ 30"/>
          <p:cNvCxnSpPr>
            <a:cxnSpLocks/>
          </p:cNvCxnSpPr>
          <p:nvPr/>
        </p:nvCxnSpPr>
        <p:spPr>
          <a:xfrm flipV="1">
            <a:off x="5441014" y="1517218"/>
            <a:ext cx="1699458" cy="331207"/>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37" name="正方形/長方形 136"/>
          <p:cNvSpPr/>
          <p:nvPr/>
        </p:nvSpPr>
        <p:spPr>
          <a:xfrm>
            <a:off x="7361154" y="6122573"/>
            <a:ext cx="3645384" cy="756297"/>
          </a:xfrm>
          <a:prstGeom prst="rect">
            <a:avLst/>
          </a:prstGeom>
        </p:spPr>
        <p:txBody>
          <a:bodyPr wrap="square">
            <a:spAutoFit/>
          </a:bodyPr>
          <a:lstStyle/>
          <a:p>
            <a:pPr fontAlgn="base">
              <a:lnSpc>
                <a:spcPct val="110000"/>
              </a:lnSpc>
              <a:spcBef>
                <a:spcPct val="0"/>
              </a:spcBef>
              <a:spcAft>
                <a:spcPct val="0"/>
              </a:spcAft>
              <a:defRPr/>
            </a:pPr>
            <a:r>
              <a:rPr lang="en-US" altLang="ja-JP" sz="1000"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N. Sato et al., RIKEN Accel. Prog. Rep. </a:t>
            </a:r>
            <a:r>
              <a:rPr lang="en-US" altLang="ja-JP" sz="1000" b="1"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50</a:t>
            </a:r>
            <a:r>
              <a:rPr lang="en-US" altLang="ja-JP" sz="1000"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 262 (2017).</a:t>
            </a:r>
          </a:p>
          <a:p>
            <a:pPr fontAlgn="base">
              <a:lnSpc>
                <a:spcPct val="110000"/>
              </a:lnSpc>
              <a:spcBef>
                <a:spcPct val="0"/>
              </a:spcBef>
              <a:spcAft>
                <a:spcPct val="0"/>
              </a:spcAft>
              <a:defRPr/>
            </a:pPr>
            <a:r>
              <a:rPr lang="en-US" altLang="ja-JP" sz="1000"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S. Yano et al., RIKEN Accel. Prog. Rep. </a:t>
            </a:r>
            <a:r>
              <a:rPr lang="en-US" altLang="ja-JP" sz="1000" b="1"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50</a:t>
            </a:r>
            <a:r>
              <a:rPr lang="en-US" altLang="ja-JP" sz="1000"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 263 (2017).</a:t>
            </a:r>
          </a:p>
          <a:p>
            <a:pPr fontAlgn="base">
              <a:lnSpc>
                <a:spcPct val="110000"/>
              </a:lnSpc>
              <a:spcBef>
                <a:spcPct val="0"/>
              </a:spcBef>
              <a:spcAft>
                <a:spcPct val="0"/>
              </a:spcAft>
              <a:defRPr/>
            </a:pPr>
            <a:r>
              <a:rPr lang="en-US" altLang="ja-JP" sz="1000"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Y. Wang et al., RIKEN Accel. Prog. Rep. </a:t>
            </a:r>
            <a:r>
              <a:rPr lang="en-US" altLang="ja-JP" sz="1000" b="1"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53</a:t>
            </a:r>
            <a:r>
              <a:rPr lang="en-US" altLang="ja-JP" sz="1000"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 192 (2019).</a:t>
            </a:r>
          </a:p>
          <a:p>
            <a:pPr fontAlgn="base">
              <a:lnSpc>
                <a:spcPct val="110000"/>
              </a:lnSpc>
              <a:spcBef>
                <a:spcPct val="0"/>
              </a:spcBef>
              <a:spcAft>
                <a:spcPct val="0"/>
              </a:spcAft>
              <a:defRPr/>
            </a:pPr>
            <a:r>
              <a:rPr lang="en-US" altLang="ja-JP" sz="1000"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H. Haba, Drug Deliv. Syst. </a:t>
            </a:r>
            <a:r>
              <a:rPr lang="en-US" altLang="ja-JP" sz="1000" b="1"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35</a:t>
            </a:r>
            <a:r>
              <a:rPr lang="en-US" altLang="ja-JP" sz="1000" dirty="0">
                <a:solidFill>
                  <a:prstClr val="black"/>
                </a:solidFill>
                <a:latin typeface="Arial" panose="020B0604020202020204" pitchFamily="34" charset="0"/>
                <a:ea typeface="HG丸ｺﾞｼｯｸM-PRO" panose="020F0600000000000000" pitchFamily="50" charset="-128"/>
                <a:cs typeface="Arial" panose="020B0604020202020204" pitchFamily="34" charset="0"/>
              </a:rPr>
              <a:t>, 114 (2020) (in Japanese).</a:t>
            </a:r>
          </a:p>
        </p:txBody>
      </p:sp>
      <p:sp>
        <p:nvSpPr>
          <p:cNvPr id="107" name="下矢印 106"/>
          <p:cNvSpPr/>
          <p:nvPr/>
        </p:nvSpPr>
        <p:spPr>
          <a:xfrm rot="10200000">
            <a:off x="8185740" y="4122873"/>
            <a:ext cx="190322" cy="221400"/>
          </a:xfrm>
          <a:prstGeom prst="downArrow">
            <a:avLst/>
          </a:prstGeom>
          <a:solidFill>
            <a:srgbClr val="CC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600" kern="0">
              <a:solidFill>
                <a:prstClr val="white"/>
              </a:solidFill>
              <a:latin typeface="Calibri" panose="020F0502020204030204"/>
              <a:ea typeface="ＭＳ Ｐゴシック" panose="020B0600070205080204" pitchFamily="50" charset="-128"/>
            </a:endParaRPr>
          </a:p>
        </p:txBody>
      </p:sp>
      <p:cxnSp>
        <p:nvCxnSpPr>
          <p:cNvPr id="109" name="直線コネクタ 108"/>
          <p:cNvCxnSpPr>
            <a:cxnSpLocks/>
          </p:cNvCxnSpPr>
          <p:nvPr/>
        </p:nvCxnSpPr>
        <p:spPr>
          <a:xfrm flipH="1">
            <a:off x="7084247" y="5045815"/>
            <a:ext cx="2088000" cy="0"/>
          </a:xfrm>
          <a:prstGeom prst="line">
            <a:avLst/>
          </a:prstGeom>
          <a:noFill/>
          <a:ln w="12700" cap="flat" cmpd="sng" algn="ctr">
            <a:solidFill>
              <a:sysClr val="windowText" lastClr="000000"/>
            </a:solidFill>
            <a:prstDash val="dash"/>
            <a:miter lim="800000"/>
            <a:headEnd type="none"/>
          </a:ln>
          <a:effectLst/>
        </p:spPr>
      </p:cxnSp>
      <p:sp>
        <p:nvSpPr>
          <p:cNvPr id="110" name="テキスト ボックス 109"/>
          <p:cNvSpPr txBox="1"/>
          <p:nvPr/>
        </p:nvSpPr>
        <p:spPr>
          <a:xfrm>
            <a:off x="8850367" y="4729238"/>
            <a:ext cx="489376" cy="338554"/>
          </a:xfrm>
          <a:prstGeom prst="rect">
            <a:avLst/>
          </a:prstGeom>
          <a:noFill/>
        </p:spPr>
        <p:txBody>
          <a:bodyPr wrap="square" rtlCol="0">
            <a:spAutoFit/>
          </a:bodyPr>
          <a:lstStyle/>
          <a:p>
            <a:pPr>
              <a:defRPr/>
            </a:pPr>
            <a:r>
              <a:rPr kumimoji="0" lang="en-US" altLang="ja-JP" sz="1600" kern="0" dirty="0">
                <a:solidFill>
                  <a:prstClr val="black"/>
                </a:solidFill>
                <a:latin typeface="Calibri" panose="020F0502020204030204" pitchFamily="34" charset="0"/>
                <a:ea typeface="ＭＳ Ｐゴシック" panose="020B0600070205080204" pitchFamily="50" charset="-128"/>
                <a:cs typeface="Calibri" panose="020F0502020204030204" pitchFamily="34" charset="0"/>
              </a:rPr>
              <a:t>10</a:t>
            </a:r>
            <a:r>
              <a:rPr kumimoji="0" lang="en-US" altLang="ja-JP" sz="1600" kern="0" baseline="30000" dirty="0">
                <a:solidFill>
                  <a:prstClr val="black"/>
                </a:solidFill>
                <a:latin typeface="Calibri" panose="020F0502020204030204" pitchFamily="34" charset="0"/>
                <a:ea typeface="ＭＳ Ｐゴシック" panose="020B0600070205080204" pitchFamily="50" charset="-128"/>
                <a:cs typeface="Calibri" panose="020F0502020204030204" pitchFamily="34" charset="0"/>
              </a:rPr>
              <a:t>o</a:t>
            </a:r>
            <a:endParaRPr kumimoji="0" lang="ja-JP" altLang="en-US" sz="1600" kern="0" baseline="30000" dirty="0">
              <a:solidFill>
                <a:prstClr val="black"/>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1" name="フリーフォーム 110"/>
          <p:cNvSpPr/>
          <p:nvPr/>
        </p:nvSpPr>
        <p:spPr>
          <a:xfrm rot="4819650">
            <a:off x="8737812" y="4896927"/>
            <a:ext cx="238086" cy="42629"/>
          </a:xfrm>
          <a:custGeom>
            <a:avLst/>
            <a:gdLst>
              <a:gd name="connsiteX0" fmla="*/ 0 w 574158"/>
              <a:gd name="connsiteY0" fmla="*/ 329678 h 329678"/>
              <a:gd name="connsiteX1" fmla="*/ 233916 w 574158"/>
              <a:gd name="connsiteY1" fmla="*/ 69 h 329678"/>
              <a:gd name="connsiteX2" fmla="*/ 574158 w 574158"/>
              <a:gd name="connsiteY2" fmla="*/ 297780 h 329678"/>
              <a:gd name="connsiteX3" fmla="*/ 574158 w 574158"/>
              <a:gd name="connsiteY3" fmla="*/ 297780 h 329678"/>
              <a:gd name="connsiteX0" fmla="*/ 0 w 574158"/>
              <a:gd name="connsiteY0" fmla="*/ 382841 h 382841"/>
              <a:gd name="connsiteX1" fmla="*/ 318977 w 574158"/>
              <a:gd name="connsiteY1" fmla="*/ 70 h 382841"/>
              <a:gd name="connsiteX2" fmla="*/ 574158 w 574158"/>
              <a:gd name="connsiteY2" fmla="*/ 350943 h 382841"/>
              <a:gd name="connsiteX3" fmla="*/ 574158 w 574158"/>
              <a:gd name="connsiteY3" fmla="*/ 350943 h 382841"/>
              <a:gd name="connsiteX0" fmla="*/ 0 w 574158"/>
              <a:gd name="connsiteY0" fmla="*/ 241351 h 241351"/>
              <a:gd name="connsiteX1" fmla="*/ 285400 w 574158"/>
              <a:gd name="connsiteY1" fmla="*/ 136 h 241351"/>
              <a:gd name="connsiteX2" fmla="*/ 574158 w 574158"/>
              <a:gd name="connsiteY2" fmla="*/ 209453 h 241351"/>
              <a:gd name="connsiteX3" fmla="*/ 574158 w 574158"/>
              <a:gd name="connsiteY3" fmla="*/ 209453 h 241351"/>
            </a:gdLst>
            <a:ahLst/>
            <a:cxnLst>
              <a:cxn ang="0">
                <a:pos x="connsiteX0" y="connsiteY0"/>
              </a:cxn>
              <a:cxn ang="0">
                <a:pos x="connsiteX1" y="connsiteY1"/>
              </a:cxn>
              <a:cxn ang="0">
                <a:pos x="connsiteX2" y="connsiteY2"/>
              </a:cxn>
              <a:cxn ang="0">
                <a:pos x="connsiteX3" y="connsiteY3"/>
              </a:cxn>
            </a:cxnLst>
            <a:rect l="l" t="t" r="r" b="b"/>
            <a:pathLst>
              <a:path w="574158" h="241351">
                <a:moveTo>
                  <a:pt x="0" y="241351"/>
                </a:moveTo>
                <a:cubicBezTo>
                  <a:pt x="69111" y="79204"/>
                  <a:pt x="189707" y="5452"/>
                  <a:pt x="285400" y="136"/>
                </a:cubicBezTo>
                <a:cubicBezTo>
                  <a:pt x="381093" y="-5180"/>
                  <a:pt x="531628" y="150974"/>
                  <a:pt x="574158" y="209453"/>
                </a:cubicBezTo>
                <a:lnTo>
                  <a:pt x="574158" y="209453"/>
                </a:lnTo>
              </a:path>
            </a:pathLst>
          </a:custGeom>
          <a:noFill/>
          <a:ln w="12700" cap="flat" cmpd="sng" algn="ctr">
            <a:solidFill>
              <a:sysClr val="windowText" lastClr="000000"/>
            </a:solidFill>
            <a:prstDash val="solid"/>
            <a:miter lim="800000"/>
            <a:headEnd type="none"/>
          </a:ln>
          <a:effectLst/>
        </p:spPr>
        <p:txBody>
          <a:bodyPr rtlCol="0" anchor="ctr"/>
          <a:lstStyle/>
          <a:p>
            <a:pPr algn="ctr">
              <a:defRPr/>
            </a:pPr>
            <a:endParaRPr kumimoji="0" lang="ja-JP" altLang="en-US" sz="1600" kern="0">
              <a:solidFill>
                <a:prstClr val="white"/>
              </a:solidFill>
              <a:latin typeface="Calibri" panose="020F0502020204030204"/>
              <a:ea typeface="ＭＳ Ｐゴシック" panose="020B0600070205080204" pitchFamily="50" charset="-128"/>
            </a:endParaRPr>
          </a:p>
        </p:txBody>
      </p:sp>
      <p:cxnSp>
        <p:nvCxnSpPr>
          <p:cNvPr id="121" name="直線矢印コネクタ 120"/>
          <p:cNvCxnSpPr>
            <a:cxnSpLocks/>
          </p:cNvCxnSpPr>
          <p:nvPr/>
        </p:nvCxnSpPr>
        <p:spPr>
          <a:xfrm>
            <a:off x="1837181" y="5042147"/>
            <a:ext cx="2355133" cy="0"/>
          </a:xfrm>
          <a:prstGeom prst="straightConnector1">
            <a:avLst/>
          </a:prstGeom>
          <a:noFill/>
          <a:ln w="38100" cap="flat" cmpd="sng" algn="ctr">
            <a:solidFill>
              <a:srgbClr val="C00000"/>
            </a:solidFill>
            <a:prstDash val="solid"/>
            <a:miter lim="800000"/>
            <a:tailEnd type="none"/>
          </a:ln>
          <a:effectLst/>
        </p:spPr>
      </p:cxnSp>
      <p:cxnSp>
        <p:nvCxnSpPr>
          <p:cNvPr id="122" name="直線コネクタ 121"/>
          <p:cNvCxnSpPr/>
          <p:nvPr/>
        </p:nvCxnSpPr>
        <p:spPr>
          <a:xfrm flipV="1">
            <a:off x="2186633" y="4822398"/>
            <a:ext cx="0" cy="439501"/>
          </a:xfrm>
          <a:prstGeom prst="line">
            <a:avLst/>
          </a:prstGeom>
          <a:noFill/>
          <a:ln w="38100" cap="flat" cmpd="sng" algn="ctr">
            <a:solidFill>
              <a:sysClr val="window" lastClr="FFFFFF">
                <a:lumMod val="50000"/>
              </a:sysClr>
            </a:solidFill>
            <a:prstDash val="solid"/>
            <a:miter lim="800000"/>
          </a:ln>
          <a:effectLst/>
        </p:spPr>
      </p:cxnSp>
      <p:cxnSp>
        <p:nvCxnSpPr>
          <p:cNvPr id="123" name="直線コネクタ 122"/>
          <p:cNvCxnSpPr/>
          <p:nvPr/>
        </p:nvCxnSpPr>
        <p:spPr>
          <a:xfrm flipV="1">
            <a:off x="2894614" y="4822398"/>
            <a:ext cx="0" cy="439501"/>
          </a:xfrm>
          <a:prstGeom prst="line">
            <a:avLst/>
          </a:prstGeom>
          <a:noFill/>
          <a:ln w="38100" cap="flat" cmpd="sng" algn="ctr">
            <a:solidFill>
              <a:sysClr val="window" lastClr="FFFFFF">
                <a:lumMod val="50000"/>
              </a:sysClr>
            </a:solidFill>
            <a:prstDash val="solid"/>
            <a:miter lim="800000"/>
          </a:ln>
          <a:effectLst/>
        </p:spPr>
      </p:cxnSp>
      <p:cxnSp>
        <p:nvCxnSpPr>
          <p:cNvPr id="124" name="直線矢印コネクタ 123"/>
          <p:cNvCxnSpPr>
            <a:cxnSpLocks/>
          </p:cNvCxnSpPr>
          <p:nvPr/>
        </p:nvCxnSpPr>
        <p:spPr>
          <a:xfrm>
            <a:off x="4192313" y="5030751"/>
            <a:ext cx="2568800" cy="103519"/>
          </a:xfrm>
          <a:prstGeom prst="straightConnector1">
            <a:avLst/>
          </a:prstGeom>
          <a:noFill/>
          <a:ln w="28575" cap="flat" cmpd="sng" algn="ctr">
            <a:solidFill>
              <a:srgbClr val="C00000"/>
            </a:solidFill>
            <a:prstDash val="sysDot"/>
            <a:miter lim="800000"/>
            <a:tailEnd type="arrow"/>
          </a:ln>
          <a:effectLst/>
        </p:spPr>
      </p:cxnSp>
      <p:cxnSp>
        <p:nvCxnSpPr>
          <p:cNvPr id="125" name="直線矢印コネクタ 124"/>
          <p:cNvCxnSpPr>
            <a:cxnSpLocks/>
          </p:cNvCxnSpPr>
          <p:nvPr/>
        </p:nvCxnSpPr>
        <p:spPr>
          <a:xfrm flipV="1">
            <a:off x="4246913" y="4921915"/>
            <a:ext cx="3736191" cy="120604"/>
          </a:xfrm>
          <a:prstGeom prst="straightConnector1">
            <a:avLst/>
          </a:prstGeom>
          <a:noFill/>
          <a:ln w="28575" cap="flat" cmpd="sng" algn="ctr">
            <a:solidFill>
              <a:srgbClr val="C00000"/>
            </a:solidFill>
            <a:prstDash val="sysDot"/>
            <a:miter lim="800000"/>
            <a:tailEnd type="arrow"/>
          </a:ln>
          <a:effectLst/>
        </p:spPr>
      </p:cxnSp>
      <p:sp>
        <p:nvSpPr>
          <p:cNvPr id="126" name="左中かっこ 125"/>
          <p:cNvSpPr/>
          <p:nvPr/>
        </p:nvSpPr>
        <p:spPr>
          <a:xfrm rot="16200000">
            <a:off x="2419118" y="4950013"/>
            <a:ext cx="222244" cy="883835"/>
          </a:xfrm>
          <a:prstGeom prst="leftBrace">
            <a:avLst>
              <a:gd name="adj1" fmla="val 8333"/>
              <a:gd name="adj2" fmla="val 49231"/>
            </a:avLst>
          </a:prstGeom>
          <a:noFill/>
          <a:ln w="12700" cap="flat" cmpd="sng" algn="ctr">
            <a:solidFill>
              <a:sysClr val="windowText" lastClr="000000"/>
            </a:solidFill>
            <a:prstDash val="solid"/>
            <a:miter lim="800000"/>
          </a:ln>
          <a:effectLst/>
        </p:spPr>
        <p:txBody>
          <a:bodyPr rtlCol="0" anchor="ctr"/>
          <a:lstStyle/>
          <a:p>
            <a:pPr algn="ctr">
              <a:defRPr/>
            </a:pPr>
            <a:endParaRPr kumimoji="0" lang="ja-JP" altLang="en-US" sz="1600" kern="0">
              <a:solidFill>
                <a:prstClr val="black"/>
              </a:solidFill>
              <a:latin typeface="Calibri" pitchFamily="34" charset="0"/>
              <a:ea typeface="HG丸ｺﾞｼｯｸM-PRO" pitchFamily="50" charset="-128"/>
              <a:cs typeface="Arial" panose="020B0604020202020204" pitchFamily="34" charset="0"/>
            </a:endParaRPr>
          </a:p>
        </p:txBody>
      </p:sp>
      <p:cxnSp>
        <p:nvCxnSpPr>
          <p:cNvPr id="128" name="直線矢印コネクタ 127"/>
          <p:cNvCxnSpPr>
            <a:cxnSpLocks/>
            <a:stCxn id="77" idx="2"/>
            <a:endCxn id="226" idx="0"/>
          </p:cNvCxnSpPr>
          <p:nvPr/>
        </p:nvCxnSpPr>
        <p:spPr>
          <a:xfrm>
            <a:off x="6957743" y="4242071"/>
            <a:ext cx="496890" cy="781095"/>
          </a:xfrm>
          <a:prstGeom prst="straightConnector1">
            <a:avLst/>
          </a:prstGeom>
          <a:noFill/>
          <a:ln w="28575" cap="flat" cmpd="sng" algn="ctr">
            <a:solidFill>
              <a:srgbClr val="FF0000"/>
            </a:solidFill>
            <a:prstDash val="solid"/>
            <a:miter lim="800000"/>
            <a:tailEnd type="arrow"/>
          </a:ln>
          <a:effectLst/>
        </p:spPr>
      </p:cxnSp>
      <p:cxnSp>
        <p:nvCxnSpPr>
          <p:cNvPr id="129" name="直線矢印コネクタ 128"/>
          <p:cNvCxnSpPr>
            <a:cxnSpLocks/>
          </p:cNvCxnSpPr>
          <p:nvPr/>
        </p:nvCxnSpPr>
        <p:spPr>
          <a:xfrm>
            <a:off x="4194380" y="5035272"/>
            <a:ext cx="3084234" cy="10294"/>
          </a:xfrm>
          <a:prstGeom prst="straightConnector1">
            <a:avLst/>
          </a:prstGeom>
          <a:noFill/>
          <a:ln w="28575" cap="flat" cmpd="sng" algn="ctr">
            <a:solidFill>
              <a:srgbClr val="C00000"/>
            </a:solidFill>
            <a:prstDash val="sysDot"/>
            <a:miter lim="800000"/>
            <a:tailEnd type="arrow"/>
          </a:ln>
          <a:effectLst/>
        </p:spPr>
      </p:cxnSp>
      <p:sp>
        <p:nvSpPr>
          <p:cNvPr id="130" name="下カーブ矢印 129"/>
          <p:cNvSpPr/>
          <p:nvPr/>
        </p:nvSpPr>
        <p:spPr>
          <a:xfrm>
            <a:off x="4070842" y="4760291"/>
            <a:ext cx="440983" cy="20777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1600">
              <a:solidFill>
                <a:prstClr val="black"/>
              </a:solidFill>
              <a:latin typeface="Calibri"/>
              <a:ea typeface="ＭＳ Ｐゴシック" panose="020B0600070205080204" pitchFamily="50" charset="-128"/>
            </a:endParaRPr>
          </a:p>
        </p:txBody>
      </p:sp>
      <p:sp>
        <p:nvSpPr>
          <p:cNvPr id="131" name="下カーブ矢印 130"/>
          <p:cNvSpPr/>
          <p:nvPr/>
        </p:nvSpPr>
        <p:spPr>
          <a:xfrm flipH="1" flipV="1">
            <a:off x="4051065" y="5121678"/>
            <a:ext cx="440983" cy="20777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sz="1600">
              <a:solidFill>
                <a:prstClr val="black"/>
              </a:solidFill>
              <a:latin typeface="Calibri"/>
              <a:ea typeface="ＭＳ Ｐゴシック" panose="020B0600070205080204" pitchFamily="50" charset="-128"/>
            </a:endParaRPr>
          </a:p>
        </p:txBody>
      </p:sp>
      <p:sp>
        <p:nvSpPr>
          <p:cNvPr id="132" name="下矢印 131"/>
          <p:cNvSpPr/>
          <p:nvPr/>
        </p:nvSpPr>
        <p:spPr>
          <a:xfrm>
            <a:off x="5663946" y="3610813"/>
            <a:ext cx="219344" cy="255160"/>
          </a:xfrm>
          <a:prstGeom prst="downArrow">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b="1">
              <a:solidFill>
                <a:prstClr val="white"/>
              </a:solidFill>
              <a:latin typeface="Calibri"/>
              <a:ea typeface="ＭＳ Ｐゴシック" panose="020B0600070205080204" pitchFamily="50" charset="-128"/>
            </a:endParaRPr>
          </a:p>
        </p:txBody>
      </p:sp>
      <p:sp>
        <p:nvSpPr>
          <p:cNvPr id="133" name="下矢印 132"/>
          <p:cNvSpPr/>
          <p:nvPr/>
        </p:nvSpPr>
        <p:spPr>
          <a:xfrm flipV="1">
            <a:off x="5659712" y="6217460"/>
            <a:ext cx="219344" cy="255160"/>
          </a:xfrm>
          <a:prstGeom prst="downArrow">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b="1">
              <a:solidFill>
                <a:prstClr val="white"/>
              </a:solidFill>
              <a:latin typeface="Calibri"/>
              <a:ea typeface="ＭＳ Ｐゴシック" panose="020B0600070205080204" pitchFamily="50" charset="-128"/>
            </a:endParaRPr>
          </a:p>
        </p:txBody>
      </p:sp>
      <p:sp>
        <p:nvSpPr>
          <p:cNvPr id="289" name="右矢印 141">
            <a:extLst>
              <a:ext uri="{FF2B5EF4-FFF2-40B4-BE49-F238E27FC236}">
                <a16:creationId xmlns:a16="http://schemas.microsoft.com/office/drawing/2014/main" id="{F77ECAEE-630F-A1D6-33A2-9D3031F302DE}"/>
              </a:ext>
            </a:extLst>
          </p:cNvPr>
          <p:cNvSpPr/>
          <p:nvPr/>
        </p:nvSpPr>
        <p:spPr>
          <a:xfrm rot="15600000">
            <a:off x="6843749" y="5717297"/>
            <a:ext cx="192134" cy="159063"/>
          </a:xfrm>
          <a:prstGeom prst="rightArrow">
            <a:avLst/>
          </a:prstGeom>
          <a:solidFill>
            <a:srgbClr val="00B0F0"/>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600" kern="0" dirty="0">
              <a:solidFill>
                <a:prstClr val="white"/>
              </a:solidFill>
              <a:latin typeface="Calibri" panose="020F0502020204030204"/>
              <a:ea typeface="ＭＳ Ｐゴシック" panose="020B0600070205080204" pitchFamily="50" charset="-128"/>
            </a:endParaRPr>
          </a:p>
        </p:txBody>
      </p:sp>
      <p:sp>
        <p:nvSpPr>
          <p:cNvPr id="290" name="右矢印 142">
            <a:extLst>
              <a:ext uri="{FF2B5EF4-FFF2-40B4-BE49-F238E27FC236}">
                <a16:creationId xmlns:a16="http://schemas.microsoft.com/office/drawing/2014/main" id="{1CB1635F-99F0-82B9-55E0-BE25FD0B2418}"/>
              </a:ext>
            </a:extLst>
          </p:cNvPr>
          <p:cNvSpPr/>
          <p:nvPr/>
        </p:nvSpPr>
        <p:spPr>
          <a:xfrm rot="4800000">
            <a:off x="8113901" y="5494351"/>
            <a:ext cx="186154" cy="159063"/>
          </a:xfrm>
          <a:prstGeom prst="rightArrow">
            <a:avLst/>
          </a:prstGeom>
          <a:solidFill>
            <a:srgbClr val="00B0F0"/>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600" kern="0">
              <a:solidFill>
                <a:prstClr val="white"/>
              </a:solidFill>
              <a:latin typeface="Calibri" panose="020F0502020204030204"/>
              <a:ea typeface="ＭＳ Ｐゴシック" panose="020B0600070205080204" pitchFamily="50" charset="-128"/>
            </a:endParaRPr>
          </a:p>
        </p:txBody>
      </p:sp>
      <p:cxnSp>
        <p:nvCxnSpPr>
          <p:cNvPr id="215" name="直線コネクタ 214">
            <a:extLst>
              <a:ext uri="{FF2B5EF4-FFF2-40B4-BE49-F238E27FC236}">
                <a16:creationId xmlns:a16="http://schemas.microsoft.com/office/drawing/2014/main" id="{C797843C-10E9-3664-68F8-D4189C87CCAD}"/>
              </a:ext>
            </a:extLst>
          </p:cNvPr>
          <p:cNvCxnSpPr>
            <a:cxnSpLocks/>
          </p:cNvCxnSpPr>
          <p:nvPr/>
        </p:nvCxnSpPr>
        <p:spPr>
          <a:xfrm flipV="1">
            <a:off x="8077226" y="4830919"/>
            <a:ext cx="354003" cy="624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正方形/長方形 215">
            <a:extLst>
              <a:ext uri="{FF2B5EF4-FFF2-40B4-BE49-F238E27FC236}">
                <a16:creationId xmlns:a16="http://schemas.microsoft.com/office/drawing/2014/main" id="{F37CDDC9-A7BD-B464-6AE5-5BE460FBDE63}"/>
              </a:ext>
            </a:extLst>
          </p:cNvPr>
          <p:cNvSpPr/>
          <p:nvPr/>
        </p:nvSpPr>
        <p:spPr>
          <a:xfrm rot="21000000">
            <a:off x="8313090" y="4387166"/>
            <a:ext cx="82337" cy="465437"/>
          </a:xfrm>
          <a:prstGeom prst="rect">
            <a:avLst/>
          </a:prstGeom>
          <a:solidFill>
            <a:srgbClr val="CCFF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cxnSp>
        <p:nvCxnSpPr>
          <p:cNvPr id="258" name="直線コネクタ 257">
            <a:extLst>
              <a:ext uri="{FF2B5EF4-FFF2-40B4-BE49-F238E27FC236}">
                <a16:creationId xmlns:a16="http://schemas.microsoft.com/office/drawing/2014/main" id="{345F8370-CA27-1062-EC1E-CDD6FDA1C20C}"/>
              </a:ext>
            </a:extLst>
          </p:cNvPr>
          <p:cNvCxnSpPr>
            <a:cxnSpLocks/>
          </p:cNvCxnSpPr>
          <p:nvPr/>
        </p:nvCxnSpPr>
        <p:spPr>
          <a:xfrm rot="4800000">
            <a:off x="8083078" y="4621908"/>
            <a:ext cx="4561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B0539632-B616-5C9B-488E-B7FFA8EB78CE}"/>
              </a:ext>
            </a:extLst>
          </p:cNvPr>
          <p:cNvCxnSpPr>
            <a:cxnSpLocks/>
          </p:cNvCxnSpPr>
          <p:nvPr/>
        </p:nvCxnSpPr>
        <p:spPr>
          <a:xfrm rot="4800000">
            <a:off x="8165742" y="4606638"/>
            <a:ext cx="4561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a:extLst>
              <a:ext uri="{FF2B5EF4-FFF2-40B4-BE49-F238E27FC236}">
                <a16:creationId xmlns:a16="http://schemas.microsoft.com/office/drawing/2014/main" id="{D6E429DC-6C6B-7487-E6CA-D0E3CEFE53B0}"/>
              </a:ext>
            </a:extLst>
          </p:cNvPr>
          <p:cNvCxnSpPr>
            <a:cxnSpLocks/>
          </p:cNvCxnSpPr>
          <p:nvPr/>
        </p:nvCxnSpPr>
        <p:spPr>
          <a:xfrm>
            <a:off x="8433296" y="4825741"/>
            <a:ext cx="44889" cy="254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4" name="グループ化 303">
            <a:extLst>
              <a:ext uri="{FF2B5EF4-FFF2-40B4-BE49-F238E27FC236}">
                <a16:creationId xmlns:a16="http://schemas.microsoft.com/office/drawing/2014/main" id="{43A5C514-6EE4-D88E-8E79-200EC581A267}"/>
              </a:ext>
            </a:extLst>
          </p:cNvPr>
          <p:cNvGrpSpPr/>
          <p:nvPr/>
        </p:nvGrpSpPr>
        <p:grpSpPr>
          <a:xfrm>
            <a:off x="5355672" y="556501"/>
            <a:ext cx="1775506" cy="949707"/>
            <a:chOff x="-1717114" y="2551302"/>
            <a:chExt cx="1775506" cy="949707"/>
          </a:xfrm>
        </p:grpSpPr>
        <p:pic>
          <p:nvPicPr>
            <p:cNvPr id="295" name="图片 18">
              <a:extLst>
                <a:ext uri="{FF2B5EF4-FFF2-40B4-BE49-F238E27FC236}">
                  <a16:creationId xmlns:a16="http://schemas.microsoft.com/office/drawing/2014/main" id="{D6609BEE-0FCF-34E7-38DA-40F6D06EEF6B}"/>
                </a:ext>
              </a:extLst>
            </p:cNvPr>
            <p:cNvPicPr>
              <a:picLocks noChangeAspect="1"/>
            </p:cNvPicPr>
            <p:nvPr/>
          </p:nvPicPr>
          <p:blipFill rotWithShape="1">
            <a:blip r:embed="rId6"/>
            <a:srcRect l="12015" t="42505" r="9302" b="2339"/>
            <a:stretch/>
          </p:blipFill>
          <p:spPr>
            <a:xfrm>
              <a:off x="-1695069" y="2579125"/>
              <a:ext cx="1753461" cy="921884"/>
            </a:xfrm>
            <a:prstGeom prst="rect">
              <a:avLst/>
            </a:prstGeom>
            <a:ln w="28575">
              <a:solidFill>
                <a:srgbClr val="FF0000"/>
              </a:solidFill>
              <a:prstDash val="sysDash"/>
            </a:ln>
          </p:spPr>
        </p:pic>
        <p:sp>
          <p:nvSpPr>
            <p:cNvPr id="296" name="正方形/長方形 295">
              <a:extLst>
                <a:ext uri="{FF2B5EF4-FFF2-40B4-BE49-F238E27FC236}">
                  <a16:creationId xmlns:a16="http://schemas.microsoft.com/office/drawing/2014/main" id="{AF5BD6BC-E201-9156-0A23-093A249B5BBA}"/>
                </a:ext>
              </a:extLst>
            </p:cNvPr>
            <p:cNvSpPr/>
            <p:nvPr/>
          </p:nvSpPr>
          <p:spPr>
            <a:xfrm>
              <a:off x="-1440098" y="3235055"/>
              <a:ext cx="1243519" cy="246221"/>
            </a:xfrm>
            <a:prstGeom prst="rect">
              <a:avLst/>
            </a:prstGeom>
            <a:solidFill>
              <a:schemeClr val="tx1">
                <a:alpha val="50000"/>
              </a:schemeClr>
            </a:solidFill>
          </p:spPr>
          <p:txBody>
            <a:bodyPr wrap="square">
              <a:spAutoFit/>
            </a:bodyPr>
            <a:lstStyle/>
            <a:p>
              <a:pPr algn="ctr" fontAlgn="base">
                <a:spcBef>
                  <a:spcPct val="0"/>
                </a:spcBef>
                <a:spcAft>
                  <a:spcPct val="0"/>
                </a:spcAft>
                <a:defRPr/>
              </a:pPr>
              <a:r>
                <a:rPr lang="en-US" altLang="ja-JP" sz="1000" b="1" dirty="0">
                  <a:solidFill>
                    <a:srgbClr val="FFFF00"/>
                  </a:solidFill>
                  <a:latin typeface="Calibri" pitchFamily="34" charset="0"/>
                  <a:ea typeface="HG丸ｺﾞｼｯｸM-PRO" pitchFamily="50" charset="-128"/>
                  <a:cs typeface="Arial" panose="020B0604020202020204" pitchFamily="34" charset="0"/>
                </a:rPr>
                <a:t>Metallic </a:t>
              </a:r>
              <a:r>
                <a:rPr lang="en-US" altLang="ja-JP" sz="1000" b="1" baseline="30000" dirty="0">
                  <a:solidFill>
                    <a:srgbClr val="FFFF00"/>
                  </a:solidFill>
                  <a:latin typeface="Calibri" pitchFamily="34" charset="0"/>
                  <a:ea typeface="HG丸ｺﾞｼｯｸM-PRO" pitchFamily="50" charset="-128"/>
                  <a:cs typeface="Arial" panose="020B0604020202020204" pitchFamily="34" charset="0"/>
                </a:rPr>
                <a:t>209</a:t>
              </a:r>
              <a:r>
                <a:rPr lang="en-US" altLang="ja-JP" sz="1000" b="1" dirty="0">
                  <a:solidFill>
                    <a:srgbClr val="FFFF00"/>
                  </a:solidFill>
                  <a:latin typeface="Calibri" pitchFamily="34" charset="0"/>
                  <a:ea typeface="HG丸ｺﾞｼｯｸM-PRO" pitchFamily="50" charset="-128"/>
                  <a:cs typeface="Arial" panose="020B0604020202020204" pitchFamily="34" charset="0"/>
                </a:rPr>
                <a:t>Bi target</a:t>
              </a:r>
            </a:p>
          </p:txBody>
        </p:sp>
        <p:sp>
          <p:nvSpPr>
            <p:cNvPr id="297" name="正方形/長方形 296">
              <a:extLst>
                <a:ext uri="{FF2B5EF4-FFF2-40B4-BE49-F238E27FC236}">
                  <a16:creationId xmlns:a16="http://schemas.microsoft.com/office/drawing/2014/main" id="{501A0BF6-B8E9-7364-A48B-62091B02F3EC}"/>
                </a:ext>
              </a:extLst>
            </p:cNvPr>
            <p:cNvSpPr/>
            <p:nvPr/>
          </p:nvSpPr>
          <p:spPr>
            <a:xfrm>
              <a:off x="-1717114" y="2551302"/>
              <a:ext cx="1193991" cy="307777"/>
            </a:xfrm>
            <a:prstGeom prst="rect">
              <a:avLst/>
            </a:prstGeom>
            <a:solidFill>
              <a:schemeClr val="tx1">
                <a:alpha val="50000"/>
              </a:schemeClr>
            </a:solidFill>
          </p:spPr>
          <p:txBody>
            <a:bodyPr wrap="square">
              <a:spAutoFit/>
            </a:bodyPr>
            <a:lstStyle/>
            <a:p>
              <a:pPr fontAlgn="base">
                <a:spcBef>
                  <a:spcPct val="0"/>
                </a:spcBef>
                <a:spcAft>
                  <a:spcPct val="0"/>
                </a:spcAft>
                <a:defRPr/>
              </a:pPr>
              <a:r>
                <a:rPr lang="en-US" altLang="ja-JP" sz="700" b="1" dirty="0">
                  <a:solidFill>
                    <a:srgbClr val="FFFF00"/>
                  </a:solidFill>
                  <a:latin typeface="Arial" panose="020B0604020202020204" pitchFamily="34" charset="0"/>
                  <a:ea typeface="HG丸ｺﾞｼｯｸM-PRO" pitchFamily="50" charset="-128"/>
                  <a:cs typeface="Arial" panose="020B0604020202020204" pitchFamily="34" charset="0"/>
                </a:rPr>
                <a:t>P</a:t>
              </a:r>
              <a:r>
                <a:rPr lang="en-US" altLang="ja-JP" sz="700" b="1" dirty="0" err="1">
                  <a:solidFill>
                    <a:srgbClr val="FFFF00"/>
                  </a:solidFill>
                  <a:latin typeface="Arial" panose="020B0604020202020204" pitchFamily="34" charset="0"/>
                  <a:ea typeface="HG丸ｺﾞｼｯｸM-PRO" panose="020F0600000000000000" pitchFamily="50" charset="-128"/>
                  <a:cs typeface="Arial" panose="020B0604020202020204" pitchFamily="34" charset="0"/>
                </a:rPr>
                <a:t>urity</a:t>
              </a:r>
              <a:r>
                <a:rPr lang="en-US" altLang="ja-JP" sz="700" b="1" dirty="0">
                  <a:solidFill>
                    <a:srgbClr val="FFFF00"/>
                  </a:solidFill>
                  <a:latin typeface="Arial" panose="020B0604020202020204" pitchFamily="34" charset="0"/>
                  <a:ea typeface="HG丸ｺﾞｼｯｸM-PRO" panose="020F0600000000000000" pitchFamily="50" charset="-128"/>
                  <a:cs typeface="Arial" panose="020B0604020202020204" pitchFamily="34" charset="0"/>
                </a:rPr>
                <a:t>: 99.999%</a:t>
              </a:r>
            </a:p>
            <a:p>
              <a:pPr fontAlgn="base">
                <a:spcBef>
                  <a:spcPct val="0"/>
                </a:spcBef>
                <a:spcAft>
                  <a:spcPct val="0"/>
                </a:spcAft>
                <a:defRPr/>
              </a:pPr>
              <a:r>
                <a:rPr lang="en-US" altLang="ja-JP" sz="700" b="1" dirty="0">
                  <a:solidFill>
                    <a:srgbClr val="FFFF00"/>
                  </a:solidFill>
                  <a:latin typeface="Arial" panose="020B0604020202020204" pitchFamily="34" charset="0"/>
                  <a:ea typeface="HG丸ｺﾞｼｯｸM-PRO" panose="020F0600000000000000" pitchFamily="50" charset="-128"/>
                  <a:cs typeface="Arial" panose="020B0604020202020204" pitchFamily="34" charset="0"/>
                </a:rPr>
                <a:t>Thickness: ~20 mg/cm</a:t>
              </a:r>
              <a:r>
                <a:rPr lang="en-US" altLang="ja-JP" sz="700" b="1" baseline="30000" dirty="0">
                  <a:solidFill>
                    <a:srgbClr val="FFFF00"/>
                  </a:solidFill>
                  <a:latin typeface="Arial" panose="020B0604020202020204" pitchFamily="34" charset="0"/>
                  <a:ea typeface="HG丸ｺﾞｼｯｸM-PRO" panose="020F0600000000000000" pitchFamily="50" charset="-128"/>
                  <a:cs typeface="Arial" panose="020B0604020202020204" pitchFamily="34" charset="0"/>
                </a:rPr>
                <a:t>2</a:t>
              </a:r>
              <a:endParaRPr lang="ja-JP" altLang="en-US" sz="700" b="1" dirty="0">
                <a:solidFill>
                  <a:srgbClr val="FFFF00"/>
                </a:solidFill>
                <a:latin typeface="Calibri" pitchFamily="34" charset="0"/>
                <a:ea typeface="ＭＳ Ｐゴシック" pitchFamily="50" charset="-128"/>
              </a:endParaRPr>
            </a:p>
          </p:txBody>
        </p:sp>
        <p:cxnSp>
          <p:nvCxnSpPr>
            <p:cNvPr id="298" name="直線コネクタ 297">
              <a:extLst>
                <a:ext uri="{FF2B5EF4-FFF2-40B4-BE49-F238E27FC236}">
                  <a16:creationId xmlns:a16="http://schemas.microsoft.com/office/drawing/2014/main" id="{EC238D3A-FDFA-4370-B991-38DCF3F0E6E4}"/>
                </a:ext>
              </a:extLst>
            </p:cNvPr>
            <p:cNvCxnSpPr/>
            <p:nvPr/>
          </p:nvCxnSpPr>
          <p:spPr>
            <a:xfrm flipV="1">
              <a:off x="-818339" y="2849125"/>
              <a:ext cx="0" cy="270000"/>
            </a:xfrm>
            <a:prstGeom prst="line">
              <a:avLst/>
            </a:prstGeom>
            <a:ln w="9525">
              <a:solidFill>
                <a:srgbClr val="FFFF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9" name="直線コネクタ 298">
              <a:extLst>
                <a:ext uri="{FF2B5EF4-FFF2-40B4-BE49-F238E27FC236}">
                  <a16:creationId xmlns:a16="http://schemas.microsoft.com/office/drawing/2014/main" id="{AE430394-848B-9F58-DA2C-0AAC3B1D8FE7}"/>
                </a:ext>
              </a:extLst>
            </p:cNvPr>
            <p:cNvCxnSpPr>
              <a:cxnSpLocks/>
            </p:cNvCxnSpPr>
            <p:nvPr/>
          </p:nvCxnSpPr>
          <p:spPr>
            <a:xfrm>
              <a:off x="-1557245" y="2976458"/>
              <a:ext cx="1458000" cy="0"/>
            </a:xfrm>
            <a:prstGeom prst="line">
              <a:avLst/>
            </a:prstGeom>
            <a:ln w="9525">
              <a:solidFill>
                <a:srgbClr val="FFFF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00" name="テキスト ボックス 299">
              <a:extLst>
                <a:ext uri="{FF2B5EF4-FFF2-40B4-BE49-F238E27FC236}">
                  <a16:creationId xmlns:a16="http://schemas.microsoft.com/office/drawing/2014/main" id="{7278D952-D95B-55E9-7523-A3E3F5EB3A0D}"/>
                </a:ext>
              </a:extLst>
            </p:cNvPr>
            <p:cNvSpPr txBox="1"/>
            <p:nvPr/>
          </p:nvSpPr>
          <p:spPr>
            <a:xfrm>
              <a:off x="-858977" y="2987647"/>
              <a:ext cx="442750" cy="200055"/>
            </a:xfrm>
            <a:prstGeom prst="rect">
              <a:avLst/>
            </a:prstGeom>
            <a:noFill/>
          </p:spPr>
          <p:txBody>
            <a:bodyPr wrap="none" rtlCol="0">
              <a:spAutoFit/>
            </a:bodyPr>
            <a:lstStyle/>
            <a:p>
              <a:pPr fontAlgn="base">
                <a:spcBef>
                  <a:spcPct val="0"/>
                </a:spcBef>
                <a:spcAft>
                  <a:spcPct val="0"/>
                </a:spcAft>
                <a:defRPr/>
              </a:pPr>
              <a:r>
                <a:rPr lang="en-US" altLang="ja-JP" sz="700" b="1" dirty="0">
                  <a:solidFill>
                    <a:srgbClr val="FFFF00"/>
                  </a:solidFill>
                  <a:latin typeface="Calibri" pitchFamily="34" charset="0"/>
                  <a:ea typeface="ＭＳ Ｐゴシック" pitchFamily="50" charset="-128"/>
                </a:rPr>
                <a:t>12 mm</a:t>
              </a:r>
              <a:endParaRPr lang="ja-JP" altLang="en-US" sz="700" b="1" dirty="0">
                <a:solidFill>
                  <a:srgbClr val="FFFF00"/>
                </a:solidFill>
                <a:latin typeface="Calibri" pitchFamily="34" charset="0"/>
                <a:ea typeface="ＭＳ Ｐゴシック" pitchFamily="50" charset="-128"/>
              </a:endParaRPr>
            </a:p>
          </p:txBody>
        </p:sp>
        <p:sp>
          <p:nvSpPr>
            <p:cNvPr id="303" name="テキスト ボックス 302">
              <a:extLst>
                <a:ext uri="{FF2B5EF4-FFF2-40B4-BE49-F238E27FC236}">
                  <a16:creationId xmlns:a16="http://schemas.microsoft.com/office/drawing/2014/main" id="{6548E82F-F5C8-8427-76EB-18A07E024DD0}"/>
                </a:ext>
              </a:extLst>
            </p:cNvPr>
            <p:cNvSpPr txBox="1"/>
            <p:nvPr/>
          </p:nvSpPr>
          <p:spPr>
            <a:xfrm>
              <a:off x="-1418726" y="2808798"/>
              <a:ext cx="442750" cy="200055"/>
            </a:xfrm>
            <a:prstGeom prst="rect">
              <a:avLst/>
            </a:prstGeom>
            <a:noFill/>
          </p:spPr>
          <p:txBody>
            <a:bodyPr wrap="none" rtlCol="0">
              <a:spAutoFit/>
            </a:bodyPr>
            <a:lstStyle/>
            <a:p>
              <a:pPr fontAlgn="base">
                <a:spcBef>
                  <a:spcPct val="0"/>
                </a:spcBef>
                <a:spcAft>
                  <a:spcPct val="0"/>
                </a:spcAft>
                <a:defRPr/>
              </a:pPr>
              <a:r>
                <a:rPr lang="en-US" altLang="ja-JP" sz="700" b="1" dirty="0">
                  <a:solidFill>
                    <a:srgbClr val="FFFF00"/>
                  </a:solidFill>
                  <a:latin typeface="Calibri" pitchFamily="34" charset="0"/>
                  <a:ea typeface="ＭＳ Ｐゴシック" pitchFamily="50" charset="-128"/>
                </a:rPr>
                <a:t>69 mm</a:t>
              </a:r>
              <a:endParaRPr lang="ja-JP" altLang="en-US" sz="700" b="1" dirty="0">
                <a:solidFill>
                  <a:srgbClr val="FFFF00"/>
                </a:solidFill>
                <a:latin typeface="Calibri" pitchFamily="34" charset="0"/>
                <a:ea typeface="ＭＳ Ｐゴシック" pitchFamily="50" charset="-128"/>
              </a:endParaRPr>
            </a:p>
          </p:txBody>
        </p:sp>
      </p:grpSp>
      <p:cxnSp>
        <p:nvCxnSpPr>
          <p:cNvPr id="74" name="直線矢印コネクタ 73">
            <a:extLst>
              <a:ext uri="{FF2B5EF4-FFF2-40B4-BE49-F238E27FC236}">
                <a16:creationId xmlns:a16="http://schemas.microsoft.com/office/drawing/2014/main" id="{8D5BF8EF-41B7-151D-8FD2-65BCC294AE54}"/>
              </a:ext>
            </a:extLst>
          </p:cNvPr>
          <p:cNvCxnSpPr>
            <a:cxnSpLocks/>
          </p:cNvCxnSpPr>
          <p:nvPr/>
        </p:nvCxnSpPr>
        <p:spPr>
          <a:xfrm>
            <a:off x="4813414" y="4714700"/>
            <a:ext cx="882848" cy="232594"/>
          </a:xfrm>
          <a:prstGeom prst="straightConnector1">
            <a:avLst/>
          </a:prstGeom>
          <a:noFill/>
          <a:ln w="19050" cap="flat" cmpd="sng" algn="ctr">
            <a:solidFill>
              <a:srgbClr val="00B050"/>
            </a:solidFill>
            <a:prstDash val="solid"/>
            <a:miter lim="800000"/>
            <a:tailEnd type="arrow"/>
          </a:ln>
          <a:effectLst/>
        </p:spPr>
      </p:cxnSp>
      <p:sp>
        <p:nvSpPr>
          <p:cNvPr id="2" name="正方形/長方形 1">
            <a:extLst>
              <a:ext uri="{FF2B5EF4-FFF2-40B4-BE49-F238E27FC236}">
                <a16:creationId xmlns:a16="http://schemas.microsoft.com/office/drawing/2014/main" id="{46E3460F-5573-D31C-A115-C30EC61FBC79}"/>
              </a:ext>
            </a:extLst>
          </p:cNvPr>
          <p:cNvSpPr/>
          <p:nvPr/>
        </p:nvSpPr>
        <p:spPr>
          <a:xfrm>
            <a:off x="1559312" y="28175"/>
            <a:ext cx="8507265" cy="523220"/>
          </a:xfrm>
          <a:prstGeom prst="rect">
            <a:avLst/>
          </a:prstGeom>
        </p:spPr>
        <p:txBody>
          <a:bodyPr wrap="none">
            <a:spAutoFit/>
          </a:bodyPr>
          <a:lstStyle/>
          <a:p>
            <a:pPr fontAlgn="base">
              <a:spcBef>
                <a:spcPct val="0"/>
              </a:spcBef>
              <a:spcAft>
                <a:spcPct val="0"/>
              </a:spcAft>
              <a:defRPr/>
            </a:pPr>
            <a:r>
              <a:rPr lang="en-US" altLang="ja-JP" sz="2800" b="1" dirty="0">
                <a:solidFill>
                  <a:srgbClr val="3333CC"/>
                </a:solidFill>
                <a:latin typeface="Calibri" pitchFamily="34" charset="0"/>
                <a:ea typeface="HG丸ｺﾞｼｯｸM-PRO" pitchFamily="50" charset="-128"/>
                <a:cs typeface="Arial" panose="020B0604020202020204" pitchFamily="34" charset="0"/>
              </a:rPr>
              <a:t>Development of production technology of </a:t>
            </a:r>
            <a:r>
              <a:rPr lang="en-US" altLang="ja-JP" sz="2800" b="1" baseline="30000" dirty="0">
                <a:solidFill>
                  <a:srgbClr val="3333CC"/>
                </a:solidFill>
                <a:latin typeface="Calibri" pitchFamily="34" charset="0"/>
                <a:ea typeface="HG丸ｺﾞｼｯｸM-PRO" pitchFamily="50" charset="-128"/>
                <a:cs typeface="Arial" panose="020B0604020202020204" pitchFamily="34" charset="0"/>
              </a:rPr>
              <a:t>211</a:t>
            </a:r>
            <a:r>
              <a:rPr lang="en-US" altLang="ja-JP" sz="2800" b="1" dirty="0">
                <a:solidFill>
                  <a:srgbClr val="3333CC"/>
                </a:solidFill>
                <a:latin typeface="Calibri" pitchFamily="34" charset="0"/>
                <a:ea typeface="HG丸ｺﾞｼｯｸM-PRO" pitchFamily="50" charset="-128"/>
                <a:cs typeface="Arial" panose="020B0604020202020204" pitchFamily="34" charset="0"/>
              </a:rPr>
              <a:t>At at AVF</a:t>
            </a:r>
            <a:endParaRPr lang="ja-JP" altLang="en-US" sz="2800" b="1" dirty="0">
              <a:solidFill>
                <a:srgbClr val="3333CC"/>
              </a:solidFill>
              <a:latin typeface="Calibri" pitchFamily="34" charset="0"/>
              <a:ea typeface="HG丸ｺﾞｼｯｸM-PRO" pitchFamily="50" charset="-128"/>
              <a:cs typeface="Arial" panose="020B0604020202020204" pitchFamily="34" charset="0"/>
            </a:endParaRPr>
          </a:p>
        </p:txBody>
      </p:sp>
      <p:sp>
        <p:nvSpPr>
          <p:cNvPr id="66" name="正方形/長方形 65">
            <a:extLst>
              <a:ext uri="{FF2B5EF4-FFF2-40B4-BE49-F238E27FC236}">
                <a16:creationId xmlns:a16="http://schemas.microsoft.com/office/drawing/2014/main" id="{DCA862C9-B81A-0F7E-A8A4-606BE2588638}"/>
              </a:ext>
            </a:extLst>
          </p:cNvPr>
          <p:cNvSpPr/>
          <p:nvPr/>
        </p:nvSpPr>
        <p:spPr>
          <a:xfrm>
            <a:off x="3794298" y="2351222"/>
            <a:ext cx="2932480" cy="707886"/>
          </a:xfrm>
          <a:prstGeom prst="rect">
            <a:avLst/>
          </a:prstGeom>
          <a:solidFill>
            <a:schemeClr val="tx1">
              <a:alpha val="25000"/>
            </a:schemeClr>
          </a:solidFill>
        </p:spPr>
        <p:txBody>
          <a:bodyPr wrap="square">
            <a:spAutoFit/>
          </a:bodyPr>
          <a:lstStyle/>
          <a:p>
            <a:pPr algn="ctr" fontAlgn="base">
              <a:spcBef>
                <a:spcPct val="0"/>
              </a:spcBef>
              <a:spcAft>
                <a:spcPct val="0"/>
              </a:spcAft>
              <a:defRPr/>
            </a:pPr>
            <a:r>
              <a:rPr lang="en-US" altLang="ja-JP" sz="2000" b="1" dirty="0">
                <a:solidFill>
                  <a:srgbClr val="FFFF00"/>
                </a:solidFill>
                <a:latin typeface="Calibri" pitchFamily="34" charset="0"/>
                <a:ea typeface="HG丸ｺﾞｼｯｸM-PRO" pitchFamily="50" charset="-128"/>
                <a:cs typeface="Arial" panose="020B0604020202020204" pitchFamily="34" charset="0"/>
              </a:rPr>
              <a:t>Water- and helium-cooled target chamber</a:t>
            </a:r>
          </a:p>
        </p:txBody>
      </p:sp>
      <p:sp>
        <p:nvSpPr>
          <p:cNvPr id="67" name="正方形/長方形 66">
            <a:extLst>
              <a:ext uri="{FF2B5EF4-FFF2-40B4-BE49-F238E27FC236}">
                <a16:creationId xmlns:a16="http://schemas.microsoft.com/office/drawing/2014/main" id="{9B0B21F7-07AC-EAEF-3572-173C5CE30706}"/>
              </a:ext>
            </a:extLst>
          </p:cNvPr>
          <p:cNvSpPr/>
          <p:nvPr/>
        </p:nvSpPr>
        <p:spPr>
          <a:xfrm>
            <a:off x="7615330" y="2658998"/>
            <a:ext cx="2595531" cy="400110"/>
          </a:xfrm>
          <a:prstGeom prst="rect">
            <a:avLst/>
          </a:prstGeom>
          <a:solidFill>
            <a:schemeClr val="tx1">
              <a:alpha val="25000"/>
            </a:schemeClr>
          </a:solidFill>
        </p:spPr>
        <p:txBody>
          <a:bodyPr wrap="square">
            <a:spAutoFit/>
          </a:bodyPr>
          <a:lstStyle/>
          <a:p>
            <a:pPr algn="ctr" fontAlgn="base">
              <a:spcBef>
                <a:spcPct val="0"/>
              </a:spcBef>
              <a:spcAft>
                <a:spcPct val="0"/>
              </a:spcAft>
              <a:defRPr/>
            </a:pPr>
            <a:r>
              <a:rPr lang="en-US" altLang="ja-JP" sz="2000" b="1" dirty="0">
                <a:solidFill>
                  <a:srgbClr val="FFFF00"/>
                </a:solidFill>
                <a:latin typeface="Calibri" pitchFamily="34" charset="0"/>
                <a:ea typeface="HG丸ｺﾞｼｯｸM-PRO" pitchFamily="50" charset="-128"/>
                <a:cs typeface="Arial" panose="020B0604020202020204" pitchFamily="34" charset="0"/>
              </a:rPr>
              <a:t>Dry distillation of </a:t>
            </a:r>
            <a:r>
              <a:rPr lang="en-US" altLang="ja-JP" sz="2000" b="1" baseline="30000" dirty="0">
                <a:solidFill>
                  <a:srgbClr val="FFFF00"/>
                </a:solidFill>
                <a:latin typeface="Calibri" pitchFamily="34" charset="0"/>
                <a:ea typeface="HG丸ｺﾞｼｯｸM-PRO" pitchFamily="50" charset="-128"/>
                <a:cs typeface="Arial" panose="020B0604020202020204" pitchFamily="34" charset="0"/>
              </a:rPr>
              <a:t>211</a:t>
            </a:r>
            <a:r>
              <a:rPr lang="en-US" altLang="ja-JP" sz="2000" b="1" dirty="0">
                <a:solidFill>
                  <a:srgbClr val="FFFF00"/>
                </a:solidFill>
                <a:latin typeface="Calibri" pitchFamily="34" charset="0"/>
                <a:ea typeface="HG丸ｺﾞｼｯｸM-PRO" pitchFamily="50" charset="-128"/>
                <a:cs typeface="Arial" panose="020B0604020202020204" pitchFamily="34" charset="0"/>
              </a:rPr>
              <a:t>At</a:t>
            </a:r>
          </a:p>
        </p:txBody>
      </p:sp>
      <p:sp>
        <p:nvSpPr>
          <p:cNvPr id="68" name="正方形/長方形 67">
            <a:extLst>
              <a:ext uri="{FF2B5EF4-FFF2-40B4-BE49-F238E27FC236}">
                <a16:creationId xmlns:a16="http://schemas.microsoft.com/office/drawing/2014/main" id="{B133B6CD-37CB-1D4D-48A7-7D55256EA50E}"/>
              </a:ext>
            </a:extLst>
          </p:cNvPr>
          <p:cNvSpPr/>
          <p:nvPr/>
        </p:nvSpPr>
        <p:spPr>
          <a:xfrm>
            <a:off x="8790556" y="1042149"/>
            <a:ext cx="587011" cy="261610"/>
          </a:xfrm>
          <a:prstGeom prst="rect">
            <a:avLst/>
          </a:prstGeom>
          <a:solidFill>
            <a:schemeClr val="tx1">
              <a:alpha val="25000"/>
            </a:schemeClr>
          </a:solidFill>
        </p:spPr>
        <p:txBody>
          <a:bodyPr wrap="square">
            <a:spAutoFit/>
          </a:bodyPr>
          <a:lstStyle/>
          <a:p>
            <a:pPr algn="ctr" fontAlgn="base">
              <a:spcBef>
                <a:spcPct val="0"/>
              </a:spcBef>
              <a:spcAft>
                <a:spcPct val="0"/>
              </a:spcAft>
              <a:defRPr/>
            </a:pPr>
            <a:r>
              <a:rPr lang="en-US" altLang="ja-JP" sz="1100" b="1" dirty="0">
                <a:solidFill>
                  <a:srgbClr val="FFFF00"/>
                </a:solidFill>
                <a:latin typeface="Arial" panose="020B0604020202020204" pitchFamily="34" charset="0"/>
                <a:ea typeface="HG丸ｺﾞｼｯｸM-PRO" pitchFamily="50" charset="-128"/>
                <a:cs typeface="Arial" panose="020B0604020202020204" pitchFamily="34" charset="0"/>
              </a:rPr>
              <a:t>850</a:t>
            </a:r>
            <a:r>
              <a:rPr lang="en-US" altLang="ja-JP" sz="1100" b="1" baseline="30000" dirty="0">
                <a:solidFill>
                  <a:srgbClr val="FFFF00"/>
                </a:solidFill>
                <a:latin typeface="Arial" panose="020B0604020202020204" pitchFamily="34" charset="0"/>
                <a:ea typeface="HG丸ｺﾞｼｯｸM-PRO" pitchFamily="50" charset="-128"/>
                <a:cs typeface="Arial" panose="020B0604020202020204" pitchFamily="34" charset="0"/>
              </a:rPr>
              <a:t>o</a:t>
            </a:r>
            <a:r>
              <a:rPr lang="en-US" altLang="ja-JP" sz="1100" b="1" dirty="0">
                <a:solidFill>
                  <a:srgbClr val="FFFF00"/>
                </a:solidFill>
                <a:latin typeface="Arial" panose="020B0604020202020204" pitchFamily="34" charset="0"/>
                <a:ea typeface="HG丸ｺﾞｼｯｸM-PRO" pitchFamily="50" charset="-128"/>
                <a:cs typeface="Arial" panose="020B0604020202020204" pitchFamily="34" charset="0"/>
              </a:rPr>
              <a:t>C</a:t>
            </a:r>
          </a:p>
        </p:txBody>
      </p:sp>
      <p:sp>
        <p:nvSpPr>
          <p:cNvPr id="69" name="正方形/長方形 68">
            <a:extLst>
              <a:ext uri="{FF2B5EF4-FFF2-40B4-BE49-F238E27FC236}">
                <a16:creationId xmlns:a16="http://schemas.microsoft.com/office/drawing/2014/main" id="{95DB32E9-6946-0CC1-CD70-52766C02B73D}"/>
              </a:ext>
            </a:extLst>
          </p:cNvPr>
          <p:cNvSpPr/>
          <p:nvPr/>
        </p:nvSpPr>
        <p:spPr>
          <a:xfrm>
            <a:off x="9183846" y="1408142"/>
            <a:ext cx="1400316" cy="430887"/>
          </a:xfrm>
          <a:prstGeom prst="rect">
            <a:avLst/>
          </a:prstGeom>
          <a:solidFill>
            <a:schemeClr val="tx1">
              <a:alpha val="25000"/>
            </a:schemeClr>
          </a:solidFill>
        </p:spPr>
        <p:txBody>
          <a:bodyPr wrap="square">
            <a:spAutoFit/>
          </a:bodyPr>
          <a:lstStyle/>
          <a:p>
            <a:pPr algn="ctr" fontAlgn="base">
              <a:spcBef>
                <a:spcPct val="0"/>
              </a:spcBef>
              <a:spcAft>
                <a:spcPct val="0"/>
              </a:spcAft>
              <a:defRPr/>
            </a:pPr>
            <a:r>
              <a:rPr lang="en-US" altLang="ja-JP" sz="1100" b="1" dirty="0">
                <a:solidFill>
                  <a:srgbClr val="FFFF00"/>
                </a:solidFill>
                <a:latin typeface="Calibri" panose="020F0502020204030204" pitchFamily="34" charset="0"/>
                <a:ea typeface="HG丸ｺﾞｼｯｸM-PRO" pitchFamily="50" charset="-128"/>
                <a:cs typeface="Calibri" panose="020F0502020204030204" pitchFamily="34" charset="0"/>
              </a:rPr>
              <a:t>PFA trap cooled with C</a:t>
            </a:r>
            <a:r>
              <a:rPr lang="en-US" altLang="ja-JP" sz="1100" b="1" baseline="-25000" dirty="0">
                <a:solidFill>
                  <a:srgbClr val="FFFF00"/>
                </a:solidFill>
                <a:latin typeface="Calibri" panose="020F0502020204030204" pitchFamily="34" charset="0"/>
                <a:ea typeface="HG丸ｺﾞｼｯｸM-PRO" pitchFamily="50" charset="-128"/>
                <a:cs typeface="Calibri" panose="020F0502020204030204" pitchFamily="34" charset="0"/>
              </a:rPr>
              <a:t>2</a:t>
            </a:r>
            <a:r>
              <a:rPr lang="en-US" altLang="ja-JP" sz="1100" b="1" dirty="0">
                <a:solidFill>
                  <a:srgbClr val="FFFF00"/>
                </a:solidFill>
                <a:latin typeface="Calibri" panose="020F0502020204030204" pitchFamily="34" charset="0"/>
                <a:ea typeface="HG丸ｺﾞｼｯｸM-PRO" pitchFamily="50" charset="-128"/>
                <a:cs typeface="Calibri" panose="020F0502020204030204" pitchFamily="34" charset="0"/>
              </a:rPr>
              <a:t>H</a:t>
            </a:r>
            <a:r>
              <a:rPr lang="en-US" altLang="ja-JP" sz="1100" b="1" baseline="-25000" dirty="0">
                <a:solidFill>
                  <a:srgbClr val="FFFF00"/>
                </a:solidFill>
                <a:latin typeface="Calibri" panose="020F0502020204030204" pitchFamily="34" charset="0"/>
                <a:ea typeface="HG丸ｺﾞｼｯｸM-PRO" pitchFamily="50" charset="-128"/>
                <a:cs typeface="Calibri" panose="020F0502020204030204" pitchFamily="34" charset="0"/>
              </a:rPr>
              <a:t>5</a:t>
            </a:r>
            <a:r>
              <a:rPr lang="en-US" altLang="ja-JP" sz="1100" b="1" dirty="0">
                <a:solidFill>
                  <a:srgbClr val="FFFF00"/>
                </a:solidFill>
                <a:latin typeface="Calibri" panose="020F0502020204030204" pitchFamily="34" charset="0"/>
                <a:ea typeface="HG丸ｺﾞｼｯｸM-PRO" pitchFamily="50" charset="-128"/>
                <a:cs typeface="Calibri" panose="020F0502020204030204" pitchFamily="34" charset="0"/>
              </a:rPr>
              <a:t>OH at –100 </a:t>
            </a:r>
            <a:r>
              <a:rPr lang="en-US" altLang="ja-JP" sz="1100" b="1" baseline="30000" dirty="0" err="1">
                <a:solidFill>
                  <a:srgbClr val="FFFF00"/>
                </a:solidFill>
                <a:latin typeface="Calibri" panose="020F0502020204030204" pitchFamily="34" charset="0"/>
                <a:ea typeface="HG丸ｺﾞｼｯｸM-PRO" pitchFamily="50" charset="-128"/>
                <a:cs typeface="Calibri" panose="020F0502020204030204" pitchFamily="34" charset="0"/>
              </a:rPr>
              <a:t>o</a:t>
            </a:r>
            <a:r>
              <a:rPr lang="en-US" altLang="ja-JP" sz="1100" b="1" dirty="0" err="1">
                <a:solidFill>
                  <a:srgbClr val="FFFF00"/>
                </a:solidFill>
                <a:latin typeface="Calibri" panose="020F0502020204030204" pitchFamily="34" charset="0"/>
                <a:ea typeface="HG丸ｺﾞｼｯｸM-PRO" pitchFamily="50" charset="-128"/>
                <a:cs typeface="Calibri" panose="020F0502020204030204" pitchFamily="34" charset="0"/>
              </a:rPr>
              <a:t>C</a:t>
            </a:r>
            <a:endParaRPr lang="en-US" altLang="ja-JP" sz="1100" b="1" dirty="0">
              <a:solidFill>
                <a:srgbClr val="FFFF00"/>
              </a:solidFill>
              <a:latin typeface="Calibri" panose="020F0502020204030204" pitchFamily="34" charset="0"/>
              <a:ea typeface="HG丸ｺﾞｼｯｸM-PRO" pitchFamily="50" charset="-128"/>
              <a:cs typeface="Calibri" panose="020F0502020204030204" pitchFamily="34" charset="0"/>
            </a:endParaRPr>
          </a:p>
        </p:txBody>
      </p:sp>
      <p:cxnSp>
        <p:nvCxnSpPr>
          <p:cNvPr id="70" name="直線矢印コネクタ 69">
            <a:extLst>
              <a:ext uri="{FF2B5EF4-FFF2-40B4-BE49-F238E27FC236}">
                <a16:creationId xmlns:a16="http://schemas.microsoft.com/office/drawing/2014/main" id="{CE466F66-B1E8-488B-9B61-8D5DC207014F}"/>
              </a:ext>
            </a:extLst>
          </p:cNvPr>
          <p:cNvCxnSpPr/>
          <p:nvPr/>
        </p:nvCxnSpPr>
        <p:spPr>
          <a:xfrm flipV="1">
            <a:off x="8582686" y="1606008"/>
            <a:ext cx="224436" cy="171597"/>
          </a:xfrm>
          <a:prstGeom prst="straightConnector1">
            <a:avLst/>
          </a:prstGeom>
          <a:ln w="19050">
            <a:solidFill>
              <a:srgbClr val="FFFF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1" name="正方形/長方形 70">
            <a:extLst>
              <a:ext uri="{FF2B5EF4-FFF2-40B4-BE49-F238E27FC236}">
                <a16:creationId xmlns:a16="http://schemas.microsoft.com/office/drawing/2014/main" id="{E691357B-699B-BB2E-687C-CEAF63D39439}"/>
              </a:ext>
            </a:extLst>
          </p:cNvPr>
          <p:cNvSpPr/>
          <p:nvPr/>
        </p:nvSpPr>
        <p:spPr>
          <a:xfrm>
            <a:off x="7984200" y="1485571"/>
            <a:ext cx="739565" cy="261610"/>
          </a:xfrm>
          <a:prstGeom prst="rect">
            <a:avLst/>
          </a:prstGeom>
          <a:noFill/>
        </p:spPr>
        <p:txBody>
          <a:bodyPr wrap="square">
            <a:spAutoFit/>
          </a:bodyPr>
          <a:lstStyle/>
          <a:p>
            <a:pPr algn="ctr" fontAlgn="base">
              <a:spcBef>
                <a:spcPct val="0"/>
              </a:spcBef>
              <a:spcAft>
                <a:spcPct val="0"/>
              </a:spcAft>
              <a:defRPr/>
            </a:pPr>
            <a:r>
              <a:rPr lang="en-US" altLang="ja-JP" sz="1100" b="1" dirty="0">
                <a:solidFill>
                  <a:srgbClr val="FFFF00"/>
                </a:solidFill>
                <a:latin typeface="Arial" panose="020B0604020202020204" pitchFamily="34" charset="0"/>
                <a:ea typeface="HG丸ｺﾞｼｯｸM-PRO" pitchFamily="50" charset="-128"/>
                <a:cs typeface="Arial" panose="020B0604020202020204" pitchFamily="34" charset="0"/>
              </a:rPr>
              <a:t>Oxygen</a:t>
            </a:r>
          </a:p>
        </p:txBody>
      </p:sp>
      <p:sp>
        <p:nvSpPr>
          <p:cNvPr id="72" name="正方形/長方形 71">
            <a:extLst>
              <a:ext uri="{FF2B5EF4-FFF2-40B4-BE49-F238E27FC236}">
                <a16:creationId xmlns:a16="http://schemas.microsoft.com/office/drawing/2014/main" id="{3445D147-1311-1653-06F7-191AD2DCD327}"/>
              </a:ext>
            </a:extLst>
          </p:cNvPr>
          <p:cNvSpPr/>
          <p:nvPr/>
        </p:nvSpPr>
        <p:spPr>
          <a:xfrm>
            <a:off x="9139969" y="1988840"/>
            <a:ext cx="1416743" cy="600164"/>
          </a:xfrm>
          <a:prstGeom prst="rect">
            <a:avLst/>
          </a:prstGeom>
          <a:solidFill>
            <a:schemeClr val="tx1">
              <a:alpha val="25000"/>
            </a:schemeClr>
          </a:solidFill>
        </p:spPr>
        <p:txBody>
          <a:bodyPr wrap="square">
            <a:spAutoFit/>
          </a:bodyPr>
          <a:lstStyle/>
          <a:p>
            <a:pPr algn="ctr" fontAlgn="base">
              <a:lnSpc>
                <a:spcPct val="110000"/>
              </a:lnSpc>
              <a:spcBef>
                <a:spcPct val="0"/>
              </a:spcBef>
              <a:spcAft>
                <a:spcPct val="0"/>
              </a:spcAft>
              <a:defRPr/>
            </a:pPr>
            <a:r>
              <a:rPr lang="en-US" altLang="ja-JP" sz="1000" b="1" dirty="0">
                <a:solidFill>
                  <a:srgbClr val="FFFF00"/>
                </a:solidFill>
                <a:latin typeface="Arial" panose="020B0604020202020204" pitchFamily="34" charset="0"/>
                <a:ea typeface="HG丸ｺﾞｼｯｸM-PRO" pitchFamily="50" charset="-128"/>
                <a:cs typeface="Arial" panose="020B0604020202020204" pitchFamily="34" charset="0"/>
              </a:rPr>
              <a:t>200 </a:t>
            </a:r>
            <a:r>
              <a:rPr lang="en-US" altLang="ja-JP" sz="1000" b="1" dirty="0" err="1">
                <a:solidFill>
                  <a:srgbClr val="FFFF00"/>
                </a:solidFill>
                <a:latin typeface="Arial" panose="020B0604020202020204" pitchFamily="34" charset="0"/>
                <a:ea typeface="HG丸ｺﾞｼｯｸM-PRO" pitchFamily="50" charset="-128"/>
                <a:cs typeface="Arial" panose="020B0604020202020204" pitchFamily="34" charset="0"/>
              </a:rPr>
              <a:t>μL</a:t>
            </a:r>
            <a:r>
              <a:rPr lang="en-US" altLang="ja-JP" sz="1000" b="1" dirty="0">
                <a:solidFill>
                  <a:srgbClr val="FFFF00"/>
                </a:solidFill>
                <a:latin typeface="Arial" panose="020B0604020202020204" pitchFamily="34" charset="0"/>
                <a:ea typeface="HG丸ｺﾞｼｯｸM-PRO" pitchFamily="50" charset="-128"/>
                <a:cs typeface="Arial" panose="020B0604020202020204" pitchFamily="34" charset="0"/>
              </a:rPr>
              <a:t> of H</a:t>
            </a:r>
            <a:r>
              <a:rPr lang="en-US" altLang="ja-JP" sz="1000" b="1" baseline="-25000" dirty="0">
                <a:solidFill>
                  <a:srgbClr val="FFFF00"/>
                </a:solidFill>
                <a:latin typeface="Arial" panose="020B0604020202020204" pitchFamily="34" charset="0"/>
                <a:ea typeface="HG丸ｺﾞｼｯｸM-PRO" pitchFamily="50" charset="-128"/>
                <a:cs typeface="Arial" panose="020B0604020202020204" pitchFamily="34" charset="0"/>
              </a:rPr>
              <a:t>2</a:t>
            </a:r>
            <a:r>
              <a:rPr lang="en-US" altLang="ja-JP" sz="1000" b="1" dirty="0">
                <a:solidFill>
                  <a:srgbClr val="FFFF00"/>
                </a:solidFill>
                <a:latin typeface="Arial" panose="020B0604020202020204" pitchFamily="34" charset="0"/>
                <a:ea typeface="HG丸ｺﾞｼｯｸM-PRO" pitchFamily="50" charset="-128"/>
                <a:cs typeface="Arial" panose="020B0604020202020204" pitchFamily="34" charset="0"/>
              </a:rPr>
              <a:t>O, CH</a:t>
            </a:r>
            <a:r>
              <a:rPr lang="en-US" altLang="ja-JP" sz="1000" b="1" baseline="-25000" dirty="0">
                <a:solidFill>
                  <a:srgbClr val="FFFF00"/>
                </a:solidFill>
                <a:latin typeface="Arial" panose="020B0604020202020204" pitchFamily="34" charset="0"/>
                <a:ea typeface="HG丸ｺﾞｼｯｸM-PRO" pitchFamily="50" charset="-128"/>
                <a:cs typeface="Arial" panose="020B0604020202020204" pitchFamily="34" charset="0"/>
              </a:rPr>
              <a:t>3</a:t>
            </a:r>
            <a:r>
              <a:rPr lang="en-US" altLang="ja-JP" sz="1000" b="1" dirty="0">
                <a:solidFill>
                  <a:srgbClr val="FFFF00"/>
                </a:solidFill>
                <a:latin typeface="Arial" panose="020B0604020202020204" pitchFamily="34" charset="0"/>
                <a:ea typeface="HG丸ｺﾞｼｯｸM-PRO" pitchFamily="50" charset="-128"/>
                <a:cs typeface="Arial" panose="020B0604020202020204" pitchFamily="34" charset="0"/>
              </a:rPr>
              <a:t>OH, CHCl</a:t>
            </a:r>
            <a:r>
              <a:rPr lang="en-US" altLang="ja-JP" sz="1000" b="1" baseline="-25000" dirty="0">
                <a:solidFill>
                  <a:srgbClr val="FFFF00"/>
                </a:solidFill>
                <a:latin typeface="Arial" panose="020B0604020202020204" pitchFamily="34" charset="0"/>
                <a:ea typeface="HG丸ｺﾞｼｯｸM-PRO" pitchFamily="50" charset="-128"/>
                <a:cs typeface="Arial" panose="020B0604020202020204" pitchFamily="34" charset="0"/>
              </a:rPr>
              <a:t>3</a:t>
            </a:r>
            <a:r>
              <a:rPr lang="en-US" altLang="ja-JP" sz="1000" b="1" dirty="0">
                <a:solidFill>
                  <a:srgbClr val="FFFF00"/>
                </a:solidFill>
                <a:latin typeface="Arial" panose="020B0604020202020204" pitchFamily="34" charset="0"/>
                <a:ea typeface="HG丸ｺﾞｼｯｸM-PRO" pitchFamily="50" charset="-128"/>
                <a:cs typeface="Arial" panose="020B0604020202020204" pitchFamily="34" charset="0"/>
              </a:rPr>
              <a:t>, …</a:t>
            </a:r>
          </a:p>
          <a:p>
            <a:pPr algn="ctr" fontAlgn="base">
              <a:lnSpc>
                <a:spcPct val="110000"/>
              </a:lnSpc>
              <a:spcBef>
                <a:spcPct val="0"/>
              </a:spcBef>
              <a:spcAft>
                <a:spcPct val="0"/>
              </a:spcAft>
              <a:defRPr/>
            </a:pPr>
            <a:r>
              <a:rPr lang="en-US" altLang="ja-JP" sz="1000" b="1" dirty="0">
                <a:solidFill>
                  <a:srgbClr val="FFFF00"/>
                </a:solidFill>
                <a:latin typeface="Arial" panose="020B0604020202020204" pitchFamily="34" charset="0"/>
                <a:ea typeface="HG丸ｺﾞｼｯｸM-PRO" pitchFamily="50" charset="-128"/>
                <a:cs typeface="Arial" panose="020B0604020202020204" pitchFamily="34" charset="0"/>
              </a:rPr>
              <a:t>(Chem. Yield: ~80%)</a:t>
            </a:r>
          </a:p>
        </p:txBody>
      </p:sp>
      <p:sp>
        <p:nvSpPr>
          <p:cNvPr id="73" name="テキスト ボックス 72">
            <a:extLst>
              <a:ext uri="{FF2B5EF4-FFF2-40B4-BE49-F238E27FC236}">
                <a16:creationId xmlns:a16="http://schemas.microsoft.com/office/drawing/2014/main" id="{3F262CE4-AD71-238E-7F7A-767DFFC5FDE0}"/>
              </a:ext>
            </a:extLst>
          </p:cNvPr>
          <p:cNvSpPr txBox="1"/>
          <p:nvPr/>
        </p:nvSpPr>
        <p:spPr>
          <a:xfrm>
            <a:off x="3432240" y="3770475"/>
            <a:ext cx="1934710" cy="646331"/>
          </a:xfrm>
          <a:prstGeom prst="rect">
            <a:avLst/>
          </a:prstGeom>
          <a:noFill/>
        </p:spPr>
        <p:txBody>
          <a:bodyPr wrap="square" rtlCol="0">
            <a:spAutoFit/>
          </a:bodyPr>
          <a:lstStyle/>
          <a:p>
            <a:pPr algn="ctr">
              <a:defRPr/>
            </a:pPr>
            <a:r>
              <a:rPr lang="en-US" altLang="ja-JP" dirty="0">
                <a:solidFill>
                  <a:srgbClr val="00B050"/>
                </a:solidFill>
                <a:latin typeface="Calibri" pitchFamily="34" charset="0"/>
                <a:ea typeface="HG丸ｺﾞｼｯｸM-PRO" pitchFamily="50" charset="-128"/>
                <a:cs typeface="Calibri" panose="020F0502020204030204" pitchFamily="34" charset="0"/>
              </a:rPr>
              <a:t>Be vacuum window</a:t>
            </a:r>
            <a:r>
              <a:rPr lang="ja-JP" altLang="en-US" dirty="0">
                <a:solidFill>
                  <a:srgbClr val="00B050"/>
                </a:solidFill>
                <a:latin typeface="Calibri" pitchFamily="34" charset="0"/>
                <a:ea typeface="HG丸ｺﾞｼｯｸM-PRO" pitchFamily="50" charset="-128"/>
                <a:cs typeface="Calibri" panose="020F0502020204030204" pitchFamily="34" charset="0"/>
              </a:rPr>
              <a:t> </a:t>
            </a:r>
            <a:r>
              <a:rPr lang="en-US" altLang="ja-JP" dirty="0">
                <a:solidFill>
                  <a:srgbClr val="00B050"/>
                </a:solidFill>
                <a:latin typeface="Calibri" pitchFamily="34" charset="0"/>
                <a:ea typeface="HG丸ｺﾞｼｯｸM-PRO" pitchFamily="50" charset="-128"/>
                <a:cs typeface="Calibri" panose="020F0502020204030204" pitchFamily="34" charset="0"/>
              </a:rPr>
              <a:t>(20 </a:t>
            </a:r>
            <a:r>
              <a:rPr lang="el-GR" altLang="ja-JP" dirty="0">
                <a:solidFill>
                  <a:srgbClr val="00B050"/>
                </a:solidFill>
                <a:latin typeface="Calibri" pitchFamily="34" charset="0"/>
                <a:ea typeface="HG丸ｺﾞｼｯｸM-PRO" pitchFamily="50" charset="-128"/>
                <a:cs typeface="Calibri" panose="020F0502020204030204" pitchFamily="34" charset="0"/>
              </a:rPr>
              <a:t>μ</a:t>
            </a:r>
            <a:r>
              <a:rPr lang="en-US" altLang="ja-JP" dirty="0">
                <a:solidFill>
                  <a:srgbClr val="00B050"/>
                </a:solidFill>
                <a:latin typeface="Calibri" pitchFamily="34" charset="0"/>
                <a:ea typeface="HG丸ｺﾞｼｯｸM-PRO" pitchFamily="50" charset="-128"/>
                <a:cs typeface="Calibri" panose="020F0502020204030204" pitchFamily="34" charset="0"/>
              </a:rPr>
              <a:t>m)</a:t>
            </a:r>
            <a:endParaRPr lang="ja-JP" altLang="en-US" dirty="0">
              <a:solidFill>
                <a:srgbClr val="00B050"/>
              </a:solidFill>
              <a:latin typeface="Calibri" pitchFamily="34" charset="0"/>
              <a:ea typeface="HG丸ｺﾞｼｯｸM-PRO" pitchFamily="50" charset="-128"/>
              <a:cs typeface="Calibri" panose="020F0502020204030204" pitchFamily="34" charset="0"/>
            </a:endParaRPr>
          </a:p>
        </p:txBody>
      </p:sp>
      <p:sp>
        <p:nvSpPr>
          <p:cNvPr id="75" name="テキスト ボックス 74">
            <a:extLst>
              <a:ext uri="{FF2B5EF4-FFF2-40B4-BE49-F238E27FC236}">
                <a16:creationId xmlns:a16="http://schemas.microsoft.com/office/drawing/2014/main" id="{E31C0316-D814-E65F-7228-52107634F3C3}"/>
              </a:ext>
            </a:extLst>
          </p:cNvPr>
          <p:cNvSpPr txBox="1"/>
          <p:nvPr/>
        </p:nvSpPr>
        <p:spPr>
          <a:xfrm>
            <a:off x="4830848" y="6444044"/>
            <a:ext cx="2603739" cy="369332"/>
          </a:xfrm>
          <a:prstGeom prst="rect">
            <a:avLst/>
          </a:prstGeom>
          <a:noFill/>
        </p:spPr>
        <p:txBody>
          <a:bodyPr wrap="square" rtlCol="0">
            <a:spAutoFit/>
          </a:bodyPr>
          <a:lstStyle/>
          <a:p>
            <a:pPr>
              <a:defRPr/>
            </a:pPr>
            <a:r>
              <a:rPr lang="en-US" altLang="ja-JP" dirty="0">
                <a:solidFill>
                  <a:prstClr val="black"/>
                </a:solidFill>
                <a:latin typeface="Calibri" pitchFamily="34" charset="0"/>
                <a:ea typeface="HG丸ｺﾞｼｯｸM-PRO" pitchFamily="50" charset="-128"/>
                <a:cs typeface="Calibri" panose="020F0502020204030204" pitchFamily="34" charset="0"/>
              </a:rPr>
              <a:t>Cooling He (30 L/min)</a:t>
            </a:r>
            <a:endParaRPr lang="ja-JP" altLang="en-US" dirty="0">
              <a:solidFill>
                <a:prstClr val="black"/>
              </a:solidFill>
              <a:latin typeface="Calibri" pitchFamily="34" charset="0"/>
              <a:ea typeface="HG丸ｺﾞｼｯｸM-PRO" pitchFamily="50" charset="-128"/>
              <a:cs typeface="Calibri" panose="020F0502020204030204" pitchFamily="34" charset="0"/>
            </a:endParaRPr>
          </a:p>
        </p:txBody>
      </p:sp>
      <p:sp>
        <p:nvSpPr>
          <p:cNvPr id="76" name="テキスト ボックス 75">
            <a:extLst>
              <a:ext uri="{FF2B5EF4-FFF2-40B4-BE49-F238E27FC236}">
                <a16:creationId xmlns:a16="http://schemas.microsoft.com/office/drawing/2014/main" id="{5651D898-CC11-1E14-12A9-BA10BDA6F89B}"/>
              </a:ext>
            </a:extLst>
          </p:cNvPr>
          <p:cNvSpPr txBox="1"/>
          <p:nvPr/>
        </p:nvSpPr>
        <p:spPr>
          <a:xfrm>
            <a:off x="1635290" y="4147120"/>
            <a:ext cx="1794613" cy="646331"/>
          </a:xfrm>
          <a:prstGeom prst="rect">
            <a:avLst/>
          </a:prstGeom>
          <a:noFill/>
        </p:spPr>
        <p:txBody>
          <a:bodyPr wrap="square" rtlCol="0">
            <a:spAutoFit/>
          </a:bodyPr>
          <a:lstStyle/>
          <a:p>
            <a:pPr algn="ctr">
              <a:defRPr/>
            </a:pPr>
            <a:r>
              <a:rPr lang="en-US" altLang="ja-JP" b="1" dirty="0">
                <a:solidFill>
                  <a:srgbClr val="C00000"/>
                </a:solidFill>
                <a:latin typeface="Calibri" pitchFamily="34" charset="0"/>
                <a:ea typeface="HG丸ｺﾞｼｯｸM-PRO" pitchFamily="50" charset="-128"/>
                <a:cs typeface="Calibri" panose="020F0502020204030204" pitchFamily="34" charset="0"/>
              </a:rPr>
              <a:t>29-MeV α beam</a:t>
            </a:r>
            <a:r>
              <a:rPr lang="ja-JP" altLang="en-US" b="1" dirty="0">
                <a:solidFill>
                  <a:srgbClr val="C00000"/>
                </a:solidFill>
                <a:latin typeface="Calibri" pitchFamily="34" charset="0"/>
                <a:ea typeface="HG丸ｺﾞｼｯｸM-PRO" pitchFamily="50" charset="-128"/>
                <a:cs typeface="Calibri" panose="020F0502020204030204" pitchFamily="34" charset="0"/>
              </a:rPr>
              <a:t> </a:t>
            </a:r>
            <a:r>
              <a:rPr lang="en-US" altLang="ja-JP" b="1" dirty="0">
                <a:solidFill>
                  <a:srgbClr val="C00000"/>
                </a:solidFill>
                <a:latin typeface="Calibri" pitchFamily="34" charset="0"/>
                <a:ea typeface="HG丸ｺﾞｼｯｸM-PRO" pitchFamily="50" charset="-128"/>
                <a:cs typeface="Calibri" panose="020F0502020204030204" pitchFamily="34" charset="0"/>
              </a:rPr>
              <a:t>(25 </a:t>
            </a:r>
            <a:r>
              <a:rPr lang="en-US" altLang="ja-JP" b="1" dirty="0" err="1">
                <a:solidFill>
                  <a:srgbClr val="C00000"/>
                </a:solidFill>
                <a:latin typeface="Calibri" pitchFamily="34" charset="0"/>
                <a:ea typeface="HG丸ｺﾞｼｯｸM-PRO" pitchFamily="50" charset="-128"/>
                <a:cs typeface="Calibri" panose="020F0502020204030204" pitchFamily="34" charset="0"/>
              </a:rPr>
              <a:t>pμA</a:t>
            </a:r>
            <a:r>
              <a:rPr lang="en-US" altLang="ja-JP" b="1" dirty="0">
                <a:solidFill>
                  <a:srgbClr val="C00000"/>
                </a:solidFill>
                <a:latin typeface="Calibri" pitchFamily="34" charset="0"/>
                <a:ea typeface="HG丸ｺﾞｼｯｸM-PRO" pitchFamily="50" charset="-128"/>
                <a:cs typeface="Calibri" panose="020F0502020204030204" pitchFamily="34" charset="0"/>
              </a:rPr>
              <a:t>)</a:t>
            </a:r>
            <a:endParaRPr lang="ja-JP" altLang="en-US" b="1" dirty="0">
              <a:solidFill>
                <a:srgbClr val="C00000"/>
              </a:solidFill>
              <a:latin typeface="Calibri" pitchFamily="34" charset="0"/>
              <a:ea typeface="HG丸ｺﾞｼｯｸM-PRO" pitchFamily="50" charset="-128"/>
              <a:cs typeface="Calibri" panose="020F0502020204030204" pitchFamily="34" charset="0"/>
            </a:endParaRPr>
          </a:p>
        </p:txBody>
      </p:sp>
      <p:sp>
        <p:nvSpPr>
          <p:cNvPr id="77" name="テキスト ボックス 76">
            <a:extLst>
              <a:ext uri="{FF2B5EF4-FFF2-40B4-BE49-F238E27FC236}">
                <a16:creationId xmlns:a16="http://schemas.microsoft.com/office/drawing/2014/main" id="{880C32D4-3383-85BC-9D85-AF1C78927EC4}"/>
              </a:ext>
            </a:extLst>
          </p:cNvPr>
          <p:cNvSpPr txBox="1"/>
          <p:nvPr/>
        </p:nvSpPr>
        <p:spPr>
          <a:xfrm>
            <a:off x="6205005" y="3595740"/>
            <a:ext cx="1505476" cy="646331"/>
          </a:xfrm>
          <a:prstGeom prst="rect">
            <a:avLst/>
          </a:prstGeom>
          <a:noFill/>
        </p:spPr>
        <p:txBody>
          <a:bodyPr wrap="none" rtlCol="0">
            <a:spAutoFit/>
          </a:bodyPr>
          <a:lstStyle/>
          <a:p>
            <a:pPr algn="ctr">
              <a:defRPr/>
            </a:pPr>
            <a:r>
              <a:rPr lang="en-US" altLang="ja-JP" b="1" baseline="30000" dirty="0">
                <a:solidFill>
                  <a:srgbClr val="FF0000"/>
                </a:solidFill>
                <a:latin typeface="Calibri"/>
                <a:ea typeface="HG丸ｺﾞｼｯｸM-PRO" pitchFamily="50" charset="-128"/>
                <a:cs typeface="Calibri" panose="020F0502020204030204" pitchFamily="34" charset="0"/>
              </a:rPr>
              <a:t>209</a:t>
            </a:r>
            <a:r>
              <a:rPr lang="en-US" altLang="ja-JP" b="1" dirty="0">
                <a:solidFill>
                  <a:srgbClr val="FF0000"/>
                </a:solidFill>
                <a:latin typeface="Calibri"/>
                <a:ea typeface="HG丸ｺﾞｼｯｸM-PRO" pitchFamily="50" charset="-128"/>
                <a:cs typeface="Calibri" panose="020F0502020204030204" pitchFamily="34" charset="0"/>
              </a:rPr>
              <a:t>Bi target</a:t>
            </a:r>
          </a:p>
          <a:p>
            <a:pPr algn="ctr">
              <a:defRPr/>
            </a:pPr>
            <a:r>
              <a:rPr lang="en-US" altLang="ja-JP" b="1" dirty="0">
                <a:solidFill>
                  <a:srgbClr val="FF0000"/>
                </a:solidFill>
                <a:latin typeface="Calibri" pitchFamily="34" charset="0"/>
                <a:ea typeface="HG丸ｺﾞｼｯｸM-PRO" pitchFamily="50" charset="-128"/>
                <a:cs typeface="Calibri" panose="020F0502020204030204" pitchFamily="34" charset="0"/>
              </a:rPr>
              <a:t>(</a:t>
            </a:r>
            <a:r>
              <a:rPr lang="en-US" altLang="ja-JP" b="1" dirty="0">
                <a:solidFill>
                  <a:srgbClr val="FF0000"/>
                </a:solidFill>
                <a:latin typeface="Calibri" pitchFamily="34" charset="0"/>
                <a:ea typeface="HG丸ｺﾞｼｯｸM-PRO" pitchFamily="50" charset="-128"/>
                <a:cs typeface="Arial" panose="020B0604020202020204" pitchFamily="34" charset="0"/>
              </a:rPr>
              <a:t>~75 mg/cm</a:t>
            </a:r>
            <a:r>
              <a:rPr lang="en-US" altLang="ja-JP" b="1" baseline="30000" dirty="0">
                <a:solidFill>
                  <a:srgbClr val="FF0000"/>
                </a:solidFill>
                <a:latin typeface="Calibri" pitchFamily="34" charset="0"/>
                <a:ea typeface="HG丸ｺﾞｼｯｸM-PRO" pitchFamily="50" charset="-128"/>
                <a:cs typeface="Arial" panose="020B0604020202020204" pitchFamily="34" charset="0"/>
              </a:rPr>
              <a:t>2</a:t>
            </a:r>
            <a:r>
              <a:rPr lang="en-US" altLang="ja-JP" b="1" dirty="0">
                <a:solidFill>
                  <a:srgbClr val="FF0000"/>
                </a:solidFill>
                <a:latin typeface="Calibri" pitchFamily="34" charset="0"/>
                <a:ea typeface="HG丸ｺﾞｼｯｸM-PRO" pitchFamily="50" charset="-128"/>
                <a:cs typeface="Calibri" panose="020F0502020204030204" pitchFamily="34" charset="0"/>
              </a:rPr>
              <a:t>)</a:t>
            </a:r>
            <a:endParaRPr lang="ja-JP" altLang="en-US" dirty="0">
              <a:solidFill>
                <a:srgbClr val="FF0000"/>
              </a:solidFill>
              <a:latin typeface="Calibri" pitchFamily="34" charset="0"/>
              <a:ea typeface="HG丸ｺﾞｼｯｸM-PRO" pitchFamily="50" charset="-128"/>
              <a:cs typeface="Calibri" panose="020F0502020204030204" pitchFamily="34" charset="0"/>
            </a:endParaRPr>
          </a:p>
        </p:txBody>
      </p:sp>
      <p:sp>
        <p:nvSpPr>
          <p:cNvPr id="78" name="テキスト ボックス 77">
            <a:extLst>
              <a:ext uri="{FF2B5EF4-FFF2-40B4-BE49-F238E27FC236}">
                <a16:creationId xmlns:a16="http://schemas.microsoft.com/office/drawing/2014/main" id="{CB88CEA6-4B4E-A918-EFE5-5F78F0A3E6F5}"/>
              </a:ext>
            </a:extLst>
          </p:cNvPr>
          <p:cNvSpPr txBox="1"/>
          <p:nvPr/>
        </p:nvSpPr>
        <p:spPr>
          <a:xfrm>
            <a:off x="6545879" y="5692336"/>
            <a:ext cx="3911800" cy="369332"/>
          </a:xfrm>
          <a:prstGeom prst="rect">
            <a:avLst/>
          </a:prstGeom>
          <a:noFill/>
        </p:spPr>
        <p:txBody>
          <a:bodyPr wrap="square" rtlCol="0">
            <a:spAutoFit/>
          </a:bodyPr>
          <a:lstStyle/>
          <a:p>
            <a:pPr algn="ctr">
              <a:defRPr/>
            </a:pPr>
            <a:r>
              <a:rPr lang="en-US" altLang="ja-JP" dirty="0">
                <a:solidFill>
                  <a:prstClr val="black"/>
                </a:solidFill>
                <a:latin typeface="Calibri" pitchFamily="34" charset="0"/>
                <a:ea typeface="HG丸ｺﾞｼｯｸM-PRO" pitchFamily="50" charset="-128"/>
                <a:cs typeface="Calibri" panose="020F0502020204030204" pitchFamily="34" charset="0"/>
              </a:rPr>
              <a:t>Cooling water (4 L/min, 5</a:t>
            </a:r>
            <a:r>
              <a:rPr lang="en-US" altLang="ja-JP" baseline="30000" dirty="0">
                <a:solidFill>
                  <a:prstClr val="black"/>
                </a:solidFill>
                <a:latin typeface="Calibri" pitchFamily="34" charset="0"/>
                <a:ea typeface="HG丸ｺﾞｼｯｸM-PRO" pitchFamily="50" charset="-128"/>
                <a:cs typeface="Calibri" panose="020F0502020204030204" pitchFamily="34" charset="0"/>
              </a:rPr>
              <a:t>o</a:t>
            </a:r>
            <a:r>
              <a:rPr lang="en-US" altLang="ja-JP" dirty="0">
                <a:solidFill>
                  <a:prstClr val="black"/>
                </a:solidFill>
                <a:latin typeface="Calibri" pitchFamily="34" charset="0"/>
                <a:ea typeface="HG丸ｺﾞｼｯｸM-PRO" pitchFamily="50" charset="-128"/>
                <a:cs typeface="Calibri" panose="020F0502020204030204" pitchFamily="34" charset="0"/>
              </a:rPr>
              <a:t>C)</a:t>
            </a:r>
            <a:endParaRPr lang="ja-JP" altLang="en-US" dirty="0">
              <a:solidFill>
                <a:prstClr val="black"/>
              </a:solidFill>
              <a:latin typeface="Calibri" pitchFamily="34" charset="0"/>
              <a:ea typeface="HG丸ｺﾞｼｯｸM-PRO" pitchFamily="50" charset="-128"/>
              <a:cs typeface="Calibri" panose="020F0502020204030204" pitchFamily="34" charset="0"/>
            </a:endParaRPr>
          </a:p>
        </p:txBody>
      </p:sp>
      <p:cxnSp>
        <p:nvCxnSpPr>
          <p:cNvPr id="79" name="直線矢印コネクタ 78">
            <a:extLst>
              <a:ext uri="{FF2B5EF4-FFF2-40B4-BE49-F238E27FC236}">
                <a16:creationId xmlns:a16="http://schemas.microsoft.com/office/drawing/2014/main" id="{301CB5DC-5FAD-1AAB-40FD-EF4DE315E90A}"/>
              </a:ext>
            </a:extLst>
          </p:cNvPr>
          <p:cNvCxnSpPr>
            <a:cxnSpLocks/>
          </p:cNvCxnSpPr>
          <p:nvPr/>
        </p:nvCxnSpPr>
        <p:spPr>
          <a:xfrm flipV="1">
            <a:off x="6526578" y="5223985"/>
            <a:ext cx="70345" cy="636724"/>
          </a:xfrm>
          <a:prstGeom prst="straightConnector1">
            <a:avLst/>
          </a:prstGeom>
          <a:noFill/>
          <a:ln w="19050" cap="flat" cmpd="sng" algn="ctr">
            <a:solidFill>
              <a:schemeClr val="bg1">
                <a:lumMod val="50000"/>
              </a:schemeClr>
            </a:solidFill>
            <a:prstDash val="solid"/>
            <a:miter lim="800000"/>
            <a:tailEnd type="arrow"/>
          </a:ln>
          <a:effectLst/>
        </p:spPr>
      </p:cxnSp>
      <p:sp>
        <p:nvSpPr>
          <p:cNvPr id="80" name="テキスト ボックス 79">
            <a:extLst>
              <a:ext uri="{FF2B5EF4-FFF2-40B4-BE49-F238E27FC236}">
                <a16:creationId xmlns:a16="http://schemas.microsoft.com/office/drawing/2014/main" id="{A7B586F2-92F3-8E73-8613-F075288F67D1}"/>
              </a:ext>
            </a:extLst>
          </p:cNvPr>
          <p:cNvSpPr txBox="1"/>
          <p:nvPr/>
        </p:nvSpPr>
        <p:spPr>
          <a:xfrm>
            <a:off x="1456187" y="5481981"/>
            <a:ext cx="2226315" cy="923330"/>
          </a:xfrm>
          <a:prstGeom prst="rect">
            <a:avLst/>
          </a:prstGeom>
          <a:noFill/>
        </p:spPr>
        <p:txBody>
          <a:bodyPr wrap="none" rtlCol="0">
            <a:spAutoFit/>
          </a:bodyPr>
          <a:lstStyle/>
          <a:p>
            <a:pPr>
              <a:defRPr/>
            </a:pPr>
            <a:r>
              <a:rPr lang="en-US" altLang="ja-JP" dirty="0">
                <a:solidFill>
                  <a:prstClr val="black"/>
                </a:solidFill>
                <a:latin typeface="Calibri" pitchFamily="34" charset="0"/>
                <a:ea typeface="ＭＳ Ｐゴシック" pitchFamily="50" charset="-128"/>
                <a:cs typeface="Calibri" panose="020F0502020204030204" pitchFamily="34" charset="0"/>
              </a:rPr>
              <a:t>Beam energy monitor</a:t>
            </a:r>
          </a:p>
          <a:p>
            <a:pPr algn="ctr">
              <a:defRPr/>
            </a:pPr>
            <a:r>
              <a:rPr lang="en-US" altLang="ja-JP" dirty="0">
                <a:solidFill>
                  <a:prstClr val="black"/>
                </a:solidFill>
                <a:latin typeface="Calibri" pitchFamily="34" charset="0"/>
                <a:ea typeface="ＭＳ Ｐゴシック" pitchFamily="50" charset="-128"/>
                <a:cs typeface="Calibri" panose="020F0502020204030204" pitchFamily="34" charset="0"/>
              </a:rPr>
              <a:t>(TOF detector)</a:t>
            </a:r>
          </a:p>
          <a:p>
            <a:pPr algn="ctr">
              <a:defRPr/>
            </a:pPr>
            <a:r>
              <a:rPr lang="ja-JP" altLang="en-US" dirty="0">
                <a:solidFill>
                  <a:prstClr val="black"/>
                </a:solidFill>
                <a:latin typeface="Calibri" pitchFamily="34" charset="0"/>
                <a:ea typeface="ＭＳ Ｐゴシック" pitchFamily="50" charset="-128"/>
                <a:cs typeface="Calibri" panose="020F0502020204030204" pitchFamily="34" charset="0"/>
              </a:rPr>
              <a:t>→ </a:t>
            </a:r>
            <a:r>
              <a:rPr lang="en-US" altLang="ja-JP" dirty="0">
                <a:solidFill>
                  <a:prstClr val="black"/>
                </a:solidFill>
                <a:latin typeface="Calibri" pitchFamily="34" charset="0"/>
                <a:ea typeface="ＭＳ Ｐゴシック" pitchFamily="50" charset="-128"/>
                <a:cs typeface="Calibri" panose="020F0502020204030204" pitchFamily="34" charset="0"/>
              </a:rPr>
              <a:t>29 (±1%) MeV</a:t>
            </a:r>
          </a:p>
        </p:txBody>
      </p:sp>
      <p:sp>
        <p:nvSpPr>
          <p:cNvPr id="81" name="テキスト ボックス 80">
            <a:extLst>
              <a:ext uri="{FF2B5EF4-FFF2-40B4-BE49-F238E27FC236}">
                <a16:creationId xmlns:a16="http://schemas.microsoft.com/office/drawing/2014/main" id="{F333D210-D4EB-8457-1797-B23BED6020E9}"/>
              </a:ext>
            </a:extLst>
          </p:cNvPr>
          <p:cNvSpPr txBox="1"/>
          <p:nvPr/>
        </p:nvSpPr>
        <p:spPr>
          <a:xfrm>
            <a:off x="3636846" y="5283270"/>
            <a:ext cx="1549911" cy="646331"/>
          </a:xfrm>
          <a:prstGeom prst="rect">
            <a:avLst/>
          </a:prstGeom>
          <a:noFill/>
        </p:spPr>
        <p:txBody>
          <a:bodyPr wrap="none" rtlCol="0">
            <a:spAutoFit/>
          </a:bodyPr>
          <a:lstStyle/>
          <a:p>
            <a:pPr algn="ctr">
              <a:defRPr/>
            </a:pPr>
            <a:r>
              <a:rPr lang="en-US" altLang="ja-JP" dirty="0">
                <a:solidFill>
                  <a:prstClr val="black"/>
                </a:solidFill>
                <a:latin typeface="Calibri"/>
                <a:ea typeface="ＭＳ Ｐゴシック" panose="020B0600070205080204" pitchFamily="50" charset="-128"/>
                <a:cs typeface="Arial" panose="020B0604020202020204" pitchFamily="34" charset="0"/>
              </a:rPr>
              <a:t>Beam wobbler</a:t>
            </a:r>
          </a:p>
          <a:p>
            <a:pPr algn="ctr">
              <a:defRPr/>
            </a:pPr>
            <a:r>
              <a:rPr lang="en-US" altLang="ja-JP" dirty="0">
                <a:solidFill>
                  <a:prstClr val="black"/>
                </a:solidFill>
                <a:latin typeface="Calibri"/>
                <a:ea typeface="ＭＳ Ｐゴシック" panose="020B0600070205080204" pitchFamily="50" charset="-128"/>
                <a:cs typeface="Arial" panose="020B0604020202020204" pitchFamily="34" charset="0"/>
              </a:rPr>
              <a:t>(2 Hz, φ3 mm)</a:t>
            </a:r>
            <a:endParaRPr lang="ja-JP" altLang="en-US" dirty="0">
              <a:solidFill>
                <a:prstClr val="black"/>
              </a:solidFill>
              <a:latin typeface="Calibri"/>
              <a:ea typeface="ＭＳ Ｐゴシック" panose="020B0600070205080204" pitchFamily="50" charset="-128"/>
              <a:cs typeface="Arial" panose="020B0604020202020204" pitchFamily="34" charset="0"/>
            </a:endParaRPr>
          </a:p>
        </p:txBody>
      </p:sp>
      <p:sp>
        <p:nvSpPr>
          <p:cNvPr id="82" name="正方形/長方形 81">
            <a:extLst>
              <a:ext uri="{FF2B5EF4-FFF2-40B4-BE49-F238E27FC236}">
                <a16:creationId xmlns:a16="http://schemas.microsoft.com/office/drawing/2014/main" id="{6C7DB081-A560-A364-E8D1-58115E4C5201}"/>
              </a:ext>
            </a:extLst>
          </p:cNvPr>
          <p:cNvSpPr/>
          <p:nvPr/>
        </p:nvSpPr>
        <p:spPr>
          <a:xfrm>
            <a:off x="1611981" y="3079078"/>
            <a:ext cx="5044579" cy="500009"/>
          </a:xfrm>
          <a:prstGeom prst="rect">
            <a:avLst/>
          </a:prstGeom>
          <a:noFill/>
          <a:effectLst/>
        </p:spPr>
        <p:txBody>
          <a:bodyPr wrap="square">
            <a:spAutoFit/>
          </a:bodyPr>
          <a:lstStyle/>
          <a:p>
            <a:pPr marL="328613" indent="-328613">
              <a:lnSpc>
                <a:spcPct val="120000"/>
              </a:lnSpc>
              <a:defRPr/>
            </a:pPr>
            <a:r>
              <a:rPr lang="en-US" altLang="ja-JP" sz="2400" b="1" dirty="0">
                <a:solidFill>
                  <a:srgbClr val="FF0000"/>
                </a:solidFill>
                <a:latin typeface="Calibri"/>
                <a:ea typeface="HG丸ｺﾞｼｯｸM-PRO" panose="020F0600000000000000" pitchFamily="50" charset="-128"/>
                <a:cs typeface="Arial" panose="020B0604020202020204" pitchFamily="34" charset="0"/>
              </a:rPr>
              <a:t>25 p</a:t>
            </a:r>
            <a:r>
              <a:rPr lang="el-GR" altLang="ja-JP" sz="2400" b="1" dirty="0">
                <a:solidFill>
                  <a:srgbClr val="FF0000"/>
                </a:solidFill>
                <a:latin typeface="Calibri"/>
                <a:ea typeface="HG丸ｺﾞｼｯｸM-PRO" panose="020F0600000000000000" pitchFamily="50" charset="-128"/>
                <a:cs typeface="Arial" panose="020B0604020202020204" pitchFamily="34" charset="0"/>
              </a:rPr>
              <a:t>μ</a:t>
            </a:r>
            <a:r>
              <a:rPr lang="en-US" altLang="ja-JP" sz="2400" b="1" dirty="0">
                <a:solidFill>
                  <a:srgbClr val="FF0000"/>
                </a:solidFill>
                <a:latin typeface="Calibri"/>
                <a:ea typeface="HG丸ｺﾞｼｯｸM-PRO" panose="020F0600000000000000" pitchFamily="50" charset="-128"/>
                <a:cs typeface="Arial" panose="020B0604020202020204" pitchFamily="34" charset="0"/>
              </a:rPr>
              <a:t>A×1 h </a:t>
            </a:r>
            <a:r>
              <a:rPr lang="ja-JP" altLang="en-US" sz="2400" b="1" dirty="0">
                <a:solidFill>
                  <a:srgbClr val="FF0000"/>
                </a:solidFill>
                <a:latin typeface="Calibri"/>
                <a:ea typeface="HG丸ｺﾞｼｯｸM-PRO" panose="020F0600000000000000" pitchFamily="50" charset="-128"/>
                <a:cs typeface="Arial" panose="020B0604020202020204" pitchFamily="34" charset="0"/>
              </a:rPr>
              <a:t>→ </a:t>
            </a:r>
            <a:r>
              <a:rPr lang="en-US" altLang="ja-JP" sz="2400" b="1" dirty="0">
                <a:solidFill>
                  <a:srgbClr val="FF0000"/>
                </a:solidFill>
                <a:latin typeface="Calibri"/>
                <a:ea typeface="HG丸ｺﾞｼｯｸM-PRO" panose="020F0600000000000000" pitchFamily="50" charset="-128"/>
                <a:cs typeface="Arial" panose="020B0604020202020204" pitchFamily="34" charset="0"/>
              </a:rPr>
              <a:t>1.2</a:t>
            </a:r>
            <a:r>
              <a:rPr lang="ja-JP" altLang="en-US" sz="2400" b="1" dirty="0">
                <a:solidFill>
                  <a:srgbClr val="FF0000"/>
                </a:solidFill>
                <a:latin typeface="Calibri"/>
                <a:ea typeface="HG丸ｺﾞｼｯｸM-PRO" panose="020F0600000000000000" pitchFamily="50" charset="-128"/>
                <a:cs typeface="Arial" panose="020B0604020202020204" pitchFamily="34" charset="0"/>
              </a:rPr>
              <a:t> </a:t>
            </a:r>
            <a:r>
              <a:rPr lang="en-US" altLang="ja-JP" sz="2400" b="1" dirty="0" err="1">
                <a:solidFill>
                  <a:srgbClr val="FF0000"/>
                </a:solidFill>
                <a:latin typeface="Calibri"/>
                <a:ea typeface="HG丸ｺﾞｼｯｸM-PRO" panose="020F0600000000000000" pitchFamily="50" charset="-128"/>
                <a:cs typeface="Arial" panose="020B0604020202020204" pitchFamily="34" charset="0"/>
              </a:rPr>
              <a:t>GBq</a:t>
            </a:r>
            <a:r>
              <a:rPr lang="ja-JP" altLang="en-US" sz="2400" b="1" dirty="0">
                <a:solidFill>
                  <a:srgbClr val="FF0000"/>
                </a:solidFill>
                <a:latin typeface="Calibri"/>
                <a:ea typeface="HG丸ｺﾞｼｯｸM-PRO" panose="020F0600000000000000" pitchFamily="50" charset="-128"/>
                <a:cs typeface="Arial" panose="020B0604020202020204" pitchFamily="34" charset="0"/>
              </a:rPr>
              <a:t> </a:t>
            </a:r>
            <a:r>
              <a:rPr lang="en-US" altLang="ja-JP" sz="2400" b="1" dirty="0">
                <a:solidFill>
                  <a:srgbClr val="FF0000"/>
                </a:solidFill>
                <a:latin typeface="Calibri"/>
                <a:ea typeface="HG丸ｺﾞｼｯｸM-PRO" panose="020F0600000000000000" pitchFamily="50" charset="-128"/>
                <a:cs typeface="Arial" panose="020B0604020202020204" pitchFamily="34" charset="0"/>
              </a:rPr>
              <a:t>of </a:t>
            </a:r>
            <a:r>
              <a:rPr lang="en-US" altLang="ja-JP" sz="2400" b="1" baseline="30000" dirty="0">
                <a:solidFill>
                  <a:srgbClr val="FF0000"/>
                </a:solidFill>
                <a:latin typeface="Calibri"/>
                <a:ea typeface="HG丸ｺﾞｼｯｸM-PRO" panose="020F0600000000000000" pitchFamily="50" charset="-128"/>
                <a:cs typeface="Arial" panose="020B0604020202020204" pitchFamily="34" charset="0"/>
              </a:rPr>
              <a:t>211</a:t>
            </a:r>
            <a:r>
              <a:rPr lang="en-US" altLang="ja-JP" sz="2400" b="1" dirty="0">
                <a:solidFill>
                  <a:srgbClr val="FF0000"/>
                </a:solidFill>
                <a:latin typeface="Calibri"/>
                <a:ea typeface="HG丸ｺﾞｼｯｸM-PRO" panose="020F0600000000000000" pitchFamily="50" charset="-128"/>
                <a:cs typeface="Arial" panose="020B0604020202020204" pitchFamily="34" charset="0"/>
              </a:rPr>
              <a:t>At (EOB)</a:t>
            </a:r>
          </a:p>
        </p:txBody>
      </p:sp>
      <p:sp>
        <p:nvSpPr>
          <p:cNvPr id="83" name="テキスト ボックス 82">
            <a:extLst>
              <a:ext uri="{FF2B5EF4-FFF2-40B4-BE49-F238E27FC236}">
                <a16:creationId xmlns:a16="http://schemas.microsoft.com/office/drawing/2014/main" id="{B60AD07F-9571-FAF5-949A-7A31B98F1D10}"/>
              </a:ext>
            </a:extLst>
          </p:cNvPr>
          <p:cNvSpPr txBox="1"/>
          <p:nvPr/>
        </p:nvSpPr>
        <p:spPr>
          <a:xfrm>
            <a:off x="6002240" y="5799791"/>
            <a:ext cx="987833" cy="646331"/>
          </a:xfrm>
          <a:prstGeom prst="rect">
            <a:avLst/>
          </a:prstGeom>
          <a:noFill/>
        </p:spPr>
        <p:txBody>
          <a:bodyPr wrap="square" rtlCol="0">
            <a:spAutoFit/>
          </a:bodyPr>
          <a:lstStyle/>
          <a:p>
            <a:pPr algn="ctr">
              <a:defRPr/>
            </a:pPr>
            <a:r>
              <a:rPr lang="en-US" altLang="ja-JP" dirty="0">
                <a:solidFill>
                  <a:prstClr val="white">
                    <a:lumMod val="50000"/>
                  </a:prstClr>
                </a:solidFill>
                <a:latin typeface="Calibri" pitchFamily="34" charset="0"/>
                <a:ea typeface="HG丸ｺﾞｼｯｸM-PRO" pitchFamily="50" charset="-128"/>
                <a:cs typeface="Calibri" panose="020F0502020204030204" pitchFamily="34" charset="0"/>
              </a:rPr>
              <a:t>Al plate (1 mm)</a:t>
            </a:r>
            <a:endParaRPr lang="ja-JP" altLang="en-US" dirty="0">
              <a:solidFill>
                <a:prstClr val="white">
                  <a:lumMod val="50000"/>
                </a:prstClr>
              </a:solidFill>
              <a:latin typeface="Calibri" pitchFamily="34" charset="0"/>
              <a:ea typeface="HG丸ｺﾞｼｯｸM-PRO" pitchFamily="50" charset="-128"/>
              <a:cs typeface="Calibri" panose="020F0502020204030204" pitchFamily="34" charset="0"/>
            </a:endParaRPr>
          </a:p>
        </p:txBody>
      </p:sp>
      <p:cxnSp>
        <p:nvCxnSpPr>
          <p:cNvPr id="96" name="直線矢印コネクタ 95">
            <a:extLst>
              <a:ext uri="{FF2B5EF4-FFF2-40B4-BE49-F238E27FC236}">
                <a16:creationId xmlns:a16="http://schemas.microsoft.com/office/drawing/2014/main" id="{C74577C5-8BD6-3305-A665-512274CDD531}"/>
              </a:ext>
            </a:extLst>
          </p:cNvPr>
          <p:cNvCxnSpPr>
            <a:cxnSpLocks/>
          </p:cNvCxnSpPr>
          <p:nvPr/>
        </p:nvCxnSpPr>
        <p:spPr>
          <a:xfrm>
            <a:off x="4725573" y="4395856"/>
            <a:ext cx="94757" cy="323392"/>
          </a:xfrm>
          <a:prstGeom prst="straightConnector1">
            <a:avLst/>
          </a:prstGeom>
          <a:noFill/>
          <a:ln w="19050" cap="flat" cmpd="sng" algn="ctr">
            <a:solidFill>
              <a:srgbClr val="00B050"/>
            </a:solidFill>
            <a:prstDash val="solid"/>
            <a:miter lim="800000"/>
            <a:headEnd type="none" w="med" len="med"/>
            <a:tailEnd type="none" w="med" len="med"/>
          </a:ln>
          <a:effectLst/>
        </p:spPr>
      </p:cxnSp>
      <p:sp>
        <p:nvSpPr>
          <p:cNvPr id="3" name="テキスト ボックス 2">
            <a:extLst>
              <a:ext uri="{FF2B5EF4-FFF2-40B4-BE49-F238E27FC236}">
                <a16:creationId xmlns:a16="http://schemas.microsoft.com/office/drawing/2014/main" id="{C221E1CE-EE8C-41AE-352D-5AC29D34925C}"/>
              </a:ext>
            </a:extLst>
          </p:cNvPr>
          <p:cNvSpPr txBox="1"/>
          <p:nvPr/>
        </p:nvSpPr>
        <p:spPr>
          <a:xfrm>
            <a:off x="7771094" y="3157419"/>
            <a:ext cx="2717655"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179388" indent="-179388">
              <a:defRPr/>
            </a:pPr>
            <a:r>
              <a:rPr lang="en-US" altLang="ja-JP" b="1" dirty="0">
                <a:solidFill>
                  <a:srgbClr val="000000"/>
                </a:solidFill>
                <a:latin typeface="Calibri"/>
                <a:ea typeface="HG丸ｺﾞｼｯｸM-PRO" pitchFamily="50" charset="-128"/>
                <a:cs typeface="Calibri" panose="020F0502020204030204" pitchFamily="34" charset="0"/>
              </a:rPr>
              <a:t>Metallic Bi</a:t>
            </a:r>
          </a:p>
          <a:p>
            <a:pPr marL="179388" indent="-179388">
              <a:defRPr/>
            </a:pPr>
            <a:r>
              <a:rPr lang="en-US" altLang="ja-JP" b="1" dirty="0">
                <a:solidFill>
                  <a:srgbClr val="000000"/>
                </a:solidFill>
                <a:latin typeface="Calibri"/>
                <a:ea typeface="HG丸ｺﾞｼｯｸM-PRO" pitchFamily="50" charset="-128"/>
                <a:cs typeface="Calibri" panose="020F0502020204030204" pitchFamily="34" charset="0"/>
              </a:rPr>
              <a:t>	M.P.: 271.5</a:t>
            </a:r>
            <a:r>
              <a:rPr lang="en-US" altLang="ja-JP" b="1" baseline="30000" dirty="0">
                <a:solidFill>
                  <a:srgbClr val="000000"/>
                </a:solidFill>
                <a:latin typeface="Calibri"/>
                <a:ea typeface="HG丸ｺﾞｼｯｸM-PRO" pitchFamily="50" charset="-128"/>
                <a:cs typeface="Calibri" panose="020F0502020204030204" pitchFamily="34" charset="0"/>
              </a:rPr>
              <a:t>o</a:t>
            </a:r>
            <a:r>
              <a:rPr lang="en-US" altLang="ja-JP" b="1" dirty="0">
                <a:solidFill>
                  <a:srgbClr val="000000"/>
                </a:solidFill>
                <a:latin typeface="Calibri"/>
                <a:ea typeface="HG丸ｺﾞｼｯｸM-PRO" pitchFamily="50" charset="-128"/>
                <a:cs typeface="Calibri" panose="020F0502020204030204" pitchFamily="34" charset="0"/>
              </a:rPr>
              <a:t>C</a:t>
            </a:r>
          </a:p>
          <a:p>
            <a:pPr marL="179388" indent="-179388">
              <a:defRPr/>
            </a:pPr>
            <a:r>
              <a:rPr lang="en-US" altLang="ja-JP" b="1" dirty="0">
                <a:solidFill>
                  <a:srgbClr val="000000"/>
                </a:solidFill>
                <a:latin typeface="Calibri" pitchFamily="34" charset="0"/>
                <a:ea typeface="HG丸ｺﾞｼｯｸM-PRO" pitchFamily="50" charset="-128"/>
                <a:cs typeface="Calibri" panose="020F0502020204030204" pitchFamily="34" charset="0"/>
              </a:rPr>
              <a:t>	T.C. (300 K): 7.97 W/</a:t>
            </a:r>
            <a:r>
              <a:rPr lang="en-US" altLang="ja-JP" b="1" dirty="0" err="1">
                <a:solidFill>
                  <a:srgbClr val="000000"/>
                </a:solidFill>
                <a:latin typeface="Calibri" pitchFamily="34" charset="0"/>
                <a:ea typeface="HG丸ｺﾞｼｯｸM-PRO" pitchFamily="50" charset="-128"/>
                <a:cs typeface="Calibri" panose="020F0502020204030204" pitchFamily="34" charset="0"/>
              </a:rPr>
              <a:t>m⋅K</a:t>
            </a:r>
            <a:endParaRPr lang="ja-JP" altLang="en-US" dirty="0">
              <a:solidFill>
                <a:srgbClr val="000000"/>
              </a:solidFill>
              <a:latin typeface="Calibri" pitchFamily="34" charset="0"/>
              <a:ea typeface="HG丸ｺﾞｼｯｸM-PRO" pitchFamily="50" charset="-128"/>
              <a:cs typeface="Calibri" panose="020F0502020204030204" pitchFamily="34" charset="0"/>
            </a:endParaRPr>
          </a:p>
        </p:txBody>
      </p:sp>
      <p:sp>
        <p:nvSpPr>
          <p:cNvPr id="6" name="正方形/長方形 5">
            <a:extLst>
              <a:ext uri="{FF2B5EF4-FFF2-40B4-BE49-F238E27FC236}">
                <a16:creationId xmlns:a16="http://schemas.microsoft.com/office/drawing/2014/main" id="{D9C9385E-20BA-E0C7-B0AC-D592FE92D8E2}"/>
              </a:ext>
            </a:extLst>
          </p:cNvPr>
          <p:cNvSpPr/>
          <p:nvPr/>
        </p:nvSpPr>
        <p:spPr>
          <a:xfrm>
            <a:off x="1478562" y="6387729"/>
            <a:ext cx="2226315" cy="400110"/>
          </a:xfrm>
          <a:prstGeom prst="rect">
            <a:avLst/>
          </a:prstGeom>
        </p:spPr>
        <p:txBody>
          <a:bodyPr wrap="square">
            <a:spAutoFit/>
          </a:bodyPr>
          <a:lstStyle/>
          <a:p>
            <a:pPr fontAlgn="base">
              <a:spcBef>
                <a:spcPct val="0"/>
              </a:spcBef>
              <a:spcAft>
                <a:spcPct val="0"/>
              </a:spcAft>
              <a:defRPr/>
            </a:pPr>
            <a:r>
              <a:rPr lang="en-US" altLang="ja-JP" sz="1000" dirty="0">
                <a:solidFill>
                  <a:prstClr val="black"/>
                </a:solidFill>
                <a:latin typeface="Arial" panose="020B0604020202020204" pitchFamily="34" charset="0"/>
                <a:ea typeface="HG丸ｺﾞｼｯｸM-PRO" pitchFamily="50" charset="-128"/>
                <a:cs typeface="Arial" panose="020B0604020202020204" pitchFamily="34" charset="0"/>
              </a:rPr>
              <a:t>T. Watanabe et al., Proc. of PASJ12, 1198 (2015).</a:t>
            </a:r>
          </a:p>
        </p:txBody>
      </p:sp>
    </p:spTree>
    <p:extLst>
      <p:ext uri="{BB962C8B-B14F-4D97-AF65-F5344CB8AC3E}">
        <p14:creationId xmlns:p14="http://schemas.microsoft.com/office/powerpoint/2010/main" val="2780982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図 158">
            <a:extLst>
              <a:ext uri="{FF2B5EF4-FFF2-40B4-BE49-F238E27FC236}">
                <a16:creationId xmlns:a16="http://schemas.microsoft.com/office/drawing/2014/main" id="{50DE4E99-F5FD-793A-59E7-EA2613EE2B6E}"/>
              </a:ext>
            </a:extLst>
          </p:cNvPr>
          <p:cNvPicPr>
            <a:picLocks noChangeAspect="1"/>
          </p:cNvPicPr>
          <p:nvPr/>
        </p:nvPicPr>
        <p:blipFill>
          <a:blip r:embed="rId2"/>
          <a:stretch>
            <a:fillRect/>
          </a:stretch>
        </p:blipFill>
        <p:spPr>
          <a:xfrm>
            <a:off x="1436069" y="606293"/>
            <a:ext cx="6646895" cy="6296400"/>
          </a:xfrm>
          <a:prstGeom prst="rect">
            <a:avLst/>
          </a:prstGeom>
        </p:spPr>
      </p:pic>
      <p:grpSp>
        <p:nvGrpSpPr>
          <p:cNvPr id="10" name="グループ化 9">
            <a:extLst>
              <a:ext uri="{FF2B5EF4-FFF2-40B4-BE49-F238E27FC236}">
                <a16:creationId xmlns:a16="http://schemas.microsoft.com/office/drawing/2014/main" id="{D0C526EE-76AF-9428-7895-6D02A6F7E5DD}"/>
              </a:ext>
            </a:extLst>
          </p:cNvPr>
          <p:cNvGrpSpPr/>
          <p:nvPr/>
        </p:nvGrpSpPr>
        <p:grpSpPr>
          <a:xfrm>
            <a:off x="7801027" y="692697"/>
            <a:ext cx="2759469" cy="2817013"/>
            <a:chOff x="5147207" y="980728"/>
            <a:chExt cx="2963056" cy="3024847"/>
          </a:xfrm>
        </p:grpSpPr>
        <p:pic>
          <p:nvPicPr>
            <p:cNvPr id="7" name="図 6">
              <a:extLst>
                <a:ext uri="{FF2B5EF4-FFF2-40B4-BE49-F238E27FC236}">
                  <a16:creationId xmlns:a16="http://schemas.microsoft.com/office/drawing/2014/main" id="{D203E506-8C89-432A-C6A1-528FFF0104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258547" y="1153859"/>
              <a:ext cx="3024847" cy="2678585"/>
            </a:xfrm>
            <a:prstGeom prst="rect">
              <a:avLst/>
            </a:prstGeom>
          </p:spPr>
        </p:pic>
        <p:sp>
          <p:nvSpPr>
            <p:cNvPr id="8" name="円弧 7">
              <a:extLst>
                <a:ext uri="{FF2B5EF4-FFF2-40B4-BE49-F238E27FC236}">
                  <a16:creationId xmlns:a16="http://schemas.microsoft.com/office/drawing/2014/main" id="{BA156104-1BC8-715B-B08E-25A68404D440}"/>
                </a:ext>
              </a:extLst>
            </p:cNvPr>
            <p:cNvSpPr/>
            <p:nvPr/>
          </p:nvSpPr>
          <p:spPr>
            <a:xfrm>
              <a:off x="5896506" y="1075732"/>
              <a:ext cx="1515913" cy="1577468"/>
            </a:xfrm>
            <a:prstGeom prst="arc">
              <a:avLst>
                <a:gd name="adj1" fmla="val 13987705"/>
                <a:gd name="adj2" fmla="val 18575568"/>
              </a:avLst>
            </a:prstGeom>
            <a:ln w="38100">
              <a:solidFill>
                <a:srgbClr val="FFC000"/>
              </a:solidFill>
              <a:headEnd type="stealth"/>
              <a:tailEnd type="none"/>
            </a:ln>
          </p:spPr>
          <p:style>
            <a:lnRef idx="1">
              <a:schemeClr val="accent6"/>
            </a:lnRef>
            <a:fillRef idx="0">
              <a:schemeClr val="accent6"/>
            </a:fillRef>
            <a:effectRef idx="0">
              <a:schemeClr val="accent6"/>
            </a:effectRef>
            <a:fontRef idx="minor">
              <a:schemeClr val="tx1"/>
            </a:fontRef>
          </p:style>
          <p:txBody>
            <a:bodyPr rtlCol="0" anchor="ctr"/>
            <a:lstStyle/>
            <a:p>
              <a:pPr algn="ctr" fontAlgn="base">
                <a:spcBef>
                  <a:spcPct val="0"/>
                </a:spcBef>
                <a:spcAft>
                  <a:spcPct val="0"/>
                </a:spcAft>
                <a:defRPr/>
              </a:pPr>
              <a:endParaRPr lang="ja-JP" altLang="en-US">
                <a:solidFill>
                  <a:srgbClr val="000000"/>
                </a:solidFill>
                <a:latin typeface="Calibri" panose="020F0502020204030204" pitchFamily="34" charset="0"/>
                <a:ea typeface="ＭＳ Ｐゴシック"/>
                <a:cs typeface="Calibri" panose="020F0502020204030204" pitchFamily="34" charset="0"/>
              </a:endParaRPr>
            </a:p>
          </p:txBody>
        </p:sp>
        <p:sp>
          <p:nvSpPr>
            <p:cNvPr id="9" name="円弧 8">
              <a:extLst>
                <a:ext uri="{FF2B5EF4-FFF2-40B4-BE49-F238E27FC236}">
                  <a16:creationId xmlns:a16="http://schemas.microsoft.com/office/drawing/2014/main" id="{1064365E-1A15-7231-CF6A-184BAF696B52}"/>
                </a:ext>
              </a:extLst>
            </p:cNvPr>
            <p:cNvSpPr/>
            <p:nvPr/>
          </p:nvSpPr>
          <p:spPr>
            <a:xfrm rot="9900000">
              <a:off x="5147207" y="1799364"/>
              <a:ext cx="1923057" cy="1581350"/>
            </a:xfrm>
            <a:prstGeom prst="arc">
              <a:avLst>
                <a:gd name="adj1" fmla="val 13987705"/>
                <a:gd name="adj2" fmla="val 18016043"/>
              </a:avLst>
            </a:prstGeom>
            <a:ln w="38100">
              <a:solidFill>
                <a:srgbClr val="FFC000"/>
              </a:solidFill>
              <a:headEnd type="stealth"/>
              <a:tailEnd type="none"/>
            </a:ln>
          </p:spPr>
          <p:style>
            <a:lnRef idx="1">
              <a:schemeClr val="accent6"/>
            </a:lnRef>
            <a:fillRef idx="0">
              <a:schemeClr val="accent6"/>
            </a:fillRef>
            <a:effectRef idx="0">
              <a:schemeClr val="accent6"/>
            </a:effectRef>
            <a:fontRef idx="minor">
              <a:schemeClr val="tx1"/>
            </a:fontRef>
          </p:style>
          <p:txBody>
            <a:bodyPr rtlCol="0" anchor="ctr"/>
            <a:lstStyle/>
            <a:p>
              <a:pPr algn="ctr" fontAlgn="base">
                <a:spcBef>
                  <a:spcPct val="0"/>
                </a:spcBef>
                <a:spcAft>
                  <a:spcPct val="0"/>
                </a:spcAft>
                <a:defRPr/>
              </a:pPr>
              <a:endParaRPr lang="ja-JP" altLang="en-US">
                <a:solidFill>
                  <a:srgbClr val="000000"/>
                </a:solidFill>
                <a:latin typeface="Calibri" panose="020F0502020204030204" pitchFamily="34" charset="0"/>
                <a:ea typeface="ＭＳ Ｐゴシック"/>
                <a:cs typeface="Calibri" panose="020F0502020204030204" pitchFamily="34" charset="0"/>
              </a:endParaRPr>
            </a:p>
          </p:txBody>
        </p:sp>
      </p:grpSp>
      <p:sp>
        <p:nvSpPr>
          <p:cNvPr id="14" name="テキスト ボックス 13">
            <a:extLst>
              <a:ext uri="{FF2B5EF4-FFF2-40B4-BE49-F238E27FC236}">
                <a16:creationId xmlns:a16="http://schemas.microsoft.com/office/drawing/2014/main" id="{4F7F608F-5EA6-6010-C487-F0C93BAE5496}"/>
              </a:ext>
            </a:extLst>
          </p:cNvPr>
          <p:cNvSpPr txBox="1"/>
          <p:nvPr/>
        </p:nvSpPr>
        <p:spPr>
          <a:xfrm>
            <a:off x="1547200" y="12030"/>
            <a:ext cx="8975381" cy="574901"/>
          </a:xfrm>
          <a:prstGeom prst="rect">
            <a:avLst/>
          </a:prstGeom>
          <a:noFill/>
        </p:spPr>
        <p:txBody>
          <a:bodyPr wrap="square" rtlCol="0" anchor="ctr">
            <a:spAutoFit/>
          </a:bodyPr>
          <a:lstStyle/>
          <a:p>
            <a:pPr defTabSz="457200">
              <a:lnSpc>
                <a:spcPct val="120000"/>
              </a:lnSpc>
              <a:defRPr/>
            </a:pPr>
            <a:r>
              <a:rPr kumimoji="0" lang="en-US" altLang="ja-JP" sz="2800" b="1" kern="0" dirty="0">
                <a:solidFill>
                  <a:srgbClr val="3333CC"/>
                </a:solidFill>
                <a:latin typeface="Calibri" panose="020F0502020204030204" pitchFamily="34" charset="0"/>
                <a:ea typeface="Calibri" panose="020F0502020204030204" pitchFamily="34" charset="0"/>
                <a:cs typeface="Calibri" panose="020F0502020204030204" pitchFamily="34" charset="0"/>
              </a:rPr>
              <a:t>Development of a </a:t>
            </a:r>
            <a:r>
              <a:rPr lang="en-US" altLang="ja-JP" sz="2800" b="1" dirty="0">
                <a:solidFill>
                  <a:srgbClr val="3333CC"/>
                </a:solidFill>
                <a:latin typeface="Calibri" panose="020F0502020204030204"/>
                <a:ea typeface="HG丸ｺﾞｼｯｸM-PRO" pitchFamily="50" charset="-128"/>
                <a:cs typeface="Arial" panose="020B0604020202020204" pitchFamily="34" charset="0"/>
              </a:rPr>
              <a:t>large-scale</a:t>
            </a:r>
            <a:r>
              <a:rPr kumimoji="0" lang="en-US" altLang="ja-JP" sz="2800" b="1" kern="0" dirty="0">
                <a:solidFill>
                  <a:srgbClr val="3333CC"/>
                </a:solidFill>
                <a:latin typeface="Calibri" panose="020F0502020204030204" pitchFamily="34" charset="0"/>
                <a:ea typeface="Calibri" panose="020F0502020204030204" pitchFamily="34" charset="0"/>
                <a:cs typeface="Calibri" panose="020F0502020204030204" pitchFamily="34" charset="0"/>
              </a:rPr>
              <a:t> </a:t>
            </a:r>
            <a:r>
              <a:rPr kumimoji="0" lang="en-US" altLang="ja-JP" sz="2800" b="1" kern="0" baseline="30000" dirty="0">
                <a:solidFill>
                  <a:srgbClr val="3333CC"/>
                </a:solidFill>
                <a:latin typeface="Calibri" panose="020F0502020204030204" pitchFamily="34" charset="0"/>
                <a:ea typeface="Calibri" panose="020F0502020204030204" pitchFamily="34" charset="0"/>
                <a:cs typeface="Calibri" panose="020F0502020204030204" pitchFamily="34" charset="0"/>
              </a:rPr>
              <a:t>211</a:t>
            </a:r>
            <a:r>
              <a:rPr kumimoji="0" lang="en-US" altLang="ja-JP" sz="2800" b="1" kern="0" dirty="0">
                <a:solidFill>
                  <a:srgbClr val="3333CC"/>
                </a:solidFill>
                <a:latin typeface="Calibri" panose="020F0502020204030204" pitchFamily="34" charset="0"/>
                <a:ea typeface="Calibri" panose="020F0502020204030204" pitchFamily="34" charset="0"/>
                <a:cs typeface="Calibri" panose="020F0502020204030204" pitchFamily="34" charset="0"/>
              </a:rPr>
              <a:t>At production apparatus </a:t>
            </a:r>
          </a:p>
        </p:txBody>
      </p:sp>
      <p:sp>
        <p:nvSpPr>
          <p:cNvPr id="19" name="テキスト ボックス 18">
            <a:extLst>
              <a:ext uri="{FF2B5EF4-FFF2-40B4-BE49-F238E27FC236}">
                <a16:creationId xmlns:a16="http://schemas.microsoft.com/office/drawing/2014/main" id="{2811FE33-0E00-F3DA-C3E8-EB2F6998C910}"/>
              </a:ext>
            </a:extLst>
          </p:cNvPr>
          <p:cNvSpPr txBox="1"/>
          <p:nvPr/>
        </p:nvSpPr>
        <p:spPr>
          <a:xfrm>
            <a:off x="8065951" y="3075298"/>
            <a:ext cx="2494544" cy="402546"/>
          </a:xfrm>
          <a:prstGeom prst="rect">
            <a:avLst/>
          </a:prstGeom>
          <a:noFill/>
        </p:spPr>
        <p:txBody>
          <a:bodyPr wrap="square" rtlCol="0" anchor="ctr">
            <a:spAutoFit/>
          </a:bodyPr>
          <a:lstStyle/>
          <a:p>
            <a:pPr algn="ctr" defTabSz="457200">
              <a:lnSpc>
                <a:spcPct val="120000"/>
              </a:lnSpc>
              <a:defRPr/>
            </a:pPr>
            <a:r>
              <a:rPr kumimoji="0" lang="en-US" altLang="ja-JP" b="1" kern="0" dirty="0">
                <a:solidFill>
                  <a:srgbClr val="FFFF00"/>
                </a:solidFill>
                <a:latin typeface="Calibri" panose="020F0502020204030204" pitchFamily="34" charset="0"/>
                <a:ea typeface="Calibri" panose="020F0502020204030204" pitchFamily="34" charset="0"/>
                <a:cs typeface="Calibri" panose="020F0502020204030204" pitchFamily="34" charset="0"/>
              </a:rPr>
              <a:t>Rotating liquid Bi target</a:t>
            </a:r>
          </a:p>
        </p:txBody>
      </p:sp>
      <p:grpSp>
        <p:nvGrpSpPr>
          <p:cNvPr id="161" name="グループ化 160">
            <a:extLst>
              <a:ext uri="{FF2B5EF4-FFF2-40B4-BE49-F238E27FC236}">
                <a16:creationId xmlns:a16="http://schemas.microsoft.com/office/drawing/2014/main" id="{73B9D43D-3451-CB68-245A-9D947C058DFD}"/>
              </a:ext>
            </a:extLst>
          </p:cNvPr>
          <p:cNvGrpSpPr/>
          <p:nvPr/>
        </p:nvGrpSpPr>
        <p:grpSpPr>
          <a:xfrm>
            <a:off x="6794363" y="4051776"/>
            <a:ext cx="3766132" cy="2400986"/>
            <a:chOff x="5220072" y="3927697"/>
            <a:chExt cx="3766132" cy="2400986"/>
          </a:xfrm>
        </p:grpSpPr>
        <p:sp>
          <p:nvSpPr>
            <p:cNvPr id="34" name="正方形/長方形 33">
              <a:extLst>
                <a:ext uri="{FF2B5EF4-FFF2-40B4-BE49-F238E27FC236}">
                  <a16:creationId xmlns:a16="http://schemas.microsoft.com/office/drawing/2014/main" id="{5939F42D-CE2D-9742-99D3-EEBC301B72D7}"/>
                </a:ext>
              </a:extLst>
            </p:cNvPr>
            <p:cNvSpPr/>
            <p:nvPr/>
          </p:nvSpPr>
          <p:spPr>
            <a:xfrm>
              <a:off x="5220072" y="3927697"/>
              <a:ext cx="3766132" cy="2400986"/>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ja-JP" altLang="en-US">
                <a:solidFill>
                  <a:srgbClr val="FFFFFF"/>
                </a:solidFill>
                <a:latin typeface="Times New Roman"/>
                <a:ea typeface="ＭＳ Ｐゴシック"/>
              </a:endParaRPr>
            </a:p>
          </p:txBody>
        </p:sp>
        <p:sp>
          <p:nvSpPr>
            <p:cNvPr id="21" name="正方形/長方形 20">
              <a:extLst>
                <a:ext uri="{FF2B5EF4-FFF2-40B4-BE49-F238E27FC236}">
                  <a16:creationId xmlns:a16="http://schemas.microsoft.com/office/drawing/2014/main" id="{51DB2D48-550F-880F-D941-6C71B0347EA5}"/>
                </a:ext>
              </a:extLst>
            </p:cNvPr>
            <p:cNvSpPr/>
            <p:nvPr/>
          </p:nvSpPr>
          <p:spPr>
            <a:xfrm rot="3600000">
              <a:off x="8184815" y="4496959"/>
              <a:ext cx="65082" cy="45720"/>
            </a:xfrm>
            <a:prstGeom prst="rect">
              <a:avLst/>
            </a:prstGeom>
            <a:solidFill>
              <a:srgbClr val="ED7D31">
                <a:lumMod val="20000"/>
                <a:lumOff val="80000"/>
              </a:srgbClr>
            </a:solidFill>
            <a:ln w="12700" cap="flat" cmpd="sng" algn="ctr">
              <a:noFill/>
              <a:prstDash val="solid"/>
              <a:miter lim="800000"/>
            </a:ln>
            <a:effectLst/>
          </p:spPr>
          <p:txBody>
            <a:bodyPr rtlCol="0" anchor="ctr"/>
            <a:lstStyle/>
            <a:p>
              <a:pPr algn="ctr" defTabSz="457200">
                <a:defRPr/>
              </a:pPr>
              <a:endParaRPr kumimoji="0" lang="ja-JP" altLang="en-US" kern="0">
                <a:solidFill>
                  <a:prstClr val="white"/>
                </a:solidFill>
                <a:latin typeface="Calibri" pitchFamily="34" charset="0"/>
                <a:ea typeface="游ゴシック" panose="020B0400000000000000" pitchFamily="50" charset="-128"/>
                <a:cs typeface="Calibri" panose="020F0502020204030204" pitchFamily="34" charset="0"/>
              </a:endParaRPr>
            </a:p>
          </p:txBody>
        </p:sp>
        <p:sp>
          <p:nvSpPr>
            <p:cNvPr id="22" name="テキスト ボックス 21">
              <a:extLst>
                <a:ext uri="{FF2B5EF4-FFF2-40B4-BE49-F238E27FC236}">
                  <a16:creationId xmlns:a16="http://schemas.microsoft.com/office/drawing/2014/main" id="{D4AF549F-9A7D-5A5A-4713-61AA7AF8D48E}"/>
                </a:ext>
              </a:extLst>
            </p:cNvPr>
            <p:cNvSpPr txBox="1"/>
            <p:nvPr/>
          </p:nvSpPr>
          <p:spPr>
            <a:xfrm>
              <a:off x="5411745" y="5570656"/>
              <a:ext cx="1352497" cy="738664"/>
            </a:xfrm>
            <a:prstGeom prst="rect">
              <a:avLst/>
            </a:prstGeom>
            <a:noFill/>
          </p:spPr>
          <p:txBody>
            <a:bodyPr wrap="square" rtlCol="0">
              <a:spAutoFit/>
            </a:bodyPr>
            <a:lstStyle/>
            <a:p>
              <a:pPr algn="ctr" defTabSz="457200">
                <a:defRPr/>
              </a:pPr>
              <a:r>
                <a:rPr lang="en-US" altLang="ja-JP" sz="1400" b="1" dirty="0">
                  <a:solidFill>
                    <a:prstClr val="black"/>
                  </a:solidFill>
                  <a:latin typeface="Calibri" pitchFamily="34" charset="0"/>
                  <a:ea typeface="游ゴシック" panose="020B0400000000000000" pitchFamily="50" charset="-128"/>
                  <a:cs typeface="Calibri" panose="020F0502020204030204" pitchFamily="34" charset="0"/>
                </a:rPr>
                <a:t>Heat the vessel to dissolve Bi at </a:t>
              </a:r>
              <a:r>
                <a:rPr lang="en-US" altLang="ja-JP" sz="1400" b="1" dirty="0">
                  <a:solidFill>
                    <a:prstClr val="black"/>
                  </a:solidFill>
                  <a:latin typeface="Calibri" panose="020F0502020204030204" pitchFamily="34" charset="0"/>
                  <a:ea typeface="Calibri" panose="020F0502020204030204" pitchFamily="34" charset="0"/>
                  <a:cs typeface="Calibri" panose="020F0502020204030204" pitchFamily="34" charset="0"/>
                </a:rPr>
                <a:t>300∼400°C</a:t>
              </a:r>
            </a:p>
          </p:txBody>
        </p:sp>
        <p:sp>
          <p:nvSpPr>
            <p:cNvPr id="23" name="直角三角形 22">
              <a:extLst>
                <a:ext uri="{FF2B5EF4-FFF2-40B4-BE49-F238E27FC236}">
                  <a16:creationId xmlns:a16="http://schemas.microsoft.com/office/drawing/2014/main" id="{9EE67D8A-4E54-AAA3-7268-84F57B80632D}"/>
                </a:ext>
              </a:extLst>
            </p:cNvPr>
            <p:cNvSpPr/>
            <p:nvPr/>
          </p:nvSpPr>
          <p:spPr>
            <a:xfrm rot="3600000" flipH="1">
              <a:off x="6065039" y="4821801"/>
              <a:ext cx="187354" cy="394426"/>
            </a:xfrm>
            <a:prstGeom prst="rtTriangle">
              <a:avLst/>
            </a:prstGeom>
            <a:solidFill>
              <a:srgbClr val="FF0000"/>
            </a:solidFill>
            <a:ln w="12700" cap="flat" cmpd="sng" algn="ctr">
              <a:solidFill>
                <a:sysClr val="windowText" lastClr="000000"/>
              </a:solidFill>
              <a:prstDash val="solid"/>
              <a:miter lim="800000"/>
            </a:ln>
            <a:effectLst/>
          </p:spPr>
          <p:txBody>
            <a:bodyPr rtlCol="0" anchor="ctr"/>
            <a:lstStyle/>
            <a:p>
              <a:pPr algn="ctr" defTabSz="457200">
                <a:defRPr/>
              </a:pPr>
              <a:endParaRPr kumimoji="0" lang="ja-JP" altLang="en-US" sz="1013" kern="0">
                <a:solidFill>
                  <a:prstClr val="white"/>
                </a:solidFill>
                <a:latin typeface="Calibri" pitchFamily="34" charset="0"/>
                <a:ea typeface="游ゴシック" panose="020B0400000000000000" pitchFamily="50" charset="-128"/>
                <a:cs typeface="Calibri" panose="020F0502020204030204" pitchFamily="34" charset="0"/>
              </a:endParaRPr>
            </a:p>
          </p:txBody>
        </p:sp>
        <p:sp>
          <p:nvSpPr>
            <p:cNvPr id="24" name="フリーフォーム 241">
              <a:extLst>
                <a:ext uri="{FF2B5EF4-FFF2-40B4-BE49-F238E27FC236}">
                  <a16:creationId xmlns:a16="http://schemas.microsoft.com/office/drawing/2014/main" id="{F0A2BA06-24B1-8E68-A8D3-78F6FBD8A56B}"/>
                </a:ext>
              </a:extLst>
            </p:cNvPr>
            <p:cNvSpPr/>
            <p:nvPr/>
          </p:nvSpPr>
          <p:spPr>
            <a:xfrm rot="19800000" flipH="1">
              <a:off x="8257246" y="5020822"/>
              <a:ext cx="433232" cy="77508"/>
            </a:xfrm>
            <a:custGeom>
              <a:avLst/>
              <a:gdLst>
                <a:gd name="connsiteX0" fmla="*/ 9525 w 757238"/>
                <a:gd name="connsiteY0" fmla="*/ 138112 h 138112"/>
                <a:gd name="connsiteX1" fmla="*/ 757238 w 757238"/>
                <a:gd name="connsiteY1" fmla="*/ 138112 h 138112"/>
                <a:gd name="connsiteX2" fmla="*/ 757238 w 757238"/>
                <a:gd name="connsiteY2" fmla="*/ 0 h 138112"/>
                <a:gd name="connsiteX3" fmla="*/ 0 w 757238"/>
                <a:gd name="connsiteY3" fmla="*/ 71437 h 138112"/>
                <a:gd name="connsiteX4" fmla="*/ 9525 w 757238"/>
                <a:gd name="connsiteY4" fmla="*/ 138112 h 138112"/>
                <a:gd name="connsiteX0" fmla="*/ 0 w 747713"/>
                <a:gd name="connsiteY0" fmla="*/ 138112 h 138112"/>
                <a:gd name="connsiteX1" fmla="*/ 747713 w 747713"/>
                <a:gd name="connsiteY1" fmla="*/ 138112 h 138112"/>
                <a:gd name="connsiteX2" fmla="*/ 747713 w 747713"/>
                <a:gd name="connsiteY2" fmla="*/ 0 h 138112"/>
                <a:gd name="connsiteX3" fmla="*/ 0 w 747713"/>
                <a:gd name="connsiteY3" fmla="*/ 71437 h 138112"/>
                <a:gd name="connsiteX4" fmla="*/ 0 w 747713"/>
                <a:gd name="connsiteY4" fmla="*/ 138112 h 138112"/>
                <a:gd name="connsiteX0" fmla="*/ 0 w 747713"/>
                <a:gd name="connsiteY0" fmla="*/ 138112 h 138112"/>
                <a:gd name="connsiteX1" fmla="*/ 747713 w 747713"/>
                <a:gd name="connsiteY1" fmla="*/ 138112 h 138112"/>
                <a:gd name="connsiteX2" fmla="*/ 747713 w 747713"/>
                <a:gd name="connsiteY2" fmla="*/ 0 h 138112"/>
                <a:gd name="connsiteX3" fmla="*/ 2406 w 747713"/>
                <a:gd name="connsiteY3" fmla="*/ 88192 h 138112"/>
                <a:gd name="connsiteX4" fmla="*/ 0 w 747713"/>
                <a:gd name="connsiteY4" fmla="*/ 138112 h 138112"/>
                <a:gd name="connsiteX0" fmla="*/ 2573 w 750286"/>
                <a:gd name="connsiteY0" fmla="*/ 138112 h 138112"/>
                <a:gd name="connsiteX1" fmla="*/ 750286 w 750286"/>
                <a:gd name="connsiteY1" fmla="*/ 138112 h 138112"/>
                <a:gd name="connsiteX2" fmla="*/ 750286 w 750286"/>
                <a:gd name="connsiteY2" fmla="*/ 0 h 138112"/>
                <a:gd name="connsiteX3" fmla="*/ 0 w 750286"/>
                <a:gd name="connsiteY3" fmla="*/ 85462 h 138112"/>
                <a:gd name="connsiteX4" fmla="*/ 2573 w 750286"/>
                <a:gd name="connsiteY4" fmla="*/ 138112 h 13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286" h="138112">
                  <a:moveTo>
                    <a:pt x="2573" y="138112"/>
                  </a:moveTo>
                  <a:lnTo>
                    <a:pt x="750286" y="138112"/>
                  </a:lnTo>
                  <a:lnTo>
                    <a:pt x="750286" y="0"/>
                  </a:lnTo>
                  <a:lnTo>
                    <a:pt x="0" y="85462"/>
                  </a:lnTo>
                  <a:lnTo>
                    <a:pt x="2573" y="138112"/>
                  </a:lnTo>
                  <a:close/>
                </a:path>
              </a:pathLst>
            </a:custGeom>
            <a:solidFill>
              <a:srgbClr val="FF0000"/>
            </a:solidFill>
            <a:ln w="12700" cap="flat" cmpd="sng" algn="ctr">
              <a:solidFill>
                <a:sysClr val="windowText" lastClr="000000"/>
              </a:solidFill>
              <a:prstDash val="solid"/>
              <a:miter lim="800000"/>
            </a:ln>
            <a:effectLst/>
          </p:spPr>
          <p:txBody>
            <a:bodyPr rtlCol="0" anchor="ctr"/>
            <a:lstStyle/>
            <a:p>
              <a:pPr algn="ctr" defTabSz="457200">
                <a:defRPr/>
              </a:pPr>
              <a:endParaRPr kumimoji="0" lang="ja-JP" altLang="en-US" sz="1013" kern="0">
                <a:solidFill>
                  <a:prstClr val="white"/>
                </a:solidFill>
                <a:latin typeface="Calibri" pitchFamily="34" charset="0"/>
                <a:ea typeface="游ゴシック" panose="020B0400000000000000" pitchFamily="50" charset="-128"/>
                <a:cs typeface="Calibri" panose="020F0502020204030204" pitchFamily="34" charset="0"/>
              </a:endParaRPr>
            </a:p>
          </p:txBody>
        </p:sp>
        <p:sp>
          <p:nvSpPr>
            <p:cNvPr id="25" name="フリーフォーム 242">
              <a:extLst>
                <a:ext uri="{FF2B5EF4-FFF2-40B4-BE49-F238E27FC236}">
                  <a16:creationId xmlns:a16="http://schemas.microsoft.com/office/drawing/2014/main" id="{12323BE4-1A8F-37AC-E8E7-01BD347024B3}"/>
                </a:ext>
              </a:extLst>
            </p:cNvPr>
            <p:cNvSpPr/>
            <p:nvPr/>
          </p:nvSpPr>
          <p:spPr>
            <a:xfrm rot="9000000">
              <a:off x="7818061" y="4262025"/>
              <a:ext cx="433232" cy="77508"/>
            </a:xfrm>
            <a:custGeom>
              <a:avLst/>
              <a:gdLst>
                <a:gd name="connsiteX0" fmla="*/ 9525 w 757238"/>
                <a:gd name="connsiteY0" fmla="*/ 138112 h 138112"/>
                <a:gd name="connsiteX1" fmla="*/ 757238 w 757238"/>
                <a:gd name="connsiteY1" fmla="*/ 138112 h 138112"/>
                <a:gd name="connsiteX2" fmla="*/ 757238 w 757238"/>
                <a:gd name="connsiteY2" fmla="*/ 0 h 138112"/>
                <a:gd name="connsiteX3" fmla="*/ 0 w 757238"/>
                <a:gd name="connsiteY3" fmla="*/ 71437 h 138112"/>
                <a:gd name="connsiteX4" fmla="*/ 9525 w 757238"/>
                <a:gd name="connsiteY4" fmla="*/ 138112 h 138112"/>
                <a:gd name="connsiteX0" fmla="*/ 0 w 747713"/>
                <a:gd name="connsiteY0" fmla="*/ 138112 h 138112"/>
                <a:gd name="connsiteX1" fmla="*/ 747713 w 747713"/>
                <a:gd name="connsiteY1" fmla="*/ 138112 h 138112"/>
                <a:gd name="connsiteX2" fmla="*/ 747713 w 747713"/>
                <a:gd name="connsiteY2" fmla="*/ 0 h 138112"/>
                <a:gd name="connsiteX3" fmla="*/ 0 w 747713"/>
                <a:gd name="connsiteY3" fmla="*/ 71437 h 138112"/>
                <a:gd name="connsiteX4" fmla="*/ 0 w 747713"/>
                <a:gd name="connsiteY4" fmla="*/ 138112 h 138112"/>
                <a:gd name="connsiteX0" fmla="*/ 0 w 747713"/>
                <a:gd name="connsiteY0" fmla="*/ 138112 h 138112"/>
                <a:gd name="connsiteX1" fmla="*/ 747713 w 747713"/>
                <a:gd name="connsiteY1" fmla="*/ 138112 h 138112"/>
                <a:gd name="connsiteX2" fmla="*/ 747713 w 747713"/>
                <a:gd name="connsiteY2" fmla="*/ 0 h 138112"/>
                <a:gd name="connsiteX3" fmla="*/ 2406 w 747713"/>
                <a:gd name="connsiteY3" fmla="*/ 88192 h 138112"/>
                <a:gd name="connsiteX4" fmla="*/ 0 w 747713"/>
                <a:gd name="connsiteY4" fmla="*/ 138112 h 138112"/>
                <a:gd name="connsiteX0" fmla="*/ 2573 w 750286"/>
                <a:gd name="connsiteY0" fmla="*/ 138112 h 138112"/>
                <a:gd name="connsiteX1" fmla="*/ 750286 w 750286"/>
                <a:gd name="connsiteY1" fmla="*/ 138112 h 138112"/>
                <a:gd name="connsiteX2" fmla="*/ 750286 w 750286"/>
                <a:gd name="connsiteY2" fmla="*/ 0 h 138112"/>
                <a:gd name="connsiteX3" fmla="*/ 0 w 750286"/>
                <a:gd name="connsiteY3" fmla="*/ 85462 h 138112"/>
                <a:gd name="connsiteX4" fmla="*/ 2573 w 750286"/>
                <a:gd name="connsiteY4" fmla="*/ 138112 h 13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286" h="138112">
                  <a:moveTo>
                    <a:pt x="2573" y="138112"/>
                  </a:moveTo>
                  <a:lnTo>
                    <a:pt x="750286" y="138112"/>
                  </a:lnTo>
                  <a:lnTo>
                    <a:pt x="750286" y="0"/>
                  </a:lnTo>
                  <a:lnTo>
                    <a:pt x="0" y="85462"/>
                  </a:lnTo>
                  <a:lnTo>
                    <a:pt x="2573" y="138112"/>
                  </a:lnTo>
                  <a:close/>
                </a:path>
              </a:pathLst>
            </a:custGeom>
            <a:solidFill>
              <a:srgbClr val="FF0000"/>
            </a:solidFill>
            <a:ln w="12700" cap="flat" cmpd="sng" algn="ctr">
              <a:solidFill>
                <a:sysClr val="windowText" lastClr="000000"/>
              </a:solidFill>
              <a:prstDash val="solid"/>
              <a:miter lim="800000"/>
            </a:ln>
            <a:effectLst/>
          </p:spPr>
          <p:txBody>
            <a:bodyPr rtlCol="0" anchor="ctr"/>
            <a:lstStyle/>
            <a:p>
              <a:pPr algn="ctr" defTabSz="457200">
                <a:defRPr/>
              </a:pPr>
              <a:endParaRPr kumimoji="0" lang="ja-JP" altLang="en-US" sz="1013" kern="0">
                <a:solidFill>
                  <a:prstClr val="white"/>
                </a:solidFill>
                <a:latin typeface="Calibri" pitchFamily="34" charset="0"/>
                <a:ea typeface="游ゴシック" panose="020B0400000000000000" pitchFamily="50" charset="-128"/>
                <a:cs typeface="Calibri" panose="020F0502020204030204" pitchFamily="34" charset="0"/>
              </a:endParaRPr>
            </a:p>
          </p:txBody>
        </p:sp>
        <p:sp>
          <p:nvSpPr>
            <p:cNvPr id="26" name="円弧 25">
              <a:extLst>
                <a:ext uri="{FF2B5EF4-FFF2-40B4-BE49-F238E27FC236}">
                  <a16:creationId xmlns:a16="http://schemas.microsoft.com/office/drawing/2014/main" id="{987B3739-D5B4-78AE-C0A1-3B25F13D83C6}"/>
                </a:ext>
              </a:extLst>
            </p:cNvPr>
            <p:cNvSpPr/>
            <p:nvPr/>
          </p:nvSpPr>
          <p:spPr>
            <a:xfrm rot="19800000" flipH="1">
              <a:off x="7730984" y="4740072"/>
              <a:ext cx="160280" cy="365445"/>
            </a:xfrm>
            <a:prstGeom prst="arc">
              <a:avLst>
                <a:gd name="adj1" fmla="val 11493325"/>
                <a:gd name="adj2" fmla="val 7583687"/>
              </a:avLst>
            </a:prstGeom>
            <a:noFill/>
            <a:ln w="19050" cap="flat" cmpd="sng" algn="ctr">
              <a:solidFill>
                <a:sysClr val="windowText" lastClr="000000"/>
              </a:solidFill>
              <a:prstDash val="solid"/>
              <a:miter lim="800000"/>
              <a:headEnd type="triangle" w="med" len="lg"/>
            </a:ln>
            <a:effectLst/>
          </p:spPr>
          <p:txBody>
            <a:bodyPr rtlCol="0" anchor="ctr"/>
            <a:lstStyle/>
            <a:p>
              <a:pPr algn="ctr" defTabSz="457200">
                <a:defRPr/>
              </a:pPr>
              <a:endParaRPr kumimoji="0" lang="ja-JP" altLang="en-US" sz="788" kern="0">
                <a:solidFill>
                  <a:prstClr val="black"/>
                </a:solidFill>
                <a:latin typeface="Calibri" pitchFamily="34" charset="0"/>
                <a:ea typeface="游ゴシック" panose="020B0400000000000000" pitchFamily="50" charset="-128"/>
                <a:cs typeface="Calibri" panose="020F0502020204030204" pitchFamily="34" charset="0"/>
              </a:endParaRPr>
            </a:p>
          </p:txBody>
        </p:sp>
        <p:sp>
          <p:nvSpPr>
            <p:cNvPr id="27" name="テキスト ボックス 26">
              <a:extLst>
                <a:ext uri="{FF2B5EF4-FFF2-40B4-BE49-F238E27FC236}">
                  <a16:creationId xmlns:a16="http://schemas.microsoft.com/office/drawing/2014/main" id="{DAD3374F-1D3A-7A1E-5B36-E3369CE33042}"/>
                </a:ext>
              </a:extLst>
            </p:cNvPr>
            <p:cNvSpPr txBox="1"/>
            <p:nvPr/>
          </p:nvSpPr>
          <p:spPr>
            <a:xfrm>
              <a:off x="7308304" y="5565638"/>
              <a:ext cx="1656184" cy="738664"/>
            </a:xfrm>
            <a:prstGeom prst="rect">
              <a:avLst/>
            </a:prstGeom>
            <a:noFill/>
          </p:spPr>
          <p:txBody>
            <a:bodyPr wrap="square" rtlCol="0">
              <a:spAutoFit/>
            </a:bodyPr>
            <a:lstStyle/>
            <a:p>
              <a:pPr algn="ctr" defTabSz="457200">
                <a:defRPr/>
              </a:pPr>
              <a:r>
                <a:rPr lang="en-US" altLang="ja-JP" sz="1400" b="1" dirty="0">
                  <a:solidFill>
                    <a:prstClr val="black"/>
                  </a:solidFill>
                  <a:latin typeface="Calibri" pitchFamily="34" charset="0"/>
                  <a:ea typeface="游ゴシック" panose="020B0400000000000000" pitchFamily="50" charset="-128"/>
                  <a:cs typeface="Calibri" panose="020F0502020204030204" pitchFamily="34" charset="0"/>
                </a:rPr>
                <a:t>Spread Bi to the wall of the vessel by centrifugal force </a:t>
              </a:r>
              <a:endParaRPr lang="en-US" altLang="ja-JP" sz="1400" b="1" dirty="0">
                <a:solidFill>
                  <a:prstClr val="black"/>
                </a:solidFill>
                <a:latin typeface="Calibri" pitchFamily="34" charset="0"/>
                <a:ea typeface="Calibri" panose="020F0502020204030204" pitchFamily="34" charset="0"/>
                <a:cs typeface="Calibri" panose="020F0502020204030204" pitchFamily="34" charset="0"/>
              </a:endParaRPr>
            </a:p>
          </p:txBody>
        </p:sp>
        <p:sp>
          <p:nvSpPr>
            <p:cNvPr id="29" name="下矢印 363">
              <a:extLst>
                <a:ext uri="{FF2B5EF4-FFF2-40B4-BE49-F238E27FC236}">
                  <a16:creationId xmlns:a16="http://schemas.microsoft.com/office/drawing/2014/main" id="{7AEAA21E-088F-087F-0A9B-A2866ED0F9DE}"/>
                </a:ext>
              </a:extLst>
            </p:cNvPr>
            <p:cNvSpPr/>
            <p:nvPr/>
          </p:nvSpPr>
          <p:spPr>
            <a:xfrm rot="16200000">
              <a:off x="6829008" y="4488114"/>
              <a:ext cx="424395" cy="522058"/>
            </a:xfrm>
            <a:prstGeom prst="downArrow">
              <a:avLst>
                <a:gd name="adj1" fmla="val 40038"/>
                <a:gd name="adj2" fmla="val 34778"/>
              </a:avLst>
            </a:prstGeom>
            <a:solidFill>
              <a:srgbClr val="FF9900"/>
            </a:solidFill>
            <a:ln w="12700" cap="flat" cmpd="sng" algn="ctr">
              <a:solidFill>
                <a:sysClr val="windowText" lastClr="000000"/>
              </a:solidFill>
              <a:prstDash val="solid"/>
              <a:miter lim="800000"/>
            </a:ln>
            <a:effectLst/>
          </p:spPr>
          <p:txBody>
            <a:bodyPr rtlCol="0" anchor="ctr"/>
            <a:lstStyle/>
            <a:p>
              <a:pPr algn="ctr" defTabSz="457200">
                <a:defRPr/>
              </a:pPr>
              <a:endParaRPr kumimoji="0" lang="ja-JP" altLang="en-US" sz="1013" kern="0">
                <a:solidFill>
                  <a:prstClr val="white"/>
                </a:solidFill>
                <a:latin typeface="Calibri" pitchFamily="34" charset="0"/>
                <a:ea typeface="游ゴシック" panose="020B0400000000000000" pitchFamily="50" charset="-128"/>
                <a:cs typeface="Calibri" panose="020F0502020204030204" pitchFamily="34" charset="0"/>
              </a:endParaRPr>
            </a:p>
          </p:txBody>
        </p:sp>
        <p:cxnSp>
          <p:nvCxnSpPr>
            <p:cNvPr id="30" name="直線コネクタ 29">
              <a:extLst>
                <a:ext uri="{FF2B5EF4-FFF2-40B4-BE49-F238E27FC236}">
                  <a16:creationId xmlns:a16="http://schemas.microsoft.com/office/drawing/2014/main" id="{E33C79C8-79C4-AC99-C794-DBA9F5E8F4CE}"/>
                </a:ext>
              </a:extLst>
            </p:cNvPr>
            <p:cNvCxnSpPr/>
            <p:nvPr/>
          </p:nvCxnSpPr>
          <p:spPr>
            <a:xfrm rot="3600000" flipH="1">
              <a:off x="8074558" y="4305415"/>
              <a:ext cx="0" cy="972000"/>
            </a:xfrm>
            <a:prstGeom prst="line">
              <a:avLst/>
            </a:prstGeom>
            <a:noFill/>
            <a:ln w="19050" cap="flat" cmpd="sng" algn="ctr">
              <a:solidFill>
                <a:sysClr val="windowText" lastClr="000000"/>
              </a:solidFill>
              <a:prstDash val="lgDashDot"/>
              <a:miter lim="800000"/>
            </a:ln>
            <a:effectLst/>
          </p:spPr>
        </p:cxnSp>
        <p:sp>
          <p:nvSpPr>
            <p:cNvPr id="31" name="フリーフォーム 423">
              <a:extLst>
                <a:ext uri="{FF2B5EF4-FFF2-40B4-BE49-F238E27FC236}">
                  <a16:creationId xmlns:a16="http://schemas.microsoft.com/office/drawing/2014/main" id="{E6DC4C70-623A-75A6-541B-FCE976AB46AE}"/>
                </a:ext>
              </a:extLst>
            </p:cNvPr>
            <p:cNvSpPr/>
            <p:nvPr/>
          </p:nvSpPr>
          <p:spPr>
            <a:xfrm rot="3600000">
              <a:off x="5245128" y="4412072"/>
              <a:ext cx="1440000" cy="556658"/>
            </a:xfrm>
            <a:custGeom>
              <a:avLst/>
              <a:gdLst>
                <a:gd name="connsiteX0" fmla="*/ 161555 w 1440000"/>
                <a:gd name="connsiteY0" fmla="*/ 0 h 556658"/>
                <a:gd name="connsiteX1" fmla="*/ 281207 w 1440000"/>
                <a:gd name="connsiteY1" fmla="*/ 0 h 556658"/>
                <a:gd name="connsiteX2" fmla="*/ 281207 w 1440000"/>
                <a:gd name="connsiteY2" fmla="*/ 43658 h 556658"/>
                <a:gd name="connsiteX3" fmla="*/ 239129 w 1440000"/>
                <a:gd name="connsiteY3" fmla="*/ 43658 h 556658"/>
                <a:gd name="connsiteX4" fmla="*/ 239129 w 1440000"/>
                <a:gd name="connsiteY4" fmla="*/ 475658 h 556658"/>
                <a:gd name="connsiteX5" fmla="*/ 1200871 w 1440000"/>
                <a:gd name="connsiteY5" fmla="*/ 475658 h 556658"/>
                <a:gd name="connsiteX6" fmla="*/ 1200871 w 1440000"/>
                <a:gd name="connsiteY6" fmla="*/ 43658 h 556658"/>
                <a:gd name="connsiteX7" fmla="*/ 1158794 w 1440000"/>
                <a:gd name="connsiteY7" fmla="*/ 43658 h 556658"/>
                <a:gd name="connsiteX8" fmla="*/ 1158794 w 1440000"/>
                <a:gd name="connsiteY8" fmla="*/ 0 h 556658"/>
                <a:gd name="connsiteX9" fmla="*/ 1278445 w 1440000"/>
                <a:gd name="connsiteY9" fmla="*/ 0 h 556658"/>
                <a:gd name="connsiteX10" fmla="*/ 1278445 w 1440000"/>
                <a:gd name="connsiteY10" fmla="*/ 394658 h 556658"/>
                <a:gd name="connsiteX11" fmla="*/ 1440000 w 1440000"/>
                <a:gd name="connsiteY11" fmla="*/ 394658 h 556658"/>
                <a:gd name="connsiteX12" fmla="*/ 1440000 w 1440000"/>
                <a:gd name="connsiteY12" fmla="*/ 556658 h 556658"/>
                <a:gd name="connsiteX13" fmla="*/ 1278445 w 1440000"/>
                <a:gd name="connsiteY13" fmla="*/ 556658 h 556658"/>
                <a:gd name="connsiteX14" fmla="*/ 161555 w 1440000"/>
                <a:gd name="connsiteY14" fmla="*/ 556658 h 556658"/>
                <a:gd name="connsiteX15" fmla="*/ 0 w 1440000"/>
                <a:gd name="connsiteY15" fmla="*/ 556658 h 556658"/>
                <a:gd name="connsiteX16" fmla="*/ 0 w 1440000"/>
                <a:gd name="connsiteY16" fmla="*/ 394658 h 556658"/>
                <a:gd name="connsiteX17" fmla="*/ 161555 w 1440000"/>
                <a:gd name="connsiteY17" fmla="*/ 394658 h 55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0000" h="556658">
                  <a:moveTo>
                    <a:pt x="161555" y="0"/>
                  </a:moveTo>
                  <a:lnTo>
                    <a:pt x="281207" y="0"/>
                  </a:lnTo>
                  <a:lnTo>
                    <a:pt x="281207" y="43658"/>
                  </a:lnTo>
                  <a:lnTo>
                    <a:pt x="239129" y="43658"/>
                  </a:lnTo>
                  <a:lnTo>
                    <a:pt x="239129" y="475658"/>
                  </a:lnTo>
                  <a:lnTo>
                    <a:pt x="1200871" y="475658"/>
                  </a:lnTo>
                  <a:lnTo>
                    <a:pt x="1200871" y="43658"/>
                  </a:lnTo>
                  <a:lnTo>
                    <a:pt x="1158794" y="43658"/>
                  </a:lnTo>
                  <a:lnTo>
                    <a:pt x="1158794" y="0"/>
                  </a:lnTo>
                  <a:lnTo>
                    <a:pt x="1278445" y="0"/>
                  </a:lnTo>
                  <a:lnTo>
                    <a:pt x="1278445" y="394658"/>
                  </a:lnTo>
                  <a:lnTo>
                    <a:pt x="1440000" y="394658"/>
                  </a:lnTo>
                  <a:lnTo>
                    <a:pt x="1440000" y="556658"/>
                  </a:lnTo>
                  <a:lnTo>
                    <a:pt x="1278445" y="556658"/>
                  </a:lnTo>
                  <a:lnTo>
                    <a:pt x="161555" y="556658"/>
                  </a:lnTo>
                  <a:lnTo>
                    <a:pt x="0" y="556658"/>
                  </a:lnTo>
                  <a:lnTo>
                    <a:pt x="0" y="394658"/>
                  </a:lnTo>
                  <a:lnTo>
                    <a:pt x="161555" y="394658"/>
                  </a:lnTo>
                  <a:close/>
                </a:path>
              </a:pathLst>
            </a:custGeom>
            <a:solidFill>
              <a:schemeClr val="bg1">
                <a:lumMod val="75000"/>
              </a:schemeClr>
            </a:solidFill>
            <a:ln w="19050" cap="flat" cmpd="sng" algn="ctr">
              <a:solidFill>
                <a:sysClr val="windowText" lastClr="000000"/>
              </a:solidFill>
              <a:prstDash val="solid"/>
            </a:ln>
            <a:effectLst/>
          </p:spPr>
          <p:txBody>
            <a:bodyPr rtlCol="0" anchor="ctr"/>
            <a:lstStyle/>
            <a:p>
              <a:pPr algn="ctr">
                <a:defRPr/>
              </a:pPr>
              <a:endParaRPr kumimoji="0" lang="ja-JP" altLang="en-US" sz="2400" kern="0">
                <a:solidFill>
                  <a:prstClr val="white"/>
                </a:solidFill>
                <a:latin typeface="Calibri" panose="020F0502020204030204" pitchFamily="34" charset="0"/>
                <a:ea typeface="ＭＳ Ｐゴシック"/>
                <a:cs typeface="Calibri" panose="020F0502020204030204" pitchFamily="34" charset="0"/>
              </a:endParaRPr>
            </a:p>
          </p:txBody>
        </p:sp>
        <p:sp>
          <p:nvSpPr>
            <p:cNvPr id="32" name="フリーフォーム 424">
              <a:extLst>
                <a:ext uri="{FF2B5EF4-FFF2-40B4-BE49-F238E27FC236}">
                  <a16:creationId xmlns:a16="http://schemas.microsoft.com/office/drawing/2014/main" id="{59257D3B-51FE-1E16-50A6-DDBE42F88BA9}"/>
                </a:ext>
              </a:extLst>
            </p:cNvPr>
            <p:cNvSpPr/>
            <p:nvPr/>
          </p:nvSpPr>
          <p:spPr>
            <a:xfrm rot="3600000">
              <a:off x="7515709" y="4412071"/>
              <a:ext cx="1440000" cy="556658"/>
            </a:xfrm>
            <a:custGeom>
              <a:avLst/>
              <a:gdLst>
                <a:gd name="connsiteX0" fmla="*/ 161555 w 1440000"/>
                <a:gd name="connsiteY0" fmla="*/ 0 h 556658"/>
                <a:gd name="connsiteX1" fmla="*/ 281207 w 1440000"/>
                <a:gd name="connsiteY1" fmla="*/ 0 h 556658"/>
                <a:gd name="connsiteX2" fmla="*/ 281207 w 1440000"/>
                <a:gd name="connsiteY2" fmla="*/ 43658 h 556658"/>
                <a:gd name="connsiteX3" fmla="*/ 239129 w 1440000"/>
                <a:gd name="connsiteY3" fmla="*/ 43658 h 556658"/>
                <a:gd name="connsiteX4" fmla="*/ 239129 w 1440000"/>
                <a:gd name="connsiteY4" fmla="*/ 475658 h 556658"/>
                <a:gd name="connsiteX5" fmla="*/ 1200871 w 1440000"/>
                <a:gd name="connsiteY5" fmla="*/ 475658 h 556658"/>
                <a:gd name="connsiteX6" fmla="*/ 1200871 w 1440000"/>
                <a:gd name="connsiteY6" fmla="*/ 43658 h 556658"/>
                <a:gd name="connsiteX7" fmla="*/ 1158794 w 1440000"/>
                <a:gd name="connsiteY7" fmla="*/ 43658 h 556658"/>
                <a:gd name="connsiteX8" fmla="*/ 1158794 w 1440000"/>
                <a:gd name="connsiteY8" fmla="*/ 0 h 556658"/>
                <a:gd name="connsiteX9" fmla="*/ 1278445 w 1440000"/>
                <a:gd name="connsiteY9" fmla="*/ 0 h 556658"/>
                <a:gd name="connsiteX10" fmla="*/ 1278445 w 1440000"/>
                <a:gd name="connsiteY10" fmla="*/ 394658 h 556658"/>
                <a:gd name="connsiteX11" fmla="*/ 1440000 w 1440000"/>
                <a:gd name="connsiteY11" fmla="*/ 394658 h 556658"/>
                <a:gd name="connsiteX12" fmla="*/ 1440000 w 1440000"/>
                <a:gd name="connsiteY12" fmla="*/ 556658 h 556658"/>
                <a:gd name="connsiteX13" fmla="*/ 1278445 w 1440000"/>
                <a:gd name="connsiteY13" fmla="*/ 556658 h 556658"/>
                <a:gd name="connsiteX14" fmla="*/ 161555 w 1440000"/>
                <a:gd name="connsiteY14" fmla="*/ 556658 h 556658"/>
                <a:gd name="connsiteX15" fmla="*/ 0 w 1440000"/>
                <a:gd name="connsiteY15" fmla="*/ 556658 h 556658"/>
                <a:gd name="connsiteX16" fmla="*/ 0 w 1440000"/>
                <a:gd name="connsiteY16" fmla="*/ 394658 h 556658"/>
                <a:gd name="connsiteX17" fmla="*/ 161555 w 1440000"/>
                <a:gd name="connsiteY17" fmla="*/ 394658 h 55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0000" h="556658">
                  <a:moveTo>
                    <a:pt x="161555" y="0"/>
                  </a:moveTo>
                  <a:lnTo>
                    <a:pt x="281207" y="0"/>
                  </a:lnTo>
                  <a:lnTo>
                    <a:pt x="281207" y="43658"/>
                  </a:lnTo>
                  <a:lnTo>
                    <a:pt x="239129" y="43658"/>
                  </a:lnTo>
                  <a:lnTo>
                    <a:pt x="239129" y="475658"/>
                  </a:lnTo>
                  <a:lnTo>
                    <a:pt x="1200871" y="475658"/>
                  </a:lnTo>
                  <a:lnTo>
                    <a:pt x="1200871" y="43658"/>
                  </a:lnTo>
                  <a:lnTo>
                    <a:pt x="1158794" y="43658"/>
                  </a:lnTo>
                  <a:lnTo>
                    <a:pt x="1158794" y="0"/>
                  </a:lnTo>
                  <a:lnTo>
                    <a:pt x="1278445" y="0"/>
                  </a:lnTo>
                  <a:lnTo>
                    <a:pt x="1278445" y="394658"/>
                  </a:lnTo>
                  <a:lnTo>
                    <a:pt x="1440000" y="394658"/>
                  </a:lnTo>
                  <a:lnTo>
                    <a:pt x="1440000" y="556658"/>
                  </a:lnTo>
                  <a:lnTo>
                    <a:pt x="1278445" y="556658"/>
                  </a:lnTo>
                  <a:lnTo>
                    <a:pt x="161555" y="556658"/>
                  </a:lnTo>
                  <a:lnTo>
                    <a:pt x="0" y="556658"/>
                  </a:lnTo>
                  <a:lnTo>
                    <a:pt x="0" y="394658"/>
                  </a:lnTo>
                  <a:lnTo>
                    <a:pt x="161555" y="394658"/>
                  </a:lnTo>
                  <a:close/>
                </a:path>
              </a:pathLst>
            </a:custGeom>
            <a:solidFill>
              <a:schemeClr val="bg1">
                <a:lumMod val="75000"/>
              </a:schemeClr>
            </a:solidFill>
            <a:ln w="19050" cap="flat" cmpd="sng" algn="ctr">
              <a:solidFill>
                <a:sysClr val="windowText" lastClr="000000"/>
              </a:solidFill>
              <a:prstDash val="solid"/>
            </a:ln>
            <a:effectLst/>
          </p:spPr>
          <p:txBody>
            <a:bodyPr rtlCol="0" anchor="ctr"/>
            <a:lstStyle/>
            <a:p>
              <a:pPr algn="ctr">
                <a:defRPr/>
              </a:pPr>
              <a:endParaRPr kumimoji="0" lang="ja-JP" altLang="en-US" sz="2400" kern="0">
                <a:solidFill>
                  <a:prstClr val="white"/>
                </a:solidFill>
                <a:latin typeface="Calibri" panose="020F0502020204030204" pitchFamily="34" charset="0"/>
                <a:ea typeface="ＭＳ Ｐゴシック"/>
                <a:cs typeface="Calibri" panose="020F0502020204030204" pitchFamily="34" charset="0"/>
              </a:endParaRPr>
            </a:p>
          </p:txBody>
        </p:sp>
        <p:sp>
          <p:nvSpPr>
            <p:cNvPr id="160" name="テキスト ボックス 159">
              <a:extLst>
                <a:ext uri="{FF2B5EF4-FFF2-40B4-BE49-F238E27FC236}">
                  <a16:creationId xmlns:a16="http://schemas.microsoft.com/office/drawing/2014/main" id="{0F4CE7F1-13AF-3064-3324-39D6AA297B0C}"/>
                </a:ext>
              </a:extLst>
            </p:cNvPr>
            <p:cNvSpPr txBox="1"/>
            <p:nvPr/>
          </p:nvSpPr>
          <p:spPr>
            <a:xfrm>
              <a:off x="6962739" y="5025224"/>
              <a:ext cx="1071624" cy="523220"/>
            </a:xfrm>
            <a:prstGeom prst="rect">
              <a:avLst/>
            </a:prstGeom>
            <a:noFill/>
          </p:spPr>
          <p:txBody>
            <a:bodyPr wrap="square" rtlCol="0">
              <a:spAutoFit/>
            </a:bodyPr>
            <a:lstStyle/>
            <a:p>
              <a:pPr algn="ctr" defTabSz="457200">
                <a:defRPr/>
              </a:pPr>
              <a:r>
                <a:rPr lang="en-US" altLang="ja-JP" sz="1400" b="1" dirty="0">
                  <a:solidFill>
                    <a:prstClr val="black"/>
                  </a:solidFill>
                  <a:latin typeface="Calibri" pitchFamily="34" charset="0"/>
                  <a:ea typeface="游ゴシック" panose="020B0400000000000000" pitchFamily="50" charset="-128"/>
                  <a:cs typeface="Calibri" panose="020F0502020204030204" pitchFamily="34" charset="0"/>
                </a:rPr>
                <a:t>Rotation</a:t>
              </a:r>
              <a:r>
                <a:rPr lang="en-US" altLang="ja-JP" sz="1400" b="1" dirty="0">
                  <a:solidFill>
                    <a:prstClr val="black"/>
                  </a:solidFill>
                  <a:latin typeface="Calibri" panose="020F0502020204030204" pitchFamily="34" charset="0"/>
                  <a:ea typeface="Calibri" panose="020F0502020204030204" pitchFamily="34" charset="0"/>
                  <a:cs typeface="Calibri" panose="020F0502020204030204" pitchFamily="34" charset="0"/>
                </a:rPr>
                <a:t> at 2000 rpm</a:t>
              </a:r>
              <a:endParaRPr lang="en-US" altLang="ja-JP" sz="1400" b="1" dirty="0">
                <a:solidFill>
                  <a:prstClr val="black"/>
                </a:solidFill>
                <a:latin typeface="Calibri" pitchFamily="34" charset="0"/>
                <a:ea typeface="游ゴシック" panose="020B0400000000000000" pitchFamily="50" charset="-128"/>
                <a:cs typeface="Calibri" panose="020F0502020204030204" pitchFamily="34" charset="0"/>
              </a:endParaRPr>
            </a:p>
          </p:txBody>
        </p:sp>
      </p:grpSp>
      <p:grpSp>
        <p:nvGrpSpPr>
          <p:cNvPr id="11" name="グループ化 10">
            <a:extLst>
              <a:ext uri="{FF2B5EF4-FFF2-40B4-BE49-F238E27FC236}">
                <a16:creationId xmlns:a16="http://schemas.microsoft.com/office/drawing/2014/main" id="{FBF3674A-DB2F-A90C-F051-5423DCD6E9CC}"/>
              </a:ext>
            </a:extLst>
          </p:cNvPr>
          <p:cNvGrpSpPr/>
          <p:nvPr/>
        </p:nvGrpSpPr>
        <p:grpSpPr>
          <a:xfrm>
            <a:off x="6184730" y="685748"/>
            <a:ext cx="1592996" cy="952167"/>
            <a:chOff x="4827758" y="726633"/>
            <a:chExt cx="1592996" cy="952167"/>
          </a:xfrm>
        </p:grpSpPr>
        <p:grpSp>
          <p:nvGrpSpPr>
            <p:cNvPr id="12" name="グループ化 11">
              <a:extLst>
                <a:ext uri="{FF2B5EF4-FFF2-40B4-BE49-F238E27FC236}">
                  <a16:creationId xmlns:a16="http://schemas.microsoft.com/office/drawing/2014/main" id="{77B35994-2D40-A0CB-43C1-11F399469950}"/>
                </a:ext>
              </a:extLst>
            </p:cNvPr>
            <p:cNvGrpSpPr/>
            <p:nvPr/>
          </p:nvGrpSpPr>
          <p:grpSpPr>
            <a:xfrm>
              <a:off x="4903859" y="726633"/>
              <a:ext cx="1516895" cy="947583"/>
              <a:chOff x="7377726" y="938811"/>
              <a:chExt cx="1706807" cy="1037966"/>
            </a:xfrm>
          </p:grpSpPr>
          <p:pic>
            <p:nvPicPr>
              <p:cNvPr id="13" name="図 12" descr="ロゴ, 会社名&#10;&#10;自動的に生成された説明">
                <a:extLst>
                  <a:ext uri="{FF2B5EF4-FFF2-40B4-BE49-F238E27FC236}">
                    <a16:creationId xmlns:a16="http://schemas.microsoft.com/office/drawing/2014/main" id="{241067C9-D8B0-BC57-D458-BDB0E049BB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947768"/>
                <a:ext cx="1272173" cy="430073"/>
              </a:xfrm>
              <a:prstGeom prst="rect">
                <a:avLst/>
              </a:prstGeom>
            </p:spPr>
          </p:pic>
          <p:pic>
            <p:nvPicPr>
              <p:cNvPr id="15" name="図 14" descr="図形&#10;&#10;中程度の精度で自動的に生成された説明">
                <a:extLst>
                  <a:ext uri="{FF2B5EF4-FFF2-40B4-BE49-F238E27FC236}">
                    <a16:creationId xmlns:a16="http://schemas.microsoft.com/office/drawing/2014/main" id="{ACECE7C0-DEF8-10AD-47D1-C78A4A4E6D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7917"/>
              <a:stretch/>
            </p:blipFill>
            <p:spPr>
              <a:xfrm>
                <a:off x="8513055" y="1468371"/>
                <a:ext cx="485146" cy="508406"/>
              </a:xfrm>
              <a:prstGeom prst="rect">
                <a:avLst/>
              </a:prstGeom>
            </p:spPr>
          </p:pic>
          <p:pic>
            <p:nvPicPr>
              <p:cNvPr id="16" name="Picture 25" descr="C:\Documents and Settings\Hiromitsu Haba\My Documents\My Pictures\sy150.bmp">
                <a:extLst>
                  <a:ext uri="{FF2B5EF4-FFF2-40B4-BE49-F238E27FC236}">
                    <a16:creationId xmlns:a16="http://schemas.microsoft.com/office/drawing/2014/main" id="{85F3D366-44CC-F1E5-7C26-02A13770A3A9}"/>
                  </a:ext>
                </a:extLst>
              </p:cNvPr>
              <p:cNvPicPr>
                <a:picLocks noChangeAspect="1" noChangeArrowheads="1"/>
              </p:cNvPicPr>
              <p:nvPr/>
            </p:nvPicPr>
            <p:blipFill>
              <a:blip r:embed="rId6" cstate="print"/>
              <a:srcRect/>
              <a:stretch>
                <a:fillRect/>
              </a:stretch>
            </p:blipFill>
            <p:spPr bwMode="auto">
              <a:xfrm>
                <a:off x="7377726" y="938811"/>
                <a:ext cx="412860" cy="698568"/>
              </a:xfrm>
              <a:prstGeom prst="rect">
                <a:avLst/>
              </a:prstGeom>
              <a:noFill/>
              <a:ln w="9525">
                <a:noFill/>
                <a:miter lim="800000"/>
                <a:headEnd/>
                <a:tailEnd/>
              </a:ln>
              <a:effectLst/>
            </p:spPr>
          </p:pic>
        </p:grpSp>
        <p:sp>
          <p:nvSpPr>
            <p:cNvPr id="17" name="テキスト ボックス 16">
              <a:extLst>
                <a:ext uri="{FF2B5EF4-FFF2-40B4-BE49-F238E27FC236}">
                  <a16:creationId xmlns:a16="http://schemas.microsoft.com/office/drawing/2014/main" id="{FDEE760C-FB5C-FA3B-1307-ABFB67C2DBE4}"/>
                </a:ext>
              </a:extLst>
            </p:cNvPr>
            <p:cNvSpPr txBox="1"/>
            <p:nvPr/>
          </p:nvSpPr>
          <p:spPr>
            <a:xfrm>
              <a:off x="4827758" y="1309468"/>
              <a:ext cx="1130622" cy="369332"/>
            </a:xfrm>
            <a:prstGeom prst="rect">
              <a:avLst/>
            </a:prstGeom>
            <a:noFill/>
          </p:spPr>
          <p:txBody>
            <a:bodyPr wrap="square">
              <a:spAutoFit/>
            </a:bodyPr>
            <a:lstStyle/>
            <a:p>
              <a:pPr fontAlgn="base">
                <a:spcBef>
                  <a:spcPct val="0"/>
                </a:spcBef>
                <a:spcAft>
                  <a:spcPct val="0"/>
                </a:spcAft>
                <a:defRPr/>
              </a:pPr>
              <a:r>
                <a:rPr lang="en-US" altLang="ja-JP" b="1" dirty="0">
                  <a:solidFill>
                    <a:srgbClr val="3333CC"/>
                  </a:solidFill>
                  <a:latin typeface="Arial" panose="020B0604020202020204" pitchFamily="34" charset="0"/>
                  <a:ea typeface="HG丸ｺﾞｼｯｸM-PRO" panose="020F0600000000000000" pitchFamily="50" charset="-128"/>
                  <a:cs typeface="Arial" panose="020B0604020202020204" pitchFamily="34" charset="0"/>
                </a:rPr>
                <a:t>FY2017–</a:t>
              </a:r>
              <a:endParaRPr lang="ja-JP" altLang="en-US" dirty="0">
                <a:solidFill>
                  <a:srgbClr val="000000"/>
                </a:solidFill>
                <a:latin typeface="Calibri" pitchFamily="34" charset="0"/>
                <a:ea typeface="ＭＳ Ｐゴシック" pitchFamily="50" charset="-128"/>
              </a:endParaRPr>
            </a:p>
          </p:txBody>
        </p:sp>
      </p:grpSp>
    </p:spTree>
    <p:extLst>
      <p:ext uri="{BB962C8B-B14F-4D97-AF65-F5344CB8AC3E}">
        <p14:creationId xmlns:p14="http://schemas.microsoft.com/office/powerpoint/2010/main" val="177182160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1474</Words>
  <Application>Microsoft Office PowerPoint</Application>
  <PresentationFormat>ワイド画面</PresentationFormat>
  <Paragraphs>437</Paragraphs>
  <Slides>23</Slides>
  <Notes>4</Notes>
  <HiddenSlides>0</HiddenSlides>
  <MMClips>0</MMClips>
  <ScaleCrop>false</ScaleCrop>
  <HeadingPairs>
    <vt:vector size="6" baseType="variant">
      <vt:variant>
        <vt:lpstr>使用されているフォント</vt:lpstr>
      </vt:variant>
      <vt:variant>
        <vt:i4>12</vt:i4>
      </vt:variant>
      <vt:variant>
        <vt:lpstr>テーマ</vt:lpstr>
      </vt:variant>
      <vt:variant>
        <vt:i4>4</vt:i4>
      </vt:variant>
      <vt:variant>
        <vt:lpstr>スライド タイトル</vt:lpstr>
      </vt:variant>
      <vt:variant>
        <vt:i4>23</vt:i4>
      </vt:variant>
    </vt:vector>
  </HeadingPairs>
  <TitlesOfParts>
    <vt:vector size="39" baseType="lpstr">
      <vt:lpstr>Helvetica Neue</vt:lpstr>
      <vt:lpstr>Helvetica Neue Regular</vt:lpstr>
      <vt:lpstr>游ゴシック</vt:lpstr>
      <vt:lpstr>游ゴシック Light</vt:lpstr>
      <vt:lpstr>Arial</vt:lpstr>
      <vt:lpstr>Arial Narrow</vt:lpstr>
      <vt:lpstr>Calibri</vt:lpstr>
      <vt:lpstr>Calibri Light</vt:lpstr>
      <vt:lpstr>Montserrat</vt:lpstr>
      <vt:lpstr>Roboto</vt:lpstr>
      <vt:lpstr>Times New Roman</vt:lpstr>
      <vt:lpstr>Wingdings</vt:lpstr>
      <vt:lpstr>Office テーマ</vt:lpstr>
      <vt:lpstr>3_IMCC - 1</vt:lpstr>
      <vt:lpstr>5_標準デザイン</vt:lpstr>
      <vt:lpstr>1_Office Theme</vt:lpstr>
      <vt:lpstr>Topic 8 (Multipurpose use of targets and beam dumps)</vt:lpstr>
      <vt:lpstr>Overview of the session 1</vt:lpstr>
      <vt:lpstr>Overview of the session 2</vt:lpstr>
      <vt:lpstr>PowerPoint プレゼンテーション</vt:lpstr>
      <vt:lpstr>PowerPoint プレゼンテーション</vt:lpstr>
      <vt:lpstr>Target System &amp; shielding</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The ISAC facility secondary irradiation and PIE upgrades</vt:lpstr>
      <vt:lpstr>ISAC-TRIUMF</vt:lpstr>
      <vt:lpstr>Multipurpose use of ISAC targets</vt:lpstr>
      <vt:lpstr>Secondary irradiation development</vt:lpstr>
      <vt:lpstr>Secondary irradiation campaign</vt:lpstr>
      <vt:lpstr>Post-Irradiation Examination</vt:lpstr>
      <vt:lpstr>Outline</vt:lpstr>
      <vt:lpstr>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8 (Multipurpose use of targets and beam dumps)</dc:title>
  <dc:creator>okuno hiroki</dc:creator>
  <cp:lastModifiedBy>okuno hiroki</cp:lastModifiedBy>
  <cp:revision>7</cp:revision>
  <dcterms:created xsi:type="dcterms:W3CDTF">2023-11-10T02:41:51Z</dcterms:created>
  <dcterms:modified xsi:type="dcterms:W3CDTF">2023-11-10T04:50:16Z</dcterms:modified>
</cp:coreProperties>
</file>