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96" r:id="rId2"/>
    <p:sldId id="307" r:id="rId3"/>
    <p:sldId id="298" r:id="rId4"/>
    <p:sldId id="308" r:id="rId5"/>
    <p:sldId id="313" r:id="rId6"/>
    <p:sldId id="299" r:id="rId7"/>
    <p:sldId id="310" r:id="rId8"/>
    <p:sldId id="302" r:id="rId9"/>
    <p:sldId id="301" r:id="rId10"/>
    <p:sldId id="317" r:id="rId11"/>
    <p:sldId id="300" r:id="rId12"/>
    <p:sldId id="305" r:id="rId13"/>
    <p:sldId id="304" r:id="rId14"/>
    <p:sldId id="311" r:id="rId15"/>
    <p:sldId id="303" r:id="rId16"/>
    <p:sldId id="314" r:id="rId17"/>
    <p:sldId id="306" r:id="rId18"/>
    <p:sldId id="315" r:id="rId19"/>
    <p:sldId id="312"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53"/>
    <p:restoredTop sz="87954"/>
  </p:normalViewPr>
  <p:slideViewPr>
    <p:cSldViewPr snapToGrid="0" snapToObjects="1">
      <p:cViewPr varScale="1">
        <p:scale>
          <a:sx n="101" d="100"/>
          <a:sy n="101" d="100"/>
        </p:scale>
        <p:origin x="208"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11/10/23</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11/10/23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publishing.cern.ch/index.php/CYRM/issue/view/127"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worldscientific.com/worldscibooks/10.1142/958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35703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i="0" u="none" strike="noStrike" dirty="0">
                <a:solidFill>
                  <a:srgbClr val="FFFFFF"/>
                </a:solidFill>
                <a:effectLst/>
                <a:latin typeface="sourcesans-regular"/>
              </a:rPr>
              <a:t>The High Luminosity Large Hadron Collider (HL-LHC) is an upgrade of the LHC which aims to achieve instantaneous luminosities a factor of 5 to 7.5 larger than the LHC nominal value, thereby enabling the experiments to enlarge their data sample by one order of magnitude during the 12 years of HL-LHC operation compared with the LHC baseline programme. Following five years of design studies and R&amp;D, this challenging project requires about ten years of developments, prototyping, testing, series production and implementation; hence operation is expected to start at the end of this decade. The timeline of the project is dictated by the fact that, in the coming years, many critical components of the accelerator will reach the end of their lifetime due to radiation damage and will thus need to be replaced. The upgrade phase is therefore crucial not only for the full exploitation of the LHC physics potential, but also to enable operation of the collider beyond the end of the nominal LHC exploitation in 2025.</a:t>
            </a:r>
          </a:p>
          <a:p>
            <a:pPr algn="just"/>
            <a:endParaRPr lang="en-GB" b="0" i="0" u="none" strike="noStrike" dirty="0">
              <a:solidFill>
                <a:srgbClr val="FFFFFF"/>
              </a:solidFill>
              <a:effectLst/>
              <a:latin typeface="sourcesans-regular"/>
            </a:endParaRPr>
          </a:p>
          <a:p>
            <a:pPr algn="just"/>
            <a:r>
              <a:rPr lang="en-GB" b="0" i="0" u="none" strike="noStrike" dirty="0">
                <a:solidFill>
                  <a:srgbClr val="FFFFFF"/>
                </a:solidFill>
                <a:effectLst/>
                <a:latin typeface="sourcesans-regular"/>
              </a:rPr>
              <a:t>The HL-LHC will rely on a number of key innovative technologies, including cutting-edge Nb</a:t>
            </a:r>
            <a:r>
              <a:rPr lang="en-GB" b="0" i="0" u="none" strike="noStrike" baseline="-25000" dirty="0">
                <a:solidFill>
                  <a:srgbClr val="FFFFFF"/>
                </a:solidFill>
                <a:effectLst/>
                <a:latin typeface="sourcesans-regular"/>
              </a:rPr>
              <a:t>3</a:t>
            </a:r>
            <a:r>
              <a:rPr lang="en-GB" b="0" i="0" u="none" strike="noStrike" dirty="0">
                <a:solidFill>
                  <a:srgbClr val="FFFFFF"/>
                </a:solidFill>
                <a:effectLst/>
                <a:latin typeface="sourcesans-regular"/>
              </a:rPr>
              <a:t>Sn and Nb-</a:t>
            </a:r>
            <a:r>
              <a:rPr lang="en-GB" b="0" i="0" u="none" strike="noStrike" dirty="0" err="1">
                <a:solidFill>
                  <a:srgbClr val="FFFFFF"/>
                </a:solidFill>
                <a:effectLst/>
                <a:latin typeface="sourcesans-regular"/>
              </a:rPr>
              <a:t>Ti</a:t>
            </a:r>
            <a:r>
              <a:rPr lang="en-GB" b="0" i="0" u="none" strike="noStrike" dirty="0">
                <a:solidFill>
                  <a:srgbClr val="FFFFFF"/>
                </a:solidFill>
                <a:effectLst/>
                <a:latin typeface="sourcesans-regular"/>
              </a:rPr>
              <a:t> superconducting magnets, compact superconducting crab cavities with ultra-precise phase control for beam rotation, new technology for beam collimation such as bent crystals, and high-power, loss-less MgB</a:t>
            </a:r>
            <a:r>
              <a:rPr lang="en-GB" b="0" i="0" u="none" strike="noStrike" baseline="-25000" dirty="0">
                <a:solidFill>
                  <a:srgbClr val="FFFFFF"/>
                </a:solidFill>
                <a:effectLst/>
                <a:latin typeface="sourcesans-regular"/>
              </a:rPr>
              <a:t>2 </a:t>
            </a:r>
            <a:r>
              <a:rPr lang="en-GB" b="0" i="0" u="none" strike="noStrike" dirty="0">
                <a:solidFill>
                  <a:srgbClr val="FFFFFF"/>
                </a:solidFill>
                <a:effectLst/>
                <a:latin typeface="sourcesans-regular"/>
              </a:rPr>
              <a:t>superconducting links, to name only a few. A detailed description of the project and its technological and operational challenges is provided in the </a:t>
            </a:r>
            <a:r>
              <a:rPr lang="en-GB" b="0" i="0" u="sng" strike="noStrike" dirty="0">
                <a:solidFill>
                  <a:srgbClr val="FFFFFF"/>
                </a:solidFill>
                <a:effectLst/>
                <a:latin typeface="sourcesans-bold"/>
                <a:hlinkClick r:id="rId3"/>
              </a:rPr>
              <a:t>HL-LHC Technical Design Report</a:t>
            </a:r>
            <a:r>
              <a:rPr lang="en-GB" b="0" i="0" u="none" strike="noStrike" dirty="0">
                <a:solidFill>
                  <a:srgbClr val="FFFFFF"/>
                </a:solidFill>
                <a:effectLst/>
                <a:latin typeface="sourcesans-regular"/>
              </a:rPr>
              <a:t> and the </a:t>
            </a:r>
            <a:r>
              <a:rPr lang="en-GB" b="0" i="0" u="sng" strike="noStrike" dirty="0">
                <a:solidFill>
                  <a:srgbClr val="FFFFFF"/>
                </a:solidFill>
                <a:effectLst/>
                <a:latin typeface="sourcesans-bold"/>
                <a:hlinkClick r:id="rId4"/>
              </a:rPr>
              <a:t>HL-LHC book</a:t>
            </a:r>
            <a:r>
              <a:rPr lang="en-GB" b="0" i="0" u="none" strike="noStrike" dirty="0">
                <a:solidFill>
                  <a:srgbClr val="FFFFFF"/>
                </a:solidFill>
                <a:effectLst/>
                <a:latin typeface="sourcesans-bold"/>
              </a:rPr>
              <a:t>.</a:t>
            </a:r>
            <a:endParaRPr lang="en-GB" b="0" i="0" u="none" strike="noStrike" dirty="0">
              <a:solidFill>
                <a:srgbClr val="FFFFFF"/>
              </a:solidFill>
              <a:effectLst/>
              <a:latin typeface="sourcesans-regular"/>
            </a:endParaRPr>
          </a:p>
          <a:p>
            <a:endParaRPr lang="en-CH" dirty="0"/>
          </a:p>
        </p:txBody>
      </p:sp>
      <p:sp>
        <p:nvSpPr>
          <p:cNvPr id="4" name="Slide Number Placeholder 3"/>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4046074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5FC4307-AADB-BE47-352D-8E9764B340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42542" y="2075542"/>
            <a:ext cx="2706915" cy="2706915"/>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November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M. Calviani | HPWT2026</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November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M. Calviani | HPWT2026</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CH"/>
              <a:t>November 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M. Calviani | HPWT2026</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CH"/>
              <a:t>November 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M. Calviani | HPWT2026</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November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M. Calviani | HPWT2026</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CH"/>
              <a:t>November 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M. Calviani | HPWT2026</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November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M. Calviani | HPWT2026</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CH"/>
              <a:t>November 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M. Calviani | HPWT2026</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CH"/>
              <a:t>November 2023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M. Calviani | HPWT2026</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CH"/>
              <a:t>November 2023</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M. Calviani | HPWT2026</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CH"/>
              <a:t>November 2023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M. Calviani | HPWT2026</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CH"/>
              <a:t>November 2023</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M. Calviani | HPWT2026</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558632" y="4869770"/>
            <a:ext cx="1074737" cy="10747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bg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52224" y="714489"/>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650824"/>
            <a:ext cx="11376026" cy="549951"/>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2" name="Graphic 1">
            <a:extLst>
              <a:ext uri="{FF2B5EF4-FFF2-40B4-BE49-F238E27FC236}">
                <a16:creationId xmlns:a16="http://schemas.microsoft.com/office/drawing/2014/main" id="{43B4A7CD-041C-B2EA-8B83-3451E07EC5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52224" y="714489"/>
            <a:ext cx="2059046" cy="2059046"/>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November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M. Calviani | HPWT2026</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November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M. Calviani | HPWT2026</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November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M. Calviani | HPWT2026</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5266"/>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27752"/>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CH"/>
              <a:t>November 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M. Calviani | HPWT2026</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CH"/>
              <a:t>November 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M. Calviani | HPWT2026</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CH"/>
              <a:t>November 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M. Calviani | HPWT2026</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101915" y="6424993"/>
            <a:ext cx="1773923" cy="365125"/>
          </a:xfrm>
          <a:prstGeom prst="rect">
            <a:avLst/>
          </a:prstGeom>
        </p:spPr>
        <p:txBody>
          <a:bodyPr vert="horz" lIns="0" tIns="0" rIns="0" bIns="0" rtlCol="0" anchor="ctr"/>
          <a:lstStyle>
            <a:lvl1pPr algn="l">
              <a:defRPr sz="1000">
                <a:solidFill>
                  <a:schemeClr val="tx1"/>
                </a:solidFill>
              </a:defRPr>
            </a:lvl1pPr>
          </a:lstStyle>
          <a:p>
            <a:r>
              <a:rPr lang="de-CH"/>
              <a:t>November 2023</a:t>
            </a:r>
            <a:endParaRPr lang="en-US" dirty="0"/>
          </a:p>
        </p:txBody>
      </p:sp>
      <p:sp>
        <p:nvSpPr>
          <p:cNvPr id="6" name="Slide Number Placeholder 5"/>
          <p:cNvSpPr>
            <a:spLocks noGrp="1"/>
          </p:cNvSpPr>
          <p:nvPr>
            <p:ph type="sldNum" sz="quarter" idx="4"/>
          </p:nvPr>
        </p:nvSpPr>
        <p:spPr>
          <a:xfrm>
            <a:off x="11107546" y="6424993"/>
            <a:ext cx="681254" cy="365125"/>
          </a:xfrm>
          <a:prstGeom prst="rect">
            <a:avLst/>
          </a:prstGeom>
        </p:spPr>
        <p:txBody>
          <a:bodyPr vert="horz" lIns="0" tIns="0" rIns="0" bIns="0" rtlCol="0" anchor="ctr"/>
          <a:lstStyle>
            <a:lvl1pPr algn="r">
              <a:defRPr sz="850" b="1">
                <a:solidFill>
                  <a:schemeClr val="tx1"/>
                </a:solidFill>
              </a:defRPr>
            </a:lvl1pPr>
          </a:lstStyle>
          <a:p>
            <a:r>
              <a:rPr lang="en-US" dirty="0"/>
              <a:t>Slide </a:t>
            </a:r>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1145352" y="6424993"/>
            <a:ext cx="6787386" cy="365125"/>
          </a:xfrm>
          <a:prstGeom prst="rect">
            <a:avLst/>
          </a:prstGeom>
        </p:spPr>
        <p:txBody>
          <a:bodyPr vert="horz" lIns="0" tIns="0" rIns="0" bIns="0" rtlCol="0" anchor="ctr"/>
          <a:lstStyle>
            <a:lvl1pPr algn="l">
              <a:defRPr sz="1000">
                <a:solidFill>
                  <a:schemeClr val="tx1"/>
                </a:solidFill>
              </a:defRPr>
            </a:lvl1pPr>
          </a:lstStyle>
          <a:p>
            <a:r>
              <a:rPr lang="en-US"/>
              <a:t>M. Calviani | HPWT2026</a:t>
            </a:r>
            <a:endParaRPr lang="en-US" dirty="0"/>
          </a:p>
        </p:txBody>
      </p:sp>
      <p:cxnSp>
        <p:nvCxnSpPr>
          <p:cNvPr id="8" name="Straight Connector 7">
            <a:extLst>
              <a:ext uri="{FF2B5EF4-FFF2-40B4-BE49-F238E27FC236}">
                <a16:creationId xmlns:a16="http://schemas.microsoft.com/office/drawing/2014/main" id="{CC7B0EED-0D00-C37F-0787-98F0B94C9550}"/>
              </a:ext>
            </a:extLst>
          </p:cNvPr>
          <p:cNvCxnSpPr>
            <a:cxnSpLocks/>
          </p:cNvCxnSpPr>
          <p:nvPr userDrawn="1"/>
        </p:nvCxnSpPr>
        <p:spPr>
          <a:xfrm>
            <a:off x="404070" y="6370802"/>
            <a:ext cx="11379943"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82929EC-EE14-2FC5-158D-B07C2EFC934B}"/>
              </a:ext>
            </a:extLst>
          </p:cNvPr>
          <p:cNvPicPr>
            <a:picLocks noChangeAspect="1"/>
          </p:cNvPicPr>
          <p:nvPr userDrawn="1"/>
        </p:nvPicPr>
        <p:blipFill>
          <a:blip r:embed="rId23"/>
          <a:stretch>
            <a:fillRect/>
          </a:stretch>
        </p:blipFill>
        <p:spPr>
          <a:xfrm>
            <a:off x="404070" y="6439074"/>
            <a:ext cx="352448" cy="347431"/>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cerncourier.com/a/pushing-the-intensity-frontier-at-ecn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dx.doi.org/10.17181/cds.202078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anoramas-outreach.cern.ch/index.html" TargetMode="External"/><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E54B2-770C-8A1F-6FBA-D820BFB5C1D4}"/>
              </a:ext>
            </a:extLst>
          </p:cNvPr>
          <p:cNvPicPr>
            <a:picLocks noChangeAspect="1"/>
          </p:cNvPicPr>
          <p:nvPr/>
        </p:nvPicPr>
        <p:blipFill>
          <a:blip r:embed="rId2"/>
          <a:stretch>
            <a:fillRect/>
          </a:stretch>
        </p:blipFill>
        <p:spPr>
          <a:xfrm>
            <a:off x="6999279" y="2571809"/>
            <a:ext cx="5045755" cy="3628967"/>
          </a:xfrm>
          <a:prstGeom prst="rect">
            <a:avLst/>
          </a:prstGeom>
        </p:spPr>
      </p:pic>
      <p:sp>
        <p:nvSpPr>
          <p:cNvPr id="2" name="Title 1">
            <a:extLst>
              <a:ext uri="{FF2B5EF4-FFF2-40B4-BE49-F238E27FC236}">
                <a16:creationId xmlns:a16="http://schemas.microsoft.com/office/drawing/2014/main" id="{792C55D0-EF65-5184-5180-70C748F9ECB3}"/>
              </a:ext>
            </a:extLst>
          </p:cNvPr>
          <p:cNvSpPr>
            <a:spLocks noGrp="1"/>
          </p:cNvSpPr>
          <p:nvPr>
            <p:ph type="ctrTitle"/>
          </p:nvPr>
        </p:nvSpPr>
        <p:spPr/>
        <p:txBody>
          <a:bodyPr/>
          <a:lstStyle/>
          <a:p>
            <a:r>
              <a:rPr lang="en-US" sz="7200" dirty="0"/>
              <a:t>HPTW 2026</a:t>
            </a:r>
            <a:endParaRPr lang="en-GB" sz="7200" dirty="0"/>
          </a:p>
        </p:txBody>
      </p:sp>
      <p:sp>
        <p:nvSpPr>
          <p:cNvPr id="3" name="Subtitle 2">
            <a:extLst>
              <a:ext uri="{FF2B5EF4-FFF2-40B4-BE49-F238E27FC236}">
                <a16:creationId xmlns:a16="http://schemas.microsoft.com/office/drawing/2014/main" id="{F7B0DD35-25FE-650C-D3E7-DA9E47CBB676}"/>
              </a:ext>
            </a:extLst>
          </p:cNvPr>
          <p:cNvSpPr>
            <a:spLocks noGrp="1"/>
          </p:cNvSpPr>
          <p:nvPr>
            <p:ph type="subTitle" idx="1"/>
          </p:nvPr>
        </p:nvSpPr>
        <p:spPr>
          <a:xfrm>
            <a:off x="407988" y="4996544"/>
            <a:ext cx="11376026" cy="1204232"/>
          </a:xfrm>
        </p:spPr>
        <p:txBody>
          <a:bodyPr/>
          <a:lstStyle/>
          <a:p>
            <a:r>
              <a:rPr lang="en-GB" sz="3200" dirty="0"/>
              <a:t>Marco Calviani &amp; Thierry Stora (CERN)</a:t>
            </a:r>
          </a:p>
          <a:p>
            <a:r>
              <a:rPr lang="en-GB" sz="3200" dirty="0">
                <a:solidFill>
                  <a:schemeClr val="bg1">
                    <a:lumMod val="65000"/>
                  </a:schemeClr>
                </a:solidFill>
              </a:rPr>
              <a:t>6-10 November 2023</a:t>
            </a:r>
          </a:p>
        </p:txBody>
      </p:sp>
    </p:spTree>
    <p:extLst>
      <p:ext uri="{BB962C8B-B14F-4D97-AF65-F5344CB8AC3E}">
        <p14:creationId xmlns:p14="http://schemas.microsoft.com/office/powerpoint/2010/main" val="3816345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9239B61-C853-7212-CE49-50A9C2B61CF9}"/>
              </a:ext>
            </a:extLst>
          </p:cNvPr>
          <p:cNvPicPr>
            <a:picLocks noGrp="1" noChangeAspect="1"/>
          </p:cNvPicPr>
          <p:nvPr>
            <p:ph idx="1"/>
          </p:nvPr>
        </p:nvPicPr>
        <p:blipFill>
          <a:blip r:embed="rId2"/>
          <a:stretch>
            <a:fillRect/>
          </a:stretch>
        </p:blipFill>
        <p:spPr>
          <a:xfrm>
            <a:off x="639481" y="276080"/>
            <a:ext cx="10240722" cy="5769421"/>
          </a:xfrm>
          <a:prstGeom prst="rect">
            <a:avLst/>
          </a:prstGeom>
        </p:spPr>
      </p:pic>
      <p:sp>
        <p:nvSpPr>
          <p:cNvPr id="4" name="Date Placeholder 3">
            <a:extLst>
              <a:ext uri="{FF2B5EF4-FFF2-40B4-BE49-F238E27FC236}">
                <a16:creationId xmlns:a16="http://schemas.microsoft.com/office/drawing/2014/main" id="{A9B11D26-B240-DEC7-7C15-8353A67288ED}"/>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4D29D620-B862-EC76-6A66-3DE45E2FF8D1}"/>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61316228-0E73-D914-5170-5E098307F93B}"/>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Tree>
    <p:extLst>
      <p:ext uri="{BB962C8B-B14F-4D97-AF65-F5344CB8AC3E}">
        <p14:creationId xmlns:p14="http://schemas.microsoft.com/office/powerpoint/2010/main" val="3271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2CE51-0E0B-C7A6-E796-B8E1A43016FF}"/>
              </a:ext>
            </a:extLst>
          </p:cNvPr>
          <p:cNvSpPr>
            <a:spLocks noGrp="1"/>
          </p:cNvSpPr>
          <p:nvPr>
            <p:ph idx="1"/>
          </p:nvPr>
        </p:nvSpPr>
        <p:spPr>
          <a:xfrm>
            <a:off x="407988" y="1106186"/>
            <a:ext cx="11376024" cy="2137946"/>
          </a:xfrm>
        </p:spPr>
        <p:txBody>
          <a:bodyPr>
            <a:normAutofit/>
          </a:bodyPr>
          <a:lstStyle/>
          <a:p>
            <a:pPr marL="342900" indent="-342900">
              <a:lnSpc>
                <a:spcPct val="100000"/>
              </a:lnSpc>
              <a:buFont typeface="Wingdings" pitchFamily="2" charset="2"/>
              <a:buChar char="§"/>
            </a:pPr>
            <a:r>
              <a:rPr lang="en-US" sz="3200" b="0" dirty="0"/>
              <a:t>Study approved to deliver a Technical Design Report for a </a:t>
            </a:r>
            <a:r>
              <a:rPr lang="en-US" sz="3200" dirty="0">
                <a:solidFill>
                  <a:schemeClr val="tx1"/>
                </a:solidFill>
              </a:rPr>
              <a:t>high intensity upgrade of the ECN3 experimental hall</a:t>
            </a:r>
          </a:p>
          <a:p>
            <a:pPr marL="342900" indent="-342900">
              <a:lnSpc>
                <a:spcPct val="100000"/>
              </a:lnSpc>
              <a:buFont typeface="Wingdings" pitchFamily="2" charset="2"/>
              <a:buChar char="§"/>
            </a:pPr>
            <a:r>
              <a:rPr lang="en-US" sz="3200" b="0" dirty="0"/>
              <a:t>Project approval expected for early 2024, together with the experiment selection – </a:t>
            </a:r>
            <a:r>
              <a:rPr lang="en-US" sz="3200" dirty="0">
                <a:solidFill>
                  <a:schemeClr val="tx1"/>
                </a:solidFill>
              </a:rPr>
              <a:t>beam on target by 2030</a:t>
            </a:r>
          </a:p>
        </p:txBody>
      </p:sp>
      <p:sp>
        <p:nvSpPr>
          <p:cNvPr id="3" name="Title 2">
            <a:extLst>
              <a:ext uri="{FF2B5EF4-FFF2-40B4-BE49-F238E27FC236}">
                <a16:creationId xmlns:a16="http://schemas.microsoft.com/office/drawing/2014/main" id="{18FE0E65-EAAB-932C-CBC1-E29594D523D9}"/>
              </a:ext>
            </a:extLst>
          </p:cNvPr>
          <p:cNvSpPr>
            <a:spLocks noGrp="1"/>
          </p:cNvSpPr>
          <p:nvPr>
            <p:ph type="title"/>
          </p:nvPr>
        </p:nvSpPr>
        <p:spPr>
          <a:xfrm>
            <a:off x="407988" y="373593"/>
            <a:ext cx="11376025" cy="608126"/>
          </a:xfrm>
        </p:spPr>
        <p:txBody>
          <a:bodyPr/>
          <a:lstStyle/>
          <a:p>
            <a:r>
              <a:rPr lang="en-CH" dirty="0"/>
              <a:t>High-intensity fixed target facility</a:t>
            </a:r>
          </a:p>
        </p:txBody>
      </p:sp>
      <p:sp>
        <p:nvSpPr>
          <p:cNvPr id="4" name="Date Placeholder 3">
            <a:extLst>
              <a:ext uri="{FF2B5EF4-FFF2-40B4-BE49-F238E27FC236}">
                <a16:creationId xmlns:a16="http://schemas.microsoft.com/office/drawing/2014/main" id="{9E5E037E-8C55-9F90-3E2B-FCDAD6C73DCC}"/>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D8C4435E-5558-AC7D-41BA-1C16420EE5EF}"/>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3D799DFB-B19C-F281-044A-9D3C6A2CFFD2}"/>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7" name="Picture 6">
            <a:extLst>
              <a:ext uri="{FF2B5EF4-FFF2-40B4-BE49-F238E27FC236}">
                <a16:creationId xmlns:a16="http://schemas.microsoft.com/office/drawing/2014/main" id="{4E19576A-7A66-96E3-D7B8-52C3182DB0A7}"/>
              </a:ext>
            </a:extLst>
          </p:cNvPr>
          <p:cNvPicPr>
            <a:picLocks noChangeAspect="1"/>
          </p:cNvPicPr>
          <p:nvPr/>
        </p:nvPicPr>
        <p:blipFill>
          <a:blip r:embed="rId2"/>
          <a:stretch>
            <a:fillRect/>
          </a:stretch>
        </p:blipFill>
        <p:spPr>
          <a:xfrm>
            <a:off x="11107546" y="67882"/>
            <a:ext cx="1008546" cy="512495"/>
          </a:xfrm>
          <a:prstGeom prst="rect">
            <a:avLst/>
          </a:prstGeom>
        </p:spPr>
      </p:pic>
      <p:pic>
        <p:nvPicPr>
          <p:cNvPr id="8" name="Picture 7">
            <a:extLst>
              <a:ext uri="{FF2B5EF4-FFF2-40B4-BE49-F238E27FC236}">
                <a16:creationId xmlns:a16="http://schemas.microsoft.com/office/drawing/2014/main" id="{5C72935E-69C5-397B-12AB-3B8D628C96F0}"/>
              </a:ext>
            </a:extLst>
          </p:cNvPr>
          <p:cNvPicPr>
            <a:picLocks noChangeAspect="1"/>
          </p:cNvPicPr>
          <p:nvPr/>
        </p:nvPicPr>
        <p:blipFill>
          <a:blip r:embed="rId3"/>
          <a:stretch>
            <a:fillRect/>
          </a:stretch>
        </p:blipFill>
        <p:spPr>
          <a:xfrm>
            <a:off x="5387545" y="3417653"/>
            <a:ext cx="6495319" cy="2882873"/>
          </a:xfrm>
          <a:prstGeom prst="rect">
            <a:avLst/>
          </a:prstGeom>
        </p:spPr>
      </p:pic>
      <p:sp>
        <p:nvSpPr>
          <p:cNvPr id="10" name="TextBox 9">
            <a:extLst>
              <a:ext uri="{FF2B5EF4-FFF2-40B4-BE49-F238E27FC236}">
                <a16:creationId xmlns:a16="http://schemas.microsoft.com/office/drawing/2014/main" id="{08C63320-FB2C-75E8-7814-6EF0B48C9E5A}"/>
              </a:ext>
            </a:extLst>
          </p:cNvPr>
          <p:cNvSpPr txBox="1"/>
          <p:nvPr/>
        </p:nvSpPr>
        <p:spPr>
          <a:xfrm>
            <a:off x="523314" y="3540101"/>
            <a:ext cx="4015731" cy="2462213"/>
          </a:xfrm>
          <a:prstGeom prst="rect">
            <a:avLst/>
          </a:prstGeom>
          <a:noFill/>
        </p:spPr>
        <p:txBody>
          <a:bodyPr wrap="square" lIns="0" tIns="0" rIns="0" bIns="0" rtlCol="0">
            <a:spAutoFit/>
          </a:bodyPr>
          <a:lstStyle/>
          <a:p>
            <a:pPr algn="ctr"/>
            <a:r>
              <a:rPr lang="en-CH" sz="3200" dirty="0"/>
              <a:t>Would require increase average power on target from ~20 kW </a:t>
            </a:r>
            <a:r>
              <a:rPr lang="en-CH" sz="3200" b="1" dirty="0"/>
              <a:t>up to 350 kW</a:t>
            </a:r>
            <a:r>
              <a:rPr lang="en-CH" sz="3200" dirty="0"/>
              <a:t> slowly extracted beam</a:t>
            </a:r>
          </a:p>
        </p:txBody>
      </p:sp>
      <p:cxnSp>
        <p:nvCxnSpPr>
          <p:cNvPr id="14" name="Straight Arrow Connector 13">
            <a:extLst>
              <a:ext uri="{FF2B5EF4-FFF2-40B4-BE49-F238E27FC236}">
                <a16:creationId xmlns:a16="http://schemas.microsoft.com/office/drawing/2014/main" id="{8E0E75FF-9B91-DB03-7A30-CB8FB9D0D92A}"/>
              </a:ext>
            </a:extLst>
          </p:cNvPr>
          <p:cNvCxnSpPr/>
          <p:nvPr/>
        </p:nvCxnSpPr>
        <p:spPr>
          <a:xfrm>
            <a:off x="6095999" y="4323693"/>
            <a:ext cx="5352174" cy="76729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CE6521-898C-02CC-B9E8-C2CBED40E8E6}"/>
              </a:ext>
            </a:extLst>
          </p:cNvPr>
          <p:cNvSpPr txBox="1"/>
          <p:nvPr/>
        </p:nvSpPr>
        <p:spPr>
          <a:xfrm rot="323774">
            <a:off x="7944343" y="4698681"/>
            <a:ext cx="641201" cy="276999"/>
          </a:xfrm>
          <a:prstGeom prst="rect">
            <a:avLst/>
          </a:prstGeom>
          <a:noFill/>
        </p:spPr>
        <p:txBody>
          <a:bodyPr wrap="none" lIns="0" tIns="0" rIns="0" bIns="0" rtlCol="0">
            <a:spAutoFit/>
          </a:bodyPr>
          <a:lstStyle/>
          <a:p>
            <a:pPr algn="l"/>
            <a:r>
              <a:rPr lang="en-CH" dirty="0"/>
              <a:t>260 m</a:t>
            </a:r>
          </a:p>
        </p:txBody>
      </p:sp>
      <p:pic>
        <p:nvPicPr>
          <p:cNvPr id="16" name="Picture 15">
            <a:hlinkClick r:id="rId4"/>
            <a:extLst>
              <a:ext uri="{FF2B5EF4-FFF2-40B4-BE49-F238E27FC236}">
                <a16:creationId xmlns:a16="http://schemas.microsoft.com/office/drawing/2014/main" id="{775C4DDB-CF3D-2368-E671-6B9F19B62415}"/>
              </a:ext>
            </a:extLst>
          </p:cNvPr>
          <p:cNvPicPr>
            <a:picLocks noChangeAspect="1"/>
          </p:cNvPicPr>
          <p:nvPr/>
        </p:nvPicPr>
        <p:blipFill>
          <a:blip r:embed="rId5"/>
          <a:stretch>
            <a:fillRect/>
          </a:stretch>
        </p:blipFill>
        <p:spPr>
          <a:xfrm>
            <a:off x="7145909" y="3244940"/>
            <a:ext cx="4541964" cy="731711"/>
          </a:xfrm>
          <a:prstGeom prst="rect">
            <a:avLst/>
          </a:prstGeom>
        </p:spPr>
      </p:pic>
    </p:spTree>
    <p:extLst>
      <p:ext uri="{BB962C8B-B14F-4D97-AF65-F5344CB8AC3E}">
        <p14:creationId xmlns:p14="http://schemas.microsoft.com/office/powerpoint/2010/main" val="2745990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F91439-1D92-5056-ED63-7F9BF22C041A}"/>
              </a:ext>
            </a:extLst>
          </p:cNvPr>
          <p:cNvSpPr>
            <a:spLocks noGrp="1"/>
          </p:cNvSpPr>
          <p:nvPr>
            <p:ph type="title"/>
          </p:nvPr>
        </p:nvSpPr>
        <p:spPr/>
        <p:txBody>
          <a:bodyPr/>
          <a:lstStyle/>
          <a:p>
            <a:r>
              <a:rPr lang="en-CH" dirty="0"/>
              <a:t>Future endeavour and R&amp;D plans</a:t>
            </a:r>
          </a:p>
        </p:txBody>
      </p:sp>
      <p:sp>
        <p:nvSpPr>
          <p:cNvPr id="4" name="Date Placeholder 3">
            <a:extLst>
              <a:ext uri="{FF2B5EF4-FFF2-40B4-BE49-F238E27FC236}">
                <a16:creationId xmlns:a16="http://schemas.microsoft.com/office/drawing/2014/main" id="{29FEF9C4-EB7D-A594-EA0E-AAEA11A83DBF}"/>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94349F5C-DE96-1A99-CCA2-7792D011E741}"/>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8E0AA262-42C9-C2EF-C456-2FF4749CAEA4}"/>
              </a:ext>
            </a:extLst>
          </p:cNvPr>
          <p:cNvSpPr>
            <a:spLocks noGrp="1"/>
          </p:cNvSpPr>
          <p:nvPr>
            <p:ph type="sldNum" sz="quarter" idx="12"/>
          </p:nvPr>
        </p:nvSpPr>
        <p:spPr/>
        <p:txBody>
          <a:bodyPr/>
          <a:lstStyle/>
          <a:p>
            <a:fld id="{36B5EA5A-BC32-A742-B11B-8E7414D5B535}" type="slidenum">
              <a:rPr lang="en-US" smtClean="0"/>
              <a:pPr/>
              <a:t>12</a:t>
            </a:fld>
            <a:endParaRPr lang="en-US" dirty="0"/>
          </a:p>
        </p:txBody>
      </p:sp>
      <p:pic>
        <p:nvPicPr>
          <p:cNvPr id="7" name="Picture 6">
            <a:extLst>
              <a:ext uri="{FF2B5EF4-FFF2-40B4-BE49-F238E27FC236}">
                <a16:creationId xmlns:a16="http://schemas.microsoft.com/office/drawing/2014/main" id="{349BC75C-8662-E296-C6C6-553958B52010}"/>
              </a:ext>
            </a:extLst>
          </p:cNvPr>
          <p:cNvPicPr>
            <a:picLocks noChangeAspect="1"/>
          </p:cNvPicPr>
          <p:nvPr/>
        </p:nvPicPr>
        <p:blipFill>
          <a:blip r:embed="rId2"/>
          <a:stretch>
            <a:fillRect/>
          </a:stretch>
        </p:blipFill>
        <p:spPr>
          <a:xfrm>
            <a:off x="11107546" y="67882"/>
            <a:ext cx="1008546" cy="512495"/>
          </a:xfrm>
          <a:prstGeom prst="rect">
            <a:avLst/>
          </a:prstGeom>
        </p:spPr>
      </p:pic>
      <p:pic>
        <p:nvPicPr>
          <p:cNvPr id="8" name="Picture 7">
            <a:extLst>
              <a:ext uri="{FF2B5EF4-FFF2-40B4-BE49-F238E27FC236}">
                <a16:creationId xmlns:a16="http://schemas.microsoft.com/office/drawing/2014/main" id="{D36EF921-0928-517E-0DAC-10614A03EE2B}"/>
              </a:ext>
            </a:extLst>
          </p:cNvPr>
          <p:cNvPicPr>
            <a:picLocks noChangeAspect="1"/>
          </p:cNvPicPr>
          <p:nvPr/>
        </p:nvPicPr>
        <p:blipFill>
          <a:blip r:embed="rId3"/>
          <a:stretch>
            <a:fillRect/>
          </a:stretch>
        </p:blipFill>
        <p:spPr>
          <a:xfrm>
            <a:off x="288589" y="890343"/>
            <a:ext cx="8738029" cy="3616646"/>
          </a:xfrm>
          <a:prstGeom prst="rect">
            <a:avLst/>
          </a:prstGeom>
        </p:spPr>
      </p:pic>
      <p:pic>
        <p:nvPicPr>
          <p:cNvPr id="11" name="Picture 10">
            <a:extLst>
              <a:ext uri="{FF2B5EF4-FFF2-40B4-BE49-F238E27FC236}">
                <a16:creationId xmlns:a16="http://schemas.microsoft.com/office/drawing/2014/main" id="{271A17CA-599B-1EE4-E3AE-9539A041BEE9}"/>
              </a:ext>
            </a:extLst>
          </p:cNvPr>
          <p:cNvPicPr>
            <a:picLocks noChangeAspect="1"/>
          </p:cNvPicPr>
          <p:nvPr/>
        </p:nvPicPr>
        <p:blipFill>
          <a:blip r:embed="rId4"/>
          <a:stretch>
            <a:fillRect/>
          </a:stretch>
        </p:blipFill>
        <p:spPr>
          <a:xfrm>
            <a:off x="5325378" y="3676643"/>
            <a:ext cx="5782168" cy="3113475"/>
          </a:xfrm>
          <a:prstGeom prst="rect">
            <a:avLst/>
          </a:prstGeom>
        </p:spPr>
      </p:pic>
      <p:sp>
        <p:nvSpPr>
          <p:cNvPr id="12" name="TextBox 11">
            <a:extLst>
              <a:ext uri="{FF2B5EF4-FFF2-40B4-BE49-F238E27FC236}">
                <a16:creationId xmlns:a16="http://schemas.microsoft.com/office/drawing/2014/main" id="{007CA5EA-71CA-11C6-2BA5-77E006075584}"/>
              </a:ext>
            </a:extLst>
          </p:cNvPr>
          <p:cNvSpPr txBox="1"/>
          <p:nvPr/>
        </p:nvSpPr>
        <p:spPr>
          <a:xfrm rot="20465393">
            <a:off x="7083380" y="2794715"/>
            <a:ext cx="1017907" cy="369332"/>
          </a:xfrm>
          <a:prstGeom prst="rect">
            <a:avLst/>
          </a:prstGeom>
          <a:noFill/>
        </p:spPr>
        <p:txBody>
          <a:bodyPr wrap="none" lIns="0" tIns="0" rIns="0" bIns="0" rtlCol="0">
            <a:spAutoFit/>
          </a:bodyPr>
          <a:lstStyle/>
          <a:p>
            <a:pPr algn="l"/>
            <a:r>
              <a:rPr lang="en-CH" sz="2400" dirty="0">
                <a:solidFill>
                  <a:schemeClr val="bg1"/>
                </a:solidFill>
              </a:rPr>
              <a:t>~90 km</a:t>
            </a:r>
          </a:p>
        </p:txBody>
      </p:sp>
      <p:sp>
        <p:nvSpPr>
          <p:cNvPr id="2" name="TextBox 1">
            <a:extLst>
              <a:ext uri="{FF2B5EF4-FFF2-40B4-BE49-F238E27FC236}">
                <a16:creationId xmlns:a16="http://schemas.microsoft.com/office/drawing/2014/main" id="{D88D6A0C-7ADB-72FC-B888-64A035BA3DE9}"/>
              </a:ext>
            </a:extLst>
          </p:cNvPr>
          <p:cNvSpPr txBox="1"/>
          <p:nvPr/>
        </p:nvSpPr>
        <p:spPr>
          <a:xfrm>
            <a:off x="288589" y="4545596"/>
            <a:ext cx="4873129" cy="553998"/>
          </a:xfrm>
          <a:prstGeom prst="rect">
            <a:avLst/>
          </a:prstGeom>
          <a:noFill/>
        </p:spPr>
        <p:txBody>
          <a:bodyPr wrap="none" lIns="0" tIns="0" rIns="0" bIns="0" rtlCol="0">
            <a:spAutoFit/>
          </a:bodyPr>
          <a:lstStyle/>
          <a:p>
            <a:pPr algn="l"/>
            <a:r>
              <a:rPr lang="en-CH" sz="3600" dirty="0"/>
              <a:t>Future Circular Collider </a:t>
            </a:r>
          </a:p>
        </p:txBody>
      </p:sp>
      <p:sp>
        <p:nvSpPr>
          <p:cNvPr id="9" name="TextBox 8">
            <a:extLst>
              <a:ext uri="{FF2B5EF4-FFF2-40B4-BE49-F238E27FC236}">
                <a16:creationId xmlns:a16="http://schemas.microsoft.com/office/drawing/2014/main" id="{B70B3C04-4D88-6DD1-66E1-7542678D010C}"/>
              </a:ext>
            </a:extLst>
          </p:cNvPr>
          <p:cNvSpPr txBox="1"/>
          <p:nvPr/>
        </p:nvSpPr>
        <p:spPr>
          <a:xfrm>
            <a:off x="9216827" y="3122645"/>
            <a:ext cx="2975173" cy="553998"/>
          </a:xfrm>
          <a:prstGeom prst="rect">
            <a:avLst/>
          </a:prstGeom>
          <a:noFill/>
        </p:spPr>
        <p:txBody>
          <a:bodyPr wrap="none" lIns="0" tIns="0" rIns="0" bIns="0" rtlCol="0">
            <a:spAutoFit/>
          </a:bodyPr>
          <a:lstStyle/>
          <a:p>
            <a:pPr algn="l"/>
            <a:r>
              <a:rPr lang="en-CH" sz="3600" dirty="0"/>
              <a:t>Muon Collider </a:t>
            </a:r>
          </a:p>
        </p:txBody>
      </p:sp>
    </p:spTree>
    <p:extLst>
      <p:ext uri="{BB962C8B-B14F-4D97-AF65-F5344CB8AC3E}">
        <p14:creationId xmlns:p14="http://schemas.microsoft.com/office/powerpoint/2010/main" val="417653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202218-127C-F7E2-628F-9E22ADA0A58E}"/>
              </a:ext>
            </a:extLst>
          </p:cNvPr>
          <p:cNvSpPr>
            <a:spLocks noGrp="1"/>
          </p:cNvSpPr>
          <p:nvPr>
            <p:ph idx="1"/>
          </p:nvPr>
        </p:nvSpPr>
        <p:spPr>
          <a:xfrm>
            <a:off x="837127" y="261472"/>
            <a:ext cx="10270419" cy="1258234"/>
          </a:xfrm>
        </p:spPr>
        <p:txBody>
          <a:bodyPr>
            <a:normAutofit/>
          </a:bodyPr>
          <a:lstStyle/>
          <a:p>
            <a:pPr algn="ctr">
              <a:lnSpc>
                <a:spcPct val="100000"/>
              </a:lnSpc>
            </a:pPr>
            <a:r>
              <a:rPr lang="en-CH" sz="3600" b="0" dirty="0">
                <a:solidFill>
                  <a:schemeClr val="tx1"/>
                </a:solidFill>
              </a:rPr>
              <a:t>HPTW2026 will take place in </a:t>
            </a:r>
            <a:r>
              <a:rPr lang="en-CH" sz="3600" dirty="0">
                <a:solidFill>
                  <a:schemeClr val="tx1"/>
                </a:solidFill>
              </a:rPr>
              <a:t>spring 2026</a:t>
            </a:r>
            <a:r>
              <a:rPr lang="en-CH" sz="3600" b="0" dirty="0">
                <a:solidFill>
                  <a:schemeClr val="tx1"/>
                </a:solidFill>
              </a:rPr>
              <a:t> in the iconic </a:t>
            </a:r>
            <a:r>
              <a:rPr lang="en-CH" sz="3600" dirty="0">
                <a:solidFill>
                  <a:schemeClr val="tx1"/>
                </a:solidFill>
              </a:rPr>
              <a:t>Science Gateway</a:t>
            </a:r>
          </a:p>
        </p:txBody>
      </p:sp>
      <p:sp>
        <p:nvSpPr>
          <p:cNvPr id="4" name="Date Placeholder 3">
            <a:extLst>
              <a:ext uri="{FF2B5EF4-FFF2-40B4-BE49-F238E27FC236}">
                <a16:creationId xmlns:a16="http://schemas.microsoft.com/office/drawing/2014/main" id="{98B6498B-E79A-08E9-283E-42D5ADD24BB7}"/>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7C4DC160-245E-BE3A-DAD7-F354C632537A}"/>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9CA23A41-564B-627E-15B6-56EAAFF37A83}"/>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12" name="Picture 11">
            <a:extLst>
              <a:ext uri="{FF2B5EF4-FFF2-40B4-BE49-F238E27FC236}">
                <a16:creationId xmlns:a16="http://schemas.microsoft.com/office/drawing/2014/main" id="{2A3303E6-A34D-307D-FD7C-83FDD829B352}"/>
              </a:ext>
            </a:extLst>
          </p:cNvPr>
          <p:cNvPicPr>
            <a:picLocks noChangeAspect="1"/>
          </p:cNvPicPr>
          <p:nvPr/>
        </p:nvPicPr>
        <p:blipFill>
          <a:blip r:embed="rId2"/>
          <a:stretch>
            <a:fillRect/>
          </a:stretch>
        </p:blipFill>
        <p:spPr>
          <a:xfrm>
            <a:off x="1931255" y="1493948"/>
            <a:ext cx="8291010" cy="4795147"/>
          </a:xfrm>
          <a:prstGeom prst="rect">
            <a:avLst/>
          </a:prstGeom>
        </p:spPr>
      </p:pic>
      <p:cxnSp>
        <p:nvCxnSpPr>
          <p:cNvPr id="15" name="Straight Arrow Connector 14">
            <a:extLst>
              <a:ext uri="{FF2B5EF4-FFF2-40B4-BE49-F238E27FC236}">
                <a16:creationId xmlns:a16="http://schemas.microsoft.com/office/drawing/2014/main" id="{6408F5A4-C1FC-9044-967B-615CC6A323DD}"/>
              </a:ext>
            </a:extLst>
          </p:cNvPr>
          <p:cNvCxnSpPr>
            <a:cxnSpLocks/>
          </p:cNvCxnSpPr>
          <p:nvPr/>
        </p:nvCxnSpPr>
        <p:spPr>
          <a:xfrm flipH="1">
            <a:off x="8860665" y="3891521"/>
            <a:ext cx="1760269" cy="9122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A61DCCA-6459-F9FD-002B-DE45116A9F75}"/>
              </a:ext>
            </a:extLst>
          </p:cNvPr>
          <p:cNvSpPr txBox="1"/>
          <p:nvPr/>
        </p:nvSpPr>
        <p:spPr>
          <a:xfrm>
            <a:off x="9688061" y="2834181"/>
            <a:ext cx="2464383" cy="1057588"/>
          </a:xfrm>
          <a:prstGeom prst="rect">
            <a:avLst/>
          </a:prstGeom>
          <a:ln w="50800"/>
        </p:spPr>
        <p:style>
          <a:lnRef idx="2">
            <a:schemeClr val="dk1"/>
          </a:lnRef>
          <a:fillRef idx="1">
            <a:schemeClr val="lt1"/>
          </a:fillRef>
          <a:effectRef idx="0">
            <a:schemeClr val="dk1"/>
          </a:effectRef>
          <a:fontRef idx="minor">
            <a:schemeClr val="dk1"/>
          </a:fontRef>
        </p:style>
        <p:txBody>
          <a:bodyPr wrap="none" lIns="36000" tIns="36000" rIns="36000" bIns="36000" rtlCol="0">
            <a:spAutoFit/>
          </a:bodyPr>
          <a:lstStyle/>
          <a:p>
            <a:pPr algn="ctr"/>
            <a:r>
              <a:rPr lang="en-CH" sz="3200" b="1" dirty="0"/>
              <a:t>Auditorium</a:t>
            </a:r>
          </a:p>
          <a:p>
            <a:pPr algn="ctr"/>
            <a:r>
              <a:rPr lang="en-CH" sz="3200" b="1" dirty="0"/>
              <a:t>(HPTW2026)</a:t>
            </a:r>
          </a:p>
        </p:txBody>
      </p:sp>
      <p:cxnSp>
        <p:nvCxnSpPr>
          <p:cNvPr id="20" name="Straight Arrow Connector 19">
            <a:extLst>
              <a:ext uri="{FF2B5EF4-FFF2-40B4-BE49-F238E27FC236}">
                <a16:creationId xmlns:a16="http://schemas.microsoft.com/office/drawing/2014/main" id="{F9667E37-CF69-E924-77A1-4DE2D0C99DA7}"/>
              </a:ext>
            </a:extLst>
          </p:cNvPr>
          <p:cNvCxnSpPr>
            <a:cxnSpLocks/>
          </p:cNvCxnSpPr>
          <p:nvPr/>
        </p:nvCxnSpPr>
        <p:spPr>
          <a:xfrm flipH="1">
            <a:off x="8064360" y="2253803"/>
            <a:ext cx="2031989" cy="11354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98246D5-10B1-2220-AC67-03062C398B89}"/>
              </a:ext>
            </a:extLst>
          </p:cNvPr>
          <p:cNvSpPr txBox="1"/>
          <p:nvPr/>
        </p:nvSpPr>
        <p:spPr>
          <a:xfrm>
            <a:off x="10329210" y="1775740"/>
            <a:ext cx="1760429" cy="738664"/>
          </a:xfrm>
          <a:prstGeom prst="rect">
            <a:avLst/>
          </a:prstGeom>
          <a:noFill/>
        </p:spPr>
        <p:txBody>
          <a:bodyPr wrap="square" lIns="0" tIns="0" rIns="0" bIns="0" rtlCol="0">
            <a:spAutoFit/>
          </a:bodyPr>
          <a:lstStyle/>
          <a:p>
            <a:pPr algn="l"/>
            <a:r>
              <a:rPr lang="en-CH" sz="2400" dirty="0"/>
              <a:t>ATLAS &amp; LHC P1</a:t>
            </a:r>
          </a:p>
        </p:txBody>
      </p:sp>
      <p:sp>
        <p:nvSpPr>
          <p:cNvPr id="25" name="TextBox 24">
            <a:extLst>
              <a:ext uri="{FF2B5EF4-FFF2-40B4-BE49-F238E27FC236}">
                <a16:creationId xmlns:a16="http://schemas.microsoft.com/office/drawing/2014/main" id="{D311828B-B5EF-6EF2-9F5B-60019A04222C}"/>
              </a:ext>
            </a:extLst>
          </p:cNvPr>
          <p:cNvSpPr txBox="1"/>
          <p:nvPr/>
        </p:nvSpPr>
        <p:spPr>
          <a:xfrm>
            <a:off x="316967" y="1737730"/>
            <a:ext cx="1480889" cy="1477328"/>
          </a:xfrm>
          <a:prstGeom prst="rect">
            <a:avLst/>
          </a:prstGeom>
          <a:noFill/>
        </p:spPr>
        <p:txBody>
          <a:bodyPr wrap="square" lIns="0" tIns="0" rIns="0" bIns="0" rtlCol="0">
            <a:spAutoFit/>
          </a:bodyPr>
          <a:lstStyle/>
          <a:p>
            <a:pPr algn="l"/>
            <a:r>
              <a:rPr lang="en-CH" sz="2400" dirty="0"/>
              <a:t>CERN Meyrin site</a:t>
            </a:r>
          </a:p>
          <a:p>
            <a:pPr algn="l"/>
            <a:r>
              <a:rPr lang="en-CH" sz="2400" dirty="0"/>
              <a:t>(including hostel)</a:t>
            </a:r>
          </a:p>
        </p:txBody>
      </p:sp>
      <p:cxnSp>
        <p:nvCxnSpPr>
          <p:cNvPr id="26" name="Straight Arrow Connector 25">
            <a:extLst>
              <a:ext uri="{FF2B5EF4-FFF2-40B4-BE49-F238E27FC236}">
                <a16:creationId xmlns:a16="http://schemas.microsoft.com/office/drawing/2014/main" id="{8B24688B-B40D-6E6E-7D30-888E4AC02227}"/>
              </a:ext>
            </a:extLst>
          </p:cNvPr>
          <p:cNvCxnSpPr>
            <a:cxnSpLocks/>
          </p:cNvCxnSpPr>
          <p:nvPr/>
        </p:nvCxnSpPr>
        <p:spPr>
          <a:xfrm>
            <a:off x="1532586" y="3056764"/>
            <a:ext cx="811369" cy="3324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9440700-CCFA-AD47-0C75-682A511495FD}"/>
              </a:ext>
            </a:extLst>
          </p:cNvPr>
          <p:cNvPicPr>
            <a:picLocks noChangeAspect="1"/>
          </p:cNvPicPr>
          <p:nvPr/>
        </p:nvPicPr>
        <p:blipFill>
          <a:blip r:embed="rId3"/>
          <a:stretch>
            <a:fillRect/>
          </a:stretch>
        </p:blipFill>
        <p:spPr>
          <a:xfrm>
            <a:off x="11107546" y="67882"/>
            <a:ext cx="1008546" cy="512495"/>
          </a:xfrm>
          <a:prstGeom prst="rect">
            <a:avLst/>
          </a:prstGeom>
        </p:spPr>
      </p:pic>
      <p:cxnSp>
        <p:nvCxnSpPr>
          <p:cNvPr id="33" name="Straight Arrow Connector 32">
            <a:extLst>
              <a:ext uri="{FF2B5EF4-FFF2-40B4-BE49-F238E27FC236}">
                <a16:creationId xmlns:a16="http://schemas.microsoft.com/office/drawing/2014/main" id="{82F01CA9-6165-9EB2-4AE5-47A11B0DD8EF}"/>
              </a:ext>
            </a:extLst>
          </p:cNvPr>
          <p:cNvCxnSpPr>
            <a:cxnSpLocks/>
          </p:cNvCxnSpPr>
          <p:nvPr/>
        </p:nvCxnSpPr>
        <p:spPr>
          <a:xfrm>
            <a:off x="1734512" y="4803820"/>
            <a:ext cx="3635978" cy="122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B9D9670-1C3E-EB28-7CC6-B43FA7C0C7C1}"/>
              </a:ext>
            </a:extLst>
          </p:cNvPr>
          <p:cNvSpPr txBox="1"/>
          <p:nvPr/>
        </p:nvSpPr>
        <p:spPr>
          <a:xfrm>
            <a:off x="343421" y="3990751"/>
            <a:ext cx="1480889" cy="1477328"/>
          </a:xfrm>
          <a:prstGeom prst="rect">
            <a:avLst/>
          </a:prstGeom>
          <a:noFill/>
        </p:spPr>
        <p:txBody>
          <a:bodyPr wrap="square" lIns="0" tIns="0" rIns="0" bIns="0" rtlCol="0">
            <a:spAutoFit/>
          </a:bodyPr>
          <a:lstStyle/>
          <a:p>
            <a:pPr algn="l"/>
            <a:r>
              <a:rPr lang="en-CH" sz="2400" dirty="0"/>
              <a:t>Public transport to Geneva downtown</a:t>
            </a:r>
          </a:p>
        </p:txBody>
      </p:sp>
    </p:spTree>
    <p:extLst>
      <p:ext uri="{BB962C8B-B14F-4D97-AF65-F5344CB8AC3E}">
        <p14:creationId xmlns:p14="http://schemas.microsoft.com/office/powerpoint/2010/main" val="206643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AF77F9-50F0-7D52-2EC2-14340E4E2226}"/>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973216AE-572A-2819-3211-AF0883C4E290}"/>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27C050E8-E59E-AC96-FD07-75604CA36183}"/>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7" name="Picture 6">
            <a:extLst>
              <a:ext uri="{FF2B5EF4-FFF2-40B4-BE49-F238E27FC236}">
                <a16:creationId xmlns:a16="http://schemas.microsoft.com/office/drawing/2014/main" id="{0E5C488F-5543-80CA-6D01-4D9C46F143AA}"/>
              </a:ext>
            </a:extLst>
          </p:cNvPr>
          <p:cNvPicPr>
            <a:picLocks noChangeAspect="1"/>
          </p:cNvPicPr>
          <p:nvPr/>
        </p:nvPicPr>
        <p:blipFill>
          <a:blip r:embed="rId2"/>
          <a:stretch>
            <a:fillRect/>
          </a:stretch>
        </p:blipFill>
        <p:spPr>
          <a:xfrm>
            <a:off x="406433" y="198125"/>
            <a:ext cx="11379133" cy="5880304"/>
          </a:xfrm>
          <a:prstGeom prst="rect">
            <a:avLst/>
          </a:prstGeom>
        </p:spPr>
      </p:pic>
      <p:pic>
        <p:nvPicPr>
          <p:cNvPr id="8" name="Picture 7">
            <a:extLst>
              <a:ext uri="{FF2B5EF4-FFF2-40B4-BE49-F238E27FC236}">
                <a16:creationId xmlns:a16="http://schemas.microsoft.com/office/drawing/2014/main" id="{84DDEC94-3878-D014-63C3-BC037D64A550}"/>
              </a:ext>
            </a:extLst>
          </p:cNvPr>
          <p:cNvPicPr>
            <a:picLocks noChangeAspect="1"/>
          </p:cNvPicPr>
          <p:nvPr/>
        </p:nvPicPr>
        <p:blipFill>
          <a:blip r:embed="rId3"/>
          <a:stretch>
            <a:fillRect/>
          </a:stretch>
        </p:blipFill>
        <p:spPr>
          <a:xfrm>
            <a:off x="11107546" y="67882"/>
            <a:ext cx="1008546" cy="512495"/>
          </a:xfrm>
          <a:prstGeom prst="rect">
            <a:avLst/>
          </a:prstGeom>
        </p:spPr>
      </p:pic>
    </p:spTree>
    <p:extLst>
      <p:ext uri="{BB962C8B-B14F-4D97-AF65-F5344CB8AC3E}">
        <p14:creationId xmlns:p14="http://schemas.microsoft.com/office/powerpoint/2010/main" val="71334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DBF418-ECFC-91C4-6987-528BB2608A9A}"/>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1AE4DA0D-DFA2-29FC-68AD-F0F147B68085}"/>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7D5C1404-54E8-5216-A9AC-6D467CED6C2A}"/>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7" name="Picture 6">
            <a:extLst>
              <a:ext uri="{FF2B5EF4-FFF2-40B4-BE49-F238E27FC236}">
                <a16:creationId xmlns:a16="http://schemas.microsoft.com/office/drawing/2014/main" id="{F16EAC9D-82A8-CEB8-E743-1D11860FC5A4}"/>
              </a:ext>
            </a:extLst>
          </p:cNvPr>
          <p:cNvPicPr>
            <a:picLocks noChangeAspect="1"/>
          </p:cNvPicPr>
          <p:nvPr/>
        </p:nvPicPr>
        <p:blipFill>
          <a:blip r:embed="rId2"/>
          <a:stretch>
            <a:fillRect/>
          </a:stretch>
        </p:blipFill>
        <p:spPr>
          <a:xfrm>
            <a:off x="75908" y="155118"/>
            <a:ext cx="7439166" cy="4759103"/>
          </a:xfrm>
          <a:prstGeom prst="rect">
            <a:avLst/>
          </a:prstGeom>
        </p:spPr>
      </p:pic>
      <p:pic>
        <p:nvPicPr>
          <p:cNvPr id="12" name="Picture 11">
            <a:extLst>
              <a:ext uri="{FF2B5EF4-FFF2-40B4-BE49-F238E27FC236}">
                <a16:creationId xmlns:a16="http://schemas.microsoft.com/office/drawing/2014/main" id="{DE795AD2-1045-BDDA-9F14-FC7735466D41}"/>
              </a:ext>
            </a:extLst>
          </p:cNvPr>
          <p:cNvPicPr>
            <a:picLocks noChangeAspect="1"/>
          </p:cNvPicPr>
          <p:nvPr/>
        </p:nvPicPr>
        <p:blipFill>
          <a:blip r:embed="rId3"/>
          <a:stretch>
            <a:fillRect/>
          </a:stretch>
        </p:blipFill>
        <p:spPr>
          <a:xfrm>
            <a:off x="11107546" y="67882"/>
            <a:ext cx="1008546" cy="512495"/>
          </a:xfrm>
          <a:prstGeom prst="rect">
            <a:avLst/>
          </a:prstGeom>
        </p:spPr>
      </p:pic>
      <p:pic>
        <p:nvPicPr>
          <p:cNvPr id="14" name="Picture 13">
            <a:extLst>
              <a:ext uri="{FF2B5EF4-FFF2-40B4-BE49-F238E27FC236}">
                <a16:creationId xmlns:a16="http://schemas.microsoft.com/office/drawing/2014/main" id="{1E963168-2536-902F-1AE4-A9EE9EBE7494}"/>
              </a:ext>
            </a:extLst>
          </p:cNvPr>
          <p:cNvPicPr>
            <a:picLocks noChangeAspect="1"/>
          </p:cNvPicPr>
          <p:nvPr/>
        </p:nvPicPr>
        <p:blipFill>
          <a:blip r:embed="rId4"/>
          <a:stretch>
            <a:fillRect/>
          </a:stretch>
        </p:blipFill>
        <p:spPr>
          <a:xfrm>
            <a:off x="6067071" y="2833352"/>
            <a:ext cx="5981536" cy="3933065"/>
          </a:xfrm>
          <a:prstGeom prst="rect">
            <a:avLst/>
          </a:prstGeom>
          <a:ln w="41275">
            <a:solidFill>
              <a:schemeClr val="bg1"/>
            </a:solidFill>
          </a:ln>
        </p:spPr>
      </p:pic>
      <p:sp>
        <p:nvSpPr>
          <p:cNvPr id="15" name="TextBox 14">
            <a:extLst>
              <a:ext uri="{FF2B5EF4-FFF2-40B4-BE49-F238E27FC236}">
                <a16:creationId xmlns:a16="http://schemas.microsoft.com/office/drawing/2014/main" id="{618DAE17-9BA0-8508-4D0D-2350014C95FE}"/>
              </a:ext>
            </a:extLst>
          </p:cNvPr>
          <p:cNvSpPr txBox="1"/>
          <p:nvPr/>
        </p:nvSpPr>
        <p:spPr>
          <a:xfrm>
            <a:off x="7662931" y="580376"/>
            <a:ext cx="2575774" cy="1477328"/>
          </a:xfrm>
          <a:prstGeom prst="rect">
            <a:avLst/>
          </a:prstGeom>
          <a:noFill/>
        </p:spPr>
        <p:txBody>
          <a:bodyPr wrap="square" lIns="0" tIns="0" rIns="0" bIns="0" rtlCol="0">
            <a:spAutoFit/>
          </a:bodyPr>
          <a:lstStyle/>
          <a:p>
            <a:pPr algn="ctr"/>
            <a:r>
              <a:rPr lang="en-CH" sz="3200" dirty="0"/>
              <a:t>Science Gateway auditorium</a:t>
            </a:r>
          </a:p>
        </p:txBody>
      </p:sp>
      <p:sp>
        <p:nvSpPr>
          <p:cNvPr id="16" name="TextBox 15">
            <a:extLst>
              <a:ext uri="{FF2B5EF4-FFF2-40B4-BE49-F238E27FC236}">
                <a16:creationId xmlns:a16="http://schemas.microsoft.com/office/drawing/2014/main" id="{89AA5195-4E1A-94D6-6EFB-690AAE63F4B6}"/>
              </a:ext>
            </a:extLst>
          </p:cNvPr>
          <p:cNvSpPr txBox="1"/>
          <p:nvPr/>
        </p:nvSpPr>
        <p:spPr>
          <a:xfrm>
            <a:off x="403200" y="5053911"/>
            <a:ext cx="5423732" cy="984885"/>
          </a:xfrm>
          <a:prstGeom prst="rect">
            <a:avLst/>
          </a:prstGeom>
          <a:noFill/>
        </p:spPr>
        <p:txBody>
          <a:bodyPr wrap="square" lIns="0" tIns="0" rIns="0" bIns="0" rtlCol="0">
            <a:spAutoFit/>
          </a:bodyPr>
          <a:lstStyle/>
          <a:p>
            <a:pPr algn="ctr"/>
            <a:r>
              <a:rPr lang="en-CH" sz="3200" dirty="0"/>
              <a:t>Science Gateway inauguration 7</a:t>
            </a:r>
            <a:r>
              <a:rPr lang="en-CH" sz="3200" baseline="30000" dirty="0"/>
              <a:t>th</a:t>
            </a:r>
            <a:r>
              <a:rPr lang="en-CH" sz="3200" dirty="0"/>
              <a:t> October 2023</a:t>
            </a:r>
          </a:p>
        </p:txBody>
      </p:sp>
    </p:spTree>
    <p:extLst>
      <p:ext uri="{BB962C8B-B14F-4D97-AF65-F5344CB8AC3E}">
        <p14:creationId xmlns:p14="http://schemas.microsoft.com/office/powerpoint/2010/main" val="3811051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78BDEA-FB55-A9E4-325E-6E044F14BAE9}"/>
              </a:ext>
            </a:extLst>
          </p:cNvPr>
          <p:cNvSpPr>
            <a:spLocks noGrp="1"/>
          </p:cNvSpPr>
          <p:nvPr>
            <p:ph idx="1"/>
          </p:nvPr>
        </p:nvSpPr>
        <p:spPr>
          <a:xfrm>
            <a:off x="240561" y="1185331"/>
            <a:ext cx="11708103" cy="2638957"/>
          </a:xfrm>
        </p:spPr>
        <p:txBody>
          <a:bodyPr>
            <a:normAutofit lnSpcReduction="10000"/>
          </a:bodyPr>
          <a:lstStyle/>
          <a:p>
            <a:pPr marL="342900" indent="-342900">
              <a:buFont typeface="Wingdings" pitchFamily="2" charset="2"/>
              <a:buChar char="§"/>
            </a:pPr>
            <a:r>
              <a:rPr lang="en-CH" sz="2800" dirty="0">
                <a:solidFill>
                  <a:schemeClr val="tx1"/>
                </a:solidFill>
              </a:rPr>
              <a:t>Underground visit to the LHC</a:t>
            </a:r>
          </a:p>
          <a:p>
            <a:pPr marL="666900" lvl="1" indent="-342900">
              <a:buFont typeface="Wingdings" pitchFamily="2" charset="2"/>
              <a:buChar char="§"/>
            </a:pPr>
            <a:r>
              <a:rPr lang="en-CH" sz="2400" dirty="0">
                <a:solidFill>
                  <a:schemeClr val="tx1"/>
                </a:solidFill>
              </a:rPr>
              <a:t>ATLAS experimental cavern </a:t>
            </a:r>
          </a:p>
          <a:p>
            <a:pPr marL="666900" lvl="1" indent="-342900">
              <a:buFont typeface="Wingdings" pitchFamily="2" charset="2"/>
              <a:buChar char="§"/>
            </a:pPr>
            <a:r>
              <a:rPr lang="en-CH" sz="2400" dirty="0">
                <a:solidFill>
                  <a:schemeClr val="tx1"/>
                </a:solidFill>
              </a:rPr>
              <a:t>LHC inner triplet and absorbers at Point 1</a:t>
            </a:r>
          </a:p>
          <a:p>
            <a:pPr marL="666900" lvl="1" indent="-342900">
              <a:buFont typeface="Wingdings" pitchFamily="2" charset="2"/>
              <a:buChar char="§"/>
            </a:pPr>
            <a:r>
              <a:rPr lang="en-CH" sz="2400" dirty="0">
                <a:solidFill>
                  <a:schemeClr val="tx1"/>
                </a:solidFill>
              </a:rPr>
              <a:t>LHC beam dump (Point 6) and beam extraction system</a:t>
            </a:r>
          </a:p>
          <a:p>
            <a:pPr marL="342900" indent="-342900">
              <a:buFont typeface="Wingdings" pitchFamily="2" charset="2"/>
              <a:buChar char="§"/>
            </a:pPr>
            <a:r>
              <a:rPr lang="en-CH" sz="2800" dirty="0">
                <a:solidFill>
                  <a:schemeClr val="tx1"/>
                </a:solidFill>
              </a:rPr>
              <a:t>Visit to fixed-target experimental facilities (ISOLDE/MEDICIS, AD, HiRadMat)</a:t>
            </a:r>
          </a:p>
        </p:txBody>
      </p:sp>
      <p:sp>
        <p:nvSpPr>
          <p:cNvPr id="3" name="Title 2">
            <a:extLst>
              <a:ext uri="{FF2B5EF4-FFF2-40B4-BE49-F238E27FC236}">
                <a16:creationId xmlns:a16="http://schemas.microsoft.com/office/drawing/2014/main" id="{7E748432-F873-FF4E-7AA5-494EE2BE64E9}"/>
              </a:ext>
            </a:extLst>
          </p:cNvPr>
          <p:cNvSpPr>
            <a:spLocks noGrp="1"/>
          </p:cNvSpPr>
          <p:nvPr>
            <p:ph type="title"/>
          </p:nvPr>
        </p:nvSpPr>
        <p:spPr/>
        <p:txBody>
          <a:bodyPr/>
          <a:lstStyle/>
          <a:p>
            <a:r>
              <a:rPr lang="en-CH" dirty="0"/>
              <a:t>Surface and underground visits</a:t>
            </a:r>
          </a:p>
        </p:txBody>
      </p:sp>
      <p:sp>
        <p:nvSpPr>
          <p:cNvPr id="4" name="Date Placeholder 3">
            <a:extLst>
              <a:ext uri="{FF2B5EF4-FFF2-40B4-BE49-F238E27FC236}">
                <a16:creationId xmlns:a16="http://schemas.microsoft.com/office/drawing/2014/main" id="{46918A38-2650-56AE-25EA-D9FAB107377C}"/>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93E4042B-C800-518C-8907-1101F3A0D41D}"/>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579F8ADC-8365-4FE8-8B8E-AA50B3E3BC94}"/>
              </a:ext>
            </a:extLst>
          </p:cNvPr>
          <p:cNvSpPr>
            <a:spLocks noGrp="1"/>
          </p:cNvSpPr>
          <p:nvPr>
            <p:ph type="sldNum" sz="quarter" idx="12"/>
          </p:nvPr>
        </p:nvSpPr>
        <p:spPr/>
        <p:txBody>
          <a:bodyPr/>
          <a:lstStyle/>
          <a:p>
            <a:fld id="{36B5EA5A-BC32-A742-B11B-8E7414D5B535}" type="slidenum">
              <a:rPr lang="en-US" smtClean="0"/>
              <a:pPr/>
              <a:t>16</a:t>
            </a:fld>
            <a:endParaRPr lang="en-US" dirty="0"/>
          </a:p>
        </p:txBody>
      </p:sp>
      <p:pic>
        <p:nvPicPr>
          <p:cNvPr id="7" name="Picture 6">
            <a:extLst>
              <a:ext uri="{FF2B5EF4-FFF2-40B4-BE49-F238E27FC236}">
                <a16:creationId xmlns:a16="http://schemas.microsoft.com/office/drawing/2014/main" id="{92502EB1-DB02-DDE0-C017-CE4A26357302}"/>
              </a:ext>
            </a:extLst>
          </p:cNvPr>
          <p:cNvPicPr>
            <a:picLocks noChangeAspect="1"/>
          </p:cNvPicPr>
          <p:nvPr/>
        </p:nvPicPr>
        <p:blipFill>
          <a:blip r:embed="rId2"/>
          <a:stretch>
            <a:fillRect/>
          </a:stretch>
        </p:blipFill>
        <p:spPr>
          <a:xfrm>
            <a:off x="11107546" y="67882"/>
            <a:ext cx="1008546" cy="512495"/>
          </a:xfrm>
          <a:prstGeom prst="rect">
            <a:avLst/>
          </a:prstGeom>
        </p:spPr>
      </p:pic>
      <p:pic>
        <p:nvPicPr>
          <p:cNvPr id="8" name="Picture 7">
            <a:extLst>
              <a:ext uri="{FF2B5EF4-FFF2-40B4-BE49-F238E27FC236}">
                <a16:creationId xmlns:a16="http://schemas.microsoft.com/office/drawing/2014/main" id="{62B0B24D-4B64-2990-9032-D51029F6E54E}"/>
              </a:ext>
            </a:extLst>
          </p:cNvPr>
          <p:cNvPicPr>
            <a:picLocks noChangeAspect="1"/>
          </p:cNvPicPr>
          <p:nvPr/>
        </p:nvPicPr>
        <p:blipFill>
          <a:blip r:embed="rId3"/>
          <a:stretch>
            <a:fillRect/>
          </a:stretch>
        </p:blipFill>
        <p:spPr>
          <a:xfrm>
            <a:off x="407988" y="3855078"/>
            <a:ext cx="3708400" cy="2462189"/>
          </a:xfrm>
          <a:prstGeom prst="rect">
            <a:avLst/>
          </a:prstGeom>
        </p:spPr>
      </p:pic>
      <p:pic>
        <p:nvPicPr>
          <p:cNvPr id="9" name="Picture 8">
            <a:extLst>
              <a:ext uri="{FF2B5EF4-FFF2-40B4-BE49-F238E27FC236}">
                <a16:creationId xmlns:a16="http://schemas.microsoft.com/office/drawing/2014/main" id="{3C4C3DAC-02F5-6BED-FCAD-272EF0826069}"/>
              </a:ext>
            </a:extLst>
          </p:cNvPr>
          <p:cNvPicPr>
            <a:picLocks noChangeAspect="1"/>
          </p:cNvPicPr>
          <p:nvPr/>
        </p:nvPicPr>
        <p:blipFill>
          <a:blip r:embed="rId4"/>
          <a:stretch>
            <a:fillRect/>
          </a:stretch>
        </p:blipFill>
        <p:spPr>
          <a:xfrm>
            <a:off x="4259263" y="3855078"/>
            <a:ext cx="3843559" cy="2453423"/>
          </a:xfrm>
          <a:prstGeom prst="rect">
            <a:avLst/>
          </a:prstGeom>
        </p:spPr>
      </p:pic>
      <p:pic>
        <p:nvPicPr>
          <p:cNvPr id="10" name="Picture 9">
            <a:extLst>
              <a:ext uri="{FF2B5EF4-FFF2-40B4-BE49-F238E27FC236}">
                <a16:creationId xmlns:a16="http://schemas.microsoft.com/office/drawing/2014/main" id="{68DB698D-3D0B-A801-CABD-1ADD802B8E9C}"/>
              </a:ext>
            </a:extLst>
          </p:cNvPr>
          <p:cNvPicPr>
            <a:picLocks noChangeAspect="1"/>
          </p:cNvPicPr>
          <p:nvPr/>
        </p:nvPicPr>
        <p:blipFill>
          <a:blip r:embed="rId5"/>
          <a:stretch>
            <a:fillRect/>
          </a:stretch>
        </p:blipFill>
        <p:spPr>
          <a:xfrm>
            <a:off x="8347068" y="3824288"/>
            <a:ext cx="3102808" cy="2492979"/>
          </a:xfrm>
          <a:prstGeom prst="rect">
            <a:avLst/>
          </a:prstGeom>
        </p:spPr>
      </p:pic>
    </p:spTree>
    <p:extLst>
      <p:ext uri="{BB962C8B-B14F-4D97-AF65-F5344CB8AC3E}">
        <p14:creationId xmlns:p14="http://schemas.microsoft.com/office/powerpoint/2010/main" val="34545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78BDEA-FB55-A9E4-325E-6E044F14BAE9}"/>
              </a:ext>
            </a:extLst>
          </p:cNvPr>
          <p:cNvSpPr>
            <a:spLocks noGrp="1"/>
          </p:cNvSpPr>
          <p:nvPr>
            <p:ph idx="1"/>
          </p:nvPr>
        </p:nvSpPr>
        <p:spPr>
          <a:xfrm>
            <a:off x="407989" y="1439335"/>
            <a:ext cx="11376024" cy="4761440"/>
          </a:xfrm>
        </p:spPr>
        <p:txBody>
          <a:bodyPr>
            <a:normAutofit fontScale="92500"/>
          </a:bodyPr>
          <a:lstStyle/>
          <a:p>
            <a:pPr marL="342900" indent="-342900">
              <a:lnSpc>
                <a:spcPct val="110000"/>
              </a:lnSpc>
              <a:buFont typeface="Wingdings" pitchFamily="2" charset="2"/>
              <a:buChar char="§"/>
            </a:pPr>
            <a:r>
              <a:rPr lang="en-CH" sz="3600" b="0" dirty="0"/>
              <a:t>A certain number of rooms will be reserved in the </a:t>
            </a:r>
            <a:r>
              <a:rPr lang="en-CH" sz="3600" dirty="0">
                <a:solidFill>
                  <a:schemeClr val="tx1"/>
                </a:solidFill>
              </a:rPr>
              <a:t>CERN hostel(s)</a:t>
            </a:r>
            <a:r>
              <a:rPr lang="en-CH" sz="3600" b="0" dirty="0"/>
              <a:t>, plus suggestions for hotels nearby CERN</a:t>
            </a:r>
          </a:p>
          <a:p>
            <a:pPr marL="342900" indent="-342900">
              <a:lnSpc>
                <a:spcPct val="110000"/>
              </a:lnSpc>
              <a:buFont typeface="Wingdings" pitchFamily="2" charset="2"/>
              <a:buChar char="§"/>
            </a:pPr>
            <a:r>
              <a:rPr lang="en-CH" sz="3600" dirty="0">
                <a:solidFill>
                  <a:schemeClr val="tx1"/>
                </a:solidFill>
              </a:rPr>
              <a:t>Reception &amp; dinner would be ideally </a:t>
            </a:r>
            <a:r>
              <a:rPr lang="en-US" sz="3600" dirty="0">
                <a:solidFill>
                  <a:schemeClr val="tx1"/>
                </a:solidFill>
              </a:rPr>
              <a:t>located around Lake Geneva</a:t>
            </a:r>
            <a:r>
              <a:rPr lang="en-US" sz="3600" b="0" dirty="0"/>
              <a:t> (either in a typical restaurant or on a “belle epoque” boat)</a:t>
            </a:r>
          </a:p>
          <a:p>
            <a:pPr marL="342900" indent="-342900">
              <a:lnSpc>
                <a:spcPct val="110000"/>
              </a:lnSpc>
              <a:buFont typeface="Wingdings" pitchFamily="2" charset="2"/>
              <a:buChar char="§"/>
            </a:pPr>
            <a:r>
              <a:rPr lang="en-US" sz="3600" dirty="0">
                <a:solidFill>
                  <a:schemeClr val="tx1"/>
                </a:solidFill>
              </a:rPr>
              <a:t>Excursion</a:t>
            </a:r>
            <a:r>
              <a:rPr lang="en-US" sz="3600" b="0" dirty="0"/>
              <a:t> possibilities under consideration</a:t>
            </a:r>
          </a:p>
          <a:p>
            <a:pPr marL="342900" indent="-342900">
              <a:lnSpc>
                <a:spcPct val="110000"/>
              </a:lnSpc>
              <a:buFont typeface="Wingdings" pitchFamily="2" charset="2"/>
              <a:buChar char="§"/>
            </a:pPr>
            <a:r>
              <a:rPr lang="en-US" sz="3600" b="0" dirty="0"/>
              <a:t>Accompanying people are welcome to enjoy the local area</a:t>
            </a:r>
          </a:p>
        </p:txBody>
      </p:sp>
      <p:sp>
        <p:nvSpPr>
          <p:cNvPr id="3" name="Title 2">
            <a:extLst>
              <a:ext uri="{FF2B5EF4-FFF2-40B4-BE49-F238E27FC236}">
                <a16:creationId xmlns:a16="http://schemas.microsoft.com/office/drawing/2014/main" id="{7E748432-F873-FF4E-7AA5-494EE2BE64E9}"/>
              </a:ext>
            </a:extLst>
          </p:cNvPr>
          <p:cNvSpPr>
            <a:spLocks noGrp="1"/>
          </p:cNvSpPr>
          <p:nvPr>
            <p:ph type="title"/>
          </p:nvPr>
        </p:nvSpPr>
        <p:spPr/>
        <p:txBody>
          <a:bodyPr/>
          <a:lstStyle/>
          <a:p>
            <a:r>
              <a:rPr lang="en-CH" dirty="0"/>
              <a:t>Accommodation, workshop dinner and event</a:t>
            </a:r>
          </a:p>
        </p:txBody>
      </p:sp>
      <p:sp>
        <p:nvSpPr>
          <p:cNvPr id="4" name="Date Placeholder 3">
            <a:extLst>
              <a:ext uri="{FF2B5EF4-FFF2-40B4-BE49-F238E27FC236}">
                <a16:creationId xmlns:a16="http://schemas.microsoft.com/office/drawing/2014/main" id="{46918A38-2650-56AE-25EA-D9FAB107377C}"/>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93E4042B-C800-518C-8907-1101F3A0D41D}"/>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579F8ADC-8365-4FE8-8B8E-AA50B3E3BC94}"/>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7" name="Picture 6">
            <a:extLst>
              <a:ext uri="{FF2B5EF4-FFF2-40B4-BE49-F238E27FC236}">
                <a16:creationId xmlns:a16="http://schemas.microsoft.com/office/drawing/2014/main" id="{92502EB1-DB02-DDE0-C017-CE4A26357302}"/>
              </a:ext>
            </a:extLst>
          </p:cNvPr>
          <p:cNvPicPr>
            <a:picLocks noChangeAspect="1"/>
          </p:cNvPicPr>
          <p:nvPr/>
        </p:nvPicPr>
        <p:blipFill>
          <a:blip r:embed="rId2"/>
          <a:stretch>
            <a:fillRect/>
          </a:stretch>
        </p:blipFill>
        <p:spPr>
          <a:xfrm>
            <a:off x="11107546" y="67882"/>
            <a:ext cx="1008546" cy="512495"/>
          </a:xfrm>
          <a:prstGeom prst="rect">
            <a:avLst/>
          </a:prstGeom>
        </p:spPr>
      </p:pic>
      <p:pic>
        <p:nvPicPr>
          <p:cNvPr id="8" name="Picture 7">
            <a:extLst>
              <a:ext uri="{FF2B5EF4-FFF2-40B4-BE49-F238E27FC236}">
                <a16:creationId xmlns:a16="http://schemas.microsoft.com/office/drawing/2014/main" id="{0571FC28-E53C-B52E-5AAE-6152311D94E4}"/>
              </a:ext>
            </a:extLst>
          </p:cNvPr>
          <p:cNvPicPr>
            <a:picLocks noChangeAspect="1"/>
          </p:cNvPicPr>
          <p:nvPr/>
        </p:nvPicPr>
        <p:blipFill>
          <a:blip r:embed="rId3"/>
          <a:stretch>
            <a:fillRect/>
          </a:stretch>
        </p:blipFill>
        <p:spPr>
          <a:xfrm>
            <a:off x="9033884" y="3820055"/>
            <a:ext cx="2750127" cy="1070450"/>
          </a:xfrm>
          <a:prstGeom prst="rect">
            <a:avLst/>
          </a:prstGeom>
        </p:spPr>
      </p:pic>
    </p:spTree>
    <p:extLst>
      <p:ext uri="{BB962C8B-B14F-4D97-AF65-F5344CB8AC3E}">
        <p14:creationId xmlns:p14="http://schemas.microsoft.com/office/powerpoint/2010/main" val="3285603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15F4E4-4530-B72B-1811-38800DD14AA2}"/>
              </a:ext>
            </a:extLst>
          </p:cNvPr>
          <p:cNvSpPr>
            <a:spLocks noGrp="1"/>
          </p:cNvSpPr>
          <p:nvPr>
            <p:ph idx="1"/>
          </p:nvPr>
        </p:nvSpPr>
        <p:spPr/>
        <p:txBody>
          <a:bodyPr/>
          <a:lstStyle/>
          <a:p>
            <a:endParaRPr lang="en-CH"/>
          </a:p>
        </p:txBody>
      </p:sp>
      <p:sp>
        <p:nvSpPr>
          <p:cNvPr id="3" name="Title 2">
            <a:extLst>
              <a:ext uri="{FF2B5EF4-FFF2-40B4-BE49-F238E27FC236}">
                <a16:creationId xmlns:a16="http://schemas.microsoft.com/office/drawing/2014/main" id="{23529819-C40E-F72A-3716-CD20A04C7FFB}"/>
              </a:ext>
            </a:extLst>
          </p:cNvPr>
          <p:cNvSpPr>
            <a:spLocks noGrp="1"/>
          </p:cNvSpPr>
          <p:nvPr>
            <p:ph type="title"/>
          </p:nvPr>
        </p:nvSpPr>
        <p:spPr/>
        <p:txBody>
          <a:bodyPr/>
          <a:lstStyle/>
          <a:p>
            <a:r>
              <a:rPr lang="en-CH" dirty="0"/>
              <a:t>Geneva in spring</a:t>
            </a:r>
          </a:p>
        </p:txBody>
      </p:sp>
      <p:sp>
        <p:nvSpPr>
          <p:cNvPr id="4" name="Date Placeholder 3">
            <a:extLst>
              <a:ext uri="{FF2B5EF4-FFF2-40B4-BE49-F238E27FC236}">
                <a16:creationId xmlns:a16="http://schemas.microsoft.com/office/drawing/2014/main" id="{91AF7798-BC41-3828-8460-7C1233094F9F}"/>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77E23474-31A3-2479-F6C7-8DA2D8E322CF}"/>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5C6067CD-E13B-E1A7-AAAF-A5989A9A24B2}"/>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16386" name="Picture 2" descr="geneva city pass the chaire">
            <a:extLst>
              <a:ext uri="{FF2B5EF4-FFF2-40B4-BE49-F238E27FC236}">
                <a16:creationId xmlns:a16="http://schemas.microsoft.com/office/drawing/2014/main" id="{7BC825F3-DCE2-3D33-8770-9A7F8C71D6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123" y="1028164"/>
            <a:ext cx="4492251" cy="3369188"/>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16388" name="Picture 4" descr="greening-the-united-nations-in-geneva 1280x960">
            <a:extLst>
              <a:ext uri="{FF2B5EF4-FFF2-40B4-BE49-F238E27FC236}">
                <a16:creationId xmlns:a16="http://schemas.microsoft.com/office/drawing/2014/main" id="{949A0555-96AF-63EA-791B-013A6FCFA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223" y="184339"/>
            <a:ext cx="4493217" cy="3369913"/>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16390" name="Picture 6" descr="basilique notre dame">
            <a:extLst>
              <a:ext uri="{FF2B5EF4-FFF2-40B4-BE49-F238E27FC236}">
                <a16:creationId xmlns:a16="http://schemas.microsoft.com/office/drawing/2014/main" id="{76A95B10-03AC-C9F0-BB80-59A16D672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092" y="2833352"/>
            <a:ext cx="4170668" cy="3128001"/>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16392" name="Picture 8" descr="horloge fleurie">
            <a:extLst>
              <a:ext uri="{FF2B5EF4-FFF2-40B4-BE49-F238E27FC236}">
                <a16:creationId xmlns:a16="http://schemas.microsoft.com/office/drawing/2014/main" id="{96B3B48F-E1E4-10D0-8F75-E086732C7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705" y="3896519"/>
            <a:ext cx="3733085" cy="2799814"/>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16394" name="Picture 10" descr="offres speciales paques geneve-5">
            <a:extLst>
              <a:ext uri="{FF2B5EF4-FFF2-40B4-BE49-F238E27FC236}">
                <a16:creationId xmlns:a16="http://schemas.microsoft.com/office/drawing/2014/main" id="{65976386-D100-5354-4AC7-0460E60CCE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648" y="3902645"/>
            <a:ext cx="3733085" cy="2799814"/>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pic>
        <p:nvPicPr>
          <p:cNvPr id="16396" name="Picture 12" descr="week end">
            <a:extLst>
              <a:ext uri="{FF2B5EF4-FFF2-40B4-BE49-F238E27FC236}">
                <a16:creationId xmlns:a16="http://schemas.microsoft.com/office/drawing/2014/main" id="{06C07F33-248C-E6F7-6B8E-D156E360C1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915" y="368300"/>
            <a:ext cx="4170669" cy="2818020"/>
          </a:xfrm>
          <a:prstGeom prst="rect">
            <a:avLst/>
          </a:prstGeom>
          <a:noFill/>
          <a:ln w="412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89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59ACB677-7998-965F-6BEE-42C6B39256D1}"/>
              </a:ext>
            </a:extLst>
          </p:cNvPr>
          <p:cNvSpPr>
            <a:spLocks noGrp="1"/>
          </p:cNvSpPr>
          <p:nvPr>
            <p:ph type="dt" sz="half" idx="16"/>
          </p:nvPr>
        </p:nvSpPr>
        <p:spPr/>
        <p:txBody>
          <a:bodyPr/>
          <a:lstStyle/>
          <a:p>
            <a:r>
              <a:rPr lang="de-CH"/>
              <a:t>November 2023</a:t>
            </a:r>
            <a:endParaRPr lang="en-US" dirty="0"/>
          </a:p>
        </p:txBody>
      </p:sp>
      <p:sp>
        <p:nvSpPr>
          <p:cNvPr id="7" name="Footer Placeholder 6">
            <a:extLst>
              <a:ext uri="{FF2B5EF4-FFF2-40B4-BE49-F238E27FC236}">
                <a16:creationId xmlns:a16="http://schemas.microsoft.com/office/drawing/2014/main" id="{41E293F4-CF29-54FA-579B-526FC03F47DB}"/>
              </a:ext>
            </a:extLst>
          </p:cNvPr>
          <p:cNvSpPr>
            <a:spLocks noGrp="1"/>
          </p:cNvSpPr>
          <p:nvPr>
            <p:ph type="ftr" sz="quarter" idx="17"/>
          </p:nvPr>
        </p:nvSpPr>
        <p:spPr/>
        <p:txBody>
          <a:bodyPr/>
          <a:lstStyle/>
          <a:p>
            <a:r>
              <a:rPr lang="en-US"/>
              <a:t>M. Calviani | HPWT2026</a:t>
            </a:r>
            <a:endParaRPr lang="en-US" dirty="0"/>
          </a:p>
        </p:txBody>
      </p:sp>
      <p:sp>
        <p:nvSpPr>
          <p:cNvPr id="8" name="Slide Number Placeholder 7">
            <a:extLst>
              <a:ext uri="{FF2B5EF4-FFF2-40B4-BE49-F238E27FC236}">
                <a16:creationId xmlns:a16="http://schemas.microsoft.com/office/drawing/2014/main" id="{4D653D8D-7335-8AAF-592D-02C0BBEEEBD8}"/>
              </a:ext>
            </a:extLst>
          </p:cNvPr>
          <p:cNvSpPr>
            <a:spLocks noGrp="1"/>
          </p:cNvSpPr>
          <p:nvPr>
            <p:ph type="sldNum" sz="quarter" idx="18"/>
          </p:nvPr>
        </p:nvSpPr>
        <p:spPr/>
        <p:txBody>
          <a:bodyPr/>
          <a:lstStyle/>
          <a:p>
            <a:fld id="{36B5EA5A-BC32-A742-B11B-8E7414D5B535}" type="slidenum">
              <a:rPr lang="en-US" smtClean="0"/>
              <a:pPr/>
              <a:t>19</a:t>
            </a:fld>
            <a:endParaRPr lang="en-US" dirty="0"/>
          </a:p>
        </p:txBody>
      </p:sp>
      <p:sp>
        <p:nvSpPr>
          <p:cNvPr id="9" name="Text Placeholder 8">
            <a:extLst>
              <a:ext uri="{FF2B5EF4-FFF2-40B4-BE49-F238E27FC236}">
                <a16:creationId xmlns:a16="http://schemas.microsoft.com/office/drawing/2014/main" id="{8700677C-E41E-85B2-37F8-FFE2D99BB768}"/>
              </a:ext>
            </a:extLst>
          </p:cNvPr>
          <p:cNvSpPr>
            <a:spLocks noGrp="1"/>
          </p:cNvSpPr>
          <p:nvPr>
            <p:ph type="body" sz="quarter" idx="19"/>
          </p:nvPr>
        </p:nvSpPr>
        <p:spPr>
          <a:xfrm>
            <a:off x="407988" y="4758282"/>
            <a:ext cx="11380812" cy="818271"/>
          </a:xfrm>
          <a:noFill/>
        </p:spPr>
        <p:txBody>
          <a:bodyPr>
            <a:normAutofit/>
          </a:bodyPr>
          <a:lstStyle/>
          <a:p>
            <a:r>
              <a:rPr lang="en-CH" sz="3600" dirty="0">
                <a:solidFill>
                  <a:schemeClr val="tx1"/>
                </a:solidFill>
              </a:rPr>
              <a:t>Looking forward to seeing you all at CERN in 2026!</a:t>
            </a:r>
          </a:p>
        </p:txBody>
      </p:sp>
      <p:pic>
        <p:nvPicPr>
          <p:cNvPr id="10" name="Picture 9">
            <a:extLst>
              <a:ext uri="{FF2B5EF4-FFF2-40B4-BE49-F238E27FC236}">
                <a16:creationId xmlns:a16="http://schemas.microsoft.com/office/drawing/2014/main" id="{95EF4B03-5E74-E9B4-F6AC-B31B5382EE9E}"/>
              </a:ext>
            </a:extLst>
          </p:cNvPr>
          <p:cNvPicPr>
            <a:picLocks noChangeAspect="1"/>
          </p:cNvPicPr>
          <p:nvPr/>
        </p:nvPicPr>
        <p:blipFill>
          <a:blip r:embed="rId2"/>
          <a:stretch>
            <a:fillRect/>
          </a:stretch>
        </p:blipFill>
        <p:spPr>
          <a:xfrm>
            <a:off x="1145352" y="1592263"/>
            <a:ext cx="4388649" cy="2230102"/>
          </a:xfrm>
          <a:prstGeom prst="rect">
            <a:avLst/>
          </a:prstGeom>
        </p:spPr>
      </p:pic>
      <p:pic>
        <p:nvPicPr>
          <p:cNvPr id="11" name="Picture 10">
            <a:extLst>
              <a:ext uri="{FF2B5EF4-FFF2-40B4-BE49-F238E27FC236}">
                <a16:creationId xmlns:a16="http://schemas.microsoft.com/office/drawing/2014/main" id="{0F302AE7-A2FA-9802-80CB-886C481E2491}"/>
              </a:ext>
            </a:extLst>
          </p:cNvPr>
          <p:cNvPicPr>
            <a:picLocks noChangeAspect="1"/>
          </p:cNvPicPr>
          <p:nvPr/>
        </p:nvPicPr>
        <p:blipFill>
          <a:blip r:embed="rId3"/>
          <a:stretch>
            <a:fillRect/>
          </a:stretch>
        </p:blipFill>
        <p:spPr>
          <a:xfrm>
            <a:off x="6267855" y="801309"/>
            <a:ext cx="5045755" cy="3628967"/>
          </a:xfrm>
          <a:prstGeom prst="rect">
            <a:avLst/>
          </a:prstGeom>
        </p:spPr>
      </p:pic>
    </p:spTree>
    <p:extLst>
      <p:ext uri="{BB962C8B-B14F-4D97-AF65-F5344CB8AC3E}">
        <p14:creationId xmlns:p14="http://schemas.microsoft.com/office/powerpoint/2010/main" val="2600311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7B7C-1231-3FF2-C4BF-7F761F03E3E6}"/>
              </a:ext>
            </a:extLst>
          </p:cNvPr>
          <p:cNvSpPr>
            <a:spLocks noGrp="1"/>
          </p:cNvSpPr>
          <p:nvPr>
            <p:ph type="ctrTitle"/>
          </p:nvPr>
        </p:nvSpPr>
        <p:spPr>
          <a:xfrm>
            <a:off x="1524000" y="1046163"/>
            <a:ext cx="9144000" cy="3644590"/>
          </a:xfrm>
        </p:spPr>
        <p:txBody>
          <a:bodyPr/>
          <a:lstStyle/>
          <a:p>
            <a:r>
              <a:rPr lang="en-CH" dirty="0"/>
              <a:t>CERN has the honour to host the next High Power Targetry Workshop event, in </a:t>
            </a:r>
            <a:r>
              <a:rPr lang="en-CH" dirty="0">
                <a:solidFill>
                  <a:srgbClr val="FF0000"/>
                </a:solidFill>
              </a:rPr>
              <a:t>spring 2026</a:t>
            </a:r>
          </a:p>
        </p:txBody>
      </p:sp>
      <p:sp>
        <p:nvSpPr>
          <p:cNvPr id="4" name="Date Placeholder 3">
            <a:extLst>
              <a:ext uri="{FF2B5EF4-FFF2-40B4-BE49-F238E27FC236}">
                <a16:creationId xmlns:a16="http://schemas.microsoft.com/office/drawing/2014/main" id="{D8219810-AB61-9DD3-D869-755EF99B33CA}"/>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85FFBD4A-28FA-5D27-BF9B-9F5049EB6A1A}"/>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E2DE4064-5984-D4F8-C09F-7C473254EA7F}"/>
              </a:ext>
            </a:extLst>
          </p:cNvPr>
          <p:cNvSpPr>
            <a:spLocks noGrp="1"/>
          </p:cNvSpPr>
          <p:nvPr>
            <p:ph type="sldNum" sz="quarter" idx="12"/>
          </p:nvPr>
        </p:nvSpPr>
        <p:spPr/>
        <p:txBody>
          <a:bodyPr/>
          <a:lstStyle/>
          <a:p>
            <a:fld id="{36B5EA5A-BC32-A742-B11B-8E7414D5B535}" type="slidenum">
              <a:rPr lang="en-US" smtClean="0"/>
              <a:pPr/>
              <a:t>2</a:t>
            </a:fld>
            <a:endParaRPr lang="en-US" dirty="0"/>
          </a:p>
        </p:txBody>
      </p:sp>
      <p:pic>
        <p:nvPicPr>
          <p:cNvPr id="8" name="Picture 7">
            <a:extLst>
              <a:ext uri="{FF2B5EF4-FFF2-40B4-BE49-F238E27FC236}">
                <a16:creationId xmlns:a16="http://schemas.microsoft.com/office/drawing/2014/main" id="{6B74E164-8D07-468B-CC0A-F95D3C044A2F}"/>
              </a:ext>
            </a:extLst>
          </p:cNvPr>
          <p:cNvPicPr>
            <a:picLocks noChangeAspect="1"/>
          </p:cNvPicPr>
          <p:nvPr/>
        </p:nvPicPr>
        <p:blipFill>
          <a:blip r:embed="rId2"/>
          <a:stretch>
            <a:fillRect/>
          </a:stretch>
        </p:blipFill>
        <p:spPr>
          <a:xfrm>
            <a:off x="11107546" y="67882"/>
            <a:ext cx="1008546" cy="512495"/>
          </a:xfrm>
          <a:prstGeom prst="rect">
            <a:avLst/>
          </a:prstGeom>
        </p:spPr>
      </p:pic>
    </p:spTree>
    <p:extLst>
      <p:ext uri="{BB962C8B-B14F-4D97-AF65-F5344CB8AC3E}">
        <p14:creationId xmlns:p14="http://schemas.microsoft.com/office/powerpoint/2010/main" val="3614498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114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2622E6-EBF9-F0B3-FC31-015C3F3540DD}"/>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BE1EFE9E-3512-8CA7-C5EB-A00AC838B0E6}"/>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001ABACC-1CE7-53F9-ABF6-3ACF6C7E006E}"/>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1026" name="Picture 2">
            <a:extLst>
              <a:ext uri="{FF2B5EF4-FFF2-40B4-BE49-F238E27FC236}">
                <a16:creationId xmlns:a16="http://schemas.microsoft.com/office/drawing/2014/main" id="{5D965B2F-7A67-F819-AE29-D2893C6A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763" y="0"/>
            <a:ext cx="8423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F4A9127-D448-7036-3BDC-C7487DD4B2E3}"/>
              </a:ext>
            </a:extLst>
          </p:cNvPr>
          <p:cNvSpPr txBox="1">
            <a:spLocks/>
          </p:cNvSpPr>
          <p:nvPr/>
        </p:nvSpPr>
        <p:spPr>
          <a:xfrm>
            <a:off x="207962" y="247623"/>
            <a:ext cx="4091895" cy="1896863"/>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4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a:ea typeface="+mj-ea"/>
                <a:cs typeface="+mj-cs"/>
              </a:rPr>
              <a:t>A laboratory for people around the world</a:t>
            </a:r>
          </a:p>
        </p:txBody>
      </p:sp>
      <p:sp>
        <p:nvSpPr>
          <p:cNvPr id="10" name="TextBox 9">
            <a:extLst>
              <a:ext uri="{FF2B5EF4-FFF2-40B4-BE49-F238E27FC236}">
                <a16:creationId xmlns:a16="http://schemas.microsoft.com/office/drawing/2014/main" id="{793387C7-7DB8-300F-87F3-4DD7C6EEABE1}"/>
              </a:ext>
            </a:extLst>
          </p:cNvPr>
          <p:cNvSpPr txBox="1"/>
          <p:nvPr/>
        </p:nvSpPr>
        <p:spPr>
          <a:xfrm>
            <a:off x="327705" y="3038287"/>
            <a:ext cx="4961936" cy="1938992"/>
          </a:xfrm>
          <a:prstGeom prst="rect">
            <a:avLst/>
          </a:prstGeom>
          <a:noFill/>
        </p:spPr>
        <p:txBody>
          <a:bodyPr wrap="none" lIns="0" tIns="0" rIns="0" bIns="0" rtlCol="0">
            <a:spAutoFit/>
          </a:bodyPr>
          <a:lstStyle/>
          <a:p>
            <a:pPr algn="l"/>
            <a:r>
              <a:rPr lang="en-GB" sz="2400" u="sng" dirty="0"/>
              <a:t>Users</a:t>
            </a:r>
            <a:endParaRPr lang="en-GB" sz="400" u="sng" dirty="0"/>
          </a:p>
          <a:p>
            <a:pPr algn="l"/>
            <a:endParaRPr lang="en-GB" sz="300" u="sng" dirty="0"/>
          </a:p>
          <a:p>
            <a:pPr algn="l"/>
            <a:endParaRPr lang="en-GB" sz="300" u="sng" dirty="0"/>
          </a:p>
          <a:p>
            <a:pPr algn="l"/>
            <a:r>
              <a:rPr lang="en-GB" sz="2400" b="1" dirty="0"/>
              <a:t>6642</a:t>
            </a:r>
            <a:r>
              <a:rPr lang="en-GB" sz="2400" dirty="0"/>
              <a:t> f</a:t>
            </a:r>
            <a:r>
              <a:rPr lang="en-CH" sz="2400" dirty="0"/>
              <a:t>rom Member States</a:t>
            </a:r>
          </a:p>
          <a:p>
            <a:pPr algn="l"/>
            <a:r>
              <a:rPr lang="en-CH" sz="2400" b="1" dirty="0"/>
              <a:t>422</a:t>
            </a:r>
            <a:r>
              <a:rPr lang="en-CH" sz="2400" dirty="0"/>
              <a:t> from Associated Member States</a:t>
            </a:r>
          </a:p>
          <a:p>
            <a:pPr algn="l"/>
            <a:r>
              <a:rPr lang="en-CH" sz="2400" b="1" dirty="0"/>
              <a:t>2917</a:t>
            </a:r>
            <a:r>
              <a:rPr lang="en-CH" sz="2400" dirty="0"/>
              <a:t> from Observers </a:t>
            </a:r>
          </a:p>
          <a:p>
            <a:pPr algn="l"/>
            <a:r>
              <a:rPr lang="en-CH" sz="2400" dirty="0"/>
              <a:t>+ </a:t>
            </a:r>
            <a:r>
              <a:rPr lang="en-CH" sz="2400" b="1" dirty="0"/>
              <a:t>1194</a:t>
            </a:r>
            <a:r>
              <a:rPr lang="en-CH" sz="2400" dirty="0"/>
              <a:t> from non-Member States</a:t>
            </a:r>
          </a:p>
        </p:txBody>
      </p:sp>
      <p:pic>
        <p:nvPicPr>
          <p:cNvPr id="11" name="Picture 10">
            <a:extLst>
              <a:ext uri="{FF2B5EF4-FFF2-40B4-BE49-F238E27FC236}">
                <a16:creationId xmlns:a16="http://schemas.microsoft.com/office/drawing/2014/main" id="{06BEFFF8-2ACC-C2A4-8105-8530EF51C4FE}"/>
              </a:ext>
            </a:extLst>
          </p:cNvPr>
          <p:cNvPicPr>
            <a:picLocks noChangeAspect="1"/>
          </p:cNvPicPr>
          <p:nvPr/>
        </p:nvPicPr>
        <p:blipFill>
          <a:blip r:embed="rId3"/>
          <a:stretch>
            <a:fillRect/>
          </a:stretch>
        </p:blipFill>
        <p:spPr>
          <a:xfrm>
            <a:off x="11107546" y="67882"/>
            <a:ext cx="1008546" cy="512495"/>
          </a:xfrm>
          <a:prstGeom prst="rect">
            <a:avLst/>
          </a:prstGeom>
        </p:spPr>
      </p:pic>
      <p:sp>
        <p:nvSpPr>
          <p:cNvPr id="3" name="TextBox 2">
            <a:extLst>
              <a:ext uri="{FF2B5EF4-FFF2-40B4-BE49-F238E27FC236}">
                <a16:creationId xmlns:a16="http://schemas.microsoft.com/office/drawing/2014/main" id="{2CC44D90-F653-9947-64B3-016FB6BE5A2B}"/>
              </a:ext>
            </a:extLst>
          </p:cNvPr>
          <p:cNvSpPr txBox="1"/>
          <p:nvPr/>
        </p:nvSpPr>
        <p:spPr>
          <a:xfrm>
            <a:off x="327705" y="5547914"/>
            <a:ext cx="2959781" cy="646331"/>
          </a:xfrm>
          <a:prstGeom prst="rect">
            <a:avLst/>
          </a:prstGeom>
          <a:noFill/>
        </p:spPr>
        <p:txBody>
          <a:bodyPr wrap="square">
            <a:spAutoFit/>
          </a:bodyPr>
          <a:lstStyle/>
          <a:p>
            <a:r>
              <a:rPr lang="en-CH" dirty="0">
                <a:hlinkClick r:id="rId4"/>
              </a:rPr>
              <a:t>http://dx.doi.org/10.17181/cds.2020780</a:t>
            </a:r>
            <a:r>
              <a:rPr lang="en-CH" dirty="0"/>
              <a:t> </a:t>
            </a:r>
          </a:p>
        </p:txBody>
      </p:sp>
    </p:spTree>
    <p:extLst>
      <p:ext uri="{BB962C8B-B14F-4D97-AF65-F5344CB8AC3E}">
        <p14:creationId xmlns:p14="http://schemas.microsoft.com/office/powerpoint/2010/main" val="1378824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2622E6-EBF9-F0B3-FC31-015C3F3540DD}"/>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BE1EFE9E-3512-8CA7-C5EB-A00AC838B0E6}"/>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001ABACC-1CE7-53F9-ABF6-3ACF6C7E006E}"/>
              </a:ext>
            </a:extLst>
          </p:cNvPr>
          <p:cNvSpPr>
            <a:spLocks noGrp="1"/>
          </p:cNvSpPr>
          <p:nvPr>
            <p:ph type="sldNum" sz="quarter" idx="12"/>
          </p:nvPr>
        </p:nvSpPr>
        <p:spPr/>
        <p:txBody>
          <a:bodyPr/>
          <a:lstStyle/>
          <a:p>
            <a:fld id="{36B5EA5A-BC32-A742-B11B-8E7414D5B535}" type="slidenum">
              <a:rPr lang="en-US" smtClean="0"/>
              <a:pPr/>
              <a:t>4</a:t>
            </a:fld>
            <a:endParaRPr lang="en-US" dirty="0"/>
          </a:p>
        </p:txBody>
      </p:sp>
      <p:pic>
        <p:nvPicPr>
          <p:cNvPr id="7" name="Picture 6">
            <a:extLst>
              <a:ext uri="{FF2B5EF4-FFF2-40B4-BE49-F238E27FC236}">
                <a16:creationId xmlns:a16="http://schemas.microsoft.com/office/drawing/2014/main" id="{084AB063-06D9-9D93-BDDE-811833C7F8A9}"/>
              </a:ext>
            </a:extLst>
          </p:cNvPr>
          <p:cNvPicPr>
            <a:picLocks noChangeAspect="1"/>
          </p:cNvPicPr>
          <p:nvPr/>
        </p:nvPicPr>
        <p:blipFill>
          <a:blip r:embed="rId2"/>
          <a:stretch>
            <a:fillRect/>
          </a:stretch>
        </p:blipFill>
        <p:spPr>
          <a:xfrm>
            <a:off x="400079" y="660612"/>
            <a:ext cx="10261399" cy="5536776"/>
          </a:xfrm>
          <a:prstGeom prst="rect">
            <a:avLst/>
          </a:prstGeom>
        </p:spPr>
      </p:pic>
      <p:sp>
        <p:nvSpPr>
          <p:cNvPr id="9" name="TextBox 8">
            <a:extLst>
              <a:ext uri="{FF2B5EF4-FFF2-40B4-BE49-F238E27FC236}">
                <a16:creationId xmlns:a16="http://schemas.microsoft.com/office/drawing/2014/main" id="{A37C51BF-6EF2-E1D7-CF4B-290A7722F0A9}"/>
              </a:ext>
            </a:extLst>
          </p:cNvPr>
          <p:cNvSpPr txBox="1"/>
          <p:nvPr/>
        </p:nvSpPr>
        <p:spPr>
          <a:xfrm>
            <a:off x="2638389" y="198947"/>
            <a:ext cx="6800778" cy="461665"/>
          </a:xfrm>
          <a:prstGeom prst="rect">
            <a:avLst/>
          </a:prstGeom>
          <a:noFill/>
        </p:spPr>
        <p:txBody>
          <a:bodyPr wrap="square">
            <a:spAutoFit/>
          </a:bodyPr>
          <a:lstStyle/>
          <a:p>
            <a:pPr algn="ctr"/>
            <a:r>
              <a:rPr lang="en-CH" sz="2400" dirty="0">
                <a:hlinkClick r:id="rId3"/>
              </a:rPr>
              <a:t>https://panoramas-outreach.cern.ch/index.html</a:t>
            </a:r>
            <a:r>
              <a:rPr lang="en-CH" sz="2400" dirty="0"/>
              <a:t> </a:t>
            </a:r>
          </a:p>
        </p:txBody>
      </p:sp>
      <p:pic>
        <p:nvPicPr>
          <p:cNvPr id="10" name="Picture 9">
            <a:extLst>
              <a:ext uri="{FF2B5EF4-FFF2-40B4-BE49-F238E27FC236}">
                <a16:creationId xmlns:a16="http://schemas.microsoft.com/office/drawing/2014/main" id="{8C2C0B37-EC2B-1BCF-CDAE-3E9ECE642728}"/>
              </a:ext>
            </a:extLst>
          </p:cNvPr>
          <p:cNvPicPr>
            <a:picLocks noChangeAspect="1"/>
          </p:cNvPicPr>
          <p:nvPr/>
        </p:nvPicPr>
        <p:blipFill>
          <a:blip r:embed="rId4"/>
          <a:stretch>
            <a:fillRect/>
          </a:stretch>
        </p:blipFill>
        <p:spPr>
          <a:xfrm>
            <a:off x="11107546" y="67882"/>
            <a:ext cx="1008546" cy="512495"/>
          </a:xfrm>
          <a:prstGeom prst="rect">
            <a:avLst/>
          </a:prstGeom>
        </p:spPr>
      </p:pic>
      <p:pic>
        <p:nvPicPr>
          <p:cNvPr id="2" name="Picture 1">
            <a:extLst>
              <a:ext uri="{FF2B5EF4-FFF2-40B4-BE49-F238E27FC236}">
                <a16:creationId xmlns:a16="http://schemas.microsoft.com/office/drawing/2014/main" id="{58F348FA-3C1F-B8AB-9F14-668A8E96133E}"/>
              </a:ext>
            </a:extLst>
          </p:cNvPr>
          <p:cNvPicPr>
            <a:picLocks noChangeAspect="1"/>
          </p:cNvPicPr>
          <p:nvPr/>
        </p:nvPicPr>
        <p:blipFill>
          <a:blip r:embed="rId5"/>
          <a:stretch>
            <a:fillRect/>
          </a:stretch>
        </p:blipFill>
        <p:spPr>
          <a:xfrm>
            <a:off x="7759701" y="2379387"/>
            <a:ext cx="4368799" cy="2246595"/>
          </a:xfrm>
          <a:prstGeom prst="rect">
            <a:avLst/>
          </a:prstGeom>
        </p:spPr>
      </p:pic>
    </p:spTree>
    <p:extLst>
      <p:ext uri="{BB962C8B-B14F-4D97-AF65-F5344CB8AC3E}">
        <p14:creationId xmlns:p14="http://schemas.microsoft.com/office/powerpoint/2010/main" val="125059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1A9C733-B4D0-0DB7-7F01-412BADB7AA43}"/>
              </a:ext>
            </a:extLst>
          </p:cNvPr>
          <p:cNvPicPr>
            <a:picLocks noChangeAspect="1"/>
          </p:cNvPicPr>
          <p:nvPr/>
        </p:nvPicPr>
        <p:blipFill rotWithShape="1">
          <a:blip r:embed="rId3">
            <a:extLst>
              <a:ext uri="{28A0092B-C50C-407E-A947-70E740481C1C}">
                <a14:useLocalDpi xmlns:a14="http://schemas.microsoft.com/office/drawing/2010/main" val="0"/>
              </a:ext>
            </a:extLst>
          </a:blip>
          <a:srcRect l="32593" t="38111" r="15185" b="18556"/>
          <a:stretch/>
        </p:blipFill>
        <p:spPr>
          <a:xfrm>
            <a:off x="7395803" y="138895"/>
            <a:ext cx="4737935" cy="2620985"/>
          </a:xfrm>
          <a:prstGeom prst="rect">
            <a:avLst/>
          </a:prstGeom>
          <a:ln w="47625">
            <a:solidFill>
              <a:schemeClr val="bg1"/>
            </a:solidFill>
          </a:ln>
        </p:spPr>
      </p:pic>
      <p:sp>
        <p:nvSpPr>
          <p:cNvPr id="4" name="Date Placeholder 3">
            <a:extLst>
              <a:ext uri="{FF2B5EF4-FFF2-40B4-BE49-F238E27FC236}">
                <a16:creationId xmlns:a16="http://schemas.microsoft.com/office/drawing/2014/main" id="{62055BC5-D140-559E-5C45-8F395EE4782D}"/>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A7857A18-9250-C934-DC33-8C18925477FD}"/>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E8AB4BD4-BAD9-25F5-350E-9A94989F00F6}"/>
              </a:ext>
            </a:extLst>
          </p:cNvPr>
          <p:cNvSpPr>
            <a:spLocks noGrp="1"/>
          </p:cNvSpPr>
          <p:nvPr>
            <p:ph type="sldNum" sz="quarter" idx="12"/>
          </p:nvPr>
        </p:nvSpPr>
        <p:spPr/>
        <p:txBody>
          <a:bodyPr/>
          <a:lstStyle/>
          <a:p>
            <a:fld id="{36B5EA5A-BC32-A742-B11B-8E7414D5B535}" type="slidenum">
              <a:rPr lang="en-US" smtClean="0"/>
              <a:pPr/>
              <a:t>5</a:t>
            </a:fld>
            <a:endParaRPr lang="en-US" dirty="0"/>
          </a:p>
        </p:txBody>
      </p:sp>
      <p:pic>
        <p:nvPicPr>
          <p:cNvPr id="7" name="Picture 6">
            <a:extLst>
              <a:ext uri="{FF2B5EF4-FFF2-40B4-BE49-F238E27FC236}">
                <a16:creationId xmlns:a16="http://schemas.microsoft.com/office/drawing/2014/main" id="{617AE681-7DAE-933E-F6BB-D86F55CBD02C}"/>
              </a:ext>
            </a:extLst>
          </p:cNvPr>
          <p:cNvPicPr>
            <a:picLocks noChangeAspect="1"/>
          </p:cNvPicPr>
          <p:nvPr/>
        </p:nvPicPr>
        <p:blipFill>
          <a:blip r:embed="rId4"/>
          <a:stretch>
            <a:fillRect/>
          </a:stretch>
        </p:blipFill>
        <p:spPr>
          <a:xfrm>
            <a:off x="127526" y="123187"/>
            <a:ext cx="3918880" cy="2818748"/>
          </a:xfrm>
          <a:prstGeom prst="rect">
            <a:avLst/>
          </a:prstGeom>
          <a:ln w="47625">
            <a:solidFill>
              <a:schemeClr val="bg1"/>
            </a:solidFill>
          </a:ln>
        </p:spPr>
      </p:pic>
      <p:pic>
        <p:nvPicPr>
          <p:cNvPr id="8" name="Picture 7">
            <a:extLst>
              <a:ext uri="{FF2B5EF4-FFF2-40B4-BE49-F238E27FC236}">
                <a16:creationId xmlns:a16="http://schemas.microsoft.com/office/drawing/2014/main" id="{1619563A-DB29-F10B-75E1-CBB183881737}"/>
              </a:ext>
            </a:extLst>
          </p:cNvPr>
          <p:cNvPicPr>
            <a:picLocks noChangeAspect="1"/>
          </p:cNvPicPr>
          <p:nvPr/>
        </p:nvPicPr>
        <p:blipFill>
          <a:blip r:embed="rId5"/>
          <a:stretch>
            <a:fillRect/>
          </a:stretch>
        </p:blipFill>
        <p:spPr>
          <a:xfrm>
            <a:off x="4259263" y="138895"/>
            <a:ext cx="2843611" cy="2258532"/>
          </a:xfrm>
          <a:prstGeom prst="rect">
            <a:avLst/>
          </a:prstGeom>
          <a:ln w="47625">
            <a:solidFill>
              <a:schemeClr val="bg1"/>
            </a:solidFill>
          </a:ln>
        </p:spPr>
      </p:pic>
      <p:pic>
        <p:nvPicPr>
          <p:cNvPr id="9" name="Content Placeholder 4">
            <a:extLst>
              <a:ext uri="{FF2B5EF4-FFF2-40B4-BE49-F238E27FC236}">
                <a16:creationId xmlns:a16="http://schemas.microsoft.com/office/drawing/2014/main" id="{43DD994B-7B27-348D-0421-EA48869B4AD2}"/>
              </a:ext>
            </a:extLst>
          </p:cNvPr>
          <p:cNvPicPr>
            <a:picLocks noChangeAspect="1"/>
          </p:cNvPicPr>
          <p:nvPr/>
        </p:nvPicPr>
        <p:blipFill>
          <a:blip r:embed="rId6"/>
          <a:stretch>
            <a:fillRect/>
          </a:stretch>
        </p:blipFill>
        <p:spPr>
          <a:xfrm>
            <a:off x="70796" y="3375624"/>
            <a:ext cx="5160120" cy="3482376"/>
          </a:xfrm>
          <a:prstGeom prst="rect">
            <a:avLst/>
          </a:prstGeom>
          <a:ln w="47625">
            <a:solidFill>
              <a:schemeClr val="bg1"/>
            </a:solidFill>
          </a:ln>
        </p:spPr>
      </p:pic>
      <p:pic>
        <p:nvPicPr>
          <p:cNvPr id="10" name="Picture 4">
            <a:extLst>
              <a:ext uri="{FF2B5EF4-FFF2-40B4-BE49-F238E27FC236}">
                <a16:creationId xmlns:a16="http://schemas.microsoft.com/office/drawing/2014/main" id="{341AC05F-3EEB-E565-83D6-153176E848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41" r="-3" b="5340"/>
          <a:stretch/>
        </p:blipFill>
        <p:spPr bwMode="auto">
          <a:xfrm>
            <a:off x="7517333" y="2212337"/>
            <a:ext cx="4603871" cy="3083996"/>
          </a:xfrm>
          <a:prstGeom prst="rect">
            <a:avLst/>
          </a:prstGeom>
          <a:noFill/>
          <a:ln w="47625">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11989F6-8FFA-3D27-4FDC-393AD97EEB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0314" y="1986847"/>
            <a:ext cx="3795299" cy="2846475"/>
          </a:xfrm>
          <a:prstGeom prst="rect">
            <a:avLst/>
          </a:prstGeom>
          <a:noFill/>
          <a:ln w="47625">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5FB6E9-E764-7C16-5562-97CECF966B00}"/>
              </a:ext>
            </a:extLst>
          </p:cNvPr>
          <p:cNvPicPr>
            <a:picLocks noChangeAspect="1"/>
          </p:cNvPicPr>
          <p:nvPr/>
        </p:nvPicPr>
        <p:blipFill>
          <a:blip r:embed="rId9"/>
          <a:stretch>
            <a:fillRect/>
          </a:stretch>
        </p:blipFill>
        <p:spPr>
          <a:xfrm>
            <a:off x="5584412" y="4285055"/>
            <a:ext cx="4199586" cy="2432547"/>
          </a:xfrm>
          <a:prstGeom prst="rect">
            <a:avLst/>
          </a:prstGeom>
          <a:ln w="47625">
            <a:solidFill>
              <a:schemeClr val="bg1"/>
            </a:solidFill>
          </a:ln>
        </p:spPr>
      </p:pic>
      <p:sp>
        <p:nvSpPr>
          <p:cNvPr id="2" name="TextBox 1">
            <a:extLst>
              <a:ext uri="{FF2B5EF4-FFF2-40B4-BE49-F238E27FC236}">
                <a16:creationId xmlns:a16="http://schemas.microsoft.com/office/drawing/2014/main" id="{A61D24DD-986A-3E41-36B3-A6930B1E6C74}"/>
              </a:ext>
            </a:extLst>
          </p:cNvPr>
          <p:cNvSpPr txBox="1"/>
          <p:nvPr/>
        </p:nvSpPr>
        <p:spPr>
          <a:xfrm>
            <a:off x="419843" y="2570205"/>
            <a:ext cx="1667123" cy="276999"/>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l"/>
            <a:r>
              <a:rPr lang="en-GB" dirty="0"/>
              <a:t>S</a:t>
            </a:r>
            <a:r>
              <a:rPr lang="en-CH" dirty="0"/>
              <a:t>pallation target</a:t>
            </a:r>
          </a:p>
        </p:txBody>
      </p:sp>
      <p:sp>
        <p:nvSpPr>
          <p:cNvPr id="3" name="TextBox 2">
            <a:extLst>
              <a:ext uri="{FF2B5EF4-FFF2-40B4-BE49-F238E27FC236}">
                <a16:creationId xmlns:a16="http://schemas.microsoft.com/office/drawing/2014/main" id="{612C131C-D432-0B9A-CA4B-0EC2683DE230}"/>
              </a:ext>
            </a:extLst>
          </p:cNvPr>
          <p:cNvSpPr txBox="1"/>
          <p:nvPr/>
        </p:nvSpPr>
        <p:spPr>
          <a:xfrm>
            <a:off x="4719962" y="185163"/>
            <a:ext cx="1295226" cy="276999"/>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l"/>
            <a:r>
              <a:rPr lang="en-US" dirty="0"/>
              <a:t>SPS scraper</a:t>
            </a:r>
            <a:endParaRPr lang="en-CH" dirty="0"/>
          </a:p>
        </p:txBody>
      </p:sp>
      <p:sp>
        <p:nvSpPr>
          <p:cNvPr id="14" name="TextBox 13">
            <a:extLst>
              <a:ext uri="{FF2B5EF4-FFF2-40B4-BE49-F238E27FC236}">
                <a16:creationId xmlns:a16="http://schemas.microsoft.com/office/drawing/2014/main" id="{A16416A8-43DD-B2B1-81F8-3F24D1C7D9A5}"/>
              </a:ext>
            </a:extLst>
          </p:cNvPr>
          <p:cNvSpPr txBox="1"/>
          <p:nvPr/>
        </p:nvSpPr>
        <p:spPr>
          <a:xfrm>
            <a:off x="8710590" y="1822593"/>
            <a:ext cx="1744067" cy="276999"/>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l"/>
            <a:r>
              <a:rPr lang="en-US" dirty="0"/>
              <a:t>SPS beam dump</a:t>
            </a:r>
            <a:endParaRPr lang="en-CH" dirty="0"/>
          </a:p>
        </p:txBody>
      </p:sp>
      <p:sp>
        <p:nvSpPr>
          <p:cNvPr id="15" name="TextBox 14">
            <a:extLst>
              <a:ext uri="{FF2B5EF4-FFF2-40B4-BE49-F238E27FC236}">
                <a16:creationId xmlns:a16="http://schemas.microsoft.com/office/drawing/2014/main" id="{19F6925C-82D8-F13E-33A0-2BDB76919A8B}"/>
              </a:ext>
            </a:extLst>
          </p:cNvPr>
          <p:cNvSpPr txBox="1"/>
          <p:nvPr/>
        </p:nvSpPr>
        <p:spPr>
          <a:xfrm>
            <a:off x="161849" y="6579102"/>
            <a:ext cx="1628651" cy="276999"/>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l"/>
            <a:r>
              <a:rPr lang="en-US" dirty="0"/>
              <a:t>LHC collimators</a:t>
            </a:r>
            <a:endParaRPr lang="en-CH" dirty="0"/>
          </a:p>
        </p:txBody>
      </p:sp>
      <p:sp>
        <p:nvSpPr>
          <p:cNvPr id="16" name="TextBox 15">
            <a:extLst>
              <a:ext uri="{FF2B5EF4-FFF2-40B4-BE49-F238E27FC236}">
                <a16:creationId xmlns:a16="http://schemas.microsoft.com/office/drawing/2014/main" id="{ED66485E-9D94-1E17-3746-599161B2F5B8}"/>
              </a:ext>
            </a:extLst>
          </p:cNvPr>
          <p:cNvSpPr txBox="1"/>
          <p:nvPr/>
        </p:nvSpPr>
        <p:spPr>
          <a:xfrm>
            <a:off x="4633238" y="1986847"/>
            <a:ext cx="1744067" cy="276999"/>
          </a:xfrm>
          <a:prstGeom prst="rect">
            <a:avLst/>
          </a:prstGeom>
        </p:spPr>
        <p:style>
          <a:lnRef idx="2">
            <a:schemeClr val="accent1"/>
          </a:lnRef>
          <a:fillRef idx="1">
            <a:schemeClr val="lt1"/>
          </a:fillRef>
          <a:effectRef idx="0">
            <a:schemeClr val="accent1"/>
          </a:effectRef>
          <a:fontRef idx="minor">
            <a:schemeClr val="dk1"/>
          </a:fontRef>
        </p:style>
        <p:txBody>
          <a:bodyPr wrap="none" lIns="0" tIns="0" rIns="0" bIns="0" rtlCol="0">
            <a:spAutoFit/>
          </a:bodyPr>
          <a:lstStyle/>
          <a:p>
            <a:pPr algn="l"/>
            <a:r>
              <a:rPr lang="en-US" dirty="0"/>
              <a:t>LHC beam dump</a:t>
            </a:r>
            <a:endParaRPr lang="en-CH" dirty="0"/>
          </a:p>
        </p:txBody>
      </p:sp>
      <p:sp>
        <p:nvSpPr>
          <p:cNvPr id="17" name="TextBox 16">
            <a:extLst>
              <a:ext uri="{FF2B5EF4-FFF2-40B4-BE49-F238E27FC236}">
                <a16:creationId xmlns:a16="http://schemas.microsoft.com/office/drawing/2014/main" id="{69B23DF3-C5F6-C122-3C2D-17FE2E834496}"/>
              </a:ext>
            </a:extLst>
          </p:cNvPr>
          <p:cNvSpPr txBox="1"/>
          <p:nvPr/>
        </p:nvSpPr>
        <p:spPr>
          <a:xfrm>
            <a:off x="10137494" y="5029666"/>
            <a:ext cx="1773923" cy="553998"/>
          </a:xfrm>
          <a:prstGeom prst="rect">
            <a:avLst/>
          </a:prstGeom>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l"/>
            <a:r>
              <a:rPr lang="en-US" dirty="0"/>
              <a:t>LHC shower absorbers</a:t>
            </a:r>
            <a:endParaRPr lang="en-CH" dirty="0"/>
          </a:p>
        </p:txBody>
      </p:sp>
    </p:spTree>
    <p:extLst>
      <p:ext uri="{BB962C8B-B14F-4D97-AF65-F5344CB8AC3E}">
        <p14:creationId xmlns:p14="http://schemas.microsoft.com/office/powerpoint/2010/main" val="851851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DBBF8F-690E-1415-7241-A781F8406432}"/>
              </a:ext>
            </a:extLst>
          </p:cNvPr>
          <p:cNvSpPr>
            <a:spLocks noGrp="1"/>
          </p:cNvSpPr>
          <p:nvPr>
            <p:ph type="title"/>
          </p:nvPr>
        </p:nvSpPr>
        <p:spPr/>
        <p:txBody>
          <a:bodyPr/>
          <a:lstStyle/>
          <a:p>
            <a:r>
              <a:rPr lang="en-CH" dirty="0"/>
              <a:t>HPTW 2026 during CERN’s Long Shutdown 3</a:t>
            </a:r>
          </a:p>
        </p:txBody>
      </p:sp>
      <p:sp>
        <p:nvSpPr>
          <p:cNvPr id="4" name="Date Placeholder 3">
            <a:extLst>
              <a:ext uri="{FF2B5EF4-FFF2-40B4-BE49-F238E27FC236}">
                <a16:creationId xmlns:a16="http://schemas.microsoft.com/office/drawing/2014/main" id="{90D7B97C-2812-59B4-661E-CD68CE6169C7}"/>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1F42C590-A365-460E-F25F-9A74FB5C866D}"/>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89A341B9-4DB8-7FAA-0C2A-22A96BC0F42D}"/>
              </a:ext>
            </a:extLst>
          </p:cNvPr>
          <p:cNvSpPr>
            <a:spLocks noGrp="1"/>
          </p:cNvSpPr>
          <p:nvPr>
            <p:ph type="sldNum" sz="quarter" idx="12"/>
          </p:nvPr>
        </p:nvSpPr>
        <p:spPr/>
        <p:txBody>
          <a:bodyPr/>
          <a:lstStyle/>
          <a:p>
            <a:fld id="{36B5EA5A-BC32-A742-B11B-8E7414D5B535}" type="slidenum">
              <a:rPr lang="en-US" smtClean="0"/>
              <a:pPr/>
              <a:t>6</a:t>
            </a:fld>
            <a:endParaRPr lang="en-US" dirty="0"/>
          </a:p>
        </p:txBody>
      </p:sp>
      <p:pic>
        <p:nvPicPr>
          <p:cNvPr id="7" name="Picture 6">
            <a:extLst>
              <a:ext uri="{FF2B5EF4-FFF2-40B4-BE49-F238E27FC236}">
                <a16:creationId xmlns:a16="http://schemas.microsoft.com/office/drawing/2014/main" id="{9AE3E28C-10BA-E7E4-9CDB-3CDF3A8A44CB}"/>
              </a:ext>
            </a:extLst>
          </p:cNvPr>
          <p:cNvPicPr>
            <a:picLocks noChangeAspect="1"/>
          </p:cNvPicPr>
          <p:nvPr/>
        </p:nvPicPr>
        <p:blipFill>
          <a:blip r:embed="rId2"/>
          <a:stretch>
            <a:fillRect/>
          </a:stretch>
        </p:blipFill>
        <p:spPr>
          <a:xfrm>
            <a:off x="1030311" y="1891748"/>
            <a:ext cx="9590502" cy="4132136"/>
          </a:xfrm>
          <a:prstGeom prst="rect">
            <a:avLst/>
          </a:prstGeom>
        </p:spPr>
      </p:pic>
      <p:cxnSp>
        <p:nvCxnSpPr>
          <p:cNvPr id="11" name="Straight Arrow Connector 10">
            <a:extLst>
              <a:ext uri="{FF2B5EF4-FFF2-40B4-BE49-F238E27FC236}">
                <a16:creationId xmlns:a16="http://schemas.microsoft.com/office/drawing/2014/main" id="{8CB7B835-8032-107E-2C61-12FA993706D6}"/>
              </a:ext>
            </a:extLst>
          </p:cNvPr>
          <p:cNvCxnSpPr>
            <a:cxnSpLocks/>
          </p:cNvCxnSpPr>
          <p:nvPr/>
        </p:nvCxnSpPr>
        <p:spPr>
          <a:xfrm>
            <a:off x="6598275" y="1558344"/>
            <a:ext cx="0" cy="8292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9FAEE8E-63AD-A0DD-B3E5-E055F63FFA4A}"/>
              </a:ext>
            </a:extLst>
          </p:cNvPr>
          <p:cNvSpPr txBox="1"/>
          <p:nvPr/>
        </p:nvSpPr>
        <p:spPr>
          <a:xfrm>
            <a:off x="5825562" y="1070003"/>
            <a:ext cx="1676741" cy="369332"/>
          </a:xfrm>
          <a:prstGeom prst="rect">
            <a:avLst/>
          </a:prstGeom>
          <a:noFill/>
        </p:spPr>
        <p:txBody>
          <a:bodyPr wrap="none" lIns="0" tIns="0" rIns="0" bIns="0" rtlCol="0">
            <a:spAutoFit/>
          </a:bodyPr>
          <a:lstStyle/>
          <a:p>
            <a:pPr algn="l"/>
            <a:r>
              <a:rPr lang="en-CH" sz="2400" b="1" dirty="0"/>
              <a:t>HPTW 2026</a:t>
            </a:r>
          </a:p>
        </p:txBody>
      </p:sp>
      <p:cxnSp>
        <p:nvCxnSpPr>
          <p:cNvPr id="16" name="Straight Arrow Connector 15">
            <a:extLst>
              <a:ext uri="{FF2B5EF4-FFF2-40B4-BE49-F238E27FC236}">
                <a16:creationId xmlns:a16="http://schemas.microsoft.com/office/drawing/2014/main" id="{6C634872-B189-ACBB-F47C-A3DA2D14E52B}"/>
              </a:ext>
            </a:extLst>
          </p:cNvPr>
          <p:cNvCxnSpPr>
            <a:cxnSpLocks/>
          </p:cNvCxnSpPr>
          <p:nvPr/>
        </p:nvCxnSpPr>
        <p:spPr>
          <a:xfrm>
            <a:off x="4123384" y="1558343"/>
            <a:ext cx="0" cy="82924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DABA37E-5A8A-A29A-CEBD-687BA75747B4}"/>
              </a:ext>
            </a:extLst>
          </p:cNvPr>
          <p:cNvSpPr txBox="1"/>
          <p:nvPr/>
        </p:nvSpPr>
        <p:spPr>
          <a:xfrm>
            <a:off x="3285013" y="1070003"/>
            <a:ext cx="1676741" cy="369332"/>
          </a:xfrm>
          <a:prstGeom prst="rect">
            <a:avLst/>
          </a:prstGeom>
          <a:noFill/>
        </p:spPr>
        <p:txBody>
          <a:bodyPr wrap="none" lIns="0" tIns="0" rIns="0" bIns="0" rtlCol="0">
            <a:spAutoFit/>
          </a:bodyPr>
          <a:lstStyle/>
          <a:p>
            <a:pPr algn="l"/>
            <a:r>
              <a:rPr lang="en-CH" sz="2400" b="1" dirty="0">
                <a:solidFill>
                  <a:srgbClr val="00B050"/>
                </a:solidFill>
              </a:rPr>
              <a:t>HPTW 2023</a:t>
            </a:r>
          </a:p>
        </p:txBody>
      </p:sp>
      <p:pic>
        <p:nvPicPr>
          <p:cNvPr id="21" name="Picture 20">
            <a:extLst>
              <a:ext uri="{FF2B5EF4-FFF2-40B4-BE49-F238E27FC236}">
                <a16:creationId xmlns:a16="http://schemas.microsoft.com/office/drawing/2014/main" id="{4CCE5A6E-685B-6FFD-072F-4367FC70E9BB}"/>
              </a:ext>
            </a:extLst>
          </p:cNvPr>
          <p:cNvPicPr>
            <a:picLocks noChangeAspect="1"/>
          </p:cNvPicPr>
          <p:nvPr/>
        </p:nvPicPr>
        <p:blipFill>
          <a:blip r:embed="rId3"/>
          <a:stretch>
            <a:fillRect/>
          </a:stretch>
        </p:blipFill>
        <p:spPr>
          <a:xfrm>
            <a:off x="11107546" y="67882"/>
            <a:ext cx="1008546" cy="512495"/>
          </a:xfrm>
          <a:prstGeom prst="rect">
            <a:avLst/>
          </a:prstGeom>
        </p:spPr>
      </p:pic>
      <p:sp>
        <p:nvSpPr>
          <p:cNvPr id="2" name="TextBox 1">
            <a:extLst>
              <a:ext uri="{FF2B5EF4-FFF2-40B4-BE49-F238E27FC236}">
                <a16:creationId xmlns:a16="http://schemas.microsoft.com/office/drawing/2014/main" id="{8CF48A9D-6D35-5609-C361-D69AC26C76E5}"/>
              </a:ext>
            </a:extLst>
          </p:cNvPr>
          <p:cNvSpPr txBox="1"/>
          <p:nvPr/>
        </p:nvSpPr>
        <p:spPr>
          <a:xfrm>
            <a:off x="4504481" y="4803533"/>
            <a:ext cx="3183038" cy="1107996"/>
          </a:xfrm>
          <a:prstGeom prst="rect">
            <a:avLst/>
          </a:prstGeom>
          <a:noFill/>
        </p:spPr>
        <p:txBody>
          <a:bodyPr wrap="square" lIns="0" tIns="0" rIns="0" bIns="0" rtlCol="0">
            <a:spAutoFit/>
          </a:bodyPr>
          <a:lstStyle/>
          <a:p>
            <a:pPr algn="ctr"/>
            <a:r>
              <a:rPr lang="en-CH" sz="2400" b="1" dirty="0"/>
              <a:t>Would allow technical visits to be organized in underground areas</a:t>
            </a:r>
          </a:p>
        </p:txBody>
      </p:sp>
    </p:spTree>
    <p:extLst>
      <p:ext uri="{BB962C8B-B14F-4D97-AF65-F5344CB8AC3E}">
        <p14:creationId xmlns:p14="http://schemas.microsoft.com/office/powerpoint/2010/main" val="4274499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551FD70-0027-03C2-F251-6F19BD962B20}"/>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C782EFDB-0BC8-7320-5E32-81995191C44A}"/>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22C61B7C-D315-D0E5-4831-7819F64771D9}"/>
              </a:ext>
            </a:extLst>
          </p:cNvPr>
          <p:cNvSpPr>
            <a:spLocks noGrp="1"/>
          </p:cNvSpPr>
          <p:nvPr>
            <p:ph type="sldNum" sz="quarter" idx="12"/>
          </p:nvPr>
        </p:nvSpPr>
        <p:spPr/>
        <p:txBody>
          <a:bodyPr/>
          <a:lstStyle/>
          <a:p>
            <a:fld id="{36B5EA5A-BC32-A742-B11B-8E7414D5B535}" type="slidenum">
              <a:rPr lang="en-US" smtClean="0"/>
              <a:pPr/>
              <a:t>7</a:t>
            </a:fld>
            <a:endParaRPr lang="en-US" dirty="0"/>
          </a:p>
        </p:txBody>
      </p:sp>
      <p:pic>
        <p:nvPicPr>
          <p:cNvPr id="7" name="Picture 6">
            <a:extLst>
              <a:ext uri="{FF2B5EF4-FFF2-40B4-BE49-F238E27FC236}">
                <a16:creationId xmlns:a16="http://schemas.microsoft.com/office/drawing/2014/main" id="{66EE63F5-34DE-C96D-2882-A3F4F2C20F5B}"/>
              </a:ext>
            </a:extLst>
          </p:cNvPr>
          <p:cNvPicPr>
            <a:picLocks noChangeAspect="1"/>
          </p:cNvPicPr>
          <p:nvPr/>
        </p:nvPicPr>
        <p:blipFill>
          <a:blip r:embed="rId2"/>
          <a:stretch>
            <a:fillRect/>
          </a:stretch>
        </p:blipFill>
        <p:spPr>
          <a:xfrm>
            <a:off x="4390625" y="127166"/>
            <a:ext cx="7772400" cy="6662952"/>
          </a:xfrm>
          <a:prstGeom prst="rect">
            <a:avLst/>
          </a:prstGeom>
        </p:spPr>
      </p:pic>
      <p:sp>
        <p:nvSpPr>
          <p:cNvPr id="9" name="Title 8">
            <a:extLst>
              <a:ext uri="{FF2B5EF4-FFF2-40B4-BE49-F238E27FC236}">
                <a16:creationId xmlns:a16="http://schemas.microsoft.com/office/drawing/2014/main" id="{4322085C-D127-C92B-421C-F345EF8E3DC6}"/>
              </a:ext>
            </a:extLst>
          </p:cNvPr>
          <p:cNvSpPr>
            <a:spLocks noGrp="1"/>
          </p:cNvSpPr>
          <p:nvPr>
            <p:ph type="title"/>
          </p:nvPr>
        </p:nvSpPr>
        <p:spPr/>
        <p:txBody>
          <a:bodyPr/>
          <a:lstStyle/>
          <a:p>
            <a:r>
              <a:rPr lang="en-CH" dirty="0"/>
              <a:t>HL-LHC</a:t>
            </a:r>
          </a:p>
        </p:txBody>
      </p:sp>
      <p:sp>
        <p:nvSpPr>
          <p:cNvPr id="2" name="Content Placeholder 1">
            <a:extLst>
              <a:ext uri="{FF2B5EF4-FFF2-40B4-BE49-F238E27FC236}">
                <a16:creationId xmlns:a16="http://schemas.microsoft.com/office/drawing/2014/main" id="{9E4D63A0-101C-538E-DC5D-054B3C10E9A0}"/>
              </a:ext>
            </a:extLst>
          </p:cNvPr>
          <p:cNvSpPr>
            <a:spLocks noGrp="1"/>
          </p:cNvSpPr>
          <p:nvPr>
            <p:ph idx="1"/>
          </p:nvPr>
        </p:nvSpPr>
        <p:spPr>
          <a:xfrm>
            <a:off x="304958" y="1107583"/>
            <a:ext cx="4382952" cy="5100035"/>
          </a:xfrm>
        </p:spPr>
        <p:txBody>
          <a:bodyPr>
            <a:normAutofit fontScale="92500"/>
          </a:bodyPr>
          <a:lstStyle/>
          <a:p>
            <a:pPr marL="342900" indent="-342900">
              <a:lnSpc>
                <a:spcPct val="110000"/>
              </a:lnSpc>
              <a:buFont typeface="Wingdings" pitchFamily="2" charset="2"/>
              <a:buChar char="§"/>
            </a:pPr>
            <a:r>
              <a:rPr lang="en-GB" sz="2400" b="0" dirty="0">
                <a:solidFill>
                  <a:schemeClr val="tx1"/>
                </a:solidFill>
              </a:rPr>
              <a:t>The High-Luminosity LHC, operational by 2029, will increase the LHC’s </a:t>
            </a:r>
            <a:r>
              <a:rPr lang="en-GB" sz="2400" dirty="0">
                <a:solidFill>
                  <a:schemeClr val="tx1"/>
                </a:solidFill>
              </a:rPr>
              <a:t>integrated luminosity by a factor of 10</a:t>
            </a:r>
          </a:p>
          <a:p>
            <a:pPr marL="342900" indent="-342900">
              <a:lnSpc>
                <a:spcPct val="110000"/>
              </a:lnSpc>
              <a:buFont typeface="Wingdings" pitchFamily="2" charset="2"/>
              <a:buChar char="§"/>
            </a:pPr>
            <a:r>
              <a:rPr lang="en-GB" sz="2400" b="0" dirty="0">
                <a:solidFill>
                  <a:schemeClr val="tx1"/>
                </a:solidFill>
              </a:rPr>
              <a:t>To achieve this major upgrade, scientists and engineers are optimising many of the collider’s parameters. Several new key technologies, some of which are completely innovative, are being developed within the scope of the project</a:t>
            </a:r>
            <a:endParaRPr lang="en-CH" sz="2400" b="0" dirty="0">
              <a:solidFill>
                <a:schemeClr val="tx1"/>
              </a:solidFill>
            </a:endParaRPr>
          </a:p>
        </p:txBody>
      </p:sp>
      <p:pic>
        <p:nvPicPr>
          <p:cNvPr id="10" name="Picture 9">
            <a:extLst>
              <a:ext uri="{FF2B5EF4-FFF2-40B4-BE49-F238E27FC236}">
                <a16:creationId xmlns:a16="http://schemas.microsoft.com/office/drawing/2014/main" id="{FB072D39-73F2-9009-986B-689BBF9DFEFF}"/>
              </a:ext>
            </a:extLst>
          </p:cNvPr>
          <p:cNvPicPr>
            <a:picLocks noChangeAspect="1"/>
          </p:cNvPicPr>
          <p:nvPr/>
        </p:nvPicPr>
        <p:blipFill>
          <a:blip r:embed="rId3"/>
          <a:stretch>
            <a:fillRect/>
          </a:stretch>
        </p:blipFill>
        <p:spPr>
          <a:xfrm>
            <a:off x="11107546" y="67882"/>
            <a:ext cx="1008546" cy="512495"/>
          </a:xfrm>
          <a:prstGeom prst="rect">
            <a:avLst/>
          </a:prstGeom>
        </p:spPr>
      </p:pic>
      <p:sp>
        <p:nvSpPr>
          <p:cNvPr id="11" name="Rectangle 10">
            <a:extLst>
              <a:ext uri="{FF2B5EF4-FFF2-40B4-BE49-F238E27FC236}">
                <a16:creationId xmlns:a16="http://schemas.microsoft.com/office/drawing/2014/main" id="{B76E6D48-57B3-DFA0-6BC6-833C4EC15248}"/>
              </a:ext>
            </a:extLst>
          </p:cNvPr>
          <p:cNvSpPr/>
          <p:nvPr/>
        </p:nvSpPr>
        <p:spPr>
          <a:xfrm>
            <a:off x="8101915" y="4159876"/>
            <a:ext cx="3888316" cy="232453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82162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F02FA5-D070-B9BA-ACE2-6201CAB50021}"/>
              </a:ext>
            </a:extLst>
          </p:cNvPr>
          <p:cNvSpPr>
            <a:spLocks noGrp="1"/>
          </p:cNvSpPr>
          <p:nvPr>
            <p:ph type="title"/>
          </p:nvPr>
        </p:nvSpPr>
        <p:spPr/>
        <p:txBody>
          <a:bodyPr/>
          <a:lstStyle/>
          <a:p>
            <a:r>
              <a:rPr lang="en-CH" dirty="0"/>
              <a:t>Implementation of High-Luminosity LHC</a:t>
            </a:r>
          </a:p>
        </p:txBody>
      </p:sp>
      <p:sp>
        <p:nvSpPr>
          <p:cNvPr id="4" name="Date Placeholder 3">
            <a:extLst>
              <a:ext uri="{FF2B5EF4-FFF2-40B4-BE49-F238E27FC236}">
                <a16:creationId xmlns:a16="http://schemas.microsoft.com/office/drawing/2014/main" id="{1628BAEC-7478-4285-9727-28B468855D1B}"/>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5E5557F0-B692-06AC-3629-A123EECBD809}"/>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767B1C6A-1D64-2886-B7EA-67D0D3BA45EB}"/>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7" name="Picture 6">
            <a:extLst>
              <a:ext uri="{FF2B5EF4-FFF2-40B4-BE49-F238E27FC236}">
                <a16:creationId xmlns:a16="http://schemas.microsoft.com/office/drawing/2014/main" id="{890C1121-4BF0-1295-2E83-0B94410BA746}"/>
              </a:ext>
            </a:extLst>
          </p:cNvPr>
          <p:cNvPicPr>
            <a:picLocks noChangeAspect="1"/>
          </p:cNvPicPr>
          <p:nvPr/>
        </p:nvPicPr>
        <p:blipFill>
          <a:blip r:embed="rId3"/>
          <a:stretch>
            <a:fillRect/>
          </a:stretch>
        </p:blipFill>
        <p:spPr>
          <a:xfrm>
            <a:off x="407987" y="946834"/>
            <a:ext cx="10717133" cy="5366050"/>
          </a:xfrm>
          <a:prstGeom prst="rect">
            <a:avLst/>
          </a:prstGeom>
        </p:spPr>
      </p:pic>
      <p:pic>
        <p:nvPicPr>
          <p:cNvPr id="8" name="Picture 7">
            <a:extLst>
              <a:ext uri="{FF2B5EF4-FFF2-40B4-BE49-F238E27FC236}">
                <a16:creationId xmlns:a16="http://schemas.microsoft.com/office/drawing/2014/main" id="{90C33F1D-0EE1-4609-3B47-D2D55D8C2E03}"/>
              </a:ext>
            </a:extLst>
          </p:cNvPr>
          <p:cNvPicPr>
            <a:picLocks noChangeAspect="1"/>
          </p:cNvPicPr>
          <p:nvPr/>
        </p:nvPicPr>
        <p:blipFill>
          <a:blip r:embed="rId4"/>
          <a:stretch>
            <a:fillRect/>
          </a:stretch>
        </p:blipFill>
        <p:spPr>
          <a:xfrm>
            <a:off x="11107546" y="67882"/>
            <a:ext cx="1008546" cy="512495"/>
          </a:xfrm>
          <a:prstGeom prst="rect">
            <a:avLst/>
          </a:prstGeom>
        </p:spPr>
      </p:pic>
    </p:spTree>
    <p:extLst>
      <p:ext uri="{BB962C8B-B14F-4D97-AF65-F5344CB8AC3E}">
        <p14:creationId xmlns:p14="http://schemas.microsoft.com/office/powerpoint/2010/main" val="340965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6444F-4984-2560-4317-4DEE0BFBA507}"/>
              </a:ext>
            </a:extLst>
          </p:cNvPr>
          <p:cNvSpPr>
            <a:spLocks noGrp="1"/>
          </p:cNvSpPr>
          <p:nvPr>
            <p:ph type="title"/>
          </p:nvPr>
        </p:nvSpPr>
        <p:spPr/>
        <p:txBody>
          <a:bodyPr/>
          <a:lstStyle/>
          <a:p>
            <a:r>
              <a:rPr lang="en-CH" dirty="0"/>
              <a:t>CERN injector fixed-target complex</a:t>
            </a:r>
          </a:p>
        </p:txBody>
      </p:sp>
      <p:sp>
        <p:nvSpPr>
          <p:cNvPr id="4" name="Date Placeholder 3">
            <a:extLst>
              <a:ext uri="{FF2B5EF4-FFF2-40B4-BE49-F238E27FC236}">
                <a16:creationId xmlns:a16="http://schemas.microsoft.com/office/drawing/2014/main" id="{5F779C3D-0597-4D5D-81BF-E51DE521B171}"/>
              </a:ext>
            </a:extLst>
          </p:cNvPr>
          <p:cNvSpPr>
            <a:spLocks noGrp="1"/>
          </p:cNvSpPr>
          <p:nvPr>
            <p:ph type="dt" sz="half" idx="10"/>
          </p:nvPr>
        </p:nvSpPr>
        <p:spPr/>
        <p:txBody>
          <a:bodyPr/>
          <a:lstStyle/>
          <a:p>
            <a:r>
              <a:rPr lang="de-CH"/>
              <a:t>November 2023</a:t>
            </a:r>
            <a:endParaRPr lang="en-US" dirty="0"/>
          </a:p>
        </p:txBody>
      </p:sp>
      <p:sp>
        <p:nvSpPr>
          <p:cNvPr id="5" name="Footer Placeholder 4">
            <a:extLst>
              <a:ext uri="{FF2B5EF4-FFF2-40B4-BE49-F238E27FC236}">
                <a16:creationId xmlns:a16="http://schemas.microsoft.com/office/drawing/2014/main" id="{11B74F7C-84A3-52D8-B14F-2CD18D0A5532}"/>
              </a:ext>
            </a:extLst>
          </p:cNvPr>
          <p:cNvSpPr>
            <a:spLocks noGrp="1"/>
          </p:cNvSpPr>
          <p:nvPr>
            <p:ph type="ftr" sz="quarter" idx="11"/>
          </p:nvPr>
        </p:nvSpPr>
        <p:spPr/>
        <p:txBody>
          <a:bodyPr/>
          <a:lstStyle/>
          <a:p>
            <a:r>
              <a:rPr lang="en-US"/>
              <a:t>M. Calviani | HPWT2026</a:t>
            </a:r>
            <a:endParaRPr lang="en-US" dirty="0"/>
          </a:p>
        </p:txBody>
      </p:sp>
      <p:sp>
        <p:nvSpPr>
          <p:cNvPr id="6" name="Slide Number Placeholder 5">
            <a:extLst>
              <a:ext uri="{FF2B5EF4-FFF2-40B4-BE49-F238E27FC236}">
                <a16:creationId xmlns:a16="http://schemas.microsoft.com/office/drawing/2014/main" id="{13209F8C-7BC1-D3D5-FB6C-B4028CE7DA4E}"/>
              </a:ext>
            </a:extLst>
          </p:cNvPr>
          <p:cNvSpPr>
            <a:spLocks noGrp="1"/>
          </p:cNvSpPr>
          <p:nvPr>
            <p:ph type="sldNum" sz="quarter" idx="12"/>
          </p:nvPr>
        </p:nvSpPr>
        <p:spPr/>
        <p:txBody>
          <a:bodyPr/>
          <a:lstStyle/>
          <a:p>
            <a:fld id="{36B5EA5A-BC32-A742-B11B-8E7414D5B535}" type="slidenum">
              <a:rPr lang="en-US" smtClean="0"/>
              <a:pPr/>
              <a:t>9</a:t>
            </a:fld>
            <a:endParaRPr lang="en-US" dirty="0"/>
          </a:p>
        </p:txBody>
      </p:sp>
      <p:pic>
        <p:nvPicPr>
          <p:cNvPr id="3074" name="Picture 2">
            <a:extLst>
              <a:ext uri="{FF2B5EF4-FFF2-40B4-BE49-F238E27FC236}">
                <a16:creationId xmlns:a16="http://schemas.microsoft.com/office/drawing/2014/main" id="{2DB0EB5A-54E8-A6AC-3DBF-799E45480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5" y="3853239"/>
            <a:ext cx="6132523" cy="30047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B5B5D8-3B00-7829-117F-F5741E991D12}"/>
              </a:ext>
            </a:extLst>
          </p:cNvPr>
          <p:cNvPicPr>
            <a:picLocks noChangeAspect="1"/>
          </p:cNvPicPr>
          <p:nvPr/>
        </p:nvPicPr>
        <p:blipFill>
          <a:blip r:embed="rId3"/>
          <a:stretch>
            <a:fillRect/>
          </a:stretch>
        </p:blipFill>
        <p:spPr>
          <a:xfrm>
            <a:off x="125630" y="942042"/>
            <a:ext cx="3640646" cy="2843315"/>
          </a:xfrm>
          <a:prstGeom prst="rect">
            <a:avLst/>
          </a:prstGeom>
          <a:ln w="50800">
            <a:solidFill>
              <a:schemeClr val="bg1"/>
            </a:solidFill>
          </a:ln>
        </p:spPr>
      </p:pic>
      <p:pic>
        <p:nvPicPr>
          <p:cNvPr id="10" name="Picture 9">
            <a:extLst>
              <a:ext uri="{FF2B5EF4-FFF2-40B4-BE49-F238E27FC236}">
                <a16:creationId xmlns:a16="http://schemas.microsoft.com/office/drawing/2014/main" id="{EFA08217-4378-8807-3442-8FC31CD1B104}"/>
              </a:ext>
            </a:extLst>
          </p:cNvPr>
          <p:cNvPicPr>
            <a:picLocks noChangeAspect="1"/>
          </p:cNvPicPr>
          <p:nvPr/>
        </p:nvPicPr>
        <p:blipFill>
          <a:blip r:embed="rId4"/>
          <a:stretch>
            <a:fillRect/>
          </a:stretch>
        </p:blipFill>
        <p:spPr>
          <a:xfrm>
            <a:off x="11107546" y="67882"/>
            <a:ext cx="1008546" cy="512495"/>
          </a:xfrm>
          <a:prstGeom prst="rect">
            <a:avLst/>
          </a:prstGeom>
        </p:spPr>
      </p:pic>
      <p:pic>
        <p:nvPicPr>
          <p:cNvPr id="11" name="Picture 10">
            <a:extLst>
              <a:ext uri="{FF2B5EF4-FFF2-40B4-BE49-F238E27FC236}">
                <a16:creationId xmlns:a16="http://schemas.microsoft.com/office/drawing/2014/main" id="{EF886206-DCA4-5050-C249-A36E8B3D5ED9}"/>
              </a:ext>
            </a:extLst>
          </p:cNvPr>
          <p:cNvPicPr>
            <a:picLocks noChangeAspect="1"/>
          </p:cNvPicPr>
          <p:nvPr/>
        </p:nvPicPr>
        <p:blipFill>
          <a:blip r:embed="rId5"/>
          <a:stretch>
            <a:fillRect/>
          </a:stretch>
        </p:blipFill>
        <p:spPr>
          <a:xfrm>
            <a:off x="4314879" y="893438"/>
            <a:ext cx="4350945" cy="2891919"/>
          </a:xfrm>
          <a:prstGeom prst="rect">
            <a:avLst/>
          </a:prstGeom>
        </p:spPr>
      </p:pic>
      <p:pic>
        <p:nvPicPr>
          <p:cNvPr id="12" name="Picture 11">
            <a:extLst>
              <a:ext uri="{FF2B5EF4-FFF2-40B4-BE49-F238E27FC236}">
                <a16:creationId xmlns:a16="http://schemas.microsoft.com/office/drawing/2014/main" id="{BDE2C226-2D89-75D4-372A-77676F81B1E7}"/>
              </a:ext>
            </a:extLst>
          </p:cNvPr>
          <p:cNvPicPr>
            <a:picLocks noChangeAspect="1"/>
          </p:cNvPicPr>
          <p:nvPr/>
        </p:nvPicPr>
        <p:blipFill>
          <a:blip r:embed="rId6"/>
          <a:stretch>
            <a:fillRect/>
          </a:stretch>
        </p:blipFill>
        <p:spPr>
          <a:xfrm>
            <a:off x="8282258" y="278855"/>
            <a:ext cx="2575777" cy="1884085"/>
          </a:xfrm>
          <a:prstGeom prst="rect">
            <a:avLst/>
          </a:prstGeom>
          <a:ln w="34925">
            <a:solidFill>
              <a:schemeClr val="bg1"/>
            </a:solidFill>
          </a:ln>
        </p:spPr>
      </p:pic>
      <p:pic>
        <p:nvPicPr>
          <p:cNvPr id="13" name="Picture 12">
            <a:extLst>
              <a:ext uri="{FF2B5EF4-FFF2-40B4-BE49-F238E27FC236}">
                <a16:creationId xmlns:a16="http://schemas.microsoft.com/office/drawing/2014/main" id="{5C16A3EB-E3E6-2A66-D081-E84C9160C277}"/>
              </a:ext>
            </a:extLst>
          </p:cNvPr>
          <p:cNvPicPr>
            <a:picLocks noChangeAspect="1"/>
          </p:cNvPicPr>
          <p:nvPr/>
        </p:nvPicPr>
        <p:blipFill>
          <a:blip r:embed="rId7"/>
          <a:stretch>
            <a:fillRect/>
          </a:stretch>
        </p:blipFill>
        <p:spPr>
          <a:xfrm>
            <a:off x="8101915" y="3201092"/>
            <a:ext cx="3750532" cy="3589026"/>
          </a:xfrm>
          <a:prstGeom prst="rect">
            <a:avLst/>
          </a:prstGeom>
          <a:ln w="34925">
            <a:solidFill>
              <a:schemeClr val="bg1"/>
            </a:solidFill>
          </a:ln>
        </p:spPr>
      </p:pic>
      <p:sp>
        <p:nvSpPr>
          <p:cNvPr id="14" name="TextBox 13">
            <a:extLst>
              <a:ext uri="{FF2B5EF4-FFF2-40B4-BE49-F238E27FC236}">
                <a16:creationId xmlns:a16="http://schemas.microsoft.com/office/drawing/2014/main" id="{C8635C74-E65A-5E5E-FAD3-72B2E14554E6}"/>
              </a:ext>
            </a:extLst>
          </p:cNvPr>
          <p:cNvSpPr txBox="1"/>
          <p:nvPr/>
        </p:nvSpPr>
        <p:spPr>
          <a:xfrm>
            <a:off x="476422" y="3566217"/>
            <a:ext cx="65" cy="276999"/>
          </a:xfrm>
          <a:prstGeom prst="rect">
            <a:avLst/>
          </a:prstGeom>
          <a:noFill/>
        </p:spPr>
        <p:txBody>
          <a:bodyPr wrap="none" lIns="0" tIns="0" rIns="0" bIns="0" rtlCol="0">
            <a:spAutoFit/>
          </a:bodyPr>
          <a:lstStyle/>
          <a:p>
            <a:pPr algn="l"/>
            <a:endParaRPr lang="en-CH" dirty="0"/>
          </a:p>
        </p:txBody>
      </p:sp>
      <p:sp>
        <p:nvSpPr>
          <p:cNvPr id="16" name="TextBox 15">
            <a:extLst>
              <a:ext uri="{FF2B5EF4-FFF2-40B4-BE49-F238E27FC236}">
                <a16:creationId xmlns:a16="http://schemas.microsoft.com/office/drawing/2014/main" id="{E20D0D15-7091-6CF9-C1ED-8B69EB943BF6}"/>
              </a:ext>
            </a:extLst>
          </p:cNvPr>
          <p:cNvSpPr txBox="1"/>
          <p:nvPr/>
        </p:nvSpPr>
        <p:spPr>
          <a:xfrm>
            <a:off x="7276591" y="2594154"/>
            <a:ext cx="4171582" cy="565146"/>
          </a:xfrm>
          <a:prstGeom prst="rect">
            <a:avLst/>
          </a:prstGeom>
        </p:spPr>
        <p:style>
          <a:lnRef idx="2">
            <a:schemeClr val="dk1"/>
          </a:lnRef>
          <a:fillRef idx="1">
            <a:schemeClr val="lt1"/>
          </a:fillRef>
          <a:effectRef idx="0">
            <a:schemeClr val="dk1"/>
          </a:effectRef>
          <a:fontRef idx="minor">
            <a:schemeClr val="dk1"/>
          </a:fontRef>
        </p:style>
        <p:txBody>
          <a:bodyPr wrap="none" lIns="36000" tIns="36000" rIns="36000" bIns="36000" rtlCol="0">
            <a:spAutoFit/>
          </a:bodyPr>
          <a:lstStyle/>
          <a:p>
            <a:pPr algn="l"/>
            <a:r>
              <a:rPr lang="en-CH" sz="3200" dirty="0"/>
              <a:t>Antiproton Decelerator</a:t>
            </a:r>
          </a:p>
        </p:txBody>
      </p:sp>
      <p:sp>
        <p:nvSpPr>
          <p:cNvPr id="17" name="TextBox 16">
            <a:extLst>
              <a:ext uri="{FF2B5EF4-FFF2-40B4-BE49-F238E27FC236}">
                <a16:creationId xmlns:a16="http://schemas.microsoft.com/office/drawing/2014/main" id="{71B61F7C-3616-7464-1CF6-A1809F8AEF18}"/>
              </a:ext>
            </a:extLst>
          </p:cNvPr>
          <p:cNvSpPr txBox="1"/>
          <p:nvPr/>
        </p:nvSpPr>
        <p:spPr>
          <a:xfrm>
            <a:off x="6392352" y="6052122"/>
            <a:ext cx="5391661" cy="565146"/>
          </a:xfrm>
          <a:prstGeom prst="rect">
            <a:avLst/>
          </a:prstGeom>
        </p:spPr>
        <p:style>
          <a:lnRef idx="2">
            <a:schemeClr val="dk1"/>
          </a:lnRef>
          <a:fillRef idx="1">
            <a:schemeClr val="lt1"/>
          </a:fillRef>
          <a:effectRef idx="0">
            <a:schemeClr val="dk1"/>
          </a:effectRef>
          <a:fontRef idx="minor">
            <a:schemeClr val="dk1"/>
          </a:fontRef>
        </p:style>
        <p:txBody>
          <a:bodyPr wrap="square" lIns="36000" tIns="36000" rIns="36000" bIns="36000" rtlCol="0">
            <a:spAutoFit/>
          </a:bodyPr>
          <a:lstStyle/>
          <a:p>
            <a:pPr algn="l"/>
            <a:r>
              <a:rPr lang="en-GB" sz="3200" dirty="0"/>
              <a:t>Neutron time-of-flight n_TOF</a:t>
            </a:r>
            <a:endParaRPr lang="en-CH" sz="3200" dirty="0"/>
          </a:p>
        </p:txBody>
      </p:sp>
      <p:sp>
        <p:nvSpPr>
          <p:cNvPr id="2" name="TextBox 1">
            <a:extLst>
              <a:ext uri="{FF2B5EF4-FFF2-40B4-BE49-F238E27FC236}">
                <a16:creationId xmlns:a16="http://schemas.microsoft.com/office/drawing/2014/main" id="{F1A56208-4675-FF7F-9B32-6B869ACBF196}"/>
              </a:ext>
            </a:extLst>
          </p:cNvPr>
          <p:cNvSpPr txBox="1"/>
          <p:nvPr/>
        </p:nvSpPr>
        <p:spPr>
          <a:xfrm>
            <a:off x="51435" y="3201092"/>
            <a:ext cx="3790067" cy="749812"/>
          </a:xfrm>
          <a:prstGeom prst="rect">
            <a:avLst/>
          </a:prstGeom>
        </p:spPr>
        <p:style>
          <a:lnRef idx="2">
            <a:schemeClr val="dk1"/>
          </a:lnRef>
          <a:fillRef idx="1">
            <a:schemeClr val="lt1"/>
          </a:fillRef>
          <a:effectRef idx="0">
            <a:schemeClr val="dk1"/>
          </a:effectRef>
          <a:fontRef idx="minor">
            <a:schemeClr val="dk1"/>
          </a:fontRef>
        </p:style>
        <p:txBody>
          <a:bodyPr wrap="none" lIns="36000" tIns="36000" rIns="36000" bIns="36000" rtlCol="0">
            <a:spAutoFit/>
          </a:bodyPr>
          <a:lstStyle/>
          <a:p>
            <a:pPr algn="l"/>
            <a:r>
              <a:rPr lang="en-CH" sz="3200" dirty="0"/>
              <a:t>ISOLDE &amp; MEDICIS</a:t>
            </a:r>
          </a:p>
          <a:p>
            <a:pPr algn="l"/>
            <a:r>
              <a:rPr lang="en-CH" sz="1200" dirty="0"/>
              <a:t>Radioactive Ion Beam &amp; Medical Isotope Production</a:t>
            </a:r>
            <a:endParaRPr lang="en-CH" sz="2800" dirty="0"/>
          </a:p>
        </p:txBody>
      </p:sp>
    </p:spTree>
    <p:extLst>
      <p:ext uri="{BB962C8B-B14F-4D97-AF65-F5344CB8AC3E}">
        <p14:creationId xmlns:p14="http://schemas.microsoft.com/office/powerpoint/2010/main" val="1641076101"/>
      </p:ext>
    </p:extLst>
  </p:cSld>
  <p:clrMapOvr>
    <a:masterClrMapping/>
  </p:clrMapOvr>
</p:sld>
</file>

<file path=ppt/theme/theme1.xml><?xml version="1.0" encoding="utf-8"?>
<a:theme xmlns:a="http://schemas.openxmlformats.org/drawingml/2006/main" name="Office Theme">
  <a:themeElements>
    <a:clrScheme name="Custom 17">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14" id="{B31D5EF9-0495-1241-974B-675EDE373C80}" vid="{468085D9-7C0B-084F-8C85-C0DEAEE89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607</TotalTime>
  <Words>851</Words>
  <Application>Microsoft Macintosh PowerPoint</Application>
  <PresentationFormat>Widescreen</PresentationFormat>
  <Paragraphs>123</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sourcesans-bold</vt:lpstr>
      <vt:lpstr>sourcesans-regular</vt:lpstr>
      <vt:lpstr>Arial</vt:lpstr>
      <vt:lpstr>Calibri</vt:lpstr>
      <vt:lpstr>Wingdings</vt:lpstr>
      <vt:lpstr>Office Theme</vt:lpstr>
      <vt:lpstr>HPTW 2026</vt:lpstr>
      <vt:lpstr>CERN has the honour to host the next High Power Targetry Workshop event, in spring 2026</vt:lpstr>
      <vt:lpstr>PowerPoint Presentation</vt:lpstr>
      <vt:lpstr>PowerPoint Presentation</vt:lpstr>
      <vt:lpstr>PowerPoint Presentation</vt:lpstr>
      <vt:lpstr>HPTW 2026 during CERN’s Long Shutdown 3</vt:lpstr>
      <vt:lpstr>HL-LHC</vt:lpstr>
      <vt:lpstr>Implementation of High-Luminosity LHC</vt:lpstr>
      <vt:lpstr>CERN injector fixed-target complex</vt:lpstr>
      <vt:lpstr>PowerPoint Presentation</vt:lpstr>
      <vt:lpstr>High-intensity fixed target facility</vt:lpstr>
      <vt:lpstr>Future endeavour and R&amp;D plans</vt:lpstr>
      <vt:lpstr>PowerPoint Presentation</vt:lpstr>
      <vt:lpstr>PowerPoint Presentation</vt:lpstr>
      <vt:lpstr>PowerPoint Presentation</vt:lpstr>
      <vt:lpstr>Surface and underground visits</vt:lpstr>
      <vt:lpstr>Accommodation, workshop dinner and event</vt:lpstr>
      <vt:lpstr>Geneva in spring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HPTW 2026</dc:title>
  <dc:creator>Marco Calviani</dc:creator>
  <cp:lastModifiedBy>Marco Calviani</cp:lastModifiedBy>
  <cp:revision>89</cp:revision>
  <dcterms:created xsi:type="dcterms:W3CDTF">2023-11-03T00:06:19Z</dcterms:created>
  <dcterms:modified xsi:type="dcterms:W3CDTF">2023-11-10T04:37:23Z</dcterms:modified>
</cp:coreProperties>
</file>