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A3FA-37C7-43F2-9359-DCD0FD5F1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FF026-0B1C-4081-9AE9-A6E72199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2731-D10B-41F8-9BC3-94C79FC2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F5886-ED03-4433-8900-847CA6F2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20A1C-BD26-402A-B661-6480E67C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4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DAC8-2632-4168-A45F-5B95B2D5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360E9-A45F-4A58-86ED-9E0178672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E97BE-95AB-457C-9396-A5F72228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F6660-830A-45F0-8314-4D4DFCA6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5D31-A2E4-4A1E-B4F2-D3D7F58B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5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71FD5-17D2-4DBA-B905-C075A20F7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0EE96-7A32-4FA1-97C4-F5BC6B42B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DB4E-F907-43C2-983D-7B8927F4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26C2-C091-4EF7-9C14-218DE89D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A843B-6B87-4160-9855-14F394A8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26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A0B9-AEAE-4186-BB61-DB3B18CC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DFCB-8761-4142-B4CE-9AD12FB5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332F-1DD6-4A99-B193-2080EA2A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8B74-781B-4BDF-AA2A-CEE2EC1C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7B35-3B67-4A3E-A773-ABCBB758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07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21A2-6097-4C0C-96D6-50CFAA78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A4293-10EF-4955-B766-D3445EB9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8A6E-A3DB-4118-AA1E-EFBC7FCC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84E87-5B89-4037-9166-7E6CB539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5CA-845A-4AD8-B193-9356EAB5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0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64A9-98CE-45B9-837F-5556B8F7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7619-587D-4676-B6FB-7740B030A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8E506-0241-4A87-81CF-B8CC9BAC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4D38-996C-4FC3-961A-509769FF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FE48A-F3F5-49EA-9050-83CD400C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A1C28-EA00-42E9-A716-89AB0364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3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F6B9-7CFC-4C87-ABD5-2F0894E9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6868B-D7E6-45EF-8C19-EC7CDE68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611FA-171D-4DB5-B616-46A1A4FB4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95C5D-8927-4802-9119-E9F2C2C93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BA2CA-B107-4118-9AB4-3856F3087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F2061-10E5-43C0-B0C1-CE5529EE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D1077-FF81-451B-B015-6263D6B0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AAF36-DE21-4A77-9F30-2EC587DF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380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3D88-6C9A-4D78-B29E-95F0A791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CFE71-ADB2-4BEC-B5E4-69C36944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FAE37-C49F-47B7-A96D-29931F2B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B327-3142-4E9F-B3B2-BB62E5F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02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690D3-02FA-4880-AB9C-2067F660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7D9C7-8E52-4215-881B-985285FA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E76C-37B0-4329-9C0E-4076C22C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6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8C78-AD9D-43BB-9480-472FBA16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9DE14-2D61-49A5-945F-656CC8EF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C786E-AA29-4286-8B4E-54EAEE702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7C191-BC76-48E8-BC5A-FE30D48A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3FDCF-DF42-4F97-8338-F64CD722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401FE-B870-4C50-9073-38837F51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4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EFB4-E542-40D9-B33B-9CF7C73B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1C9D1-B531-419B-8BC0-AE67DAD5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9B2E9-2CDB-47F4-88EA-A4527824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B1F10-B28F-49BC-BE04-EA799F88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ABF10-596D-4144-8A9D-73889BD3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46E44-13E2-4B82-A9FE-79E5C2E5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15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2AE-7DF1-429B-9941-51580895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B8277-0509-42A8-9C06-ADE036C2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715E-6F56-4AD6-B305-A7F4E731F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C766-964A-4CAA-8AD9-73913657F4B2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A7C9C-C0EC-4159-BF76-63E9889C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32C0-81A0-4260-9FC2-91B51F22F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3C6-5B2E-428F-8769-E219C8A0B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27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75448-0041-4325-A506-19401BF4A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1" y="500927"/>
            <a:ext cx="9073196" cy="295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1E12B-12C2-4267-B516-DEE0B08E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8" y="900038"/>
            <a:ext cx="5069013" cy="3020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3EFCF-D149-41D6-8A12-E68423B5619B}"/>
              </a:ext>
            </a:extLst>
          </p:cNvPr>
          <p:cNvSpPr txBox="1"/>
          <p:nvPr/>
        </p:nvSpPr>
        <p:spPr>
          <a:xfrm>
            <a:off x="5571982" y="800744"/>
            <a:ext cx="301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reach</a:t>
            </a:r>
            <a:r>
              <a:rPr lang="de-DE" dirty="0"/>
              <a:t> beam </a:t>
            </a:r>
            <a:r>
              <a:rPr lang="de-DE" dirty="0" err="1"/>
              <a:t>intensity</a:t>
            </a:r>
            <a:r>
              <a:rPr lang="de-DE" dirty="0"/>
              <a:t> -&gt; 1 MW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A2DEB-2E07-47C8-BA01-BB4680A956F1}"/>
              </a:ext>
            </a:extLst>
          </p:cNvPr>
          <p:cNvSpPr txBox="1"/>
          <p:nvPr/>
        </p:nvSpPr>
        <p:spPr>
          <a:xfrm>
            <a:off x="5547028" y="1049843"/>
            <a:ext cx="426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Goal: Reliable, </a:t>
            </a:r>
            <a:r>
              <a:rPr lang="de-DE" dirty="0" err="1"/>
              <a:t>efficient</a:t>
            </a:r>
            <a:r>
              <a:rPr lang="de-DE" dirty="0"/>
              <a:t> Operation, Up-Time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CB2E0-AD7C-4880-8630-6C5391C78A0A}"/>
              </a:ext>
            </a:extLst>
          </p:cNvPr>
          <p:cNvSpPr txBox="1"/>
          <p:nvPr/>
        </p:nvSpPr>
        <p:spPr>
          <a:xfrm>
            <a:off x="5547028" y="1307878"/>
            <a:ext cx="506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Key: </a:t>
            </a:r>
            <a:r>
              <a:rPr lang="de-DE" dirty="0" err="1"/>
              <a:t>reduce</a:t>
            </a:r>
            <a:r>
              <a:rPr lang="de-DE" dirty="0"/>
              <a:t> stress on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vessel</a:t>
            </a:r>
            <a:r>
              <a:rPr lang="de-DE" dirty="0"/>
              <a:t> (</a:t>
            </a:r>
            <a:r>
              <a:rPr lang="de-DE" dirty="0" err="1"/>
              <a:t>pitting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).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333F64-7807-4A7D-80C5-F4FA27E4F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321" y="2129560"/>
            <a:ext cx="4647003" cy="1790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23CBB7-55CE-4EB8-8230-D785AF996DC7}"/>
              </a:ext>
            </a:extLst>
          </p:cNvPr>
          <p:cNvSpPr txBox="1"/>
          <p:nvPr/>
        </p:nvSpPr>
        <p:spPr>
          <a:xfrm>
            <a:off x="5547028" y="1563711"/>
            <a:ext cx="289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Tritium release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, </a:t>
            </a:r>
          </a:p>
          <a:p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optimisation</a:t>
            </a:r>
            <a:endParaRPr lang="en-I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3E405-D660-4A5B-9855-20AF91C0E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20" y="4893898"/>
            <a:ext cx="8877300" cy="276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69E582-AA1D-47E5-B4C1-49F1CEB6D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20" y="5687055"/>
            <a:ext cx="9163050" cy="27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C72A90-DCB8-4934-91B0-53AC90B83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51" y="3940720"/>
            <a:ext cx="8696325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06975-5CC7-4856-9313-C8B499EFE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1" y="858666"/>
            <a:ext cx="5113540" cy="300248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9A07E8-4697-4602-BE9B-815C1CEA68BF}"/>
              </a:ext>
            </a:extLst>
          </p:cNvPr>
          <p:cNvCxnSpPr>
            <a:cxnSpLocks/>
          </p:cNvCxnSpPr>
          <p:nvPr/>
        </p:nvCxnSpPr>
        <p:spPr>
          <a:xfrm flipV="1">
            <a:off x="7274560" y="3490700"/>
            <a:ext cx="629920" cy="45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6D022C-3AE5-4762-85C7-DEA4CC5E53A6}"/>
              </a:ext>
            </a:extLst>
          </p:cNvPr>
          <p:cNvSpPr txBox="1"/>
          <p:nvPr/>
        </p:nvSpPr>
        <p:spPr>
          <a:xfrm>
            <a:off x="185326" y="4374434"/>
            <a:ext cx="32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gas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realiability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05A80-37E1-4560-BB11-BC1E84E09600}"/>
              </a:ext>
            </a:extLst>
          </p:cNvPr>
          <p:cNvSpPr txBox="1"/>
          <p:nvPr/>
        </p:nvSpPr>
        <p:spPr>
          <a:xfrm>
            <a:off x="2627703" y="14019"/>
            <a:ext cx="656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Summary </a:t>
            </a:r>
            <a:r>
              <a:rPr lang="de-DE" b="1" dirty="0" err="1">
                <a:highlight>
                  <a:srgbClr val="FFFF00"/>
                </a:highlight>
              </a:rPr>
              <a:t>sessions</a:t>
            </a:r>
            <a:r>
              <a:rPr lang="de-DE" b="1" dirty="0">
                <a:highlight>
                  <a:srgbClr val="FFFF00"/>
                </a:highlight>
              </a:rPr>
              <a:t> 7-1, 7-2. Operation of Targets and Beam Dumps</a:t>
            </a:r>
            <a:endParaRPr lang="en-IE" b="1" dirty="0">
              <a:highlight>
                <a:srgbClr val="FFFF00"/>
              </a:highligh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C75A3A-D6CB-4F14-B967-51BED79C8986}"/>
              </a:ext>
            </a:extLst>
          </p:cNvPr>
          <p:cNvCxnSpPr>
            <a:cxnSpLocks/>
          </p:cNvCxnSpPr>
          <p:nvPr/>
        </p:nvCxnSpPr>
        <p:spPr>
          <a:xfrm flipH="1" flipV="1">
            <a:off x="5308847" y="3667007"/>
            <a:ext cx="1379213" cy="1372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82C783F-CA9D-470D-B71C-D5361A2D3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420" y="5966660"/>
            <a:ext cx="4371975" cy="2667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A7FF597-5765-4F9F-81DC-F58E7132B28B}"/>
              </a:ext>
            </a:extLst>
          </p:cNvPr>
          <p:cNvSpPr/>
          <p:nvPr/>
        </p:nvSpPr>
        <p:spPr>
          <a:xfrm>
            <a:off x="4737070" y="5628448"/>
            <a:ext cx="2177491" cy="37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1E0382B-68AE-4714-8CB5-89795B7C8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028" y="5295818"/>
            <a:ext cx="5232242" cy="16346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6A569D-0D65-417A-9114-0DA83A260DD7}"/>
              </a:ext>
            </a:extLst>
          </p:cNvPr>
          <p:cNvSpPr txBox="1"/>
          <p:nvPr/>
        </p:nvSpPr>
        <p:spPr>
          <a:xfrm>
            <a:off x="212348" y="6258789"/>
            <a:ext cx="556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online </a:t>
            </a:r>
            <a:r>
              <a:rPr lang="de-DE" dirty="0" err="1"/>
              <a:t>diagnostics</a:t>
            </a:r>
            <a:r>
              <a:rPr lang="de-DE" dirty="0"/>
              <a:t>, </a:t>
            </a:r>
            <a:r>
              <a:rPr lang="de-DE" dirty="0" err="1"/>
              <a:t>rad</a:t>
            </a:r>
            <a:r>
              <a:rPr lang="de-DE" dirty="0"/>
              <a:t>. </a:t>
            </a:r>
            <a:r>
              <a:rPr lang="de-DE" dirty="0" err="1"/>
              <a:t>hard</a:t>
            </a:r>
            <a:r>
              <a:rPr lang="de-DE" dirty="0"/>
              <a:t>, </a:t>
            </a:r>
            <a:r>
              <a:rPr lang="de-DE" dirty="0" err="1"/>
              <a:t>reproduce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pattern</a:t>
            </a:r>
            <a:endParaRPr lang="en-I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89EA95-B6E5-4417-B9EE-4270790BA9AD}"/>
              </a:ext>
            </a:extLst>
          </p:cNvPr>
          <p:cNvSpPr txBox="1"/>
          <p:nvPr/>
        </p:nvSpPr>
        <p:spPr>
          <a:xfrm>
            <a:off x="298420" y="5108056"/>
            <a:ext cx="534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Large </a:t>
            </a:r>
            <a:r>
              <a:rPr lang="de-DE" dirty="0" err="1"/>
              <a:t>experience</a:t>
            </a:r>
            <a:r>
              <a:rPr lang="de-DE" dirty="0"/>
              <a:t> at high </a:t>
            </a:r>
            <a:r>
              <a:rPr lang="de-DE" dirty="0" err="1"/>
              <a:t>intensity</a:t>
            </a:r>
            <a:r>
              <a:rPr lang="de-DE" dirty="0"/>
              <a:t>, </a:t>
            </a:r>
            <a:r>
              <a:rPr lang="de-DE" dirty="0" err="1"/>
              <a:t>statistics</a:t>
            </a:r>
            <a:r>
              <a:rPr lang="de-DE" dirty="0"/>
              <a:t> on </a:t>
            </a:r>
            <a:r>
              <a:rPr lang="de-DE" dirty="0" err="1"/>
              <a:t>targets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8293-2F25-4B41-9BA0-1DE68652C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4378" y="2343929"/>
            <a:ext cx="1135095" cy="39763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B8BA20-099E-4EBF-A13A-4B187845D4E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175720" y="4456337"/>
            <a:ext cx="1603550" cy="575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E3674AA-F5B5-47C0-AF02-8F7E6DE3A916}"/>
              </a:ext>
            </a:extLst>
          </p:cNvPr>
          <p:cNvSpPr/>
          <p:nvPr/>
        </p:nvSpPr>
        <p:spPr>
          <a:xfrm rot="5400000">
            <a:off x="10775362" y="4508037"/>
            <a:ext cx="2347535" cy="3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27566A-3C42-42FE-B677-3B290C7D5878}"/>
              </a:ext>
            </a:extLst>
          </p:cNvPr>
          <p:cNvSpPr txBox="1"/>
          <p:nvPr/>
        </p:nvSpPr>
        <p:spPr>
          <a:xfrm>
            <a:off x="5338652" y="5115109"/>
            <a:ext cx="305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1.4 MW -&gt; 2 MW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79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8D8D710-7585-4076-92EB-9544F137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7" y="182709"/>
            <a:ext cx="8839200" cy="266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907F4E-46C6-4EA1-9E47-0EA5D881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1" y="1321260"/>
            <a:ext cx="9153525" cy="31432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B38D4B-6F77-479F-9090-E3F0240CAB37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9216357" y="449409"/>
            <a:ext cx="890043" cy="922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6922527-B294-446A-88C0-7C590989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400" y="-163064"/>
            <a:ext cx="1708443" cy="30705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AA4673-5AB5-4832-B260-E8943170C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226" y="1577254"/>
            <a:ext cx="4090816" cy="22853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A2B6329-47E4-4A02-BB9E-9C48F6DF5760}"/>
              </a:ext>
            </a:extLst>
          </p:cNvPr>
          <p:cNvSpPr txBox="1"/>
          <p:nvPr/>
        </p:nvSpPr>
        <p:spPr>
          <a:xfrm>
            <a:off x="114861" y="2862763"/>
            <a:ext cx="146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rebuilt</a:t>
            </a:r>
            <a:r>
              <a:rPr lang="de-DE" dirty="0"/>
              <a:t> </a:t>
            </a:r>
          </a:p>
          <a:p>
            <a:r>
              <a:rPr lang="de-DE" dirty="0"/>
              <a:t>  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en-I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293A64-F346-475A-8A04-89DB65485D44}"/>
              </a:ext>
            </a:extLst>
          </p:cNvPr>
          <p:cNvSpPr txBox="1"/>
          <p:nvPr/>
        </p:nvSpPr>
        <p:spPr>
          <a:xfrm>
            <a:off x="5691289" y="2465679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315FCF-E084-4BBA-8C68-E3EA760033F3}"/>
              </a:ext>
            </a:extLst>
          </p:cNvPr>
          <p:cNvSpPr txBox="1"/>
          <p:nvPr/>
        </p:nvSpPr>
        <p:spPr>
          <a:xfrm>
            <a:off x="40715" y="2208449"/>
            <a:ext cx="172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cutting</a:t>
            </a:r>
            <a:r>
              <a:rPr lang="de-DE" dirty="0"/>
              <a:t> after </a:t>
            </a:r>
            <a:r>
              <a:rPr lang="de-DE" dirty="0" err="1"/>
              <a:t>use</a:t>
            </a:r>
            <a:endParaRPr lang="en-IE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51542A-9DE2-4245-BC2A-95821AFE2D1C}"/>
              </a:ext>
            </a:extLst>
          </p:cNvPr>
          <p:cNvSpPr/>
          <p:nvPr/>
        </p:nvSpPr>
        <p:spPr>
          <a:xfrm>
            <a:off x="4793715" y="2095334"/>
            <a:ext cx="1432910" cy="37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04FF36-1023-4A2A-AAEA-57D71AF21B95}"/>
              </a:ext>
            </a:extLst>
          </p:cNvPr>
          <p:cNvSpPr txBox="1"/>
          <p:nvPr/>
        </p:nvSpPr>
        <p:spPr>
          <a:xfrm>
            <a:off x="320671" y="600370"/>
            <a:ext cx="46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hands</a:t>
            </a:r>
            <a:r>
              <a:rPr lang="de-DE" dirty="0"/>
              <a:t>-on </a:t>
            </a:r>
            <a:r>
              <a:rPr lang="de-DE" dirty="0" err="1"/>
              <a:t>experience</a:t>
            </a:r>
            <a:r>
              <a:rPr lang="de-DE" dirty="0"/>
              <a:t> (but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) </a:t>
            </a:r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0D9CD8-2195-49D4-A4B2-2079C9580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07" y="4654886"/>
            <a:ext cx="904875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6EE5FB-88B7-4370-BEC4-5623233E4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07" y="4886227"/>
            <a:ext cx="2833263" cy="2575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860EA-1AFB-4915-9F70-83ED212D016B}"/>
              </a:ext>
            </a:extLst>
          </p:cNvPr>
          <p:cNvSpPr txBox="1"/>
          <p:nvPr/>
        </p:nvSpPr>
        <p:spPr>
          <a:xfrm>
            <a:off x="520981" y="5166108"/>
            <a:ext cx="504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 gas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graghite</a:t>
            </a:r>
            <a:r>
              <a:rPr lang="de-DE" dirty="0"/>
              <a:t> </a:t>
            </a:r>
            <a:r>
              <a:rPr lang="de-DE" dirty="0" err="1"/>
              <a:t>rod</a:t>
            </a:r>
            <a:r>
              <a:rPr lang="de-DE" dirty="0"/>
              <a:t>, high </a:t>
            </a:r>
            <a:r>
              <a:rPr lang="de-DE" dirty="0" err="1"/>
              <a:t>pressure</a:t>
            </a:r>
            <a:r>
              <a:rPr lang="de-DE" dirty="0"/>
              <a:t> and </a:t>
            </a:r>
            <a:r>
              <a:rPr lang="de-DE" dirty="0" err="1"/>
              <a:t>flow</a:t>
            </a:r>
            <a:endParaRPr lang="de-DE" dirty="0"/>
          </a:p>
          <a:p>
            <a:r>
              <a:rPr lang="de-DE" dirty="0" err="1"/>
              <a:t>enhance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of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C58C1-736C-410F-BDD0-AA35D608EB0B}"/>
              </a:ext>
            </a:extLst>
          </p:cNvPr>
          <p:cNvSpPr txBox="1"/>
          <p:nvPr/>
        </p:nvSpPr>
        <p:spPr>
          <a:xfrm>
            <a:off x="114861" y="1940382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dismantle</a:t>
            </a:r>
            <a:r>
              <a:rPr lang="de-DE" dirty="0"/>
              <a:t> </a:t>
            </a:r>
            <a:r>
              <a:rPr lang="de-DE" dirty="0" err="1"/>
              <a:t>old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84B0B-1EFC-4B77-AD1C-A73F8AF8E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872" y="1425226"/>
            <a:ext cx="2220562" cy="2964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D73D1-DA50-4C68-BE72-F275EC984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908" y="4493614"/>
            <a:ext cx="4490653" cy="22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E3A62-8361-4141-82E2-8F699BE9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5" y="1791513"/>
            <a:ext cx="8848725" cy="295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A6A8F2-8291-49EA-BE00-B1915E606FE4}"/>
              </a:ext>
            </a:extLst>
          </p:cNvPr>
          <p:cNvSpPr txBox="1"/>
          <p:nvPr/>
        </p:nvSpPr>
        <p:spPr>
          <a:xfrm>
            <a:off x="330365" y="2089663"/>
            <a:ext cx="682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Also </a:t>
            </a:r>
            <a:r>
              <a:rPr lang="de-DE" dirty="0" err="1"/>
              <a:t>for</a:t>
            </a:r>
            <a:r>
              <a:rPr lang="de-DE" dirty="0"/>
              <a:t> heavy </a:t>
            </a:r>
            <a:r>
              <a:rPr lang="de-DE" dirty="0" err="1"/>
              <a:t>ions</a:t>
            </a:r>
            <a:r>
              <a:rPr lang="de-DE" dirty="0"/>
              <a:t>, on Li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stripper</a:t>
            </a:r>
            <a:r>
              <a:rPr lang="de-DE" dirty="0"/>
              <a:t>,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intense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RIBF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D5B6D-F76A-4BB2-9EDD-C88C4482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391" y="2542179"/>
            <a:ext cx="4800600" cy="6191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6F323F-0F68-4396-80CF-44D5C9A363E3}"/>
              </a:ext>
            </a:extLst>
          </p:cNvPr>
          <p:cNvSpPr txBox="1"/>
          <p:nvPr/>
        </p:nvSpPr>
        <p:spPr>
          <a:xfrm>
            <a:off x="339081" y="2390077"/>
            <a:ext cx="336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More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Bragg </a:t>
            </a:r>
            <a:r>
              <a:rPr lang="de-DE" dirty="0" err="1"/>
              <a:t>peak</a:t>
            </a:r>
            <a:endParaRPr lang="de-DE" dirty="0"/>
          </a:p>
          <a:p>
            <a:r>
              <a:rPr lang="de-DE" dirty="0"/>
              <a:t>1 kW --&gt; 1e-3 DPA/s on </a:t>
            </a:r>
            <a:r>
              <a:rPr lang="de-DE" dirty="0" err="1"/>
              <a:t>jaws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  <a:p>
            <a:r>
              <a:rPr lang="de-DE" dirty="0" err="1"/>
              <a:t>intercepting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.</a:t>
            </a:r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9407D-D246-490C-9F0A-B3C2E97A7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5" y="277592"/>
            <a:ext cx="8877300" cy="30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5D892D-1311-4EB9-84B1-29B366D41E59}"/>
              </a:ext>
            </a:extLst>
          </p:cNvPr>
          <p:cNvSpPr txBox="1"/>
          <p:nvPr/>
        </p:nvSpPr>
        <p:spPr>
          <a:xfrm>
            <a:off x="330365" y="586711"/>
            <a:ext cx="6992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Beam </a:t>
            </a:r>
            <a:r>
              <a:rPr lang="de-DE" dirty="0" err="1"/>
              <a:t>dump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,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spot</a:t>
            </a:r>
            <a:r>
              <a:rPr lang="de-DE" dirty="0"/>
              <a:t>, </a:t>
            </a:r>
            <a:r>
              <a:rPr lang="de-DE" dirty="0" err="1"/>
              <a:t>melts</a:t>
            </a:r>
            <a:r>
              <a:rPr lang="de-DE" dirty="0"/>
              <a:t> material </a:t>
            </a:r>
            <a:r>
              <a:rPr lang="de-DE" dirty="0" err="1"/>
              <a:t>easily</a:t>
            </a:r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in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tubes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time.</a:t>
            </a:r>
          </a:p>
          <a:p>
            <a:r>
              <a:rPr lang="de-DE" dirty="0"/>
              <a:t>Erosion in </a:t>
            </a:r>
            <a:r>
              <a:rPr lang="de-DE" dirty="0" err="1"/>
              <a:t>copper</a:t>
            </a:r>
            <a:r>
              <a:rPr lang="de-DE" dirty="0"/>
              <a:t> </a:t>
            </a:r>
            <a:r>
              <a:rPr lang="de-DE" dirty="0" err="1"/>
              <a:t>tubes</a:t>
            </a:r>
            <a:r>
              <a:rPr lang="de-DE" dirty="0"/>
              <a:t> at high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7BCAD8-E991-41C3-B08A-28746E816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201" y="117943"/>
            <a:ext cx="2879984" cy="23791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200FEA-0D4E-477E-AFDE-300D4C65C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24" y="3790184"/>
            <a:ext cx="9115425" cy="304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229739-ED1C-4B5C-A701-1F5469716EA0}"/>
              </a:ext>
            </a:extLst>
          </p:cNvPr>
          <p:cNvSpPr txBox="1"/>
          <p:nvPr/>
        </p:nvSpPr>
        <p:spPr>
          <a:xfrm>
            <a:off x="330365" y="4103623"/>
            <a:ext cx="4935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infrared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bolometer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 (not </a:t>
            </a:r>
            <a:r>
              <a:rPr lang="de-DE" dirty="0" err="1"/>
              <a:t>semiconductor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)</a:t>
            </a:r>
            <a:endParaRPr lang="en-I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20D3B9-5CA1-4FCA-B459-EB7E90EF61C3}"/>
              </a:ext>
            </a:extLst>
          </p:cNvPr>
          <p:cNvSpPr/>
          <p:nvPr/>
        </p:nvSpPr>
        <p:spPr>
          <a:xfrm>
            <a:off x="4079391" y="2506260"/>
            <a:ext cx="4869139" cy="67843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EDFFB-BB70-464E-BAE1-EADBF8C9D45E}"/>
              </a:ext>
            </a:extLst>
          </p:cNvPr>
          <p:cNvSpPr txBox="1"/>
          <p:nvPr/>
        </p:nvSpPr>
        <p:spPr>
          <a:xfrm>
            <a:off x="349415" y="3259249"/>
            <a:ext cx="522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Very fast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(60 m/s) -&gt;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graphite</a:t>
            </a:r>
            <a:r>
              <a:rPr lang="de-DE" dirty="0"/>
              <a:t> </a:t>
            </a:r>
            <a:r>
              <a:rPr lang="de-DE" dirty="0" err="1"/>
              <a:t>foil</a:t>
            </a:r>
            <a:r>
              <a:rPr lang="de-DE" dirty="0"/>
              <a:t> ?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8083E-FDAC-4AD6-A88B-F6CE73BD4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922" y="3500007"/>
            <a:ext cx="2445753" cy="1853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FDEC5-CD7E-4FCD-8F40-25CC4243C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2433" y="520394"/>
            <a:ext cx="2026376" cy="11926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0E9016-D539-40CE-B72B-DCA66A36A2AE}"/>
              </a:ext>
            </a:extLst>
          </p:cNvPr>
          <p:cNvSpPr txBox="1"/>
          <p:nvPr/>
        </p:nvSpPr>
        <p:spPr>
          <a:xfrm>
            <a:off x="377424" y="5881870"/>
            <a:ext cx="727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isotope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b="1" dirty="0"/>
              <a:t>Trend ! </a:t>
            </a:r>
            <a:r>
              <a:rPr lang="de-DE" dirty="0"/>
              <a:t>(</a:t>
            </a:r>
            <a:r>
              <a:rPr lang="de-DE" dirty="0" err="1"/>
              <a:t>no</a:t>
            </a:r>
            <a:r>
              <a:rPr lang="de-DE" dirty="0"/>
              <a:t> large </a:t>
            </a:r>
            <a:r>
              <a:rPr lang="de-DE" dirty="0" err="1"/>
              <a:t>installation</a:t>
            </a:r>
            <a:r>
              <a:rPr lang="de-DE" dirty="0"/>
              <a:t>, but like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limits</a:t>
            </a:r>
            <a:r>
              <a:rPr lang="de-DE" dirty="0"/>
              <a:t>) </a:t>
            </a:r>
            <a:endParaRPr lang="en-IE" dirty="0"/>
          </a:p>
          <a:p>
            <a:endParaRPr lang="de-DE" dirty="0"/>
          </a:p>
          <a:p>
            <a:r>
              <a:rPr lang="de-DE" dirty="0"/>
              <a:t>Here </a:t>
            </a:r>
            <a:r>
              <a:rPr lang="de-DE" dirty="0" err="1"/>
              <a:t>degrade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-&gt; </a:t>
            </a:r>
            <a:r>
              <a:rPr lang="de-DE" dirty="0" err="1"/>
              <a:t>mat</a:t>
            </a:r>
            <a:r>
              <a:rPr lang="de-DE" dirty="0"/>
              <a:t>. </a:t>
            </a:r>
            <a:r>
              <a:rPr lang="de-DE" dirty="0" err="1"/>
              <a:t>damage</a:t>
            </a:r>
            <a:endParaRPr lang="en-I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619BBD-F1CB-4E9C-89DF-08FD8526F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24" y="5405620"/>
            <a:ext cx="7953375" cy="4762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0B250C-729A-48D1-BCB1-3105C33D6458}"/>
              </a:ext>
            </a:extLst>
          </p:cNvPr>
          <p:cNvSpPr txBox="1"/>
          <p:nvPr/>
        </p:nvSpPr>
        <p:spPr>
          <a:xfrm>
            <a:off x="377424" y="6173454"/>
            <a:ext cx="635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at HPTW, reliable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en-I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7DA159-82B9-4A74-8D86-1FDE1CBACF8F}"/>
              </a:ext>
            </a:extLst>
          </p:cNvPr>
          <p:cNvSpPr txBox="1"/>
          <p:nvPr/>
        </p:nvSpPr>
        <p:spPr>
          <a:xfrm>
            <a:off x="7262433" y="6435868"/>
            <a:ext cx="323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no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access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talk</a:t>
            </a:r>
            <a:r>
              <a:rPr lang="de-DE" dirty="0">
                <a:solidFill>
                  <a:srgbClr val="002060"/>
                </a:solidFill>
              </a:rPr>
              <a:t> -&gt; </a:t>
            </a:r>
            <a:r>
              <a:rPr lang="de-DE" dirty="0" err="1">
                <a:solidFill>
                  <a:srgbClr val="002060"/>
                </a:solidFill>
              </a:rPr>
              <a:t>no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picture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</a:t>
            </a:r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CBC41-930B-4115-A6D9-F72FE750D1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975" y="2833260"/>
            <a:ext cx="5350207" cy="40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Weick, Helmut</dc:creator>
  <cp:lastModifiedBy>Weick, Helmut</cp:lastModifiedBy>
  <cp:revision>65</cp:revision>
  <dcterms:created xsi:type="dcterms:W3CDTF">2023-11-09T00:03:29Z</dcterms:created>
  <dcterms:modified xsi:type="dcterms:W3CDTF">2023-11-10T07:40:38Z</dcterms:modified>
</cp:coreProperties>
</file>