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1"/>
  </p:sldMasterIdLst>
  <p:notesMasterIdLst>
    <p:notesMasterId r:id="rId3"/>
  </p:notesMasterIdLst>
  <p:handoutMasterIdLst>
    <p:handoutMasterId r:id="rId4"/>
  </p:handoutMasterIdLst>
  <p:sldIdLst>
    <p:sldId id="304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A9FF"/>
    <a:srgbClr val="009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987"/>
    <p:restoredTop sz="94675"/>
  </p:normalViewPr>
  <p:slideViewPr>
    <p:cSldViewPr snapToGrid="0" snapToObjects="1">
      <p:cViewPr>
        <p:scale>
          <a:sx n="75" d="100"/>
          <a:sy n="75" d="100"/>
        </p:scale>
        <p:origin x="1260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7" d="100"/>
          <a:sy n="137" d="100"/>
        </p:scale>
        <p:origin x="178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9C03A-79D8-174C-8A65-8B724BE9D7B5}" type="datetimeFigureOut">
              <a:rPr lang="en-US" smtClean="0"/>
              <a:t>11/2/2023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49E93-5542-D14B-A07B-05AD65D6EB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04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3967B-E13D-644C-B749-25F5E6C5117C}" type="datetimeFigureOut">
              <a:rPr lang="en-US" smtClean="0"/>
              <a:t>11/2/2023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A6A82-C43D-0E45-8BBC-3BA89641B4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6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2023-11-02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2534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73411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773410" y="3337854"/>
            <a:ext cx="4869744" cy="30402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5968074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3337854"/>
            <a:ext cx="4869744" cy="30402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73410" y="979687"/>
            <a:ext cx="10064407" cy="63707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346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075864" y="2032776"/>
            <a:ext cx="5446278" cy="3931442"/>
          </a:xfrm>
          <a:prstGeom prst="rect">
            <a:avLst/>
          </a:prstGeom>
        </p:spPr>
        <p:txBody>
          <a:bodyPr anchor="ctr"/>
          <a:lstStyle>
            <a:lvl1pPr marL="2286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365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979688"/>
            <a:ext cx="4182876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787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7687507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947791" y="979688"/>
            <a:ext cx="7687507" cy="66358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2065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6921889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 rot="5400000">
            <a:off x="7116880" y="3953881"/>
            <a:ext cx="4439522" cy="59731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0668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0185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5462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176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3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2023-11-02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66811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13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5128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I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34398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on Ha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589605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o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92157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 Grou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039419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97925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695984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37673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0658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2023-11-02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40321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12481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70101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17789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F NI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597145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099446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PH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3738488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G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852085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S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392674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ium Recyc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131516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223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2023-11-02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53669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326409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350479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r Tap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36687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Draf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98282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bbit 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76498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hine Sh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18993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8286531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520384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6740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2023-11-02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206242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Clip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5631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1471" y="979687"/>
            <a:ext cx="8953827" cy="6503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1471" y="2032777"/>
            <a:ext cx="8953827" cy="393939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752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8269" y="979688"/>
            <a:ext cx="10231669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7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773410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0661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10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86" r:id="rId4"/>
    <p:sldLayoutId id="2147483817" r:id="rId5"/>
    <p:sldLayoutId id="2147483770" r:id="rId6"/>
    <p:sldLayoutId id="2147483784" r:id="rId7"/>
    <p:sldLayoutId id="2147483771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8" r:id="rId18"/>
    <p:sldLayoutId id="2147483818" r:id="rId19"/>
    <p:sldLayoutId id="2147483785" r:id="rId20"/>
    <p:sldLayoutId id="2147483790" r:id="rId21"/>
    <p:sldLayoutId id="2147483791" r:id="rId22"/>
    <p:sldLayoutId id="2147483793" r:id="rId23"/>
    <p:sldLayoutId id="2147483794" r:id="rId24"/>
    <p:sldLayoutId id="2147483795" r:id="rId25"/>
    <p:sldLayoutId id="2147483798" r:id="rId26"/>
    <p:sldLayoutId id="2147483799" r:id="rId27"/>
    <p:sldLayoutId id="2147483800" r:id="rId28"/>
    <p:sldLayoutId id="2147483801" r:id="rId29"/>
    <p:sldLayoutId id="2147483802" r:id="rId30"/>
    <p:sldLayoutId id="2147483803" r:id="rId31"/>
    <p:sldLayoutId id="2147483804" r:id="rId32"/>
    <p:sldLayoutId id="2147483805" r:id="rId33"/>
    <p:sldLayoutId id="2147483806" r:id="rId34"/>
    <p:sldLayoutId id="2147483807" r:id="rId35"/>
    <p:sldLayoutId id="2147483808" r:id="rId36"/>
    <p:sldLayoutId id="2147483809" r:id="rId37"/>
    <p:sldLayoutId id="2147483810" r:id="rId38"/>
    <p:sldLayoutId id="2147483811" r:id="rId39"/>
    <p:sldLayoutId id="2147483812" r:id="rId40"/>
    <p:sldLayoutId id="2147483813" r:id="rId41"/>
    <p:sldLayoutId id="2147483796" r:id="rId42"/>
    <p:sldLayoutId id="2147483821" r:id="rId43"/>
    <p:sldLayoutId id="2147483823" r:id="rId44"/>
    <p:sldLayoutId id="2147483819" r:id="rId45"/>
    <p:sldLayoutId id="2147483820" r:id="rId46"/>
    <p:sldLayoutId id="2147483814" r:id="rId47"/>
    <p:sldLayoutId id="2147483815" r:id="rId48"/>
    <p:sldLayoutId id="2147483816" r:id="rId49"/>
    <p:sldLayoutId id="2147483824" r:id="rId5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jp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63515" y="1666287"/>
            <a:ext cx="6658506" cy="450170"/>
          </a:xfrm>
        </p:spPr>
        <p:txBody>
          <a:bodyPr/>
          <a:lstStyle/>
          <a:p>
            <a:r>
              <a:rPr lang="en-US" dirty="0"/>
              <a:t>Isaac Earle, Adam Newsome, Alexander Gottberg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63515" y="734644"/>
            <a:ext cx="8256585" cy="1120699"/>
          </a:xfrm>
        </p:spPr>
        <p:txBody>
          <a:bodyPr>
            <a:noAutofit/>
          </a:bodyPr>
          <a:lstStyle/>
          <a:p>
            <a:r>
              <a:rPr lang="en-CA" sz="2800" b="1" dirty="0">
                <a:solidFill>
                  <a:srgbClr val="00B4E0"/>
                </a:solidFill>
                <a:cs typeface="Helvetica Neue" panose="02000503000000020004" pitchFamily="2" charset="0"/>
              </a:rPr>
              <a:t>Overview of High-Power Targets and Strategies for Remote Handling at TRIUMF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2" name="Picture 1" descr="A picture containing miller, several&#10;&#10;Description automatically generated">
            <a:extLst>
              <a:ext uri="{FF2B5EF4-FFF2-40B4-BE49-F238E27FC236}">
                <a16:creationId xmlns:a16="http://schemas.microsoft.com/office/drawing/2014/main" id="{378F9F96-9235-7910-D06B-1BE446E74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0" y="252817"/>
            <a:ext cx="3532186" cy="29094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25D60D-D527-1FF6-649D-8F1C9046A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43" y="4430061"/>
            <a:ext cx="3664203" cy="24279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9CBF35-5AA8-C723-9448-D554A0448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2889" y="4063251"/>
            <a:ext cx="3628162" cy="2726537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A683C657-DADF-47C8-CC9C-7D7869759E84}"/>
              </a:ext>
            </a:extLst>
          </p:cNvPr>
          <p:cNvSpPr txBox="1">
            <a:spLocks/>
          </p:cNvSpPr>
          <p:nvPr/>
        </p:nvSpPr>
        <p:spPr>
          <a:xfrm>
            <a:off x="258038" y="2222153"/>
            <a:ext cx="7545385" cy="1841098"/>
          </a:xfrm>
          <a:prstGeom prst="rect">
            <a:avLst/>
          </a:prstGeom>
        </p:spPr>
        <p:txBody>
          <a:bodyPr tIns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2920" indent="-322920" defTabSz="1549985">
              <a:lnSpc>
                <a:spcPct val="150000"/>
              </a:lnSpc>
              <a:spcBef>
                <a:spcPts val="424"/>
              </a:spcBef>
              <a:spcAft>
                <a:spcPts val="424"/>
              </a:spcAft>
              <a:buClr>
                <a:srgbClr val="FFCC05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800" dirty="0">
                <a:solidFill>
                  <a:srgbClr val="797979"/>
                </a:solidFill>
                <a:latin typeface="Helvetica Neue" panose="02000503000000020004"/>
                <a:cs typeface="Arial"/>
              </a:rPr>
              <a:t>Overview of the key high-power targets and beam dumps at TRIUMF</a:t>
            </a:r>
          </a:p>
          <a:p>
            <a:pPr marL="322920" indent="-322920" defTabSz="1549985">
              <a:lnSpc>
                <a:spcPct val="150000"/>
              </a:lnSpc>
              <a:spcBef>
                <a:spcPts val="424"/>
              </a:spcBef>
              <a:spcAft>
                <a:spcPts val="424"/>
              </a:spcAft>
              <a:buClr>
                <a:srgbClr val="FFCC05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800" dirty="0">
                <a:solidFill>
                  <a:srgbClr val="797979"/>
                </a:solidFill>
                <a:latin typeface="Helvetica Neue" panose="02000503000000020004"/>
                <a:cs typeface="Arial"/>
              </a:rPr>
              <a:t>Details on target irradiation, life cycle, and activation</a:t>
            </a:r>
          </a:p>
          <a:p>
            <a:pPr marL="322920" indent="-322920" defTabSz="1549985">
              <a:lnSpc>
                <a:spcPct val="150000"/>
              </a:lnSpc>
              <a:spcBef>
                <a:spcPts val="424"/>
              </a:spcBef>
              <a:spcAft>
                <a:spcPts val="424"/>
              </a:spcAft>
              <a:buClr>
                <a:srgbClr val="FFCC05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800" dirty="0">
                <a:solidFill>
                  <a:srgbClr val="797979"/>
                </a:solidFill>
                <a:latin typeface="Helvetica Neue" panose="02000503000000020004"/>
                <a:cs typeface="Arial"/>
              </a:rPr>
              <a:t>Remote Handling equipment and strategies used for target exchange, disassembly, packaging and disposal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0CC2FC-7DF4-E568-4EEC-199EDF93195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794" y="3351658"/>
            <a:ext cx="3532185" cy="338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837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TRIUMF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UMF_Light_03" id="{4D894E19-41A3-8842-A464-3F12065EEF05}" vid="{B960C763-9EE8-8C4A-B0B5-CE3D986AFA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95</TotalTime>
  <Words>56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Helvetica Neue</vt:lpstr>
      <vt:lpstr>Wingdings</vt:lpstr>
      <vt:lpstr>Custom Design</vt:lpstr>
      <vt:lpstr>Overview of High-Power Targets and Strategies for Remote Handling at TRIUMF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Castaneda</dc:creator>
  <cp:lastModifiedBy>Isaac Earle</cp:lastModifiedBy>
  <cp:revision>3</cp:revision>
  <dcterms:created xsi:type="dcterms:W3CDTF">2019-03-27T18:02:40Z</dcterms:created>
  <dcterms:modified xsi:type="dcterms:W3CDTF">2023-11-02T20:01:17Z</dcterms:modified>
</cp:coreProperties>
</file>