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323" r:id="rId3"/>
    <p:sldId id="319" r:id="rId4"/>
    <p:sldId id="325" r:id="rId5"/>
    <p:sldId id="1327" r:id="rId6"/>
    <p:sldId id="1341" r:id="rId7"/>
    <p:sldId id="1328" r:id="rId8"/>
    <p:sldId id="1329" r:id="rId9"/>
    <p:sldId id="1330" r:id="rId10"/>
    <p:sldId id="1332" r:id="rId11"/>
    <p:sldId id="1331" r:id="rId12"/>
    <p:sldId id="1333" r:id="rId13"/>
    <p:sldId id="269" r:id="rId14"/>
    <p:sldId id="268" r:id="rId15"/>
    <p:sldId id="267" r:id="rId16"/>
    <p:sldId id="270" r:id="rId17"/>
    <p:sldId id="1334" r:id="rId18"/>
    <p:sldId id="1335" r:id="rId19"/>
    <p:sldId id="1336" r:id="rId20"/>
    <p:sldId id="285" r:id="rId21"/>
    <p:sldId id="288" r:id="rId22"/>
    <p:sldId id="290" r:id="rId23"/>
    <p:sldId id="275" r:id="rId24"/>
    <p:sldId id="276" r:id="rId25"/>
    <p:sldId id="1337" r:id="rId26"/>
    <p:sldId id="257" r:id="rId27"/>
    <p:sldId id="258" r:id="rId28"/>
    <p:sldId id="260" r:id="rId29"/>
    <p:sldId id="261" r:id="rId30"/>
    <p:sldId id="259" r:id="rId31"/>
    <p:sldId id="262" r:id="rId32"/>
    <p:sldId id="263" r:id="rId33"/>
    <p:sldId id="264" r:id="rId34"/>
    <p:sldId id="271" r:id="rId35"/>
    <p:sldId id="322" r:id="rId36"/>
    <p:sldId id="314" r:id="rId37"/>
    <p:sldId id="321" r:id="rId38"/>
    <p:sldId id="318" r:id="rId39"/>
    <p:sldId id="1340" r:id="rId40"/>
    <p:sldId id="1338" r:id="rId41"/>
    <p:sldId id="1339" r:id="rId4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92"/>
    <p:restoredTop sz="94648"/>
  </p:normalViewPr>
  <p:slideViewPr>
    <p:cSldViewPr snapToGrid="0" snapToObjects="1">
      <p:cViewPr varScale="1">
        <p:scale>
          <a:sx n="123" d="100"/>
          <a:sy n="123" d="100"/>
        </p:scale>
        <p:origin x="208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280BC-4F60-7F40-83EB-EDE77188ED9A}" type="datetimeFigureOut">
              <a:rPr kumimoji="1" lang="ja-JP" altLang="en-US" smtClean="0"/>
              <a:t>2019/10/30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CEDAE-2DD9-7F4F-900A-F755FE6C63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3494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0c470b32c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60c470b32c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Em</a:t>
            </a:r>
            <a:r>
              <a:rPr lang="en-US" dirty="0"/>
              <a:t> 2 mm thick 1.5 cm for had plates 1 cm quartz rpd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80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0c470b32c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60c470b32c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315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80051B-2DBD-4541-A1BC-5823A795F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B9D2BDC-5BF5-A743-80B7-0BC7C4B44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41220A9-47CF-C74D-A30E-8465D1F7A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E6DDF-5DC1-E44A-B11D-2426ADD97FEA}" type="datetimeFigureOut">
              <a:rPr kumimoji="1" lang="ja-JP" altLang="en-US" smtClean="0"/>
              <a:t>2019/10/30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C418F7E-C765-F249-A064-2494342C2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0EA17BB-02C2-604D-B2D4-1D05CEE74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47F6-FB4D-E349-8075-4686DDC639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291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3726A3-29B2-374E-81EB-DA360B23A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55D86A1-4FA2-A247-98A2-BDA2A31B9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BB68F16-9802-754B-9531-5A5C777B6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E6DDF-5DC1-E44A-B11D-2426ADD97FEA}" type="datetimeFigureOut">
              <a:rPr kumimoji="1" lang="ja-JP" altLang="en-US" smtClean="0"/>
              <a:t>2019/10/30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F5658AF-4DE7-1145-9B45-CC0DF6AC8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CD296C0-40E3-274B-8019-7E4EC7329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47F6-FB4D-E349-8075-4686DDC639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5615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5874ED5-2A12-3240-91C5-BB82071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06E727B-C608-C742-B344-D753810B2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01CCB71-2121-DD49-AE14-A1192281A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E6DDF-5DC1-E44A-B11D-2426ADD97FEA}" type="datetimeFigureOut">
              <a:rPr kumimoji="1" lang="ja-JP" altLang="en-US" smtClean="0"/>
              <a:t>2019/10/30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598522-97D6-B34A-BAAA-D1876CAA8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B237B25-0FA0-ED4F-B7C1-1F4C54F28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47F6-FB4D-E349-8075-4686DDC639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3779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9175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41BC7D-257F-A14F-8FCD-696EE8C8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925703-50D9-4E49-A1FE-89615AE78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1ACA52-7D7A-9242-A1B2-154D8C91E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E6DDF-5DC1-E44A-B11D-2426ADD97FEA}" type="datetimeFigureOut">
              <a:rPr kumimoji="1" lang="ja-JP" altLang="en-US" smtClean="0"/>
              <a:t>2019/10/30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AFA40D-407C-B841-B0E9-6AFE3A4E9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2E45219-A274-2041-AF21-A59A0559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47F6-FB4D-E349-8075-4686DDC639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031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6B82D6-8B80-DA44-89CD-EF80766A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82989BA-6267-B948-BFCF-41D41763B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2DDF3D-7677-F948-BB0D-005015C53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E6DDF-5DC1-E44A-B11D-2426ADD97FEA}" type="datetimeFigureOut">
              <a:rPr kumimoji="1" lang="ja-JP" altLang="en-US" smtClean="0"/>
              <a:t>2019/10/30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AEEF8A9-3C6D-4948-B500-4C721C501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3AD87C6-B9C7-0440-8834-6C6613D8F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47F6-FB4D-E349-8075-4686DDC639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1737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8D42F5-792D-0B4F-8A59-14226D41E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2E9BC4-DA34-DD47-87DE-B120C92E3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3E18DD0-D2E9-C248-B273-23E530CFA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D501ED4-F3AC-B94F-894C-98FC85244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E6DDF-5DC1-E44A-B11D-2426ADD97FEA}" type="datetimeFigureOut">
              <a:rPr kumimoji="1" lang="ja-JP" altLang="en-US" smtClean="0"/>
              <a:t>2019/10/30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239CB95-E88A-B149-82DC-EE6297353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7316EA0-AEB7-A143-9CBD-417C3DBD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47F6-FB4D-E349-8075-4686DDC639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000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CAB7C7-F212-0D46-AC8C-F19AD470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969B6A5-261A-004A-974E-80B8D4484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1D800DA-1EA8-254B-8926-69971B581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FD1E103-559A-9A40-B0DA-CAED6F3F35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A66F2BB-061F-2346-B17E-16766F579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F0FAF0A-2BED-2846-868A-9DBBBA4CB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E6DDF-5DC1-E44A-B11D-2426ADD97FEA}" type="datetimeFigureOut">
              <a:rPr kumimoji="1" lang="ja-JP" altLang="en-US" smtClean="0"/>
              <a:t>2019/10/30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6D5FE10-47A4-6F48-949A-3D38B54EB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5C1D98D-A16E-E54B-BCD3-F4FF2BCD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47F6-FB4D-E349-8075-4686DDC639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497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E30F47-3078-4F43-B90C-B2ED3187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D3FCD3F-EC0C-414B-9B8C-6E1CBC876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E6DDF-5DC1-E44A-B11D-2426ADD97FEA}" type="datetimeFigureOut">
              <a:rPr kumimoji="1" lang="ja-JP" altLang="en-US" smtClean="0"/>
              <a:t>2019/10/30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B317D29-19DF-F448-8A46-8086FD682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CB16F21-0EB9-AB46-981A-81F36BA4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47F6-FB4D-E349-8075-4686DDC639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3188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769ABD2-3FD5-A645-96C3-CACA1F1E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E6DDF-5DC1-E44A-B11D-2426ADD97FEA}" type="datetimeFigureOut">
              <a:rPr kumimoji="1" lang="ja-JP" altLang="en-US" smtClean="0"/>
              <a:t>2019/10/30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1ABE9C9-38BF-FB47-9A53-BB2098C64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81ED2F-439F-514C-A957-F1A639FE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47F6-FB4D-E349-8075-4686DDC639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866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473776-1B98-A543-A718-38E7A6FD0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E08C53-0376-724A-B648-9C477412D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62F47F7-8ECB-8D49-9FD4-1C6ACC1A6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4C29CC-CAEE-0A47-9EB0-114012F88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E6DDF-5DC1-E44A-B11D-2426ADD97FEA}" type="datetimeFigureOut">
              <a:rPr kumimoji="1" lang="ja-JP" altLang="en-US" smtClean="0"/>
              <a:t>2019/10/30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5AC962A-B1F5-534B-8823-E334B4AFC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24501D3-FA5E-A84F-B77C-E8DD0B1F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47F6-FB4D-E349-8075-4686DDC639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878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4BC5FC-E94F-D04C-8631-F3341406C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325836D-A474-144E-92BE-460294C353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7FF4D2D-252E-AA42-B5D3-D9EEF69BD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5E5CD2-2703-BB45-91EB-D37C0ED2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E6DDF-5DC1-E44A-B11D-2426ADD97FEA}" type="datetimeFigureOut">
              <a:rPr kumimoji="1" lang="ja-JP" altLang="en-US" smtClean="0"/>
              <a:t>2019/10/30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00F7472-CDDC-5340-ABC0-E95542BB3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19CD90C-7121-EC42-BF85-2E84C7443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47F6-FB4D-E349-8075-4686DDC639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6274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FE62E17-2D4F-0146-93BE-9CAE2D2A0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C238D8C-8D50-364C-BF56-DF1AB5409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802767-ABE8-1448-879E-5AAEEDC5E5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E6DDF-5DC1-E44A-B11D-2426ADD97FEA}" type="datetimeFigureOut">
              <a:rPr kumimoji="1" lang="ja-JP" altLang="en-US" smtClean="0"/>
              <a:t>2019/10/30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7F01856-40A2-C54E-AC80-5F4FD9BBF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CF2316-766A-7847-9399-366FAF911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047F6-FB4D-E349-8075-4686DDC639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592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C7B075-49DD-BC44-A330-A59022755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ZDC Detector Technology Choice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4E07438-4097-DF4A-A2B8-D3B8345489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RIKEN</a:t>
            </a:r>
          </a:p>
          <a:p>
            <a:r>
              <a:rPr lang="en-US" altLang="ja-JP" dirty="0"/>
              <a:t>Itaru Nakagawa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0433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8A8C24BF-AA05-5D4C-A8E4-BD4C94C88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273" y="0"/>
            <a:ext cx="9084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09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DC01969D-306A-F14C-98AD-EE33B5D0F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065" y="-1"/>
            <a:ext cx="9217644" cy="68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61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FC2B7D-A6CA-004C-BA96-529837203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640" y="182562"/>
            <a:ext cx="7162800" cy="1325563"/>
          </a:xfrm>
        </p:spPr>
        <p:txBody>
          <a:bodyPr/>
          <a:lstStyle/>
          <a:p>
            <a:r>
              <a:rPr kumimoji="1" lang="en-US" altLang="ja-JP" dirty="0"/>
              <a:t>Discussion with Mike Murray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01B7E58E-0496-6045-AB93-6A361B9B0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3219" y="1690687"/>
            <a:ext cx="5343341" cy="504243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68016DD-4A22-7A4A-9B2D-24B925A60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05120" cy="668160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05275E0-9A6B-9B43-9713-CB9415172FEE}"/>
              </a:ext>
            </a:extLst>
          </p:cNvPr>
          <p:cNvSpPr txBox="1"/>
          <p:nvPr/>
        </p:nvSpPr>
        <p:spPr>
          <a:xfrm>
            <a:off x="6461760" y="1209040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About EM Section of ZDC Upgrade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9593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31E816-ED81-B543-963C-20FF7669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ALICE ZDC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95B9EBC-EAED-8447-ABED-0D4AAB96B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6191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/>
              <a:t>ZDC detector</a:t>
            </a:r>
            <a:endParaRPr dirty="0"/>
          </a:p>
          <a:p>
            <a:pPr>
              <a:buClr>
                <a:schemeClr val="dk1"/>
              </a:buClr>
              <a:buSzPts val="1100"/>
            </a:pPr>
            <a:endParaRPr dirty="0"/>
          </a:p>
          <a:p>
            <a:endParaRPr dirty="0"/>
          </a:p>
        </p:txBody>
      </p:sp>
      <p:sp>
        <p:nvSpPr>
          <p:cNvPr id="132" name="Google Shape;132;p25"/>
          <p:cNvSpPr txBox="1">
            <a:spLocks noGrp="1"/>
          </p:cNvSpPr>
          <p:nvPr>
            <p:ph type="body" idx="1"/>
          </p:nvPr>
        </p:nvSpPr>
        <p:spPr>
          <a:xfrm>
            <a:off x="266076" y="865064"/>
            <a:ext cx="6206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dirty="0">
                <a:solidFill>
                  <a:srgbClr val="000000"/>
                </a:solidFill>
              </a:rPr>
              <a:t>Electromagnetic section (EM):</a:t>
            </a:r>
            <a:endParaRPr dirty="0">
              <a:solidFill>
                <a:srgbClr val="000000"/>
              </a:solidFill>
            </a:endParaRPr>
          </a:p>
          <a:p>
            <a:pPr lvl="1" indent="-440256"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</a:rPr>
              <a:t>33 vertical tungsten plates</a:t>
            </a:r>
            <a:endParaRPr sz="2133" dirty="0">
              <a:solidFill>
                <a:srgbClr val="000000"/>
              </a:solidFill>
            </a:endParaRPr>
          </a:p>
          <a:p>
            <a:pPr lvl="1" indent="-440256"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</a:rPr>
              <a:t>19 radiation lengths or one nuclear interaction length. </a:t>
            </a:r>
            <a:endParaRPr sz="2133" dirty="0">
              <a:solidFill>
                <a:srgbClr val="000000"/>
              </a:solidFill>
            </a:endParaRPr>
          </a:p>
          <a:p>
            <a:pPr lvl="1" indent="-440256"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</a:rPr>
              <a:t>5 divisions in the x direction</a:t>
            </a:r>
            <a:endParaRPr sz="2133" dirty="0">
              <a:solidFill>
                <a:srgbClr val="000000"/>
              </a:solidFill>
            </a:endParaRPr>
          </a:p>
          <a:p>
            <a:pPr lvl="2" indent="-440256"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</a:rPr>
              <a:t>(Not enough room for read-out of y-segmentation) </a:t>
            </a:r>
          </a:p>
          <a:p>
            <a:pPr lvl="0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Reaction Plane Detector (RPD):</a:t>
            </a:r>
          </a:p>
          <a:p>
            <a:pPr lvl="1" indent="-440256"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-US" sz="2133" dirty="0">
                <a:solidFill>
                  <a:srgbClr val="000000"/>
                </a:solidFill>
              </a:rPr>
              <a:t>4x4 quartz block array</a:t>
            </a:r>
          </a:p>
          <a:p>
            <a:pPr indent="-440256">
              <a:buClr>
                <a:srgbClr val="000000"/>
              </a:buClr>
              <a:buSzPts val="1600"/>
            </a:pPr>
            <a:r>
              <a:rPr lang="en" dirty="0">
                <a:solidFill>
                  <a:srgbClr val="000000"/>
                </a:solidFill>
              </a:rPr>
              <a:t>Hadron section (HAD):</a:t>
            </a:r>
            <a:endParaRPr dirty="0">
              <a:solidFill>
                <a:srgbClr val="000000"/>
              </a:solidFill>
            </a:endParaRPr>
          </a:p>
          <a:p>
            <a:pPr lvl="1" indent="-440256"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</a:rPr>
              <a:t>24 tungsten plates</a:t>
            </a:r>
            <a:endParaRPr sz="2133" dirty="0">
              <a:solidFill>
                <a:srgbClr val="000000"/>
              </a:solidFill>
            </a:endParaRPr>
          </a:p>
          <a:p>
            <a:pPr lvl="1" indent="-440256"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</a:rPr>
              <a:t>5.6 hadronic interaction length</a:t>
            </a:r>
            <a:r>
              <a:rPr lang="en-US" sz="2133" dirty="0">
                <a:solidFill>
                  <a:srgbClr val="000000"/>
                </a:solidFill>
              </a:rPr>
              <a:t>s</a:t>
            </a:r>
            <a:endParaRPr sz="2133" dirty="0">
              <a:solidFill>
                <a:srgbClr val="000000"/>
              </a:solidFill>
            </a:endParaRPr>
          </a:p>
          <a:p>
            <a:pPr lvl="1" indent="-440256"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</a:rPr>
              <a:t>Plates are tilted by 45◦ → maximizes the light that a ﬁber can pick up.</a:t>
            </a:r>
            <a:endParaRPr sz="2133" dirty="0">
              <a:solidFill>
                <a:srgbClr val="000000"/>
              </a:solidFill>
            </a:endParaRPr>
          </a:p>
          <a:p>
            <a:pPr lvl="1" indent="-440256"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</a:rPr>
              <a:t>Divided into 4 segments in z direction</a:t>
            </a:r>
            <a:endParaRPr sz="2133" dirty="0">
              <a:solidFill>
                <a:srgbClr val="000000"/>
              </a:solidFill>
            </a:endParaRPr>
          </a:p>
          <a:p>
            <a:pPr marL="0" indent="0">
              <a:spcBef>
                <a:spcPts val="2133"/>
              </a:spcBef>
              <a:buClr>
                <a:schemeClr val="dk1"/>
              </a:buClr>
              <a:buSzPts val="1100"/>
              <a:buNone/>
            </a:pPr>
            <a:endParaRPr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133" name="Google Shape;133;p25"/>
          <p:cNvPicPr preferRelativeResize="0"/>
          <p:nvPr/>
        </p:nvPicPr>
        <p:blipFill rotWithShape="1">
          <a:blip r:embed="rId3">
            <a:alphaModFix/>
          </a:blip>
          <a:srcRect l="16265" r="7549" b="15476"/>
          <a:stretch/>
        </p:blipFill>
        <p:spPr>
          <a:xfrm>
            <a:off x="6359467" y="1536634"/>
            <a:ext cx="5913000" cy="50673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5265A2-2BA8-4393-8F96-81C03FA0273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73218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415600" y="-483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/>
              <a:t>Segmentation of ZDC detector</a:t>
            </a:r>
            <a:endParaRPr/>
          </a:p>
          <a:p>
            <a:pPr>
              <a:buClr>
                <a:schemeClr val="dk1"/>
              </a:buClr>
              <a:buSzPts val="1100"/>
            </a:pPr>
            <a:endParaRPr/>
          </a:p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dirty="0">
                <a:solidFill>
                  <a:srgbClr val="000000"/>
                </a:solidFill>
              </a:rPr>
              <a:t>Segmentation:</a:t>
            </a:r>
            <a:endParaRPr dirty="0">
              <a:solidFill>
                <a:srgbClr val="000000"/>
              </a:solidFill>
            </a:endParaRPr>
          </a:p>
          <a:p>
            <a:pPr lvl="1" indent="-440256"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</a:rPr>
              <a:t>EM: </a:t>
            </a:r>
            <a:r>
              <a:rPr lang="en-US" sz="2133" dirty="0">
                <a:solidFill>
                  <a:srgbClr val="000000"/>
                </a:solidFill>
              </a:rPr>
              <a:t>x</a:t>
            </a:r>
            <a:r>
              <a:rPr lang="en" sz="2133" dirty="0">
                <a:solidFill>
                  <a:srgbClr val="000000"/>
                </a:solidFill>
              </a:rPr>
              <a:t>-axis – 5 channels</a:t>
            </a:r>
            <a:endParaRPr sz="2133" dirty="0">
              <a:solidFill>
                <a:srgbClr val="000000"/>
              </a:solidFill>
            </a:endParaRPr>
          </a:p>
          <a:p>
            <a:pPr lvl="1" indent="-440256"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</a:rPr>
              <a:t>HAD: longitudinally – 4 channels </a:t>
            </a:r>
            <a:endParaRPr sz="2133" dirty="0">
              <a:solidFill>
                <a:srgbClr val="000000"/>
              </a:solidFill>
            </a:endParaRPr>
          </a:p>
          <a:p>
            <a:pPr lvl="1" indent="-440256"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</a:rPr>
              <a:t>RPD: 4 x 4 quartz array – 16 channels </a:t>
            </a:r>
            <a:endParaRPr sz="2133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r>
              <a:rPr lang="en" dirty="0">
                <a:solidFill>
                  <a:srgbClr val="000000"/>
                </a:solidFill>
              </a:rPr>
              <a:t>Physics capabilities: </a:t>
            </a:r>
            <a:endParaRPr dirty="0">
              <a:solidFill>
                <a:srgbClr val="000000"/>
              </a:solidFill>
            </a:endParaRPr>
          </a:p>
          <a:p>
            <a:pPr lvl="1" indent="-440256"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</a:rPr>
              <a:t>Centrality in pA, AA</a:t>
            </a:r>
            <a:endParaRPr sz="2133" dirty="0">
              <a:solidFill>
                <a:srgbClr val="000000"/>
              </a:solidFill>
            </a:endParaRPr>
          </a:p>
          <a:p>
            <a:pPr lvl="1" indent="-440256"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</a:rPr>
              <a:t>Tagging UPC events </a:t>
            </a:r>
            <a:endParaRPr sz="2133" dirty="0">
              <a:solidFill>
                <a:srgbClr val="000000"/>
              </a:solidFill>
            </a:endParaRPr>
          </a:p>
          <a:p>
            <a:pPr lvl="1" indent="-440256"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</a:rPr>
              <a:t>Event plane (with RPD)</a:t>
            </a:r>
            <a:endParaRPr sz="2133" dirty="0">
              <a:solidFill>
                <a:srgbClr val="000000"/>
              </a:solidFill>
            </a:endParaRPr>
          </a:p>
          <a:p>
            <a:pPr marL="0" indent="0">
              <a:spcBef>
                <a:spcPts val="2133"/>
              </a:spcBef>
              <a:buClr>
                <a:schemeClr val="dk1"/>
              </a:buClr>
              <a:buSzPts val="1100"/>
              <a:buNone/>
            </a:pPr>
            <a:endParaRPr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126" name="Google Shape;12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2933" y="1536633"/>
            <a:ext cx="5619067" cy="438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69E0BB-6AB7-4DBF-9CFC-78F3D65BC1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3135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78F30B-5B26-364D-B8CC-761E258A1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Quartz Fibers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A4F9174-308B-0940-BD68-C060631BE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00" y="1356967"/>
            <a:ext cx="5057822" cy="532136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9486BA3-ECB1-214B-A370-7E03E1140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086" y="65076"/>
            <a:ext cx="6143314" cy="661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17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8F484EC-69CA-F842-89D6-7F3065D3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TOPSiDE</a:t>
            </a:r>
            <a:endParaRPr kumimoji="1" lang="ja-JP" alt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996B1FE-1213-0A42-8157-66453343A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9823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1591" y="797778"/>
            <a:ext cx="83876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Measure (</a:t>
            </a:r>
            <a:r>
              <a:rPr lang="en-US" b="1" dirty="0" err="1">
                <a:solidFill>
                  <a:srgbClr val="C00000"/>
                </a:solidFill>
              </a:rPr>
              <a:t>E,x,y,z,t</a:t>
            </a:r>
            <a:r>
              <a:rPr lang="en-US" b="1" dirty="0">
                <a:solidFill>
                  <a:srgbClr val="C00000"/>
                </a:solidFill>
              </a:rPr>
              <a:t>)  for (every) hit in tracker  + calorimeter</a:t>
            </a:r>
          </a:p>
          <a:p>
            <a:endParaRPr lang="en-US" sz="3600" dirty="0"/>
          </a:p>
          <a:p>
            <a:pPr algn="r"/>
            <a:r>
              <a:rPr lang="en-US" sz="1600" dirty="0"/>
              <a:t>Silicon pixel vertex + </a:t>
            </a:r>
            <a:r>
              <a:rPr lang="en-US" sz="1600" b="1" dirty="0">
                <a:solidFill>
                  <a:srgbClr val="C00000"/>
                </a:solidFill>
              </a:rPr>
              <a:t>strip tracker</a:t>
            </a:r>
          </a:p>
          <a:p>
            <a:pPr algn="r"/>
            <a:r>
              <a:rPr lang="en-US" sz="1600" b="1" dirty="0">
                <a:solidFill>
                  <a:srgbClr val="C00000"/>
                </a:solidFill>
              </a:rPr>
              <a:t>Imaging </a:t>
            </a:r>
            <a:r>
              <a:rPr lang="en-US" sz="1600" b="1" dirty="0" err="1">
                <a:solidFill>
                  <a:srgbClr val="C00000"/>
                </a:solidFill>
              </a:rPr>
              <a:t>em</a:t>
            </a:r>
            <a:r>
              <a:rPr lang="en-US" sz="1600" b="1" dirty="0">
                <a:solidFill>
                  <a:srgbClr val="C00000"/>
                </a:solidFill>
              </a:rPr>
              <a:t> calorimeter</a:t>
            </a:r>
          </a:p>
          <a:p>
            <a:pPr algn="r"/>
            <a:r>
              <a:rPr lang="en-US" sz="1600" b="1" dirty="0">
                <a:solidFill>
                  <a:srgbClr val="C00000"/>
                </a:solidFill>
              </a:rPr>
              <a:t>Imaging hadron calorimeter</a:t>
            </a:r>
          </a:p>
          <a:p>
            <a:pPr algn="r"/>
            <a:r>
              <a:rPr lang="en-US" sz="1600" dirty="0"/>
              <a:t>Superconducting solenoid (3T)</a:t>
            </a:r>
          </a:p>
          <a:p>
            <a:pPr algn="r"/>
            <a:r>
              <a:rPr lang="en-US" sz="1600" dirty="0"/>
              <a:t>Forward gaseous RICH</a:t>
            </a:r>
          </a:p>
          <a:p>
            <a:pPr algn="r"/>
            <a:r>
              <a:rPr lang="en-US" sz="1600" dirty="0"/>
              <a:t>Forward dipole + cloak or</a:t>
            </a:r>
          </a:p>
          <a:p>
            <a:pPr algn="r"/>
            <a:r>
              <a:rPr lang="en-US" sz="1600" dirty="0"/>
              <a:t>toroid w/out cloak</a:t>
            </a:r>
          </a:p>
          <a:p>
            <a:pPr algn="r"/>
            <a:r>
              <a:rPr lang="en-US" sz="1600" dirty="0"/>
              <a:t>Forward silicon disks</a:t>
            </a:r>
          </a:p>
          <a:p>
            <a:pPr algn="r"/>
            <a:r>
              <a:rPr lang="en-US" sz="1600" dirty="0"/>
              <a:t>Forward calorimetry</a:t>
            </a:r>
          </a:p>
          <a:p>
            <a:pPr algn="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Zero degree calorimeter</a:t>
            </a:r>
          </a:p>
          <a:p>
            <a:pPr algn="r"/>
            <a:r>
              <a:rPr lang="en-US" sz="1600" dirty="0"/>
              <a:t>Backward silicon disks</a:t>
            </a:r>
          </a:p>
          <a:p>
            <a:pPr algn="r"/>
            <a:r>
              <a:rPr lang="en-US" sz="1600" dirty="0"/>
              <a:t>Backward crystal calorimeter</a:t>
            </a:r>
            <a:endParaRPr lang="en-US" sz="1600" b="1" dirty="0"/>
          </a:p>
          <a:p>
            <a:r>
              <a:rPr lang="en-US" sz="1600" b="1" dirty="0"/>
              <a:t>Particle identification </a:t>
            </a:r>
            <a:r>
              <a:rPr lang="en-US" sz="1600" dirty="0"/>
              <a:t>( </a:t>
            </a:r>
            <a:r>
              <a:rPr lang="en-US" sz="1600" dirty="0">
                <a:cs typeface="Times New Roman"/>
              </a:rPr>
              <a:t>pion – kaon</a:t>
            </a:r>
            <a:r>
              <a:rPr lang="en-US" sz="1600" dirty="0"/>
              <a:t> – proton separation)</a:t>
            </a:r>
          </a:p>
          <a:p>
            <a:endParaRPr lang="en-US" sz="600" dirty="0"/>
          </a:p>
          <a:p>
            <a:r>
              <a:rPr lang="en-US" sz="1600" dirty="0"/>
              <a:t>    Particle momenta &lt; 10 GeV/c for most of the solid angle f</a:t>
            </a:r>
          </a:p>
          <a:p>
            <a:r>
              <a:rPr lang="en-US" sz="1600" dirty="0"/>
              <a:t>    Utilizes tracker + calorimeter</a:t>
            </a:r>
          </a:p>
          <a:p>
            <a:r>
              <a:rPr lang="en-US" sz="1600" dirty="0"/>
              <a:t>    Requires  </a:t>
            </a:r>
            <a:r>
              <a:rPr lang="en-US" sz="1600" b="1" dirty="0">
                <a:solidFill>
                  <a:srgbClr val="C00000"/>
                </a:solidFill>
              </a:rPr>
              <a:t>silicon sensors with time resolution of about 10 </a:t>
            </a:r>
            <a:r>
              <a:rPr lang="en-US" sz="1600" b="1" dirty="0" err="1">
                <a:solidFill>
                  <a:srgbClr val="C00000"/>
                </a:solidFill>
              </a:rPr>
              <a:t>ps</a:t>
            </a:r>
            <a:r>
              <a:rPr lang="en-US" sz="1600" b="1" baseline="30000" dirty="0">
                <a:solidFill>
                  <a:srgbClr val="C00000"/>
                </a:solidFill>
              </a:rPr>
              <a:t>*</a:t>
            </a:r>
            <a:endParaRPr lang="en-US" sz="1600" b="1" dirty="0">
              <a:solidFill>
                <a:srgbClr val="C00000"/>
              </a:solidFill>
            </a:endParaRPr>
          </a:p>
          <a:p>
            <a:endParaRPr lang="en-US" sz="1400" dirty="0"/>
          </a:p>
          <a:p>
            <a:r>
              <a:rPr lang="en-US" sz="1600" b="1" dirty="0"/>
              <a:t>Eliminates</a:t>
            </a:r>
          </a:p>
          <a:p>
            <a:endParaRPr lang="en-US" sz="600" dirty="0"/>
          </a:p>
          <a:p>
            <a:r>
              <a:rPr lang="en-US" sz="1600" dirty="0"/>
              <a:t>    The need for  </a:t>
            </a:r>
            <a:r>
              <a:rPr lang="en-US" sz="1600" dirty="0" err="1"/>
              <a:t>preshower</a:t>
            </a:r>
            <a:r>
              <a:rPr lang="en-US" sz="1600" dirty="0"/>
              <a:t> counters, TRDs, TOF or </a:t>
            </a:r>
            <a:r>
              <a:rPr lang="en-US" sz="1600" dirty="0" err="1"/>
              <a:t>Čerenkov</a:t>
            </a:r>
            <a:r>
              <a:rPr lang="en-US" sz="1600" dirty="0"/>
              <a:t> (in  front of the calorimeter), </a:t>
            </a:r>
          </a:p>
          <a:p>
            <a:r>
              <a:rPr lang="en-US" sz="1600" dirty="0"/>
              <a:t>           muon chambers (in back of calorimeter)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98428" y="159427"/>
            <a:ext cx="2892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: The 5D Concept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91" y="1458558"/>
            <a:ext cx="5239639" cy="2863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857" y="228600"/>
            <a:ext cx="1305107" cy="1322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323" y="159428"/>
            <a:ext cx="1775361" cy="6078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251" y="1550846"/>
            <a:ext cx="520947" cy="17835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658983" y="2120024"/>
            <a:ext cx="5137288" cy="2903798"/>
            <a:chOff x="6669741" y="2157413"/>
            <a:chExt cx="5137288" cy="3156865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6669741" y="5292762"/>
              <a:ext cx="3970434" cy="21516"/>
            </a:xfrm>
            <a:prstGeom prst="line">
              <a:avLst/>
            </a:prstGeom>
            <a:ln w="666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0601325" y="2157413"/>
              <a:ext cx="12536" cy="3146107"/>
            </a:xfrm>
            <a:prstGeom prst="line">
              <a:avLst/>
            </a:prstGeom>
            <a:ln w="666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ounded Rectangle 10"/>
            <p:cNvSpPr/>
            <p:nvPr/>
          </p:nvSpPr>
          <p:spPr>
            <a:xfrm>
              <a:off x="9447006" y="2720977"/>
              <a:ext cx="2360023" cy="160237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492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</a:rPr>
                <a:t>Particle identifying</a:t>
              </a:r>
            </a:p>
            <a:p>
              <a:pPr algn="ctr"/>
              <a:r>
                <a:rPr lang="en-US" sz="2000" b="1" dirty="0">
                  <a:solidFill>
                    <a:srgbClr val="C00000"/>
                  </a:solidFill>
                </a:rPr>
                <a:t>imaging</a:t>
              </a:r>
            </a:p>
            <a:p>
              <a:pPr algn="ctr"/>
              <a:r>
                <a:rPr lang="en-US" sz="2000" b="1" dirty="0">
                  <a:solidFill>
                    <a:srgbClr val="C00000"/>
                  </a:solidFill>
                </a:rPr>
                <a:t>calorimeter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9231806" y="2181065"/>
              <a:ext cx="1368897" cy="8118"/>
            </a:xfrm>
            <a:prstGeom prst="line">
              <a:avLst/>
            </a:prstGeom>
            <a:ln w="66675">
              <a:solidFill>
                <a:srgbClr val="C0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8700696" y="5220899"/>
            <a:ext cx="2799869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aseline="30000" dirty="0"/>
              <a:t>*</a:t>
            </a:r>
            <a:r>
              <a:rPr lang="en-US" sz="1600" dirty="0"/>
              <a:t>3 timing layers are sufficient:</a:t>
            </a:r>
          </a:p>
          <a:p>
            <a:r>
              <a:rPr lang="en-US" sz="1600" dirty="0"/>
              <a:t> early in the ECAL, rear of ECAL,</a:t>
            </a:r>
          </a:p>
          <a:p>
            <a:r>
              <a:rPr lang="en-US" sz="1600" dirty="0"/>
              <a:t>  rear of HCAL:</a:t>
            </a:r>
          </a:p>
          <a:p>
            <a:r>
              <a:rPr lang="en-US" sz="1600" dirty="0"/>
              <a:t> A resolution of 20 </a:t>
            </a:r>
            <a:r>
              <a:rPr lang="en-US" sz="1600" dirty="0" err="1"/>
              <a:t>ps</a:t>
            </a:r>
            <a:r>
              <a:rPr lang="en-US" sz="1600" dirty="0"/>
              <a:t> is then </a:t>
            </a:r>
          </a:p>
          <a:p>
            <a:r>
              <a:rPr lang="en-US" sz="1600" dirty="0"/>
              <a:t> adequate. (TBC by simulation)</a:t>
            </a:r>
          </a:p>
        </p:txBody>
      </p:sp>
    </p:spTree>
    <p:extLst>
      <p:ext uri="{BB962C8B-B14F-4D97-AF65-F5344CB8AC3E}">
        <p14:creationId xmlns:p14="http://schemas.microsoft.com/office/powerpoint/2010/main" val="144232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53484" y="1039945"/>
            <a:ext cx="6647717" cy="57400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Role</a:t>
            </a:r>
          </a:p>
          <a:p>
            <a:endParaRPr lang="en-US" b="1" dirty="0"/>
          </a:p>
          <a:p>
            <a:endParaRPr lang="en-US" sz="1400" b="1" dirty="0"/>
          </a:p>
          <a:p>
            <a:r>
              <a:rPr lang="en-US" b="1" dirty="0"/>
              <a:t>Requirements</a:t>
            </a:r>
          </a:p>
          <a:p>
            <a:endParaRPr lang="en-US" sz="1000" dirty="0"/>
          </a:p>
          <a:p>
            <a:r>
              <a:rPr lang="en-US" dirty="0"/>
              <a:t>    Dimensions:	Laterally ~ 1 x 1 m</a:t>
            </a:r>
            <a:r>
              <a:rPr lang="en-US" baseline="30000" dirty="0"/>
              <a:t>2</a:t>
            </a:r>
            <a:r>
              <a:rPr lang="en-US" dirty="0"/>
              <a:t> (to contain hadronic showers)</a:t>
            </a:r>
          </a:p>
          <a:p>
            <a:r>
              <a:rPr lang="en-US" dirty="0"/>
              <a:t>     		Longitudinally at least 5 interaction lengths</a:t>
            </a:r>
          </a:p>
          <a:p>
            <a:r>
              <a:rPr lang="en-US" dirty="0"/>
              <a:t>    Event rate (not exorbitant?)</a:t>
            </a:r>
          </a:p>
          <a:p>
            <a:r>
              <a:rPr lang="en-US" dirty="0"/>
              <a:t>    Timing resolution (not particularly challenging?)</a:t>
            </a:r>
          </a:p>
          <a:p>
            <a:r>
              <a:rPr lang="en-US" dirty="0"/>
              <a:t>    Radiation hardness (not a concern?)</a:t>
            </a:r>
          </a:p>
          <a:p>
            <a:r>
              <a:rPr lang="en-US" dirty="0"/>
              <a:t>    Energy range 100 – 200 GeV (EIC) and 7 </a:t>
            </a:r>
            <a:r>
              <a:rPr lang="en-US" dirty="0" err="1"/>
              <a:t>TeV</a:t>
            </a:r>
            <a:r>
              <a:rPr lang="en-US" dirty="0"/>
              <a:t> (</a:t>
            </a:r>
            <a:r>
              <a:rPr lang="en-US" dirty="0" err="1"/>
              <a:t>LHeC</a:t>
            </a:r>
            <a:r>
              <a:rPr lang="en-US" dirty="0"/>
              <a:t>)</a:t>
            </a:r>
          </a:p>
          <a:p>
            <a:endParaRPr lang="en-US" b="1" dirty="0"/>
          </a:p>
          <a:p>
            <a:r>
              <a:rPr lang="en-US" b="1" dirty="0"/>
              <a:t>Choice of technology</a:t>
            </a:r>
          </a:p>
          <a:p>
            <a:endParaRPr lang="en-US" sz="1000" b="1" dirty="0"/>
          </a:p>
          <a:p>
            <a:r>
              <a:rPr lang="en-US" dirty="0"/>
              <a:t>  </a:t>
            </a:r>
            <a:r>
              <a:rPr lang="en-US" u="sng" dirty="0"/>
              <a:t>Electromagnetic Calorimeter ECAL</a:t>
            </a:r>
          </a:p>
          <a:p>
            <a:endParaRPr lang="en-US" sz="800" dirty="0"/>
          </a:p>
          <a:p>
            <a:r>
              <a:rPr lang="en-US" dirty="0"/>
              <a:t>    A) Silicon  wafers  </a:t>
            </a:r>
            <a:r>
              <a:rPr lang="en-US" dirty="0">
                <a:latin typeface="Times New Roman"/>
                <a:cs typeface="Times New Roman"/>
              </a:rPr>
              <a:t>→ </a:t>
            </a:r>
            <a:r>
              <a:rPr lang="en-US" b="1" dirty="0">
                <a:solidFill>
                  <a:srgbClr val="C00000"/>
                </a:solidFill>
              </a:rPr>
              <a:t>Si-W</a:t>
            </a:r>
            <a:r>
              <a:rPr lang="en-US" dirty="0"/>
              <a:t> technology</a:t>
            </a:r>
          </a:p>
          <a:p>
            <a:endParaRPr lang="en-US" sz="1000" dirty="0"/>
          </a:p>
          <a:p>
            <a:r>
              <a:rPr lang="en-US" dirty="0"/>
              <a:t>  </a:t>
            </a:r>
            <a:r>
              <a:rPr lang="en-US" u="sng" dirty="0"/>
              <a:t>Hadron Calorimeter HCAL</a:t>
            </a:r>
          </a:p>
          <a:p>
            <a:endParaRPr lang="en-US" sz="800" dirty="0"/>
          </a:p>
          <a:p>
            <a:r>
              <a:rPr lang="en-US" dirty="0"/>
              <a:t>    B) Scintillator pads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000" b="1" dirty="0">
                <a:solidFill>
                  <a:srgbClr val="C00000"/>
                </a:solidFill>
              </a:rPr>
              <a:t>AHCAL</a:t>
            </a:r>
            <a:r>
              <a:rPr lang="en-US" sz="2000" b="1" dirty="0"/>
              <a:t> </a:t>
            </a:r>
            <a:r>
              <a:rPr lang="en-US" dirty="0"/>
              <a:t>technology</a:t>
            </a:r>
          </a:p>
          <a:p>
            <a:endParaRPr lang="en-US" sz="900" dirty="0"/>
          </a:p>
          <a:p>
            <a:r>
              <a:rPr lang="en-US" dirty="0"/>
              <a:t>    C) Resistive Plate Chambers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000" b="1" dirty="0">
                <a:solidFill>
                  <a:srgbClr val="C00000"/>
                </a:solidFill>
              </a:rPr>
              <a:t>DHCAL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technology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53484" y="281379"/>
            <a:ext cx="4469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The Zero-degree Calorimeter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3052" y="986057"/>
            <a:ext cx="5776581" cy="64633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Measure energy and angle of straight going neutrons</a:t>
            </a:r>
          </a:p>
          <a:p>
            <a:r>
              <a:rPr lang="en-US" dirty="0"/>
              <a:t>Identify (measure) the occasional photon in the calorimeter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6480252" y="5086878"/>
            <a:ext cx="4038131" cy="1135263"/>
          </a:xfrm>
          <a:prstGeom prst="leftArrow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     </a:t>
            </a:r>
            <a:r>
              <a:rPr lang="en-US" b="1" dirty="0"/>
              <a:t>All explored by 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334" y="5425204"/>
            <a:ext cx="960480" cy="41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075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C3BB-A1D1-4A45-AAA2-0863C463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9505"/>
            <a:ext cx="9144000" cy="741939"/>
          </a:xfrm>
        </p:spPr>
        <p:txBody>
          <a:bodyPr/>
          <a:lstStyle/>
          <a:p>
            <a:pPr algn="ctr"/>
            <a:r>
              <a:rPr lang="en-US" dirty="0"/>
              <a:t>eRHIC Forward Magnet Ape</a:t>
            </a:r>
            <a:r>
              <a:rPr lang="en-US" spc="100" dirty="0"/>
              <a:t>r</a:t>
            </a:r>
            <a:r>
              <a:rPr lang="en-US" dirty="0"/>
              <a:t>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96157-6D5D-4F5C-80EC-E734EDF4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74513" y="6528207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A03081-3C6A-4ACE-8878-5886DBDBE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4" t="10842" r="8737" b="2140"/>
          <a:stretch/>
        </p:blipFill>
        <p:spPr>
          <a:xfrm>
            <a:off x="1524003" y="809944"/>
            <a:ext cx="9152319" cy="5234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1C4C84-B1C4-40A0-8956-65D12162826F}"/>
              </a:ext>
            </a:extLst>
          </p:cNvPr>
          <p:cNvSpPr txBox="1"/>
          <p:nvPr/>
        </p:nvSpPr>
        <p:spPr>
          <a:xfrm rot="-900000">
            <a:off x="2764356" y="3148487"/>
            <a:ext cx="625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B0PF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81C40D-533B-4331-B50A-1B8AB6A41BC0}"/>
              </a:ext>
            </a:extLst>
          </p:cNvPr>
          <p:cNvSpPr txBox="1"/>
          <p:nvPr/>
        </p:nvSpPr>
        <p:spPr>
          <a:xfrm rot="-720000">
            <a:off x="3053235" y="3246747"/>
            <a:ext cx="625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Q1PF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6DB4E-5BF1-406D-89E8-973C12F07BBD}"/>
              </a:ext>
            </a:extLst>
          </p:cNvPr>
          <p:cNvSpPr txBox="1"/>
          <p:nvPr/>
        </p:nvSpPr>
        <p:spPr>
          <a:xfrm rot="-840000">
            <a:off x="3465153" y="3070506"/>
            <a:ext cx="67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C1XPF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A8F0C7-7D95-4FD8-B668-54CA36B4E886}"/>
              </a:ext>
            </a:extLst>
          </p:cNvPr>
          <p:cNvSpPr txBox="1"/>
          <p:nvPr/>
        </p:nvSpPr>
        <p:spPr>
          <a:xfrm rot="-600000">
            <a:off x="3886475" y="3013089"/>
            <a:ext cx="672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Q2PF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398F86-A198-447E-97E7-03E780DCC24E}"/>
              </a:ext>
            </a:extLst>
          </p:cNvPr>
          <p:cNvSpPr txBox="1"/>
          <p:nvPr/>
        </p:nvSpPr>
        <p:spPr>
          <a:xfrm rot="-1140000">
            <a:off x="4387658" y="2885426"/>
            <a:ext cx="672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B1PF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56331-AEFB-4A7F-A544-FCD73B9C04C3}"/>
              </a:ext>
            </a:extLst>
          </p:cNvPr>
          <p:cNvSpPr txBox="1"/>
          <p:nvPr/>
        </p:nvSpPr>
        <p:spPr>
          <a:xfrm rot="-1200000">
            <a:off x="7945348" y="1567435"/>
            <a:ext cx="67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B2APF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45F7CC-CAC0-40DA-B4F5-B8AA3980E75D}"/>
              </a:ext>
            </a:extLst>
          </p:cNvPr>
          <p:cNvSpPr txBox="1"/>
          <p:nvPr/>
        </p:nvSpPr>
        <p:spPr>
          <a:xfrm rot="-420000">
            <a:off x="8621547" y="1389023"/>
            <a:ext cx="67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B2BPF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DCB515-136D-4337-B529-B0A6D9786CF0}"/>
              </a:ext>
            </a:extLst>
          </p:cNvPr>
          <p:cNvSpPr txBox="1"/>
          <p:nvPr/>
        </p:nvSpPr>
        <p:spPr>
          <a:xfrm rot="600000">
            <a:off x="2805849" y="4043998"/>
            <a:ext cx="625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Q0EF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B1F2C9-743B-46FD-B31C-C7A361312A8E}"/>
              </a:ext>
            </a:extLst>
          </p:cNvPr>
          <p:cNvSpPr txBox="1"/>
          <p:nvPr/>
        </p:nvSpPr>
        <p:spPr>
          <a:xfrm rot="480000">
            <a:off x="3470148" y="4209771"/>
            <a:ext cx="625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Q1EF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2D4952-B297-4582-B2BB-A0CAB6975B87}"/>
              </a:ext>
            </a:extLst>
          </p:cNvPr>
          <p:cNvSpPr txBox="1"/>
          <p:nvPr/>
        </p:nvSpPr>
        <p:spPr>
          <a:xfrm>
            <a:off x="7730127" y="2766866"/>
            <a:ext cx="716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66"/>
                </a:solidFill>
              </a:rPr>
              <a:t>ZDC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EF1516-7E5E-4579-91BC-5DD568045B36}"/>
              </a:ext>
            </a:extLst>
          </p:cNvPr>
          <p:cNvSpPr txBox="1"/>
          <p:nvPr/>
        </p:nvSpPr>
        <p:spPr>
          <a:xfrm>
            <a:off x="4185385" y="4785981"/>
            <a:ext cx="2198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Forward Side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1668FF-65C0-45B1-AB7A-183C210ACB00}"/>
              </a:ext>
            </a:extLst>
          </p:cNvPr>
          <p:cNvGrpSpPr/>
          <p:nvPr/>
        </p:nvGrpSpPr>
        <p:grpSpPr>
          <a:xfrm>
            <a:off x="2253769" y="2914124"/>
            <a:ext cx="1250241" cy="1597335"/>
            <a:chOff x="729768" y="2914123"/>
            <a:chExt cx="1250241" cy="159733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DD5C7BD-01C3-40AC-9DD2-231E5E2D42C2}"/>
                </a:ext>
              </a:extLst>
            </p:cNvPr>
            <p:cNvSpPr/>
            <p:nvPr/>
          </p:nvSpPr>
          <p:spPr>
            <a:xfrm>
              <a:off x="1380392" y="3180520"/>
              <a:ext cx="342990" cy="1330938"/>
            </a:xfrm>
            <a:prstGeom prst="roundRect">
              <a:avLst/>
            </a:prstGeom>
            <a:noFill/>
            <a:ln w="28575">
              <a:solidFill>
                <a:srgbClr val="00006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E1F36B-6C41-41FE-AED8-B02EA5D70F25}"/>
                </a:ext>
              </a:extLst>
            </p:cNvPr>
            <p:cNvSpPr txBox="1"/>
            <p:nvPr/>
          </p:nvSpPr>
          <p:spPr>
            <a:xfrm>
              <a:off x="729768" y="2914123"/>
              <a:ext cx="125024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400" b="1" dirty="0">
                  <a:solidFill>
                    <a:srgbClr val="000066"/>
                  </a:solidFill>
                </a:rPr>
                <a:t>Spectrometer Dipole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FC23966-CA28-4EF1-8DDE-CFD9D13DC441}"/>
              </a:ext>
            </a:extLst>
          </p:cNvPr>
          <p:cNvGrpSpPr/>
          <p:nvPr/>
        </p:nvGrpSpPr>
        <p:grpSpPr>
          <a:xfrm>
            <a:off x="6301964" y="1363675"/>
            <a:ext cx="1644161" cy="944948"/>
            <a:chOff x="4777963" y="1363675"/>
            <a:chExt cx="1644161" cy="9449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6245DBB-9598-41A5-BBD9-E6DB77AB2314}"/>
                </a:ext>
              </a:extLst>
            </p:cNvPr>
            <p:cNvSpPr/>
            <p:nvPr/>
          </p:nvSpPr>
          <p:spPr>
            <a:xfrm rot="19982250">
              <a:off x="5418906" y="1680927"/>
              <a:ext cx="999392" cy="627696"/>
            </a:xfrm>
            <a:prstGeom prst="roundRect">
              <a:avLst/>
            </a:prstGeom>
            <a:noFill/>
            <a:ln w="28575">
              <a:solidFill>
                <a:srgbClr val="00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CF7E85C-F8C1-49B3-AB98-3B1ACD82C1AE}"/>
                </a:ext>
              </a:extLst>
            </p:cNvPr>
            <p:cNvSpPr txBox="1"/>
            <p:nvPr/>
          </p:nvSpPr>
          <p:spPr>
            <a:xfrm rot="20001639">
              <a:off x="4777963" y="1363675"/>
              <a:ext cx="1644161" cy="478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500"/>
                </a:lnSpc>
              </a:pPr>
              <a:r>
                <a:rPr lang="en-US" sz="1400" b="1" dirty="0">
                  <a:solidFill>
                    <a:srgbClr val="000066"/>
                  </a:solidFill>
                </a:rPr>
                <a:t>Roman Pot Region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382B4C-CD5C-43AD-B769-56C784FF56FA}"/>
              </a:ext>
            </a:extLst>
          </p:cNvPr>
          <p:cNvGrpSpPr/>
          <p:nvPr/>
        </p:nvGrpSpPr>
        <p:grpSpPr>
          <a:xfrm>
            <a:off x="3437918" y="2247446"/>
            <a:ext cx="2068997" cy="1181555"/>
            <a:chOff x="1913917" y="2247445"/>
            <a:chExt cx="2068997" cy="118155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A20A986-7888-4FBE-B491-09948E47E7B8}"/>
                </a:ext>
              </a:extLst>
            </p:cNvPr>
            <p:cNvSpPr txBox="1"/>
            <p:nvPr/>
          </p:nvSpPr>
          <p:spPr>
            <a:xfrm>
              <a:off x="1994960" y="2247445"/>
              <a:ext cx="1987954" cy="671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400" b="1" dirty="0">
                  <a:solidFill>
                    <a:srgbClr val="800000"/>
                  </a:solidFill>
                </a:rPr>
                <a:t>Closest Large Aperture, High Field Quadrupole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4CA5E9F-5F75-4AC6-AA3C-354BAFD4BB1C}"/>
                </a:ext>
              </a:extLst>
            </p:cNvPr>
            <p:cNvCxnSpPr/>
            <p:nvPr/>
          </p:nvCxnSpPr>
          <p:spPr>
            <a:xfrm flipH="1">
              <a:off x="1913917" y="2691537"/>
              <a:ext cx="328121" cy="737463"/>
            </a:xfrm>
            <a:prstGeom prst="straightConnector1">
              <a:avLst/>
            </a:prstGeom>
            <a:ln w="28575">
              <a:solidFill>
                <a:srgbClr val="8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830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0782" y="414337"/>
            <a:ext cx="10077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A) The Silicon – Tungsten Electromagnetic Calorimeter – Si-W ECAL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7503" y="1139486"/>
            <a:ext cx="499040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Concept</a:t>
            </a:r>
          </a:p>
          <a:p>
            <a:endParaRPr lang="en-US" dirty="0"/>
          </a:p>
          <a:p>
            <a:r>
              <a:rPr lang="en-US" dirty="0"/>
              <a:t>   0.5 x 0.5 cm</a:t>
            </a:r>
            <a:r>
              <a:rPr lang="en-US" baseline="30000" dirty="0"/>
              <a:t>2</a:t>
            </a:r>
            <a:r>
              <a:rPr lang="en-US" dirty="0"/>
              <a:t> Silicon pixels  on 325 </a:t>
            </a:r>
            <a:r>
              <a:rPr lang="el-GR" dirty="0">
                <a:latin typeface="Times New Roman"/>
                <a:cs typeface="Times New Roman"/>
              </a:rPr>
              <a:t>μ</a:t>
            </a:r>
            <a:r>
              <a:rPr lang="en-US" dirty="0"/>
              <a:t>m thick wafer</a:t>
            </a:r>
          </a:p>
          <a:p>
            <a:r>
              <a:rPr lang="en-US" dirty="0"/>
              <a:t>   Tungsten absorber plates (&lt; 1 X</a:t>
            </a:r>
            <a:r>
              <a:rPr lang="en-US" baseline="-25000" dirty="0"/>
              <a:t>0</a:t>
            </a:r>
            <a:r>
              <a:rPr lang="en-US" dirty="0"/>
              <a:t> each)</a:t>
            </a:r>
          </a:p>
          <a:p>
            <a:endParaRPr lang="en-US" dirty="0"/>
          </a:p>
          <a:p>
            <a:r>
              <a:rPr lang="en-US" b="1" dirty="0"/>
              <a:t>Readout</a:t>
            </a:r>
          </a:p>
          <a:p>
            <a:endParaRPr lang="en-US" dirty="0"/>
          </a:p>
          <a:p>
            <a:r>
              <a:rPr lang="en-US" dirty="0"/>
              <a:t>   Digitization implemented in each layer</a:t>
            </a:r>
          </a:p>
          <a:p>
            <a:r>
              <a:rPr lang="en-US" dirty="0"/>
              <a:t>   64 channel SKIROC ASIC with 12 – bits </a:t>
            </a:r>
          </a:p>
          <a:p>
            <a:r>
              <a:rPr lang="en-US" dirty="0"/>
              <a:t>   Low noise (1/10 of a MIP)</a:t>
            </a:r>
          </a:p>
          <a:p>
            <a:r>
              <a:rPr lang="en-US" dirty="0"/>
              <a:t>   Option to power pulse (25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/>
              <a:t>W/channel)</a:t>
            </a:r>
          </a:p>
          <a:p>
            <a:endParaRPr lang="en-US" dirty="0"/>
          </a:p>
          <a:p>
            <a:r>
              <a:rPr lang="en-US" dirty="0"/>
              <a:t>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48" y="4413737"/>
            <a:ext cx="3067575" cy="232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403" y="2013833"/>
            <a:ext cx="4433888" cy="332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371" y="5767498"/>
            <a:ext cx="1596614" cy="68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079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56419" y="1111493"/>
            <a:ext cx="4636782" cy="2192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  Linear within </a:t>
            </a:r>
            <a:r>
              <a:rPr lang="en-US" dirty="0">
                <a:latin typeface="+mn-lt"/>
                <a:cs typeface="Times New Roman"/>
              </a:rPr>
              <a:t>±</a:t>
            </a:r>
            <a:r>
              <a:rPr lang="en-US" dirty="0">
                <a:latin typeface="+mn-lt"/>
              </a:rPr>
              <a:t>1% up to 45 GeV</a:t>
            </a:r>
          </a:p>
          <a:p>
            <a:r>
              <a:rPr lang="en-US" dirty="0">
                <a:latin typeface="+mn-lt"/>
              </a:rPr>
              <a:t>  Resolution adequate </a:t>
            </a:r>
          </a:p>
          <a:p>
            <a:endParaRPr lang="en-US" sz="1050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 </a:t>
            </a:r>
          </a:p>
          <a:p>
            <a:r>
              <a:rPr lang="en-US" dirty="0">
                <a:latin typeface="+mn-lt"/>
              </a:rPr>
              <a:t>    -&gt; Negligible contribution to </a:t>
            </a:r>
            <a:r>
              <a:rPr lang="el-GR" dirty="0">
                <a:latin typeface="+mn-lt"/>
                <a:cs typeface="Times New Roman"/>
              </a:rPr>
              <a:t>σ</a:t>
            </a:r>
            <a:r>
              <a:rPr lang="en-US" dirty="0">
                <a:latin typeface="+mn-lt"/>
              </a:rPr>
              <a:t>(</a:t>
            </a:r>
            <a:r>
              <a:rPr lang="en-US" dirty="0" err="1">
                <a:latin typeface="+mn-lt"/>
              </a:rPr>
              <a:t>E</a:t>
            </a:r>
            <a:r>
              <a:rPr lang="en-US" baseline="-25000" dirty="0" err="1">
                <a:latin typeface="+mn-lt"/>
              </a:rPr>
              <a:t>jet</a:t>
            </a:r>
            <a:r>
              <a:rPr lang="en-US" dirty="0">
                <a:latin typeface="+mn-lt"/>
              </a:rPr>
              <a:t>)</a:t>
            </a:r>
          </a:p>
          <a:p>
            <a:r>
              <a:rPr lang="en-US" dirty="0">
                <a:latin typeface="+mn-lt"/>
              </a:rPr>
              <a:t>    Excellent agreement with GEANT4 simulation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1524000" y="1828800"/>
          <a:ext cx="3302899" cy="608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3" imgW="2070100" imgH="508000" progId="Equation.3">
                  <p:embed/>
                </p:oleObj>
              </mc:Choice>
              <mc:Fallback>
                <p:oleObj name="Equation" r:id="rId3" imgW="2070100" imgH="508000" progId="Equation.3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828800"/>
                        <a:ext cx="3302899" cy="6089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6" descr="ResolutionVsEbe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4464" y="3048001"/>
            <a:ext cx="336513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77440" y="225972"/>
            <a:ext cx="6448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n-lt"/>
              </a:rPr>
              <a:t>Si-W ECAL Results from Physics Prototype </a:t>
            </a:r>
          </a:p>
        </p:txBody>
      </p:sp>
      <p:pic>
        <p:nvPicPr>
          <p:cNvPr id="17" name="Picture 4" descr="Linearity_MIPs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3512" y="3505200"/>
            <a:ext cx="3007984" cy="2474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Fit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04464" y="228600"/>
            <a:ext cx="336513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829516" y="6125310"/>
            <a:ext cx="5298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Both concept and technical implementation validated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031" y="4167554"/>
            <a:ext cx="1477066" cy="58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062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7440" y="225972"/>
            <a:ext cx="4775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 step further: the 5D concept</a:t>
            </a:r>
            <a:r>
              <a:rPr lang="en-US" sz="2800" b="1" dirty="0">
                <a:latin typeface="+mn-lt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4432" y="1125415"/>
            <a:ext cx="6355779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Precision timing information</a:t>
            </a:r>
          </a:p>
          <a:p>
            <a:endParaRPr lang="en-US" dirty="0"/>
          </a:p>
          <a:p>
            <a:r>
              <a:rPr lang="en-US" dirty="0"/>
              <a:t>   Of order 10 picosecond</a:t>
            </a:r>
          </a:p>
          <a:p>
            <a:r>
              <a:rPr lang="en-US" dirty="0"/>
              <a:t>   In addition to imaging capability</a:t>
            </a:r>
          </a:p>
          <a:p>
            <a:endParaRPr lang="en-US" dirty="0"/>
          </a:p>
          <a:p>
            <a:r>
              <a:rPr lang="en-US" b="1" dirty="0"/>
              <a:t>Advantages</a:t>
            </a:r>
          </a:p>
          <a:p>
            <a:endParaRPr lang="en-US" dirty="0"/>
          </a:p>
          <a:p>
            <a:r>
              <a:rPr lang="en-US" dirty="0"/>
              <a:t>   Provides particle identification (pion-kaon-proton separation)</a:t>
            </a:r>
          </a:p>
          <a:p>
            <a:r>
              <a:rPr lang="en-US" dirty="0"/>
              <a:t>   Identifies vertex in pile-up events</a:t>
            </a:r>
          </a:p>
          <a:p>
            <a:r>
              <a:rPr lang="en-US" dirty="0"/>
              <a:t>   Suppress noise</a:t>
            </a:r>
          </a:p>
          <a:p>
            <a:endParaRPr lang="en-US" dirty="0"/>
          </a:p>
          <a:p>
            <a:r>
              <a:rPr lang="en-US" b="1" dirty="0"/>
              <a:t>Requires</a:t>
            </a:r>
          </a:p>
          <a:p>
            <a:endParaRPr lang="en-US" dirty="0"/>
          </a:p>
          <a:p>
            <a:r>
              <a:rPr lang="en-US" dirty="0"/>
              <a:t>   Ultra-fast silicon detectors (UFSDs)</a:t>
            </a:r>
          </a:p>
          <a:p>
            <a:endParaRPr lang="en-US" dirty="0"/>
          </a:p>
          <a:p>
            <a:r>
              <a:rPr lang="en-US" dirty="0"/>
              <a:t>        Sensors with 16 </a:t>
            </a:r>
            <a:r>
              <a:rPr lang="en-US" dirty="0" err="1"/>
              <a:t>ps</a:t>
            </a:r>
            <a:r>
              <a:rPr lang="en-US" dirty="0"/>
              <a:t> resolution available</a:t>
            </a:r>
          </a:p>
          <a:p>
            <a:r>
              <a:rPr lang="en-US" dirty="0"/>
              <a:t>        Argonne: implementation of readout electronics onto sensor </a:t>
            </a:r>
          </a:p>
          <a:p>
            <a:r>
              <a:rPr lang="en-US" dirty="0"/>
              <a:t>                           </a:t>
            </a:r>
            <a:r>
              <a:rPr lang="en-US" dirty="0">
                <a:latin typeface="Times New Roman"/>
                <a:cs typeface="Times New Roman"/>
              </a:rPr>
              <a:t>→</a:t>
            </a:r>
            <a:r>
              <a:rPr lang="en-US" dirty="0"/>
              <a:t>  reduce cost and further improve resolution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942" y="225972"/>
            <a:ext cx="4583696" cy="263048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472" y="3108081"/>
            <a:ext cx="48291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35518" y="3915135"/>
                <a:ext cx="2662652" cy="6646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21.83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𝑝𝑠</m:t>
                      </m:r>
                      <m:r>
                        <a:rPr lang="en-US" b="0" i="1" smtClean="0">
                          <a:latin typeface="Cambria Math"/>
                        </a:rPr>
                        <m:t> =15.4 </m:t>
                      </m:r>
                      <m:r>
                        <a:rPr lang="en-US" b="0" i="1" smtClean="0">
                          <a:latin typeface="Cambria Math"/>
                        </a:rPr>
                        <m:t>𝑝𝑠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518" y="3915135"/>
                <a:ext cx="2662652" cy="66460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992842" y="6422781"/>
            <a:ext cx="374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difference from a pair of sensors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13410" y="6435997"/>
            <a:ext cx="54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[</a:t>
            </a:r>
            <a:r>
              <a:rPr lang="en-US" b="1" dirty="0" err="1"/>
              <a:t>ps</a:t>
            </a:r>
            <a:r>
              <a:rPr lang="en-US" b="1" dirty="0"/>
              <a:t>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52892" y="5064369"/>
            <a:ext cx="17270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Measurement</a:t>
            </a:r>
            <a:endParaRPr lang="en-US" sz="1400" dirty="0"/>
          </a:p>
          <a:p>
            <a:r>
              <a:rPr lang="en-US" sz="1400" dirty="0"/>
              <a:t>at room temperature</a:t>
            </a:r>
          </a:p>
          <a:p>
            <a:r>
              <a:rPr lang="en-US" sz="1400" dirty="0"/>
              <a:t>with DAQ by scope</a:t>
            </a:r>
          </a:p>
        </p:txBody>
      </p:sp>
    </p:spTree>
    <p:extLst>
      <p:ext uri="{BB962C8B-B14F-4D97-AF65-F5344CB8AC3E}">
        <p14:creationId xmlns:p14="http://schemas.microsoft.com/office/powerpoint/2010/main" val="1445194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368" y="414337"/>
            <a:ext cx="6484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C) The Digital Hadron Calorimeter - DHCAL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7503" y="1139486"/>
            <a:ext cx="488608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Concept</a:t>
            </a:r>
          </a:p>
          <a:p>
            <a:endParaRPr lang="en-US" dirty="0"/>
          </a:p>
          <a:p>
            <a:r>
              <a:rPr lang="en-US" dirty="0"/>
              <a:t>   Resistive Plate Chambers (3 layer to obtain 1 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   Steel absorber plates (~ 1 X</a:t>
            </a:r>
            <a:r>
              <a:rPr lang="en-US" baseline="-25000" dirty="0"/>
              <a:t>0</a:t>
            </a:r>
            <a:r>
              <a:rPr lang="en-US" dirty="0"/>
              <a:t> each)</a:t>
            </a:r>
          </a:p>
          <a:p>
            <a:r>
              <a:rPr lang="en-US" dirty="0"/>
              <a:t>     </a:t>
            </a:r>
          </a:p>
          <a:p>
            <a:endParaRPr lang="en-US" dirty="0"/>
          </a:p>
          <a:p>
            <a:r>
              <a:rPr lang="en-US" b="1" dirty="0"/>
              <a:t>Readout</a:t>
            </a:r>
          </a:p>
          <a:p>
            <a:endParaRPr lang="en-US" dirty="0"/>
          </a:p>
          <a:p>
            <a:r>
              <a:rPr lang="en-US" dirty="0"/>
              <a:t>   Digitization implemented in each layer</a:t>
            </a:r>
          </a:p>
          <a:p>
            <a:r>
              <a:rPr lang="en-US" dirty="0"/>
              <a:t>   64 channel DCAL ASIC with 1 – bit (digital!) </a:t>
            </a:r>
          </a:p>
          <a:p>
            <a:r>
              <a:rPr lang="en-US" dirty="0"/>
              <a:t>   Timing to ~ 100 ns</a:t>
            </a:r>
          </a:p>
        </p:txBody>
      </p:sp>
      <p:pic>
        <p:nvPicPr>
          <p:cNvPr id="4" name="Picture 3" descr="tmp.bmp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2170" y="4600576"/>
            <a:ext cx="4111413" cy="189547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6475" y="2414588"/>
            <a:ext cx="5429249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513" y="211387"/>
            <a:ext cx="3771012" cy="1856198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110" y="5847878"/>
            <a:ext cx="1596614" cy="68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777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39" y="1489940"/>
            <a:ext cx="4914900" cy="3457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8775" y="570710"/>
            <a:ext cx="6081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DHCAL Physics/Technological Prototype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8775" y="5343526"/>
            <a:ext cx="6106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38 layers in main stack – 4 interaction lengths deep </a:t>
            </a:r>
          </a:p>
          <a:p>
            <a:r>
              <a:rPr lang="en-US" b="1" dirty="0"/>
              <a:t>14 layers in tail catcher – additional 4 interaction lengths deep</a:t>
            </a:r>
          </a:p>
          <a:p>
            <a:r>
              <a:rPr lang="en-US" b="1" dirty="0"/>
              <a:t>Tests in Fermilab (Steel) and CERN (Tungsten) test beam</a:t>
            </a:r>
          </a:p>
        </p:txBody>
      </p:sp>
      <p:pic>
        <p:nvPicPr>
          <p:cNvPr id="5" name="Picture 4" descr="C:\Documents and Settings\repond\My Documents\My Photos\d_112511a\P10100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4398" y="1489940"/>
            <a:ext cx="4906328" cy="345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525" y="5461431"/>
            <a:ext cx="1596614" cy="68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466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1A4DE-80CC-4142-9094-C8CE45C87E7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62625" y="386597"/>
            <a:ext cx="386567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Talking about neutrons…</a:t>
            </a:r>
          </a:p>
        </p:txBody>
      </p:sp>
      <p:pic>
        <p:nvPicPr>
          <p:cNvPr id="4" name="Picture 5" descr="Run_610081_Event_2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143000"/>
            <a:ext cx="3962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un_610080_Event_7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143000"/>
            <a:ext cx="3962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01949" y="5338583"/>
            <a:ext cx="56086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 energy neutron events</a:t>
            </a:r>
          </a:p>
          <a:p>
            <a:endParaRPr lang="en-US" dirty="0"/>
          </a:p>
          <a:p>
            <a:r>
              <a:rPr lang="en-US" dirty="0"/>
              <a:t>   Recorded at Fermilab in self-triggered (streaming) mode</a:t>
            </a:r>
          </a:p>
          <a:p>
            <a:r>
              <a:rPr lang="en-US" dirty="0"/>
              <a:t>   Energy unknown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433" y="5525222"/>
            <a:ext cx="1596614" cy="68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951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DCBBA8-6357-3C41-84C0-BBC01E588F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err="1"/>
              <a:t>Summarry</a:t>
            </a:r>
            <a:r>
              <a:rPr kumimoji="1" lang="en-US" altLang="ja-JP" dirty="0"/>
              <a:t> of Discussion with Oleg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1F47D11-6162-A145-B9FC-1C9FB2D522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2019/10/02</a:t>
            </a:r>
          </a:p>
          <a:p>
            <a:r>
              <a:rPr lang="en-US" altLang="ja-JP" dirty="0"/>
              <a:t>Attendee: Oleg, Yuji, Ralf, Itaru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8261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2919FF-B463-0D44-8A1D-9346EDF63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Suggestions from Oleg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BBBD6C-DDC3-2240-B5A7-AABE5E860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For mini-</a:t>
            </a:r>
            <a:r>
              <a:rPr kumimoji="1" lang="en-US" altLang="ja-JP" dirty="0" err="1"/>
              <a:t>FoCAL</a:t>
            </a:r>
            <a:r>
              <a:rPr kumimoji="1" lang="en-US" altLang="ja-JP" dirty="0"/>
              <a:t> position layers, options can be: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dirty="0"/>
              <a:t>Scintillation fiber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dirty="0"/>
              <a:t>Silicon sensors : existing detector is MPC-EX@PHENIX</a:t>
            </a:r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/>
              <a:t>Existing detectors uses scintillation fiber: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dirty="0" err="1"/>
              <a:t>LHCb</a:t>
            </a:r>
            <a:r>
              <a:rPr lang="en-US" altLang="ja-JP" dirty="0"/>
              <a:t> tracker (TDR should be available) the detector can be already built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dirty="0"/>
              <a:t>STAR event plane detector (EBD). Can possibly learn how to connect the scintillation fiber to a </a:t>
            </a:r>
            <a:r>
              <a:rPr lang="en-US" altLang="ja-JP" b="1" dirty="0"/>
              <a:t>clear fiber </a:t>
            </a:r>
            <a:r>
              <a:rPr lang="en-US" altLang="ja-JP" dirty="0"/>
              <a:t>to transfer the photon to the front end electronics. Contact with EBD expert.  </a:t>
            </a:r>
          </a:p>
          <a:p>
            <a:pPr marL="457200" lvl="1" indent="0">
              <a:buNone/>
            </a:pPr>
            <a:endParaRPr lang="en-US" altLang="ja-JP" dirty="0"/>
          </a:p>
          <a:p>
            <a:pPr marL="457200" lvl="1" indent="0">
              <a:buNone/>
            </a:pPr>
            <a:endParaRPr lang="en-US" altLang="ja-JP" dirty="0"/>
          </a:p>
          <a:p>
            <a:pPr marL="457200" lvl="1" indent="0">
              <a:buNone/>
            </a:pPr>
            <a:endParaRPr lang="en-US" altLang="ja-JP" dirty="0"/>
          </a:p>
          <a:p>
            <a:pPr lvl="1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7878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9DCE7B-1DF4-454D-8B33-6E4EB9D3A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Rough Cost Estimate</a:t>
            </a:r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0A3E9EC-9900-1B4B-9BFF-065A5F3DBFB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9305753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Diameter 1.0mm x 2m long round fiber = $3.96/piece 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6B6AC36-7642-A746-A8CE-A5C7300F430F}"/>
              </a:ext>
            </a:extLst>
          </p:cNvPr>
          <p:cNvSpPr txBox="1"/>
          <p:nvPr/>
        </p:nvSpPr>
        <p:spPr>
          <a:xfrm>
            <a:off x="595746" y="2881746"/>
            <a:ext cx="11205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Each shower max layer</a:t>
            </a:r>
            <a:r>
              <a:rPr lang="en-US" altLang="ja-JP" dirty="0"/>
              <a:t>, we need 1.0mm x 1.0mm square x 100mm long x 100 fibers to cover 10cm wide.</a:t>
            </a:r>
          </a:p>
          <a:p>
            <a:r>
              <a:rPr lang="en-US" altLang="ja-JP" dirty="0"/>
              <a:t>For two layers, 100 x 2 layers = 200 fibers.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594D4BE-8C87-7442-A6C1-FD3605872C9D}"/>
              </a:ext>
            </a:extLst>
          </p:cNvPr>
          <p:cNvSpPr txBox="1"/>
          <p:nvPr/>
        </p:nvSpPr>
        <p:spPr>
          <a:xfrm>
            <a:off x="595746" y="3730503"/>
            <a:ext cx="10916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The square shape is a bit more expensive than the round one, so assume $20/fiber even it is shorter.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F099A8C-31E8-844C-9A7D-8CADDADAB30F}"/>
              </a:ext>
            </a:extLst>
          </p:cNvPr>
          <p:cNvSpPr txBox="1"/>
          <p:nvPr/>
        </p:nvSpPr>
        <p:spPr>
          <a:xfrm>
            <a:off x="838200" y="4364182"/>
            <a:ext cx="407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200 fibers x $20/fiber = $4k/</a:t>
            </a:r>
            <a:r>
              <a:rPr lang="en-US" altLang="ja-JP" dirty="0" err="1"/>
              <a:t>xy</a:t>
            </a:r>
            <a:r>
              <a:rPr lang="en-US" altLang="ja-JP" dirty="0"/>
              <a:t>-layer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372CE19-C3CD-1F44-A76A-75743169AF07}"/>
              </a:ext>
            </a:extLst>
          </p:cNvPr>
          <p:cNvSpPr txBox="1"/>
          <p:nvPr/>
        </p:nvSpPr>
        <p:spPr>
          <a:xfrm>
            <a:off x="693929" y="4997861"/>
            <a:ext cx="990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Oleg’s estimate for ~$5k (</a:t>
            </a:r>
            <a:r>
              <a:rPr lang="en-US" altLang="ja-JP" dirty="0" err="1"/>
              <a:t>SiPM</a:t>
            </a:r>
            <a:r>
              <a:rPr lang="en-US" altLang="ja-JP" dirty="0"/>
              <a:t>) + ~$5k (pre-amp). So the total is $4k + $5k + $5k = $14k.</a:t>
            </a:r>
          </a:p>
        </p:txBody>
      </p:sp>
    </p:spTree>
    <p:extLst>
      <p:ext uri="{BB962C8B-B14F-4D97-AF65-F5344CB8AC3E}">
        <p14:creationId xmlns:p14="http://schemas.microsoft.com/office/powerpoint/2010/main" val="3919074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D7D0B0-09B3-5C40-B748-CE0CD4C02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Kuraray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9B7B2A34-F29E-8C49-8B1A-734CFCB94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545" y="1441306"/>
            <a:ext cx="10362255" cy="444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42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C3BB-A1D1-4A45-AAA2-0863C463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9505"/>
            <a:ext cx="9144000" cy="7419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Compact Forward Magnet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96157-6D5D-4F5C-80EC-E734EDF4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74513" y="6528207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A6580-FAA4-49B6-8965-B24ED9DBE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985" y="1298634"/>
            <a:ext cx="4662311" cy="3715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A2EDB9-F09F-4E8A-B3D4-1431061BD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513" y="823007"/>
            <a:ext cx="5314464" cy="2607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C89F8D-1BB1-4E8F-805E-97DD1FDC2EF5}"/>
              </a:ext>
            </a:extLst>
          </p:cNvPr>
          <p:cNvSpPr txBox="1"/>
          <p:nvPr/>
        </p:nvSpPr>
        <p:spPr>
          <a:xfrm>
            <a:off x="1701852" y="771444"/>
            <a:ext cx="3696058" cy="120032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Direct Wind, </a:t>
            </a:r>
            <a:r>
              <a:rPr lang="en-US" sz="2400" b="1" dirty="0" err="1">
                <a:solidFill>
                  <a:srgbClr val="0000FF"/>
                </a:solidFill>
              </a:rPr>
              <a:t>NbTi</a:t>
            </a:r>
            <a:r>
              <a:rPr lang="en-US" sz="2400" b="1" dirty="0">
                <a:solidFill>
                  <a:srgbClr val="0000FF"/>
                </a:solidFill>
              </a:rPr>
              <a:t>, Actively Shielded eRHIC Q1PF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B6236F-756D-4FDC-8C5B-17C581BF9ACF}"/>
              </a:ext>
            </a:extLst>
          </p:cNvPr>
          <p:cNvSpPr/>
          <p:nvPr/>
        </p:nvSpPr>
        <p:spPr>
          <a:xfrm>
            <a:off x="7181699" y="948965"/>
            <a:ext cx="246888" cy="2029968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AC0220-C406-41B1-9208-AD8926E691FB}"/>
              </a:ext>
            </a:extLst>
          </p:cNvPr>
          <p:cNvSpPr/>
          <p:nvPr/>
        </p:nvSpPr>
        <p:spPr>
          <a:xfrm>
            <a:off x="8277228" y="948965"/>
            <a:ext cx="64008" cy="2029968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28FA62-A529-4A51-AB52-BFBFCEDF6B54}"/>
              </a:ext>
            </a:extLst>
          </p:cNvPr>
          <p:cNvSpPr txBox="1"/>
          <p:nvPr/>
        </p:nvSpPr>
        <p:spPr>
          <a:xfrm>
            <a:off x="8607975" y="3099944"/>
            <a:ext cx="96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X (mm)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8D26A1-1B77-444E-82FD-7CFCA0F8D975}"/>
              </a:ext>
            </a:extLst>
          </p:cNvPr>
          <p:cNvSpPr txBox="1"/>
          <p:nvPr/>
        </p:nvSpPr>
        <p:spPr>
          <a:xfrm rot="16200000">
            <a:off x="5139360" y="1783040"/>
            <a:ext cx="96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</a:t>
            </a:r>
            <a:r>
              <a:rPr lang="en-US" sz="2000" b="1" baseline="-25000" dirty="0"/>
              <a:t>Y</a:t>
            </a:r>
            <a:r>
              <a:rPr lang="en-US" sz="1600" b="1" dirty="0"/>
              <a:t> (T)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F53883-718F-4170-8AA7-A77065FFFD95}"/>
              </a:ext>
            </a:extLst>
          </p:cNvPr>
          <p:cNvSpPr txBox="1"/>
          <p:nvPr/>
        </p:nvSpPr>
        <p:spPr>
          <a:xfrm>
            <a:off x="5948856" y="2055952"/>
            <a:ext cx="1093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Coil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08AB121-5D5F-40FF-8C60-C856CBA28AC6}"/>
              </a:ext>
            </a:extLst>
          </p:cNvPr>
          <p:cNvSpPr/>
          <p:nvPr/>
        </p:nvSpPr>
        <p:spPr>
          <a:xfrm>
            <a:off x="6939508" y="2188065"/>
            <a:ext cx="246888" cy="1156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ABC3D7-2767-40BA-9B30-CF04D7A7E2F4}"/>
              </a:ext>
            </a:extLst>
          </p:cNvPr>
          <p:cNvSpPr txBox="1"/>
          <p:nvPr/>
        </p:nvSpPr>
        <p:spPr>
          <a:xfrm>
            <a:off x="8536779" y="2219598"/>
            <a:ext cx="130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Shield Coil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D70FA913-895C-4ED4-9CAA-7B26ABB24012}"/>
              </a:ext>
            </a:extLst>
          </p:cNvPr>
          <p:cNvSpPr/>
          <p:nvPr/>
        </p:nvSpPr>
        <p:spPr>
          <a:xfrm flipH="1">
            <a:off x="8361084" y="2367476"/>
            <a:ext cx="246888" cy="1156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27D7D44E-B3E9-4978-8F58-8FB93BE947A4}"/>
              </a:ext>
            </a:extLst>
          </p:cNvPr>
          <p:cNvSpPr/>
          <p:nvPr/>
        </p:nvSpPr>
        <p:spPr>
          <a:xfrm rot="16200000">
            <a:off x="9362062" y="837118"/>
            <a:ext cx="115613" cy="1991778"/>
          </a:xfrm>
          <a:prstGeom prst="rightBrac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4B004E-7DD3-4D88-8343-3E1D8A3BE32F}"/>
              </a:ext>
            </a:extLst>
          </p:cNvPr>
          <p:cNvSpPr txBox="1"/>
          <p:nvPr/>
        </p:nvSpPr>
        <p:spPr>
          <a:xfrm>
            <a:off x="8579415" y="1314599"/>
            <a:ext cx="1832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66"/>
                </a:solidFill>
              </a:rPr>
              <a:t>Zero Field Region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578474-7E68-4F83-A673-ED18E2BE84FB}"/>
              </a:ext>
            </a:extLst>
          </p:cNvPr>
          <p:cNvSpPr/>
          <p:nvPr/>
        </p:nvSpPr>
        <p:spPr>
          <a:xfrm>
            <a:off x="8423976" y="874550"/>
            <a:ext cx="2270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Q1PF B</a:t>
            </a:r>
            <a:r>
              <a:rPr lang="en-US" sz="2800" b="1" baseline="-20000" dirty="0">
                <a:solidFill>
                  <a:srgbClr val="0000FF"/>
                </a:solidFill>
              </a:rPr>
              <a:t>y</a:t>
            </a:r>
            <a:r>
              <a:rPr lang="en-US" sz="2400" b="1" dirty="0">
                <a:solidFill>
                  <a:srgbClr val="0000FF"/>
                </a:solidFill>
              </a:rPr>
              <a:t> Field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12BA24-7472-41CC-97BC-621C0B3ECAED}"/>
              </a:ext>
            </a:extLst>
          </p:cNvPr>
          <p:cNvSpPr txBox="1"/>
          <p:nvPr/>
        </p:nvSpPr>
        <p:spPr>
          <a:xfrm>
            <a:off x="3667494" y="3836172"/>
            <a:ext cx="2818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</a:rPr>
              <a:t>R</a:t>
            </a:r>
            <a:r>
              <a:rPr lang="en-US" sz="2200" b="1" baseline="-20000" dirty="0">
                <a:solidFill>
                  <a:srgbClr val="000066"/>
                </a:solidFill>
              </a:rPr>
              <a:t>apt</a:t>
            </a:r>
            <a:r>
              <a:rPr lang="en-US" b="1" dirty="0">
                <a:solidFill>
                  <a:srgbClr val="000066"/>
                </a:solidFill>
              </a:rPr>
              <a:t> = 55 mm</a:t>
            </a:r>
          </a:p>
          <a:p>
            <a:r>
              <a:rPr lang="en-US" b="1" dirty="0">
                <a:solidFill>
                  <a:srgbClr val="000066"/>
                </a:solidFill>
              </a:rPr>
              <a:t>Efficiency Factor = 90%</a:t>
            </a:r>
          </a:p>
          <a:p>
            <a:r>
              <a:rPr lang="en-US" b="1" dirty="0" err="1">
                <a:solidFill>
                  <a:srgbClr val="000066"/>
                </a:solidFill>
              </a:rPr>
              <a:t>G</a:t>
            </a:r>
            <a:r>
              <a:rPr lang="en-US" sz="2200" b="1" baseline="-20000" dirty="0" err="1">
                <a:solidFill>
                  <a:srgbClr val="000066"/>
                </a:solidFill>
              </a:rPr>
              <a:t>net</a:t>
            </a:r>
            <a:r>
              <a:rPr lang="en-US" b="1" dirty="0">
                <a:solidFill>
                  <a:srgbClr val="000066"/>
                </a:solidFill>
              </a:rPr>
              <a:t> @ 275 GeV = 80.8 T/m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D632DE-FB70-489D-936E-C572224FF9BD}"/>
              </a:ext>
            </a:extLst>
          </p:cNvPr>
          <p:cNvSpPr txBox="1"/>
          <p:nvPr/>
        </p:nvSpPr>
        <p:spPr>
          <a:xfrm>
            <a:off x="1959968" y="5204959"/>
            <a:ext cx="3988888" cy="92333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b="1" spc="30" dirty="0">
                <a:solidFill>
                  <a:srgbClr val="000066"/>
                </a:solidFill>
              </a:rPr>
              <a:t>Budget for outer structure was set to</a:t>
            </a:r>
            <a:r>
              <a:rPr lang="en-US" b="1" dirty="0">
                <a:solidFill>
                  <a:srgbClr val="000066"/>
                </a:solidFill>
              </a:rPr>
              <a:t> accommodate the electron beam pipe.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544482-1613-4C4E-B1EF-9DAD13A107DD}"/>
              </a:ext>
            </a:extLst>
          </p:cNvPr>
          <p:cNvSpPr txBox="1"/>
          <p:nvPr/>
        </p:nvSpPr>
        <p:spPr>
          <a:xfrm>
            <a:off x="6357083" y="3764713"/>
            <a:ext cx="4231894" cy="278948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Forward magnets must have </a:t>
            </a:r>
            <a:r>
              <a:rPr lang="en-US" dirty="0">
                <a:solidFill>
                  <a:srgbClr val="FF0000"/>
                </a:solidFill>
              </a:rPr>
              <a:t>large apertures</a:t>
            </a:r>
            <a:r>
              <a:rPr lang="en-US" dirty="0"/>
              <a:t> to accommodate neutrons and forward charged particles.</a:t>
            </a:r>
          </a:p>
          <a:p>
            <a:pPr marL="285750" indent="-285750" algn="just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But combination of </a:t>
            </a:r>
            <a:r>
              <a:rPr lang="en-US" dirty="0">
                <a:solidFill>
                  <a:srgbClr val="FF0000"/>
                </a:solidFill>
              </a:rPr>
              <a:t>large aperture and large gradient mean a large B-field</a:t>
            </a:r>
            <a:r>
              <a:rPr lang="en-US" dirty="0"/>
              <a:t> at the coil....</a:t>
            </a:r>
          </a:p>
          <a:p>
            <a:pPr marL="285750" indent="-285750" algn="just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However, the </a:t>
            </a:r>
            <a:r>
              <a:rPr lang="en-US" dirty="0">
                <a:solidFill>
                  <a:srgbClr val="FF0000"/>
                </a:solidFill>
              </a:rPr>
              <a:t>electron beam must be shielded </a:t>
            </a:r>
            <a:r>
              <a:rPr lang="en-US" dirty="0"/>
              <a:t>from any large external fields.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B9095D-603D-4BD5-B17F-E461A70D74FF}"/>
              </a:ext>
            </a:extLst>
          </p:cNvPr>
          <p:cNvSpPr txBox="1"/>
          <p:nvPr/>
        </p:nvSpPr>
        <p:spPr>
          <a:xfrm>
            <a:off x="701748" y="1938720"/>
            <a:ext cx="2564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3300"/>
                </a:solidFill>
              </a:rPr>
              <a:t>“Pole Tip Field” = 4.4 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D9E9B8-9A3D-4573-8FD9-077EC0309E28}"/>
              </a:ext>
            </a:extLst>
          </p:cNvPr>
          <p:cNvSpPr txBox="1"/>
          <p:nvPr/>
        </p:nvSpPr>
        <p:spPr>
          <a:xfrm rot="19459333">
            <a:off x="6024688" y="1267910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3300"/>
                </a:solidFill>
              </a:rPr>
              <a:t>Quad Field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EE9298-65E4-41EF-8155-28150FE5FB8D}"/>
              </a:ext>
            </a:extLst>
          </p:cNvPr>
          <p:cNvSpPr txBox="1"/>
          <p:nvPr/>
        </p:nvSpPr>
        <p:spPr>
          <a:xfrm rot="19459333">
            <a:off x="7341184" y="2536576"/>
            <a:ext cx="1051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3300"/>
                </a:solidFill>
              </a:rPr>
              <a:t>Return Flux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AF8733-9D07-46C2-8596-BDC56148216D}"/>
              </a:ext>
            </a:extLst>
          </p:cNvPr>
          <p:cNvCxnSpPr/>
          <p:nvPr/>
        </p:nvCxnSpPr>
        <p:spPr>
          <a:xfrm>
            <a:off x="5966441" y="1963949"/>
            <a:ext cx="4466901" cy="0"/>
          </a:xfrm>
          <a:prstGeom prst="line">
            <a:avLst/>
          </a:prstGeom>
          <a:ln w="190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773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FF3419-DC61-A749-8D09-D2C04A7D2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Choice of Fibers</a:t>
            </a:r>
            <a:endParaRPr kumimoji="1" lang="ja-JP" altLang="en-US"/>
          </a:p>
        </p:txBody>
      </p:sp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5474A64C-2A02-EF4E-9B40-E373CA19161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2261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7852914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09327150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56349078"/>
                    </a:ext>
                  </a:extLst>
                </a:gridCol>
              </a:tblGrid>
              <a:tr h="565367"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SCSF-3HF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Blue Fiber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818126"/>
                  </a:ext>
                </a:extLst>
              </a:tr>
              <a:tr h="56536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Radiation hardness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good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weak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3824643"/>
                  </a:ext>
                </a:extLst>
              </a:tr>
              <a:tr h="56536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Light Emission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weaker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stronger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3406475"/>
                  </a:ext>
                </a:extLst>
              </a:tr>
              <a:tr h="56536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Suitable Use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Shower max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Energy sampling layers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0213687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96D3808-92FA-D14C-AE68-3452D7724278}"/>
              </a:ext>
            </a:extLst>
          </p:cNvPr>
          <p:cNvSpPr txBox="1"/>
          <p:nvPr/>
        </p:nvSpPr>
        <p:spPr>
          <a:xfrm>
            <a:off x="706582" y="4641273"/>
            <a:ext cx="108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For one year dedicated low luminosity run, the blue fiber may be OK. If we consider about future use, then may be worthy to consider SCSF-3HF.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1693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B6F4B0-0986-3F4F-ACDE-19A1748F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0589F2-7A36-2C4F-AF0F-E061EE4A7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CD3A41F-8B25-084B-AC11-25F728579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25400"/>
            <a:ext cx="12141200" cy="68072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8938AB-F9D6-3446-8B94-CA479A99C7C5}"/>
              </a:ext>
            </a:extLst>
          </p:cNvPr>
          <p:cNvSpPr txBox="1"/>
          <p:nvPr/>
        </p:nvSpPr>
        <p:spPr>
          <a:xfrm>
            <a:off x="5652655" y="3546764"/>
            <a:ext cx="2938625" cy="7694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4400" dirty="0"/>
              <a:t>STAR EPD</a:t>
            </a:r>
            <a:endParaRPr kumimoji="1" lang="ja-JP" altLang="en-US" sz="4400"/>
          </a:p>
        </p:txBody>
      </p:sp>
    </p:spTree>
    <p:extLst>
      <p:ext uri="{BB962C8B-B14F-4D97-AF65-F5344CB8AC3E}">
        <p14:creationId xmlns:p14="http://schemas.microsoft.com/office/powerpoint/2010/main" val="1302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3408940-5551-CA4E-967C-E7595C719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18" y="1054100"/>
            <a:ext cx="9042400" cy="58039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83F2EAD-5FF4-B344-ABE0-087258A80154}"/>
              </a:ext>
            </a:extLst>
          </p:cNvPr>
          <p:cNvSpPr txBox="1"/>
          <p:nvPr/>
        </p:nvSpPr>
        <p:spPr>
          <a:xfrm>
            <a:off x="6719455" y="170038"/>
            <a:ext cx="5293437" cy="7694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4400" dirty="0" err="1"/>
              <a:t>LHCb</a:t>
            </a:r>
            <a:r>
              <a:rPr kumimoji="1" lang="en-US" altLang="ja-JP" sz="4400" dirty="0"/>
              <a:t> Fiber Tracker</a:t>
            </a:r>
            <a:endParaRPr kumimoji="1" lang="ja-JP" altLang="en-US" sz="4400"/>
          </a:p>
        </p:txBody>
      </p:sp>
    </p:spTree>
    <p:extLst>
      <p:ext uri="{BB962C8B-B14F-4D97-AF65-F5344CB8AC3E}">
        <p14:creationId xmlns:p14="http://schemas.microsoft.com/office/powerpoint/2010/main" val="440272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56606F-3B49-5E45-B6A4-07A84CF8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LHCb</a:t>
            </a:r>
            <a:r>
              <a:rPr kumimoji="1" lang="en-US" altLang="ja-JP" dirty="0"/>
              <a:t> Fiber Tracker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458CF6D-E5DD-9A47-9CC8-A285D5513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The modules will have 2.5m long </a:t>
            </a:r>
            <a:r>
              <a:rPr lang="en-US" altLang="ja-JP" dirty="0" err="1"/>
              <a:t>scin</a:t>
            </a:r>
            <a:r>
              <a:rPr lang="en-US" altLang="ja-JP" dirty="0"/>
              <a:t>- </a:t>
            </a:r>
            <a:r>
              <a:rPr lang="en-US" altLang="ja-JP" dirty="0" err="1"/>
              <a:t>tillating</a:t>
            </a:r>
            <a:r>
              <a:rPr lang="en-US" altLang="ja-JP" dirty="0"/>
              <a:t> </a:t>
            </a:r>
            <a:r>
              <a:rPr lang="en-US" altLang="ja-JP" dirty="0" err="1"/>
              <a:t>fibres</a:t>
            </a:r>
            <a:r>
              <a:rPr lang="en-US" altLang="ja-JP" dirty="0"/>
              <a:t> with a diameter of 250 </a:t>
            </a:r>
            <a:r>
              <a:rPr lang="el-GR" altLang="ja-JP" dirty="0"/>
              <a:t>μ</a:t>
            </a:r>
            <a:r>
              <a:rPr lang="en-US" altLang="ja-JP" dirty="0"/>
              <a:t>m. The </a:t>
            </a:r>
            <a:r>
              <a:rPr lang="en-US" altLang="ja-JP" dirty="0" err="1"/>
              <a:t>fibres</a:t>
            </a:r>
            <a:r>
              <a:rPr lang="en-US" altLang="ja-JP" dirty="0"/>
              <a:t> will be read out by Silicon Photomultipliers (</a:t>
            </a:r>
            <a:r>
              <a:rPr lang="en-US" altLang="ja-JP" dirty="0" err="1"/>
              <a:t>SiPMs</a:t>
            </a:r>
            <a:r>
              <a:rPr lang="en-US" altLang="ja-JP" dirty="0"/>
              <a:t>) contained in Read-out Boxes at the top and bottom of the detector. </a:t>
            </a:r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07631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6E17FB28-5884-2741-941C-21E7670C6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Other Detectors</a:t>
            </a:r>
            <a:endParaRPr kumimoji="1" lang="ja-JP" alt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7FF48C1-538E-2247-8368-7888FB158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83724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NL_Logo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713" y="5641097"/>
            <a:ext cx="3300640" cy="12169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6634" y="247113"/>
            <a:ext cx="9002879" cy="1653457"/>
          </a:xfrm>
        </p:spPr>
        <p:txBody>
          <a:bodyPr>
            <a:noAutofit/>
          </a:bodyPr>
          <a:lstStyle/>
          <a:p>
            <a:r>
              <a:rPr lang="en-US" sz="7200" dirty="0" err="1">
                <a:solidFill>
                  <a:srgbClr val="0099FF"/>
                </a:solidFill>
              </a:rPr>
              <a:t>psTOF</a:t>
            </a:r>
            <a:r>
              <a:rPr lang="en-US" sz="7200" dirty="0">
                <a:solidFill>
                  <a:srgbClr val="0099FF"/>
                </a:solidFill>
              </a:rPr>
              <a:t> for the EIC at 0</a:t>
            </a:r>
            <a:r>
              <a:rPr lang="en-US" sz="7200" baseline="30000" dirty="0">
                <a:solidFill>
                  <a:srgbClr val="0099FF"/>
                </a:solidFill>
              </a:rPr>
              <a:t>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4215" y="4135037"/>
            <a:ext cx="6400800" cy="87428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Mickey Chiu</a:t>
            </a:r>
          </a:p>
        </p:txBody>
      </p:sp>
      <p:pic>
        <p:nvPicPr>
          <p:cNvPr id="8" name="Picture 7" descr="Mickey Disk:Users:chiu:Documents:10 ps TOF:EIC:EICRnD_July2014:TortoiseAndHare.jpg">
            <a:extLst>
              <a:ext uri="{FF2B5EF4-FFF2-40B4-BE49-F238E27FC236}">
                <a16:creationId xmlns:a16="http://schemas.microsoft.com/office/drawing/2014/main" id="{620A7589-E00E-C144-B1E1-649F72B208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962" y="2165906"/>
            <a:ext cx="2746081" cy="2042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2C5CAC-1C60-B941-952F-D7CEC7BAD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18736"/>
            <a:ext cx="1696278" cy="8392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F82476-80C9-BC4E-8C8E-CFFF77164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1390" y="6135756"/>
            <a:ext cx="2630609" cy="72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20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CB173E-03F0-2546-81DF-81689C3BA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1" y="926719"/>
            <a:ext cx="5556738" cy="29605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2E176B-56CC-A843-887F-F6CCEF807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Other TOF Technology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A299F-0052-A44E-AC6F-33CEB6D3D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82683"/>
            <a:ext cx="8848578" cy="2975317"/>
          </a:xfrm>
        </p:spPr>
        <p:txBody>
          <a:bodyPr/>
          <a:lstStyle/>
          <a:p>
            <a:r>
              <a:rPr lang="en-US" dirty="0"/>
              <a:t>RD51 supported PICOSEC has achieved ~25 </a:t>
            </a:r>
            <a:r>
              <a:rPr lang="en-US" dirty="0" err="1"/>
              <a:t>ps</a:t>
            </a:r>
            <a:endParaRPr lang="en-US" dirty="0"/>
          </a:p>
          <a:p>
            <a:r>
              <a:rPr lang="en-US" dirty="0"/>
              <a:t>MCP-PMTs have been shown to be capable of ~5 </a:t>
            </a:r>
            <a:r>
              <a:rPr lang="en-US" dirty="0" err="1"/>
              <a:t>ps</a:t>
            </a:r>
            <a:r>
              <a:rPr lang="en-US" dirty="0"/>
              <a:t> since 2006 (K. </a:t>
            </a:r>
            <a:r>
              <a:rPr lang="en-US" dirty="0" err="1"/>
              <a:t>Inami</a:t>
            </a:r>
            <a:r>
              <a:rPr lang="en-US" dirty="0"/>
              <a:t> et al), but for very few channels, and at very high cost</a:t>
            </a:r>
          </a:p>
          <a:p>
            <a:pPr lvl="1"/>
            <a:r>
              <a:rPr lang="en-US" dirty="0"/>
              <a:t>LAPPDs as a possible solution?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DB788-3047-B544-9E17-339DF0AA1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Physics and Detector Requirements at Zero- Degree of Colliders, CFNS/RBRC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61576-51EA-8341-9F26-EE8D91BC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CB4E15-CD79-4840-B092-2719A90ED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476" y="1252025"/>
            <a:ext cx="3022514" cy="4128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5FDA5F-529E-A141-BD16-2BF4E1A2C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654" y="1714598"/>
            <a:ext cx="28702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42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FF668-B2BC-1F43-B2D8-03B265900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Design of a Very Forward </a:t>
            </a:r>
            <a:r>
              <a:rPr lang="en-US" dirty="0" err="1"/>
              <a:t>psTOF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EDD8B-538B-EB4B-89E9-366BD6E7E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67131"/>
            <a:ext cx="12192000" cy="1490870"/>
          </a:xfrm>
        </p:spPr>
        <p:txBody>
          <a:bodyPr/>
          <a:lstStyle/>
          <a:p>
            <a:r>
              <a:rPr lang="en-US" dirty="0"/>
              <a:t>Similar design to QUARTIC detector proposed for the LHC</a:t>
            </a:r>
          </a:p>
          <a:p>
            <a:r>
              <a:rPr lang="en-US" dirty="0"/>
              <a:t>Rad-hard, High Rate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4E815-8C31-2646-B939-9A88C5D8B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Physics and Detector Requirements at Zero- Degree of Colliders, CFNS/RBRC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5A1D32-0EEB-2B4F-AF27-045FDE7D6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2415C-8B18-EE4A-A917-60C5473B2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010" y="755374"/>
            <a:ext cx="5729198" cy="45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27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C5AAE-4240-3C40-8650-DBEA6BE0D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Well Can </a:t>
            </a:r>
            <a:r>
              <a:rPr lang="en-US" dirty="0" err="1"/>
              <a:t>psTOF</a:t>
            </a:r>
            <a:r>
              <a:rPr lang="en-US" dirty="0"/>
              <a:t> Measure A and Z?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47ADA-AABF-0045-B09C-251F60F71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9113"/>
            <a:ext cx="12192000" cy="616888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Mass M (A – BE in the case of Ions)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Charge Z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</a:t>
            </a:r>
            <a:r>
              <a:rPr lang="en-US" baseline="-25000" dirty="0"/>
              <a:t>Z</a:t>
            </a:r>
            <a:r>
              <a:rPr lang="en-US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</a:t>
            </a:r>
            <a:r>
              <a:rPr lang="en-US" baseline="-25000" dirty="0"/>
              <a:t>T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D0B827-C636-6541-AF8A-1D24E19F9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Physics and Detector Requirements at Zero- Degree of Colliders, CFNS/RBRC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86DAA-808F-0942-A208-292F671F2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38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E07017-98E1-E44B-90AA-1EBFA21CE9E0}"/>
                  </a:ext>
                </a:extLst>
              </p:cNvPr>
              <p:cNvSpPr txBox="1"/>
              <p:nvPr/>
            </p:nvSpPr>
            <p:spPr>
              <a:xfrm>
                <a:off x="543337" y="1325218"/>
                <a:ext cx="3949150" cy="91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𝑑𝑀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𝑑𝑝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𝑑𝐿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E07017-98E1-E44B-90AA-1EBFA21CE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337" y="1325218"/>
                <a:ext cx="3949150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6D214C3-3D49-1C4B-B355-CC1D148488CB}"/>
              </a:ext>
            </a:extLst>
          </p:cNvPr>
          <p:cNvSpPr txBox="1"/>
          <p:nvPr/>
        </p:nvSpPr>
        <p:spPr>
          <a:xfrm>
            <a:off x="4570465" y="1510747"/>
            <a:ext cx="7515519" cy="523220"/>
          </a:xfrm>
          <a:prstGeom prst="rect">
            <a:avLst/>
          </a:prstGeom>
          <a:noFill/>
          <a:ln>
            <a:solidFill>
              <a:srgbClr val="0099FF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t ~ 120 ns, 𝛾 ~ 100  →  </a:t>
            </a:r>
            <a:r>
              <a:rPr lang="en-US" sz="2800" dirty="0" err="1">
                <a:solidFill>
                  <a:srgbClr val="0070C0"/>
                </a:solidFill>
              </a:rPr>
              <a:t>dt</a:t>
            </a:r>
            <a:r>
              <a:rPr lang="en-US" sz="2800" dirty="0">
                <a:solidFill>
                  <a:srgbClr val="0070C0"/>
                </a:solidFill>
              </a:rPr>
              <a:t> ~ 0.1 </a:t>
            </a:r>
            <a:r>
              <a:rPr lang="en-US" sz="2800" dirty="0" err="1">
                <a:solidFill>
                  <a:srgbClr val="0070C0"/>
                </a:solidFill>
              </a:rPr>
              <a:t>ps</a:t>
            </a:r>
            <a:r>
              <a:rPr lang="en-US" sz="2800" dirty="0">
                <a:solidFill>
                  <a:srgbClr val="0070C0"/>
                </a:solidFill>
              </a:rPr>
              <a:t> for </a:t>
            </a:r>
            <a:r>
              <a:rPr lang="en-US" sz="2800" dirty="0" err="1">
                <a:solidFill>
                  <a:srgbClr val="0070C0"/>
                </a:solidFill>
              </a:rPr>
              <a:t>dM</a:t>
            </a:r>
            <a:r>
              <a:rPr lang="en-US" sz="2800" dirty="0">
                <a:solidFill>
                  <a:srgbClr val="0070C0"/>
                </a:solidFill>
              </a:rPr>
              <a:t>/M ~ 1%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21618D-98CF-0A43-8F06-F5DFF08DCA9D}"/>
                  </a:ext>
                </a:extLst>
              </p:cNvPr>
              <p:cNvSpPr txBox="1"/>
              <p:nvPr/>
            </p:nvSpPr>
            <p:spPr>
              <a:xfrm>
                <a:off x="755372" y="3458816"/>
                <a:ext cx="4121427" cy="735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sSup>
                        <m:sSupPr>
                          <m:ctrlPr>
                            <a:rPr lang="el-GR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l-GR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l-GR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𝑠𝑖𝑛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21618D-98CF-0A43-8F06-F5DFF08DC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372" y="3458816"/>
                <a:ext cx="4121427" cy="735714"/>
              </a:xfrm>
              <a:prstGeom prst="rect">
                <a:avLst/>
              </a:prstGeom>
              <a:blipFill>
                <a:blip r:embed="rId3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0FDF81D-2025-3A46-B475-3EF7BB6A198B}"/>
              </a:ext>
            </a:extLst>
          </p:cNvPr>
          <p:cNvSpPr txBox="1"/>
          <p:nvPr/>
        </p:nvSpPr>
        <p:spPr>
          <a:xfrm>
            <a:off x="4943058" y="2690191"/>
            <a:ext cx="6877879" cy="3293209"/>
          </a:xfrm>
          <a:prstGeom prst="rect">
            <a:avLst/>
          </a:prstGeom>
          <a:noFill/>
          <a:ln>
            <a:solidFill>
              <a:srgbClr val="0099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Num. photoelectrons (1 cm fused silica radiator and LAPPD MCP-PMT Gen1 design):</a:t>
            </a:r>
          </a:p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       319K ± 565,    Z = 79           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     311K ± 557,    Z = 78</a:t>
            </a:r>
          </a:p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Also means that in principle, the timing resolution one can achieve for the LAPPD (50 </a:t>
            </a:r>
            <a:r>
              <a:rPr lang="en-US" sz="2000" dirty="0" err="1">
                <a:solidFill>
                  <a:srgbClr val="0070C0"/>
                </a:solidFill>
              </a:rPr>
              <a:t>ps</a:t>
            </a:r>
            <a:r>
              <a:rPr lang="en-US" sz="2000" dirty="0">
                <a:solidFill>
                  <a:srgbClr val="0070C0"/>
                </a:solidFill>
              </a:rPr>
              <a:t> TTS) is    </a:t>
            </a:r>
          </a:p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50 </a:t>
            </a:r>
            <a:r>
              <a:rPr lang="en-US" sz="2400" dirty="0" err="1">
                <a:solidFill>
                  <a:srgbClr val="0070C0"/>
                </a:solidFill>
              </a:rPr>
              <a:t>ps</a:t>
            </a:r>
            <a:r>
              <a:rPr lang="en-US" sz="2400" dirty="0">
                <a:solidFill>
                  <a:srgbClr val="0070C0"/>
                </a:solidFill>
              </a:rPr>
              <a:t>/√NPE = 0.1 </a:t>
            </a:r>
            <a:r>
              <a:rPr lang="en-US" sz="2400" dirty="0" err="1">
                <a:solidFill>
                  <a:srgbClr val="0070C0"/>
                </a:solidFill>
              </a:rPr>
              <a:t>ps</a:t>
            </a:r>
            <a:r>
              <a:rPr lang="en-US" sz="2400" dirty="0">
                <a:solidFill>
                  <a:srgbClr val="0070C0"/>
                </a:solidFill>
              </a:rPr>
              <a:t>!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E8313044-8752-CD4F-BDAA-5B7381868C28}"/>
              </a:ext>
            </a:extLst>
          </p:cNvPr>
          <p:cNvSpPr/>
          <p:nvPr/>
        </p:nvSpPr>
        <p:spPr>
          <a:xfrm>
            <a:off x="874643" y="4876799"/>
            <a:ext cx="503583" cy="111318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8BCA84-7BF5-4F48-94F0-3D3968C05677}"/>
              </a:ext>
            </a:extLst>
          </p:cNvPr>
          <p:cNvSpPr txBox="1"/>
          <p:nvPr/>
        </p:nvSpPr>
        <p:spPr>
          <a:xfrm>
            <a:off x="1431235" y="4929809"/>
            <a:ext cx="2093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Measured by magnetic spectrometer</a:t>
            </a:r>
          </a:p>
        </p:txBody>
      </p:sp>
    </p:spTree>
    <p:extLst>
      <p:ext uri="{BB962C8B-B14F-4D97-AF65-F5344CB8AC3E}">
        <p14:creationId xmlns:p14="http://schemas.microsoft.com/office/powerpoint/2010/main" val="35624128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EEC166C-0DCE-7046-91C6-7CE790C77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0" y="635000"/>
            <a:ext cx="99695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85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80974"/>
            <a:ext cx="9144000" cy="784226"/>
          </a:xfrm>
        </p:spPr>
        <p:txBody>
          <a:bodyPr anchor="t">
            <a:normAutofit/>
          </a:bodyPr>
          <a:lstStyle/>
          <a:p>
            <a:pPr algn="ctr"/>
            <a:r>
              <a:rPr lang="en-US" sz="3400" dirty="0"/>
              <a:t>Shielding e-Beam Inside Spectrometer Dipole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6BBB6-3FEA-4E8A-903D-23D5E68E9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40" y="1109284"/>
            <a:ext cx="4558366" cy="2941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06894A-FA75-4D62-9802-AD06782FD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40" y="4383078"/>
            <a:ext cx="4546907" cy="1992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2B59E8-0CFA-412D-8963-4AA8536676B7}"/>
              </a:ext>
            </a:extLst>
          </p:cNvPr>
          <p:cNvSpPr txBox="1"/>
          <p:nvPr/>
        </p:nvSpPr>
        <p:spPr>
          <a:xfrm rot="-420000">
            <a:off x="1542207" y="1052802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B0 Magnetic Yoke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4C5763-B367-46DF-8AFF-B60AA5550879}"/>
              </a:ext>
            </a:extLst>
          </p:cNvPr>
          <p:cNvSpPr txBox="1"/>
          <p:nvPr/>
        </p:nvSpPr>
        <p:spPr>
          <a:xfrm rot="-420000">
            <a:off x="1556111" y="2302837"/>
            <a:ext cx="2603303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dirty="0"/>
              <a:t>Superconducting Coils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A11719-3358-44EB-BDFA-5CAE80B9A3E1}"/>
              </a:ext>
            </a:extLst>
          </p:cNvPr>
          <p:cNvCxnSpPr/>
          <p:nvPr/>
        </p:nvCxnSpPr>
        <p:spPr>
          <a:xfrm>
            <a:off x="2851814" y="2579932"/>
            <a:ext cx="692727" cy="62804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8E0437-65A1-48E3-8088-D20F3BF8C5A3}"/>
              </a:ext>
            </a:extLst>
          </p:cNvPr>
          <p:cNvCxnSpPr/>
          <p:nvPr/>
        </p:nvCxnSpPr>
        <p:spPr>
          <a:xfrm>
            <a:off x="2851814" y="2579931"/>
            <a:ext cx="934179" cy="628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0716558-8CCF-4DC3-91FE-48C18C4D1BD3}"/>
              </a:ext>
            </a:extLst>
          </p:cNvPr>
          <p:cNvSpPr txBox="1"/>
          <p:nvPr/>
        </p:nvSpPr>
        <p:spPr>
          <a:xfrm>
            <a:off x="3572877" y="3914253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e-Beam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C99B19-2939-49BE-AC3F-28E7DE9D9A98}"/>
              </a:ext>
            </a:extLst>
          </p:cNvPr>
          <p:cNvCxnSpPr>
            <a:stCxn id="12" idx="0"/>
          </p:cNvCxnSpPr>
          <p:nvPr/>
        </p:nvCxnSpPr>
        <p:spPr>
          <a:xfrm flipH="1" flipV="1">
            <a:off x="3791726" y="3521993"/>
            <a:ext cx="294273" cy="3922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6E7E55-528A-499E-89FA-2A024D513936}"/>
              </a:ext>
            </a:extLst>
          </p:cNvPr>
          <p:cNvCxnSpPr>
            <a:stCxn id="12" idx="2"/>
          </p:cNvCxnSpPr>
          <p:nvPr/>
        </p:nvCxnSpPr>
        <p:spPr>
          <a:xfrm flipH="1">
            <a:off x="3539352" y="4283586"/>
            <a:ext cx="546647" cy="13443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573FB8D-9EA2-4C77-8ACE-7826D748E04C}"/>
              </a:ext>
            </a:extLst>
          </p:cNvPr>
          <p:cNvCxnSpPr/>
          <p:nvPr/>
        </p:nvCxnSpPr>
        <p:spPr>
          <a:xfrm flipH="1" flipV="1">
            <a:off x="4218796" y="3422255"/>
            <a:ext cx="377178" cy="4919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CF10926-1254-4DB7-B1DB-D893521DA063}"/>
              </a:ext>
            </a:extLst>
          </p:cNvPr>
          <p:cNvCxnSpPr/>
          <p:nvPr/>
        </p:nvCxnSpPr>
        <p:spPr>
          <a:xfrm flipH="1">
            <a:off x="4044356" y="3904964"/>
            <a:ext cx="546000" cy="170446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66DD0A-C29E-443D-93CE-BE4ED06A542B}"/>
              </a:ext>
            </a:extLst>
          </p:cNvPr>
          <p:cNvCxnSpPr/>
          <p:nvPr/>
        </p:nvCxnSpPr>
        <p:spPr>
          <a:xfrm>
            <a:off x="2256389" y="1427426"/>
            <a:ext cx="346363" cy="4135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DFB86BC-0CF0-4E2B-B234-8F6A029E6D8E}"/>
              </a:ext>
            </a:extLst>
          </p:cNvPr>
          <p:cNvSpPr txBox="1"/>
          <p:nvPr/>
        </p:nvSpPr>
        <p:spPr>
          <a:xfrm>
            <a:off x="3232285" y="1377371"/>
            <a:ext cx="2305574" cy="91890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b="1" spc="70" dirty="0">
                <a:solidFill>
                  <a:srgbClr val="FFFE00"/>
                </a:solidFill>
              </a:rPr>
              <a:t>Magnet is aligned with</a:t>
            </a:r>
            <a:r>
              <a:rPr lang="en-US" sz="1600" b="1" dirty="0">
                <a:solidFill>
                  <a:srgbClr val="FFFE00"/>
                </a:solidFill>
              </a:rPr>
              <a:t> </a:t>
            </a:r>
            <a:r>
              <a:rPr lang="en-US" sz="1600" b="1" spc="50" dirty="0">
                <a:solidFill>
                  <a:srgbClr val="FFFE00"/>
                </a:solidFill>
              </a:rPr>
              <a:t>the e-beam, so p-beam</a:t>
            </a:r>
            <a:r>
              <a:rPr lang="en-US" sz="1600" b="1" dirty="0">
                <a:solidFill>
                  <a:srgbClr val="FFFE00"/>
                </a:solidFill>
              </a:rPr>
              <a:t> enters at 25 mrad angle.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144A8F-D3DA-4C95-8837-2BB922DABC08}"/>
              </a:ext>
            </a:extLst>
          </p:cNvPr>
          <p:cNvSpPr txBox="1"/>
          <p:nvPr/>
        </p:nvSpPr>
        <p:spPr>
          <a:xfrm>
            <a:off x="4407386" y="4693744"/>
            <a:ext cx="1538609" cy="918906"/>
          </a:xfrm>
          <a:prstGeom prst="rect">
            <a:avLst/>
          </a:prstGeom>
          <a:noFill/>
          <a:effectLst>
            <a:outerShdw blurRad="101600" dist="25400" dir="9600000" algn="t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 spc="40" dirty="0">
                <a:solidFill>
                  <a:srgbClr val="CC3300"/>
                </a:solidFill>
              </a:rPr>
              <a:t>Experimental</a:t>
            </a:r>
          </a:p>
          <a:p>
            <a:pPr algn="ctr">
              <a:lnSpc>
                <a:spcPts val="1600"/>
              </a:lnSpc>
            </a:pPr>
            <a:r>
              <a:rPr lang="en-US" sz="1600" b="1" dirty="0">
                <a:solidFill>
                  <a:srgbClr val="CC3300"/>
                </a:solidFill>
              </a:rPr>
              <a:t>Detector Here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23007C1-6827-48EA-9626-A3579BB15880}"/>
              </a:ext>
            </a:extLst>
          </p:cNvPr>
          <p:cNvCxnSpPr/>
          <p:nvPr/>
        </p:nvCxnSpPr>
        <p:spPr>
          <a:xfrm flipH="1">
            <a:off x="4386814" y="5122559"/>
            <a:ext cx="198203" cy="394505"/>
          </a:xfrm>
          <a:prstGeom prst="straightConnector1">
            <a:avLst/>
          </a:prstGeom>
          <a:ln w="19050">
            <a:solidFill>
              <a:srgbClr val="CC3300"/>
            </a:solidFill>
            <a:tailEnd type="arrow"/>
          </a:ln>
          <a:effectLst>
            <a:outerShdw blurRad="50800" dist="38100" dir="5400000" algn="t" rotWithShape="0">
              <a:srgbClr val="0000CC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5E3CA4C-9F99-4CB0-A2E5-4D394D78C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312" y="1427426"/>
            <a:ext cx="4015008" cy="19573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702338E-E823-4F63-B1BB-0B9339EA4B56}"/>
              </a:ext>
            </a:extLst>
          </p:cNvPr>
          <p:cNvSpPr txBox="1"/>
          <p:nvPr/>
        </p:nvSpPr>
        <p:spPr>
          <a:xfrm>
            <a:off x="6907188" y="1126242"/>
            <a:ext cx="3045256" cy="339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b="1" i="1" dirty="0">
                <a:solidFill>
                  <a:srgbClr val="000066"/>
                </a:solidFill>
              </a:rPr>
              <a:t>1.3 T Cancel Coil Detail</a:t>
            </a:r>
            <a:endParaRPr lang="en-US" b="1" i="1" spc="50" dirty="0">
              <a:solidFill>
                <a:srgbClr val="00006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D6065D-7333-42E8-8893-719FDA58C164}"/>
              </a:ext>
            </a:extLst>
          </p:cNvPr>
          <p:cNvSpPr txBox="1"/>
          <p:nvPr/>
        </p:nvSpPr>
        <p:spPr>
          <a:xfrm>
            <a:off x="8047340" y="2280756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Q0EF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0C296-6FB7-46F2-B9D4-15C3E767C21B}"/>
              </a:ext>
            </a:extLst>
          </p:cNvPr>
          <p:cNvSpPr txBox="1"/>
          <p:nvPr/>
        </p:nvSpPr>
        <p:spPr>
          <a:xfrm>
            <a:off x="3380144" y="756910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66"/>
                </a:solidFill>
              </a:rPr>
              <a:t>B0PF/Q0EF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21E844-2BA4-4BEB-B7BF-C81880A0D60E}"/>
              </a:ext>
            </a:extLst>
          </p:cNvPr>
          <p:cNvSpPr txBox="1"/>
          <p:nvPr/>
        </p:nvSpPr>
        <p:spPr>
          <a:xfrm>
            <a:off x="6380834" y="4012176"/>
            <a:ext cx="4364787" cy="2302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eRHIC</a:t>
            </a:r>
            <a:r>
              <a:rPr lang="en-US" dirty="0"/>
              <a:t> IR needs to pass an e-beam through main aperture of first hadron spectrometer dipole (B0PF).</a:t>
            </a:r>
          </a:p>
          <a:p>
            <a:pPr marL="285750" indent="-285750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First electron quad (Q0EF) inside B0PF.</a:t>
            </a:r>
          </a:p>
          <a:p>
            <a:pPr marL="285750" indent="-285750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With a combination of a bucking dipole and passive shielding, this can be accomplished.</a:t>
            </a:r>
          </a:p>
        </p:txBody>
      </p:sp>
    </p:spTree>
    <p:extLst>
      <p:ext uri="{BB962C8B-B14F-4D97-AF65-F5344CB8AC3E}">
        <p14:creationId xmlns:p14="http://schemas.microsoft.com/office/powerpoint/2010/main" val="8363229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E6E0E9D-B1FE-6842-99B0-5B2CA5AE2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609600"/>
            <a:ext cx="100076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29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ED45898-E4A8-5E43-BC59-4055C0E76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0" y="635000"/>
            <a:ext cx="99695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02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C3BB-A1D1-4A45-AAA2-0863C463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52165"/>
            <a:ext cx="9144000" cy="556454"/>
          </a:xfrm>
        </p:spPr>
        <p:txBody>
          <a:bodyPr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dirty="0"/>
              <a:t>Detector Beam Pipe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96157-6D5D-4F5C-80EC-E734EDF4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9885" y="5753406"/>
            <a:ext cx="1543050" cy="273844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1DD545-43E8-426F-BE28-EAF42DBED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875" y="1391588"/>
            <a:ext cx="6812967" cy="52187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0E000B-0F0F-472C-9C64-9E9314CF3674}"/>
              </a:ext>
            </a:extLst>
          </p:cNvPr>
          <p:cNvSpPr txBox="1"/>
          <p:nvPr/>
        </p:nvSpPr>
        <p:spPr>
          <a:xfrm>
            <a:off x="1965479" y="1553651"/>
            <a:ext cx="4746134" cy="2683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ts val="1425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66"/>
                </a:solidFill>
              </a:rPr>
              <a:t>Small diameter, thin walled Be in center region.</a:t>
            </a:r>
          </a:p>
          <a:p>
            <a:pPr marL="214313" indent="-214313">
              <a:lnSpc>
                <a:spcPts val="1425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66"/>
                </a:solidFill>
              </a:rPr>
              <a:t>Smooth tapers and transitions to limit energy deposited by beam in trapped modes (wakes).</a:t>
            </a:r>
          </a:p>
          <a:p>
            <a:pPr marL="214313" indent="-214313">
              <a:lnSpc>
                <a:spcPts val="1425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66"/>
                </a:solidFill>
              </a:rPr>
              <a:t>Need to provide beam tube cooling and Higher Order Mode (HOM) absorbers.</a:t>
            </a:r>
          </a:p>
          <a:p>
            <a:pPr marL="214313" indent="-214313">
              <a:lnSpc>
                <a:spcPts val="1425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66"/>
                </a:solidFill>
              </a:rPr>
              <a:t>Need to provide adequate vacuum pumping.</a:t>
            </a:r>
          </a:p>
          <a:p>
            <a:pPr marL="214313" indent="-214313">
              <a:lnSpc>
                <a:spcPts val="1425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66"/>
                </a:solidFill>
              </a:rPr>
              <a:t>eRHIC / Beast plans include </a:t>
            </a:r>
            <a:r>
              <a:rPr lang="en-US" sz="2000" b="1" i="1" dirty="0">
                <a:solidFill>
                  <a:srgbClr val="000066"/>
                </a:solidFill>
              </a:rPr>
              <a:t>in situ</a:t>
            </a:r>
            <a:r>
              <a:rPr lang="en-US" sz="2000" b="1" dirty="0">
                <a:solidFill>
                  <a:srgbClr val="000066"/>
                </a:solidFill>
              </a:rPr>
              <a:t> bakeout.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34A3B7-AEF9-4053-9E72-7676F182B06A}"/>
              </a:ext>
            </a:extLst>
          </p:cNvPr>
          <p:cNvSpPr txBox="1"/>
          <p:nvPr/>
        </p:nvSpPr>
        <p:spPr>
          <a:xfrm>
            <a:off x="7508016" y="4464714"/>
            <a:ext cx="2857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Central beam pipe requires meticulous optimization.</a:t>
            </a:r>
          </a:p>
        </p:txBody>
      </p:sp>
    </p:spTree>
    <p:extLst>
      <p:ext uri="{BB962C8B-B14F-4D97-AF65-F5344CB8AC3E}">
        <p14:creationId xmlns:p14="http://schemas.microsoft.com/office/powerpoint/2010/main" val="230561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A76DAD-7378-F849-BB54-009D7BE5C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723" y="0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Detecto</a:t>
            </a:r>
            <a:r>
              <a:rPr lang="en-US" altLang="ja-JP" dirty="0"/>
              <a:t>r Idea?</a:t>
            </a: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58955E8-9F08-764A-8013-C6B850F23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516" y="2206060"/>
            <a:ext cx="3564194" cy="1415777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A53B65F-658B-E044-88C3-32A31B186EF4}"/>
              </a:ext>
            </a:extLst>
          </p:cNvPr>
          <p:cNvSpPr/>
          <p:nvPr/>
        </p:nvSpPr>
        <p:spPr>
          <a:xfrm>
            <a:off x="2743200" y="2648444"/>
            <a:ext cx="48883" cy="8111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B45287B-666F-5D40-88A9-C91CA06DAF1A}"/>
              </a:ext>
            </a:extLst>
          </p:cNvPr>
          <p:cNvSpPr txBox="1"/>
          <p:nvPr/>
        </p:nvSpPr>
        <p:spPr>
          <a:xfrm>
            <a:off x="2460037" y="3762258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2~3X</a:t>
            </a:r>
            <a:r>
              <a:rPr kumimoji="1" lang="en-US" altLang="ja-JP" baseline="-25000" dirty="0"/>
              <a:t>rad</a:t>
            </a:r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BDEEDE9-B2CD-6447-B868-913347770915}"/>
              </a:ext>
            </a:extLst>
          </p:cNvPr>
          <p:cNvSpPr txBox="1"/>
          <p:nvPr/>
        </p:nvSpPr>
        <p:spPr>
          <a:xfrm>
            <a:off x="343771" y="1900779"/>
            <a:ext cx="315503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/>
              <a:t>Low Energy Section?</a:t>
            </a:r>
            <a:endParaRPr kumimoji="1" lang="ja-JP" altLang="en-US" sz="240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9714203-B5DC-8845-9737-637377FEEFA9}"/>
              </a:ext>
            </a:extLst>
          </p:cNvPr>
          <p:cNvSpPr/>
          <p:nvPr/>
        </p:nvSpPr>
        <p:spPr>
          <a:xfrm>
            <a:off x="2789049" y="2648444"/>
            <a:ext cx="48883" cy="81116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FD619508-3336-4542-94CE-9E37BEE59BE8}"/>
              </a:ext>
            </a:extLst>
          </p:cNvPr>
          <p:cNvSpPr/>
          <p:nvPr/>
        </p:nvSpPr>
        <p:spPr>
          <a:xfrm>
            <a:off x="2837932" y="2647829"/>
            <a:ext cx="48883" cy="8111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5AF7F0FA-84D6-F54F-A028-E0431DBA3DC8}"/>
              </a:ext>
            </a:extLst>
          </p:cNvPr>
          <p:cNvSpPr/>
          <p:nvPr/>
        </p:nvSpPr>
        <p:spPr>
          <a:xfrm>
            <a:off x="2883781" y="2647829"/>
            <a:ext cx="48883" cy="81116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FD2EF27A-1BB0-F346-AE7C-72399CFB9F78}"/>
              </a:ext>
            </a:extLst>
          </p:cNvPr>
          <p:cNvSpPr/>
          <p:nvPr/>
        </p:nvSpPr>
        <p:spPr>
          <a:xfrm>
            <a:off x="2932664" y="2647829"/>
            <a:ext cx="48883" cy="8111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E4E41A48-4213-C94C-A968-ADAD6B981488}"/>
              </a:ext>
            </a:extLst>
          </p:cNvPr>
          <p:cNvSpPr/>
          <p:nvPr/>
        </p:nvSpPr>
        <p:spPr>
          <a:xfrm>
            <a:off x="2978513" y="2647829"/>
            <a:ext cx="48883" cy="81116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EC4D428-774B-5945-BC59-E25B6C4B2640}"/>
              </a:ext>
            </a:extLst>
          </p:cNvPr>
          <p:cNvSpPr/>
          <p:nvPr/>
        </p:nvSpPr>
        <p:spPr>
          <a:xfrm>
            <a:off x="3027396" y="2647829"/>
            <a:ext cx="48883" cy="8111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CF02DA81-5F9D-0843-B618-F727BEA4DECD}"/>
              </a:ext>
            </a:extLst>
          </p:cNvPr>
          <p:cNvSpPr/>
          <p:nvPr/>
        </p:nvSpPr>
        <p:spPr>
          <a:xfrm>
            <a:off x="3073245" y="2647829"/>
            <a:ext cx="48883" cy="81116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F2256039-B001-3644-BDF1-08628E2E6E48}"/>
              </a:ext>
            </a:extLst>
          </p:cNvPr>
          <p:cNvSpPr/>
          <p:nvPr/>
        </p:nvSpPr>
        <p:spPr>
          <a:xfrm>
            <a:off x="3119094" y="2647829"/>
            <a:ext cx="48883" cy="8111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DE9A36EE-9709-0041-BE4B-73611AEEC0ED}"/>
              </a:ext>
            </a:extLst>
          </p:cNvPr>
          <p:cNvSpPr/>
          <p:nvPr/>
        </p:nvSpPr>
        <p:spPr>
          <a:xfrm>
            <a:off x="3164943" y="2647829"/>
            <a:ext cx="48883" cy="81116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3793B42-08EB-AC4C-85F1-7B8C0B956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9034" y="6357878"/>
            <a:ext cx="2743200" cy="365125"/>
          </a:xfrm>
        </p:spPr>
        <p:txBody>
          <a:bodyPr/>
          <a:lstStyle/>
          <a:p>
            <a:fld id="{7737072F-9171-3C48-B4E0-26EB773901B8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2C3A9CFE-815D-8146-AA4D-4F7CC103C97D}"/>
              </a:ext>
            </a:extLst>
          </p:cNvPr>
          <p:cNvSpPr/>
          <p:nvPr/>
        </p:nvSpPr>
        <p:spPr>
          <a:xfrm>
            <a:off x="7488194" y="2593161"/>
            <a:ext cx="324753" cy="8540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C60E42B6-6FAA-F542-9CD0-09FC0AA72089}"/>
              </a:ext>
            </a:extLst>
          </p:cNvPr>
          <p:cNvSpPr/>
          <p:nvPr/>
        </p:nvSpPr>
        <p:spPr>
          <a:xfrm>
            <a:off x="7767098" y="2593161"/>
            <a:ext cx="45849" cy="854088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3042CB62-15F3-324C-A26C-57C80D0AD168}"/>
              </a:ext>
            </a:extLst>
          </p:cNvPr>
          <p:cNvSpPr/>
          <p:nvPr/>
        </p:nvSpPr>
        <p:spPr>
          <a:xfrm>
            <a:off x="7812947" y="2593161"/>
            <a:ext cx="324753" cy="8540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3D4C34D4-5391-4B48-B6FA-FC665DDF9415}"/>
              </a:ext>
            </a:extLst>
          </p:cNvPr>
          <p:cNvSpPr/>
          <p:nvPr/>
        </p:nvSpPr>
        <p:spPr>
          <a:xfrm>
            <a:off x="8091851" y="2593161"/>
            <a:ext cx="45849" cy="854088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50DB1427-AB65-DA49-B738-4F8E54F9919D}"/>
              </a:ext>
            </a:extLst>
          </p:cNvPr>
          <p:cNvSpPr/>
          <p:nvPr/>
        </p:nvSpPr>
        <p:spPr>
          <a:xfrm>
            <a:off x="8137700" y="2593161"/>
            <a:ext cx="324753" cy="8540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93A09E1B-B679-1A4D-94BA-D1F3D5DC1F29}"/>
              </a:ext>
            </a:extLst>
          </p:cNvPr>
          <p:cNvSpPr/>
          <p:nvPr/>
        </p:nvSpPr>
        <p:spPr>
          <a:xfrm>
            <a:off x="8416604" y="2593161"/>
            <a:ext cx="45849" cy="854088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B8618B68-9DB4-0242-9A03-14720B917A05}"/>
              </a:ext>
            </a:extLst>
          </p:cNvPr>
          <p:cNvSpPr/>
          <p:nvPr/>
        </p:nvSpPr>
        <p:spPr>
          <a:xfrm>
            <a:off x="8462453" y="2593161"/>
            <a:ext cx="324753" cy="8540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8BB0927D-5535-854D-8748-678E4D9B54B1}"/>
              </a:ext>
            </a:extLst>
          </p:cNvPr>
          <p:cNvSpPr/>
          <p:nvPr/>
        </p:nvSpPr>
        <p:spPr>
          <a:xfrm>
            <a:off x="8741357" y="2593161"/>
            <a:ext cx="45849" cy="854088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EA020A45-D21C-1942-B2F4-DB859AE401EA}"/>
              </a:ext>
            </a:extLst>
          </p:cNvPr>
          <p:cNvSpPr/>
          <p:nvPr/>
        </p:nvSpPr>
        <p:spPr>
          <a:xfrm>
            <a:off x="8787206" y="2593161"/>
            <a:ext cx="324753" cy="8540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C32A67D3-4BC1-B740-A873-1B88C3FAD6BE}"/>
              </a:ext>
            </a:extLst>
          </p:cNvPr>
          <p:cNvSpPr/>
          <p:nvPr/>
        </p:nvSpPr>
        <p:spPr>
          <a:xfrm>
            <a:off x="9066110" y="2593161"/>
            <a:ext cx="45849" cy="854088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156D1CE4-0F44-2842-A3DC-18E3909ECD25}"/>
              </a:ext>
            </a:extLst>
          </p:cNvPr>
          <p:cNvSpPr/>
          <p:nvPr/>
        </p:nvSpPr>
        <p:spPr>
          <a:xfrm>
            <a:off x="9111959" y="2593161"/>
            <a:ext cx="324753" cy="8540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5E778F9D-F2FE-7247-ACA5-9CC78C140426}"/>
              </a:ext>
            </a:extLst>
          </p:cNvPr>
          <p:cNvSpPr/>
          <p:nvPr/>
        </p:nvSpPr>
        <p:spPr>
          <a:xfrm>
            <a:off x="9390863" y="2593161"/>
            <a:ext cx="45849" cy="854088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D306903E-D5C1-BB49-806B-DF7AC0C87D38}"/>
              </a:ext>
            </a:extLst>
          </p:cNvPr>
          <p:cNvSpPr/>
          <p:nvPr/>
        </p:nvSpPr>
        <p:spPr>
          <a:xfrm>
            <a:off x="9436712" y="2593161"/>
            <a:ext cx="324753" cy="8540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FF747C3B-1648-7D4D-8813-BAB3EE86C537}"/>
              </a:ext>
            </a:extLst>
          </p:cNvPr>
          <p:cNvSpPr/>
          <p:nvPr/>
        </p:nvSpPr>
        <p:spPr>
          <a:xfrm>
            <a:off x="9715616" y="2593161"/>
            <a:ext cx="45849" cy="854088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2D66A6E4-CA24-D344-89C9-B3AFF6C8284F}"/>
              </a:ext>
            </a:extLst>
          </p:cNvPr>
          <p:cNvSpPr/>
          <p:nvPr/>
        </p:nvSpPr>
        <p:spPr>
          <a:xfrm>
            <a:off x="9761465" y="2593161"/>
            <a:ext cx="324753" cy="8540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33B24128-3604-0B48-9EBD-AF697ECC30F6}"/>
              </a:ext>
            </a:extLst>
          </p:cNvPr>
          <p:cNvSpPr/>
          <p:nvPr/>
        </p:nvSpPr>
        <p:spPr>
          <a:xfrm>
            <a:off x="10040369" y="2593161"/>
            <a:ext cx="45849" cy="854088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B08CB1EC-BD64-9743-9C73-1D9E50A303A8}"/>
              </a:ext>
            </a:extLst>
          </p:cNvPr>
          <p:cNvSpPr/>
          <p:nvPr/>
        </p:nvSpPr>
        <p:spPr>
          <a:xfrm>
            <a:off x="10091989" y="2587650"/>
            <a:ext cx="324753" cy="8540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392BEF44-D9AB-1045-8BD9-ACF7ED29DC8A}"/>
              </a:ext>
            </a:extLst>
          </p:cNvPr>
          <p:cNvSpPr/>
          <p:nvPr/>
        </p:nvSpPr>
        <p:spPr>
          <a:xfrm>
            <a:off x="10370893" y="2587650"/>
            <a:ext cx="45849" cy="854088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FB7C4C9E-90C5-594E-BBC0-B9B20903C4A6}"/>
              </a:ext>
            </a:extLst>
          </p:cNvPr>
          <p:cNvSpPr/>
          <p:nvPr/>
        </p:nvSpPr>
        <p:spPr>
          <a:xfrm>
            <a:off x="10416742" y="2587650"/>
            <a:ext cx="324753" cy="8540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C6920220-94D5-E04F-8BBD-78B2990AF206}"/>
              </a:ext>
            </a:extLst>
          </p:cNvPr>
          <p:cNvSpPr/>
          <p:nvPr/>
        </p:nvSpPr>
        <p:spPr>
          <a:xfrm>
            <a:off x="10695646" y="2587650"/>
            <a:ext cx="45849" cy="854088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5D01FB96-90BA-A048-9983-778A3336EC20}"/>
              </a:ext>
            </a:extLst>
          </p:cNvPr>
          <p:cNvSpPr/>
          <p:nvPr/>
        </p:nvSpPr>
        <p:spPr>
          <a:xfrm>
            <a:off x="10741495" y="2587650"/>
            <a:ext cx="324753" cy="8540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F7C59407-CF3A-BB44-B872-17AB597C5D35}"/>
              </a:ext>
            </a:extLst>
          </p:cNvPr>
          <p:cNvSpPr/>
          <p:nvPr/>
        </p:nvSpPr>
        <p:spPr>
          <a:xfrm>
            <a:off x="11020399" y="2587650"/>
            <a:ext cx="45849" cy="854088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8F05434A-E886-C54C-AEEF-9EC82804EF97}"/>
              </a:ext>
            </a:extLst>
          </p:cNvPr>
          <p:cNvSpPr/>
          <p:nvPr/>
        </p:nvSpPr>
        <p:spPr>
          <a:xfrm>
            <a:off x="11066248" y="2587650"/>
            <a:ext cx="324753" cy="8540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6E992837-03BC-6C41-8AC2-48C7D9B5BB6D}"/>
              </a:ext>
            </a:extLst>
          </p:cNvPr>
          <p:cNvSpPr/>
          <p:nvPr/>
        </p:nvSpPr>
        <p:spPr>
          <a:xfrm>
            <a:off x="11345152" y="2587650"/>
            <a:ext cx="45849" cy="854088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3A74F25D-6638-3C45-BC16-7842B5074542}"/>
              </a:ext>
            </a:extLst>
          </p:cNvPr>
          <p:cNvSpPr txBox="1"/>
          <p:nvPr/>
        </p:nvSpPr>
        <p:spPr>
          <a:xfrm>
            <a:off x="8448773" y="1355705"/>
            <a:ext cx="230063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err="1"/>
              <a:t>Hcal</a:t>
            </a:r>
            <a:r>
              <a:rPr kumimoji="1" lang="en-US" altLang="ja-JP" sz="2400" dirty="0"/>
              <a:t> Extension</a:t>
            </a:r>
            <a:endParaRPr kumimoji="1" lang="ja-JP" altLang="en-US" sz="2400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EB34CA3C-488C-7E4F-BFA7-689B1D486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682622"/>
              </p:ext>
            </p:extLst>
          </p:nvPr>
        </p:nvGraphicFramePr>
        <p:xfrm>
          <a:off x="318473" y="4125191"/>
          <a:ext cx="10423025" cy="269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605">
                  <a:extLst>
                    <a:ext uri="{9D8B030D-6E8A-4147-A177-3AD203B41FA5}">
                      <a16:colId xmlns:a16="http://schemas.microsoft.com/office/drawing/2014/main" val="814297881"/>
                    </a:ext>
                  </a:extLst>
                </a:gridCol>
                <a:gridCol w="2084605">
                  <a:extLst>
                    <a:ext uri="{9D8B030D-6E8A-4147-A177-3AD203B41FA5}">
                      <a16:colId xmlns:a16="http://schemas.microsoft.com/office/drawing/2014/main" val="3657305611"/>
                    </a:ext>
                  </a:extLst>
                </a:gridCol>
                <a:gridCol w="2084605">
                  <a:extLst>
                    <a:ext uri="{9D8B030D-6E8A-4147-A177-3AD203B41FA5}">
                      <a16:colId xmlns:a16="http://schemas.microsoft.com/office/drawing/2014/main" val="258186325"/>
                    </a:ext>
                  </a:extLst>
                </a:gridCol>
                <a:gridCol w="2084605">
                  <a:extLst>
                    <a:ext uri="{9D8B030D-6E8A-4147-A177-3AD203B41FA5}">
                      <a16:colId xmlns:a16="http://schemas.microsoft.com/office/drawing/2014/main" val="3615610582"/>
                    </a:ext>
                  </a:extLst>
                </a:gridCol>
                <a:gridCol w="2084605">
                  <a:extLst>
                    <a:ext uri="{9D8B030D-6E8A-4147-A177-3AD203B41FA5}">
                      <a16:colId xmlns:a16="http://schemas.microsoft.com/office/drawing/2014/main" val="3083618640"/>
                    </a:ext>
                  </a:extLst>
                </a:gridCol>
              </a:tblGrid>
              <a:tr h="9921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Shower Max Choices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Radiation Hardness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Cost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Position Resolution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Experiments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6418985"/>
                  </a:ext>
                </a:extLst>
              </a:tr>
              <a:tr h="5328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Quartz Fiber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good 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Inexpensive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Poor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ALICE, </a:t>
                      </a:r>
                      <a:r>
                        <a:rPr kumimoji="1" lang="en-US" altLang="ja-JP" dirty="0" err="1"/>
                        <a:t>JZCaP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6945749"/>
                  </a:ext>
                </a:extLst>
              </a:tr>
              <a:tr h="5328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Scintillator Fiber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poor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inexpensive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OK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/>
                        <a:t>RHICf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5552530"/>
                  </a:ext>
                </a:extLst>
              </a:tr>
              <a:tr h="5328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Silicon Sensors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OK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Expensive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Best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/>
                        <a:t>RHICf</a:t>
                      </a:r>
                      <a:r>
                        <a:rPr kumimoji="1" lang="en-US" altLang="ja-JP" dirty="0"/>
                        <a:t>, </a:t>
                      </a:r>
                      <a:r>
                        <a:rPr kumimoji="1" lang="en-US" altLang="ja-JP" dirty="0" err="1"/>
                        <a:t>FoCAL</a:t>
                      </a:r>
                      <a:r>
                        <a:rPr kumimoji="1" lang="en-US" altLang="ja-JP" dirty="0"/>
                        <a:t>, </a:t>
                      </a:r>
                      <a:r>
                        <a:rPr kumimoji="1" lang="en-US" altLang="ja-JP" dirty="0" err="1"/>
                        <a:t>TOPSiDE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0438206"/>
                  </a:ext>
                </a:extLst>
              </a:tr>
            </a:tbl>
          </a:graphicData>
        </a:graphic>
      </p:graphicFrame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57EF132-3DF9-4D40-86D8-40A27A5EC80D}"/>
              </a:ext>
            </a:extLst>
          </p:cNvPr>
          <p:cNvSpPr/>
          <p:nvPr/>
        </p:nvSpPr>
        <p:spPr>
          <a:xfrm>
            <a:off x="3578679" y="1101436"/>
            <a:ext cx="3830039" cy="2878282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65CF17B-4313-8D4A-83B2-0D7AD4508634}"/>
              </a:ext>
            </a:extLst>
          </p:cNvPr>
          <p:cNvSpPr txBox="1"/>
          <p:nvPr/>
        </p:nvSpPr>
        <p:spPr>
          <a:xfrm>
            <a:off x="3491587" y="1332096"/>
            <a:ext cx="399660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/>
              <a:t>Sampling Type EM Section</a:t>
            </a:r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1267617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BA8D4770-5EE3-A74F-A4F3-EB70FC23C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015" y="0"/>
            <a:ext cx="9165040" cy="686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73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07287FE8-F659-9343-BC6D-2EBB2D16B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854" y="0"/>
            <a:ext cx="9171709" cy="687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4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F62A1051-1D83-274D-9F78-643B9C7A0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162" y="-1"/>
            <a:ext cx="9224856" cy="693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57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1619</Words>
  <Application>Microsoft Macintosh PowerPoint</Application>
  <PresentationFormat>ワイド画面</PresentationFormat>
  <Paragraphs>325</Paragraphs>
  <Slides>41</Slides>
  <Notes>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48" baseType="lpstr">
      <vt:lpstr>游ゴシック</vt:lpstr>
      <vt:lpstr>游ゴシック Light</vt:lpstr>
      <vt:lpstr>Arial</vt:lpstr>
      <vt:lpstr>Cambria Math</vt:lpstr>
      <vt:lpstr>Times New Roman</vt:lpstr>
      <vt:lpstr>Office テーマ</vt:lpstr>
      <vt:lpstr>Equation</vt:lpstr>
      <vt:lpstr>ZDC Detector Technology Choice</vt:lpstr>
      <vt:lpstr>eRHIC Forward Magnet Apertures</vt:lpstr>
      <vt:lpstr>Compact Forward Magnet Example</vt:lpstr>
      <vt:lpstr>Shielding e-Beam Inside Spectrometer Dipole</vt:lpstr>
      <vt:lpstr>Detector Beam Pipe</vt:lpstr>
      <vt:lpstr>Detector Idea?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Discussion with Mike Murray</vt:lpstr>
      <vt:lpstr>ALICE ZDC</vt:lpstr>
      <vt:lpstr>ZDC detector  </vt:lpstr>
      <vt:lpstr>Segmentation of ZDC detector  </vt:lpstr>
      <vt:lpstr>Quartz Fibers</vt:lpstr>
      <vt:lpstr>TOPSiDE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Summarry of Discussion with Oleg</vt:lpstr>
      <vt:lpstr>Suggestions from Oleg</vt:lpstr>
      <vt:lpstr>Rough Cost Estimate</vt:lpstr>
      <vt:lpstr>Kuraray</vt:lpstr>
      <vt:lpstr>Choice of Fibers</vt:lpstr>
      <vt:lpstr>PowerPoint プレゼンテーション</vt:lpstr>
      <vt:lpstr>PowerPoint プレゼンテーション</vt:lpstr>
      <vt:lpstr>LHCb Fiber Tracker</vt:lpstr>
      <vt:lpstr>Other Detectors</vt:lpstr>
      <vt:lpstr>psTOF for the EIC at 0°</vt:lpstr>
      <vt:lpstr>Some Other TOF Technology Today</vt:lpstr>
      <vt:lpstr>Example Design of a Very Forward psTOF</vt:lpstr>
      <vt:lpstr>How Well Can psTOF Measure A and Z?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ring ring</dc:creator>
  <cp:lastModifiedBy>ring ring</cp:lastModifiedBy>
  <cp:revision>16</cp:revision>
  <dcterms:created xsi:type="dcterms:W3CDTF">2019-10-30T00:58:11Z</dcterms:created>
  <dcterms:modified xsi:type="dcterms:W3CDTF">2019-10-30T03:34:59Z</dcterms:modified>
</cp:coreProperties>
</file>