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97" r:id="rId3"/>
    <p:sldId id="276" r:id="rId4"/>
    <p:sldId id="291" r:id="rId5"/>
    <p:sldId id="295" r:id="rId6"/>
    <p:sldId id="292" r:id="rId7"/>
    <p:sldId id="298" r:id="rId8"/>
    <p:sldId id="267" r:id="rId9"/>
    <p:sldId id="270" r:id="rId10"/>
    <p:sldId id="269" r:id="rId11"/>
    <p:sldId id="299" r:id="rId12"/>
    <p:sldId id="303" r:id="rId13"/>
    <p:sldId id="30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7C80"/>
    <a:srgbClr val="FF6600"/>
    <a:srgbClr val="BFD1E7"/>
    <a:srgbClr val="47FFFB"/>
    <a:srgbClr val="00E7E2"/>
    <a:srgbClr val="00FFFF"/>
    <a:srgbClr val="FF9900"/>
    <a:srgbClr val="FFFF00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46" autoAdjust="0"/>
    <p:restoredTop sz="94660"/>
  </p:normalViewPr>
  <p:slideViewPr>
    <p:cSldViewPr>
      <p:cViewPr>
        <p:scale>
          <a:sx n="100" d="100"/>
          <a:sy n="100" d="100"/>
        </p:scale>
        <p:origin x="-2352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emf"/><Relationship Id="rId1" Type="http://schemas.openxmlformats.org/officeDocument/2006/relationships/image" Target="../media/image4.wmf"/><Relationship Id="rId4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A3C9D-A3B3-4311-9D38-B90023C6487D}" type="datetimeFigureOut">
              <a:rPr lang="en-US" smtClean="0"/>
              <a:pPr/>
              <a:t>11/24/2010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90A0-D042-40D2-BACC-CAC0883065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A3C9D-A3B3-4311-9D38-B90023C6487D}" type="datetimeFigureOut">
              <a:rPr lang="en-US" smtClean="0"/>
              <a:pPr/>
              <a:t>11/24/2010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90A0-D042-40D2-BACC-CAC0883065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A3C9D-A3B3-4311-9D38-B90023C6487D}" type="datetimeFigureOut">
              <a:rPr lang="en-US" smtClean="0"/>
              <a:pPr/>
              <a:t>11/24/2010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90A0-D042-40D2-BACC-CAC0883065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A3C9D-A3B3-4311-9D38-B90023C6487D}" type="datetimeFigureOut">
              <a:rPr lang="en-US" smtClean="0"/>
              <a:pPr/>
              <a:t>11/24/2010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90A0-D042-40D2-BACC-CAC0883065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A3C9D-A3B3-4311-9D38-B90023C6487D}" type="datetimeFigureOut">
              <a:rPr lang="en-US" smtClean="0"/>
              <a:pPr/>
              <a:t>11/24/2010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90A0-D042-40D2-BACC-CAC0883065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A3C9D-A3B3-4311-9D38-B90023C6487D}" type="datetimeFigureOut">
              <a:rPr lang="en-US" smtClean="0"/>
              <a:pPr/>
              <a:t>11/24/2010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90A0-D042-40D2-BACC-CAC0883065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A3C9D-A3B3-4311-9D38-B90023C6487D}" type="datetimeFigureOut">
              <a:rPr lang="en-US" smtClean="0"/>
              <a:pPr/>
              <a:t>11/24/2010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90A0-D042-40D2-BACC-CAC0883065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A3C9D-A3B3-4311-9D38-B90023C6487D}" type="datetimeFigureOut">
              <a:rPr lang="en-US" smtClean="0"/>
              <a:pPr/>
              <a:t>11/24/2010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90A0-D042-40D2-BACC-CAC0883065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A3C9D-A3B3-4311-9D38-B90023C6487D}" type="datetimeFigureOut">
              <a:rPr lang="en-US" smtClean="0"/>
              <a:pPr/>
              <a:t>11/24/2010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90A0-D042-40D2-BACC-CAC0883065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A3C9D-A3B3-4311-9D38-B90023C6487D}" type="datetimeFigureOut">
              <a:rPr lang="en-US" smtClean="0"/>
              <a:pPr/>
              <a:t>11/24/2010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90A0-D042-40D2-BACC-CAC0883065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A3C9D-A3B3-4311-9D38-B90023C6487D}" type="datetimeFigureOut">
              <a:rPr lang="en-US" smtClean="0"/>
              <a:pPr/>
              <a:t>11/24/2010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90A0-D042-40D2-BACC-CAC0883065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A3C9D-A3B3-4311-9D38-B90023C6487D}" type="datetimeFigureOut">
              <a:rPr lang="en-US" smtClean="0"/>
              <a:pPr/>
              <a:t>11/24/2010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090A0-D042-40D2-BACC-CAC0883065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-99392"/>
            <a:ext cx="9361040" cy="7128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32818" y="1052736"/>
            <a:ext cx="8400056" cy="1077218"/>
          </a:xfrm>
          <a:prstGeom prst="rect">
            <a:avLst/>
          </a:prstGeom>
          <a:solidFill>
            <a:srgbClr val="BFD1E7">
              <a:alpha val="14902"/>
            </a:srgb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Fission on the Neutron-Rich Side 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				     of the Valley of Stability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5536" y="3975447"/>
            <a:ext cx="2131802" cy="400110"/>
          </a:xfrm>
          <a:prstGeom prst="rect">
            <a:avLst/>
          </a:prstGeom>
          <a:solidFill>
            <a:schemeClr val="accent1">
              <a:lumMod val="40000"/>
              <a:lumOff val="60000"/>
              <a:alpha val="15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Walter F. Henning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5536" y="4653136"/>
            <a:ext cx="5073697" cy="400110"/>
          </a:xfrm>
          <a:prstGeom prst="rect">
            <a:avLst/>
          </a:prstGeom>
          <a:solidFill>
            <a:schemeClr val="accent1">
              <a:lumMod val="40000"/>
              <a:lumOff val="60000"/>
              <a:alpha val="15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SAMURAI Workshop / RIKEN / Nov 22-23, 2010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28184" y="4769276"/>
            <a:ext cx="2456698" cy="1107996"/>
          </a:xfrm>
          <a:prstGeom prst="rect">
            <a:avLst/>
          </a:prstGeom>
          <a:solidFill>
            <a:schemeClr val="accent2">
              <a:lumMod val="60000"/>
              <a:lumOff val="40000"/>
              <a:alpha val="2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Outline of the Talk:</a:t>
            </a:r>
          </a:p>
          <a:p>
            <a:endParaRPr lang="en-US" sz="5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Why and What For ?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 How ?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764704"/>
            <a:ext cx="6641976" cy="597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67544" y="260648"/>
            <a:ext cx="4586705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 smtClean="0"/>
              <a:t>Fission-Fragment Mass Distribution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618483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627784" y="4077072"/>
            <a:ext cx="144016" cy="14401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483768" y="4077072"/>
            <a:ext cx="144016" cy="14401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8"/>
          <p:cNvGrpSpPr/>
          <p:nvPr/>
        </p:nvGrpSpPr>
        <p:grpSpPr>
          <a:xfrm>
            <a:off x="2088000" y="4068000"/>
            <a:ext cx="144016" cy="432048"/>
            <a:chOff x="1907704" y="4365104"/>
            <a:chExt cx="144016" cy="432048"/>
          </a:xfrm>
        </p:grpSpPr>
        <p:sp>
          <p:nvSpPr>
            <p:cNvPr id="8" name="Rectangle 7"/>
            <p:cNvSpPr/>
            <p:nvPr/>
          </p:nvSpPr>
          <p:spPr>
            <a:xfrm>
              <a:off x="1907704" y="4365104"/>
              <a:ext cx="144016" cy="14401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907704" y="4509120"/>
              <a:ext cx="144016" cy="14401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907704" y="4653136"/>
              <a:ext cx="144016" cy="14401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17"/>
          <p:cNvGrpSpPr/>
          <p:nvPr/>
        </p:nvGrpSpPr>
        <p:grpSpPr>
          <a:xfrm>
            <a:off x="2339752" y="4077072"/>
            <a:ext cx="144016" cy="432048"/>
            <a:chOff x="2195736" y="4293096"/>
            <a:chExt cx="144016" cy="432048"/>
          </a:xfrm>
        </p:grpSpPr>
        <p:sp>
          <p:nvSpPr>
            <p:cNvPr id="6" name="Rectangle 5"/>
            <p:cNvSpPr/>
            <p:nvPr/>
          </p:nvSpPr>
          <p:spPr>
            <a:xfrm>
              <a:off x="2195736" y="4293096"/>
              <a:ext cx="144016" cy="14401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195736" y="4437112"/>
              <a:ext cx="144016" cy="14401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195736" y="4581128"/>
              <a:ext cx="144016" cy="14401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26"/>
          <p:cNvGrpSpPr/>
          <p:nvPr/>
        </p:nvGrpSpPr>
        <p:grpSpPr>
          <a:xfrm>
            <a:off x="1548000" y="4356000"/>
            <a:ext cx="539728" cy="144016"/>
            <a:chOff x="1584000" y="4365104"/>
            <a:chExt cx="539728" cy="144016"/>
          </a:xfrm>
        </p:grpSpPr>
        <p:sp>
          <p:nvSpPr>
            <p:cNvPr id="12" name="Rectangle 11"/>
            <p:cNvSpPr/>
            <p:nvPr/>
          </p:nvSpPr>
          <p:spPr>
            <a:xfrm>
              <a:off x="1584000" y="4365104"/>
              <a:ext cx="139080" cy="14401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691680" y="4365104"/>
              <a:ext cx="144016" cy="14401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835696" y="4365104"/>
              <a:ext cx="144016" cy="14401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979712" y="4365104"/>
              <a:ext cx="144016" cy="14401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4788024" y="2636912"/>
            <a:ext cx="144016" cy="144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25"/>
          <p:cNvGrpSpPr/>
          <p:nvPr/>
        </p:nvGrpSpPr>
        <p:grpSpPr>
          <a:xfrm>
            <a:off x="539552" y="4941168"/>
            <a:ext cx="539616" cy="144016"/>
            <a:chOff x="576000" y="4869160"/>
            <a:chExt cx="539616" cy="144016"/>
          </a:xfrm>
        </p:grpSpPr>
        <p:sp>
          <p:nvSpPr>
            <p:cNvPr id="22" name="Rectangle 21"/>
            <p:cNvSpPr/>
            <p:nvPr/>
          </p:nvSpPr>
          <p:spPr>
            <a:xfrm>
              <a:off x="576000" y="4869160"/>
              <a:ext cx="139080" cy="14401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83568" y="4869160"/>
              <a:ext cx="144016" cy="14401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27584" y="4869160"/>
              <a:ext cx="144016" cy="14401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971600" y="4869160"/>
              <a:ext cx="144016" cy="14401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ectangle 28"/>
          <p:cNvSpPr/>
          <p:nvPr/>
        </p:nvSpPr>
        <p:spPr>
          <a:xfrm>
            <a:off x="2627784" y="3933056"/>
            <a:ext cx="144016" cy="144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292080" y="2636912"/>
            <a:ext cx="144016" cy="144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39"/>
          <p:cNvGrpSpPr/>
          <p:nvPr/>
        </p:nvGrpSpPr>
        <p:grpSpPr>
          <a:xfrm>
            <a:off x="1259632" y="4653136"/>
            <a:ext cx="144016" cy="432048"/>
            <a:chOff x="2195736" y="4293096"/>
            <a:chExt cx="144016" cy="432048"/>
          </a:xfrm>
        </p:grpSpPr>
        <p:sp>
          <p:nvSpPr>
            <p:cNvPr id="41" name="Rectangle 40"/>
            <p:cNvSpPr/>
            <p:nvPr/>
          </p:nvSpPr>
          <p:spPr>
            <a:xfrm>
              <a:off x="2195736" y="4293096"/>
              <a:ext cx="144016" cy="14401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195736" y="4437112"/>
              <a:ext cx="144016" cy="14401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195736" y="4581128"/>
              <a:ext cx="144016" cy="14401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43"/>
          <p:cNvGrpSpPr/>
          <p:nvPr/>
        </p:nvGrpSpPr>
        <p:grpSpPr>
          <a:xfrm>
            <a:off x="971600" y="4653136"/>
            <a:ext cx="144016" cy="432048"/>
            <a:chOff x="2195736" y="4293096"/>
            <a:chExt cx="144016" cy="432048"/>
          </a:xfrm>
        </p:grpSpPr>
        <p:sp>
          <p:nvSpPr>
            <p:cNvPr id="45" name="Rectangle 44"/>
            <p:cNvSpPr/>
            <p:nvPr/>
          </p:nvSpPr>
          <p:spPr>
            <a:xfrm>
              <a:off x="2195736" y="4293096"/>
              <a:ext cx="144016" cy="14401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195736" y="4437112"/>
              <a:ext cx="144016" cy="14401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195736" y="4581128"/>
              <a:ext cx="144016" cy="14401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47"/>
          <p:cNvGrpSpPr/>
          <p:nvPr/>
        </p:nvGrpSpPr>
        <p:grpSpPr>
          <a:xfrm>
            <a:off x="683568" y="5013176"/>
            <a:ext cx="144016" cy="432048"/>
            <a:chOff x="2195736" y="4293096"/>
            <a:chExt cx="144016" cy="432048"/>
          </a:xfrm>
        </p:grpSpPr>
        <p:sp>
          <p:nvSpPr>
            <p:cNvPr id="49" name="Rectangle 48"/>
            <p:cNvSpPr/>
            <p:nvPr/>
          </p:nvSpPr>
          <p:spPr>
            <a:xfrm>
              <a:off x="2195736" y="4293096"/>
              <a:ext cx="144016" cy="14401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195736" y="4437112"/>
              <a:ext cx="144016" cy="14401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195736" y="4581128"/>
              <a:ext cx="144016" cy="14401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Rectangle 51"/>
          <p:cNvSpPr/>
          <p:nvPr/>
        </p:nvSpPr>
        <p:spPr>
          <a:xfrm>
            <a:off x="1763688" y="4653136"/>
            <a:ext cx="144016" cy="144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1331640" y="4653136"/>
            <a:ext cx="288032" cy="144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53"/>
          <p:cNvGrpSpPr/>
          <p:nvPr/>
        </p:nvGrpSpPr>
        <p:grpSpPr>
          <a:xfrm>
            <a:off x="1475656" y="4365104"/>
            <a:ext cx="144016" cy="432048"/>
            <a:chOff x="2195736" y="4293096"/>
            <a:chExt cx="144016" cy="432048"/>
          </a:xfrm>
        </p:grpSpPr>
        <p:sp>
          <p:nvSpPr>
            <p:cNvPr id="55" name="Rectangle 54"/>
            <p:cNvSpPr/>
            <p:nvPr/>
          </p:nvSpPr>
          <p:spPr>
            <a:xfrm>
              <a:off x="2195736" y="4293096"/>
              <a:ext cx="144016" cy="14401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195736" y="4437112"/>
              <a:ext cx="144016" cy="14401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195736" y="4581128"/>
              <a:ext cx="144016" cy="14401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Rectangle 57"/>
          <p:cNvSpPr/>
          <p:nvPr/>
        </p:nvSpPr>
        <p:spPr>
          <a:xfrm>
            <a:off x="683568" y="4653136"/>
            <a:ext cx="144016" cy="144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1259632" y="4365104"/>
            <a:ext cx="144016" cy="144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4644008" y="2636912"/>
            <a:ext cx="144016" cy="144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4788024" y="2941712"/>
            <a:ext cx="144016" cy="144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/>
          <p:cNvGrpSpPr/>
          <p:nvPr/>
        </p:nvGrpSpPr>
        <p:grpSpPr>
          <a:xfrm>
            <a:off x="539552" y="836712"/>
            <a:ext cx="4896544" cy="3960424"/>
            <a:chOff x="539552" y="836712"/>
            <a:chExt cx="4896544" cy="3960424"/>
          </a:xfrm>
        </p:grpSpPr>
        <p:grpSp>
          <p:nvGrpSpPr>
            <p:cNvPr id="62" name="Group 61"/>
            <p:cNvGrpSpPr/>
            <p:nvPr/>
          </p:nvGrpSpPr>
          <p:grpSpPr>
            <a:xfrm>
              <a:off x="2699792" y="3356992"/>
              <a:ext cx="2736304" cy="1440144"/>
              <a:chOff x="2699792" y="3356992"/>
              <a:chExt cx="2736304" cy="1440144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3563888" y="4077072"/>
                <a:ext cx="864096" cy="14401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3995936" y="3933056"/>
                <a:ext cx="792088" cy="14401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4355976" y="3789040"/>
                <a:ext cx="792088" cy="14401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5292080" y="3356992"/>
                <a:ext cx="144016" cy="1440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5148064" y="3501008"/>
                <a:ext cx="144016" cy="1440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5004048" y="3501008"/>
                <a:ext cx="144016" cy="1440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4499992" y="3645024"/>
                <a:ext cx="648072" cy="14401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3563888" y="4221088"/>
                <a:ext cx="576064" cy="14401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3347864" y="4365104"/>
                <a:ext cx="792088" cy="14401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2843808" y="4509120"/>
                <a:ext cx="648072" cy="14401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699792" y="4653136"/>
                <a:ext cx="144016" cy="1440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3" name="TextBox 62"/>
            <p:cNvSpPr txBox="1"/>
            <p:nvPr/>
          </p:nvSpPr>
          <p:spPr>
            <a:xfrm>
              <a:off x="539552" y="836712"/>
              <a:ext cx="3060068" cy="6463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H. Alvarez-</a:t>
              </a:r>
              <a:r>
                <a:rPr lang="en-US" dirty="0" err="1" smtClean="0"/>
                <a:t>Pol</a:t>
              </a:r>
              <a:r>
                <a:rPr lang="en-US" dirty="0" smtClean="0"/>
                <a:t> et al</a:t>
              </a:r>
            </a:p>
            <a:p>
              <a:r>
                <a:rPr lang="en-US" dirty="0" smtClean="0"/>
                <a:t>Phys. Rev C 82 (2010) 041602®</a:t>
              </a:r>
              <a:endParaRPr lang="en-US" dirty="0"/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5063020" y="5180999"/>
            <a:ext cx="3018262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Beam: 10</a:t>
            </a:r>
            <a:r>
              <a:rPr lang="en-US" baseline="30000" dirty="0" smtClean="0"/>
              <a:t>8</a:t>
            </a:r>
            <a:r>
              <a:rPr lang="en-US" dirty="0" smtClean="0"/>
              <a:t> / sec </a:t>
            </a:r>
            <a:r>
              <a:rPr lang="en-US" baseline="30000" dirty="0" smtClean="0"/>
              <a:t>238</a:t>
            </a:r>
            <a:r>
              <a:rPr lang="en-US" dirty="0" smtClean="0"/>
              <a:t>U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100pb sensitivity in 2 days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Factor 5 reduction</a:t>
            </a:r>
          </a:p>
          <a:p>
            <a:r>
              <a:rPr lang="en-US" dirty="0" smtClean="0"/>
              <a:t>   per each additional neutron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475" y="764704"/>
            <a:ext cx="8899525" cy="553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694116">
            <a:off x="5187071" y="4454338"/>
            <a:ext cx="1545970" cy="157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012160" y="3861048"/>
            <a:ext cx="792088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649621">
            <a:off x="5394562" y="4146794"/>
            <a:ext cx="247650" cy="992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516216" y="4581128"/>
            <a:ext cx="36004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580112" y="4149080"/>
            <a:ext cx="5309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FDC2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7040" y="0"/>
            <a:ext cx="9361040" cy="7128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138033" y="2988241"/>
            <a:ext cx="2442079" cy="584775"/>
          </a:xfrm>
          <a:prstGeom prst="rect">
            <a:avLst/>
          </a:prstGeom>
          <a:solidFill>
            <a:schemeClr val="accent1">
              <a:lumMod val="40000"/>
              <a:lumOff val="60000"/>
              <a:alpha val="15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Thank you !!!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2708920"/>
            <a:ext cx="3593228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dirty="0" smtClean="0"/>
              <a:t>Why and What For 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99592" y="404664"/>
            <a:ext cx="7129463" cy="6032500"/>
            <a:chOff x="158" y="136"/>
            <a:chExt cx="4491" cy="4065"/>
          </a:xfrm>
        </p:grpSpPr>
        <p:pic>
          <p:nvPicPr>
            <p:cNvPr id="23558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8" y="136"/>
              <a:ext cx="4491" cy="4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59" name="Text Box 4"/>
            <p:cNvSpPr txBox="1">
              <a:spLocks noChangeArrowheads="1"/>
            </p:cNvSpPr>
            <p:nvPr/>
          </p:nvSpPr>
          <p:spPr bwMode="auto">
            <a:xfrm>
              <a:off x="2245" y="732"/>
              <a:ext cx="570" cy="31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de-DE" sz="2400" baseline="30000">
                  <a:solidFill>
                    <a:srgbClr val="FF3300"/>
                  </a:solidFill>
                </a:rPr>
                <a:t>208</a:t>
              </a:r>
              <a:r>
                <a:rPr lang="de-DE" sz="2400">
                  <a:solidFill>
                    <a:srgbClr val="FF3300"/>
                  </a:solidFill>
                </a:rPr>
                <a:t>Pb</a:t>
              </a:r>
              <a:endParaRPr lang="en-US" sz="2400">
                <a:solidFill>
                  <a:srgbClr val="FF3300"/>
                </a:solidFill>
              </a:endParaRPr>
            </a:p>
          </p:txBody>
        </p:sp>
        <p:sp>
          <p:nvSpPr>
            <p:cNvPr id="23560" name="Text Box 5"/>
            <p:cNvSpPr txBox="1">
              <a:spLocks noChangeArrowheads="1"/>
            </p:cNvSpPr>
            <p:nvPr/>
          </p:nvSpPr>
          <p:spPr bwMode="auto">
            <a:xfrm>
              <a:off x="2814" y="415"/>
              <a:ext cx="474" cy="315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de-DE" sz="2400" baseline="30000">
                  <a:solidFill>
                    <a:srgbClr val="FF3300"/>
                  </a:solidFill>
                </a:rPr>
                <a:t>238</a:t>
              </a:r>
              <a:r>
                <a:rPr lang="de-DE" sz="2400">
                  <a:solidFill>
                    <a:srgbClr val="FF3300"/>
                  </a:solidFill>
                </a:rPr>
                <a:t>U</a:t>
              </a:r>
              <a:endParaRPr lang="en-US" sz="2400">
                <a:solidFill>
                  <a:srgbClr val="FF3300"/>
                </a:solidFill>
              </a:endParaRPr>
            </a:p>
          </p:txBody>
        </p:sp>
        <p:sp>
          <p:nvSpPr>
            <p:cNvPr id="23561" name="Line 6"/>
            <p:cNvSpPr>
              <a:spLocks noChangeShapeType="1"/>
            </p:cNvSpPr>
            <p:nvPr/>
          </p:nvSpPr>
          <p:spPr bwMode="auto">
            <a:xfrm>
              <a:off x="3288" y="709"/>
              <a:ext cx="318" cy="318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2" name="Line 7"/>
            <p:cNvSpPr>
              <a:spLocks noChangeShapeType="1"/>
            </p:cNvSpPr>
            <p:nvPr/>
          </p:nvSpPr>
          <p:spPr bwMode="auto">
            <a:xfrm>
              <a:off x="2834" y="1026"/>
              <a:ext cx="318" cy="318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8782" name="Text Box 62"/>
          <p:cNvSpPr txBox="1">
            <a:spLocks noChangeArrowheads="1"/>
          </p:cNvSpPr>
          <p:nvPr/>
        </p:nvSpPr>
        <p:spPr bwMode="auto">
          <a:xfrm>
            <a:off x="578818" y="446088"/>
            <a:ext cx="2913062" cy="82232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de-DE" sz="2400">
                <a:solidFill>
                  <a:schemeClr val="tx1"/>
                </a:solidFill>
              </a:rPr>
              <a:t>The Far North-East </a:t>
            </a:r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de-DE" sz="2400">
                <a:solidFill>
                  <a:schemeClr val="tx1"/>
                </a:solidFill>
              </a:rPr>
              <a:t>of the Nuclear Chart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3556" name="Oval 63"/>
          <p:cNvSpPr>
            <a:spLocks noChangeArrowheads="1"/>
          </p:cNvSpPr>
          <p:nvPr/>
        </p:nvSpPr>
        <p:spPr bwMode="auto">
          <a:xfrm rot="19681659">
            <a:off x="5098400" y="1786311"/>
            <a:ext cx="3335527" cy="1055687"/>
          </a:xfrm>
          <a:prstGeom prst="ellipse">
            <a:avLst/>
          </a:prstGeom>
          <a:noFill/>
          <a:ln w="5715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Text Box 64"/>
          <p:cNvSpPr txBox="1">
            <a:spLocks noChangeArrowheads="1"/>
          </p:cNvSpPr>
          <p:nvPr/>
        </p:nvSpPr>
        <p:spPr bwMode="auto">
          <a:xfrm>
            <a:off x="6156325" y="1763713"/>
            <a:ext cx="493713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4000" b="1">
                <a:solidFill>
                  <a:srgbClr val="FF5050"/>
                </a:solidFill>
              </a:rPr>
              <a:t>?</a:t>
            </a:r>
            <a:endParaRPr lang="en-US" sz="4000" b="1">
              <a:solidFill>
                <a:srgbClr val="FF5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04664"/>
            <a:ext cx="7129463" cy="60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6" name="Group 65"/>
          <p:cNvGrpSpPr/>
          <p:nvPr/>
        </p:nvGrpSpPr>
        <p:grpSpPr>
          <a:xfrm>
            <a:off x="4473575" y="3734197"/>
            <a:ext cx="4706937" cy="3151187"/>
            <a:chOff x="4473575" y="3590181"/>
            <a:chExt cx="4706937" cy="3151187"/>
          </a:xfrm>
        </p:grpSpPr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4473575" y="3590181"/>
              <a:ext cx="4706937" cy="3151187"/>
              <a:chOff x="2753" y="2216"/>
              <a:chExt cx="2965" cy="1985"/>
            </a:xfrm>
          </p:grpSpPr>
          <p:grpSp>
            <p:nvGrpSpPr>
              <p:cNvPr id="4" name="Group 9"/>
              <p:cNvGrpSpPr>
                <a:grpSpLocks/>
              </p:cNvGrpSpPr>
              <p:nvPr/>
            </p:nvGrpSpPr>
            <p:grpSpPr bwMode="auto">
              <a:xfrm>
                <a:off x="2869" y="2217"/>
                <a:ext cx="2849" cy="1984"/>
                <a:chOff x="2869" y="2216"/>
                <a:chExt cx="2849" cy="1984"/>
              </a:xfrm>
            </p:grpSpPr>
            <p:pic>
              <p:nvPicPr>
                <p:cNvPr id="2085" name="Picture 10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11099" r="1874" b="12201"/>
                <a:stretch>
                  <a:fillRect/>
                </a:stretch>
              </p:blipFill>
              <p:spPr bwMode="auto">
                <a:xfrm>
                  <a:off x="3048" y="2248"/>
                  <a:ext cx="2484" cy="1659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086" name="Line 11"/>
                <p:cNvSpPr>
                  <a:spLocks noChangeShapeType="1"/>
                </p:cNvSpPr>
                <p:nvPr/>
              </p:nvSpPr>
              <p:spPr bwMode="auto">
                <a:xfrm>
                  <a:off x="3072" y="2216"/>
                  <a:ext cx="246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5" name="Group 12"/>
                <p:cNvGrpSpPr>
                  <a:grpSpLocks/>
                </p:cNvGrpSpPr>
                <p:nvPr/>
              </p:nvGrpSpPr>
              <p:grpSpPr bwMode="auto">
                <a:xfrm>
                  <a:off x="3048" y="2216"/>
                  <a:ext cx="24" cy="1669"/>
                  <a:chOff x="703" y="73"/>
                  <a:chExt cx="45" cy="3493"/>
                </a:xfrm>
              </p:grpSpPr>
              <p:sp>
                <p:nvSpPr>
                  <p:cNvPr id="2102" name="Line 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48" y="73"/>
                    <a:ext cx="0" cy="349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3" name="Line 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3" y="2886"/>
                    <a:ext cx="4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4" name="Line 1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3" y="2205"/>
                    <a:ext cx="4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5" name="Line 1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3" y="1525"/>
                    <a:ext cx="4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6" name="Line 1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3" y="799"/>
                    <a:ext cx="4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" name="Group 18"/>
                <p:cNvGrpSpPr>
                  <a:grpSpLocks/>
                </p:cNvGrpSpPr>
                <p:nvPr/>
              </p:nvGrpSpPr>
              <p:grpSpPr bwMode="auto">
                <a:xfrm>
                  <a:off x="3072" y="3840"/>
                  <a:ext cx="2460" cy="45"/>
                  <a:chOff x="748" y="3430"/>
                  <a:chExt cx="4581" cy="91"/>
                </a:xfrm>
              </p:grpSpPr>
              <p:sp>
                <p:nvSpPr>
                  <p:cNvPr id="2095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748" y="3521"/>
                    <a:ext cx="458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96" name="Line 2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29" y="3430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97" name="Line 2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00" y="3430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98" name="Line 2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25" y="3430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99" name="Line 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51" y="3430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0" name="Line 2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422" y="3430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1" name="Line 2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148" y="3430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089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3334" y="3969"/>
                  <a:ext cx="2384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1" hangingPunct="1">
                    <a:lnSpc>
                      <a:spcPct val="100000"/>
                    </a:lnSpc>
                    <a:buClrTx/>
                    <a:buSzTx/>
                    <a:buFontTx/>
                    <a:buNone/>
                  </a:pPr>
                  <a:r>
                    <a:rPr lang="de-DE" sz="800">
                      <a:solidFill>
                        <a:schemeClr val="tx1"/>
                      </a:solidFill>
                    </a:rPr>
                    <a:t>190                 200                210               220                  230               240         </a:t>
                  </a:r>
                </a:p>
                <a:p>
                  <a:pPr eaLnBrk="1" hangingPunct="1">
                    <a:lnSpc>
                      <a:spcPct val="100000"/>
                    </a:lnSpc>
                    <a:buClrTx/>
                    <a:buSzTx/>
                    <a:buFontTx/>
                    <a:buNone/>
                  </a:pPr>
                  <a:r>
                    <a:rPr lang="de-DE" sz="800">
                      <a:solidFill>
                        <a:schemeClr val="tx1"/>
                      </a:solidFill>
                    </a:rPr>
                    <a:t>                                              </a:t>
                  </a:r>
                  <a:r>
                    <a:rPr lang="de-DE" sz="1000">
                      <a:solidFill>
                        <a:schemeClr val="tx1"/>
                      </a:solidFill>
                    </a:rPr>
                    <a:t>Mass Number A</a:t>
                  </a:r>
                  <a:endParaRPr lang="en-US" sz="10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90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900" y="2589"/>
                  <a:ext cx="116" cy="1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1" hangingPunct="1">
                    <a:lnSpc>
                      <a:spcPct val="100000"/>
                    </a:lnSpc>
                    <a:buClrTx/>
                    <a:buSzTx/>
                    <a:buFontTx/>
                    <a:buNone/>
                  </a:pPr>
                  <a:endParaRPr lang="en-US" sz="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91" name="Text Box 28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2792" y="3544"/>
                  <a:ext cx="212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>
                  <a:spAutoFit/>
                </a:bodyPr>
                <a:lstStyle/>
                <a:p>
                  <a:pPr eaLnBrk="1" hangingPunct="1">
                    <a:lnSpc>
                      <a:spcPct val="100000"/>
                    </a:lnSpc>
                    <a:buClrTx/>
                    <a:buSzTx/>
                    <a:buFontTx/>
                    <a:buNone/>
                  </a:pPr>
                  <a:endParaRPr lang="en-US" sz="10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8989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4729" y="2302"/>
                  <a:ext cx="169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r" eaLnBrk="1" hangingPunct="1">
                    <a:lnSpc>
                      <a:spcPct val="100000"/>
                    </a:lnSpc>
                    <a:buClrTx/>
                    <a:buSzTx/>
                    <a:buFontTx/>
                    <a:buNone/>
                    <a:defRPr/>
                  </a:pPr>
                  <a:r>
                    <a:rPr lang="de-DE" sz="2400">
                      <a:solidFill>
                        <a:srgbClr val="CC3300"/>
                      </a:solidFill>
                    </a:rPr>
                    <a:t> </a:t>
                  </a:r>
                  <a:endParaRPr lang="en-US" sz="2400">
                    <a:solidFill>
                      <a:srgbClr val="CC3300"/>
                    </a:solidFill>
                  </a:endParaRPr>
                </a:p>
              </p:txBody>
            </p:sp>
            <p:sp>
              <p:nvSpPr>
                <p:cNvPr id="2093" name="Line 30"/>
                <p:cNvSpPr>
                  <a:spLocks noChangeShapeType="1"/>
                </p:cNvSpPr>
                <p:nvPr/>
              </p:nvSpPr>
              <p:spPr bwMode="auto">
                <a:xfrm>
                  <a:off x="4388" y="2550"/>
                  <a:ext cx="0" cy="115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4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4136" y="3701"/>
                  <a:ext cx="448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1" hangingPunct="1">
                    <a:lnSpc>
                      <a:spcPct val="100000"/>
                    </a:lnSpc>
                    <a:buClrTx/>
                    <a:buSzTx/>
                    <a:buFontTx/>
                    <a:buNone/>
                  </a:pPr>
                  <a:r>
                    <a:rPr lang="de-DE" sz="1400" dirty="0">
                      <a:solidFill>
                        <a:schemeClr val="tx1"/>
                      </a:solidFill>
                    </a:rPr>
                    <a:t>N=126</a:t>
                  </a:r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075" name="Line 32"/>
              <p:cNvSpPr>
                <a:spLocks noChangeShapeType="1"/>
              </p:cNvSpPr>
              <p:nvPr/>
            </p:nvSpPr>
            <p:spPr bwMode="auto">
              <a:xfrm>
                <a:off x="5512" y="2216"/>
                <a:ext cx="0" cy="16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" name="Text Box 36"/>
              <p:cNvSpPr txBox="1">
                <a:spLocks noChangeArrowheads="1"/>
              </p:cNvSpPr>
              <p:nvPr/>
            </p:nvSpPr>
            <p:spPr bwMode="auto">
              <a:xfrm>
                <a:off x="3149" y="2341"/>
                <a:ext cx="108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de-DE" sz="1200" dirty="0">
                    <a:solidFill>
                      <a:schemeClr val="tx1"/>
                    </a:solidFill>
                  </a:rPr>
                  <a:t>Peter Möller et al. </a:t>
                </a:r>
              </a:p>
              <a:p>
                <a:pPr eaLnBrk="1" hangingPunct="1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de-DE" sz="1200" dirty="0">
                    <a:solidFill>
                      <a:schemeClr val="tx1"/>
                    </a:solidFill>
                  </a:rPr>
                  <a:t>Phys. Rev. C</a:t>
                </a:r>
                <a:r>
                  <a:rPr lang="de-DE" sz="1200" b="1" dirty="0">
                    <a:solidFill>
                      <a:schemeClr val="tx1"/>
                    </a:solidFill>
                  </a:rPr>
                  <a:t>79 </a:t>
                </a:r>
                <a:r>
                  <a:rPr lang="de-DE" sz="1200" dirty="0">
                    <a:solidFill>
                      <a:schemeClr val="tx1"/>
                    </a:solidFill>
                  </a:rPr>
                  <a:t>(2009)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81" name="Text Box 38"/>
              <p:cNvSpPr txBox="1">
                <a:spLocks noChangeArrowheads="1"/>
              </p:cNvSpPr>
              <p:nvPr/>
            </p:nvSpPr>
            <p:spPr bwMode="auto">
              <a:xfrm rot="-5400000">
                <a:off x="2371" y="3002"/>
                <a:ext cx="937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de-DE" sz="1200">
                    <a:solidFill>
                      <a:schemeClr val="tx1"/>
                    </a:solidFill>
                  </a:rPr>
                  <a:t>Fisson Brrier [MeV]</a:t>
                </a:r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2082" name="Text Box 39"/>
              <p:cNvSpPr txBox="1">
                <a:spLocks noChangeArrowheads="1"/>
              </p:cNvSpPr>
              <p:nvPr/>
            </p:nvSpPr>
            <p:spPr bwMode="auto">
              <a:xfrm>
                <a:off x="2838" y="2432"/>
                <a:ext cx="223" cy="1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de-DE" sz="1200">
                    <a:solidFill>
                      <a:schemeClr val="tx1"/>
                    </a:solidFill>
                  </a:rPr>
                  <a:t>16</a:t>
                </a:r>
              </a:p>
              <a:p>
                <a:pPr eaLnBrk="1" hangingPunct="1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de-DE" sz="1200">
                  <a:solidFill>
                    <a:schemeClr val="tx1"/>
                  </a:solidFill>
                </a:endParaRPr>
              </a:p>
              <a:p>
                <a:pPr eaLnBrk="1" hangingPunct="1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de-DE" sz="1200">
                  <a:solidFill>
                    <a:schemeClr val="tx1"/>
                  </a:solidFill>
                </a:endParaRPr>
              </a:p>
              <a:p>
                <a:pPr eaLnBrk="1" hangingPunct="1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de-DE" sz="1200">
                    <a:solidFill>
                      <a:schemeClr val="tx1"/>
                    </a:solidFill>
                  </a:rPr>
                  <a:t>12</a:t>
                </a:r>
              </a:p>
              <a:p>
                <a:pPr eaLnBrk="1" hangingPunct="1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de-DE" sz="1200">
                  <a:solidFill>
                    <a:schemeClr val="tx1"/>
                  </a:solidFill>
                </a:endParaRPr>
              </a:p>
              <a:p>
                <a:pPr eaLnBrk="1" hangingPunct="1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de-DE" sz="1200">
                  <a:solidFill>
                    <a:schemeClr val="tx1"/>
                  </a:solidFill>
                </a:endParaRPr>
              </a:p>
              <a:p>
                <a:pPr eaLnBrk="1" hangingPunct="1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de-DE" sz="1200">
                    <a:solidFill>
                      <a:schemeClr val="tx1"/>
                    </a:solidFill>
                  </a:rPr>
                  <a:t>  8</a:t>
                </a:r>
              </a:p>
              <a:p>
                <a:pPr eaLnBrk="1" hangingPunct="1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de-DE" sz="1200">
                  <a:solidFill>
                    <a:schemeClr val="tx1"/>
                  </a:solidFill>
                </a:endParaRPr>
              </a:p>
              <a:p>
                <a:pPr eaLnBrk="1" hangingPunct="1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de-DE" sz="1200">
                  <a:solidFill>
                    <a:schemeClr val="tx1"/>
                  </a:solidFill>
                </a:endParaRPr>
              </a:p>
              <a:p>
                <a:pPr eaLnBrk="1" hangingPunct="1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de-DE" sz="1200">
                    <a:solidFill>
                      <a:schemeClr val="tx1"/>
                    </a:solidFill>
                  </a:rPr>
                  <a:t>  4</a:t>
                </a:r>
              </a:p>
              <a:p>
                <a:pPr eaLnBrk="1" hangingPunct="1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69000" name="Text Box 40"/>
              <p:cNvSpPr txBox="1">
                <a:spLocks noChangeArrowheads="1"/>
              </p:cNvSpPr>
              <p:nvPr/>
            </p:nvSpPr>
            <p:spPr bwMode="auto">
              <a:xfrm>
                <a:off x="3173" y="2652"/>
                <a:ext cx="932" cy="330"/>
              </a:xfrm>
              <a:prstGeom prst="rect">
                <a:avLst/>
              </a:prstGeom>
              <a:solidFill>
                <a:srgbClr val="EAEAEA"/>
              </a:solidFill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pPr eaLnBrk="1" hangingPunct="1">
                  <a:lnSpc>
                    <a:spcPct val="100000"/>
                  </a:lnSpc>
                  <a:buClrTx/>
                  <a:buSzTx/>
                  <a:buFontTx/>
                  <a:buNone/>
                  <a:defRPr/>
                </a:pPr>
                <a:r>
                  <a:rPr lang="de-DE" sz="1400" dirty="0">
                    <a:solidFill>
                      <a:srgbClr val="FF3300"/>
                    </a:solidFill>
                  </a:rPr>
                  <a:t>Fission Barriers </a:t>
                </a:r>
                <a:r>
                  <a:rPr lang="de-DE" sz="1400" dirty="0" smtClean="0">
                    <a:solidFill>
                      <a:srgbClr val="FF3300"/>
                    </a:solidFill>
                  </a:rPr>
                  <a:t>of</a:t>
                </a:r>
              </a:p>
              <a:p>
                <a:pPr eaLnBrk="1" hangingPunct="1">
                  <a:lnSpc>
                    <a:spcPct val="100000"/>
                  </a:lnSpc>
                  <a:buClrTx/>
                  <a:buSzTx/>
                  <a:buFontTx/>
                  <a:buNone/>
                  <a:defRPr/>
                </a:pPr>
                <a:r>
                  <a:rPr lang="de-DE" sz="1400" dirty="0" smtClean="0">
                    <a:solidFill>
                      <a:srgbClr val="FF3300"/>
                    </a:solidFill>
                  </a:rPr>
                  <a:t>Radium </a:t>
                </a:r>
                <a:r>
                  <a:rPr lang="de-DE" sz="1400" dirty="0">
                    <a:solidFill>
                      <a:srgbClr val="FF3300"/>
                    </a:solidFill>
                  </a:rPr>
                  <a:t>Isotopes</a:t>
                </a:r>
                <a:endParaRPr lang="en-US" sz="1400" dirty="0">
                  <a:solidFill>
                    <a:srgbClr val="FF3300"/>
                  </a:solidFill>
                </a:endParaRPr>
              </a:p>
            </p:txBody>
          </p:sp>
        </p:grpSp>
        <p:sp>
          <p:nvSpPr>
            <p:cNvPr id="65" name="Rectangle 64"/>
            <p:cNvSpPr/>
            <p:nvPr/>
          </p:nvSpPr>
          <p:spPr>
            <a:xfrm>
              <a:off x="7092280" y="4149080"/>
              <a:ext cx="1656184" cy="1512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4499992" y="980728"/>
            <a:ext cx="4083339" cy="2457564"/>
            <a:chOff x="4499992" y="971436"/>
            <a:chExt cx="4083339" cy="2457564"/>
          </a:xfrm>
        </p:grpSpPr>
        <p:cxnSp>
          <p:nvCxnSpPr>
            <p:cNvPr id="68" name="Straight Connector 67"/>
            <p:cNvCxnSpPr/>
            <p:nvPr/>
          </p:nvCxnSpPr>
          <p:spPr>
            <a:xfrm rot="16200000" flipH="1">
              <a:off x="5580112" y="1484785"/>
              <a:ext cx="1656184" cy="1656184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4499992" y="971436"/>
              <a:ext cx="15231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Fissility</a:t>
              </a:r>
              <a:r>
                <a:rPr lang="en-US" dirty="0" smtClean="0"/>
                <a:t>  ~ Z</a:t>
              </a:r>
              <a:r>
                <a:rPr lang="en-US" baseline="30000" dirty="0" smtClean="0"/>
                <a:t>2</a:t>
              </a:r>
              <a:r>
                <a:rPr lang="en-US" dirty="0" smtClean="0"/>
                <a:t>/A</a:t>
              </a:r>
              <a:endParaRPr lang="en-US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236296" y="3059668"/>
              <a:ext cx="1347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5">
                      <a:lumMod val="50000"/>
                    </a:schemeClr>
                  </a:solidFill>
                </a:rPr>
                <a:t>A = constant</a:t>
              </a:r>
              <a:endParaRPr lang="en-US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77" name="Text Box 62"/>
          <p:cNvSpPr txBox="1">
            <a:spLocks noChangeArrowheads="1"/>
          </p:cNvSpPr>
          <p:nvPr/>
        </p:nvSpPr>
        <p:spPr bwMode="auto">
          <a:xfrm>
            <a:off x="1979712" y="1239143"/>
            <a:ext cx="1031051" cy="46166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de-DE" sz="2400" dirty="0" smtClean="0">
                <a:solidFill>
                  <a:schemeClr val="tx1"/>
                </a:solidFill>
              </a:rPr>
              <a:t>Fission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04664"/>
            <a:ext cx="7129463" cy="60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473575" y="3734197"/>
            <a:ext cx="4706937" cy="3151187"/>
            <a:chOff x="2753" y="2216"/>
            <a:chExt cx="2965" cy="1985"/>
          </a:xfrm>
        </p:grpSpPr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2869" y="2217"/>
              <a:ext cx="2849" cy="1984"/>
              <a:chOff x="2869" y="2216"/>
              <a:chExt cx="2849" cy="1984"/>
            </a:xfrm>
          </p:grpSpPr>
          <p:pic>
            <p:nvPicPr>
              <p:cNvPr id="2085" name="Picture 10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1099" r="1874" b="12201"/>
              <a:stretch>
                <a:fillRect/>
              </a:stretch>
            </p:blipFill>
            <p:spPr bwMode="auto">
              <a:xfrm>
                <a:off x="3048" y="2248"/>
                <a:ext cx="2484" cy="165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sp>
            <p:nvSpPr>
              <p:cNvPr id="2086" name="Line 11"/>
              <p:cNvSpPr>
                <a:spLocks noChangeShapeType="1"/>
              </p:cNvSpPr>
              <p:nvPr/>
            </p:nvSpPr>
            <p:spPr bwMode="auto">
              <a:xfrm>
                <a:off x="3072" y="2216"/>
                <a:ext cx="24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" name="Group 12"/>
              <p:cNvGrpSpPr>
                <a:grpSpLocks/>
              </p:cNvGrpSpPr>
              <p:nvPr/>
            </p:nvGrpSpPr>
            <p:grpSpPr bwMode="auto">
              <a:xfrm>
                <a:off x="3048" y="2216"/>
                <a:ext cx="24" cy="1669"/>
                <a:chOff x="703" y="73"/>
                <a:chExt cx="45" cy="3493"/>
              </a:xfrm>
            </p:grpSpPr>
            <p:sp>
              <p:nvSpPr>
                <p:cNvPr id="2102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748" y="73"/>
                  <a:ext cx="0" cy="349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3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703" y="2886"/>
                  <a:ext cx="4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4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703" y="2205"/>
                  <a:ext cx="4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5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703" y="1525"/>
                  <a:ext cx="4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6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703" y="799"/>
                  <a:ext cx="4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" name="Group 18"/>
              <p:cNvGrpSpPr>
                <a:grpSpLocks/>
              </p:cNvGrpSpPr>
              <p:nvPr/>
            </p:nvGrpSpPr>
            <p:grpSpPr bwMode="auto">
              <a:xfrm>
                <a:off x="3072" y="3840"/>
                <a:ext cx="2460" cy="45"/>
                <a:chOff x="748" y="3430"/>
                <a:chExt cx="4581" cy="91"/>
              </a:xfrm>
            </p:grpSpPr>
            <p:sp>
              <p:nvSpPr>
                <p:cNvPr id="2095" name="Line 19"/>
                <p:cNvSpPr>
                  <a:spLocks noChangeShapeType="1"/>
                </p:cNvSpPr>
                <p:nvPr/>
              </p:nvSpPr>
              <p:spPr bwMode="auto">
                <a:xfrm>
                  <a:off x="748" y="3521"/>
                  <a:ext cx="4581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6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1429" y="3430"/>
                  <a:ext cx="0" cy="9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7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2200" y="3430"/>
                  <a:ext cx="0" cy="9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8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2925" y="3430"/>
                  <a:ext cx="0" cy="9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9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3651" y="3430"/>
                  <a:ext cx="0" cy="9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0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4422" y="3430"/>
                  <a:ext cx="0" cy="9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1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5148" y="3430"/>
                  <a:ext cx="0" cy="9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89" name="Text Box 26"/>
              <p:cNvSpPr txBox="1">
                <a:spLocks noChangeArrowheads="1"/>
              </p:cNvSpPr>
              <p:nvPr/>
            </p:nvSpPr>
            <p:spPr bwMode="auto">
              <a:xfrm>
                <a:off x="3334" y="3969"/>
                <a:ext cx="23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de-DE" sz="800">
                    <a:solidFill>
                      <a:schemeClr val="tx1"/>
                    </a:solidFill>
                  </a:rPr>
                  <a:t>190                 200                210               220                  230               240         </a:t>
                </a:r>
              </a:p>
              <a:p>
                <a:pPr eaLnBrk="1" hangingPunct="1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de-DE" sz="800">
                    <a:solidFill>
                      <a:schemeClr val="tx1"/>
                    </a:solidFill>
                  </a:rPr>
                  <a:t>                                              </a:t>
                </a:r>
                <a:r>
                  <a:rPr lang="de-DE" sz="1000">
                    <a:solidFill>
                      <a:schemeClr val="tx1"/>
                    </a:solidFill>
                  </a:rPr>
                  <a:t>Mass Number A</a:t>
                </a:r>
                <a:endParaRPr lang="en-US" sz="1000">
                  <a:solidFill>
                    <a:schemeClr val="tx1"/>
                  </a:solidFill>
                </a:endParaRPr>
              </a:p>
            </p:txBody>
          </p:sp>
          <p:sp>
            <p:nvSpPr>
              <p:cNvPr id="2090" name="Text Box 27"/>
              <p:cNvSpPr txBox="1">
                <a:spLocks noChangeArrowheads="1"/>
              </p:cNvSpPr>
              <p:nvPr/>
            </p:nvSpPr>
            <p:spPr bwMode="auto">
              <a:xfrm>
                <a:off x="2900" y="2589"/>
                <a:ext cx="116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en-US" sz="800">
                  <a:solidFill>
                    <a:schemeClr val="tx1"/>
                  </a:solidFill>
                </a:endParaRPr>
              </a:p>
            </p:txBody>
          </p:sp>
          <p:sp>
            <p:nvSpPr>
              <p:cNvPr id="2091" name="Text Box 28"/>
              <p:cNvSpPr txBox="1">
                <a:spLocks noChangeArrowheads="1"/>
              </p:cNvSpPr>
              <p:nvPr/>
            </p:nvSpPr>
            <p:spPr bwMode="auto">
              <a:xfrm rot="-5400000">
                <a:off x="2792" y="3544"/>
                <a:ext cx="212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eaVert" wrap="none">
                <a:spAutoFit/>
              </a:bodyPr>
              <a:lstStyle/>
              <a:p>
                <a:pPr eaLnBrk="1" hangingPunct="1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en-US" sz="1000">
                  <a:solidFill>
                    <a:schemeClr val="tx1"/>
                  </a:solidFill>
                </a:endParaRPr>
              </a:p>
            </p:txBody>
          </p:sp>
          <p:sp>
            <p:nvSpPr>
              <p:cNvPr id="168989" name="Text Box 29"/>
              <p:cNvSpPr txBox="1">
                <a:spLocks noChangeArrowheads="1"/>
              </p:cNvSpPr>
              <p:nvPr/>
            </p:nvSpPr>
            <p:spPr bwMode="auto">
              <a:xfrm>
                <a:off x="4729" y="2302"/>
                <a:ext cx="16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>
                <a:spAutoFit/>
              </a:bodyPr>
              <a:lstStyle/>
              <a:p>
                <a:pPr algn="r" eaLnBrk="1" hangingPunct="1">
                  <a:lnSpc>
                    <a:spcPct val="100000"/>
                  </a:lnSpc>
                  <a:buClrTx/>
                  <a:buSzTx/>
                  <a:buFontTx/>
                  <a:buNone/>
                  <a:defRPr/>
                </a:pPr>
                <a:r>
                  <a:rPr lang="de-DE" sz="2400">
                    <a:solidFill>
                      <a:srgbClr val="CC3300"/>
                    </a:solidFill>
                  </a:rPr>
                  <a:t> </a:t>
                </a:r>
                <a:endParaRPr lang="en-US" sz="2400">
                  <a:solidFill>
                    <a:srgbClr val="CC3300"/>
                  </a:solidFill>
                </a:endParaRPr>
              </a:p>
            </p:txBody>
          </p:sp>
          <p:sp>
            <p:nvSpPr>
              <p:cNvPr id="2093" name="Line 30"/>
              <p:cNvSpPr>
                <a:spLocks noChangeShapeType="1"/>
              </p:cNvSpPr>
              <p:nvPr/>
            </p:nvSpPr>
            <p:spPr bwMode="auto">
              <a:xfrm>
                <a:off x="4388" y="2550"/>
                <a:ext cx="0" cy="115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4" name="Text Box 31"/>
              <p:cNvSpPr txBox="1">
                <a:spLocks noChangeArrowheads="1"/>
              </p:cNvSpPr>
              <p:nvPr/>
            </p:nvSpPr>
            <p:spPr bwMode="auto">
              <a:xfrm>
                <a:off x="4136" y="3701"/>
                <a:ext cx="44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de-DE" sz="1400" dirty="0">
                    <a:solidFill>
                      <a:schemeClr val="tx1"/>
                    </a:solidFill>
                  </a:rPr>
                  <a:t>N=126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075" name="Line 32"/>
            <p:cNvSpPr>
              <a:spLocks noChangeShapeType="1"/>
            </p:cNvSpPr>
            <p:nvPr/>
          </p:nvSpPr>
          <p:spPr bwMode="auto">
            <a:xfrm>
              <a:off x="5512" y="2216"/>
              <a:ext cx="0" cy="16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9" name="Text Box 36"/>
            <p:cNvSpPr txBox="1">
              <a:spLocks noChangeArrowheads="1"/>
            </p:cNvSpPr>
            <p:nvPr/>
          </p:nvSpPr>
          <p:spPr bwMode="auto">
            <a:xfrm>
              <a:off x="3149" y="2341"/>
              <a:ext cx="108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de-DE" sz="1200" dirty="0">
                  <a:solidFill>
                    <a:schemeClr val="tx1"/>
                  </a:solidFill>
                </a:rPr>
                <a:t>Peter Möller et al. </a:t>
              </a:r>
            </a:p>
            <a:p>
              <a:pPr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de-DE" sz="1200" dirty="0">
                  <a:solidFill>
                    <a:schemeClr val="tx1"/>
                  </a:solidFill>
                </a:rPr>
                <a:t>Phys. Rev. C</a:t>
              </a:r>
              <a:r>
                <a:rPr lang="de-DE" sz="1200" b="1" dirty="0">
                  <a:solidFill>
                    <a:schemeClr val="tx1"/>
                  </a:solidFill>
                </a:rPr>
                <a:t>79 </a:t>
              </a:r>
              <a:r>
                <a:rPr lang="de-DE" sz="1200" dirty="0">
                  <a:solidFill>
                    <a:schemeClr val="tx1"/>
                  </a:solidFill>
                </a:rPr>
                <a:t>(2009)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081" name="Text Box 38"/>
            <p:cNvSpPr txBox="1">
              <a:spLocks noChangeArrowheads="1"/>
            </p:cNvSpPr>
            <p:nvPr/>
          </p:nvSpPr>
          <p:spPr bwMode="auto">
            <a:xfrm rot="-5400000">
              <a:off x="2371" y="3002"/>
              <a:ext cx="93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de-DE" sz="1200">
                  <a:solidFill>
                    <a:schemeClr val="tx1"/>
                  </a:solidFill>
                </a:rPr>
                <a:t>Fisson Brrier [MeV]</a:t>
              </a:r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2082" name="Text Box 39"/>
            <p:cNvSpPr txBox="1">
              <a:spLocks noChangeArrowheads="1"/>
            </p:cNvSpPr>
            <p:nvPr/>
          </p:nvSpPr>
          <p:spPr bwMode="auto">
            <a:xfrm>
              <a:off x="2838" y="2432"/>
              <a:ext cx="223" cy="1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de-DE" sz="1200">
                  <a:solidFill>
                    <a:schemeClr val="tx1"/>
                  </a:solidFill>
                </a:rPr>
                <a:t>16</a:t>
              </a:r>
            </a:p>
            <a:p>
              <a:pPr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de-DE" sz="1200">
                <a:solidFill>
                  <a:schemeClr val="tx1"/>
                </a:solidFill>
              </a:endParaRPr>
            </a:p>
            <a:p>
              <a:pPr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de-DE" sz="1200">
                <a:solidFill>
                  <a:schemeClr val="tx1"/>
                </a:solidFill>
              </a:endParaRPr>
            </a:p>
            <a:p>
              <a:pPr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de-DE" sz="1200">
                  <a:solidFill>
                    <a:schemeClr val="tx1"/>
                  </a:solidFill>
                </a:rPr>
                <a:t>12</a:t>
              </a:r>
            </a:p>
            <a:p>
              <a:pPr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de-DE" sz="1200">
                <a:solidFill>
                  <a:schemeClr val="tx1"/>
                </a:solidFill>
              </a:endParaRPr>
            </a:p>
            <a:p>
              <a:pPr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de-DE" sz="1200">
                <a:solidFill>
                  <a:schemeClr val="tx1"/>
                </a:solidFill>
              </a:endParaRPr>
            </a:p>
            <a:p>
              <a:pPr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de-DE" sz="1200">
                  <a:solidFill>
                    <a:schemeClr val="tx1"/>
                  </a:solidFill>
                </a:rPr>
                <a:t>  8</a:t>
              </a:r>
            </a:p>
            <a:p>
              <a:pPr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de-DE" sz="1200">
                <a:solidFill>
                  <a:schemeClr val="tx1"/>
                </a:solidFill>
              </a:endParaRPr>
            </a:p>
            <a:p>
              <a:pPr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de-DE" sz="1200">
                <a:solidFill>
                  <a:schemeClr val="tx1"/>
                </a:solidFill>
              </a:endParaRPr>
            </a:p>
            <a:p>
              <a:pPr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de-DE" sz="1200">
                  <a:solidFill>
                    <a:schemeClr val="tx1"/>
                  </a:solidFill>
                </a:rPr>
                <a:t>  4</a:t>
              </a:r>
            </a:p>
            <a:p>
              <a:pPr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169000" name="Text Box 40"/>
            <p:cNvSpPr txBox="1">
              <a:spLocks noChangeArrowheads="1"/>
            </p:cNvSpPr>
            <p:nvPr/>
          </p:nvSpPr>
          <p:spPr bwMode="auto">
            <a:xfrm>
              <a:off x="3173" y="2652"/>
              <a:ext cx="932" cy="330"/>
            </a:xfrm>
            <a:prstGeom prst="rect">
              <a:avLst/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r>
                <a:rPr lang="de-DE" sz="1400" dirty="0">
                  <a:solidFill>
                    <a:srgbClr val="FF3300"/>
                  </a:solidFill>
                </a:rPr>
                <a:t>Fission Barriers </a:t>
              </a:r>
              <a:r>
                <a:rPr lang="de-DE" sz="1400" dirty="0" smtClean="0">
                  <a:solidFill>
                    <a:srgbClr val="FF3300"/>
                  </a:solidFill>
                </a:rPr>
                <a:t>of</a:t>
              </a:r>
            </a:p>
            <a:p>
              <a:pPr eaLnBrk="1" hangingPunct="1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r>
                <a:rPr lang="de-DE" sz="1400" dirty="0" smtClean="0">
                  <a:solidFill>
                    <a:srgbClr val="FF3300"/>
                  </a:solidFill>
                </a:rPr>
                <a:t>Radium </a:t>
              </a:r>
              <a:r>
                <a:rPr lang="de-DE" sz="1400" dirty="0">
                  <a:solidFill>
                    <a:srgbClr val="FF3300"/>
                  </a:solidFill>
                </a:rPr>
                <a:t>Isotopes</a:t>
              </a:r>
              <a:endParaRPr lang="en-US" sz="1400" dirty="0">
                <a:solidFill>
                  <a:srgbClr val="FF3300"/>
                </a:solidFill>
              </a:endParaRPr>
            </a:p>
          </p:txBody>
        </p:sp>
      </p:grpSp>
      <p:grpSp>
        <p:nvGrpSpPr>
          <p:cNvPr id="7" name="Group 66"/>
          <p:cNvGrpSpPr/>
          <p:nvPr/>
        </p:nvGrpSpPr>
        <p:grpSpPr>
          <a:xfrm>
            <a:off x="4499992" y="980728"/>
            <a:ext cx="4083339" cy="2457564"/>
            <a:chOff x="4499992" y="971436"/>
            <a:chExt cx="4083339" cy="2457564"/>
          </a:xfrm>
        </p:grpSpPr>
        <p:cxnSp>
          <p:nvCxnSpPr>
            <p:cNvPr id="68" name="Straight Connector 67"/>
            <p:cNvCxnSpPr/>
            <p:nvPr/>
          </p:nvCxnSpPr>
          <p:spPr>
            <a:xfrm rot="16200000" flipH="1">
              <a:off x="5580112" y="1484785"/>
              <a:ext cx="1656184" cy="1656184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4499992" y="971436"/>
              <a:ext cx="15231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Fissility</a:t>
              </a:r>
              <a:r>
                <a:rPr lang="en-US" dirty="0" smtClean="0"/>
                <a:t>  ~ Z</a:t>
              </a:r>
              <a:r>
                <a:rPr lang="en-US" baseline="30000" dirty="0" smtClean="0"/>
                <a:t>2</a:t>
              </a:r>
              <a:r>
                <a:rPr lang="en-US" dirty="0" smtClean="0"/>
                <a:t>/A</a:t>
              </a:r>
              <a:endParaRPr lang="en-US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236296" y="3059668"/>
              <a:ext cx="1347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5">
                      <a:lumMod val="50000"/>
                    </a:schemeClr>
                  </a:solidFill>
                </a:rPr>
                <a:t>A = constant</a:t>
              </a:r>
              <a:endParaRPr lang="en-US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77" name="Text Box 62"/>
          <p:cNvSpPr txBox="1">
            <a:spLocks noChangeArrowheads="1"/>
          </p:cNvSpPr>
          <p:nvPr/>
        </p:nvSpPr>
        <p:spPr bwMode="auto">
          <a:xfrm>
            <a:off x="1979712" y="1239143"/>
            <a:ext cx="1031051" cy="46166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de-DE" sz="2400" dirty="0" smtClean="0">
                <a:solidFill>
                  <a:schemeClr val="tx1"/>
                </a:solidFill>
              </a:rPr>
              <a:t>Fission</a:t>
            </a: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7055763" y="3429000"/>
            <a:ext cx="2124749" cy="1378605"/>
            <a:chOff x="7055763" y="3429000"/>
            <a:chExt cx="2124749" cy="1378605"/>
          </a:xfrm>
        </p:grpSpPr>
        <p:sp>
          <p:nvSpPr>
            <p:cNvPr id="39" name="TextBox 38"/>
            <p:cNvSpPr txBox="1"/>
            <p:nvPr/>
          </p:nvSpPr>
          <p:spPr>
            <a:xfrm>
              <a:off x="7055763" y="3429000"/>
              <a:ext cx="2124749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sz="1200" dirty="0" smtClean="0"/>
                <a:t> W. </a:t>
              </a:r>
              <a:r>
                <a:rPr lang="en-US" sz="1200" dirty="0" err="1" smtClean="0"/>
                <a:t>Nazrewicz</a:t>
              </a:r>
              <a:r>
                <a:rPr lang="en-US" sz="1200" dirty="0" smtClean="0"/>
                <a:t>, private comm.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200" dirty="0" smtClean="0"/>
                <a:t> P. G. Reinhardt, M. Bender, </a:t>
              </a:r>
            </a:p>
            <a:p>
              <a:r>
                <a:rPr lang="en-US" sz="1200" dirty="0" smtClean="0"/>
                <a:t>  W. </a:t>
              </a:r>
              <a:r>
                <a:rPr lang="en-US" sz="1200" dirty="0" err="1" smtClean="0"/>
                <a:t>Nazarewicz</a:t>
              </a:r>
              <a:r>
                <a:rPr lang="en-US" sz="1200" dirty="0" smtClean="0"/>
                <a:t>, and T. </a:t>
              </a:r>
              <a:r>
                <a:rPr lang="en-US" sz="1200" dirty="0" err="1" smtClean="0"/>
                <a:t>Vertse</a:t>
              </a:r>
              <a:endParaRPr lang="en-US" sz="1200" dirty="0" smtClean="0"/>
            </a:p>
            <a:p>
              <a:r>
                <a:rPr lang="en-US" sz="1200" dirty="0" smtClean="0"/>
                <a:t>  Phys. Rev. C </a:t>
              </a:r>
              <a:r>
                <a:rPr lang="en-US" sz="1200" b="1" dirty="0" smtClean="0"/>
                <a:t>73 </a:t>
              </a:r>
              <a:r>
                <a:rPr lang="en-US" sz="1200" dirty="0" smtClean="0"/>
                <a:t>(</a:t>
              </a:r>
              <a:r>
                <a:rPr lang="en-US" sz="1200" dirty="0" smtClean="0"/>
                <a:t>2006</a:t>
              </a:r>
              <a:r>
                <a:rPr lang="en-US" sz="1200" dirty="0" smtClean="0"/>
                <a:t>) 014309</a:t>
              </a:r>
              <a:endParaRPr lang="en-US" sz="1200" b="1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308304" y="4284385"/>
              <a:ext cx="1507785" cy="5232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Surface Symmetry</a:t>
              </a:r>
            </a:p>
            <a:p>
              <a:r>
                <a:rPr lang="en-US" sz="1400" dirty="0" smtClean="0">
                  <a:solidFill>
                    <a:srgbClr val="FF0000"/>
                  </a:solidFill>
                </a:rPr>
                <a:t>Energy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04664"/>
            <a:ext cx="7129463" cy="60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56"/>
          <p:cNvGrpSpPr>
            <a:grpSpLocks/>
          </p:cNvGrpSpPr>
          <p:nvPr/>
        </p:nvGrpSpPr>
        <p:grpSpPr bwMode="auto">
          <a:xfrm>
            <a:off x="5292080" y="3552725"/>
            <a:ext cx="3600400" cy="3044627"/>
            <a:chOff x="282" y="73"/>
            <a:chExt cx="1905" cy="1555"/>
          </a:xfrm>
        </p:grpSpPr>
        <p:grpSp>
          <p:nvGrpSpPr>
            <p:cNvPr id="8" name="Group 57"/>
            <p:cNvGrpSpPr>
              <a:grpSpLocks/>
            </p:cNvGrpSpPr>
            <p:nvPr/>
          </p:nvGrpSpPr>
          <p:grpSpPr bwMode="auto">
            <a:xfrm>
              <a:off x="282" y="73"/>
              <a:ext cx="1905" cy="1555"/>
              <a:chOff x="282" y="73"/>
              <a:chExt cx="1905" cy="1555"/>
            </a:xfrm>
          </p:grpSpPr>
          <p:pic>
            <p:nvPicPr>
              <p:cNvPr id="2072" name="Picture 58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38684" t="15359" r="4660" b="37567"/>
              <a:stretch>
                <a:fillRect/>
              </a:stretch>
            </p:blipFill>
            <p:spPr bwMode="auto">
              <a:xfrm>
                <a:off x="294" y="73"/>
                <a:ext cx="1860" cy="113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169019" name="Text Box 59"/>
              <p:cNvSpPr txBox="1">
                <a:spLocks noChangeArrowheads="1"/>
              </p:cNvSpPr>
              <p:nvPr/>
            </p:nvSpPr>
            <p:spPr bwMode="auto">
              <a:xfrm>
                <a:off x="282" y="1298"/>
                <a:ext cx="1905" cy="330"/>
              </a:xfrm>
              <a:prstGeom prst="rect">
                <a:avLst/>
              </a:prstGeom>
              <a:solidFill>
                <a:srgbClr val="EAEAEA"/>
              </a:solidFill>
              <a:ln w="9525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square">
                <a:spAutoFit/>
              </a:bodyPr>
              <a:lstStyle/>
              <a:p>
                <a:pPr eaLnBrk="1" hangingPunct="1">
                  <a:lnSpc>
                    <a:spcPct val="100000"/>
                  </a:lnSpc>
                  <a:buClrTx/>
                  <a:buSzTx/>
                  <a:buFontTx/>
                  <a:buNone/>
                  <a:defRPr/>
                </a:pPr>
                <a:r>
                  <a:rPr lang="de-DE" sz="1400" dirty="0">
                    <a:solidFill>
                      <a:schemeClr val="tx1"/>
                    </a:solidFill>
                  </a:rPr>
                  <a:t>r-Process production </a:t>
                </a:r>
                <a:r>
                  <a:rPr lang="de-DE" sz="1400" dirty="0" smtClean="0">
                    <a:solidFill>
                      <a:schemeClr val="tx1"/>
                    </a:solidFill>
                  </a:rPr>
                  <a:t>of  </a:t>
                </a:r>
                <a:r>
                  <a:rPr lang="de-DE" sz="1400" baseline="30000" dirty="0" smtClean="0">
                    <a:solidFill>
                      <a:schemeClr val="tx1"/>
                    </a:solidFill>
                  </a:rPr>
                  <a:t>232</a:t>
                </a:r>
                <a:r>
                  <a:rPr lang="de-DE" sz="1400" dirty="0" smtClean="0">
                    <a:solidFill>
                      <a:schemeClr val="tx1"/>
                    </a:solidFill>
                  </a:rPr>
                  <a:t>Th </a:t>
                </a:r>
                <a:r>
                  <a:rPr lang="de-DE" sz="1400" dirty="0">
                    <a:solidFill>
                      <a:schemeClr val="tx1"/>
                    </a:solidFill>
                  </a:rPr>
                  <a:t>and </a:t>
                </a:r>
                <a:r>
                  <a:rPr lang="de-DE" sz="1400" baseline="30000" dirty="0">
                    <a:solidFill>
                      <a:schemeClr val="tx1"/>
                    </a:solidFill>
                  </a:rPr>
                  <a:t>238</a:t>
                </a:r>
                <a:r>
                  <a:rPr lang="de-DE" sz="1400" dirty="0">
                    <a:solidFill>
                      <a:schemeClr val="tx1"/>
                    </a:solidFill>
                  </a:rPr>
                  <a:t>U </a:t>
                </a:r>
              </a:p>
              <a:p>
                <a:pPr eaLnBrk="1" hangingPunct="1">
                  <a:lnSpc>
                    <a:spcPct val="100000"/>
                  </a:lnSpc>
                  <a:buClrTx/>
                  <a:buSzTx/>
                  <a:buFontTx/>
                  <a:buNone/>
                  <a:defRPr/>
                </a:pPr>
                <a:r>
                  <a:rPr lang="de-DE" sz="1400" dirty="0">
                    <a:solidFill>
                      <a:schemeClr val="tx1"/>
                    </a:solidFill>
                  </a:rPr>
                  <a:t>and fission termination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071" name="Text Box 60"/>
            <p:cNvSpPr txBox="1">
              <a:spLocks noChangeArrowheads="1"/>
            </p:cNvSpPr>
            <p:nvPr/>
          </p:nvSpPr>
          <p:spPr bwMode="auto">
            <a:xfrm>
              <a:off x="645" y="85"/>
              <a:ext cx="243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de-DE" sz="2400" b="1" dirty="0">
                  <a:solidFill>
                    <a:srgbClr val="FFFF00"/>
                  </a:solidFill>
                </a:rPr>
                <a:t>U</a:t>
              </a:r>
              <a:endParaRPr lang="en-US" sz="24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169021" name="Text Box 61"/>
          <p:cNvSpPr txBox="1">
            <a:spLocks noChangeArrowheads="1"/>
          </p:cNvSpPr>
          <p:nvPr/>
        </p:nvSpPr>
        <p:spPr bwMode="auto">
          <a:xfrm>
            <a:off x="683568" y="3356992"/>
            <a:ext cx="4138056" cy="2677656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de-DE" dirty="0">
                <a:solidFill>
                  <a:srgbClr val="FF5050"/>
                </a:solidFill>
              </a:rPr>
              <a:t>The Science:</a:t>
            </a:r>
          </a:p>
          <a:p>
            <a:pPr eaLnBrk="1" hangingPunct="1">
              <a:lnSpc>
                <a:spcPct val="100000"/>
              </a:lnSpc>
              <a:buClrTx/>
              <a:buSzTx/>
              <a:defRPr/>
            </a:pPr>
            <a:endParaRPr lang="de-DE" sz="200" dirty="0">
              <a:solidFill>
                <a:srgbClr val="FF5050"/>
              </a:solidFill>
            </a:endParaRPr>
          </a:p>
          <a:p>
            <a:pPr>
              <a:buFontTx/>
              <a:buChar char="•"/>
              <a:defRPr/>
            </a:pPr>
            <a:r>
              <a:rPr lang="de-DE" sz="1600" dirty="0">
                <a:solidFill>
                  <a:srgbClr val="FF5050"/>
                </a:solidFill>
              </a:rPr>
              <a:t> </a:t>
            </a:r>
            <a:r>
              <a:rPr lang="de-DE" sz="1600" dirty="0" smtClean="0">
                <a:solidFill>
                  <a:srgbClr val="FF5050"/>
                </a:solidFill>
              </a:rPr>
              <a:t>fission barriers of n-rich nuclei and (surface) </a:t>
            </a:r>
          </a:p>
          <a:p>
            <a:pPr>
              <a:defRPr/>
            </a:pPr>
            <a:r>
              <a:rPr lang="de-DE" sz="1600" dirty="0" smtClean="0">
                <a:solidFill>
                  <a:srgbClr val="FF5050"/>
                </a:solidFill>
              </a:rPr>
              <a:t>   symmetry energy; fission dynamics</a:t>
            </a:r>
          </a:p>
          <a:p>
            <a:pPr>
              <a:buFontTx/>
              <a:buChar char="•"/>
              <a:defRPr/>
            </a:pPr>
            <a:r>
              <a:rPr lang="de-DE" sz="1600" dirty="0" smtClean="0">
                <a:solidFill>
                  <a:srgbClr val="FF5050"/>
                </a:solidFill>
              </a:rPr>
              <a:t> r-process: fission recycling and r-process</a:t>
            </a:r>
          </a:p>
          <a:p>
            <a:pPr>
              <a:defRPr/>
            </a:pPr>
            <a:r>
              <a:rPr lang="de-DE" sz="1600" dirty="0" smtClean="0">
                <a:solidFill>
                  <a:srgbClr val="FF5050"/>
                </a:solidFill>
              </a:rPr>
              <a:t>   termination; element abundances (</a:t>
            </a:r>
            <a:r>
              <a:rPr lang="de-DE" sz="1600" baseline="30000" dirty="0" smtClean="0">
                <a:solidFill>
                  <a:srgbClr val="FF5050"/>
                </a:solidFill>
              </a:rPr>
              <a:t>238</a:t>
            </a:r>
            <a:r>
              <a:rPr lang="de-DE" sz="1600" dirty="0" smtClean="0">
                <a:solidFill>
                  <a:srgbClr val="FF5050"/>
                </a:solidFill>
              </a:rPr>
              <a:t>U/</a:t>
            </a:r>
            <a:r>
              <a:rPr lang="de-DE" sz="1600" baseline="30000" dirty="0" smtClean="0">
                <a:solidFill>
                  <a:srgbClr val="FF5050"/>
                </a:solidFill>
              </a:rPr>
              <a:t>232</a:t>
            </a:r>
            <a:r>
              <a:rPr lang="de-DE" sz="1600" dirty="0" smtClean="0">
                <a:solidFill>
                  <a:srgbClr val="FF5050"/>
                </a:solidFill>
              </a:rPr>
              <a:t>Th)</a:t>
            </a:r>
            <a:endParaRPr lang="de-DE" sz="1600" dirty="0">
              <a:solidFill>
                <a:srgbClr val="FF5050"/>
              </a:solidFill>
            </a:endParaRPr>
          </a:p>
          <a:p>
            <a:pPr eaLnBrk="1" hangingPunct="1">
              <a:lnSpc>
                <a:spcPct val="100000"/>
              </a:lnSpc>
              <a:buClrTx/>
              <a:buSzTx/>
              <a:buFontTx/>
              <a:buChar char="•"/>
              <a:defRPr/>
            </a:pPr>
            <a:r>
              <a:rPr lang="de-DE" sz="1600" dirty="0" smtClean="0">
                <a:solidFill>
                  <a:srgbClr val="FF5050"/>
                </a:solidFill>
              </a:rPr>
              <a:t> connection betwee hot-fusion </a:t>
            </a:r>
            <a:r>
              <a:rPr lang="de-DE" sz="1600" dirty="0">
                <a:solidFill>
                  <a:srgbClr val="FF5050"/>
                </a:solidFill>
              </a:rPr>
              <a:t>SHE</a:t>
            </a:r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de-DE" sz="1600" dirty="0">
                <a:solidFill>
                  <a:srgbClr val="FF5050"/>
                </a:solidFill>
              </a:rPr>
              <a:t>  </a:t>
            </a:r>
            <a:r>
              <a:rPr lang="de-DE" sz="1600" dirty="0" smtClean="0">
                <a:solidFill>
                  <a:srgbClr val="FF5050"/>
                </a:solidFill>
              </a:rPr>
              <a:t> island </a:t>
            </a:r>
            <a:r>
              <a:rPr lang="de-DE" sz="1600" dirty="0">
                <a:solidFill>
                  <a:srgbClr val="FF5050"/>
                </a:solidFill>
              </a:rPr>
              <a:t>and mainland</a:t>
            </a:r>
          </a:p>
          <a:p>
            <a:pPr eaLnBrk="1" hangingPunct="1">
              <a:lnSpc>
                <a:spcPct val="100000"/>
              </a:lnSpc>
              <a:buClrTx/>
              <a:buSzTx/>
              <a:buFontTx/>
              <a:buChar char="•"/>
              <a:defRPr/>
            </a:pPr>
            <a:r>
              <a:rPr lang="de-DE" sz="1600" dirty="0">
                <a:solidFill>
                  <a:srgbClr val="FF5050"/>
                </a:solidFill>
              </a:rPr>
              <a:t> Unusual GT vs 1</a:t>
            </a:r>
            <a:r>
              <a:rPr lang="de-DE" sz="1600" baseline="30000" dirty="0">
                <a:solidFill>
                  <a:srgbClr val="FF5050"/>
                </a:solidFill>
              </a:rPr>
              <a:t>st</a:t>
            </a:r>
            <a:r>
              <a:rPr lang="de-DE" sz="1600" dirty="0">
                <a:solidFill>
                  <a:srgbClr val="FF5050"/>
                </a:solidFill>
              </a:rPr>
              <a:t> </a:t>
            </a:r>
            <a:r>
              <a:rPr lang="de-DE" sz="1600" dirty="0" smtClean="0">
                <a:solidFill>
                  <a:srgbClr val="FF5050"/>
                </a:solidFill>
              </a:rPr>
              <a:t>forbidden  </a:t>
            </a:r>
          </a:p>
          <a:p>
            <a:pPr eaLnBrk="1" hangingPunct="1">
              <a:lnSpc>
                <a:spcPct val="100000"/>
              </a:lnSpc>
              <a:buClrTx/>
              <a:buSzTx/>
              <a:buFont typeface="Arial" pitchFamily="34" charset="0"/>
              <a:buChar char="•"/>
              <a:defRPr/>
            </a:pPr>
            <a:r>
              <a:rPr lang="de-DE" sz="2000" dirty="0" smtClean="0">
                <a:solidFill>
                  <a:srgbClr val="FF5050"/>
                </a:solidFill>
              </a:rPr>
              <a:t> </a:t>
            </a:r>
            <a:r>
              <a:rPr lang="de-DE" sz="1600" dirty="0" smtClean="0">
                <a:solidFill>
                  <a:srgbClr val="FF5050"/>
                </a:solidFill>
              </a:rPr>
              <a:t>Nuclear (shell) structure at the </a:t>
            </a:r>
          </a:p>
          <a:p>
            <a:pPr>
              <a:defRPr/>
            </a:pPr>
            <a:r>
              <a:rPr lang="de-DE" sz="1600" dirty="0" smtClean="0">
                <a:solidFill>
                  <a:srgbClr val="FF5050"/>
                </a:solidFill>
              </a:rPr>
              <a:t>   extremes</a:t>
            </a:r>
            <a:endParaRPr lang="en-US" sz="1600" dirty="0">
              <a:solidFill>
                <a:srgbClr val="FF5050"/>
              </a:solidFill>
            </a:endParaRPr>
          </a:p>
        </p:txBody>
      </p:sp>
      <p:grpSp>
        <p:nvGrpSpPr>
          <p:cNvPr id="9" name="Group 63"/>
          <p:cNvGrpSpPr>
            <a:grpSpLocks/>
          </p:cNvGrpSpPr>
          <p:nvPr/>
        </p:nvGrpSpPr>
        <p:grpSpPr bwMode="auto">
          <a:xfrm>
            <a:off x="683568" y="116632"/>
            <a:ext cx="4032448" cy="2852936"/>
            <a:chOff x="3606" y="109"/>
            <a:chExt cx="2016" cy="1325"/>
          </a:xfrm>
        </p:grpSpPr>
        <p:grpSp>
          <p:nvGrpSpPr>
            <p:cNvPr id="10" name="Group 42"/>
            <p:cNvGrpSpPr>
              <a:grpSpLocks/>
            </p:cNvGrpSpPr>
            <p:nvPr/>
          </p:nvGrpSpPr>
          <p:grpSpPr bwMode="auto">
            <a:xfrm>
              <a:off x="3606" y="109"/>
              <a:ext cx="2016" cy="1325"/>
              <a:chOff x="3606" y="109"/>
              <a:chExt cx="2016" cy="1325"/>
            </a:xfrm>
          </p:grpSpPr>
          <p:grpSp>
            <p:nvGrpSpPr>
              <p:cNvPr id="11" name="Group 43"/>
              <p:cNvGrpSpPr>
                <a:grpSpLocks/>
              </p:cNvGrpSpPr>
              <p:nvPr/>
            </p:nvGrpSpPr>
            <p:grpSpPr bwMode="auto">
              <a:xfrm>
                <a:off x="3606" y="109"/>
                <a:ext cx="2016" cy="1325"/>
                <a:chOff x="3379" y="2251"/>
                <a:chExt cx="2244" cy="1461"/>
              </a:xfrm>
            </p:grpSpPr>
            <p:graphicFrame>
              <p:nvGraphicFramePr>
                <p:cNvPr id="2050" name="Object 2"/>
                <p:cNvGraphicFramePr>
                  <a:graphicFrameLocks noChangeAspect="1"/>
                </p:cNvGraphicFramePr>
                <p:nvPr/>
              </p:nvGraphicFramePr>
              <p:xfrm>
                <a:off x="3379" y="2251"/>
                <a:ext cx="2187" cy="1461"/>
              </p:xfrm>
              <a:graphic>
                <a:graphicData uri="http://schemas.openxmlformats.org/presentationml/2006/ole">
                  <p:oleObj spid="_x0000_s31746" name="CorelDRAW" r:id="rId5" imgW="10287360" imgH="5950440" progId="">
                    <p:embed/>
                  </p:oleObj>
                </a:graphicData>
              </a:graphic>
            </p:graphicFrame>
            <p:grpSp>
              <p:nvGrpSpPr>
                <p:cNvPr id="12" name="Group 45"/>
                <p:cNvGrpSpPr>
                  <a:grpSpLocks/>
                </p:cNvGrpSpPr>
                <p:nvPr/>
              </p:nvGrpSpPr>
              <p:grpSpPr bwMode="auto">
                <a:xfrm>
                  <a:off x="3460" y="2303"/>
                  <a:ext cx="2163" cy="1297"/>
                  <a:chOff x="3460" y="2303"/>
                  <a:chExt cx="2163" cy="1297"/>
                </a:xfrm>
              </p:grpSpPr>
              <p:graphicFrame>
                <p:nvGraphicFramePr>
                  <p:cNvPr id="2051" name="Object 6"/>
                  <p:cNvGraphicFramePr>
                    <a:graphicFrameLocks noChangeAspect="1"/>
                  </p:cNvGraphicFramePr>
                  <p:nvPr/>
                </p:nvGraphicFramePr>
                <p:xfrm>
                  <a:off x="4053" y="2477"/>
                  <a:ext cx="777" cy="552"/>
                </p:xfrm>
                <a:graphic>
                  <a:graphicData uri="http://schemas.openxmlformats.org/presentationml/2006/ole">
                    <p:oleObj spid="_x0000_s31747" name="CorelDRAW" r:id="rId6" imgW="3597120" imgH="2213280" progId="">
                      <p:embed/>
                    </p:oleObj>
                  </a:graphicData>
                </a:graphic>
              </p:graphicFrame>
              <p:grpSp>
                <p:nvGrpSpPr>
                  <p:cNvPr id="13" name="Group 40"/>
                  <p:cNvGrpSpPr>
                    <a:grpSpLocks/>
                  </p:cNvGrpSpPr>
                  <p:nvPr/>
                </p:nvGrpSpPr>
                <p:grpSpPr bwMode="auto">
                  <a:xfrm>
                    <a:off x="4705" y="2303"/>
                    <a:ext cx="918" cy="542"/>
                    <a:chOff x="3431" y="687"/>
                    <a:chExt cx="2276" cy="1165"/>
                  </a:xfrm>
                </p:grpSpPr>
                <p:graphicFrame>
                  <p:nvGraphicFramePr>
                    <p:cNvPr id="2053" name="Object 7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3431" y="687"/>
                    <a:ext cx="1162" cy="1128"/>
                  </p:xfrm>
                  <a:graphic>
                    <a:graphicData uri="http://schemas.openxmlformats.org/presentationml/2006/ole">
                      <p:oleObj spid="_x0000_s31749" name="CorelDRAW" r:id="rId7" imgW="2101320" imgH="2040840" progId="">
                        <p:embed/>
                      </p:oleObj>
                    </a:graphicData>
                  </a:graphic>
                </p:graphicFrame>
                <p:grpSp>
                  <p:nvGrpSpPr>
                    <p:cNvPr id="14" name="Group 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126" y="1344"/>
                      <a:ext cx="1581" cy="508"/>
                      <a:chOff x="3984" y="1366"/>
                      <a:chExt cx="1581" cy="508"/>
                    </a:xfrm>
                  </p:grpSpPr>
                  <p:sp>
                    <p:nvSpPr>
                      <p:cNvPr id="2068" name="Text Box 13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987" y="1373"/>
                        <a:ext cx="320" cy="501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/>
                      <a:p>
                        <a:pPr defTabSz="914400" eaLnBrk="1" hangingPunct="1">
                          <a:lnSpc>
                            <a:spcPct val="100000"/>
                          </a:lnSpc>
                          <a:buClrTx/>
                          <a:buSzTx/>
                          <a:buFontTx/>
                          <a:buNone/>
                        </a:pPr>
                        <a:endParaRPr lang="ru-RU" sz="1600" b="1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2069" name="Text Box 1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984" y="1366"/>
                        <a:ext cx="1581" cy="40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/>
                      <a:p>
                        <a:pPr defTabSz="914400" eaLnBrk="1" hangingPunct="1">
                          <a:lnSpc>
                            <a:spcPct val="100000"/>
                          </a:lnSpc>
                          <a:buClrTx/>
                          <a:buSzTx/>
                          <a:buFontTx/>
                          <a:buNone/>
                        </a:pPr>
                        <a:r>
                          <a:rPr lang="en-US" sz="1200" b="1">
                            <a:solidFill>
                              <a:srgbClr val="FFCCCC"/>
                            </a:solidFill>
                          </a:rPr>
                          <a:t>Act.+</a:t>
                        </a:r>
                        <a:r>
                          <a:rPr lang="en-US" sz="1600" b="1" baseline="30000">
                            <a:solidFill>
                              <a:srgbClr val="FFCCCC"/>
                            </a:solidFill>
                          </a:rPr>
                          <a:t>48</a:t>
                        </a:r>
                        <a:r>
                          <a:rPr lang="en-US" sz="1200" b="1">
                            <a:solidFill>
                              <a:srgbClr val="FFCCCC"/>
                            </a:solidFill>
                          </a:rPr>
                          <a:t>Ca</a:t>
                        </a:r>
                        <a:endParaRPr lang="ru-RU" sz="1200" b="1">
                          <a:solidFill>
                            <a:srgbClr val="FFCCCC"/>
                          </a:solidFill>
                        </a:endParaRPr>
                      </a:p>
                    </p:txBody>
                  </p:sp>
                </p:grpSp>
              </p:grpSp>
              <p:graphicFrame>
                <p:nvGraphicFramePr>
                  <p:cNvPr id="2052" name="Object 20"/>
                  <p:cNvGraphicFramePr>
                    <a:graphicFrameLocks noChangeAspect="1"/>
                  </p:cNvGraphicFramePr>
                  <p:nvPr/>
                </p:nvGraphicFramePr>
                <p:xfrm>
                  <a:off x="3460" y="2710"/>
                  <a:ext cx="1234" cy="890"/>
                </p:xfrm>
                <a:graphic>
                  <a:graphicData uri="http://schemas.openxmlformats.org/presentationml/2006/ole">
                    <p:oleObj spid="_x0000_s31748" name="CorelDRAW" r:id="rId8" imgW="5744520" imgH="3588480" progId="">
                      <p:embed/>
                    </p:oleObj>
                  </a:graphicData>
                </a:graphic>
              </p:graphicFrame>
              <p:sp>
                <p:nvSpPr>
                  <p:cNvPr id="2065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99" y="3011"/>
                    <a:ext cx="954" cy="19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defTabSz="914400" eaLnBrk="1" hangingPunct="1">
                      <a:lnSpc>
                        <a:spcPct val="100000"/>
                      </a:lnSpc>
                      <a:buClrTx/>
                      <a:buSzTx/>
                      <a:buFontTx/>
                      <a:buNone/>
                    </a:pPr>
                    <a:r>
                      <a:rPr lang="en-US" sz="1200" b="1"/>
                      <a:t>Neutron capture</a:t>
                    </a:r>
                    <a:endParaRPr lang="ru-RU" sz="1200" b="1"/>
                  </a:p>
                </p:txBody>
              </p:sp>
              <p:sp>
                <p:nvSpPr>
                  <p:cNvPr id="2066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32" y="2395"/>
                    <a:ext cx="719" cy="19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defTabSz="914400" eaLnBrk="1" hangingPunct="1">
                      <a:lnSpc>
                        <a:spcPct val="100000"/>
                      </a:lnSpc>
                      <a:buClrTx/>
                      <a:buSzTx/>
                      <a:buFontTx/>
                      <a:buNone/>
                    </a:pPr>
                    <a:r>
                      <a:rPr lang="en-US" sz="1200" b="1">
                        <a:solidFill>
                          <a:srgbClr val="FFFF99"/>
                        </a:solidFill>
                      </a:rPr>
                      <a:t>Cold fusion</a:t>
                    </a:r>
                    <a:endParaRPr lang="ru-RU" sz="1200" b="1">
                      <a:solidFill>
                        <a:srgbClr val="FFFF99"/>
                      </a:solidFill>
                    </a:endParaRPr>
                  </a:p>
                </p:txBody>
              </p:sp>
            </p:grpSp>
          </p:grpSp>
          <p:sp>
            <p:nvSpPr>
              <p:cNvPr id="169015" name="Text Box 55"/>
              <p:cNvSpPr txBox="1">
                <a:spLocks noChangeArrowheads="1"/>
              </p:cNvSpPr>
              <p:nvPr/>
            </p:nvSpPr>
            <p:spPr bwMode="auto">
              <a:xfrm>
                <a:off x="3729" y="131"/>
                <a:ext cx="412" cy="231"/>
              </a:xfrm>
              <a:prstGeom prst="rect">
                <a:avLst/>
              </a:prstGeom>
              <a:solidFill>
                <a:srgbClr val="EAEAEA"/>
              </a:solidFill>
              <a:ln w="9525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>
                <a:spAutoFit/>
              </a:bodyPr>
              <a:lstStyle/>
              <a:p>
                <a:pPr eaLnBrk="1" hangingPunct="1">
                  <a:lnSpc>
                    <a:spcPct val="100000"/>
                  </a:lnSpc>
                  <a:buClrTx/>
                  <a:buSzTx/>
                  <a:buFontTx/>
                  <a:buNone/>
                  <a:defRPr/>
                </a:pPr>
                <a:r>
                  <a:rPr lang="de-DE">
                    <a:solidFill>
                      <a:schemeClr val="tx1"/>
                    </a:solidFill>
                  </a:rPr>
                  <a:t>SHE</a:t>
                </a:r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060" name="Text Box 62"/>
            <p:cNvSpPr txBox="1">
              <a:spLocks noChangeArrowheads="1"/>
            </p:cNvSpPr>
            <p:nvPr/>
          </p:nvSpPr>
          <p:spPr bwMode="auto">
            <a:xfrm>
              <a:off x="4880" y="576"/>
              <a:ext cx="592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200" b="1">
                  <a:solidFill>
                    <a:srgbClr val="FEBACC"/>
                  </a:solidFill>
                </a:rPr>
                <a:t>Hot fusion</a:t>
              </a:r>
              <a:endParaRPr lang="en-US" sz="1200" b="1">
                <a:solidFill>
                  <a:srgbClr val="FEBACC"/>
                </a:solidFill>
              </a:endParaRPr>
            </a:p>
          </p:txBody>
        </p:sp>
      </p:grpSp>
      <p:sp>
        <p:nvSpPr>
          <p:cNvPr id="65" name="Oval 63"/>
          <p:cNvSpPr>
            <a:spLocks noChangeArrowheads="1"/>
          </p:cNvSpPr>
          <p:nvPr/>
        </p:nvSpPr>
        <p:spPr bwMode="auto">
          <a:xfrm rot="19681659">
            <a:off x="5098400" y="1786311"/>
            <a:ext cx="3335527" cy="1055687"/>
          </a:xfrm>
          <a:prstGeom prst="ellipse">
            <a:avLst/>
          </a:prstGeom>
          <a:noFill/>
          <a:ln w="5715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 rot="20124800">
            <a:off x="6084168" y="2204864"/>
            <a:ext cx="9660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r-process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9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9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0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3511" y="2708920"/>
            <a:ext cx="2720617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dirty="0" smtClean="0"/>
              <a:t>          How ?     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95536" y="692696"/>
            <a:ext cx="2864887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/>
              <a:t>K.-H. Schmidt et al</a:t>
            </a:r>
          </a:p>
          <a:p>
            <a:r>
              <a:rPr lang="en-US" dirty="0" err="1" smtClean="0"/>
              <a:t>Nucl</a:t>
            </a:r>
            <a:r>
              <a:rPr lang="en-US" dirty="0" smtClean="0"/>
              <a:t>. Phys. </a:t>
            </a:r>
            <a:r>
              <a:rPr lang="en-US" b="1" dirty="0" smtClean="0"/>
              <a:t>A 665 </a:t>
            </a:r>
            <a:r>
              <a:rPr lang="en-US" dirty="0" smtClean="0"/>
              <a:t>(2000) 221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5364088" y="2708920"/>
            <a:ext cx="144016" cy="14401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483768" y="4365104"/>
            <a:ext cx="144016" cy="14401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588392" y="2780928"/>
            <a:ext cx="567784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baseline="30000" dirty="0" smtClean="0">
                <a:solidFill>
                  <a:srgbClr val="FF0000"/>
                </a:solidFill>
              </a:rPr>
              <a:t>238</a:t>
            </a:r>
            <a:r>
              <a:rPr lang="en-US" b="1" dirty="0" smtClean="0">
                <a:solidFill>
                  <a:srgbClr val="FF0000"/>
                </a:solidFill>
              </a:rPr>
              <a:t>U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83768" y="4653136"/>
            <a:ext cx="66717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baseline="30000" dirty="0" smtClean="0">
                <a:solidFill>
                  <a:srgbClr val="FF0000"/>
                </a:solidFill>
              </a:rPr>
              <a:t>208</a:t>
            </a:r>
            <a:r>
              <a:rPr lang="en-US" b="1" dirty="0" smtClean="0">
                <a:solidFill>
                  <a:srgbClr val="FF0000"/>
                </a:solidFill>
              </a:rPr>
              <a:t>Pb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314" y="1196752"/>
            <a:ext cx="754441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11560" y="332656"/>
            <a:ext cx="3140603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 smtClean="0"/>
              <a:t>Experimental Set-up</a:t>
            </a:r>
            <a:endParaRPr lang="en-US" sz="2800" dirty="0"/>
          </a:p>
        </p:txBody>
      </p:sp>
      <p:grpSp>
        <p:nvGrpSpPr>
          <p:cNvPr id="8" name="Group 7"/>
          <p:cNvGrpSpPr/>
          <p:nvPr/>
        </p:nvGrpSpPr>
        <p:grpSpPr>
          <a:xfrm>
            <a:off x="4139952" y="3145133"/>
            <a:ext cx="4176464" cy="3452219"/>
            <a:chOff x="4139952" y="3145133"/>
            <a:chExt cx="4176464" cy="3452219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39952" y="4132314"/>
              <a:ext cx="4176464" cy="2465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Down Arrow 6"/>
            <p:cNvSpPr/>
            <p:nvPr/>
          </p:nvSpPr>
          <p:spPr>
            <a:xfrm rot="1162702" flipH="1">
              <a:off x="6597437" y="3145133"/>
              <a:ext cx="320987" cy="978408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27584" y="3993579"/>
            <a:ext cx="2520280" cy="2531765"/>
            <a:chOff x="827584" y="3993579"/>
            <a:chExt cx="2520280" cy="2531765"/>
          </a:xfrm>
        </p:grpSpPr>
        <p:grpSp>
          <p:nvGrpSpPr>
            <p:cNvPr id="9" name="Group 8"/>
            <p:cNvGrpSpPr/>
            <p:nvPr/>
          </p:nvGrpSpPr>
          <p:grpSpPr>
            <a:xfrm>
              <a:off x="827584" y="3993579"/>
              <a:ext cx="2520280" cy="2531765"/>
              <a:chOff x="539552" y="601613"/>
              <a:chExt cx="4043933" cy="5791200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11560" y="2420888"/>
                <a:ext cx="3971925" cy="3971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39552" y="601613"/>
                <a:ext cx="3838575" cy="1819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2" name="TextBox 11"/>
            <p:cNvSpPr txBox="1"/>
            <p:nvPr/>
          </p:nvSpPr>
          <p:spPr>
            <a:xfrm>
              <a:off x="1763688" y="4149080"/>
              <a:ext cx="11703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Photo-Fission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334</Words>
  <Application>Microsoft Office PowerPoint</Application>
  <PresentationFormat>On-screen Show (4:3)</PresentationFormat>
  <Paragraphs>100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CorelDRAW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henning</dc:creator>
  <cp:lastModifiedBy>henning</cp:lastModifiedBy>
  <cp:revision>73</cp:revision>
  <dcterms:created xsi:type="dcterms:W3CDTF">2010-11-17T01:33:32Z</dcterms:created>
  <dcterms:modified xsi:type="dcterms:W3CDTF">2010-11-24T03:46:43Z</dcterms:modified>
</cp:coreProperties>
</file>