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56" autoAdjust="0"/>
  </p:normalViewPr>
  <p:slideViewPr>
    <p:cSldViewPr snapToGrid="0" snapToObjects="1">
      <p:cViewPr varScale="1">
        <p:scale>
          <a:sx n="83" d="100"/>
          <a:sy n="83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6687" y="191240"/>
            <a:ext cx="8422198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SAMURAI Workshop  -</a:t>
            </a:r>
            <a:r>
              <a:rPr lang="en-US" altLang="ja-JP" sz="2400" dirty="0"/>
              <a:t>- Toward first experiments --  </a:t>
            </a:r>
          </a:p>
          <a:p>
            <a:r>
              <a:rPr lang="en-US" altLang="ja-JP" dirty="0" smtClean="0"/>
              <a:t>						T. </a:t>
            </a:r>
            <a:r>
              <a:rPr lang="en-US" altLang="ja-JP" dirty="0" err="1" smtClean="0"/>
              <a:t>Motobayashi</a:t>
            </a:r>
            <a:r>
              <a:rPr lang="en-US" altLang="ja-JP" dirty="0" smtClean="0"/>
              <a:t> 	</a:t>
            </a:r>
          </a:p>
          <a:p>
            <a:endParaRPr lang="ja-JP" altLang="en-US" dirty="0"/>
          </a:p>
          <a:p>
            <a:r>
              <a:rPr lang="en-US" altLang="ja-JP" sz="2000" dirty="0" smtClean="0"/>
              <a:t>On-</a:t>
            </a:r>
            <a:r>
              <a:rPr lang="en-US" altLang="ja-JP" sz="2000" dirty="0"/>
              <a:t>site construction started in </a:t>
            </a:r>
            <a:r>
              <a:rPr lang="en-US" altLang="ja-JP" sz="2000" dirty="0" smtClean="0"/>
              <a:t>October.</a:t>
            </a:r>
          </a:p>
          <a:p>
            <a:r>
              <a:rPr lang="en-US" altLang="ja-JP" sz="2000" dirty="0"/>
              <a:t>C</a:t>
            </a:r>
            <a:r>
              <a:rPr lang="en-US" altLang="ja-JP" sz="2000" dirty="0" smtClean="0"/>
              <a:t>ommissioning </a:t>
            </a:r>
            <a:r>
              <a:rPr lang="en-US" altLang="ja-JP" sz="2000" dirty="0"/>
              <a:t>experiments are to be performed in early </a:t>
            </a:r>
            <a:r>
              <a:rPr lang="en-US" altLang="ja-JP" sz="2000" dirty="0" smtClean="0"/>
              <a:t>2012.</a:t>
            </a:r>
          </a:p>
          <a:p>
            <a:endParaRPr lang="en-US" altLang="ja-JP" sz="2000" dirty="0"/>
          </a:p>
          <a:p>
            <a:r>
              <a:rPr lang="en-US" altLang="ja-JP" sz="2000" dirty="0">
                <a:solidFill>
                  <a:srgbClr val="CCFFCC"/>
                </a:solidFill>
              </a:rPr>
              <a:t>SAMURAI collaboration </a:t>
            </a:r>
            <a:r>
              <a:rPr lang="en-US" altLang="ja-JP" sz="2000" dirty="0"/>
              <a:t>submitted a </a:t>
            </a:r>
            <a:r>
              <a:rPr lang="en-US" altLang="ja-JP" sz="2000" dirty="0">
                <a:solidFill>
                  <a:srgbClr val="FFFF00"/>
                </a:solidFill>
              </a:rPr>
              <a:t>"construction </a:t>
            </a:r>
            <a:r>
              <a:rPr lang="en-US" altLang="ja-JP" sz="2000" dirty="0" smtClean="0">
                <a:solidFill>
                  <a:srgbClr val="FFFF00"/>
                </a:solidFill>
              </a:rPr>
              <a:t>proposal” </a:t>
            </a:r>
            <a:r>
              <a:rPr lang="en-US" altLang="ja-JP" sz="2000" dirty="0" smtClean="0"/>
              <a:t>to </a:t>
            </a:r>
            <a:r>
              <a:rPr lang="en-US" altLang="ja-JP" sz="2000" dirty="0"/>
              <a:t>the </a:t>
            </a:r>
            <a:r>
              <a:rPr lang="en-US" altLang="ja-JP" sz="2000" dirty="0" smtClean="0"/>
              <a:t>next PAC.</a:t>
            </a:r>
            <a:endParaRPr lang="en-US" altLang="ja-JP" sz="2000" dirty="0"/>
          </a:p>
          <a:p>
            <a:r>
              <a:rPr lang="en-US" altLang="ja-JP" sz="2000" dirty="0" smtClean="0"/>
              <a:t>	On construction and </a:t>
            </a:r>
            <a:r>
              <a:rPr lang="en-US" altLang="ja-JP" sz="2000" dirty="0"/>
              <a:t>physics programs in the early stage.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Workshop:</a:t>
            </a:r>
            <a:endParaRPr lang="ja-JP" altLang="en-US" sz="2000" dirty="0"/>
          </a:p>
          <a:p>
            <a:r>
              <a:rPr lang="en-US" altLang="ja-JP" sz="2000" dirty="0" smtClean="0"/>
              <a:t>	to </a:t>
            </a:r>
            <a:r>
              <a:rPr lang="en-US" altLang="ja-JP" sz="2000" dirty="0"/>
              <a:t>summarize the current status of </a:t>
            </a:r>
            <a:r>
              <a:rPr lang="en-US" altLang="ja-JP" sz="2000" dirty="0" smtClean="0"/>
              <a:t>construction, </a:t>
            </a:r>
            <a:endParaRPr lang="en-US" altLang="ja-JP" sz="2000" dirty="0"/>
          </a:p>
          <a:p>
            <a:r>
              <a:rPr lang="en-US" altLang="ja-JP" sz="2000" dirty="0" smtClean="0"/>
              <a:t>	to </a:t>
            </a:r>
            <a:r>
              <a:rPr lang="en-US" altLang="ja-JP" sz="2000" dirty="0"/>
              <a:t>discuss about forthcoming detector development and construction,</a:t>
            </a:r>
          </a:p>
          <a:p>
            <a:r>
              <a:rPr lang="en-US" altLang="ja-JP" sz="2000" dirty="0" smtClean="0"/>
              <a:t>		commissioning </a:t>
            </a:r>
            <a:r>
              <a:rPr lang="en-US" altLang="ja-JP" sz="2000" dirty="0"/>
              <a:t>and </a:t>
            </a:r>
            <a:r>
              <a:rPr lang="en-US" altLang="ja-JP" sz="2000" dirty="0" smtClean="0"/>
              <a:t>following experiments</a:t>
            </a:r>
            <a:r>
              <a:rPr lang="en-US" altLang="ja-JP" sz="2000" dirty="0" smtClean="0"/>
              <a:t>.  </a:t>
            </a:r>
            <a:endParaRPr lang="en-US" altLang="ja-JP" sz="2000" dirty="0"/>
          </a:p>
          <a:p>
            <a:endParaRPr lang="ja-JP" altLang="en-US" sz="2000" dirty="0"/>
          </a:p>
          <a:p>
            <a:r>
              <a:rPr lang="en-US" altLang="ja-JP" sz="2000" dirty="0" smtClean="0"/>
              <a:t>Note:  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rgbClr val="FFFF00"/>
                </a:solidFill>
              </a:rPr>
              <a:t>I</a:t>
            </a:r>
            <a:r>
              <a:rPr lang="en-US" altLang="ja-JP" sz="2000" dirty="0" smtClean="0">
                <a:solidFill>
                  <a:srgbClr val="FFFF00"/>
                </a:solidFill>
              </a:rPr>
              <a:t>nternational </a:t>
            </a:r>
            <a:r>
              <a:rPr lang="en-US" altLang="ja-JP" sz="2000" dirty="0">
                <a:solidFill>
                  <a:srgbClr val="FFFF00"/>
                </a:solidFill>
              </a:rPr>
              <a:t>workshop </a:t>
            </a:r>
            <a:r>
              <a:rPr lang="en-US" altLang="ja-JP" sz="2000" dirty="0"/>
              <a:t>early next </a:t>
            </a:r>
            <a:r>
              <a:rPr lang="en-US" altLang="ja-JP" sz="2000" dirty="0" smtClean="0"/>
              <a:t>year. </a:t>
            </a:r>
          </a:p>
          <a:p>
            <a:r>
              <a:rPr lang="en-US" altLang="ja-JP" sz="2000" dirty="0"/>
              <a:t>	</a:t>
            </a:r>
            <a:r>
              <a:rPr lang="en-US" altLang="ja-JP" sz="2000" dirty="0" smtClean="0"/>
              <a:t>with more extensive discussions  =&gt; extension of the “collaboration” </a:t>
            </a:r>
            <a:endParaRPr lang="en-US" altLang="ja-JP" sz="2000" dirty="0"/>
          </a:p>
          <a:p>
            <a:endParaRPr lang="ja-JP" altLang="en-US" sz="2000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4948" y="5612608"/>
            <a:ext cx="41016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CCFFCC"/>
                </a:solidFill>
              </a:rPr>
              <a:t>SAMURAI collaboration 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(~50 people, 7 teams)</a:t>
            </a:r>
          </a:p>
          <a:p>
            <a:r>
              <a:rPr kumimoji="1" lang="en-US" altLang="ja-JP" sz="16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     T. Kobayashi (Tohoku) – spokesperson</a:t>
            </a:r>
          </a:p>
          <a:p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      T. </a:t>
            </a:r>
            <a:r>
              <a:rPr kumimoji="1" lang="en-US" altLang="ja-JP" sz="1600" dirty="0" err="1" smtClean="0">
                <a:solidFill>
                  <a:schemeClr val="tx1">
                    <a:lumMod val="85000"/>
                  </a:schemeClr>
                </a:solidFill>
              </a:rPr>
              <a:t>Motobayashi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 (</a:t>
            </a:r>
            <a:r>
              <a:rPr kumimoji="1" lang="en-US" altLang="ja-JP" sz="1600" dirty="0" err="1" smtClean="0">
                <a:solidFill>
                  <a:schemeClr val="tx1">
                    <a:lumMod val="85000"/>
                  </a:schemeClr>
                </a:solidFill>
              </a:rPr>
              <a:t>Nishina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)– co-spokesperson</a:t>
            </a:r>
          </a:p>
          <a:p>
            <a:r>
              <a:rPr kumimoji="1" lang="en-US" altLang="ja-JP" sz="16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     K. </a:t>
            </a:r>
            <a:r>
              <a:rPr kumimoji="1" lang="en-US" altLang="ja-JP" sz="1600" dirty="0" err="1" smtClean="0">
                <a:solidFill>
                  <a:schemeClr val="tx1">
                    <a:lumMod val="85000"/>
                  </a:schemeClr>
                </a:solidFill>
              </a:rPr>
              <a:t>Yoneda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 (</a:t>
            </a:r>
            <a:r>
              <a:rPr kumimoji="1" lang="en-US" altLang="ja-JP" sz="1600" dirty="0" err="1" smtClean="0">
                <a:solidFill>
                  <a:schemeClr val="tx1">
                    <a:lumMod val="85000"/>
                  </a:schemeClr>
                </a:solidFill>
              </a:rPr>
              <a:t>Nishina</a:t>
            </a:r>
            <a:r>
              <a:rPr kumimoji="1" lang="en-US" altLang="ja-JP" sz="1600" dirty="0" smtClean="0">
                <a:solidFill>
                  <a:schemeClr val="tx1">
                    <a:lumMod val="85000"/>
                  </a:schemeClr>
                </a:solidFill>
              </a:rPr>
              <a:t>) – project manager</a:t>
            </a:r>
            <a:endParaRPr kumimoji="1" lang="ja-JP" altLang="en-US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Picture 10" descr="Samurai_Zentai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8907"/>
            <a:ext cx="2075936" cy="162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3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78560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CFFCC"/>
                </a:solidFill>
                <a:latin typeface="Helvetica"/>
                <a:cs typeface="Helvetica"/>
              </a:rPr>
              <a:t>Current </a:t>
            </a:r>
            <a:r>
              <a:rPr kumimoji="1" lang="en-US" altLang="ja-JP" dirty="0" smtClean="0">
                <a:solidFill>
                  <a:srgbClr val="CCFFCC"/>
                </a:solidFill>
                <a:latin typeface="Helvetica"/>
                <a:cs typeface="Helvetica"/>
              </a:rPr>
              <a:t>member list </a:t>
            </a:r>
            <a:r>
              <a:rPr kumimoji="1" lang="en-US" altLang="ja-JP" dirty="0" smtClean="0">
                <a:solidFill>
                  <a:srgbClr val="CCFFCC"/>
                </a:solidFill>
                <a:latin typeface="Helvetica"/>
                <a:cs typeface="Helvetica"/>
              </a:rPr>
              <a:t>of the SAMURAI collaboration</a:t>
            </a:r>
          </a:p>
          <a:p>
            <a:r>
              <a:rPr kumimoji="1" lang="en-US" altLang="ja-JP" dirty="0">
                <a:solidFill>
                  <a:srgbClr val="CCFFCC"/>
                </a:solidFill>
                <a:latin typeface="Helvetica"/>
                <a:cs typeface="Helvetica"/>
              </a:rPr>
              <a:t>	</a:t>
            </a:r>
            <a:r>
              <a:rPr kumimoji="1" lang="en-US" altLang="ja-JP" dirty="0" smtClean="0">
                <a:solidFill>
                  <a:srgbClr val="CCFFCC"/>
                </a:solidFill>
                <a:latin typeface="Helvetica"/>
                <a:cs typeface="Helvetica"/>
              </a:rPr>
              <a:t>		 </a:t>
            </a:r>
            <a:r>
              <a:rPr kumimoji="1" lang="en-US" altLang="ja-JP" dirty="0" smtClean="0">
                <a:solidFill>
                  <a:schemeClr val="tx1">
                    <a:lumMod val="85000"/>
                  </a:schemeClr>
                </a:solidFill>
                <a:latin typeface="Helvetica"/>
                <a:cs typeface="Helvetica"/>
              </a:rPr>
              <a:t>(based on </a:t>
            </a:r>
            <a:r>
              <a:rPr kumimoji="1" lang="en-US" altLang="ja-JP" dirty="0" smtClean="0">
                <a:solidFill>
                  <a:schemeClr val="tx1">
                    <a:lumMod val="85000"/>
                  </a:schemeClr>
                </a:solidFill>
                <a:latin typeface="Helvetica"/>
                <a:cs typeface="Helvetica"/>
              </a:rPr>
              <a:t>the construction </a:t>
            </a:r>
            <a:r>
              <a:rPr kumimoji="1" lang="en-US" altLang="ja-JP" dirty="0" smtClean="0">
                <a:solidFill>
                  <a:schemeClr val="tx1">
                    <a:lumMod val="85000"/>
                  </a:schemeClr>
                </a:solidFill>
                <a:latin typeface="Helvetica"/>
                <a:cs typeface="Helvetica"/>
              </a:rPr>
              <a:t>activities at </a:t>
            </a:r>
            <a:r>
              <a:rPr kumimoji="1" lang="en-US" altLang="ja-JP" dirty="0" smtClean="0">
                <a:solidFill>
                  <a:schemeClr val="tx1">
                    <a:lumMod val="85000"/>
                  </a:schemeClr>
                </a:solidFill>
                <a:latin typeface="Helvetica"/>
                <a:cs typeface="Helvetica"/>
              </a:rPr>
              <a:t>present)</a:t>
            </a:r>
          </a:p>
          <a:p>
            <a:endParaRPr kumimoji="1" lang="en-US" altLang="ja-JP" sz="1600" dirty="0" smtClean="0">
              <a:solidFill>
                <a:schemeClr val="tx1">
                  <a:lumMod val="85000"/>
                </a:schemeClr>
              </a:solidFill>
              <a:latin typeface="Helvetica"/>
              <a:cs typeface="Helvetica"/>
            </a:endParaRPr>
          </a:p>
          <a:p>
            <a:r>
              <a:rPr kumimoji="1" lang="en-US" altLang="ja-JP" sz="1600" dirty="0">
                <a:latin typeface="Helvetica"/>
                <a:cs typeface="Helvetica"/>
              </a:rPr>
              <a:t> </a:t>
            </a:r>
            <a:r>
              <a:rPr kumimoji="1" lang="en-US" altLang="ja-JP" sz="1600" dirty="0" smtClean="0">
                <a:latin typeface="Helvetica"/>
                <a:cs typeface="Helvetica"/>
              </a:rPr>
              <a:t>     T. Kobayashi (Tohoku) – spokesperson</a:t>
            </a:r>
          </a:p>
          <a:p>
            <a:r>
              <a:rPr kumimoji="1" lang="en-US" altLang="ja-JP" sz="1600" dirty="0" smtClean="0">
                <a:latin typeface="Helvetica"/>
                <a:cs typeface="Helvetica"/>
              </a:rPr>
              <a:t>      T. </a:t>
            </a:r>
            <a:r>
              <a:rPr kumimoji="1" lang="en-US" altLang="ja-JP" sz="1600" dirty="0" err="1" smtClean="0">
                <a:latin typeface="Helvetica"/>
                <a:cs typeface="Helvetica"/>
              </a:rPr>
              <a:t>Motobayashi</a:t>
            </a:r>
            <a:r>
              <a:rPr kumimoji="1" lang="en-US" altLang="ja-JP" sz="1600" dirty="0" smtClean="0">
                <a:latin typeface="Helvetica"/>
                <a:cs typeface="Helvetica"/>
              </a:rPr>
              <a:t> (</a:t>
            </a:r>
            <a:r>
              <a:rPr kumimoji="1" lang="en-US" altLang="ja-JP" sz="1600" dirty="0" err="1" smtClean="0">
                <a:latin typeface="Helvetica"/>
                <a:cs typeface="Helvetica"/>
              </a:rPr>
              <a:t>Nishina</a:t>
            </a:r>
            <a:r>
              <a:rPr kumimoji="1" lang="en-US" altLang="ja-JP" sz="1600" dirty="0" smtClean="0">
                <a:latin typeface="Helvetica"/>
                <a:cs typeface="Helvetica"/>
              </a:rPr>
              <a:t>)– co-spokesperson</a:t>
            </a:r>
          </a:p>
          <a:p>
            <a:r>
              <a:rPr kumimoji="1" lang="en-US" altLang="ja-JP" sz="1600" dirty="0">
                <a:latin typeface="Helvetica"/>
                <a:cs typeface="Helvetica"/>
              </a:rPr>
              <a:t> </a:t>
            </a:r>
            <a:r>
              <a:rPr kumimoji="1" lang="en-US" altLang="ja-JP" sz="1600" dirty="0" smtClean="0">
                <a:latin typeface="Helvetica"/>
                <a:cs typeface="Helvetica"/>
              </a:rPr>
              <a:t>     K. </a:t>
            </a:r>
            <a:r>
              <a:rPr kumimoji="1" lang="en-US" altLang="ja-JP" sz="1600" dirty="0" err="1" smtClean="0">
                <a:latin typeface="Helvetica"/>
                <a:cs typeface="Helvetica"/>
              </a:rPr>
              <a:t>Yoneda</a:t>
            </a:r>
            <a:r>
              <a:rPr kumimoji="1" lang="en-US" altLang="ja-JP" sz="1600" dirty="0" smtClean="0">
                <a:latin typeface="Helvetica"/>
                <a:cs typeface="Helvetica"/>
              </a:rPr>
              <a:t> (</a:t>
            </a:r>
            <a:r>
              <a:rPr kumimoji="1" lang="en-US" altLang="ja-JP" sz="1600" dirty="0" err="1" smtClean="0">
                <a:latin typeface="Helvetica"/>
                <a:cs typeface="Helvetica"/>
              </a:rPr>
              <a:t>Nishina</a:t>
            </a:r>
            <a:r>
              <a:rPr kumimoji="1" lang="en-US" altLang="ja-JP" sz="1600" dirty="0" smtClean="0">
                <a:latin typeface="Helvetica"/>
                <a:cs typeface="Helvetica"/>
              </a:rPr>
              <a:t>) – project manager</a:t>
            </a:r>
            <a:endParaRPr kumimoji="1" lang="ja-JP" altLang="en-US" sz="1600" dirty="0">
              <a:latin typeface="Helvetica"/>
              <a:cs typeface="Helvetic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1816092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FFFF00"/>
                </a:solidFill>
                <a:latin typeface="Helvetica"/>
                <a:cs typeface="Helvetica"/>
              </a:rPr>
              <a:t>Construction Team</a:t>
            </a:r>
            <a:r>
              <a:rPr lang="en-US" altLang="ja-JP" sz="160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lang="en-US" altLang="ja-JP" sz="1600" dirty="0" smtClean="0">
                <a:solidFill>
                  <a:srgbClr val="FFFF00"/>
                </a:solidFill>
                <a:latin typeface="Helvetica"/>
                <a:cs typeface="Helvetica"/>
              </a:rPr>
              <a:t>Member </a:t>
            </a:r>
            <a:r>
              <a:rPr lang="en-US" altLang="ja-JP" sz="1600" dirty="0">
                <a:solidFill>
                  <a:srgbClr val="FFFF00"/>
                </a:solidFill>
                <a:latin typeface="Helvetica"/>
                <a:cs typeface="Helvetica"/>
              </a:rPr>
              <a:t>(*</a:t>
            </a:r>
            <a:r>
              <a:rPr lang="en-US" altLang="ja-JP" sz="1600" dirty="0" smtClean="0">
                <a:solidFill>
                  <a:srgbClr val="FFFF00"/>
                </a:solidFill>
                <a:latin typeface="Helvetica"/>
                <a:cs typeface="Helvetica"/>
              </a:rPr>
              <a:t>Leader)</a:t>
            </a:r>
            <a:endParaRPr lang="ja-JP" altLang="ja-JP" sz="1600" dirty="0">
              <a:solidFill>
                <a:srgbClr val="FFFF00"/>
              </a:solidFill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Magnet and Infrastructure:       H. Sato</a:t>
            </a:r>
            <a:r>
              <a:rPr lang="en-US" altLang="ja-JP" sz="1600" baseline="30000" dirty="0">
                <a:latin typeface="Helvetica"/>
                <a:cs typeface="Helvetica"/>
              </a:rPr>
              <a:t>*</a:t>
            </a:r>
            <a:r>
              <a:rPr lang="en-US" altLang="ja-JP" sz="1600" dirty="0">
                <a:latin typeface="Helvetica"/>
                <a:cs typeface="Helvetica"/>
              </a:rPr>
              <a:t>, K. </a:t>
            </a:r>
            <a:r>
              <a:rPr lang="en-US" altLang="ja-JP" sz="1600" dirty="0" err="1">
                <a:latin typeface="Helvetica"/>
                <a:cs typeface="Helvetica"/>
              </a:rPr>
              <a:t>Kusaka</a:t>
            </a:r>
            <a:r>
              <a:rPr lang="en-US" altLang="ja-JP" sz="1600" dirty="0">
                <a:latin typeface="Helvetica"/>
                <a:cs typeface="Helvetica"/>
              </a:rPr>
              <a:t>, J. Ohnishi, H. </a:t>
            </a:r>
            <a:r>
              <a:rPr lang="en-US" altLang="ja-JP" sz="1600" dirty="0" err="1">
                <a:latin typeface="Helvetica"/>
                <a:cs typeface="Helvetica"/>
              </a:rPr>
              <a:t>Okuno</a:t>
            </a:r>
            <a:r>
              <a:rPr lang="en-US" altLang="ja-JP" sz="1600" dirty="0">
                <a:latin typeface="Helvetica"/>
                <a:cs typeface="Helvetica"/>
              </a:rPr>
              <a:t>, T. Kubo (RIKEN)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Vacuum system and Utilities:  </a:t>
            </a:r>
            <a:r>
              <a:rPr lang="en-US" altLang="ja-JP" sz="1600" dirty="0" smtClean="0">
                <a:latin typeface="Helvetica"/>
                <a:cs typeface="Helvetica"/>
              </a:rPr>
              <a:t> </a:t>
            </a:r>
            <a:r>
              <a:rPr lang="en-US" altLang="ja-JP" sz="1600" dirty="0">
                <a:latin typeface="Helvetica"/>
                <a:cs typeface="Helvetica"/>
              </a:rPr>
              <a:t>H. Otsu</a:t>
            </a:r>
            <a:r>
              <a:rPr lang="en-US" altLang="ja-JP" sz="1600" baseline="30000" dirty="0">
                <a:latin typeface="Helvetica"/>
                <a:cs typeface="Helvetica"/>
              </a:rPr>
              <a:t>*</a:t>
            </a:r>
            <a:r>
              <a:rPr lang="en-US" altLang="ja-JP" sz="1600" dirty="0">
                <a:latin typeface="Helvetica"/>
                <a:cs typeface="Helvetica"/>
              </a:rPr>
              <a:t>, Y. Shimizu (RIKEN)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Heavy ion detectors:            </a:t>
            </a:r>
            <a:r>
              <a:rPr lang="en-US" altLang="ja-JP" sz="1600" dirty="0" smtClean="0">
                <a:latin typeface="Helvetica"/>
                <a:cs typeface="Helvetica"/>
              </a:rPr>
              <a:t>	Y</a:t>
            </a:r>
            <a:r>
              <a:rPr lang="en-US" altLang="ja-JP" sz="1600" dirty="0">
                <a:latin typeface="Helvetica"/>
                <a:cs typeface="Helvetica"/>
              </a:rPr>
              <a:t>. Matsuda, K. </a:t>
            </a:r>
            <a:r>
              <a:rPr lang="en-US" altLang="ja-JP" sz="1600" dirty="0" err="1">
                <a:latin typeface="Helvetica"/>
                <a:cs typeface="Helvetica"/>
              </a:rPr>
              <a:t>Sekiguchi</a:t>
            </a:r>
            <a:r>
              <a:rPr lang="en-US" altLang="ja-JP" sz="1600" dirty="0">
                <a:latin typeface="Helvetica"/>
                <a:cs typeface="Helvetica"/>
              </a:rPr>
              <a:t>, N. </a:t>
            </a:r>
            <a:r>
              <a:rPr lang="en-US" altLang="ja-JP" sz="1600" dirty="0" err="1">
                <a:latin typeface="Helvetica"/>
                <a:cs typeface="Helvetica"/>
              </a:rPr>
              <a:t>Chiga</a:t>
            </a:r>
            <a:r>
              <a:rPr lang="en-US" altLang="ja-JP" sz="1600" dirty="0">
                <a:latin typeface="Helvetica"/>
                <a:cs typeface="Helvetica"/>
              </a:rPr>
              <a:t>, graduate students, 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 smtClean="0">
                <a:latin typeface="Helvetica"/>
                <a:cs typeface="Helvetica"/>
              </a:rPr>
              <a:t>			T</a:t>
            </a:r>
            <a:r>
              <a:rPr lang="en-US" altLang="ja-JP" sz="1600" dirty="0">
                <a:latin typeface="Helvetica"/>
                <a:cs typeface="Helvetica"/>
              </a:rPr>
              <a:t>. Kobayashi* (Tohoku), H. Otsu (RIKEN)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Neutron detectors (NEBULA): </a:t>
            </a:r>
            <a:r>
              <a:rPr lang="en-US" altLang="ja-JP" sz="1600" dirty="0" smtClean="0">
                <a:latin typeface="Helvetica"/>
                <a:cs typeface="Helvetica"/>
              </a:rPr>
              <a:t>T</a:t>
            </a:r>
            <a:r>
              <a:rPr lang="en-US" altLang="ja-JP" sz="1600" dirty="0">
                <a:latin typeface="Helvetica"/>
                <a:cs typeface="Helvetica"/>
              </a:rPr>
              <a:t>. Nakamura*, Y. Kondo, Y. Kawada, T. </a:t>
            </a:r>
            <a:r>
              <a:rPr lang="en-US" altLang="ja-JP" sz="1600" dirty="0" err="1">
                <a:latin typeface="Helvetica"/>
                <a:cs typeface="Helvetica"/>
              </a:rPr>
              <a:t>Sako</a:t>
            </a:r>
            <a:r>
              <a:rPr lang="en-US" altLang="ja-JP" sz="1600" dirty="0">
                <a:latin typeface="Helvetica"/>
                <a:cs typeface="Helvetica"/>
              </a:rPr>
              <a:t>, 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 smtClean="0">
                <a:latin typeface="Helvetica"/>
                <a:cs typeface="Helvetica"/>
              </a:rPr>
              <a:t>			R</a:t>
            </a:r>
            <a:r>
              <a:rPr lang="en-US" altLang="ja-JP" sz="1600" dirty="0">
                <a:latin typeface="Helvetica"/>
                <a:cs typeface="Helvetica"/>
              </a:rPr>
              <a:t>. Tanaka (Tokyo Tech), Y. </a:t>
            </a:r>
            <a:r>
              <a:rPr lang="en-US" altLang="ja-JP" sz="1600" dirty="0" err="1">
                <a:latin typeface="Helvetica"/>
                <a:cs typeface="Helvetica"/>
              </a:rPr>
              <a:t>Satou</a:t>
            </a:r>
            <a:r>
              <a:rPr lang="en-US" altLang="ja-JP" sz="1600" dirty="0">
                <a:latin typeface="Helvetica"/>
                <a:cs typeface="Helvetica"/>
              </a:rPr>
              <a:t> (Seoul National Univ.)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Proton detectors:               </a:t>
            </a:r>
            <a:r>
              <a:rPr lang="en-US" altLang="ja-JP" sz="1600" dirty="0" smtClean="0">
                <a:latin typeface="Helvetica"/>
                <a:cs typeface="Helvetica"/>
              </a:rPr>
              <a:t>	K</a:t>
            </a:r>
            <a:r>
              <a:rPr lang="en-US" altLang="ja-JP" sz="1600" dirty="0">
                <a:latin typeface="Helvetica"/>
                <a:cs typeface="Helvetica"/>
              </a:rPr>
              <a:t>. </a:t>
            </a:r>
            <a:r>
              <a:rPr lang="en-US" altLang="ja-JP" sz="1600" dirty="0" err="1">
                <a:latin typeface="Helvetica"/>
                <a:cs typeface="Helvetica"/>
              </a:rPr>
              <a:t>Yoneda</a:t>
            </a:r>
            <a:r>
              <a:rPr lang="en-US" altLang="ja-JP" sz="1600" dirty="0">
                <a:latin typeface="Helvetica"/>
                <a:cs typeface="Helvetica"/>
              </a:rPr>
              <a:t>*, Y. </a:t>
            </a:r>
            <a:r>
              <a:rPr lang="en-US" altLang="ja-JP" sz="1600" dirty="0" err="1">
                <a:latin typeface="Helvetica"/>
                <a:cs typeface="Helvetica"/>
              </a:rPr>
              <a:t>Togano</a:t>
            </a:r>
            <a:r>
              <a:rPr lang="en-US" altLang="ja-JP" sz="1600" dirty="0">
                <a:latin typeface="Helvetica"/>
                <a:cs typeface="Helvetica"/>
              </a:rPr>
              <a:t>, M. </a:t>
            </a:r>
            <a:r>
              <a:rPr lang="en-US" altLang="ja-JP" sz="1600" dirty="0" err="1">
                <a:latin typeface="Helvetica"/>
                <a:cs typeface="Helvetica"/>
              </a:rPr>
              <a:t>Kurokawa</a:t>
            </a:r>
            <a:r>
              <a:rPr lang="en-US" altLang="ja-JP" sz="1600" dirty="0">
                <a:latin typeface="Helvetica"/>
                <a:cs typeface="Helvetica"/>
              </a:rPr>
              <a:t>, A. </a:t>
            </a:r>
            <a:r>
              <a:rPr lang="en-US" altLang="ja-JP" sz="1600" dirty="0" err="1">
                <a:latin typeface="Helvetica"/>
                <a:cs typeface="Helvetica"/>
              </a:rPr>
              <a:t>Taketani</a:t>
            </a:r>
            <a:r>
              <a:rPr lang="en-US" altLang="ja-JP" sz="1600" dirty="0">
                <a:latin typeface="Helvetica"/>
                <a:cs typeface="Helvetica"/>
              </a:rPr>
              <a:t>, </a:t>
            </a:r>
            <a:r>
              <a:rPr lang="en-US" altLang="ja-JP" sz="1600" dirty="0">
                <a:latin typeface="Helvetica"/>
                <a:cs typeface="Helvetica"/>
              </a:rPr>
              <a:t>H. Murakami, 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 smtClean="0">
                <a:latin typeface="Helvetica"/>
                <a:cs typeface="Helvetica"/>
              </a:rPr>
              <a:t>			T</a:t>
            </a:r>
            <a:r>
              <a:rPr lang="en-US" altLang="ja-JP" sz="1600" dirty="0">
                <a:latin typeface="Helvetica"/>
                <a:cs typeface="Helvetica"/>
              </a:rPr>
              <a:t>. </a:t>
            </a:r>
            <a:r>
              <a:rPr lang="en-US" altLang="ja-JP" sz="1600" dirty="0" err="1">
                <a:latin typeface="Helvetica"/>
                <a:cs typeface="Helvetica"/>
              </a:rPr>
              <a:t>Motobayashi</a:t>
            </a:r>
            <a:r>
              <a:rPr lang="en-US" altLang="ja-JP" sz="1600" dirty="0">
                <a:latin typeface="Helvetica"/>
                <a:cs typeface="Helvetica"/>
              </a:rPr>
              <a:t> (RIKEN), </a:t>
            </a:r>
            <a:r>
              <a:rPr lang="en-US" altLang="ja-JP" sz="1600" dirty="0" smtClean="0">
                <a:latin typeface="Helvetica"/>
                <a:cs typeface="Helvetica"/>
              </a:rPr>
              <a:t>K</a:t>
            </a:r>
            <a:r>
              <a:rPr lang="en-US" altLang="ja-JP" sz="1600" dirty="0">
                <a:latin typeface="Helvetica"/>
                <a:cs typeface="Helvetica"/>
              </a:rPr>
              <a:t>. Kurita (</a:t>
            </a:r>
            <a:r>
              <a:rPr lang="en-US" altLang="ja-JP" sz="1600" dirty="0" err="1">
                <a:latin typeface="Helvetica"/>
                <a:cs typeface="Helvetica"/>
              </a:rPr>
              <a:t>Rikkyo</a:t>
            </a:r>
            <a:r>
              <a:rPr lang="en-US" altLang="ja-JP" sz="1600" dirty="0">
                <a:latin typeface="Helvetica"/>
                <a:cs typeface="Helvetica"/>
              </a:rPr>
              <a:t>), </a:t>
            </a:r>
            <a:r>
              <a:rPr lang="en-US" altLang="ja-JP" sz="1600" dirty="0" smtClean="0">
                <a:latin typeface="Helvetica"/>
                <a:cs typeface="Helvetica"/>
              </a:rPr>
              <a:t>T</a:t>
            </a:r>
            <a:r>
              <a:rPr lang="en-US" altLang="ja-JP" sz="1600" dirty="0">
                <a:latin typeface="Helvetica"/>
                <a:cs typeface="Helvetica"/>
              </a:rPr>
              <a:t>. Kobayashi (Tohoku), </a:t>
            </a:r>
            <a:endParaRPr lang="en-US" altLang="ja-JP" sz="1600" dirty="0" smtClean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	</a:t>
            </a:r>
            <a:r>
              <a:rPr lang="en-US" altLang="ja-JP" sz="1600" dirty="0" smtClean="0">
                <a:latin typeface="Helvetica"/>
                <a:cs typeface="Helvetica"/>
              </a:rPr>
              <a:t>		L</a:t>
            </a:r>
            <a:r>
              <a:rPr lang="en-US" altLang="ja-JP" sz="1600" dirty="0">
                <a:latin typeface="Helvetica"/>
                <a:cs typeface="Helvetica"/>
              </a:rPr>
              <a:t>. </a:t>
            </a:r>
            <a:r>
              <a:rPr lang="en-US" altLang="ja-JP" sz="1600" dirty="0" err="1">
                <a:latin typeface="Helvetica"/>
                <a:cs typeface="Helvetica"/>
              </a:rPr>
              <a:t>Trache</a:t>
            </a:r>
            <a:r>
              <a:rPr lang="en-US" altLang="ja-JP" sz="1600" dirty="0">
                <a:latin typeface="Helvetica"/>
                <a:cs typeface="Helvetica"/>
              </a:rPr>
              <a:t> (Texas A&amp;M) and the TWL collaboration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Polarized deuteron induced reaction experiment devices: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	                     </a:t>
            </a:r>
            <a:r>
              <a:rPr lang="en-US" altLang="ja-JP" sz="1600" dirty="0" smtClean="0">
                <a:latin typeface="Helvetica"/>
                <a:cs typeface="Helvetica"/>
              </a:rPr>
              <a:t>	K</a:t>
            </a:r>
            <a:r>
              <a:rPr lang="en-US" altLang="ja-JP" sz="1600" dirty="0">
                <a:latin typeface="Helvetica"/>
                <a:cs typeface="Helvetica"/>
              </a:rPr>
              <a:t>. </a:t>
            </a:r>
            <a:r>
              <a:rPr lang="en-US" altLang="ja-JP" sz="1600" dirty="0" err="1">
                <a:latin typeface="Helvetica"/>
                <a:cs typeface="Helvetica"/>
              </a:rPr>
              <a:t>Sekiguchi</a:t>
            </a:r>
            <a:r>
              <a:rPr lang="en-US" altLang="ja-JP" sz="1600" dirty="0">
                <a:latin typeface="Helvetica"/>
                <a:cs typeface="Helvetica"/>
              </a:rPr>
              <a:t>*, T. Kobayashi, Y. Matsuda, graduate students (Tohoku)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Time projection chamber:        T. Murakami* (Kyoto), T. </a:t>
            </a:r>
            <a:r>
              <a:rPr lang="en-US" altLang="ja-JP" sz="1600" dirty="0" err="1">
                <a:latin typeface="Helvetica"/>
                <a:cs typeface="Helvetica"/>
              </a:rPr>
              <a:t>Isobe</a:t>
            </a:r>
            <a:r>
              <a:rPr lang="en-US" altLang="ja-JP" sz="1600" dirty="0">
                <a:latin typeface="Helvetica"/>
                <a:cs typeface="Helvetica"/>
              </a:rPr>
              <a:t>, A. </a:t>
            </a:r>
            <a:r>
              <a:rPr lang="en-US" altLang="ja-JP" sz="1600" dirty="0" err="1">
                <a:latin typeface="Helvetica"/>
                <a:cs typeface="Helvetica"/>
              </a:rPr>
              <a:t>Taketani</a:t>
            </a:r>
            <a:r>
              <a:rPr lang="en-US" altLang="ja-JP" sz="1600" dirty="0">
                <a:latin typeface="Helvetica"/>
                <a:cs typeface="Helvetica"/>
              </a:rPr>
              <a:t>, </a:t>
            </a:r>
            <a:r>
              <a:rPr lang="en-US" altLang="ja-JP" sz="1600" dirty="0" smtClean="0">
                <a:latin typeface="Helvetica"/>
                <a:cs typeface="Helvetica"/>
              </a:rPr>
              <a:t>S</a:t>
            </a:r>
            <a:r>
              <a:rPr lang="en-US" altLang="ja-JP" sz="1600" dirty="0">
                <a:latin typeface="Helvetica"/>
                <a:cs typeface="Helvetica"/>
              </a:rPr>
              <a:t>. Nishimura, Y. </a:t>
            </a:r>
            <a:r>
              <a:rPr lang="en-US" altLang="ja-JP" sz="1600" dirty="0" err="1">
                <a:latin typeface="Helvetica"/>
                <a:cs typeface="Helvetica"/>
              </a:rPr>
              <a:t>Nakai</a:t>
            </a:r>
            <a:r>
              <a:rPr lang="en-US" altLang="ja-JP" sz="1600" dirty="0">
                <a:latin typeface="Helvetica"/>
                <a:cs typeface="Helvetica"/>
              </a:rPr>
              <a:t>, </a:t>
            </a:r>
            <a:r>
              <a:rPr lang="en-US" altLang="ja-JP" sz="1600" dirty="0" smtClean="0">
                <a:latin typeface="Helvetica"/>
                <a:cs typeface="Helvetica"/>
              </a:rPr>
              <a:t>			H</a:t>
            </a:r>
            <a:r>
              <a:rPr lang="en-US" altLang="ja-JP" sz="1600" dirty="0">
                <a:latin typeface="Helvetica"/>
                <a:cs typeface="Helvetica"/>
              </a:rPr>
              <a:t>. Sakurai (RIKEN), </a:t>
            </a:r>
            <a:r>
              <a:rPr lang="en-US" altLang="ja-JP" sz="1600" dirty="0" smtClean="0">
                <a:latin typeface="Helvetica"/>
                <a:cs typeface="Helvetica"/>
              </a:rPr>
              <a:t>W.G</a:t>
            </a:r>
            <a:r>
              <a:rPr lang="en-US" altLang="ja-JP" sz="1600" dirty="0">
                <a:latin typeface="Helvetica"/>
                <a:cs typeface="Helvetica"/>
              </a:rPr>
              <a:t>. Lynch (Michigan State) </a:t>
            </a:r>
            <a:endParaRPr lang="en-US" altLang="ja-JP" sz="1600" dirty="0" smtClean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	</a:t>
            </a:r>
            <a:r>
              <a:rPr lang="en-US" altLang="ja-JP" sz="1600" dirty="0" smtClean="0">
                <a:latin typeface="Helvetica"/>
                <a:cs typeface="Helvetica"/>
              </a:rPr>
              <a:t>		and </a:t>
            </a:r>
            <a:r>
              <a:rPr lang="en-US" altLang="ja-JP" sz="1600" dirty="0">
                <a:latin typeface="Helvetica"/>
                <a:cs typeface="Helvetica"/>
              </a:rPr>
              <a:t>SAMURAI TPC collaboration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 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solidFill>
                  <a:srgbClr val="FFFF00"/>
                </a:solidFill>
                <a:latin typeface="Helvetica"/>
                <a:cs typeface="Helvetica"/>
              </a:rPr>
              <a:t>In-House Work Force: </a:t>
            </a:r>
            <a:endParaRPr lang="en-US" altLang="ja-JP" sz="1600" dirty="0" smtClean="0">
              <a:solidFill>
                <a:srgbClr val="FFFF00"/>
              </a:solidFill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	</a:t>
            </a:r>
            <a:r>
              <a:rPr lang="en-US" altLang="ja-JP" sz="1600" dirty="0" smtClean="0">
                <a:latin typeface="Helvetica"/>
                <a:cs typeface="Helvetica"/>
              </a:rPr>
              <a:t>		Research </a:t>
            </a:r>
            <a:r>
              <a:rPr lang="en-US" altLang="ja-JP" sz="1600" dirty="0">
                <a:latin typeface="Helvetica"/>
                <a:cs typeface="Helvetica"/>
              </a:rPr>
              <a:t>Instruments Group (T. Kubo - Group Leader)</a:t>
            </a:r>
            <a:endParaRPr lang="ja-JP" altLang="ja-JP" sz="1600" dirty="0">
              <a:latin typeface="Helvetica"/>
              <a:cs typeface="Helvetica"/>
            </a:endParaRPr>
          </a:p>
          <a:p>
            <a:r>
              <a:rPr lang="en-US" altLang="ja-JP" sz="1600" dirty="0">
                <a:latin typeface="Helvetica"/>
                <a:cs typeface="Helvetica"/>
              </a:rPr>
              <a:t>   </a:t>
            </a:r>
            <a:r>
              <a:rPr lang="en-US" altLang="ja-JP" sz="1600" dirty="0">
                <a:latin typeface="Helvetica"/>
                <a:cs typeface="Helvetica"/>
              </a:rPr>
              <a:t>	</a:t>
            </a:r>
            <a:r>
              <a:rPr lang="en-US" altLang="ja-JP" sz="1600" dirty="0" smtClean="0">
                <a:latin typeface="Helvetica"/>
                <a:cs typeface="Helvetica"/>
              </a:rPr>
              <a:t>		SAMURAI </a:t>
            </a:r>
            <a:r>
              <a:rPr lang="en-US" altLang="ja-JP" sz="1600" dirty="0">
                <a:latin typeface="Helvetica"/>
                <a:cs typeface="Helvetica"/>
              </a:rPr>
              <a:t>Team (T. </a:t>
            </a:r>
            <a:r>
              <a:rPr lang="en-US" altLang="ja-JP" sz="1600" dirty="0" err="1">
                <a:latin typeface="Helvetica"/>
                <a:cs typeface="Helvetica"/>
              </a:rPr>
              <a:t>Motobayashi</a:t>
            </a:r>
            <a:r>
              <a:rPr lang="en-US" altLang="ja-JP" sz="1600" dirty="0">
                <a:latin typeface="Helvetica"/>
                <a:cs typeface="Helvetica"/>
              </a:rPr>
              <a:t>*, H. Sato, Y. Shimizu, K. </a:t>
            </a:r>
            <a:r>
              <a:rPr lang="en-US" altLang="ja-JP" sz="1600" dirty="0" err="1">
                <a:latin typeface="Helvetica"/>
                <a:cs typeface="Helvetica"/>
              </a:rPr>
              <a:t>Yoneda</a:t>
            </a:r>
            <a:r>
              <a:rPr lang="en-US" altLang="ja-JP" sz="1600" dirty="0">
                <a:latin typeface="Helvetica"/>
                <a:cs typeface="Helvetica"/>
              </a:rPr>
              <a:t>)</a:t>
            </a:r>
            <a:r>
              <a:rPr lang="ja-JP" altLang="ja-JP" sz="1600" dirty="0">
                <a:latin typeface="Helvetica"/>
                <a:cs typeface="Helvetica"/>
              </a:rPr>
              <a:t> </a:t>
            </a:r>
            <a:endParaRPr lang="ja-JP" alt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5099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184</TotalTime>
  <Words>111</Words>
  <Application>Microsoft Macintosh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 ブラック </vt:lpstr>
      <vt:lpstr>PowerPoint プレゼンテーション</vt:lpstr>
      <vt:lpstr>PowerPoint プレゼンテーション</vt:lpstr>
    </vt:vector>
  </TitlesOfParts>
  <Company>理研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本林 透</dc:creator>
  <cp:lastModifiedBy>本林 透</cp:lastModifiedBy>
  <cp:revision>13</cp:revision>
  <dcterms:created xsi:type="dcterms:W3CDTF">2010-11-02T03:59:35Z</dcterms:created>
  <dcterms:modified xsi:type="dcterms:W3CDTF">2010-11-22T01:43:47Z</dcterms:modified>
</cp:coreProperties>
</file>