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42"/>
  </p:notesMasterIdLst>
  <p:sldIdLst>
    <p:sldId id="256" r:id="rId2"/>
    <p:sldId id="257" r:id="rId3"/>
    <p:sldId id="266" r:id="rId4"/>
    <p:sldId id="267" r:id="rId5"/>
    <p:sldId id="278" r:id="rId6"/>
    <p:sldId id="279" r:id="rId7"/>
    <p:sldId id="292" r:id="rId8"/>
    <p:sldId id="259" r:id="rId9"/>
    <p:sldId id="260" r:id="rId10"/>
    <p:sldId id="263" r:id="rId11"/>
    <p:sldId id="265" r:id="rId12"/>
    <p:sldId id="264" r:id="rId13"/>
    <p:sldId id="275" r:id="rId14"/>
    <p:sldId id="276" r:id="rId15"/>
    <p:sldId id="277" r:id="rId16"/>
    <p:sldId id="299" r:id="rId17"/>
    <p:sldId id="295" r:id="rId18"/>
    <p:sldId id="297" r:id="rId19"/>
    <p:sldId id="296" r:id="rId20"/>
    <p:sldId id="300" r:id="rId21"/>
    <p:sldId id="291" r:id="rId22"/>
    <p:sldId id="293" r:id="rId23"/>
    <p:sldId id="294" r:id="rId24"/>
    <p:sldId id="298" r:id="rId25"/>
    <p:sldId id="290" r:id="rId26"/>
    <p:sldId id="270" r:id="rId27"/>
    <p:sldId id="268" r:id="rId28"/>
    <p:sldId id="271" r:id="rId29"/>
    <p:sldId id="272" r:id="rId30"/>
    <p:sldId id="273" r:id="rId31"/>
    <p:sldId id="274" r:id="rId32"/>
    <p:sldId id="280" r:id="rId33"/>
    <p:sldId id="281" r:id="rId34"/>
    <p:sldId id="289" r:id="rId35"/>
    <p:sldId id="258" r:id="rId36"/>
    <p:sldId id="288" r:id="rId37"/>
    <p:sldId id="287" r:id="rId38"/>
    <p:sldId id="284" r:id="rId39"/>
    <p:sldId id="285" r:id="rId40"/>
    <p:sldId id="286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house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solidFill>
                      <a:srgbClr val="FFFF00"/>
                    </a:solidFill>
                  </a:defRPr>
                </a:pPr>
                <a:endParaRPr lang="ja-JP"/>
              </a:p>
            </c:txPr>
            <c:showCatName val="1"/>
            <c:showLeaderLines val="1"/>
          </c:dLbls>
          <c:cat>
            <c:strRef>
              <c:f>Sheet1!$A$2:$A$5</c:f>
              <c:strCache>
                <c:ptCount val="4"/>
                <c:pt idx="0">
                  <c:v>Software Development</c:v>
                </c:pt>
                <c:pt idx="1">
                  <c:v>Hardware Development</c:v>
                </c:pt>
                <c:pt idx="2">
                  <c:v>Management</c:v>
                </c:pt>
                <c:pt idx="3">
                  <c:v>Support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4C1FE-1E64-44F7-8630-75966219C1F9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0843CEF-34F2-489C-987E-9E03C4C8997A}">
      <dgm:prSet phldrT="[テキスト]"/>
      <dgm:spPr/>
      <dgm:t>
        <a:bodyPr/>
        <a:lstStyle/>
        <a:p>
          <a:r>
            <a:rPr kumimoji="1" lang="en-US" altLang="ja-JP" dirty="0" smtClean="0"/>
            <a:t>CNS</a:t>
          </a:r>
          <a:endParaRPr kumimoji="1" lang="ja-JP" altLang="en-US" dirty="0"/>
        </a:p>
      </dgm:t>
    </dgm:pt>
    <dgm:pt modelId="{F742D98F-38F1-4550-AB40-951AE6735D60}" type="parTrans" cxnId="{728C59C6-C4F1-4C7D-95D3-881A5E26A7E8}">
      <dgm:prSet/>
      <dgm:spPr/>
      <dgm:t>
        <a:bodyPr/>
        <a:lstStyle/>
        <a:p>
          <a:endParaRPr kumimoji="1" lang="ja-JP" altLang="en-US"/>
        </a:p>
      </dgm:t>
    </dgm:pt>
    <dgm:pt modelId="{A59DED05-B8BF-4811-B425-069CF8E69ECC}" type="sibTrans" cxnId="{728C59C6-C4F1-4C7D-95D3-881A5E26A7E8}">
      <dgm:prSet/>
      <dgm:spPr/>
      <dgm:t>
        <a:bodyPr/>
        <a:lstStyle/>
        <a:p>
          <a:endParaRPr kumimoji="1" lang="ja-JP" altLang="en-US"/>
        </a:p>
      </dgm:t>
    </dgm:pt>
    <dgm:pt modelId="{EB0EE210-601A-4AD4-8269-887BA682D66E}">
      <dgm:prSet phldrT="[テキスト]"/>
      <dgm:spPr/>
      <dgm:t>
        <a:bodyPr/>
        <a:lstStyle/>
        <a:p>
          <a:r>
            <a:rPr kumimoji="1" lang="en-US" altLang="ja-JP" dirty="0" smtClean="0"/>
            <a:t>DAQ development for SHARAQ</a:t>
          </a:r>
          <a:endParaRPr kumimoji="1" lang="ja-JP" altLang="en-US" dirty="0"/>
        </a:p>
      </dgm:t>
    </dgm:pt>
    <dgm:pt modelId="{842C42D4-846C-488F-A6E5-D95BCD1152CC}" type="parTrans" cxnId="{D7642BA9-A8D4-46A5-92C3-D8E7A2E26949}">
      <dgm:prSet/>
      <dgm:spPr/>
      <dgm:t>
        <a:bodyPr/>
        <a:lstStyle/>
        <a:p>
          <a:endParaRPr kumimoji="1" lang="ja-JP" altLang="en-US"/>
        </a:p>
      </dgm:t>
    </dgm:pt>
    <dgm:pt modelId="{F407E189-9FB5-4015-9199-A9465B3981E8}" type="sibTrans" cxnId="{D7642BA9-A8D4-46A5-92C3-D8E7A2E26949}">
      <dgm:prSet/>
      <dgm:spPr/>
      <dgm:t>
        <a:bodyPr/>
        <a:lstStyle/>
        <a:p>
          <a:endParaRPr kumimoji="1" lang="ja-JP" altLang="en-US"/>
        </a:p>
      </dgm:t>
    </dgm:pt>
    <dgm:pt modelId="{0969D469-2809-4D98-830C-B35195E71086}">
      <dgm:prSet phldrT="[テキスト]"/>
      <dgm:spPr/>
      <dgm:t>
        <a:bodyPr/>
        <a:lstStyle/>
        <a:p>
          <a:r>
            <a:rPr kumimoji="1" lang="en-US" altLang="ja-JP" dirty="0" smtClean="0"/>
            <a:t>FPGA Training</a:t>
          </a:r>
          <a:endParaRPr kumimoji="1" lang="ja-JP" altLang="en-US" dirty="0"/>
        </a:p>
      </dgm:t>
    </dgm:pt>
    <dgm:pt modelId="{340722C8-C048-4F30-BBD8-C1FFB3D8BC28}" type="parTrans" cxnId="{1D3588A1-7231-4F9D-B201-77B545696D02}">
      <dgm:prSet/>
      <dgm:spPr/>
      <dgm:t>
        <a:bodyPr/>
        <a:lstStyle/>
        <a:p>
          <a:endParaRPr kumimoji="1" lang="ja-JP" altLang="en-US"/>
        </a:p>
      </dgm:t>
    </dgm:pt>
    <dgm:pt modelId="{2B85B375-6E5B-4431-9083-D76B2A66A15C}" type="sibTrans" cxnId="{1D3588A1-7231-4F9D-B201-77B545696D02}">
      <dgm:prSet/>
      <dgm:spPr/>
      <dgm:t>
        <a:bodyPr/>
        <a:lstStyle/>
        <a:p>
          <a:endParaRPr kumimoji="1" lang="ja-JP" altLang="en-US"/>
        </a:p>
      </dgm:t>
    </dgm:pt>
    <dgm:pt modelId="{776FAC88-BBD0-432F-8F91-FE35E0257168}">
      <dgm:prSet phldrT="[テキスト]"/>
      <dgm:spPr/>
      <dgm:t>
        <a:bodyPr/>
        <a:lstStyle/>
        <a:p>
          <a:r>
            <a:rPr kumimoji="1" lang="en-US" altLang="ja-JP" dirty="0" err="1" smtClean="0"/>
            <a:t>Rikkyo</a:t>
          </a:r>
          <a:endParaRPr kumimoji="1" lang="ja-JP" altLang="en-US" dirty="0"/>
        </a:p>
      </dgm:t>
    </dgm:pt>
    <dgm:pt modelId="{EABFF4CB-1CB7-45C3-B601-46199B9B0D9A}" type="parTrans" cxnId="{22F27BEA-AECF-4E55-B6D0-85D7822CF3D0}">
      <dgm:prSet/>
      <dgm:spPr/>
      <dgm:t>
        <a:bodyPr/>
        <a:lstStyle/>
        <a:p>
          <a:endParaRPr kumimoji="1" lang="ja-JP" altLang="en-US"/>
        </a:p>
      </dgm:t>
    </dgm:pt>
    <dgm:pt modelId="{18743D19-152F-44D3-8F8E-2E9BB2145A1F}" type="sibTrans" cxnId="{22F27BEA-AECF-4E55-B6D0-85D7822CF3D0}">
      <dgm:prSet/>
      <dgm:spPr/>
      <dgm:t>
        <a:bodyPr/>
        <a:lstStyle/>
        <a:p>
          <a:endParaRPr kumimoji="1" lang="ja-JP" altLang="en-US"/>
        </a:p>
      </dgm:t>
    </dgm:pt>
    <dgm:pt modelId="{14063C79-61FF-4806-9065-6ECB466EB639}">
      <dgm:prSet phldrT="[テキスト]"/>
      <dgm:spPr/>
      <dgm:t>
        <a:bodyPr/>
        <a:lstStyle/>
        <a:p>
          <a:r>
            <a:rPr kumimoji="1" lang="en-US" altLang="ja-JP" dirty="0" smtClean="0"/>
            <a:t>DAQ development for </a:t>
          </a:r>
          <a:r>
            <a:rPr kumimoji="1" lang="en-US" altLang="ja-JP" dirty="0" err="1" smtClean="0"/>
            <a:t>Triumf</a:t>
          </a:r>
          <a:endParaRPr kumimoji="1" lang="ja-JP" altLang="en-US" dirty="0"/>
        </a:p>
      </dgm:t>
    </dgm:pt>
    <dgm:pt modelId="{A78277CC-28B8-4551-826C-2CD5E909EA86}" type="parTrans" cxnId="{6A68924C-B033-4313-9657-480DF930E539}">
      <dgm:prSet/>
      <dgm:spPr/>
      <dgm:t>
        <a:bodyPr/>
        <a:lstStyle/>
        <a:p>
          <a:endParaRPr kumimoji="1" lang="ja-JP" altLang="en-US"/>
        </a:p>
      </dgm:t>
    </dgm:pt>
    <dgm:pt modelId="{C637E3C9-5672-4666-AEB4-03DB7D8BCB4A}" type="sibTrans" cxnId="{6A68924C-B033-4313-9657-480DF930E539}">
      <dgm:prSet/>
      <dgm:spPr/>
      <dgm:t>
        <a:bodyPr/>
        <a:lstStyle/>
        <a:p>
          <a:endParaRPr kumimoji="1" lang="ja-JP" altLang="en-US"/>
        </a:p>
      </dgm:t>
    </dgm:pt>
    <dgm:pt modelId="{70BB4F83-2EBF-4EFD-AB89-781E44983F37}">
      <dgm:prSet phldrT="[テキスト]"/>
      <dgm:spPr/>
      <dgm:t>
        <a:bodyPr/>
        <a:lstStyle/>
        <a:p>
          <a:r>
            <a:rPr kumimoji="1" lang="en-US" altLang="ja-JP" dirty="0" smtClean="0"/>
            <a:t>RIKADAI</a:t>
          </a:r>
          <a:endParaRPr kumimoji="1" lang="ja-JP" altLang="en-US" dirty="0"/>
        </a:p>
      </dgm:t>
    </dgm:pt>
    <dgm:pt modelId="{780C2908-0056-4090-84CC-D0DD1E7B266A}" type="parTrans" cxnId="{E217D096-78F4-45F4-BFFF-4F3A674E6586}">
      <dgm:prSet/>
      <dgm:spPr/>
      <dgm:t>
        <a:bodyPr/>
        <a:lstStyle/>
        <a:p>
          <a:endParaRPr kumimoji="1" lang="ja-JP" altLang="en-US"/>
        </a:p>
      </dgm:t>
    </dgm:pt>
    <dgm:pt modelId="{D2EBE84E-8700-4CC0-9B0C-CDF0BC478CF6}" type="sibTrans" cxnId="{E217D096-78F4-45F4-BFFF-4F3A674E6586}">
      <dgm:prSet/>
      <dgm:spPr/>
      <dgm:t>
        <a:bodyPr/>
        <a:lstStyle/>
        <a:p>
          <a:endParaRPr kumimoji="1" lang="ja-JP" altLang="en-US"/>
        </a:p>
      </dgm:t>
    </dgm:pt>
    <dgm:pt modelId="{43AA6294-756C-4E62-BCC5-4C8D741318DE}">
      <dgm:prSet phldrT="[テキスト]"/>
      <dgm:spPr/>
      <dgm:t>
        <a:bodyPr/>
        <a:lstStyle/>
        <a:p>
          <a:r>
            <a:rPr kumimoji="1" lang="en-US" altLang="ja-JP" dirty="0" smtClean="0"/>
            <a:t>DAQ support</a:t>
          </a:r>
          <a:endParaRPr kumimoji="1" lang="ja-JP" altLang="en-US" dirty="0"/>
        </a:p>
      </dgm:t>
    </dgm:pt>
    <dgm:pt modelId="{4B50B726-7F81-4E5C-AF78-C3C845E05208}" type="parTrans" cxnId="{39AA151E-A0A7-4A86-A5EB-2373EE336174}">
      <dgm:prSet/>
      <dgm:spPr/>
      <dgm:t>
        <a:bodyPr/>
        <a:lstStyle/>
        <a:p>
          <a:endParaRPr kumimoji="1" lang="ja-JP" altLang="en-US"/>
        </a:p>
      </dgm:t>
    </dgm:pt>
    <dgm:pt modelId="{65963F9B-C5E0-4405-91F0-071BDB3F51B7}" type="sibTrans" cxnId="{39AA151E-A0A7-4A86-A5EB-2373EE336174}">
      <dgm:prSet/>
      <dgm:spPr/>
      <dgm:t>
        <a:bodyPr/>
        <a:lstStyle/>
        <a:p>
          <a:endParaRPr kumimoji="1" lang="ja-JP" altLang="en-US"/>
        </a:p>
      </dgm:t>
    </dgm:pt>
    <dgm:pt modelId="{EB86890D-6B91-447D-9E35-0479E7B8AF5C}">
      <dgm:prSet phldrT="[テキスト]"/>
      <dgm:spPr/>
      <dgm:t>
        <a:bodyPr/>
        <a:lstStyle/>
        <a:p>
          <a:r>
            <a:rPr kumimoji="1" lang="en-US" altLang="ja-JP" dirty="0" smtClean="0"/>
            <a:t>Lecture for electronics</a:t>
          </a:r>
          <a:endParaRPr kumimoji="1" lang="ja-JP" altLang="en-US" dirty="0"/>
        </a:p>
      </dgm:t>
    </dgm:pt>
    <dgm:pt modelId="{10B01156-8CE4-4845-B6D3-7ED52F8BF8FF}" type="parTrans" cxnId="{2EFD3959-967A-42C9-9F01-E0449CEC4FC3}">
      <dgm:prSet/>
      <dgm:spPr/>
      <dgm:t>
        <a:bodyPr/>
        <a:lstStyle/>
        <a:p>
          <a:endParaRPr kumimoji="1" lang="ja-JP" altLang="en-US"/>
        </a:p>
      </dgm:t>
    </dgm:pt>
    <dgm:pt modelId="{2D7D7E75-65D7-49CB-A2A8-73127B7AC2E7}" type="sibTrans" cxnId="{2EFD3959-967A-42C9-9F01-E0449CEC4FC3}">
      <dgm:prSet/>
      <dgm:spPr/>
      <dgm:t>
        <a:bodyPr/>
        <a:lstStyle/>
        <a:p>
          <a:endParaRPr kumimoji="1" lang="ja-JP" altLang="en-US"/>
        </a:p>
      </dgm:t>
    </dgm:pt>
    <dgm:pt modelId="{91890812-1889-456A-BC23-13B9B704766F}" type="pres">
      <dgm:prSet presAssocID="{B504C1FE-1E64-44F7-8630-75966219C1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A8F73B59-1B05-45DC-BD92-1E11D8983505}" type="pres">
      <dgm:prSet presAssocID="{60843CEF-34F2-489C-987E-9E03C4C8997A}" presName="root" presStyleCnt="0"/>
      <dgm:spPr/>
    </dgm:pt>
    <dgm:pt modelId="{785A1157-1984-43E0-83B7-E863CE80B648}" type="pres">
      <dgm:prSet presAssocID="{60843CEF-34F2-489C-987E-9E03C4C8997A}" presName="rootComposite" presStyleCnt="0"/>
      <dgm:spPr/>
    </dgm:pt>
    <dgm:pt modelId="{55E8EF09-A372-4A7B-B239-0F7093D16E4D}" type="pres">
      <dgm:prSet presAssocID="{60843CEF-34F2-489C-987E-9E03C4C8997A}" presName="rootText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348176B8-134E-41A1-9F75-A2FFE2877A3E}" type="pres">
      <dgm:prSet presAssocID="{60843CEF-34F2-489C-987E-9E03C4C8997A}" presName="rootConnector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FAEE0D85-2AFF-4073-9CF8-FF81752F4453}" type="pres">
      <dgm:prSet presAssocID="{60843CEF-34F2-489C-987E-9E03C4C8997A}" presName="childShape" presStyleCnt="0"/>
      <dgm:spPr/>
    </dgm:pt>
    <dgm:pt modelId="{85A0BB1A-0E23-4BD8-8C90-5A519F445F81}" type="pres">
      <dgm:prSet presAssocID="{842C42D4-846C-488F-A6E5-D95BCD1152CC}" presName="Name13" presStyleLbl="parChTrans1D2" presStyleIdx="0" presStyleCnt="5"/>
      <dgm:spPr/>
      <dgm:t>
        <a:bodyPr/>
        <a:lstStyle/>
        <a:p>
          <a:endParaRPr kumimoji="1" lang="ja-JP" altLang="en-US"/>
        </a:p>
      </dgm:t>
    </dgm:pt>
    <dgm:pt modelId="{29F05DE2-E20F-4ED4-B864-946850862504}" type="pres">
      <dgm:prSet presAssocID="{EB0EE210-601A-4AD4-8269-887BA682D66E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87BBE1-97FC-42E3-9266-654AAE23295A}" type="pres">
      <dgm:prSet presAssocID="{340722C8-C048-4F30-BBD8-C1FFB3D8BC28}" presName="Name13" presStyleLbl="parChTrans1D2" presStyleIdx="1" presStyleCnt="5"/>
      <dgm:spPr/>
      <dgm:t>
        <a:bodyPr/>
        <a:lstStyle/>
        <a:p>
          <a:endParaRPr kumimoji="1" lang="ja-JP" altLang="en-US"/>
        </a:p>
      </dgm:t>
    </dgm:pt>
    <dgm:pt modelId="{E7384664-C08E-4457-999C-A6BAC2D8666A}" type="pres">
      <dgm:prSet presAssocID="{0969D469-2809-4D98-830C-B35195E71086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03687C-DF9F-4A0C-B132-9B12F0483A14}" type="pres">
      <dgm:prSet presAssocID="{776FAC88-BBD0-432F-8F91-FE35E0257168}" presName="root" presStyleCnt="0"/>
      <dgm:spPr/>
    </dgm:pt>
    <dgm:pt modelId="{86697F54-0B2C-4BA1-8E1F-62E1B2387165}" type="pres">
      <dgm:prSet presAssocID="{776FAC88-BBD0-432F-8F91-FE35E0257168}" presName="rootComposite" presStyleCnt="0"/>
      <dgm:spPr/>
    </dgm:pt>
    <dgm:pt modelId="{C723AAD7-E178-4365-9E99-73621673805A}" type="pres">
      <dgm:prSet presAssocID="{776FAC88-BBD0-432F-8F91-FE35E0257168}" presName="rootText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63CCEC15-D5E2-45FD-9A0B-FE13AF15E7F0}" type="pres">
      <dgm:prSet presAssocID="{776FAC88-BBD0-432F-8F91-FE35E0257168}" presName="rootConnector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A1004251-1780-42CB-B54D-6BE484C01AE6}" type="pres">
      <dgm:prSet presAssocID="{776FAC88-BBD0-432F-8F91-FE35E0257168}" presName="childShape" presStyleCnt="0"/>
      <dgm:spPr/>
    </dgm:pt>
    <dgm:pt modelId="{788EECB6-22D8-4C8A-B80D-2F21D3AADA2D}" type="pres">
      <dgm:prSet presAssocID="{A78277CC-28B8-4551-826C-2CD5E909EA86}" presName="Name13" presStyleLbl="parChTrans1D2" presStyleIdx="2" presStyleCnt="5"/>
      <dgm:spPr/>
      <dgm:t>
        <a:bodyPr/>
        <a:lstStyle/>
        <a:p>
          <a:endParaRPr kumimoji="1" lang="ja-JP" altLang="en-US"/>
        </a:p>
      </dgm:t>
    </dgm:pt>
    <dgm:pt modelId="{8CFC94A5-C05A-4CB1-BD28-DCD57DDDA358}" type="pres">
      <dgm:prSet presAssocID="{14063C79-61FF-4806-9065-6ECB466EB639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CEC6751-8776-4FFF-9B72-835F333BC7A8}" type="pres">
      <dgm:prSet presAssocID="{10B01156-8CE4-4845-B6D3-7ED52F8BF8FF}" presName="Name13" presStyleLbl="parChTrans1D2" presStyleIdx="3" presStyleCnt="5"/>
      <dgm:spPr/>
      <dgm:t>
        <a:bodyPr/>
        <a:lstStyle/>
        <a:p>
          <a:endParaRPr kumimoji="1" lang="ja-JP" altLang="en-US"/>
        </a:p>
      </dgm:t>
    </dgm:pt>
    <dgm:pt modelId="{D924458F-E2F6-4068-826E-545D459B3370}" type="pres">
      <dgm:prSet presAssocID="{EB86890D-6B91-447D-9E35-0479E7B8AF5C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8E5C9D2-F70F-4C11-825F-BBD6E96FDD1F}" type="pres">
      <dgm:prSet presAssocID="{70BB4F83-2EBF-4EFD-AB89-781E44983F37}" presName="root" presStyleCnt="0"/>
      <dgm:spPr/>
    </dgm:pt>
    <dgm:pt modelId="{9DBBE6D4-824C-446F-9137-FAB09EAD99E4}" type="pres">
      <dgm:prSet presAssocID="{70BB4F83-2EBF-4EFD-AB89-781E44983F37}" presName="rootComposite" presStyleCnt="0"/>
      <dgm:spPr/>
    </dgm:pt>
    <dgm:pt modelId="{425C34F9-6BCE-4384-AC93-5F12244735B5}" type="pres">
      <dgm:prSet presAssocID="{70BB4F83-2EBF-4EFD-AB89-781E44983F37}" presName="rootText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24F3625-4D34-4957-8D6D-591A4596B908}" type="pres">
      <dgm:prSet presAssocID="{70BB4F83-2EBF-4EFD-AB89-781E44983F37}" presName="rootConnector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EBA7CCBE-A597-454A-B24A-B9086287159F}" type="pres">
      <dgm:prSet presAssocID="{70BB4F83-2EBF-4EFD-AB89-781E44983F37}" presName="childShape" presStyleCnt="0"/>
      <dgm:spPr/>
    </dgm:pt>
    <dgm:pt modelId="{8BDA6A03-55EB-41B8-AC80-854D52A4B208}" type="pres">
      <dgm:prSet presAssocID="{4B50B726-7F81-4E5C-AF78-C3C845E05208}" presName="Name13" presStyleLbl="parChTrans1D2" presStyleIdx="4" presStyleCnt="5"/>
      <dgm:spPr/>
      <dgm:t>
        <a:bodyPr/>
        <a:lstStyle/>
        <a:p>
          <a:endParaRPr kumimoji="1" lang="ja-JP" altLang="en-US"/>
        </a:p>
      </dgm:t>
    </dgm:pt>
    <dgm:pt modelId="{DB8D2CEE-53A9-4B4D-9990-149E41A5ECBC}" type="pres">
      <dgm:prSet presAssocID="{43AA6294-756C-4E62-BCC5-4C8D741318DE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217D096-78F4-45F4-BFFF-4F3A674E6586}" srcId="{B504C1FE-1E64-44F7-8630-75966219C1F9}" destId="{70BB4F83-2EBF-4EFD-AB89-781E44983F37}" srcOrd="2" destOrd="0" parTransId="{780C2908-0056-4090-84CC-D0DD1E7B266A}" sibTransId="{D2EBE84E-8700-4CC0-9B0C-CDF0BC478CF6}"/>
    <dgm:cxn modelId="{092EA14D-850B-4DE2-B7E1-D54F88C55F19}" type="presOf" srcId="{776FAC88-BBD0-432F-8F91-FE35E0257168}" destId="{C723AAD7-E178-4365-9E99-73621673805A}" srcOrd="0" destOrd="0" presId="urn:microsoft.com/office/officeart/2005/8/layout/hierarchy3"/>
    <dgm:cxn modelId="{3EDA8CAC-E11F-4107-A2AA-DB79203DB605}" type="presOf" srcId="{60843CEF-34F2-489C-987E-9E03C4C8997A}" destId="{348176B8-134E-41A1-9F75-A2FFE2877A3E}" srcOrd="1" destOrd="0" presId="urn:microsoft.com/office/officeart/2005/8/layout/hierarchy3"/>
    <dgm:cxn modelId="{C00A9111-9ED1-4624-8026-96CFAE2F0A8E}" type="presOf" srcId="{776FAC88-BBD0-432F-8F91-FE35E0257168}" destId="{63CCEC15-D5E2-45FD-9A0B-FE13AF15E7F0}" srcOrd="1" destOrd="0" presId="urn:microsoft.com/office/officeart/2005/8/layout/hierarchy3"/>
    <dgm:cxn modelId="{EB18DFD0-8B0D-4F94-8C1A-EA8BFC80F11B}" type="presOf" srcId="{842C42D4-846C-488F-A6E5-D95BCD1152CC}" destId="{85A0BB1A-0E23-4BD8-8C90-5A519F445F81}" srcOrd="0" destOrd="0" presId="urn:microsoft.com/office/officeart/2005/8/layout/hierarchy3"/>
    <dgm:cxn modelId="{E970DAA6-24AF-4882-A0DF-B92447C0B04B}" type="presOf" srcId="{43AA6294-756C-4E62-BCC5-4C8D741318DE}" destId="{DB8D2CEE-53A9-4B4D-9990-149E41A5ECBC}" srcOrd="0" destOrd="0" presId="urn:microsoft.com/office/officeart/2005/8/layout/hierarchy3"/>
    <dgm:cxn modelId="{728C59C6-C4F1-4C7D-95D3-881A5E26A7E8}" srcId="{B504C1FE-1E64-44F7-8630-75966219C1F9}" destId="{60843CEF-34F2-489C-987E-9E03C4C8997A}" srcOrd="0" destOrd="0" parTransId="{F742D98F-38F1-4550-AB40-951AE6735D60}" sibTransId="{A59DED05-B8BF-4811-B425-069CF8E69ECC}"/>
    <dgm:cxn modelId="{1D3588A1-7231-4F9D-B201-77B545696D02}" srcId="{60843CEF-34F2-489C-987E-9E03C4C8997A}" destId="{0969D469-2809-4D98-830C-B35195E71086}" srcOrd="1" destOrd="0" parTransId="{340722C8-C048-4F30-BBD8-C1FFB3D8BC28}" sibTransId="{2B85B375-6E5B-4431-9083-D76B2A66A15C}"/>
    <dgm:cxn modelId="{2EFD3959-967A-42C9-9F01-E0449CEC4FC3}" srcId="{776FAC88-BBD0-432F-8F91-FE35E0257168}" destId="{EB86890D-6B91-447D-9E35-0479E7B8AF5C}" srcOrd="1" destOrd="0" parTransId="{10B01156-8CE4-4845-B6D3-7ED52F8BF8FF}" sibTransId="{2D7D7E75-65D7-49CB-A2A8-73127B7AC2E7}"/>
    <dgm:cxn modelId="{22F27BEA-AECF-4E55-B6D0-85D7822CF3D0}" srcId="{B504C1FE-1E64-44F7-8630-75966219C1F9}" destId="{776FAC88-BBD0-432F-8F91-FE35E0257168}" srcOrd="1" destOrd="0" parTransId="{EABFF4CB-1CB7-45C3-B601-46199B9B0D9A}" sibTransId="{18743D19-152F-44D3-8F8E-2E9BB2145A1F}"/>
    <dgm:cxn modelId="{22558B74-25DB-47B9-B8F9-A4AD9E6918B6}" type="presOf" srcId="{70BB4F83-2EBF-4EFD-AB89-781E44983F37}" destId="{424F3625-4D34-4957-8D6D-591A4596B908}" srcOrd="1" destOrd="0" presId="urn:microsoft.com/office/officeart/2005/8/layout/hierarchy3"/>
    <dgm:cxn modelId="{F138DF13-0414-4B1B-8862-4602E6E92D28}" type="presOf" srcId="{0969D469-2809-4D98-830C-B35195E71086}" destId="{E7384664-C08E-4457-999C-A6BAC2D8666A}" srcOrd="0" destOrd="0" presId="urn:microsoft.com/office/officeart/2005/8/layout/hierarchy3"/>
    <dgm:cxn modelId="{D1A2379C-066F-40FF-AE6F-04BBAD913B07}" type="presOf" srcId="{60843CEF-34F2-489C-987E-9E03C4C8997A}" destId="{55E8EF09-A372-4A7B-B239-0F7093D16E4D}" srcOrd="0" destOrd="0" presId="urn:microsoft.com/office/officeart/2005/8/layout/hierarchy3"/>
    <dgm:cxn modelId="{769B4C75-50C4-45A1-9BCF-B8BA0206190C}" type="presOf" srcId="{EB0EE210-601A-4AD4-8269-887BA682D66E}" destId="{29F05DE2-E20F-4ED4-B864-946850862504}" srcOrd="0" destOrd="0" presId="urn:microsoft.com/office/officeart/2005/8/layout/hierarchy3"/>
    <dgm:cxn modelId="{1977925A-3441-4D85-86BD-854DC3CECAD7}" type="presOf" srcId="{14063C79-61FF-4806-9065-6ECB466EB639}" destId="{8CFC94A5-C05A-4CB1-BD28-DCD57DDDA358}" srcOrd="0" destOrd="0" presId="urn:microsoft.com/office/officeart/2005/8/layout/hierarchy3"/>
    <dgm:cxn modelId="{173B7A9F-E4CC-4399-85E2-C5277B7617FF}" type="presOf" srcId="{4B50B726-7F81-4E5C-AF78-C3C845E05208}" destId="{8BDA6A03-55EB-41B8-AC80-854D52A4B208}" srcOrd="0" destOrd="0" presId="urn:microsoft.com/office/officeart/2005/8/layout/hierarchy3"/>
    <dgm:cxn modelId="{0492A4E7-4E30-455A-A5A3-172BF4810331}" type="presOf" srcId="{A78277CC-28B8-4551-826C-2CD5E909EA86}" destId="{788EECB6-22D8-4C8A-B80D-2F21D3AADA2D}" srcOrd="0" destOrd="0" presId="urn:microsoft.com/office/officeart/2005/8/layout/hierarchy3"/>
    <dgm:cxn modelId="{6A68924C-B033-4313-9657-480DF930E539}" srcId="{776FAC88-BBD0-432F-8F91-FE35E0257168}" destId="{14063C79-61FF-4806-9065-6ECB466EB639}" srcOrd="0" destOrd="0" parTransId="{A78277CC-28B8-4551-826C-2CD5E909EA86}" sibTransId="{C637E3C9-5672-4666-AEB4-03DB7D8BCB4A}"/>
    <dgm:cxn modelId="{DA152224-1E29-4378-B35F-4631E77AEBC8}" type="presOf" srcId="{B504C1FE-1E64-44F7-8630-75966219C1F9}" destId="{91890812-1889-456A-BC23-13B9B704766F}" srcOrd="0" destOrd="0" presId="urn:microsoft.com/office/officeart/2005/8/layout/hierarchy3"/>
    <dgm:cxn modelId="{442F3D0C-2AF2-474F-B6FF-B6A35BB6FF0F}" type="presOf" srcId="{70BB4F83-2EBF-4EFD-AB89-781E44983F37}" destId="{425C34F9-6BCE-4384-AC93-5F12244735B5}" srcOrd="0" destOrd="0" presId="urn:microsoft.com/office/officeart/2005/8/layout/hierarchy3"/>
    <dgm:cxn modelId="{7EA2B81C-74AA-4372-A0D9-6901C777F71B}" type="presOf" srcId="{EB86890D-6B91-447D-9E35-0479E7B8AF5C}" destId="{D924458F-E2F6-4068-826E-545D459B3370}" srcOrd="0" destOrd="0" presId="urn:microsoft.com/office/officeart/2005/8/layout/hierarchy3"/>
    <dgm:cxn modelId="{C069046B-D103-4123-8F53-4C74C50F600C}" type="presOf" srcId="{340722C8-C048-4F30-BBD8-C1FFB3D8BC28}" destId="{0487BBE1-97FC-42E3-9266-654AAE23295A}" srcOrd="0" destOrd="0" presId="urn:microsoft.com/office/officeart/2005/8/layout/hierarchy3"/>
    <dgm:cxn modelId="{D7642BA9-A8D4-46A5-92C3-D8E7A2E26949}" srcId="{60843CEF-34F2-489C-987E-9E03C4C8997A}" destId="{EB0EE210-601A-4AD4-8269-887BA682D66E}" srcOrd="0" destOrd="0" parTransId="{842C42D4-846C-488F-A6E5-D95BCD1152CC}" sibTransId="{F407E189-9FB5-4015-9199-A9465B3981E8}"/>
    <dgm:cxn modelId="{F3FD24C7-4CBA-4281-B0C7-B748054E6A86}" type="presOf" srcId="{10B01156-8CE4-4845-B6D3-7ED52F8BF8FF}" destId="{7CEC6751-8776-4FFF-9B72-835F333BC7A8}" srcOrd="0" destOrd="0" presId="urn:microsoft.com/office/officeart/2005/8/layout/hierarchy3"/>
    <dgm:cxn modelId="{39AA151E-A0A7-4A86-A5EB-2373EE336174}" srcId="{70BB4F83-2EBF-4EFD-AB89-781E44983F37}" destId="{43AA6294-756C-4E62-BCC5-4C8D741318DE}" srcOrd="0" destOrd="0" parTransId="{4B50B726-7F81-4E5C-AF78-C3C845E05208}" sibTransId="{65963F9B-C5E0-4405-91F0-071BDB3F51B7}"/>
    <dgm:cxn modelId="{89519897-33A2-40F7-9675-6B5D3950A69E}" type="presParOf" srcId="{91890812-1889-456A-BC23-13B9B704766F}" destId="{A8F73B59-1B05-45DC-BD92-1E11D8983505}" srcOrd="0" destOrd="0" presId="urn:microsoft.com/office/officeart/2005/8/layout/hierarchy3"/>
    <dgm:cxn modelId="{F306916B-9022-4F57-A175-B63075A31E54}" type="presParOf" srcId="{A8F73B59-1B05-45DC-BD92-1E11D8983505}" destId="{785A1157-1984-43E0-83B7-E863CE80B648}" srcOrd="0" destOrd="0" presId="urn:microsoft.com/office/officeart/2005/8/layout/hierarchy3"/>
    <dgm:cxn modelId="{A1DD720C-21F1-4FA7-9318-5F70F86EDC6A}" type="presParOf" srcId="{785A1157-1984-43E0-83B7-E863CE80B648}" destId="{55E8EF09-A372-4A7B-B239-0F7093D16E4D}" srcOrd="0" destOrd="0" presId="urn:microsoft.com/office/officeart/2005/8/layout/hierarchy3"/>
    <dgm:cxn modelId="{AF3A6EA9-424B-4B38-886C-C516DCDC772C}" type="presParOf" srcId="{785A1157-1984-43E0-83B7-E863CE80B648}" destId="{348176B8-134E-41A1-9F75-A2FFE2877A3E}" srcOrd="1" destOrd="0" presId="urn:microsoft.com/office/officeart/2005/8/layout/hierarchy3"/>
    <dgm:cxn modelId="{038A329E-0856-47DC-B17A-96AD97C652D7}" type="presParOf" srcId="{A8F73B59-1B05-45DC-BD92-1E11D8983505}" destId="{FAEE0D85-2AFF-4073-9CF8-FF81752F4453}" srcOrd="1" destOrd="0" presId="urn:microsoft.com/office/officeart/2005/8/layout/hierarchy3"/>
    <dgm:cxn modelId="{C8F6E458-796A-45BC-9B9A-F2E74C3C22EA}" type="presParOf" srcId="{FAEE0D85-2AFF-4073-9CF8-FF81752F4453}" destId="{85A0BB1A-0E23-4BD8-8C90-5A519F445F81}" srcOrd="0" destOrd="0" presId="urn:microsoft.com/office/officeart/2005/8/layout/hierarchy3"/>
    <dgm:cxn modelId="{EAA7D309-AE41-44DB-ABE0-DBD3B060D9C3}" type="presParOf" srcId="{FAEE0D85-2AFF-4073-9CF8-FF81752F4453}" destId="{29F05DE2-E20F-4ED4-B864-946850862504}" srcOrd="1" destOrd="0" presId="urn:microsoft.com/office/officeart/2005/8/layout/hierarchy3"/>
    <dgm:cxn modelId="{A2D9B223-DAAA-4B6F-90AC-C4993AEE1148}" type="presParOf" srcId="{FAEE0D85-2AFF-4073-9CF8-FF81752F4453}" destId="{0487BBE1-97FC-42E3-9266-654AAE23295A}" srcOrd="2" destOrd="0" presId="urn:microsoft.com/office/officeart/2005/8/layout/hierarchy3"/>
    <dgm:cxn modelId="{7C026C0A-41C5-437A-97EA-970EF871FC1C}" type="presParOf" srcId="{FAEE0D85-2AFF-4073-9CF8-FF81752F4453}" destId="{E7384664-C08E-4457-999C-A6BAC2D8666A}" srcOrd="3" destOrd="0" presId="urn:microsoft.com/office/officeart/2005/8/layout/hierarchy3"/>
    <dgm:cxn modelId="{54065586-3AD4-4D2A-AEA9-669125D85C50}" type="presParOf" srcId="{91890812-1889-456A-BC23-13B9B704766F}" destId="{B503687C-DF9F-4A0C-B132-9B12F0483A14}" srcOrd="1" destOrd="0" presId="urn:microsoft.com/office/officeart/2005/8/layout/hierarchy3"/>
    <dgm:cxn modelId="{FE8EA1E7-B40D-486E-ADB4-67CE28A17AFA}" type="presParOf" srcId="{B503687C-DF9F-4A0C-B132-9B12F0483A14}" destId="{86697F54-0B2C-4BA1-8E1F-62E1B2387165}" srcOrd="0" destOrd="0" presId="urn:microsoft.com/office/officeart/2005/8/layout/hierarchy3"/>
    <dgm:cxn modelId="{C118961A-C1D1-4040-90BE-BD303C18B5A6}" type="presParOf" srcId="{86697F54-0B2C-4BA1-8E1F-62E1B2387165}" destId="{C723AAD7-E178-4365-9E99-73621673805A}" srcOrd="0" destOrd="0" presId="urn:microsoft.com/office/officeart/2005/8/layout/hierarchy3"/>
    <dgm:cxn modelId="{64E7E7DF-7939-46A3-8416-F616B74F771A}" type="presParOf" srcId="{86697F54-0B2C-4BA1-8E1F-62E1B2387165}" destId="{63CCEC15-D5E2-45FD-9A0B-FE13AF15E7F0}" srcOrd="1" destOrd="0" presId="urn:microsoft.com/office/officeart/2005/8/layout/hierarchy3"/>
    <dgm:cxn modelId="{6489682C-B70C-4A15-87E6-D70D463CFA5E}" type="presParOf" srcId="{B503687C-DF9F-4A0C-B132-9B12F0483A14}" destId="{A1004251-1780-42CB-B54D-6BE484C01AE6}" srcOrd="1" destOrd="0" presId="urn:microsoft.com/office/officeart/2005/8/layout/hierarchy3"/>
    <dgm:cxn modelId="{878D3149-BAB6-4C7F-B7A3-C22EC1C9E40C}" type="presParOf" srcId="{A1004251-1780-42CB-B54D-6BE484C01AE6}" destId="{788EECB6-22D8-4C8A-B80D-2F21D3AADA2D}" srcOrd="0" destOrd="0" presId="urn:microsoft.com/office/officeart/2005/8/layout/hierarchy3"/>
    <dgm:cxn modelId="{33DA8DDD-CF70-4578-A602-5F493788DF73}" type="presParOf" srcId="{A1004251-1780-42CB-B54D-6BE484C01AE6}" destId="{8CFC94A5-C05A-4CB1-BD28-DCD57DDDA358}" srcOrd="1" destOrd="0" presId="urn:microsoft.com/office/officeart/2005/8/layout/hierarchy3"/>
    <dgm:cxn modelId="{450452F7-7F49-4AC1-84B8-929BE1E6CFEE}" type="presParOf" srcId="{A1004251-1780-42CB-B54D-6BE484C01AE6}" destId="{7CEC6751-8776-4FFF-9B72-835F333BC7A8}" srcOrd="2" destOrd="0" presId="urn:microsoft.com/office/officeart/2005/8/layout/hierarchy3"/>
    <dgm:cxn modelId="{686EEC28-026A-470C-BE24-56354427881A}" type="presParOf" srcId="{A1004251-1780-42CB-B54D-6BE484C01AE6}" destId="{D924458F-E2F6-4068-826E-545D459B3370}" srcOrd="3" destOrd="0" presId="urn:microsoft.com/office/officeart/2005/8/layout/hierarchy3"/>
    <dgm:cxn modelId="{05041105-712C-45C4-B53D-8E3F956812E6}" type="presParOf" srcId="{91890812-1889-456A-BC23-13B9B704766F}" destId="{E8E5C9D2-F70F-4C11-825F-BBD6E96FDD1F}" srcOrd="2" destOrd="0" presId="urn:microsoft.com/office/officeart/2005/8/layout/hierarchy3"/>
    <dgm:cxn modelId="{32345DBA-8DB3-438E-8EA5-DFD472ABF5AE}" type="presParOf" srcId="{E8E5C9D2-F70F-4C11-825F-BBD6E96FDD1F}" destId="{9DBBE6D4-824C-446F-9137-FAB09EAD99E4}" srcOrd="0" destOrd="0" presId="urn:microsoft.com/office/officeart/2005/8/layout/hierarchy3"/>
    <dgm:cxn modelId="{18DC1C17-F652-4AA5-9E80-D0C52722B646}" type="presParOf" srcId="{9DBBE6D4-824C-446F-9137-FAB09EAD99E4}" destId="{425C34F9-6BCE-4384-AC93-5F12244735B5}" srcOrd="0" destOrd="0" presId="urn:microsoft.com/office/officeart/2005/8/layout/hierarchy3"/>
    <dgm:cxn modelId="{A6D96B48-373A-47ED-A6D5-B452D9600516}" type="presParOf" srcId="{9DBBE6D4-824C-446F-9137-FAB09EAD99E4}" destId="{424F3625-4D34-4957-8D6D-591A4596B908}" srcOrd="1" destOrd="0" presId="urn:microsoft.com/office/officeart/2005/8/layout/hierarchy3"/>
    <dgm:cxn modelId="{96EA94D8-7B87-4832-95B4-42E308FC443A}" type="presParOf" srcId="{E8E5C9D2-F70F-4C11-825F-BBD6E96FDD1F}" destId="{EBA7CCBE-A597-454A-B24A-B9086287159F}" srcOrd="1" destOrd="0" presId="urn:microsoft.com/office/officeart/2005/8/layout/hierarchy3"/>
    <dgm:cxn modelId="{C26C2B15-F1C0-4973-8612-88000165A6A8}" type="presParOf" srcId="{EBA7CCBE-A597-454A-B24A-B9086287159F}" destId="{8BDA6A03-55EB-41B8-AC80-854D52A4B208}" srcOrd="0" destOrd="0" presId="urn:microsoft.com/office/officeart/2005/8/layout/hierarchy3"/>
    <dgm:cxn modelId="{271928CC-655C-47AB-960A-434299C881DC}" type="presParOf" srcId="{EBA7CCBE-A597-454A-B24A-B9086287159F}" destId="{DB8D2CEE-53A9-4B4D-9990-149E41A5ECB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4C1FE-1E64-44F7-8630-75966219C1F9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0843CEF-34F2-489C-987E-9E03C4C8997A}">
      <dgm:prSet phldrT="[テキスト]"/>
      <dgm:spPr/>
      <dgm:t>
        <a:bodyPr/>
        <a:lstStyle/>
        <a:p>
          <a:r>
            <a:rPr kumimoji="1" lang="en-US" altLang="ja-JP" dirty="0" smtClean="0"/>
            <a:t>TITECH</a:t>
          </a:r>
          <a:endParaRPr kumimoji="1" lang="ja-JP" altLang="en-US" dirty="0"/>
        </a:p>
      </dgm:t>
    </dgm:pt>
    <dgm:pt modelId="{F742D98F-38F1-4550-AB40-951AE6735D60}" type="parTrans" cxnId="{728C59C6-C4F1-4C7D-95D3-881A5E26A7E8}">
      <dgm:prSet/>
      <dgm:spPr/>
      <dgm:t>
        <a:bodyPr/>
        <a:lstStyle/>
        <a:p>
          <a:endParaRPr kumimoji="1" lang="ja-JP" altLang="en-US"/>
        </a:p>
      </dgm:t>
    </dgm:pt>
    <dgm:pt modelId="{A59DED05-B8BF-4811-B425-069CF8E69ECC}" type="sibTrans" cxnId="{728C59C6-C4F1-4C7D-95D3-881A5E26A7E8}">
      <dgm:prSet/>
      <dgm:spPr/>
      <dgm:t>
        <a:bodyPr/>
        <a:lstStyle/>
        <a:p>
          <a:endParaRPr kumimoji="1" lang="ja-JP" altLang="en-US"/>
        </a:p>
      </dgm:t>
    </dgm:pt>
    <dgm:pt modelId="{EB0EE210-601A-4AD4-8269-887BA682D66E}">
      <dgm:prSet phldrT="[テキスト]"/>
      <dgm:spPr/>
      <dgm:t>
        <a:bodyPr/>
        <a:lstStyle/>
        <a:p>
          <a:r>
            <a:rPr kumimoji="1" lang="en-US" altLang="ja-JP" dirty="0" smtClean="0"/>
            <a:t>DAQ support</a:t>
          </a:r>
          <a:endParaRPr kumimoji="1" lang="ja-JP" altLang="en-US" dirty="0"/>
        </a:p>
      </dgm:t>
    </dgm:pt>
    <dgm:pt modelId="{842C42D4-846C-488F-A6E5-D95BCD1152CC}" type="parTrans" cxnId="{D7642BA9-A8D4-46A5-92C3-D8E7A2E26949}">
      <dgm:prSet/>
      <dgm:spPr/>
      <dgm:t>
        <a:bodyPr/>
        <a:lstStyle/>
        <a:p>
          <a:endParaRPr kumimoji="1" lang="ja-JP" altLang="en-US"/>
        </a:p>
      </dgm:t>
    </dgm:pt>
    <dgm:pt modelId="{F407E189-9FB5-4015-9199-A9465B3981E8}" type="sibTrans" cxnId="{D7642BA9-A8D4-46A5-92C3-D8E7A2E26949}">
      <dgm:prSet/>
      <dgm:spPr/>
      <dgm:t>
        <a:bodyPr/>
        <a:lstStyle/>
        <a:p>
          <a:endParaRPr kumimoji="1" lang="ja-JP" altLang="en-US"/>
        </a:p>
      </dgm:t>
    </dgm:pt>
    <dgm:pt modelId="{776FAC88-BBD0-432F-8F91-FE35E0257168}">
      <dgm:prSet phldrT="[テキスト]"/>
      <dgm:spPr/>
      <dgm:t>
        <a:bodyPr/>
        <a:lstStyle/>
        <a:p>
          <a:r>
            <a:rPr kumimoji="1" lang="en-US" altLang="ja-JP" dirty="0" smtClean="0"/>
            <a:t>Osaka</a:t>
          </a:r>
          <a:endParaRPr kumimoji="1" lang="ja-JP" altLang="en-US" dirty="0"/>
        </a:p>
      </dgm:t>
    </dgm:pt>
    <dgm:pt modelId="{EABFF4CB-1CB7-45C3-B601-46199B9B0D9A}" type="parTrans" cxnId="{22F27BEA-AECF-4E55-B6D0-85D7822CF3D0}">
      <dgm:prSet/>
      <dgm:spPr/>
      <dgm:t>
        <a:bodyPr/>
        <a:lstStyle/>
        <a:p>
          <a:endParaRPr kumimoji="1" lang="ja-JP" altLang="en-US"/>
        </a:p>
      </dgm:t>
    </dgm:pt>
    <dgm:pt modelId="{18743D19-152F-44D3-8F8E-2E9BB2145A1F}" type="sibTrans" cxnId="{22F27BEA-AECF-4E55-B6D0-85D7822CF3D0}">
      <dgm:prSet/>
      <dgm:spPr/>
      <dgm:t>
        <a:bodyPr/>
        <a:lstStyle/>
        <a:p>
          <a:endParaRPr kumimoji="1" lang="ja-JP" altLang="en-US"/>
        </a:p>
      </dgm:t>
    </dgm:pt>
    <dgm:pt modelId="{14063C79-61FF-4806-9065-6ECB466EB639}">
      <dgm:prSet phldrT="[テキスト]"/>
      <dgm:spPr/>
      <dgm:t>
        <a:bodyPr/>
        <a:lstStyle/>
        <a:p>
          <a:r>
            <a:rPr kumimoji="1" lang="en-US" altLang="ja-JP" dirty="0" smtClean="0"/>
            <a:t>DAQ support</a:t>
          </a:r>
          <a:endParaRPr kumimoji="1" lang="ja-JP" altLang="en-US" dirty="0"/>
        </a:p>
      </dgm:t>
    </dgm:pt>
    <dgm:pt modelId="{A78277CC-28B8-4551-826C-2CD5E909EA86}" type="parTrans" cxnId="{6A68924C-B033-4313-9657-480DF930E539}">
      <dgm:prSet/>
      <dgm:spPr/>
      <dgm:t>
        <a:bodyPr/>
        <a:lstStyle/>
        <a:p>
          <a:endParaRPr kumimoji="1" lang="ja-JP" altLang="en-US"/>
        </a:p>
      </dgm:t>
    </dgm:pt>
    <dgm:pt modelId="{C637E3C9-5672-4666-AEB4-03DB7D8BCB4A}" type="sibTrans" cxnId="{6A68924C-B033-4313-9657-480DF930E539}">
      <dgm:prSet/>
      <dgm:spPr/>
      <dgm:t>
        <a:bodyPr/>
        <a:lstStyle/>
        <a:p>
          <a:endParaRPr kumimoji="1" lang="ja-JP" altLang="en-US"/>
        </a:p>
      </dgm:t>
    </dgm:pt>
    <dgm:pt modelId="{BD3AABD7-3513-4556-AF84-A2ECC5536457}">
      <dgm:prSet phldrT="[テキスト]"/>
      <dgm:spPr/>
      <dgm:t>
        <a:bodyPr/>
        <a:lstStyle/>
        <a:p>
          <a:r>
            <a:rPr kumimoji="1" lang="en-US" altLang="ja-JP" dirty="0" smtClean="0"/>
            <a:t>Saitama U</a:t>
          </a:r>
          <a:endParaRPr kumimoji="1" lang="ja-JP" altLang="en-US" dirty="0"/>
        </a:p>
      </dgm:t>
    </dgm:pt>
    <dgm:pt modelId="{97B03B19-6E33-4B9F-BC00-7EFD543BCADE}" type="parTrans" cxnId="{41A43570-A987-4F83-8BF8-A52FB06763F1}">
      <dgm:prSet/>
      <dgm:spPr/>
      <dgm:t>
        <a:bodyPr/>
        <a:lstStyle/>
        <a:p>
          <a:endParaRPr kumimoji="1" lang="ja-JP" altLang="en-US"/>
        </a:p>
      </dgm:t>
    </dgm:pt>
    <dgm:pt modelId="{A2D9ED7F-83A6-4645-8132-ACA222000247}" type="sibTrans" cxnId="{41A43570-A987-4F83-8BF8-A52FB06763F1}">
      <dgm:prSet/>
      <dgm:spPr/>
      <dgm:t>
        <a:bodyPr/>
        <a:lstStyle/>
        <a:p>
          <a:endParaRPr kumimoji="1" lang="ja-JP" altLang="en-US"/>
        </a:p>
      </dgm:t>
    </dgm:pt>
    <dgm:pt modelId="{375B204B-AAD9-4659-8275-71CCADA102E2}">
      <dgm:prSet phldrT="[テキスト]"/>
      <dgm:spPr/>
      <dgm:t>
        <a:bodyPr/>
        <a:lstStyle/>
        <a:p>
          <a:r>
            <a:rPr kumimoji="1" lang="en-US" altLang="ja-JP" dirty="0" smtClean="0"/>
            <a:t>DAQ support</a:t>
          </a:r>
          <a:endParaRPr kumimoji="1" lang="ja-JP" altLang="en-US" dirty="0"/>
        </a:p>
      </dgm:t>
    </dgm:pt>
    <dgm:pt modelId="{7E9D420E-E77B-4CF6-93D2-F0FD0B4ECA6D}" type="parTrans" cxnId="{40895A08-5603-4A29-85D2-92C989D884EC}">
      <dgm:prSet/>
      <dgm:spPr/>
      <dgm:t>
        <a:bodyPr/>
        <a:lstStyle/>
        <a:p>
          <a:endParaRPr kumimoji="1" lang="ja-JP" altLang="en-US"/>
        </a:p>
      </dgm:t>
    </dgm:pt>
    <dgm:pt modelId="{BDDCE2B8-6B06-40DB-8461-EBCC2809368A}" type="sibTrans" cxnId="{40895A08-5603-4A29-85D2-92C989D884EC}">
      <dgm:prSet/>
      <dgm:spPr/>
      <dgm:t>
        <a:bodyPr/>
        <a:lstStyle/>
        <a:p>
          <a:endParaRPr kumimoji="1" lang="ja-JP" altLang="en-US"/>
        </a:p>
      </dgm:t>
    </dgm:pt>
    <dgm:pt modelId="{91890812-1889-456A-BC23-13B9B704766F}" type="pres">
      <dgm:prSet presAssocID="{B504C1FE-1E64-44F7-8630-75966219C1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A8F73B59-1B05-45DC-BD92-1E11D8983505}" type="pres">
      <dgm:prSet presAssocID="{60843CEF-34F2-489C-987E-9E03C4C8997A}" presName="root" presStyleCnt="0"/>
      <dgm:spPr/>
    </dgm:pt>
    <dgm:pt modelId="{785A1157-1984-43E0-83B7-E863CE80B648}" type="pres">
      <dgm:prSet presAssocID="{60843CEF-34F2-489C-987E-9E03C4C8997A}" presName="rootComposite" presStyleCnt="0"/>
      <dgm:spPr/>
    </dgm:pt>
    <dgm:pt modelId="{55E8EF09-A372-4A7B-B239-0F7093D16E4D}" type="pres">
      <dgm:prSet presAssocID="{60843CEF-34F2-489C-987E-9E03C4C8997A}" presName="rootText" presStyleLbl="node1" presStyleIdx="0" presStyleCnt="3" custLinFactNeighborX="-5443"/>
      <dgm:spPr/>
      <dgm:t>
        <a:bodyPr/>
        <a:lstStyle/>
        <a:p>
          <a:endParaRPr kumimoji="1" lang="ja-JP" altLang="en-US"/>
        </a:p>
      </dgm:t>
    </dgm:pt>
    <dgm:pt modelId="{348176B8-134E-41A1-9F75-A2FFE2877A3E}" type="pres">
      <dgm:prSet presAssocID="{60843CEF-34F2-489C-987E-9E03C4C8997A}" presName="rootConnector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FAEE0D85-2AFF-4073-9CF8-FF81752F4453}" type="pres">
      <dgm:prSet presAssocID="{60843CEF-34F2-489C-987E-9E03C4C8997A}" presName="childShape" presStyleCnt="0"/>
      <dgm:spPr/>
    </dgm:pt>
    <dgm:pt modelId="{85A0BB1A-0E23-4BD8-8C90-5A519F445F81}" type="pres">
      <dgm:prSet presAssocID="{842C42D4-846C-488F-A6E5-D95BCD1152CC}" presName="Name13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29F05DE2-E20F-4ED4-B864-946850862504}" type="pres">
      <dgm:prSet presAssocID="{EB0EE210-601A-4AD4-8269-887BA682D66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3FA404-D07A-4D2F-AEA0-702E2295E8A7}" type="pres">
      <dgm:prSet presAssocID="{BD3AABD7-3513-4556-AF84-A2ECC5536457}" presName="root" presStyleCnt="0"/>
      <dgm:spPr/>
    </dgm:pt>
    <dgm:pt modelId="{C0C43464-BF7C-4BDA-BAA7-816A21338C5B}" type="pres">
      <dgm:prSet presAssocID="{BD3AABD7-3513-4556-AF84-A2ECC5536457}" presName="rootComposite" presStyleCnt="0"/>
      <dgm:spPr/>
    </dgm:pt>
    <dgm:pt modelId="{56A2990B-DC3D-46D1-94D0-2D65D9B0F137}" type="pres">
      <dgm:prSet presAssocID="{BD3AABD7-3513-4556-AF84-A2ECC5536457}" presName="rootText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AC4DF48F-C15B-49D7-8996-1144842933A4}" type="pres">
      <dgm:prSet presAssocID="{BD3AABD7-3513-4556-AF84-A2ECC5536457}" presName="rootConnector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ED44028F-A2D4-406D-B736-887D0B5A87D4}" type="pres">
      <dgm:prSet presAssocID="{BD3AABD7-3513-4556-AF84-A2ECC5536457}" presName="childShape" presStyleCnt="0"/>
      <dgm:spPr/>
    </dgm:pt>
    <dgm:pt modelId="{ED06F389-5A64-4EFE-8B6C-465F3423DDEB}" type="pres">
      <dgm:prSet presAssocID="{7E9D420E-E77B-4CF6-93D2-F0FD0B4ECA6D}" presName="Name13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60C1087B-EB6F-4201-B3E2-4C21F358A10F}" type="pres">
      <dgm:prSet presAssocID="{375B204B-AAD9-4659-8275-71CCADA102E2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03687C-DF9F-4A0C-B132-9B12F0483A14}" type="pres">
      <dgm:prSet presAssocID="{776FAC88-BBD0-432F-8F91-FE35E0257168}" presName="root" presStyleCnt="0"/>
      <dgm:spPr/>
    </dgm:pt>
    <dgm:pt modelId="{86697F54-0B2C-4BA1-8E1F-62E1B2387165}" type="pres">
      <dgm:prSet presAssocID="{776FAC88-BBD0-432F-8F91-FE35E0257168}" presName="rootComposite" presStyleCnt="0"/>
      <dgm:spPr/>
    </dgm:pt>
    <dgm:pt modelId="{C723AAD7-E178-4365-9E99-73621673805A}" type="pres">
      <dgm:prSet presAssocID="{776FAC88-BBD0-432F-8F91-FE35E0257168}" presName="rootText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63CCEC15-D5E2-45FD-9A0B-FE13AF15E7F0}" type="pres">
      <dgm:prSet presAssocID="{776FAC88-BBD0-432F-8F91-FE35E0257168}" presName="rootConnector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1004251-1780-42CB-B54D-6BE484C01AE6}" type="pres">
      <dgm:prSet presAssocID="{776FAC88-BBD0-432F-8F91-FE35E0257168}" presName="childShape" presStyleCnt="0"/>
      <dgm:spPr/>
    </dgm:pt>
    <dgm:pt modelId="{788EECB6-22D8-4C8A-B80D-2F21D3AADA2D}" type="pres">
      <dgm:prSet presAssocID="{A78277CC-28B8-4551-826C-2CD5E909EA86}" presName="Name13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8CFC94A5-C05A-4CB1-BD28-DCD57DDDA358}" type="pres">
      <dgm:prSet presAssocID="{14063C79-61FF-4806-9065-6ECB466EB639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1A43570-A987-4F83-8BF8-A52FB06763F1}" srcId="{B504C1FE-1E64-44F7-8630-75966219C1F9}" destId="{BD3AABD7-3513-4556-AF84-A2ECC5536457}" srcOrd="1" destOrd="0" parTransId="{97B03B19-6E33-4B9F-BC00-7EFD543BCADE}" sibTransId="{A2D9ED7F-83A6-4645-8132-ACA222000247}"/>
    <dgm:cxn modelId="{6F385496-DCEC-42BB-B0F1-EF5E27348C34}" type="presOf" srcId="{7E9D420E-E77B-4CF6-93D2-F0FD0B4ECA6D}" destId="{ED06F389-5A64-4EFE-8B6C-465F3423DDEB}" srcOrd="0" destOrd="0" presId="urn:microsoft.com/office/officeart/2005/8/layout/hierarchy3"/>
    <dgm:cxn modelId="{6FB78F92-9B58-429C-BFF6-FFA6B7AF19CA}" type="presOf" srcId="{BD3AABD7-3513-4556-AF84-A2ECC5536457}" destId="{56A2990B-DC3D-46D1-94D0-2D65D9B0F137}" srcOrd="0" destOrd="0" presId="urn:microsoft.com/office/officeart/2005/8/layout/hierarchy3"/>
    <dgm:cxn modelId="{5E962594-760E-40C2-8F54-233B91B9410F}" type="presOf" srcId="{60843CEF-34F2-489C-987E-9E03C4C8997A}" destId="{348176B8-134E-41A1-9F75-A2FFE2877A3E}" srcOrd="1" destOrd="0" presId="urn:microsoft.com/office/officeart/2005/8/layout/hierarchy3"/>
    <dgm:cxn modelId="{22F27BEA-AECF-4E55-B6D0-85D7822CF3D0}" srcId="{B504C1FE-1E64-44F7-8630-75966219C1F9}" destId="{776FAC88-BBD0-432F-8F91-FE35E0257168}" srcOrd="2" destOrd="0" parTransId="{EABFF4CB-1CB7-45C3-B601-46199B9B0D9A}" sibTransId="{18743D19-152F-44D3-8F8E-2E9BB2145A1F}"/>
    <dgm:cxn modelId="{40895A08-5603-4A29-85D2-92C989D884EC}" srcId="{BD3AABD7-3513-4556-AF84-A2ECC5536457}" destId="{375B204B-AAD9-4659-8275-71CCADA102E2}" srcOrd="0" destOrd="0" parTransId="{7E9D420E-E77B-4CF6-93D2-F0FD0B4ECA6D}" sibTransId="{BDDCE2B8-6B06-40DB-8461-EBCC2809368A}"/>
    <dgm:cxn modelId="{8378948B-2D11-4A1E-80E2-EF475C1B9D34}" type="presOf" srcId="{776FAC88-BBD0-432F-8F91-FE35E0257168}" destId="{C723AAD7-E178-4365-9E99-73621673805A}" srcOrd="0" destOrd="0" presId="urn:microsoft.com/office/officeart/2005/8/layout/hierarchy3"/>
    <dgm:cxn modelId="{8AE4D844-7E0C-4F7B-BD50-9ED8124602E2}" type="presOf" srcId="{EB0EE210-601A-4AD4-8269-887BA682D66E}" destId="{29F05DE2-E20F-4ED4-B864-946850862504}" srcOrd="0" destOrd="0" presId="urn:microsoft.com/office/officeart/2005/8/layout/hierarchy3"/>
    <dgm:cxn modelId="{47DD1098-4CD7-45F6-8623-BC9689FAC664}" type="presOf" srcId="{14063C79-61FF-4806-9065-6ECB466EB639}" destId="{8CFC94A5-C05A-4CB1-BD28-DCD57DDDA358}" srcOrd="0" destOrd="0" presId="urn:microsoft.com/office/officeart/2005/8/layout/hierarchy3"/>
    <dgm:cxn modelId="{8B4A6270-6300-4EBF-A9E3-6A9BF88B2063}" type="presOf" srcId="{842C42D4-846C-488F-A6E5-D95BCD1152CC}" destId="{85A0BB1A-0E23-4BD8-8C90-5A519F445F81}" srcOrd="0" destOrd="0" presId="urn:microsoft.com/office/officeart/2005/8/layout/hierarchy3"/>
    <dgm:cxn modelId="{D7642BA9-A8D4-46A5-92C3-D8E7A2E26949}" srcId="{60843CEF-34F2-489C-987E-9E03C4C8997A}" destId="{EB0EE210-601A-4AD4-8269-887BA682D66E}" srcOrd="0" destOrd="0" parTransId="{842C42D4-846C-488F-A6E5-D95BCD1152CC}" sibTransId="{F407E189-9FB5-4015-9199-A9465B3981E8}"/>
    <dgm:cxn modelId="{5B2D180D-D0EA-48D5-BC15-2529603E7676}" type="presOf" srcId="{A78277CC-28B8-4551-826C-2CD5E909EA86}" destId="{788EECB6-22D8-4C8A-B80D-2F21D3AADA2D}" srcOrd="0" destOrd="0" presId="urn:microsoft.com/office/officeart/2005/8/layout/hierarchy3"/>
    <dgm:cxn modelId="{8EC02F0C-FA97-4783-A037-8B9367DF2B5C}" type="presOf" srcId="{BD3AABD7-3513-4556-AF84-A2ECC5536457}" destId="{AC4DF48F-C15B-49D7-8996-1144842933A4}" srcOrd="1" destOrd="0" presId="urn:microsoft.com/office/officeart/2005/8/layout/hierarchy3"/>
    <dgm:cxn modelId="{6A68924C-B033-4313-9657-480DF930E539}" srcId="{776FAC88-BBD0-432F-8F91-FE35E0257168}" destId="{14063C79-61FF-4806-9065-6ECB466EB639}" srcOrd="0" destOrd="0" parTransId="{A78277CC-28B8-4551-826C-2CD5E909EA86}" sibTransId="{C637E3C9-5672-4666-AEB4-03DB7D8BCB4A}"/>
    <dgm:cxn modelId="{728C59C6-C4F1-4C7D-95D3-881A5E26A7E8}" srcId="{B504C1FE-1E64-44F7-8630-75966219C1F9}" destId="{60843CEF-34F2-489C-987E-9E03C4C8997A}" srcOrd="0" destOrd="0" parTransId="{F742D98F-38F1-4550-AB40-951AE6735D60}" sibTransId="{A59DED05-B8BF-4811-B425-069CF8E69ECC}"/>
    <dgm:cxn modelId="{596BBCA4-5398-43C7-8515-550EB6B8F6EC}" type="presOf" srcId="{776FAC88-BBD0-432F-8F91-FE35E0257168}" destId="{63CCEC15-D5E2-45FD-9A0B-FE13AF15E7F0}" srcOrd="1" destOrd="0" presId="urn:microsoft.com/office/officeart/2005/8/layout/hierarchy3"/>
    <dgm:cxn modelId="{224D7A4E-7BDB-4D10-B8F1-E5A63CB81744}" type="presOf" srcId="{375B204B-AAD9-4659-8275-71CCADA102E2}" destId="{60C1087B-EB6F-4201-B3E2-4C21F358A10F}" srcOrd="0" destOrd="0" presId="urn:microsoft.com/office/officeart/2005/8/layout/hierarchy3"/>
    <dgm:cxn modelId="{3839BDC5-5157-46AE-8C2E-9DF0ED4B99BA}" type="presOf" srcId="{B504C1FE-1E64-44F7-8630-75966219C1F9}" destId="{91890812-1889-456A-BC23-13B9B704766F}" srcOrd="0" destOrd="0" presId="urn:microsoft.com/office/officeart/2005/8/layout/hierarchy3"/>
    <dgm:cxn modelId="{EB4330F7-EADB-4EE7-862A-0CB78E30E248}" type="presOf" srcId="{60843CEF-34F2-489C-987E-9E03C4C8997A}" destId="{55E8EF09-A372-4A7B-B239-0F7093D16E4D}" srcOrd="0" destOrd="0" presId="urn:microsoft.com/office/officeart/2005/8/layout/hierarchy3"/>
    <dgm:cxn modelId="{E45996E0-475E-41C2-B725-7A884C629F71}" type="presParOf" srcId="{91890812-1889-456A-BC23-13B9B704766F}" destId="{A8F73B59-1B05-45DC-BD92-1E11D8983505}" srcOrd="0" destOrd="0" presId="urn:microsoft.com/office/officeart/2005/8/layout/hierarchy3"/>
    <dgm:cxn modelId="{1B55D5B3-00D5-4DAD-BAFD-ACF876F88F01}" type="presParOf" srcId="{A8F73B59-1B05-45DC-BD92-1E11D8983505}" destId="{785A1157-1984-43E0-83B7-E863CE80B648}" srcOrd="0" destOrd="0" presId="urn:microsoft.com/office/officeart/2005/8/layout/hierarchy3"/>
    <dgm:cxn modelId="{5157FC6B-A329-45D4-9546-E4EBD5CE95C4}" type="presParOf" srcId="{785A1157-1984-43E0-83B7-E863CE80B648}" destId="{55E8EF09-A372-4A7B-B239-0F7093D16E4D}" srcOrd="0" destOrd="0" presId="urn:microsoft.com/office/officeart/2005/8/layout/hierarchy3"/>
    <dgm:cxn modelId="{58F6E4A3-D2FA-4E33-B4C6-31335CE1BFA1}" type="presParOf" srcId="{785A1157-1984-43E0-83B7-E863CE80B648}" destId="{348176B8-134E-41A1-9F75-A2FFE2877A3E}" srcOrd="1" destOrd="0" presId="urn:microsoft.com/office/officeart/2005/8/layout/hierarchy3"/>
    <dgm:cxn modelId="{3B881716-34F0-49C4-AAE8-557CEFF05FAD}" type="presParOf" srcId="{A8F73B59-1B05-45DC-BD92-1E11D8983505}" destId="{FAEE0D85-2AFF-4073-9CF8-FF81752F4453}" srcOrd="1" destOrd="0" presId="urn:microsoft.com/office/officeart/2005/8/layout/hierarchy3"/>
    <dgm:cxn modelId="{0B529160-6B1C-4320-A9AB-9D45C73B723B}" type="presParOf" srcId="{FAEE0D85-2AFF-4073-9CF8-FF81752F4453}" destId="{85A0BB1A-0E23-4BD8-8C90-5A519F445F81}" srcOrd="0" destOrd="0" presId="urn:microsoft.com/office/officeart/2005/8/layout/hierarchy3"/>
    <dgm:cxn modelId="{6561515E-B476-4219-9A4D-DE1C6BC6F768}" type="presParOf" srcId="{FAEE0D85-2AFF-4073-9CF8-FF81752F4453}" destId="{29F05DE2-E20F-4ED4-B864-946850862504}" srcOrd="1" destOrd="0" presId="urn:microsoft.com/office/officeart/2005/8/layout/hierarchy3"/>
    <dgm:cxn modelId="{972F2CF3-26CC-4311-BAAA-B0E9A41D27C7}" type="presParOf" srcId="{91890812-1889-456A-BC23-13B9B704766F}" destId="{113FA404-D07A-4D2F-AEA0-702E2295E8A7}" srcOrd="1" destOrd="0" presId="urn:microsoft.com/office/officeart/2005/8/layout/hierarchy3"/>
    <dgm:cxn modelId="{35888E54-B005-4C98-A172-DA3B5233A972}" type="presParOf" srcId="{113FA404-D07A-4D2F-AEA0-702E2295E8A7}" destId="{C0C43464-BF7C-4BDA-BAA7-816A21338C5B}" srcOrd="0" destOrd="0" presId="urn:microsoft.com/office/officeart/2005/8/layout/hierarchy3"/>
    <dgm:cxn modelId="{A4844EB4-ABC8-4014-A76D-92F0C16D179A}" type="presParOf" srcId="{C0C43464-BF7C-4BDA-BAA7-816A21338C5B}" destId="{56A2990B-DC3D-46D1-94D0-2D65D9B0F137}" srcOrd="0" destOrd="0" presId="urn:microsoft.com/office/officeart/2005/8/layout/hierarchy3"/>
    <dgm:cxn modelId="{2FCA9449-A4FD-40A0-9FC9-E770B01A2401}" type="presParOf" srcId="{C0C43464-BF7C-4BDA-BAA7-816A21338C5B}" destId="{AC4DF48F-C15B-49D7-8996-1144842933A4}" srcOrd="1" destOrd="0" presId="urn:microsoft.com/office/officeart/2005/8/layout/hierarchy3"/>
    <dgm:cxn modelId="{63FD9FF5-E527-4174-AA30-A2BE9C0B34C0}" type="presParOf" srcId="{113FA404-D07A-4D2F-AEA0-702E2295E8A7}" destId="{ED44028F-A2D4-406D-B736-887D0B5A87D4}" srcOrd="1" destOrd="0" presId="urn:microsoft.com/office/officeart/2005/8/layout/hierarchy3"/>
    <dgm:cxn modelId="{35A08567-8681-4CC2-BD00-704149ACA9E0}" type="presParOf" srcId="{ED44028F-A2D4-406D-B736-887D0B5A87D4}" destId="{ED06F389-5A64-4EFE-8B6C-465F3423DDEB}" srcOrd="0" destOrd="0" presId="urn:microsoft.com/office/officeart/2005/8/layout/hierarchy3"/>
    <dgm:cxn modelId="{51383DEA-9209-4EF1-8805-5E8202A7F9B1}" type="presParOf" srcId="{ED44028F-A2D4-406D-B736-887D0B5A87D4}" destId="{60C1087B-EB6F-4201-B3E2-4C21F358A10F}" srcOrd="1" destOrd="0" presId="urn:microsoft.com/office/officeart/2005/8/layout/hierarchy3"/>
    <dgm:cxn modelId="{86ADFBB5-1936-48B0-811E-3C67FEFC7723}" type="presParOf" srcId="{91890812-1889-456A-BC23-13B9B704766F}" destId="{B503687C-DF9F-4A0C-B132-9B12F0483A14}" srcOrd="2" destOrd="0" presId="urn:microsoft.com/office/officeart/2005/8/layout/hierarchy3"/>
    <dgm:cxn modelId="{7571548F-79E4-44A2-A96C-FB193AA061D2}" type="presParOf" srcId="{B503687C-DF9F-4A0C-B132-9B12F0483A14}" destId="{86697F54-0B2C-4BA1-8E1F-62E1B2387165}" srcOrd="0" destOrd="0" presId="urn:microsoft.com/office/officeart/2005/8/layout/hierarchy3"/>
    <dgm:cxn modelId="{68AE7E79-5D9A-4741-96D7-6AADFA1C5F63}" type="presParOf" srcId="{86697F54-0B2C-4BA1-8E1F-62E1B2387165}" destId="{C723AAD7-E178-4365-9E99-73621673805A}" srcOrd="0" destOrd="0" presId="urn:microsoft.com/office/officeart/2005/8/layout/hierarchy3"/>
    <dgm:cxn modelId="{43EFC9FA-2FEF-4612-9C86-0D09C4FE9323}" type="presParOf" srcId="{86697F54-0B2C-4BA1-8E1F-62E1B2387165}" destId="{63CCEC15-D5E2-45FD-9A0B-FE13AF15E7F0}" srcOrd="1" destOrd="0" presId="urn:microsoft.com/office/officeart/2005/8/layout/hierarchy3"/>
    <dgm:cxn modelId="{31A75340-B2BA-47B5-B7E5-D00A9767C56A}" type="presParOf" srcId="{B503687C-DF9F-4A0C-B132-9B12F0483A14}" destId="{A1004251-1780-42CB-B54D-6BE484C01AE6}" srcOrd="1" destOrd="0" presId="urn:microsoft.com/office/officeart/2005/8/layout/hierarchy3"/>
    <dgm:cxn modelId="{F185D363-3326-4C1D-AA3A-0E6EED2519F4}" type="presParOf" srcId="{A1004251-1780-42CB-B54D-6BE484C01AE6}" destId="{788EECB6-22D8-4C8A-B80D-2F21D3AADA2D}" srcOrd="0" destOrd="0" presId="urn:microsoft.com/office/officeart/2005/8/layout/hierarchy3"/>
    <dgm:cxn modelId="{2827594E-1CC1-4C81-9287-1B67D14551AB}" type="presParOf" srcId="{A1004251-1780-42CB-B54D-6BE484C01AE6}" destId="{8CFC94A5-C05A-4CB1-BD28-DCD57DDDA35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8EF09-A372-4A7B-B239-0F7093D16E4D}">
      <dsp:nvSpPr>
        <dsp:cNvPr id="0" name=""/>
        <dsp:cNvSpPr/>
      </dsp:nvSpPr>
      <dsp:spPr>
        <a:xfrm>
          <a:off x="569" y="3892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CNS</a:t>
          </a:r>
          <a:endParaRPr kumimoji="1" lang="ja-JP" altLang="en-US" sz="2800" kern="1200" dirty="0"/>
        </a:p>
      </dsp:txBody>
      <dsp:txXfrm>
        <a:off x="569" y="389299"/>
        <a:ext cx="1333440" cy="666720"/>
      </dsp:txXfrm>
    </dsp:sp>
    <dsp:sp modelId="{85A0BB1A-0E23-4BD8-8C90-5A519F445F81}">
      <dsp:nvSpPr>
        <dsp:cNvPr id="0" name=""/>
        <dsp:cNvSpPr/>
      </dsp:nvSpPr>
      <dsp:spPr>
        <a:xfrm>
          <a:off x="133913" y="1056019"/>
          <a:ext cx="133344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344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05DE2-E20F-4ED4-B864-946850862504}">
      <dsp:nvSpPr>
        <dsp:cNvPr id="0" name=""/>
        <dsp:cNvSpPr/>
      </dsp:nvSpPr>
      <dsp:spPr>
        <a:xfrm>
          <a:off x="267257" y="1222699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DAQ development for SHARAQ</a:t>
          </a:r>
          <a:endParaRPr kumimoji="1" lang="ja-JP" altLang="en-US" sz="1400" kern="1200" dirty="0"/>
        </a:p>
      </dsp:txBody>
      <dsp:txXfrm>
        <a:off x="267257" y="1222699"/>
        <a:ext cx="1066752" cy="666720"/>
      </dsp:txXfrm>
    </dsp:sp>
    <dsp:sp modelId="{0487BBE1-97FC-42E3-9266-654AAE23295A}">
      <dsp:nvSpPr>
        <dsp:cNvPr id="0" name=""/>
        <dsp:cNvSpPr/>
      </dsp:nvSpPr>
      <dsp:spPr>
        <a:xfrm>
          <a:off x="133913" y="1056019"/>
          <a:ext cx="133344" cy="1333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440"/>
              </a:lnTo>
              <a:lnTo>
                <a:pt x="133344" y="13334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84664-C08E-4457-999C-A6BAC2D8666A}">
      <dsp:nvSpPr>
        <dsp:cNvPr id="0" name=""/>
        <dsp:cNvSpPr/>
      </dsp:nvSpPr>
      <dsp:spPr>
        <a:xfrm>
          <a:off x="267257" y="2056100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FPGA Training</a:t>
          </a:r>
          <a:endParaRPr kumimoji="1" lang="ja-JP" altLang="en-US" sz="1400" kern="1200" dirty="0"/>
        </a:p>
      </dsp:txBody>
      <dsp:txXfrm>
        <a:off x="267257" y="2056100"/>
        <a:ext cx="1066752" cy="666720"/>
      </dsp:txXfrm>
    </dsp:sp>
    <dsp:sp modelId="{C723AAD7-E178-4365-9E99-73621673805A}">
      <dsp:nvSpPr>
        <dsp:cNvPr id="0" name=""/>
        <dsp:cNvSpPr/>
      </dsp:nvSpPr>
      <dsp:spPr>
        <a:xfrm>
          <a:off x="1667369" y="3892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err="1" smtClean="0"/>
            <a:t>Rikkyo</a:t>
          </a:r>
          <a:endParaRPr kumimoji="1" lang="ja-JP" altLang="en-US" sz="2800" kern="1200" dirty="0"/>
        </a:p>
      </dsp:txBody>
      <dsp:txXfrm>
        <a:off x="1667369" y="389299"/>
        <a:ext cx="1333440" cy="666720"/>
      </dsp:txXfrm>
    </dsp:sp>
    <dsp:sp modelId="{788EECB6-22D8-4C8A-B80D-2F21D3AADA2D}">
      <dsp:nvSpPr>
        <dsp:cNvPr id="0" name=""/>
        <dsp:cNvSpPr/>
      </dsp:nvSpPr>
      <dsp:spPr>
        <a:xfrm>
          <a:off x="1800713" y="1056019"/>
          <a:ext cx="133344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344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C94A5-C05A-4CB1-BD28-DCD57DDDA358}">
      <dsp:nvSpPr>
        <dsp:cNvPr id="0" name=""/>
        <dsp:cNvSpPr/>
      </dsp:nvSpPr>
      <dsp:spPr>
        <a:xfrm>
          <a:off x="1934057" y="1222699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DAQ development for </a:t>
          </a:r>
          <a:r>
            <a:rPr kumimoji="1" lang="en-US" altLang="ja-JP" sz="1400" kern="1200" dirty="0" err="1" smtClean="0"/>
            <a:t>Triumf</a:t>
          </a:r>
          <a:endParaRPr kumimoji="1" lang="ja-JP" altLang="en-US" sz="1400" kern="1200" dirty="0"/>
        </a:p>
      </dsp:txBody>
      <dsp:txXfrm>
        <a:off x="1934057" y="1222699"/>
        <a:ext cx="1066752" cy="666720"/>
      </dsp:txXfrm>
    </dsp:sp>
    <dsp:sp modelId="{7CEC6751-8776-4FFF-9B72-835F333BC7A8}">
      <dsp:nvSpPr>
        <dsp:cNvPr id="0" name=""/>
        <dsp:cNvSpPr/>
      </dsp:nvSpPr>
      <dsp:spPr>
        <a:xfrm>
          <a:off x="1800713" y="1056019"/>
          <a:ext cx="133344" cy="1333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440"/>
              </a:lnTo>
              <a:lnTo>
                <a:pt x="133344" y="13334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4458F-E2F6-4068-826E-545D459B3370}">
      <dsp:nvSpPr>
        <dsp:cNvPr id="0" name=""/>
        <dsp:cNvSpPr/>
      </dsp:nvSpPr>
      <dsp:spPr>
        <a:xfrm>
          <a:off x="1934057" y="2056100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Lecture for electronics</a:t>
          </a:r>
          <a:endParaRPr kumimoji="1" lang="ja-JP" altLang="en-US" sz="1400" kern="1200" dirty="0"/>
        </a:p>
      </dsp:txBody>
      <dsp:txXfrm>
        <a:off x="1934057" y="2056100"/>
        <a:ext cx="1066752" cy="666720"/>
      </dsp:txXfrm>
    </dsp:sp>
    <dsp:sp modelId="{425C34F9-6BCE-4384-AC93-5F12244735B5}">
      <dsp:nvSpPr>
        <dsp:cNvPr id="0" name=""/>
        <dsp:cNvSpPr/>
      </dsp:nvSpPr>
      <dsp:spPr>
        <a:xfrm>
          <a:off x="3334170" y="3892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RIKADAI</a:t>
          </a:r>
          <a:endParaRPr kumimoji="1" lang="ja-JP" altLang="en-US" sz="2800" kern="1200" dirty="0"/>
        </a:p>
      </dsp:txBody>
      <dsp:txXfrm>
        <a:off x="3334170" y="389299"/>
        <a:ext cx="1333440" cy="666720"/>
      </dsp:txXfrm>
    </dsp:sp>
    <dsp:sp modelId="{8BDA6A03-55EB-41B8-AC80-854D52A4B208}">
      <dsp:nvSpPr>
        <dsp:cNvPr id="0" name=""/>
        <dsp:cNvSpPr/>
      </dsp:nvSpPr>
      <dsp:spPr>
        <a:xfrm>
          <a:off x="3467514" y="1056019"/>
          <a:ext cx="133344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344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D2CEE-53A9-4B4D-9990-149E41A5ECBC}">
      <dsp:nvSpPr>
        <dsp:cNvPr id="0" name=""/>
        <dsp:cNvSpPr/>
      </dsp:nvSpPr>
      <dsp:spPr>
        <a:xfrm>
          <a:off x="3600858" y="1222699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DAQ support</a:t>
          </a:r>
          <a:endParaRPr kumimoji="1" lang="ja-JP" altLang="en-US" sz="1400" kern="1200" dirty="0"/>
        </a:p>
      </dsp:txBody>
      <dsp:txXfrm>
        <a:off x="3600858" y="1222699"/>
        <a:ext cx="1066752" cy="666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8EF09-A372-4A7B-B239-0F7093D16E4D}">
      <dsp:nvSpPr>
        <dsp:cNvPr id="0" name=""/>
        <dsp:cNvSpPr/>
      </dsp:nvSpPr>
      <dsp:spPr>
        <a:xfrm>
          <a:off x="0" y="8059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TITECH</a:t>
          </a:r>
          <a:endParaRPr kumimoji="1" lang="ja-JP" altLang="en-US" sz="2300" kern="1200" dirty="0"/>
        </a:p>
      </dsp:txBody>
      <dsp:txXfrm>
        <a:off x="0" y="805999"/>
        <a:ext cx="1333440" cy="666720"/>
      </dsp:txXfrm>
    </dsp:sp>
    <dsp:sp modelId="{85A0BB1A-0E23-4BD8-8C90-5A519F445F81}">
      <dsp:nvSpPr>
        <dsp:cNvPr id="0" name=""/>
        <dsp:cNvSpPr/>
      </dsp:nvSpPr>
      <dsp:spPr>
        <a:xfrm>
          <a:off x="133344" y="1472719"/>
          <a:ext cx="133913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913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05DE2-E20F-4ED4-B864-946850862504}">
      <dsp:nvSpPr>
        <dsp:cNvPr id="0" name=""/>
        <dsp:cNvSpPr/>
      </dsp:nvSpPr>
      <dsp:spPr>
        <a:xfrm>
          <a:off x="267257" y="1639400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DAQ support</a:t>
          </a:r>
          <a:endParaRPr kumimoji="1" lang="ja-JP" altLang="en-US" sz="2000" kern="1200" dirty="0"/>
        </a:p>
      </dsp:txBody>
      <dsp:txXfrm>
        <a:off x="267257" y="1639400"/>
        <a:ext cx="1066752" cy="666720"/>
      </dsp:txXfrm>
    </dsp:sp>
    <dsp:sp modelId="{56A2990B-DC3D-46D1-94D0-2D65D9B0F137}">
      <dsp:nvSpPr>
        <dsp:cNvPr id="0" name=""/>
        <dsp:cNvSpPr/>
      </dsp:nvSpPr>
      <dsp:spPr>
        <a:xfrm>
          <a:off x="1667369" y="8059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Saitama U</a:t>
          </a:r>
          <a:endParaRPr kumimoji="1" lang="ja-JP" altLang="en-US" sz="2300" kern="1200" dirty="0"/>
        </a:p>
      </dsp:txBody>
      <dsp:txXfrm>
        <a:off x="1667369" y="805999"/>
        <a:ext cx="1333440" cy="666720"/>
      </dsp:txXfrm>
    </dsp:sp>
    <dsp:sp modelId="{ED06F389-5A64-4EFE-8B6C-465F3423DDEB}">
      <dsp:nvSpPr>
        <dsp:cNvPr id="0" name=""/>
        <dsp:cNvSpPr/>
      </dsp:nvSpPr>
      <dsp:spPr>
        <a:xfrm>
          <a:off x="1800713" y="1472719"/>
          <a:ext cx="133344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344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1087B-EB6F-4201-B3E2-4C21F358A10F}">
      <dsp:nvSpPr>
        <dsp:cNvPr id="0" name=""/>
        <dsp:cNvSpPr/>
      </dsp:nvSpPr>
      <dsp:spPr>
        <a:xfrm>
          <a:off x="1934057" y="1639400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DAQ support</a:t>
          </a:r>
          <a:endParaRPr kumimoji="1" lang="ja-JP" altLang="en-US" sz="2000" kern="1200" dirty="0"/>
        </a:p>
      </dsp:txBody>
      <dsp:txXfrm>
        <a:off x="1934057" y="1639400"/>
        <a:ext cx="1066752" cy="666720"/>
      </dsp:txXfrm>
    </dsp:sp>
    <dsp:sp modelId="{C723AAD7-E178-4365-9E99-73621673805A}">
      <dsp:nvSpPr>
        <dsp:cNvPr id="0" name=""/>
        <dsp:cNvSpPr/>
      </dsp:nvSpPr>
      <dsp:spPr>
        <a:xfrm>
          <a:off x="3334170" y="8059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Osaka</a:t>
          </a:r>
          <a:endParaRPr kumimoji="1" lang="ja-JP" altLang="en-US" sz="2300" kern="1200" dirty="0"/>
        </a:p>
      </dsp:txBody>
      <dsp:txXfrm>
        <a:off x="3334170" y="805999"/>
        <a:ext cx="1333440" cy="666720"/>
      </dsp:txXfrm>
    </dsp:sp>
    <dsp:sp modelId="{788EECB6-22D8-4C8A-B80D-2F21D3AADA2D}">
      <dsp:nvSpPr>
        <dsp:cNvPr id="0" name=""/>
        <dsp:cNvSpPr/>
      </dsp:nvSpPr>
      <dsp:spPr>
        <a:xfrm>
          <a:off x="3467514" y="1472719"/>
          <a:ext cx="133344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344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C94A5-C05A-4CB1-BD28-DCD57DDDA358}">
      <dsp:nvSpPr>
        <dsp:cNvPr id="0" name=""/>
        <dsp:cNvSpPr/>
      </dsp:nvSpPr>
      <dsp:spPr>
        <a:xfrm>
          <a:off x="3600858" y="1639400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DAQ support</a:t>
          </a:r>
          <a:endParaRPr kumimoji="1" lang="ja-JP" altLang="en-US" sz="2000" kern="1200" dirty="0"/>
        </a:p>
      </dsp:txBody>
      <dsp:txXfrm>
        <a:off x="3600858" y="1639400"/>
        <a:ext cx="1066752" cy="66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A43C-1CE4-4494-A698-A868CA242AC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A5C49-55F2-4622-A895-D017C912565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29B7C-5C1B-4146-BEEB-E4CAE738916B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3993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/>
              <a:t>To construct event data based on the time stamp.</a:t>
            </a:r>
          </a:p>
          <a:p>
            <a:pPr eaLnBrk="1" hangingPunct="1"/>
            <a:r>
              <a:rPr lang="en-US" altLang="ja-JP" smtClean="0"/>
              <a:t>We make timing histogram relative to beam timing.</a:t>
            </a:r>
          </a:p>
          <a:p>
            <a:pPr eaLnBrk="1" hangingPunct="1"/>
            <a:r>
              <a:rPr lang="en-US" altLang="ja-JP" smtClean="0"/>
              <a:t>This coincidence window is set by human hands.</a:t>
            </a:r>
          </a:p>
          <a:p>
            <a:pPr eaLnBrk="1" hangingPunct="1"/>
            <a:endParaRPr lang="en-US" altLang="ja-JP" smtClean="0"/>
          </a:p>
        </p:txBody>
      </p:sp>
      <p:sp>
        <p:nvSpPr>
          <p:cNvPr id="39941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AB8C8A03-4352-43EB-AA94-031BD4613436}" type="slidenum">
              <a:rPr lang="en-US" altLang="ja-JP" sz="1200" b="0"/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/>
          <p:nvPr/>
        </p:nvSpPr>
        <p:spPr>
          <a:xfrm>
            <a:off x="0" y="5589240"/>
            <a:ext cx="9144000" cy="1268760"/>
          </a:xfrm>
          <a:custGeom>
            <a:avLst/>
            <a:gdLst>
              <a:gd name="connsiteX0" fmla="*/ 0 w 6264696"/>
              <a:gd name="connsiteY0" fmla="*/ 0 h 2376264"/>
              <a:gd name="connsiteX1" fmla="*/ 5076564 w 6264696"/>
              <a:gd name="connsiteY1" fmla="*/ 0 h 2376264"/>
              <a:gd name="connsiteX2" fmla="*/ 6264696 w 6264696"/>
              <a:gd name="connsiteY2" fmla="*/ 1188132 h 2376264"/>
              <a:gd name="connsiteX3" fmla="*/ 6264696 w 6264696"/>
              <a:gd name="connsiteY3" fmla="*/ 2376264 h 2376264"/>
              <a:gd name="connsiteX4" fmla="*/ 0 w 6264696"/>
              <a:gd name="connsiteY4" fmla="*/ 2376264 h 2376264"/>
              <a:gd name="connsiteX5" fmla="*/ 0 w 6264696"/>
              <a:gd name="connsiteY5" fmla="*/ 0 h 2376264"/>
              <a:gd name="connsiteX0" fmla="*/ 0 w 6264696"/>
              <a:gd name="connsiteY0" fmla="*/ 0 h 2376264"/>
              <a:gd name="connsiteX1" fmla="*/ 1152128 w 6264696"/>
              <a:gd name="connsiteY1" fmla="*/ 144016 h 2376264"/>
              <a:gd name="connsiteX2" fmla="*/ 6264696 w 6264696"/>
              <a:gd name="connsiteY2" fmla="*/ 1188132 h 2376264"/>
              <a:gd name="connsiteX3" fmla="*/ 6264696 w 6264696"/>
              <a:gd name="connsiteY3" fmla="*/ 2376264 h 2376264"/>
              <a:gd name="connsiteX4" fmla="*/ 0 w 6264696"/>
              <a:gd name="connsiteY4" fmla="*/ 2376264 h 2376264"/>
              <a:gd name="connsiteX5" fmla="*/ 0 w 6264696"/>
              <a:gd name="connsiteY5" fmla="*/ 0 h 2376264"/>
              <a:gd name="connsiteX0" fmla="*/ 0 w 6264696"/>
              <a:gd name="connsiteY0" fmla="*/ 0 h 2376264"/>
              <a:gd name="connsiteX1" fmla="*/ 1152128 w 6264696"/>
              <a:gd name="connsiteY1" fmla="*/ 216024 h 2376264"/>
              <a:gd name="connsiteX2" fmla="*/ 6264696 w 6264696"/>
              <a:gd name="connsiteY2" fmla="*/ 1188132 h 2376264"/>
              <a:gd name="connsiteX3" fmla="*/ 6264696 w 6264696"/>
              <a:gd name="connsiteY3" fmla="*/ 2376264 h 2376264"/>
              <a:gd name="connsiteX4" fmla="*/ 0 w 6264696"/>
              <a:gd name="connsiteY4" fmla="*/ 2376264 h 2376264"/>
              <a:gd name="connsiteX5" fmla="*/ 0 w 6264696"/>
              <a:gd name="connsiteY5" fmla="*/ 0 h 2376264"/>
              <a:gd name="connsiteX0" fmla="*/ 0 w 6264696"/>
              <a:gd name="connsiteY0" fmla="*/ 0 h 2376264"/>
              <a:gd name="connsiteX1" fmla="*/ 1152128 w 6264696"/>
              <a:gd name="connsiteY1" fmla="*/ 216024 h 2376264"/>
              <a:gd name="connsiteX2" fmla="*/ 6264696 w 6264696"/>
              <a:gd name="connsiteY2" fmla="*/ 1440160 h 2376264"/>
              <a:gd name="connsiteX3" fmla="*/ 6264696 w 6264696"/>
              <a:gd name="connsiteY3" fmla="*/ 2376264 h 2376264"/>
              <a:gd name="connsiteX4" fmla="*/ 0 w 6264696"/>
              <a:gd name="connsiteY4" fmla="*/ 2376264 h 2376264"/>
              <a:gd name="connsiteX5" fmla="*/ 0 w 6264696"/>
              <a:gd name="connsiteY5" fmla="*/ 0 h 2376264"/>
              <a:gd name="connsiteX0" fmla="*/ 0 w 6264696"/>
              <a:gd name="connsiteY0" fmla="*/ 144016 h 2160240"/>
              <a:gd name="connsiteX1" fmla="*/ 1152128 w 6264696"/>
              <a:gd name="connsiteY1" fmla="*/ 0 h 2160240"/>
              <a:gd name="connsiteX2" fmla="*/ 6264696 w 6264696"/>
              <a:gd name="connsiteY2" fmla="*/ 1224136 h 2160240"/>
              <a:gd name="connsiteX3" fmla="*/ 6264696 w 6264696"/>
              <a:gd name="connsiteY3" fmla="*/ 2160240 h 2160240"/>
              <a:gd name="connsiteX4" fmla="*/ 0 w 6264696"/>
              <a:gd name="connsiteY4" fmla="*/ 2160240 h 2160240"/>
              <a:gd name="connsiteX5" fmla="*/ 0 w 6264696"/>
              <a:gd name="connsiteY5" fmla="*/ 144016 h 2160240"/>
              <a:gd name="connsiteX0" fmla="*/ 0 w 6264696"/>
              <a:gd name="connsiteY0" fmla="*/ 0 h 2016224"/>
              <a:gd name="connsiteX1" fmla="*/ 6264696 w 6264696"/>
              <a:gd name="connsiteY1" fmla="*/ 1080120 h 2016224"/>
              <a:gd name="connsiteX2" fmla="*/ 6264696 w 6264696"/>
              <a:gd name="connsiteY2" fmla="*/ 1080120 h 2016224"/>
              <a:gd name="connsiteX3" fmla="*/ 6264696 w 6264696"/>
              <a:gd name="connsiteY3" fmla="*/ 2016224 h 2016224"/>
              <a:gd name="connsiteX4" fmla="*/ 0 w 6264696"/>
              <a:gd name="connsiteY4" fmla="*/ 2016224 h 2016224"/>
              <a:gd name="connsiteX5" fmla="*/ 0 w 6264696"/>
              <a:gd name="connsiteY5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4696" h="2016224">
                <a:moveTo>
                  <a:pt x="0" y="0"/>
                </a:moveTo>
                <a:lnTo>
                  <a:pt x="6264696" y="1080120"/>
                </a:lnTo>
                <a:lnTo>
                  <a:pt x="6264696" y="1080120"/>
                </a:lnTo>
                <a:lnTo>
                  <a:pt x="6264696" y="2016224"/>
                </a:lnTo>
                <a:lnTo>
                  <a:pt x="0" y="201622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50000"/>
                  <a:alpha val="5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15" name="図 14" descr="bb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84000"/>
          </a:blip>
          <a:stretch>
            <a:fillRect/>
          </a:stretch>
        </p:blipFill>
        <p:spPr>
          <a:xfrm>
            <a:off x="35496" y="6273824"/>
            <a:ext cx="539552" cy="539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2010/11/22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0" y="5589240"/>
            <a:ext cx="9144000" cy="1268760"/>
          </a:xfrm>
          <a:custGeom>
            <a:avLst/>
            <a:gdLst>
              <a:gd name="connsiteX0" fmla="*/ 0 w 6264696"/>
              <a:gd name="connsiteY0" fmla="*/ 0 h 2376264"/>
              <a:gd name="connsiteX1" fmla="*/ 5076564 w 6264696"/>
              <a:gd name="connsiteY1" fmla="*/ 0 h 2376264"/>
              <a:gd name="connsiteX2" fmla="*/ 6264696 w 6264696"/>
              <a:gd name="connsiteY2" fmla="*/ 1188132 h 2376264"/>
              <a:gd name="connsiteX3" fmla="*/ 6264696 w 6264696"/>
              <a:gd name="connsiteY3" fmla="*/ 2376264 h 2376264"/>
              <a:gd name="connsiteX4" fmla="*/ 0 w 6264696"/>
              <a:gd name="connsiteY4" fmla="*/ 2376264 h 2376264"/>
              <a:gd name="connsiteX5" fmla="*/ 0 w 6264696"/>
              <a:gd name="connsiteY5" fmla="*/ 0 h 2376264"/>
              <a:gd name="connsiteX0" fmla="*/ 0 w 6264696"/>
              <a:gd name="connsiteY0" fmla="*/ 0 h 2376264"/>
              <a:gd name="connsiteX1" fmla="*/ 1152128 w 6264696"/>
              <a:gd name="connsiteY1" fmla="*/ 144016 h 2376264"/>
              <a:gd name="connsiteX2" fmla="*/ 6264696 w 6264696"/>
              <a:gd name="connsiteY2" fmla="*/ 1188132 h 2376264"/>
              <a:gd name="connsiteX3" fmla="*/ 6264696 w 6264696"/>
              <a:gd name="connsiteY3" fmla="*/ 2376264 h 2376264"/>
              <a:gd name="connsiteX4" fmla="*/ 0 w 6264696"/>
              <a:gd name="connsiteY4" fmla="*/ 2376264 h 2376264"/>
              <a:gd name="connsiteX5" fmla="*/ 0 w 6264696"/>
              <a:gd name="connsiteY5" fmla="*/ 0 h 2376264"/>
              <a:gd name="connsiteX0" fmla="*/ 0 w 6264696"/>
              <a:gd name="connsiteY0" fmla="*/ 0 h 2376264"/>
              <a:gd name="connsiteX1" fmla="*/ 1152128 w 6264696"/>
              <a:gd name="connsiteY1" fmla="*/ 216024 h 2376264"/>
              <a:gd name="connsiteX2" fmla="*/ 6264696 w 6264696"/>
              <a:gd name="connsiteY2" fmla="*/ 1188132 h 2376264"/>
              <a:gd name="connsiteX3" fmla="*/ 6264696 w 6264696"/>
              <a:gd name="connsiteY3" fmla="*/ 2376264 h 2376264"/>
              <a:gd name="connsiteX4" fmla="*/ 0 w 6264696"/>
              <a:gd name="connsiteY4" fmla="*/ 2376264 h 2376264"/>
              <a:gd name="connsiteX5" fmla="*/ 0 w 6264696"/>
              <a:gd name="connsiteY5" fmla="*/ 0 h 2376264"/>
              <a:gd name="connsiteX0" fmla="*/ 0 w 6264696"/>
              <a:gd name="connsiteY0" fmla="*/ 0 h 2376264"/>
              <a:gd name="connsiteX1" fmla="*/ 1152128 w 6264696"/>
              <a:gd name="connsiteY1" fmla="*/ 216024 h 2376264"/>
              <a:gd name="connsiteX2" fmla="*/ 6264696 w 6264696"/>
              <a:gd name="connsiteY2" fmla="*/ 1440160 h 2376264"/>
              <a:gd name="connsiteX3" fmla="*/ 6264696 w 6264696"/>
              <a:gd name="connsiteY3" fmla="*/ 2376264 h 2376264"/>
              <a:gd name="connsiteX4" fmla="*/ 0 w 6264696"/>
              <a:gd name="connsiteY4" fmla="*/ 2376264 h 2376264"/>
              <a:gd name="connsiteX5" fmla="*/ 0 w 6264696"/>
              <a:gd name="connsiteY5" fmla="*/ 0 h 2376264"/>
              <a:gd name="connsiteX0" fmla="*/ 0 w 6264696"/>
              <a:gd name="connsiteY0" fmla="*/ 144016 h 2160240"/>
              <a:gd name="connsiteX1" fmla="*/ 1152128 w 6264696"/>
              <a:gd name="connsiteY1" fmla="*/ 0 h 2160240"/>
              <a:gd name="connsiteX2" fmla="*/ 6264696 w 6264696"/>
              <a:gd name="connsiteY2" fmla="*/ 1224136 h 2160240"/>
              <a:gd name="connsiteX3" fmla="*/ 6264696 w 6264696"/>
              <a:gd name="connsiteY3" fmla="*/ 2160240 h 2160240"/>
              <a:gd name="connsiteX4" fmla="*/ 0 w 6264696"/>
              <a:gd name="connsiteY4" fmla="*/ 2160240 h 2160240"/>
              <a:gd name="connsiteX5" fmla="*/ 0 w 6264696"/>
              <a:gd name="connsiteY5" fmla="*/ 144016 h 2160240"/>
              <a:gd name="connsiteX0" fmla="*/ 0 w 6264696"/>
              <a:gd name="connsiteY0" fmla="*/ 0 h 2016224"/>
              <a:gd name="connsiteX1" fmla="*/ 6264696 w 6264696"/>
              <a:gd name="connsiteY1" fmla="*/ 1080120 h 2016224"/>
              <a:gd name="connsiteX2" fmla="*/ 6264696 w 6264696"/>
              <a:gd name="connsiteY2" fmla="*/ 1080120 h 2016224"/>
              <a:gd name="connsiteX3" fmla="*/ 6264696 w 6264696"/>
              <a:gd name="connsiteY3" fmla="*/ 2016224 h 2016224"/>
              <a:gd name="connsiteX4" fmla="*/ 0 w 6264696"/>
              <a:gd name="connsiteY4" fmla="*/ 2016224 h 2016224"/>
              <a:gd name="connsiteX5" fmla="*/ 0 w 6264696"/>
              <a:gd name="connsiteY5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4696" h="2016224">
                <a:moveTo>
                  <a:pt x="0" y="0"/>
                </a:moveTo>
                <a:lnTo>
                  <a:pt x="6264696" y="1080120"/>
                </a:lnTo>
                <a:lnTo>
                  <a:pt x="6264696" y="1080120"/>
                </a:lnTo>
                <a:lnTo>
                  <a:pt x="6264696" y="2016224"/>
                </a:lnTo>
                <a:lnTo>
                  <a:pt x="0" y="201622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50000"/>
                  <a:alpha val="5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bb.bmp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84000"/>
          </a:blip>
          <a:stretch>
            <a:fillRect/>
          </a:stretch>
        </p:blipFill>
        <p:spPr>
          <a:xfrm>
            <a:off x="35496" y="6273824"/>
            <a:ext cx="539552" cy="539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DAQ System for SAMURAI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99639"/>
            <a:ext cx="7772400" cy="1761609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Hidetada</a:t>
            </a:r>
            <a:r>
              <a:rPr kumimoji="1" lang="en-US" altLang="ja-JP" dirty="0" smtClean="0"/>
              <a:t> Baba</a:t>
            </a:r>
          </a:p>
          <a:p>
            <a:r>
              <a:rPr lang="en-US" altLang="ja-JP" dirty="0" smtClean="0"/>
              <a:t>Research Associate</a:t>
            </a:r>
          </a:p>
          <a:p>
            <a:r>
              <a:rPr kumimoji="1" lang="en-US" altLang="ja-JP" dirty="0" smtClean="0"/>
              <a:t>Computing and Network Team</a:t>
            </a:r>
          </a:p>
          <a:p>
            <a:r>
              <a:rPr lang="en-US" altLang="ja-JP" dirty="0" smtClean="0"/>
              <a:t>RIKEN </a:t>
            </a:r>
            <a:r>
              <a:rPr lang="en-US" altLang="ja-JP" dirty="0" err="1" smtClean="0"/>
              <a:t>Nishina</a:t>
            </a:r>
            <a:r>
              <a:rPr lang="en-US" altLang="ja-JP" dirty="0" smtClean="0"/>
              <a:t> Center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Activities - Collaboration - TUM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827584" y="2420888"/>
            <a:ext cx="1512168" cy="115212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TU </a:t>
            </a:r>
            <a:r>
              <a:rPr lang="en-US" altLang="ja-JP" sz="2400" dirty="0" err="1" smtClean="0"/>
              <a:t>Munchen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1556792"/>
            <a:ext cx="41460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The implementation of RIBF Time </a:t>
            </a:r>
            <a:r>
              <a:rPr lang="en-US" altLang="ja-JP" dirty="0" err="1" smtClean="0"/>
              <a:t>stamper</a:t>
            </a:r>
            <a:endParaRPr lang="en-US" altLang="ja-JP" dirty="0" smtClean="0"/>
          </a:p>
          <a:p>
            <a:r>
              <a:rPr lang="en-US" altLang="ja-JP" dirty="0" smtClean="0"/>
              <a:t>(LUPO)  into TUM DAQ has been tested</a:t>
            </a:r>
          </a:p>
          <a:p>
            <a:r>
              <a:rPr lang="en-US" altLang="ja-JP" dirty="0" smtClean="0"/>
              <a:t> in Jan. 2010.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971600" y="3945830"/>
            <a:ext cx="2808312" cy="2448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ANAPAW or ROOT</a:t>
            </a:r>
          </a:p>
          <a:p>
            <a:pPr algn="ctr"/>
            <a:endParaRPr lang="en-US" altLang="ja-JP" sz="2400" dirty="0" smtClean="0"/>
          </a:p>
          <a:p>
            <a:pPr algn="ctr"/>
            <a:endParaRPr kumimoji="1"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endParaRPr kumimoji="1" lang="en-US" altLang="ja-JP" sz="2400" dirty="0" smtClean="0"/>
          </a:p>
          <a:p>
            <a:pPr algn="ctr"/>
            <a:endParaRPr kumimoji="1" lang="ja-JP" altLang="en-US" sz="2400" dirty="0"/>
          </a:p>
        </p:txBody>
      </p:sp>
      <p:sp>
        <p:nvSpPr>
          <p:cNvPr id="14" name="角丸四角形 13"/>
          <p:cNvSpPr/>
          <p:nvPr/>
        </p:nvSpPr>
        <p:spPr>
          <a:xfrm>
            <a:off x="1259632" y="5674022"/>
            <a:ext cx="158417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Beam line analyzer</a:t>
            </a:r>
            <a:endParaRPr kumimoji="1" lang="ja-JP" altLang="en-US" sz="1600" dirty="0"/>
          </a:p>
        </p:txBody>
      </p:sp>
      <p:sp>
        <p:nvSpPr>
          <p:cNvPr id="15" name="角丸四角形 14"/>
          <p:cNvSpPr/>
          <p:nvPr/>
        </p:nvSpPr>
        <p:spPr>
          <a:xfrm>
            <a:off x="3131840" y="4881934"/>
            <a:ext cx="93610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Tree</a:t>
            </a:r>
          </a:p>
          <a:p>
            <a:pPr algn="ctr"/>
            <a:r>
              <a:rPr lang="en-US" altLang="ja-JP" sz="1400" dirty="0" smtClean="0"/>
              <a:t>Maker</a:t>
            </a:r>
            <a:endParaRPr kumimoji="1" lang="en-US" altLang="ja-JP" sz="1400" dirty="0" smtClean="0"/>
          </a:p>
        </p:txBody>
      </p:sp>
      <p:sp>
        <p:nvSpPr>
          <p:cNvPr id="16" name="角丸四角形 15"/>
          <p:cNvSpPr/>
          <p:nvPr/>
        </p:nvSpPr>
        <p:spPr>
          <a:xfrm>
            <a:off x="1403648" y="4593902"/>
            <a:ext cx="93610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CAMAC</a:t>
            </a:r>
          </a:p>
          <a:p>
            <a:pPr algn="ctr"/>
            <a:r>
              <a:rPr lang="en-US" altLang="ja-JP" sz="1400" dirty="0" err="1" smtClean="0"/>
              <a:t>Decorder</a:t>
            </a:r>
            <a:endParaRPr kumimoji="1" lang="en-US" altLang="ja-JP" sz="1400" dirty="0" smtClean="0"/>
          </a:p>
        </p:txBody>
      </p:sp>
      <p:sp>
        <p:nvSpPr>
          <p:cNvPr id="17" name="下矢印 16"/>
          <p:cNvSpPr/>
          <p:nvPr/>
        </p:nvSpPr>
        <p:spPr>
          <a:xfrm rot="21089227">
            <a:off x="1805304" y="5313982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14342428">
            <a:off x="2887117" y="5476603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10800000">
            <a:off x="4427984" y="4737918"/>
            <a:ext cx="609600" cy="792088"/>
          </a:xfrm>
          <a:prstGeom prst="foldedCorner">
            <a:avLst>
              <a:gd name="adj" fmla="val 3020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en-US" altLang="ja-JP" sz="1800" dirty="0" smtClean="0"/>
              <a:t>Tree</a:t>
            </a:r>
          </a:p>
          <a:p>
            <a:pPr algn="ctr"/>
            <a:r>
              <a:rPr lang="en-US" altLang="ja-JP" dirty="0" smtClean="0"/>
              <a:t>File</a:t>
            </a:r>
            <a:endParaRPr lang="en-US" altLang="ja-JP" sz="1800" dirty="0"/>
          </a:p>
        </p:txBody>
      </p:sp>
      <p:sp>
        <p:nvSpPr>
          <p:cNvPr id="21" name="下矢印 20"/>
          <p:cNvSpPr/>
          <p:nvPr/>
        </p:nvSpPr>
        <p:spPr>
          <a:xfrm rot="15149066">
            <a:off x="4101271" y="5012280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5364088" y="4593902"/>
            <a:ext cx="1368152" cy="1152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TUM</a:t>
            </a:r>
          </a:p>
          <a:p>
            <a:pPr algn="ctr"/>
            <a:r>
              <a:rPr lang="en-US" altLang="ja-JP" sz="2400" dirty="0" smtClean="0"/>
              <a:t>Analyzer</a:t>
            </a:r>
          </a:p>
        </p:txBody>
      </p:sp>
      <p:sp>
        <p:nvSpPr>
          <p:cNvPr id="23" name="下矢印 22"/>
          <p:cNvSpPr/>
          <p:nvPr/>
        </p:nvSpPr>
        <p:spPr>
          <a:xfrm rot="16200000">
            <a:off x="5076056" y="4940272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24" descr="img_538497_5774018_0?11197027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809926"/>
            <a:ext cx="1593820" cy="936104"/>
          </a:xfrm>
          <a:prstGeom prst="rect">
            <a:avLst/>
          </a:prstGeom>
          <a:noFill/>
        </p:spPr>
      </p:pic>
      <p:sp>
        <p:nvSpPr>
          <p:cNvPr id="25" name="テキスト ボックス 24"/>
          <p:cNvSpPr txBox="1"/>
          <p:nvPr/>
        </p:nvSpPr>
        <p:spPr>
          <a:xfrm>
            <a:off x="4139952" y="5746030"/>
            <a:ext cx="1399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Including</a:t>
            </a:r>
          </a:p>
          <a:p>
            <a:r>
              <a:rPr lang="en-US" altLang="ja-JP" dirty="0" smtClean="0"/>
              <a:t>A, Z, Position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Time-stamp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3203848" y="2060848"/>
            <a:ext cx="1008112" cy="1008112"/>
            <a:chOff x="3059832" y="1844824"/>
            <a:chExt cx="1368152" cy="1368152"/>
          </a:xfrm>
        </p:grpSpPr>
        <p:sp>
          <p:nvSpPr>
            <p:cNvPr id="18" name="円/楕円 17"/>
            <p:cNvSpPr/>
            <p:nvPr/>
          </p:nvSpPr>
          <p:spPr>
            <a:xfrm>
              <a:off x="3059832" y="1844824"/>
              <a:ext cx="1368152" cy="136815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二等辺三角形 26"/>
            <p:cNvSpPr/>
            <p:nvPr/>
          </p:nvSpPr>
          <p:spPr>
            <a:xfrm rot="6611532">
              <a:off x="3784912" y="2371362"/>
              <a:ext cx="226069" cy="475280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/>
            <p:cNvSpPr/>
            <p:nvPr/>
          </p:nvSpPr>
          <p:spPr>
            <a:xfrm rot="1115618">
              <a:off x="3771365" y="1864561"/>
              <a:ext cx="107963" cy="749087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下矢印 29"/>
          <p:cNvSpPr/>
          <p:nvPr/>
        </p:nvSpPr>
        <p:spPr>
          <a:xfrm rot="7502483">
            <a:off x="2687742" y="1752742"/>
            <a:ext cx="28803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 rot="3983151">
            <a:off x="2623246" y="2491670"/>
            <a:ext cx="288032" cy="80723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43808" y="3068960"/>
            <a:ext cx="166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Distribute Clock</a:t>
            </a:r>
          </a:p>
          <a:p>
            <a:r>
              <a:rPr lang="en-US" altLang="ja-JP" dirty="0" smtClean="0"/>
              <a:t>= Time Stamp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60032" y="2924944"/>
            <a:ext cx="3208379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TUM DAQ is based on MBS (GSI)</a:t>
            </a:r>
          </a:p>
          <a:p>
            <a:r>
              <a:rPr lang="en-US" altLang="ja-JP" dirty="0" smtClean="0"/>
              <a:t>VME based</a:t>
            </a:r>
            <a:endParaRPr kumimoji="1" lang="ja-JP" altLang="en-US" dirty="0"/>
          </a:p>
        </p:txBody>
      </p:sp>
      <p:sp>
        <p:nvSpPr>
          <p:cNvPr id="34" name="角丸四角形 33"/>
          <p:cNvSpPr/>
          <p:nvPr/>
        </p:nvSpPr>
        <p:spPr>
          <a:xfrm>
            <a:off x="611560" y="1268760"/>
            <a:ext cx="1872208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RIBF</a:t>
            </a:r>
          </a:p>
          <a:p>
            <a:pPr algn="ctr"/>
            <a:r>
              <a:rPr lang="en-US" altLang="ja-JP" sz="2400" dirty="0" smtClean="0"/>
              <a:t>(Beam line)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sp>
        <p:nvSpPr>
          <p:cNvPr id="35" name="角丸四角形 34"/>
          <p:cNvSpPr/>
          <p:nvPr/>
        </p:nvSpPr>
        <p:spPr>
          <a:xfrm>
            <a:off x="827584" y="3501008"/>
            <a:ext cx="1512168" cy="2160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LUPO</a:t>
            </a:r>
            <a:endParaRPr kumimoji="1" lang="ja-JP" alt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Activities - Collaboration -</a:t>
            </a:r>
            <a:r>
              <a:rPr lang="ja-JP" altLang="en-US" dirty="0" smtClean="0"/>
              <a:t> </a:t>
            </a:r>
            <a:r>
              <a:rPr lang="en-US" altLang="ja-JP" dirty="0" smtClean="0"/>
              <a:t>Samurai Si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140864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Washington (St. Louis), SIU, Texas A&amp;M, RIKEN, ...</a:t>
            </a:r>
            <a:endParaRPr kumimoji="1" lang="en-US" altLang="ja-JP" dirty="0" smtClean="0"/>
          </a:p>
          <a:p>
            <a:r>
              <a:rPr kumimoji="1" lang="en-US" altLang="ja-JP" dirty="0" smtClean="0"/>
              <a:t>Samurai-Si (HINP) DAQ system request Time Stamping system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899592" y="2492896"/>
            <a:ext cx="1656184" cy="1152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Samurai-Si</a:t>
            </a:r>
          </a:p>
          <a:p>
            <a:pPr algn="ctr"/>
            <a:r>
              <a:rPr lang="en-US" altLang="ja-JP" sz="2400" dirty="0" smtClean="0"/>
              <a:t>HINP</a:t>
            </a:r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203848" y="2060848"/>
            <a:ext cx="1008112" cy="1008112"/>
            <a:chOff x="3059832" y="1844824"/>
            <a:chExt cx="1368152" cy="1368152"/>
          </a:xfrm>
        </p:grpSpPr>
        <p:sp>
          <p:nvSpPr>
            <p:cNvPr id="8" name="円/楕円 7"/>
            <p:cNvSpPr/>
            <p:nvPr/>
          </p:nvSpPr>
          <p:spPr>
            <a:xfrm>
              <a:off x="3059832" y="1844824"/>
              <a:ext cx="1368152" cy="136815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/>
          </p:nvSpPr>
          <p:spPr>
            <a:xfrm rot="6611532">
              <a:off x="3784912" y="2371362"/>
              <a:ext cx="226069" cy="475280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/>
            <p:cNvSpPr/>
            <p:nvPr/>
          </p:nvSpPr>
          <p:spPr>
            <a:xfrm rot="1115618">
              <a:off x="3771365" y="1864561"/>
              <a:ext cx="107963" cy="749087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下矢印 10"/>
          <p:cNvSpPr/>
          <p:nvPr/>
        </p:nvSpPr>
        <p:spPr>
          <a:xfrm rot="7502483">
            <a:off x="2687742" y="1752742"/>
            <a:ext cx="28803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3983151">
            <a:off x="2694344" y="2502626"/>
            <a:ext cx="28803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43808" y="3068960"/>
            <a:ext cx="166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Distribute Clock</a:t>
            </a:r>
          </a:p>
          <a:p>
            <a:r>
              <a:rPr lang="en-US" altLang="ja-JP" dirty="0" smtClean="0"/>
              <a:t>= Time Stamp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5576" y="4221088"/>
            <a:ext cx="2984022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Samurai-Si HINP</a:t>
            </a:r>
            <a:r>
              <a:rPr kumimoji="1" lang="en-US" altLang="ja-JP" dirty="0" smtClean="0"/>
              <a:t> DAQ is based</a:t>
            </a:r>
          </a:p>
          <a:p>
            <a:r>
              <a:rPr kumimoji="1" lang="en-US" altLang="ja-JP" dirty="0" smtClean="0"/>
              <a:t> on NSCL DAQ or RIBF DAQ</a:t>
            </a:r>
          </a:p>
          <a:p>
            <a:r>
              <a:rPr lang="en-US" altLang="ja-JP" dirty="0" smtClean="0"/>
              <a:t> VME based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899592" y="3573016"/>
            <a:ext cx="1656184" cy="2160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LUPO</a:t>
            </a:r>
            <a:endParaRPr kumimoji="1" lang="ja-JP" altLang="en-US" sz="1600" dirty="0"/>
          </a:p>
        </p:txBody>
      </p:sp>
      <p:sp>
        <p:nvSpPr>
          <p:cNvPr id="16" name="角丸四角形 15"/>
          <p:cNvSpPr/>
          <p:nvPr/>
        </p:nvSpPr>
        <p:spPr>
          <a:xfrm>
            <a:off x="683568" y="1340768"/>
            <a:ext cx="1872208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RIBF</a:t>
            </a:r>
          </a:p>
          <a:p>
            <a:pPr algn="ctr"/>
            <a:r>
              <a:rPr lang="en-US" altLang="ja-JP" sz="2400" dirty="0" smtClean="0"/>
              <a:t>(Beam line)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221088"/>
            <a:ext cx="3587590" cy="241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Activities - Collaboration -</a:t>
            </a:r>
            <a:r>
              <a:rPr lang="ja-JP" altLang="en-US" dirty="0" smtClean="0"/>
              <a:t> </a:t>
            </a:r>
            <a:r>
              <a:rPr lang="en-US" altLang="ja-JP" dirty="0" smtClean="0"/>
              <a:t>GET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21185"/>
            <a:ext cx="4762872" cy="395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" name="コンテンツ プレースホルダ 290"/>
          <p:cNvSpPr>
            <a:spLocks noGrp="1"/>
          </p:cNvSpPr>
          <p:nvPr>
            <p:ph sz="quarter" idx="4"/>
          </p:nvPr>
        </p:nvSpPr>
        <p:spPr>
          <a:xfrm>
            <a:off x="5292080" y="1444294"/>
            <a:ext cx="3394720" cy="4504986"/>
          </a:xfrm>
        </p:spPr>
        <p:txBody>
          <a:bodyPr/>
          <a:lstStyle/>
          <a:p>
            <a:r>
              <a:rPr kumimoji="1" lang="en-US" altLang="ja-JP" dirty="0" smtClean="0"/>
              <a:t>Self contained</a:t>
            </a:r>
          </a:p>
          <a:p>
            <a:pPr lvl="1"/>
            <a:r>
              <a:rPr lang="en-US" altLang="ja-JP" dirty="0" smtClean="0"/>
              <a:t>Front-end</a:t>
            </a:r>
          </a:p>
          <a:p>
            <a:pPr lvl="1"/>
            <a:r>
              <a:rPr lang="en-US" altLang="ja-JP" dirty="0" smtClean="0"/>
              <a:t>Data acquisition</a:t>
            </a:r>
          </a:p>
          <a:p>
            <a:pPr lvl="1"/>
            <a:r>
              <a:rPr kumimoji="1" lang="en-US" altLang="ja-JP" dirty="0" smtClean="0"/>
              <a:t>Analysis framework</a:t>
            </a:r>
          </a:p>
          <a:p>
            <a:r>
              <a:rPr lang="en-US" altLang="ja-JP" dirty="0" smtClean="0"/>
              <a:t>Connectivity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Time Stamp</a:t>
            </a:r>
          </a:p>
          <a:p>
            <a:pPr lvl="1"/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Distribute common clock</a:t>
            </a:r>
          </a:p>
        </p:txBody>
      </p:sp>
      <p:sp>
        <p:nvSpPr>
          <p:cNvPr id="288" name="テキスト ボックス 287"/>
          <p:cNvSpPr txBox="1"/>
          <p:nvPr/>
        </p:nvSpPr>
        <p:spPr>
          <a:xfrm>
            <a:off x="683568" y="1412776"/>
            <a:ext cx="356212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General electronics for TPC</a:t>
            </a:r>
            <a:endParaRPr kumimoji="1" lang="ja-JP" altLang="en-US" sz="2400" dirty="0"/>
          </a:p>
        </p:txBody>
      </p:sp>
      <p:grpSp>
        <p:nvGrpSpPr>
          <p:cNvPr id="292" name="グループ化 291"/>
          <p:cNvGrpSpPr/>
          <p:nvPr/>
        </p:nvGrpSpPr>
        <p:grpSpPr>
          <a:xfrm>
            <a:off x="5652120" y="4005064"/>
            <a:ext cx="1008112" cy="1008112"/>
            <a:chOff x="3059832" y="1844824"/>
            <a:chExt cx="1368152" cy="1368152"/>
          </a:xfrm>
        </p:grpSpPr>
        <p:sp>
          <p:nvSpPr>
            <p:cNvPr id="293" name="円/楕円 292"/>
            <p:cNvSpPr/>
            <p:nvPr/>
          </p:nvSpPr>
          <p:spPr>
            <a:xfrm>
              <a:off x="3059832" y="1844824"/>
              <a:ext cx="1368152" cy="136815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二等辺三角形 293"/>
            <p:cNvSpPr/>
            <p:nvPr/>
          </p:nvSpPr>
          <p:spPr>
            <a:xfrm rot="6611532">
              <a:off x="3784912" y="2371362"/>
              <a:ext cx="226069" cy="475280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二等辺三角形 294"/>
            <p:cNvSpPr/>
            <p:nvPr/>
          </p:nvSpPr>
          <p:spPr>
            <a:xfrm rot="1115618">
              <a:off x="3771365" y="1864561"/>
              <a:ext cx="107963" cy="749087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6" name="下矢印 295"/>
          <p:cNvSpPr/>
          <p:nvPr/>
        </p:nvSpPr>
        <p:spPr>
          <a:xfrm rot="7502483">
            <a:off x="5352038" y="3624950"/>
            <a:ext cx="28803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角丸四角形 296"/>
          <p:cNvSpPr/>
          <p:nvPr/>
        </p:nvSpPr>
        <p:spPr>
          <a:xfrm>
            <a:off x="6804248" y="5229200"/>
            <a:ext cx="1872208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RIBF</a:t>
            </a:r>
          </a:p>
          <a:p>
            <a:pPr algn="ctr"/>
            <a:r>
              <a:rPr lang="en-US" altLang="ja-JP" sz="2400" dirty="0" smtClean="0"/>
              <a:t>(Beam line)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sp>
        <p:nvSpPr>
          <p:cNvPr id="298" name="下矢印 297"/>
          <p:cNvSpPr/>
          <p:nvPr/>
        </p:nvSpPr>
        <p:spPr>
          <a:xfrm rot="18864907">
            <a:off x="6544011" y="4730755"/>
            <a:ext cx="28803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テキスト ボックス 298"/>
          <p:cNvSpPr txBox="1"/>
          <p:nvPr/>
        </p:nvSpPr>
        <p:spPr>
          <a:xfrm>
            <a:off x="6804248" y="4149080"/>
            <a:ext cx="166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Distribute Clock</a:t>
            </a:r>
          </a:p>
          <a:p>
            <a:r>
              <a:rPr lang="en-US" altLang="ja-JP" dirty="0" smtClean="0"/>
              <a:t>= Time Stamp</a:t>
            </a:r>
            <a:endParaRPr kumimoji="1" lang="ja-JP" altLang="en-US" dirty="0"/>
          </a:p>
        </p:txBody>
      </p:sp>
      <p:sp>
        <p:nvSpPr>
          <p:cNvPr id="300" name="テキスト ボックス 299"/>
          <p:cNvSpPr txBox="1"/>
          <p:nvPr/>
        </p:nvSpPr>
        <p:spPr>
          <a:xfrm>
            <a:off x="1115616" y="6084004"/>
            <a:ext cx="386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Saclay</a:t>
            </a:r>
            <a:r>
              <a:rPr kumimoji="1" lang="en-US" altLang="ja-JP" dirty="0" smtClean="0"/>
              <a:t>, CENBG, GANIL, MSU, GSI, RIKEN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SAMURAI DAQ</a:t>
            </a:r>
            <a:endParaRPr kumimoji="1" lang="ja-JP" altLang="en-US" dirty="0"/>
          </a:p>
        </p:txBody>
      </p:sp>
      <p:pic>
        <p:nvPicPr>
          <p:cNvPr id="4" name="Picture 10" descr="Samurai_Zentai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537" y="1268760"/>
            <a:ext cx="5713783" cy="44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下矢印 4"/>
          <p:cNvSpPr/>
          <p:nvPr/>
        </p:nvSpPr>
        <p:spPr>
          <a:xfrm rot="2619131">
            <a:off x="5019625" y="1926792"/>
            <a:ext cx="504056" cy="170745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6136" y="1484784"/>
            <a:ext cx="274780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TPC = GET system</a:t>
            </a:r>
            <a:endParaRPr kumimoji="1" lang="ja-JP" altLang="en-US" sz="2800" dirty="0"/>
          </a:p>
        </p:txBody>
      </p:sp>
      <p:sp>
        <p:nvSpPr>
          <p:cNvPr id="7" name="下矢印 6"/>
          <p:cNvSpPr/>
          <p:nvPr/>
        </p:nvSpPr>
        <p:spPr>
          <a:xfrm rot="20304255">
            <a:off x="2732368" y="2021435"/>
            <a:ext cx="504056" cy="1185303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1412776"/>
            <a:ext cx="2600327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Si = HINP system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2564904"/>
            <a:ext cx="1917833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Beam line</a:t>
            </a:r>
          </a:p>
          <a:p>
            <a:r>
              <a:rPr lang="en-US" altLang="ja-JP" sz="2800" dirty="0" smtClean="0"/>
              <a:t>  = RIBFDAQ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83968" y="5517232"/>
            <a:ext cx="3391634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Proton + HI + Neutron</a:t>
            </a:r>
          </a:p>
          <a:p>
            <a:r>
              <a:rPr kumimoji="1" lang="en-US" altLang="ja-JP" sz="2800" dirty="0" smtClean="0"/>
              <a:t> = RIBFDAQ</a:t>
            </a:r>
            <a:endParaRPr kumimoji="1" lang="ja-JP" altLang="en-US" sz="2800" dirty="0"/>
          </a:p>
        </p:txBody>
      </p:sp>
      <p:sp>
        <p:nvSpPr>
          <p:cNvPr id="11" name="下矢印 10"/>
          <p:cNvSpPr/>
          <p:nvPr/>
        </p:nvSpPr>
        <p:spPr>
          <a:xfrm rot="8194195">
            <a:off x="4297917" y="4611639"/>
            <a:ext cx="504056" cy="107927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9626653">
            <a:off x="5127414" y="4641721"/>
            <a:ext cx="504056" cy="82398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11503458">
            <a:off x="6306644" y="4695753"/>
            <a:ext cx="504056" cy="82398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581128"/>
            <a:ext cx="1917833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Gamma</a:t>
            </a:r>
          </a:p>
          <a:p>
            <a:r>
              <a:rPr lang="en-US" altLang="ja-JP" sz="2800" dirty="0" smtClean="0"/>
              <a:t>  = RIBFDAQ</a:t>
            </a:r>
            <a:endParaRPr kumimoji="1" lang="ja-JP" altLang="en-US" sz="2800" dirty="0"/>
          </a:p>
        </p:txBody>
      </p:sp>
      <p:sp>
        <p:nvSpPr>
          <p:cNvPr id="16" name="下矢印 15"/>
          <p:cNvSpPr/>
          <p:nvPr/>
        </p:nvSpPr>
        <p:spPr>
          <a:xfrm rot="12203352">
            <a:off x="2136995" y="3636221"/>
            <a:ext cx="504056" cy="89674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SAMURAI + Time Stamp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3573016"/>
            <a:ext cx="1628972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Beam line</a:t>
            </a:r>
          </a:p>
          <a:p>
            <a:pPr algn="ctr"/>
            <a:r>
              <a:rPr lang="en-US" altLang="ja-JP" sz="2800" dirty="0" smtClean="0"/>
              <a:t>RIBFDAQ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2204864"/>
            <a:ext cx="201042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Si</a:t>
            </a:r>
          </a:p>
          <a:p>
            <a:pPr algn="ctr"/>
            <a:r>
              <a:rPr lang="en-US" altLang="ja-JP" sz="2800" dirty="0" smtClean="0"/>
              <a:t>HINP system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4248" y="3645024"/>
            <a:ext cx="1935082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TPC</a:t>
            </a:r>
          </a:p>
          <a:p>
            <a:pPr algn="ctr"/>
            <a:r>
              <a:rPr lang="en-US" altLang="ja-JP" sz="2800" dirty="0" smtClean="0"/>
              <a:t> GET system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27784" y="3573016"/>
            <a:ext cx="1493037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Gamma</a:t>
            </a:r>
          </a:p>
          <a:p>
            <a:pPr algn="ctr"/>
            <a:r>
              <a:rPr lang="en-US" altLang="ja-JP" sz="2800" dirty="0" smtClean="0"/>
              <a:t>RIBFDAQ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4797152"/>
            <a:ext cx="3391634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Proton + HI + Neutron</a:t>
            </a:r>
          </a:p>
          <a:p>
            <a:pPr algn="ctr"/>
            <a:r>
              <a:rPr kumimoji="1" lang="en-US" altLang="ja-JP" sz="2800" dirty="0" smtClean="0"/>
              <a:t>RIBFDAQ</a:t>
            </a:r>
            <a:endParaRPr kumimoji="1" lang="ja-JP" altLang="en-US" sz="2800" dirty="0"/>
          </a:p>
        </p:txBody>
      </p:sp>
      <p:sp>
        <p:nvSpPr>
          <p:cNvPr id="9" name="角丸四角形 8"/>
          <p:cNvSpPr/>
          <p:nvPr/>
        </p:nvSpPr>
        <p:spPr>
          <a:xfrm>
            <a:off x="611560" y="2204864"/>
            <a:ext cx="3744416" cy="3888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2420888"/>
            <a:ext cx="3368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Common Trigger</a:t>
            </a:r>
          </a:p>
          <a:p>
            <a:r>
              <a:rPr lang="en-US" altLang="ja-JP" sz="2800" dirty="0" smtClean="0"/>
              <a:t> + Common </a:t>
            </a:r>
            <a:r>
              <a:rPr lang="en-US" altLang="ja-JP" sz="2800" dirty="0" err="1" smtClean="0"/>
              <a:t>Deadtime</a:t>
            </a:r>
            <a:endParaRPr kumimoji="1" lang="ja-JP" altLang="en-US" sz="28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860032" y="5373216"/>
            <a:ext cx="1296144" cy="1296144"/>
            <a:chOff x="3059832" y="1844824"/>
            <a:chExt cx="1368152" cy="1368152"/>
          </a:xfrm>
        </p:grpSpPr>
        <p:sp>
          <p:nvSpPr>
            <p:cNvPr id="12" name="円/楕円 11"/>
            <p:cNvSpPr/>
            <p:nvPr/>
          </p:nvSpPr>
          <p:spPr>
            <a:xfrm>
              <a:off x="3059832" y="1844824"/>
              <a:ext cx="1368152" cy="136815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二等辺三角形 12"/>
            <p:cNvSpPr/>
            <p:nvPr/>
          </p:nvSpPr>
          <p:spPr>
            <a:xfrm rot="6611532">
              <a:off x="3784912" y="2371362"/>
              <a:ext cx="226069" cy="475280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1115618">
              <a:off x="3771365" y="1864561"/>
              <a:ext cx="107963" cy="749087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右矢印 14"/>
          <p:cNvSpPr/>
          <p:nvPr/>
        </p:nvSpPr>
        <p:spPr>
          <a:xfrm rot="17254825">
            <a:off x="4778094" y="4126752"/>
            <a:ext cx="2462814" cy="3326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12668767">
            <a:off x="4214054" y="5207189"/>
            <a:ext cx="1008615" cy="28582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 rot="18990404">
            <a:off x="5779185" y="5004183"/>
            <a:ext cx="1928659" cy="32614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SAMURAI + Full Time Stamp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3573016"/>
            <a:ext cx="1628972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Beam line</a:t>
            </a:r>
          </a:p>
          <a:p>
            <a:pPr algn="ctr"/>
            <a:r>
              <a:rPr lang="en-US" altLang="ja-JP" sz="2800" dirty="0" smtClean="0"/>
              <a:t>RIBFDAQ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2204864"/>
            <a:ext cx="201042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Si</a:t>
            </a:r>
          </a:p>
          <a:p>
            <a:pPr algn="ctr"/>
            <a:r>
              <a:rPr lang="en-US" altLang="ja-JP" sz="2800" dirty="0" smtClean="0"/>
              <a:t>HINP system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4248" y="3645024"/>
            <a:ext cx="1935082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TPC</a:t>
            </a:r>
          </a:p>
          <a:p>
            <a:pPr algn="ctr"/>
            <a:r>
              <a:rPr lang="en-US" altLang="ja-JP" sz="2800" dirty="0" smtClean="0"/>
              <a:t> GET system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2132856"/>
            <a:ext cx="1493037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Gamma</a:t>
            </a:r>
          </a:p>
          <a:p>
            <a:pPr algn="ctr"/>
            <a:r>
              <a:rPr lang="en-US" altLang="ja-JP" sz="2800" dirty="0" smtClean="0"/>
              <a:t>RIBFDAQ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4869160"/>
            <a:ext cx="1493037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Proton</a:t>
            </a:r>
          </a:p>
          <a:p>
            <a:pPr algn="ctr"/>
            <a:r>
              <a:rPr kumimoji="1" lang="en-US" altLang="ja-JP" sz="2800" dirty="0" smtClean="0"/>
              <a:t>RIBFDAQ</a:t>
            </a:r>
            <a:endParaRPr kumimoji="1" lang="ja-JP" altLang="en-US" sz="2800" dirty="0"/>
          </a:p>
        </p:txBody>
      </p:sp>
      <p:grpSp>
        <p:nvGrpSpPr>
          <p:cNvPr id="2" name="グループ化 10"/>
          <p:cNvGrpSpPr/>
          <p:nvPr/>
        </p:nvGrpSpPr>
        <p:grpSpPr>
          <a:xfrm>
            <a:off x="3923928" y="5301208"/>
            <a:ext cx="1296144" cy="1296144"/>
            <a:chOff x="3059832" y="1844824"/>
            <a:chExt cx="1368152" cy="1368152"/>
          </a:xfrm>
        </p:grpSpPr>
        <p:sp>
          <p:nvSpPr>
            <p:cNvPr id="12" name="円/楕円 11"/>
            <p:cNvSpPr/>
            <p:nvPr/>
          </p:nvSpPr>
          <p:spPr>
            <a:xfrm>
              <a:off x="3059832" y="1844824"/>
              <a:ext cx="1368152" cy="136815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二等辺三角形 12"/>
            <p:cNvSpPr/>
            <p:nvPr/>
          </p:nvSpPr>
          <p:spPr>
            <a:xfrm rot="6611532">
              <a:off x="3784912" y="2371362"/>
              <a:ext cx="226069" cy="475280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1115618">
              <a:off x="3771365" y="1864561"/>
              <a:ext cx="107963" cy="749087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右矢印 14"/>
          <p:cNvSpPr/>
          <p:nvPr/>
        </p:nvSpPr>
        <p:spPr>
          <a:xfrm rot="18142452">
            <a:off x="4231147" y="4126752"/>
            <a:ext cx="2462814" cy="3326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12668767">
            <a:off x="2845030" y="5181406"/>
            <a:ext cx="1008615" cy="28582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 rot="19420663">
            <a:off x="4995552" y="5128068"/>
            <a:ext cx="1928659" cy="32614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75856" y="2492896"/>
            <a:ext cx="1493037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HI</a:t>
            </a:r>
          </a:p>
          <a:p>
            <a:pPr algn="ctr"/>
            <a:r>
              <a:rPr lang="en-US" altLang="ja-JP" sz="2800" dirty="0" smtClean="0"/>
              <a:t>RIBFDAQ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31840" y="3717032"/>
            <a:ext cx="1493037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Neutron</a:t>
            </a:r>
          </a:p>
          <a:p>
            <a:pPr algn="ctr"/>
            <a:r>
              <a:rPr lang="en-US" altLang="ja-JP" sz="2800" dirty="0" smtClean="0"/>
              <a:t>RIBFDAQ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83968" y="1268760"/>
            <a:ext cx="372730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If dead time is less than 10%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 with Time Stamp</a:t>
            </a:r>
            <a:endParaRPr kumimoji="1" lang="ja-JP" altLang="en-US" dirty="0"/>
          </a:p>
        </p:txBody>
      </p:sp>
      <p:sp>
        <p:nvSpPr>
          <p:cNvPr id="4" name="円柱 3"/>
          <p:cNvSpPr/>
          <p:nvPr/>
        </p:nvSpPr>
        <p:spPr>
          <a:xfrm>
            <a:off x="971600" y="3284984"/>
            <a:ext cx="1512168" cy="1296144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Time Stamp</a:t>
            </a:r>
          </a:p>
          <a:p>
            <a:pPr algn="ctr"/>
            <a:r>
              <a:rPr lang="en-US" altLang="ja-JP" dirty="0" smtClean="0"/>
              <a:t>PID</a:t>
            </a:r>
          </a:p>
          <a:p>
            <a:pPr algn="ctr"/>
            <a:r>
              <a:rPr lang="en-US" altLang="ja-JP" dirty="0" smtClean="0"/>
              <a:t>Tracking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7824" y="1556792"/>
            <a:ext cx="201042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Si</a:t>
            </a:r>
          </a:p>
          <a:p>
            <a:pPr algn="ctr"/>
            <a:r>
              <a:rPr lang="en-US" altLang="ja-JP" sz="2800" dirty="0" smtClean="0"/>
              <a:t>HINP system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9286" y="1700808"/>
            <a:ext cx="1935082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TPC</a:t>
            </a:r>
          </a:p>
          <a:p>
            <a:pPr algn="ctr"/>
            <a:r>
              <a:rPr lang="en-US" altLang="ja-JP" sz="2800" dirty="0" smtClean="0"/>
              <a:t> GET system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898829"/>
            <a:ext cx="1628972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Beam line</a:t>
            </a:r>
          </a:p>
          <a:p>
            <a:pPr algn="ctr"/>
            <a:r>
              <a:rPr lang="en-US" altLang="ja-JP" sz="2800" dirty="0" smtClean="0"/>
              <a:t>RIBFDAQ</a:t>
            </a:r>
            <a:endParaRPr kumimoji="1" lang="ja-JP" altLang="en-US" sz="2800" dirty="0"/>
          </a:p>
        </p:txBody>
      </p:sp>
      <p:sp>
        <p:nvSpPr>
          <p:cNvPr id="9" name="下矢印 8"/>
          <p:cNvSpPr/>
          <p:nvPr/>
        </p:nvSpPr>
        <p:spPr>
          <a:xfrm rot="20548829">
            <a:off x="1397299" y="282176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柱 9"/>
          <p:cNvSpPr/>
          <p:nvPr/>
        </p:nvSpPr>
        <p:spPr>
          <a:xfrm>
            <a:off x="3203848" y="2996952"/>
            <a:ext cx="1512168" cy="1296144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Time Stamp</a:t>
            </a:r>
          </a:p>
          <a:p>
            <a:pPr algn="ctr"/>
            <a:r>
              <a:rPr lang="en-US" altLang="ja-JP" dirty="0" smtClean="0"/>
              <a:t>Energy</a:t>
            </a:r>
          </a:p>
          <a:p>
            <a:pPr algn="ctr"/>
            <a:r>
              <a:rPr lang="en-US" altLang="ja-JP" dirty="0" smtClean="0"/>
              <a:t>Position</a:t>
            </a:r>
          </a:p>
        </p:txBody>
      </p:sp>
      <p:sp>
        <p:nvSpPr>
          <p:cNvPr id="11" name="円柱 10"/>
          <p:cNvSpPr/>
          <p:nvPr/>
        </p:nvSpPr>
        <p:spPr>
          <a:xfrm>
            <a:off x="5517238" y="3068960"/>
            <a:ext cx="1512168" cy="1296144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Time Stamp</a:t>
            </a:r>
          </a:p>
          <a:p>
            <a:pPr algn="ctr"/>
            <a:r>
              <a:rPr lang="en-US" altLang="ja-JP" dirty="0" smtClean="0"/>
              <a:t>PID</a:t>
            </a:r>
          </a:p>
          <a:p>
            <a:pPr algn="ctr"/>
            <a:r>
              <a:rPr lang="en-US" altLang="ja-JP" dirty="0" smtClean="0"/>
              <a:t>Tracking</a:t>
            </a:r>
          </a:p>
        </p:txBody>
      </p:sp>
      <p:sp>
        <p:nvSpPr>
          <p:cNvPr id="12" name="下矢印 11"/>
          <p:cNvSpPr/>
          <p:nvPr/>
        </p:nvSpPr>
        <p:spPr>
          <a:xfrm rot="21303204">
            <a:off x="3827754" y="2538945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1603386">
            <a:off x="6266471" y="265136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曲折矢印 13"/>
          <p:cNvSpPr/>
          <p:nvPr/>
        </p:nvSpPr>
        <p:spPr>
          <a:xfrm rot="10800000" flipH="1">
            <a:off x="3635896" y="4581128"/>
            <a:ext cx="936104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869160"/>
            <a:ext cx="1824228" cy="1121054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6948264" y="523094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Construct event</a:t>
            </a:r>
          </a:p>
          <a:p>
            <a:r>
              <a:rPr lang="en-US" altLang="ja-JP" dirty="0" smtClean="0"/>
              <a:t> as you want!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BuTiS</a:t>
            </a:r>
            <a:r>
              <a:rPr kumimoji="1" lang="en-US" altLang="ja-JP" dirty="0" smtClean="0"/>
              <a:t> by GSI</a:t>
            </a:r>
          </a:p>
          <a:p>
            <a:pPr lvl="1"/>
            <a:r>
              <a:rPr lang="en-US" altLang="ja-JP" dirty="0" smtClean="0"/>
              <a:t>&lt; 100ps/km uncertainty</a:t>
            </a:r>
          </a:p>
          <a:p>
            <a:pPr lvl="1"/>
            <a:r>
              <a:rPr kumimoji="1" lang="en-US" altLang="ja-JP" dirty="0" smtClean="0"/>
              <a:t>TOF measurement is available based on time stamp</a:t>
            </a:r>
          </a:p>
          <a:p>
            <a:pPr lvl="1"/>
            <a:r>
              <a:rPr lang="en-US" altLang="ja-JP" dirty="0" smtClean="0"/>
              <a:t>Ultra long range TDC (1 day with &lt;100ps resolution)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Next step - Precise timing synchronization</a:t>
            </a:r>
            <a:endParaRPr kumimoji="1" lang="ja-JP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85426"/>
            <a:ext cx="6579840" cy="321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3630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Develop small FPGA based CAMAC/VME controller</a:t>
            </a:r>
          </a:p>
          <a:p>
            <a:r>
              <a:rPr lang="en-US" altLang="ja-JP" dirty="0" smtClean="0"/>
              <a:t>Completely parallel readout data from modules</a:t>
            </a:r>
          </a:p>
          <a:p>
            <a:r>
              <a:rPr lang="en-US" altLang="ja-JP" dirty="0" smtClean="0"/>
              <a:t>Dead time with existing CAMAC/VME </a:t>
            </a:r>
            <a:r>
              <a:rPr lang="en-US" altLang="ja-JP" dirty="0" err="1" smtClean="0"/>
              <a:t>moudles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CAMAC &lt; 40us/event (including conversion time)</a:t>
            </a:r>
          </a:p>
          <a:p>
            <a:pPr lvl="1"/>
            <a:r>
              <a:rPr lang="en-US" altLang="ja-JP" dirty="0" smtClean="0"/>
              <a:t>VME &lt; 20us/event (including conversion time)</a:t>
            </a:r>
          </a:p>
          <a:p>
            <a:pPr lvl="1"/>
            <a:r>
              <a:rPr lang="en-US" altLang="ja-JP" dirty="0" smtClean="0"/>
              <a:t>10 - 20kcps trigger is OK (dead-time &lt; 40%)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Fast DAQ - Mini Controller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39950"/>
            <a:ext cx="3384376" cy="228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975975" y="6341258"/>
            <a:ext cx="2844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a part of my Grant-in-Aid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Charge-to-Time converter</a:t>
            </a:r>
          </a:p>
          <a:p>
            <a:pPr lvl="1"/>
            <a:r>
              <a:rPr kumimoji="1" lang="en-US" altLang="ja-JP" dirty="0" smtClean="0"/>
              <a:t>500ns dead-time/hit</a:t>
            </a:r>
          </a:p>
          <a:p>
            <a:pPr lvl="1"/>
            <a:r>
              <a:rPr lang="en-US" altLang="ja-JP" dirty="0" smtClean="0"/>
              <a:t>Wide dynamic range</a:t>
            </a:r>
          </a:p>
          <a:p>
            <a:pPr lvl="2"/>
            <a:r>
              <a:rPr lang="en-US" altLang="ja-JP" dirty="0" smtClean="0"/>
              <a:t>0</a:t>
            </a:r>
            <a:r>
              <a:rPr kumimoji="1" lang="en-US" altLang="ja-JP" dirty="0" smtClean="0"/>
              <a:t> - 2500 </a:t>
            </a:r>
            <a:r>
              <a:rPr kumimoji="1" lang="en-US" altLang="ja-JP" dirty="0" err="1" smtClean="0"/>
              <a:t>pC</a:t>
            </a:r>
            <a:endParaRPr kumimoji="1" lang="en-US" altLang="ja-JP" dirty="0" smtClean="0"/>
          </a:p>
          <a:p>
            <a:r>
              <a:rPr lang="en-US" altLang="ja-JP" dirty="0" smtClean="0"/>
              <a:t>With V1190 </a:t>
            </a:r>
            <a:r>
              <a:rPr lang="en-US" altLang="ja-JP" dirty="0" err="1" smtClean="0"/>
              <a:t>multihit</a:t>
            </a:r>
            <a:r>
              <a:rPr lang="en-US" altLang="ja-JP" dirty="0" smtClean="0"/>
              <a:t> TDC</a:t>
            </a:r>
          </a:p>
          <a:p>
            <a:pPr lvl="1"/>
            <a:r>
              <a:rPr lang="en-US" altLang="ja-JP" dirty="0" smtClean="0"/>
              <a:t>100ps LSB</a:t>
            </a:r>
          </a:p>
          <a:p>
            <a:pPr lvl="1"/>
            <a:r>
              <a:rPr lang="en-US" altLang="ja-JP" dirty="0" smtClean="0"/>
              <a:t>10ns dead-time/hit</a:t>
            </a:r>
          </a:p>
          <a:p>
            <a:r>
              <a:rPr lang="en-US" altLang="ja-JP" dirty="0" smtClean="0"/>
              <a:t>100kcps DAQ is available</a:t>
            </a:r>
          </a:p>
          <a:p>
            <a:pPr lvl="1"/>
            <a:r>
              <a:rPr kumimoji="1" lang="en-US" altLang="ja-JP" dirty="0" smtClean="0"/>
              <a:t>Dead time &lt; 5us/event</a:t>
            </a:r>
          </a:p>
          <a:p>
            <a:pPr lvl="1"/>
            <a:r>
              <a:rPr lang="en-US" altLang="ja-JP" dirty="0" smtClean="0"/>
              <a:t>For Plastic, PPAC, NaI, LaBr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Fast DAQ - QTC + V1190 </a:t>
            </a:r>
            <a:r>
              <a:rPr lang="en-US" altLang="ja-JP" dirty="0" err="1" smtClean="0"/>
              <a:t>multihit</a:t>
            </a:r>
            <a:r>
              <a:rPr lang="en-US" altLang="ja-JP" dirty="0" smtClean="0"/>
              <a:t> TDC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147340" cy="217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684" y="4149080"/>
            <a:ext cx="1294540" cy="233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005064"/>
            <a:ext cx="695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6740520" y="472514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+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6093296"/>
            <a:ext cx="409387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Already working for SHARAQ experiments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Ongoing system</a:t>
            </a:r>
          </a:p>
          <a:p>
            <a:pPr lvl="1"/>
            <a:r>
              <a:rPr lang="en-US" altLang="ja-JP" dirty="0" smtClean="0"/>
              <a:t>Common trigger / Time stamp / FPGA</a:t>
            </a:r>
          </a:p>
          <a:p>
            <a:r>
              <a:rPr kumimoji="1" lang="en-US" altLang="ja-JP" dirty="0" smtClean="0"/>
              <a:t>Activities</a:t>
            </a:r>
          </a:p>
          <a:p>
            <a:pPr lvl="1"/>
            <a:r>
              <a:rPr lang="en-US" altLang="ja-JP" dirty="0" smtClean="0"/>
              <a:t>Education / Collaboration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/ Hardware</a:t>
            </a:r>
          </a:p>
          <a:p>
            <a:pPr lvl="1"/>
            <a:r>
              <a:rPr kumimoji="1" lang="en-US" altLang="ja-JP" dirty="0" smtClean="0"/>
              <a:t>Precise timing </a:t>
            </a:r>
            <a:r>
              <a:rPr kumimoji="1" lang="en-US" altLang="ja-JP" dirty="0" err="1" smtClean="0"/>
              <a:t>synchonization</a:t>
            </a:r>
            <a:endParaRPr kumimoji="1" lang="en-US" altLang="ja-JP" dirty="0" smtClean="0"/>
          </a:p>
          <a:p>
            <a:r>
              <a:rPr lang="en-US" altLang="ja-JP" dirty="0" smtClean="0"/>
              <a:t>SAMURAI DAQ</a:t>
            </a:r>
            <a:endParaRPr kumimoji="1" lang="en-US" altLang="ja-JP" dirty="0" smtClean="0"/>
          </a:p>
          <a:p>
            <a:r>
              <a:rPr kumimoji="1" lang="en-US" altLang="ja-JP" dirty="0" smtClean="0"/>
              <a:t>Next faster readout system</a:t>
            </a:r>
          </a:p>
          <a:p>
            <a:pPr lvl="1"/>
            <a:r>
              <a:rPr kumimoji="1" lang="en-US" altLang="ja-JP" dirty="0" smtClean="0"/>
              <a:t>QTC + M-TDC / FPGA based CAMAC VME Controller</a:t>
            </a:r>
          </a:p>
          <a:p>
            <a:r>
              <a:rPr lang="en-US" altLang="ja-JP" dirty="0" smtClean="0"/>
              <a:t>Summary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8"/>
            <a:ext cx="5842992" cy="4525963"/>
          </a:xfrm>
        </p:spPr>
        <p:txBody>
          <a:bodyPr/>
          <a:lstStyle/>
          <a:p>
            <a:r>
              <a:rPr kumimoji="1" lang="en-US" altLang="ja-JP" dirty="0" smtClean="0"/>
              <a:t>For beta-gamma experiments</a:t>
            </a:r>
          </a:p>
          <a:p>
            <a:pPr lvl="1"/>
            <a:r>
              <a:rPr lang="en-US" altLang="ja-JP" dirty="0" smtClean="0"/>
              <a:t>Nishimura-san, </a:t>
            </a:r>
            <a:r>
              <a:rPr lang="en-US" altLang="ja-JP" dirty="0" err="1" smtClean="0"/>
              <a:t>RikaDai</a:t>
            </a:r>
            <a:r>
              <a:rPr lang="en-US" altLang="ja-JP" dirty="0" smtClean="0"/>
              <a:t> Group</a:t>
            </a:r>
            <a:endParaRPr kumimoji="1" lang="en-US" altLang="ja-JP" dirty="0" smtClean="0"/>
          </a:p>
          <a:p>
            <a:r>
              <a:rPr kumimoji="1" lang="en-US" altLang="ja-JP" dirty="0" smtClean="0"/>
              <a:t>Energy and Timing determination by FADC + FPGA</a:t>
            </a:r>
          </a:p>
          <a:p>
            <a:pPr lvl="1"/>
            <a:r>
              <a:rPr lang="en-US" altLang="ja-JP" dirty="0" smtClean="0"/>
              <a:t>Small dead time (few us)</a:t>
            </a:r>
            <a:endParaRPr kumimoji="1" lang="en-US" altLang="ja-JP" dirty="0" smtClean="0"/>
          </a:p>
          <a:p>
            <a:r>
              <a:rPr lang="en-US" altLang="ja-JP" dirty="0" smtClean="0"/>
              <a:t>Including Time Stamp function</a:t>
            </a:r>
          </a:p>
          <a:p>
            <a:pPr lvl="1"/>
            <a:r>
              <a:rPr kumimoji="1" lang="en-US" altLang="ja-JP" dirty="0" smtClean="0"/>
              <a:t>Synchronized with RIBFDAQ’s time stamp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Already used in 2009 </a:t>
            </a:r>
            <a:r>
              <a:rPr kumimoji="1" lang="en-US" altLang="ja-JP" smtClean="0"/>
              <a:t>beta-gamma experiment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Digital pulse shape with Ge Detector</a:t>
            </a:r>
            <a:endParaRPr kumimoji="1" lang="ja-JP" altLang="en-US" dirty="0"/>
          </a:p>
        </p:txBody>
      </p:sp>
      <p:pic>
        <p:nvPicPr>
          <p:cNvPr id="4101" name="Picture 5" descr="http://www.techno-ap.com/img/apv8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885" y="1340768"/>
            <a:ext cx="1678507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Even in ASIC, now </a:t>
            </a:r>
            <a:r>
              <a:rPr lang="en-US" altLang="ja-JP" dirty="0" err="1" smtClean="0"/>
              <a:t>Nishina</a:t>
            </a:r>
            <a:r>
              <a:rPr lang="en-US" altLang="ja-JP" dirty="0" smtClean="0"/>
              <a:t> Center can develop (by M. </a:t>
            </a:r>
            <a:r>
              <a:rPr lang="en-US" altLang="ja-JP" dirty="0" err="1" smtClean="0"/>
              <a:t>Kurokawa</a:t>
            </a:r>
            <a:r>
              <a:rPr lang="en-US" altLang="ja-JP" dirty="0" smtClean="0"/>
              <a:t>, detector team)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Advertisement - Circuit development</a:t>
            </a:r>
            <a:endParaRPr kumimoji="1" lang="ja-JP" altLang="en-US" dirty="0"/>
          </a:p>
        </p:txBody>
      </p:sp>
      <p:pic>
        <p:nvPicPr>
          <p:cNvPr id="4" name="図 66" descr="P32000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3888432" cy="29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/楕円 4"/>
          <p:cNvSpPr/>
          <p:nvPr/>
        </p:nvSpPr>
        <p:spPr>
          <a:xfrm>
            <a:off x="3131840" y="4581128"/>
            <a:ext cx="576064" cy="5760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 rot="13318158">
            <a:off x="3542522" y="5246292"/>
            <a:ext cx="504056" cy="2160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5896" y="5589240"/>
            <a:ext cx="351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Pre-Amplifier ASIC </a:t>
            </a:r>
            <a:r>
              <a:rPr lang="en-US" altLang="ja-JP" dirty="0" smtClean="0"/>
              <a:t>by M. </a:t>
            </a:r>
            <a:r>
              <a:rPr lang="en-US" altLang="ja-JP" dirty="0" err="1" smtClean="0"/>
              <a:t>Kurokawa</a:t>
            </a:r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>
          <a:xfrm rot="10116395">
            <a:off x="4627637" y="4280122"/>
            <a:ext cx="504056" cy="2160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064" y="4139788"/>
            <a:ext cx="210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PCB by M. </a:t>
            </a:r>
            <a:r>
              <a:rPr lang="en-US" altLang="ja-JP" dirty="0" err="1" smtClean="0"/>
              <a:t>Kurokawa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VME NIM-to-LVDS converter</a:t>
            </a:r>
          </a:p>
          <a:p>
            <a:pPr lvl="1"/>
            <a:r>
              <a:rPr lang="en-US" altLang="ja-JP" dirty="0" smtClean="0"/>
              <a:t>PDB is designed by H. B.</a:t>
            </a:r>
          </a:p>
          <a:p>
            <a:pPr lvl="1"/>
            <a:r>
              <a:rPr kumimoji="1" lang="en-US" altLang="ja-JP" dirty="0" smtClean="0"/>
              <a:t>Cost is only 25,000 yen/module (including connectors)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Advertisement - Circuit development</a:t>
            </a:r>
            <a:endParaRPr kumimoji="1" lang="ja-JP" altLang="en-US" dirty="0"/>
          </a:p>
        </p:txBody>
      </p:sp>
      <p:pic>
        <p:nvPicPr>
          <p:cNvPr id="5" name="図 4" descr="IMG_2664.JPG"/>
          <p:cNvPicPr>
            <a:picLocks noChangeAspect="1"/>
          </p:cNvPicPr>
          <p:nvPr/>
        </p:nvPicPr>
        <p:blipFill>
          <a:blip r:embed="rId2" cstate="print"/>
          <a:srcRect l="5704" t="15744" r="2160" b="13382"/>
          <a:stretch>
            <a:fillRect/>
          </a:stretch>
        </p:blipFill>
        <p:spPr>
          <a:xfrm>
            <a:off x="1187624" y="2996952"/>
            <a:ext cx="5904656" cy="34065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SAMURAI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Common trigger + Common dead time system</a:t>
            </a:r>
          </a:p>
          <a:p>
            <a:pPr lvl="2"/>
            <a:r>
              <a:rPr lang="en-US" altLang="ja-JP" dirty="0" smtClean="0"/>
              <a:t>Beam line, Neutron, Heavy Ion</a:t>
            </a:r>
          </a:p>
          <a:p>
            <a:pPr lvl="1"/>
            <a:r>
              <a:rPr kumimoji="1" lang="en-US" altLang="ja-JP" dirty="0" smtClean="0"/>
              <a:t>Time Stamp</a:t>
            </a:r>
          </a:p>
          <a:p>
            <a:pPr lvl="2"/>
            <a:r>
              <a:rPr lang="en-US" altLang="ja-JP" dirty="0" smtClean="0"/>
              <a:t>Si, TPC</a:t>
            </a:r>
          </a:p>
          <a:p>
            <a:r>
              <a:rPr lang="en-US" altLang="ja-JP" dirty="0" smtClean="0"/>
              <a:t>Analysis framework</a:t>
            </a:r>
          </a:p>
          <a:p>
            <a:pPr lvl="1"/>
            <a:r>
              <a:rPr lang="en-US" altLang="ja-JP" dirty="0" smtClean="0"/>
              <a:t>Let’s discuss</a:t>
            </a:r>
          </a:p>
          <a:p>
            <a:r>
              <a:rPr lang="en-US" altLang="ja-JP" dirty="0" smtClean="0"/>
              <a:t>Please keep in mind</a:t>
            </a:r>
          </a:p>
          <a:p>
            <a:pPr lvl="1"/>
            <a:r>
              <a:rPr lang="en-US" altLang="ja-JP" dirty="0" smtClean="0"/>
              <a:t>Students who want to develop DAQ soft/hard is welcome</a:t>
            </a:r>
          </a:p>
          <a:p>
            <a:pPr lvl="1"/>
            <a:r>
              <a:rPr lang="en-US" altLang="ja-JP" dirty="0" smtClean="0"/>
              <a:t>Precise timing synchronization (100ps resolution with 1 day range)</a:t>
            </a:r>
          </a:p>
          <a:p>
            <a:pPr lvl="1"/>
            <a:r>
              <a:rPr lang="en-US" altLang="ja-JP" dirty="0" smtClean="0"/>
              <a:t>Fast readout system for CAMAC and VME (10 - 100 </a:t>
            </a:r>
            <a:r>
              <a:rPr lang="en-US" altLang="ja-JP" dirty="0" err="1" smtClean="0"/>
              <a:t>kcps</a:t>
            </a:r>
            <a:r>
              <a:rPr lang="en-US" altLang="ja-JP" dirty="0" smtClean="0"/>
              <a:t> trigger)</a:t>
            </a:r>
          </a:p>
          <a:p>
            <a:pPr lvl="1"/>
            <a:r>
              <a:rPr kumimoji="1" lang="en-US" altLang="ja-JP" dirty="0" smtClean="0"/>
              <a:t>Now, we can design new DAQ hardware by our hands</a:t>
            </a:r>
          </a:p>
          <a:p>
            <a:pPr lvl="2"/>
            <a:r>
              <a:rPr lang="en-US" altLang="ja-JP" dirty="0" smtClean="0"/>
              <a:t>Analog part = ASIC by 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</a:rPr>
              <a:t>Detector Team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2"/>
            <a:r>
              <a:rPr kumimoji="1" lang="en-US" altLang="ja-JP" dirty="0" smtClean="0"/>
              <a:t>Digital part = New commercial ICs (LVDS, PLL, FPGA, not ECL)</a:t>
            </a:r>
          </a:p>
          <a:p>
            <a:pPr lvl="2"/>
            <a:r>
              <a:rPr lang="en-US" altLang="ja-JP" dirty="0" smtClean="0"/>
              <a:t>The barrier of hardware development has been reduced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Dead time problem in Time Stamping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530949" cy="466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Dead time of the mixed system is not simple</a:t>
            </a:r>
          </a:p>
          <a:p>
            <a:pPr lvl="1"/>
            <a:r>
              <a:rPr lang="en-US" altLang="ja-JP" dirty="0" smtClean="0"/>
              <a:t>Different dead time / trigger rate</a:t>
            </a:r>
          </a:p>
          <a:p>
            <a:pPr lvl="1"/>
            <a:r>
              <a:rPr lang="en-US" altLang="ja-JP" dirty="0" smtClean="0"/>
              <a:t>We cannot know the system dead-time by </a:t>
            </a:r>
            <a:r>
              <a:rPr lang="en-US" altLang="ja-JP" dirty="0" err="1" smtClean="0"/>
              <a:t>scaler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Simulation / Dead time monitor by dead-time-free time-</a:t>
            </a:r>
            <a:r>
              <a:rPr lang="en-US" altLang="ja-JP" dirty="0" err="1" smtClean="0"/>
              <a:t>stamper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Dead time in Time stamping</a:t>
            </a:r>
            <a:endParaRPr kumimoji="1" lang="ja-JP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73016"/>
            <a:ext cx="719137" cy="2435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5" name="直線矢印コネクタ 4"/>
          <p:cNvCxnSpPr>
            <a:stCxn id="9" idx="3"/>
          </p:cNvCxnSpPr>
          <p:nvPr/>
        </p:nvCxnSpPr>
        <p:spPr>
          <a:xfrm>
            <a:off x="4292027" y="4018162"/>
            <a:ext cx="1362375" cy="270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stCxn id="10" idx="3"/>
          </p:cNvCxnSpPr>
          <p:nvPr/>
        </p:nvCxnSpPr>
        <p:spPr>
          <a:xfrm flipV="1">
            <a:off x="4066493" y="4644579"/>
            <a:ext cx="1587909" cy="54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>
            <a:stCxn id="11" idx="3"/>
          </p:cNvCxnSpPr>
          <p:nvPr/>
        </p:nvCxnSpPr>
        <p:spPr>
          <a:xfrm flipV="1">
            <a:off x="4134725" y="5001768"/>
            <a:ext cx="1519677" cy="373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12" idx="3"/>
          </p:cNvCxnSpPr>
          <p:nvPr/>
        </p:nvCxnSpPr>
        <p:spPr>
          <a:xfrm flipV="1">
            <a:off x="4303248" y="5431980"/>
            <a:ext cx="1351154" cy="58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1939652" y="3787329"/>
            <a:ext cx="2352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 dirty="0"/>
              <a:t>Trigger for DAQ </a:t>
            </a:r>
            <a:r>
              <a:rPr lang="en-US" altLang="ja-JP" sz="2400" dirty="0">
                <a:solidFill>
                  <a:srgbClr val="FF0000"/>
                </a:solidFill>
              </a:rPr>
              <a:t>A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10"/>
          <p:cNvSpPr txBox="1">
            <a:spLocks noChangeArrowheads="1"/>
          </p:cNvSpPr>
          <p:nvPr/>
        </p:nvSpPr>
        <p:spPr bwMode="auto">
          <a:xfrm>
            <a:off x="1725339" y="4468366"/>
            <a:ext cx="2341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/>
              <a:t>Trigger for DAQ </a:t>
            </a:r>
            <a:r>
              <a:rPr lang="en-US" altLang="ja-JP" sz="2400">
                <a:solidFill>
                  <a:srgbClr val="0070C0"/>
                </a:solidFill>
              </a:rPr>
              <a:t>B</a:t>
            </a:r>
            <a:endParaRPr lang="ja-JP" altLang="en-US" sz="240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6777" y="5144641"/>
            <a:ext cx="23379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ja-JP" sz="2400" dirty="0"/>
              <a:t>Trigger for DAQ 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12"/>
          <p:cNvSpPr txBox="1">
            <a:spLocks noChangeArrowheads="1"/>
          </p:cNvSpPr>
          <p:nvPr/>
        </p:nvSpPr>
        <p:spPr bwMode="auto">
          <a:xfrm>
            <a:off x="1939652" y="5787579"/>
            <a:ext cx="236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/>
              <a:t>Trigger for DAQ </a:t>
            </a:r>
            <a:r>
              <a:rPr lang="en-US" altLang="ja-JP" sz="2400">
                <a:solidFill>
                  <a:srgbClr val="7030A0"/>
                </a:solidFill>
              </a:rPr>
              <a:t>D</a:t>
            </a:r>
            <a:endParaRPr lang="ja-JP" altLang="en-US" sz="2400">
              <a:solidFill>
                <a:srgbClr val="7030A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25964" y="4358829"/>
            <a:ext cx="205293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ja-JP" sz="2400" dirty="0"/>
              <a:t>Dead time free</a:t>
            </a:r>
          </a:p>
          <a:p>
            <a:pPr>
              <a:buNone/>
              <a:defRPr/>
            </a:pPr>
            <a:r>
              <a:rPr lang="en-US" altLang="ja-JP" sz="2400" dirty="0"/>
              <a:t>Time </a:t>
            </a:r>
            <a:r>
              <a:rPr lang="en-US" altLang="ja-JP" sz="2400" dirty="0" err="1" smtClean="0"/>
              <a:t>stamper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SAMURAI DAQ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508" b="15933"/>
          <a:stretch>
            <a:fillRect/>
          </a:stretch>
        </p:blipFill>
        <p:spPr bwMode="auto">
          <a:xfrm>
            <a:off x="374951" y="1268760"/>
            <a:ext cx="837351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SAMURAI DAQ</a:t>
            </a:r>
            <a:endParaRPr kumimoji="1"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86808" cy="4504986"/>
          </a:xfrm>
        </p:spPr>
        <p:txBody>
          <a:bodyPr/>
          <a:lstStyle/>
          <a:p>
            <a:r>
              <a:rPr lang="en-US" altLang="ja-JP" dirty="0" smtClean="0"/>
              <a:t>Common trigger + common dead time is available</a:t>
            </a:r>
          </a:p>
          <a:p>
            <a:r>
              <a:rPr lang="en-US" altLang="ja-JP" dirty="0" err="1" smtClean="0"/>
              <a:t>BigRIPS</a:t>
            </a:r>
            <a:r>
              <a:rPr lang="en-US" altLang="ja-JP" dirty="0" smtClean="0"/>
              <a:t> + HI + Neutron 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Option = Time Stamp</a:t>
            </a:r>
          </a:p>
          <a:p>
            <a:pPr lvl="1"/>
            <a:r>
              <a:rPr kumimoji="1" lang="en-US" altLang="ja-JP" dirty="0" smtClean="0"/>
              <a:t>Beam x Hodo</a:t>
            </a:r>
          </a:p>
          <a:p>
            <a:pPr lvl="1"/>
            <a:r>
              <a:rPr kumimoji="1" lang="en-US" altLang="ja-JP" dirty="0" smtClean="0"/>
              <a:t>Neutron single</a:t>
            </a:r>
          </a:p>
          <a:p>
            <a:pPr lvl="1"/>
            <a:r>
              <a:rPr lang="en-US" altLang="ja-JP" dirty="0" smtClean="0"/>
              <a:t>Gamma single</a:t>
            </a:r>
            <a:endParaRPr kumimoji="1"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528" t="11826" r="62988" b="52245"/>
          <a:stretch>
            <a:fillRect/>
          </a:stretch>
        </p:blipFill>
        <p:spPr bwMode="auto">
          <a:xfrm>
            <a:off x="4283968" y="1916832"/>
            <a:ext cx="47840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36118" t="10508" r="31204" b="51487"/>
          <a:stretch>
            <a:fillRect/>
          </a:stretch>
        </p:blipFill>
        <p:spPr bwMode="auto">
          <a:xfrm>
            <a:off x="4355976" y="1268760"/>
            <a:ext cx="4524890" cy="3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SAMURAI DAQ</a:t>
            </a:r>
            <a:endParaRPr kumimoji="1"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86808" cy="4504986"/>
          </a:xfrm>
        </p:spPr>
        <p:txBody>
          <a:bodyPr/>
          <a:lstStyle/>
          <a:p>
            <a:r>
              <a:rPr lang="en-US" altLang="ja-JP" dirty="0" smtClean="0"/>
              <a:t>Time Stamp</a:t>
            </a:r>
          </a:p>
          <a:p>
            <a:r>
              <a:rPr lang="en-US" altLang="ja-JP" dirty="0" err="1" smtClean="0"/>
              <a:t>BigRIPS</a:t>
            </a:r>
            <a:r>
              <a:rPr lang="en-US" altLang="ja-JP" dirty="0" smtClean="0"/>
              <a:t> + HI + Proton  </a:t>
            </a:r>
          </a:p>
          <a:p>
            <a:r>
              <a:rPr kumimoji="1" lang="en-US" altLang="ja-JP" dirty="0" smtClean="0"/>
              <a:t>Si system (HINP DAQ)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Can be common trigger but “common dead time” is difficult</a:t>
            </a:r>
            <a:endParaRPr kumimoji="1" lang="en-US" altLang="ja-JP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SAMURAI DAQ</a:t>
            </a:r>
            <a:endParaRPr kumimoji="1"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86808" cy="4504986"/>
          </a:xfrm>
        </p:spPr>
        <p:txBody>
          <a:bodyPr/>
          <a:lstStyle/>
          <a:p>
            <a:r>
              <a:rPr lang="en-US" altLang="ja-JP" dirty="0" smtClean="0"/>
              <a:t>Common trigger + common dead time is available</a:t>
            </a:r>
          </a:p>
          <a:p>
            <a:r>
              <a:rPr lang="en-US" altLang="ja-JP" dirty="0" err="1" smtClean="0"/>
              <a:t>BigRIPS</a:t>
            </a:r>
            <a:r>
              <a:rPr lang="en-US" altLang="ja-JP" dirty="0" smtClean="0"/>
              <a:t> + HI + Proton </a:t>
            </a:r>
          </a:p>
          <a:p>
            <a:endParaRPr kumimoji="1" lang="en-US" altLang="ja-JP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69656" t="10508" r="2826" b="53938"/>
          <a:stretch>
            <a:fillRect/>
          </a:stretch>
        </p:blipFill>
        <p:spPr bwMode="auto">
          <a:xfrm>
            <a:off x="4716015" y="1340767"/>
            <a:ext cx="4052313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sz="2800" dirty="0" smtClean="0"/>
              <a:t>Common trigger + Common dead time</a:t>
            </a:r>
          </a:p>
          <a:p>
            <a:pPr lvl="1"/>
            <a:r>
              <a:rPr lang="en-US" altLang="ja-JP" sz="2400" dirty="0" smtClean="0"/>
              <a:t>Full online event building</a:t>
            </a:r>
            <a:endParaRPr kumimoji="1" lang="en-US" altLang="ja-JP" sz="2400" dirty="0" smtClean="0"/>
          </a:p>
          <a:p>
            <a:pPr lvl="1"/>
            <a:r>
              <a:rPr kumimoji="1" lang="en-US" altLang="ja-JP" sz="2400" dirty="0" smtClean="0"/>
              <a:t>CAMAC + VME</a:t>
            </a:r>
          </a:p>
          <a:p>
            <a:r>
              <a:rPr lang="en-US" altLang="ja-JP" sz="2800" dirty="0" err="1" smtClean="0"/>
              <a:t>BigRIPS</a:t>
            </a:r>
            <a:r>
              <a:rPr lang="en-US" altLang="ja-JP" sz="2800" dirty="0" smtClean="0"/>
              <a:t> + ZDS + DALI</a:t>
            </a:r>
          </a:p>
          <a:p>
            <a:pPr lvl="1"/>
            <a:r>
              <a:rPr lang="en-US" altLang="ja-JP" sz="2000" dirty="0" smtClean="0"/>
              <a:t>9 CAMAC FEC+ 3 VME FEC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Dead time = 150us/event</a:t>
            </a:r>
          </a:p>
          <a:p>
            <a:pPr lvl="2"/>
            <a:r>
              <a:rPr lang="en-US" altLang="ja-JP" dirty="0" smtClean="0"/>
              <a:t>It depends on the slowest front-end computer</a:t>
            </a:r>
          </a:p>
          <a:p>
            <a:r>
              <a:rPr kumimoji="1" lang="en-US" altLang="ja-JP" dirty="0" smtClean="0"/>
              <a:t>SHARAQ</a:t>
            </a:r>
          </a:p>
          <a:p>
            <a:pPr lvl="1"/>
            <a:r>
              <a:rPr lang="en-US" altLang="ja-JP" dirty="0" smtClean="0"/>
              <a:t>7 VME FEC</a:t>
            </a:r>
          </a:p>
          <a:p>
            <a:pPr lvl="1"/>
            <a:r>
              <a:rPr lang="en-US" altLang="ja-JP" dirty="0" smtClean="0"/>
              <a:t>Dead time &lt; 100us/event for beam line</a:t>
            </a:r>
          </a:p>
          <a:p>
            <a:pPr lvl="1"/>
            <a:r>
              <a:rPr kumimoji="1" lang="en-US" altLang="ja-JP" dirty="0" smtClean="0"/>
              <a:t>Dead time ~ 700us/event for focal plane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Ongoing system - Common trigger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SAMURAI DAQ</a:t>
            </a:r>
            <a:endParaRPr kumimoji="1"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86808" cy="4504986"/>
          </a:xfrm>
        </p:spPr>
        <p:txBody>
          <a:bodyPr/>
          <a:lstStyle/>
          <a:p>
            <a:r>
              <a:rPr lang="en-US" altLang="ja-JP" dirty="0" smtClean="0"/>
              <a:t>Single crate DAQ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4300" t="47287" r="54423" b="15933"/>
          <a:stretch>
            <a:fillRect/>
          </a:stretch>
        </p:blipFill>
        <p:spPr bwMode="auto">
          <a:xfrm>
            <a:off x="3578290" y="2420888"/>
            <a:ext cx="54150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SAMURAI DAQ</a:t>
            </a:r>
            <a:endParaRPr kumimoji="1"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86808" cy="4504986"/>
          </a:xfrm>
        </p:spPr>
        <p:txBody>
          <a:bodyPr/>
          <a:lstStyle/>
          <a:p>
            <a:r>
              <a:rPr lang="en-US" altLang="ja-JP" dirty="0" smtClean="0"/>
              <a:t>Time Stamp</a:t>
            </a:r>
          </a:p>
          <a:p>
            <a:r>
              <a:rPr lang="en-US" altLang="ja-JP" dirty="0" err="1" smtClean="0"/>
              <a:t>BigRIPS</a:t>
            </a:r>
            <a:r>
              <a:rPr lang="en-US" altLang="ja-JP" dirty="0" smtClean="0"/>
              <a:t> + IC + Hodo</a:t>
            </a:r>
          </a:p>
          <a:p>
            <a:r>
              <a:rPr lang="en-US" altLang="ja-JP" dirty="0" smtClean="0"/>
              <a:t>TPC = GET system</a:t>
            </a:r>
          </a:p>
          <a:p>
            <a:endParaRPr kumimoji="1" lang="en-US" altLang="ja-JP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0737" t="48513" r="17445" b="15933"/>
          <a:stretch>
            <a:fillRect/>
          </a:stretch>
        </p:blipFill>
        <p:spPr bwMode="auto">
          <a:xfrm>
            <a:off x="4644008" y="2636912"/>
            <a:ext cx="41342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CAMAC Module</a:t>
            </a:r>
            <a:endParaRPr lang="ja-JP" altLang="en-US" smtClean="0"/>
          </a:p>
        </p:txBody>
      </p:sp>
      <p:pic>
        <p:nvPicPr>
          <p:cNvPr id="16387" name="Picture 3" descr="C:\Users\baba\Documents\Presentation\Hawaii09\pics\IMG_2202.JPG"/>
          <p:cNvPicPr>
            <a:picLocks noChangeAspect="1" noChangeArrowheads="1"/>
          </p:cNvPicPr>
          <p:nvPr/>
        </p:nvPicPr>
        <p:blipFill>
          <a:blip r:embed="rId2" cstate="print"/>
          <a:srcRect l="2011" t="6406" b="4530"/>
          <a:stretch>
            <a:fillRect/>
          </a:stretch>
        </p:blipFill>
        <p:spPr bwMode="auto">
          <a:xfrm>
            <a:off x="228600" y="1257300"/>
            <a:ext cx="7167563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10"/>
          <p:cNvSpPr txBox="1">
            <a:spLocks noChangeArrowheads="1"/>
          </p:cNvSpPr>
          <p:nvPr/>
        </p:nvSpPr>
        <p:spPr bwMode="auto">
          <a:xfrm>
            <a:off x="2781300" y="2162175"/>
            <a:ext cx="2090637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ja-JP" sz="2000"/>
              <a:t>CAMAC Interface</a:t>
            </a:r>
          </a:p>
          <a:p>
            <a:pPr>
              <a:buNone/>
              <a:defRPr/>
            </a:pPr>
            <a:r>
              <a:rPr lang="en-US" altLang="ja-JP" sz="2000"/>
              <a:t>(CPLD)</a:t>
            </a:r>
            <a:endParaRPr lang="ja-JP" altLang="en-US" sz="2000"/>
          </a:p>
        </p:txBody>
      </p:sp>
      <p:sp>
        <p:nvSpPr>
          <p:cNvPr id="7" name="右矢印 6"/>
          <p:cNvSpPr/>
          <p:nvPr/>
        </p:nvSpPr>
        <p:spPr bwMode="auto">
          <a:xfrm rot="20504038">
            <a:off x="5070475" y="3973513"/>
            <a:ext cx="633413" cy="271462"/>
          </a:xfrm>
          <a:prstGeom prst="rightArrow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  <a:defRPr/>
            </a:pPr>
            <a:endParaRPr lang="ja-JP" altLang="en-US">
              <a:solidFill>
                <a:srgbClr val="FFFFCC"/>
              </a:solidFill>
            </a:endParaRPr>
          </a:p>
        </p:txBody>
      </p:sp>
      <p:sp>
        <p:nvSpPr>
          <p:cNvPr id="8" name="テキスト ボックス 12"/>
          <p:cNvSpPr txBox="1">
            <a:spLocks noChangeArrowheads="1"/>
          </p:cNvSpPr>
          <p:nvPr/>
        </p:nvSpPr>
        <p:spPr bwMode="auto">
          <a:xfrm>
            <a:off x="3528307" y="4152900"/>
            <a:ext cx="159050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US" altLang="ja-JP" sz="2000"/>
              <a:t>User FPGA</a:t>
            </a:r>
          </a:p>
          <a:p>
            <a:pPr algn="ctr">
              <a:buNone/>
              <a:defRPr/>
            </a:pPr>
            <a:r>
              <a:rPr lang="en-US" altLang="ja-JP" sz="2000"/>
              <a:t>(Spartan 3E)</a:t>
            </a:r>
            <a:endParaRPr lang="ja-JP" altLang="en-US" sz="2000"/>
          </a:p>
        </p:txBody>
      </p:sp>
      <p:sp>
        <p:nvSpPr>
          <p:cNvPr id="9" name="右矢印 8"/>
          <p:cNvSpPr/>
          <p:nvPr/>
        </p:nvSpPr>
        <p:spPr bwMode="auto">
          <a:xfrm rot="21362650">
            <a:off x="3984625" y="3406775"/>
            <a:ext cx="633413" cy="271463"/>
          </a:xfrm>
          <a:prstGeom prst="rightArrow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  <a:defRPr/>
            </a:pPr>
            <a:endParaRPr lang="ja-JP" altLang="en-US">
              <a:solidFill>
                <a:srgbClr val="FFFFCC"/>
              </a:solidFill>
            </a:endParaRPr>
          </a:p>
        </p:txBody>
      </p:sp>
      <p:sp>
        <p:nvSpPr>
          <p:cNvPr id="10" name="テキスト ボックス 14"/>
          <p:cNvSpPr txBox="1">
            <a:spLocks noChangeArrowheads="1"/>
          </p:cNvSpPr>
          <p:nvPr/>
        </p:nvSpPr>
        <p:spPr bwMode="auto">
          <a:xfrm>
            <a:off x="2703827" y="3067050"/>
            <a:ext cx="1215397" cy="11387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US" altLang="ja-JP" sz="2000"/>
              <a:t>Internal</a:t>
            </a:r>
          </a:p>
          <a:p>
            <a:pPr algn="ctr">
              <a:buNone/>
              <a:defRPr/>
            </a:pPr>
            <a:r>
              <a:rPr lang="en-US" altLang="ja-JP" sz="2000"/>
              <a:t>Oscillator</a:t>
            </a:r>
          </a:p>
          <a:p>
            <a:pPr algn="ctr">
              <a:buNone/>
              <a:defRPr/>
            </a:pPr>
            <a:r>
              <a:rPr lang="en-US" altLang="ja-JP" sz="2000"/>
              <a:t>(50 MHz)</a:t>
            </a:r>
            <a:endParaRPr lang="ja-JP" altLang="en-US" sz="2000"/>
          </a:p>
        </p:txBody>
      </p:sp>
      <p:sp>
        <p:nvSpPr>
          <p:cNvPr id="11" name="右矢印 10"/>
          <p:cNvSpPr/>
          <p:nvPr/>
        </p:nvSpPr>
        <p:spPr bwMode="auto">
          <a:xfrm rot="10800000">
            <a:off x="7015163" y="2524125"/>
            <a:ext cx="633412" cy="5429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endParaRPr lang="ja-JP" altLang="en-US">
              <a:solidFill>
                <a:srgbClr val="FFFFCC"/>
              </a:solidFill>
            </a:endParaRPr>
          </a:p>
        </p:txBody>
      </p:sp>
      <p:sp>
        <p:nvSpPr>
          <p:cNvPr id="12" name="右矢印 11"/>
          <p:cNvSpPr/>
          <p:nvPr/>
        </p:nvSpPr>
        <p:spPr bwMode="auto">
          <a:xfrm>
            <a:off x="7105650" y="4876800"/>
            <a:ext cx="633413" cy="5429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endParaRPr lang="ja-JP" altLang="en-US">
              <a:solidFill>
                <a:srgbClr val="FFFFCC"/>
              </a:solidFill>
            </a:endParaRPr>
          </a:p>
        </p:txBody>
      </p:sp>
      <p:sp>
        <p:nvSpPr>
          <p:cNvPr id="13" name="左右矢印 12"/>
          <p:cNvSpPr/>
          <p:nvPr/>
        </p:nvSpPr>
        <p:spPr bwMode="auto">
          <a:xfrm>
            <a:off x="7015163" y="3609975"/>
            <a:ext cx="814387" cy="45243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endParaRPr lang="ja-JP" altLang="en-US">
              <a:solidFill>
                <a:srgbClr val="FFFFCC"/>
              </a:solidFill>
            </a:endParaRPr>
          </a:p>
        </p:txBody>
      </p:sp>
      <p:sp>
        <p:nvSpPr>
          <p:cNvPr id="16396" name="テキスト ボックス 18"/>
          <p:cNvSpPr txBox="1">
            <a:spLocks noChangeArrowheads="1"/>
          </p:cNvSpPr>
          <p:nvPr/>
        </p:nvSpPr>
        <p:spPr bwMode="auto">
          <a:xfrm>
            <a:off x="7739063" y="2614613"/>
            <a:ext cx="1194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000"/>
              <a:t>4 NIM IN</a:t>
            </a:r>
            <a:endParaRPr lang="ja-JP" altLang="en-US" sz="2000"/>
          </a:p>
        </p:txBody>
      </p:sp>
      <p:sp>
        <p:nvSpPr>
          <p:cNvPr id="16397" name="テキスト ボックス 19"/>
          <p:cNvSpPr txBox="1">
            <a:spLocks noChangeArrowheads="1"/>
          </p:cNvSpPr>
          <p:nvPr/>
        </p:nvSpPr>
        <p:spPr bwMode="auto">
          <a:xfrm>
            <a:off x="7707313" y="4967288"/>
            <a:ext cx="1479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000"/>
              <a:t>4 NIM OUT</a:t>
            </a:r>
            <a:endParaRPr lang="ja-JP" altLang="en-US" sz="2000"/>
          </a:p>
        </p:txBody>
      </p:sp>
      <p:sp>
        <p:nvSpPr>
          <p:cNvPr id="16398" name="テキスト ボックス 20"/>
          <p:cNvSpPr txBox="1">
            <a:spLocks noChangeArrowheads="1"/>
          </p:cNvSpPr>
          <p:nvPr/>
        </p:nvSpPr>
        <p:spPr bwMode="auto">
          <a:xfrm>
            <a:off x="7810500" y="3341688"/>
            <a:ext cx="13213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000"/>
              <a:t>16 LVDS</a:t>
            </a:r>
          </a:p>
          <a:p>
            <a:pPr>
              <a:buNone/>
            </a:pPr>
            <a:r>
              <a:rPr lang="en-US" altLang="ja-JP" sz="2000"/>
              <a:t>32 LVTTL</a:t>
            </a:r>
          </a:p>
          <a:p>
            <a:pPr>
              <a:buNone/>
            </a:pPr>
            <a:r>
              <a:rPr lang="en-US" altLang="ja-JP" sz="2000"/>
              <a:t>IN/OUT</a:t>
            </a:r>
            <a:endParaRPr lang="ja-JP" altLang="en-US" sz="2000"/>
          </a:p>
        </p:txBody>
      </p:sp>
      <p:sp>
        <p:nvSpPr>
          <p:cNvPr id="17" name="右矢印 16"/>
          <p:cNvSpPr/>
          <p:nvPr/>
        </p:nvSpPr>
        <p:spPr bwMode="auto">
          <a:xfrm rot="10800000">
            <a:off x="771525" y="4152900"/>
            <a:ext cx="633413" cy="5429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endParaRPr lang="ja-JP" altLang="en-US">
              <a:solidFill>
                <a:srgbClr val="FFFFCC"/>
              </a:solidFill>
            </a:endParaRPr>
          </a:p>
        </p:txBody>
      </p:sp>
      <p:sp>
        <p:nvSpPr>
          <p:cNvPr id="18" name="テキスト ボックス 22"/>
          <p:cNvSpPr txBox="1">
            <a:spLocks noChangeArrowheads="1"/>
          </p:cNvSpPr>
          <p:nvPr/>
        </p:nvSpPr>
        <p:spPr bwMode="auto">
          <a:xfrm>
            <a:off x="500063" y="3519488"/>
            <a:ext cx="15376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ja-JP" sz="2000"/>
              <a:t>CAMAC Bus</a:t>
            </a:r>
            <a:endParaRPr lang="ja-JP" altLang="en-US" sz="2000"/>
          </a:p>
        </p:txBody>
      </p:sp>
      <p:sp>
        <p:nvSpPr>
          <p:cNvPr id="16401" name="テキスト ボックス 23"/>
          <p:cNvSpPr txBox="1">
            <a:spLocks noChangeArrowheads="1"/>
          </p:cNvSpPr>
          <p:nvPr/>
        </p:nvSpPr>
        <p:spPr bwMode="auto">
          <a:xfrm>
            <a:off x="7558088" y="1800225"/>
            <a:ext cx="9124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000"/>
              <a:t>8 LED</a:t>
            </a:r>
            <a:endParaRPr lang="ja-JP" altLang="en-US" sz="2000"/>
          </a:p>
        </p:txBody>
      </p:sp>
      <p:sp>
        <p:nvSpPr>
          <p:cNvPr id="5" name="右矢印 4"/>
          <p:cNvSpPr/>
          <p:nvPr/>
        </p:nvSpPr>
        <p:spPr bwMode="auto">
          <a:xfrm rot="2903955">
            <a:off x="4405313" y="2805113"/>
            <a:ext cx="633412" cy="271462"/>
          </a:xfrm>
          <a:prstGeom prst="rightArrow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  <a:defRPr/>
            </a:pPr>
            <a:endParaRPr lang="ja-JP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VME Module</a:t>
            </a:r>
            <a:endParaRPr lang="ja-JP" altLang="en-US" smtClean="0"/>
          </a:p>
        </p:txBody>
      </p:sp>
      <p:pic>
        <p:nvPicPr>
          <p:cNvPr id="21507" name="Picture 2" descr="C:\Users\baba\Documents\Presentation\Hawaii09\pics\IMG_2203.JPG"/>
          <p:cNvPicPr>
            <a:picLocks noChangeAspect="1" noChangeArrowheads="1"/>
          </p:cNvPicPr>
          <p:nvPr/>
        </p:nvPicPr>
        <p:blipFill>
          <a:blip r:embed="rId2" cstate="print"/>
          <a:srcRect l="2373" t="1591" r="4245" b="4495"/>
          <a:stretch>
            <a:fillRect/>
          </a:stretch>
        </p:blipFill>
        <p:spPr bwMode="auto">
          <a:xfrm>
            <a:off x="4572000" y="623888"/>
            <a:ext cx="398145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テキスト ボックス 7"/>
          <p:cNvSpPr txBox="1">
            <a:spLocks noChangeArrowheads="1"/>
          </p:cNvSpPr>
          <p:nvPr/>
        </p:nvSpPr>
        <p:spPr bwMode="auto">
          <a:xfrm>
            <a:off x="2643188" y="1928813"/>
            <a:ext cx="1194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000" dirty="0"/>
              <a:t>4 NIM IN</a:t>
            </a:r>
            <a:endParaRPr lang="ja-JP" altLang="en-US" sz="2000" dirty="0"/>
          </a:p>
        </p:txBody>
      </p:sp>
      <p:sp>
        <p:nvSpPr>
          <p:cNvPr id="21509" name="テキスト ボックス 8"/>
          <p:cNvSpPr txBox="1">
            <a:spLocks noChangeArrowheads="1"/>
          </p:cNvSpPr>
          <p:nvPr/>
        </p:nvSpPr>
        <p:spPr bwMode="auto">
          <a:xfrm>
            <a:off x="2500313" y="4143375"/>
            <a:ext cx="1479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000"/>
              <a:t>4 NIM OUT</a:t>
            </a:r>
            <a:endParaRPr lang="ja-JP" altLang="en-US" sz="2000"/>
          </a:p>
        </p:txBody>
      </p:sp>
      <p:sp>
        <p:nvSpPr>
          <p:cNvPr id="21510" name="テキスト ボックス 9"/>
          <p:cNvSpPr txBox="1">
            <a:spLocks noChangeArrowheads="1"/>
          </p:cNvSpPr>
          <p:nvPr/>
        </p:nvSpPr>
        <p:spPr bwMode="auto">
          <a:xfrm>
            <a:off x="2714625" y="2643188"/>
            <a:ext cx="13213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000"/>
              <a:t>16 LVDS</a:t>
            </a:r>
          </a:p>
          <a:p>
            <a:pPr>
              <a:buNone/>
            </a:pPr>
            <a:r>
              <a:rPr lang="en-US" altLang="ja-JP" sz="2000"/>
              <a:t>32 LVTTL</a:t>
            </a:r>
          </a:p>
          <a:p>
            <a:pPr>
              <a:buNone/>
            </a:pPr>
            <a:r>
              <a:rPr lang="en-US" altLang="ja-JP" sz="2000"/>
              <a:t>IN/OUT</a:t>
            </a:r>
            <a:endParaRPr lang="ja-JP" altLang="en-US" sz="2000"/>
          </a:p>
        </p:txBody>
      </p:sp>
      <p:sp>
        <p:nvSpPr>
          <p:cNvPr id="21511" name="テキスト ボックス 10"/>
          <p:cNvSpPr txBox="1">
            <a:spLocks noChangeArrowheads="1"/>
          </p:cNvSpPr>
          <p:nvPr/>
        </p:nvSpPr>
        <p:spPr bwMode="auto">
          <a:xfrm>
            <a:off x="3395663" y="1347788"/>
            <a:ext cx="9124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000" dirty="0"/>
              <a:t>8 LED</a:t>
            </a:r>
            <a:endParaRPr lang="ja-JP" altLang="en-US" sz="2000" dirty="0"/>
          </a:p>
        </p:txBody>
      </p:sp>
      <p:sp>
        <p:nvSpPr>
          <p:cNvPr id="9" name="テキスト ボックス 11"/>
          <p:cNvSpPr txBox="1">
            <a:spLocks noChangeArrowheads="1"/>
          </p:cNvSpPr>
          <p:nvPr/>
        </p:nvSpPr>
        <p:spPr bwMode="auto">
          <a:xfrm>
            <a:off x="5680957" y="3971925"/>
            <a:ext cx="159050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US" altLang="ja-JP" sz="2000"/>
              <a:t>User FPGA</a:t>
            </a:r>
          </a:p>
          <a:p>
            <a:pPr algn="ctr">
              <a:buNone/>
              <a:defRPr/>
            </a:pPr>
            <a:r>
              <a:rPr lang="en-US" altLang="ja-JP" sz="2000"/>
              <a:t>(Spartan 3E)</a:t>
            </a:r>
            <a:endParaRPr lang="ja-JP" altLang="en-US" sz="2000"/>
          </a:p>
        </p:txBody>
      </p:sp>
      <p:sp>
        <p:nvSpPr>
          <p:cNvPr id="10" name="テキスト ボックス 12"/>
          <p:cNvSpPr txBox="1">
            <a:spLocks noChangeArrowheads="1"/>
          </p:cNvSpPr>
          <p:nvPr/>
        </p:nvSpPr>
        <p:spPr bwMode="auto">
          <a:xfrm>
            <a:off x="6022975" y="1166813"/>
            <a:ext cx="1729961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ja-JP" sz="2000"/>
              <a:t>VME Interface</a:t>
            </a:r>
          </a:p>
          <a:p>
            <a:pPr>
              <a:buNone/>
              <a:defRPr/>
            </a:pPr>
            <a:r>
              <a:rPr lang="en-US" altLang="ja-JP" sz="2000"/>
              <a:t>(CPLD)</a:t>
            </a:r>
            <a:endParaRPr lang="ja-JP" altLang="en-US" sz="2000"/>
          </a:p>
        </p:txBody>
      </p:sp>
      <p:sp>
        <p:nvSpPr>
          <p:cNvPr id="11" name="右矢印 10"/>
          <p:cNvSpPr/>
          <p:nvPr/>
        </p:nvSpPr>
        <p:spPr bwMode="auto">
          <a:xfrm rot="10800000">
            <a:off x="4071938" y="1890713"/>
            <a:ext cx="633412" cy="5429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endParaRPr lang="ja-JP" altLang="en-US" sz="2000">
              <a:solidFill>
                <a:srgbClr val="FFFFCC"/>
              </a:solidFill>
            </a:endParaRPr>
          </a:p>
        </p:txBody>
      </p:sp>
      <p:sp>
        <p:nvSpPr>
          <p:cNvPr id="12" name="右矢印 11"/>
          <p:cNvSpPr/>
          <p:nvPr/>
        </p:nvSpPr>
        <p:spPr bwMode="auto">
          <a:xfrm>
            <a:off x="4162425" y="4071938"/>
            <a:ext cx="633413" cy="5429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endParaRPr lang="ja-JP" altLang="en-US">
              <a:solidFill>
                <a:srgbClr val="FFFFCC"/>
              </a:solidFill>
            </a:endParaRPr>
          </a:p>
        </p:txBody>
      </p:sp>
      <p:sp>
        <p:nvSpPr>
          <p:cNvPr id="13" name="左右矢印 12"/>
          <p:cNvSpPr/>
          <p:nvPr/>
        </p:nvSpPr>
        <p:spPr bwMode="auto">
          <a:xfrm>
            <a:off x="4071938" y="2976563"/>
            <a:ext cx="814387" cy="452437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endParaRPr lang="ja-JP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FPGA circuit</a:t>
            </a:r>
            <a:endParaRPr lang="ja-JP" altLang="en-US" smtClean="0"/>
          </a:p>
        </p:txBody>
      </p:sp>
      <p:grpSp>
        <p:nvGrpSpPr>
          <p:cNvPr id="78" name="グループ化 77"/>
          <p:cNvGrpSpPr/>
          <p:nvPr/>
        </p:nvGrpSpPr>
        <p:grpSpPr>
          <a:xfrm>
            <a:off x="714375" y="1285875"/>
            <a:ext cx="8269934" cy="4848237"/>
            <a:chOff x="714375" y="1285875"/>
            <a:chExt cx="8269934" cy="4848237"/>
          </a:xfrm>
        </p:grpSpPr>
        <p:grpSp>
          <p:nvGrpSpPr>
            <p:cNvPr id="2" name="グループ化 25"/>
            <p:cNvGrpSpPr>
              <a:grpSpLocks/>
            </p:cNvGrpSpPr>
            <p:nvPr/>
          </p:nvGrpSpPr>
          <p:grpSpPr bwMode="auto">
            <a:xfrm>
              <a:off x="1628775" y="2062163"/>
              <a:ext cx="1900238" cy="271462"/>
              <a:chOff x="2581264" y="2524120"/>
              <a:chExt cx="1900248" cy="271464"/>
            </a:xfrm>
          </p:grpSpPr>
          <p:cxnSp>
            <p:nvCxnSpPr>
              <p:cNvPr id="5" name="直線コネクタ 4"/>
              <p:cNvCxnSpPr/>
              <p:nvPr/>
            </p:nvCxnSpPr>
            <p:spPr bwMode="auto">
              <a:xfrm>
                <a:off x="2581264" y="2795584"/>
                <a:ext cx="271464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/>
              <p:cNvCxnSpPr/>
              <p:nvPr/>
            </p:nvCxnSpPr>
            <p:spPr bwMode="auto">
              <a:xfrm>
                <a:off x="2852728" y="2524120"/>
                <a:ext cx="271463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" name="直線コネクタ 6"/>
              <p:cNvCxnSpPr/>
              <p:nvPr/>
            </p:nvCxnSpPr>
            <p:spPr bwMode="auto">
              <a:xfrm>
                <a:off x="3124192" y="2795584"/>
                <a:ext cx="271464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716996" y="2659852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1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988460" y="2659852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 bwMode="auto">
              <a:xfrm>
                <a:off x="3395656" y="2524120"/>
                <a:ext cx="271463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259924" y="2659852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31388" y="2659852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 bwMode="auto">
              <a:xfrm>
                <a:off x="3667120" y="2795584"/>
                <a:ext cx="271464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 bwMode="auto">
              <a:xfrm>
                <a:off x="3938584" y="2524120"/>
                <a:ext cx="271463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02852" y="2659852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2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74316" y="2659852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 bwMode="auto">
              <a:xfrm>
                <a:off x="4210048" y="2795584"/>
                <a:ext cx="271464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8" name="正方形/長方形 17"/>
            <p:cNvSpPr/>
            <p:nvPr/>
          </p:nvSpPr>
          <p:spPr bwMode="auto">
            <a:xfrm>
              <a:off x="3981420" y="1428736"/>
              <a:ext cx="3076592" cy="4705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None/>
                <a:defRPr/>
              </a:pPr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</a:rPr>
                <a:t>FPGA (Spartan 3E)</a:t>
              </a:r>
              <a:endParaRPr lang="ja-JP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5338763" y="1971675"/>
              <a:ext cx="995362" cy="4524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None/>
                <a:defRPr/>
              </a:pPr>
              <a:r>
                <a:rPr lang="en-US" altLang="ja-JP" sz="2400" dirty="0">
                  <a:solidFill>
                    <a:srgbClr val="0000FF"/>
                  </a:solidFill>
                </a:rPr>
                <a:t>DLL</a:t>
              </a:r>
              <a:endParaRPr lang="ja-JP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2536" name="テキスト ボックス 31"/>
            <p:cNvSpPr txBox="1">
              <a:spLocks noChangeArrowheads="1"/>
            </p:cNvSpPr>
            <p:nvPr/>
          </p:nvSpPr>
          <p:spPr bwMode="auto">
            <a:xfrm>
              <a:off x="714375" y="1285875"/>
              <a:ext cx="343555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2000"/>
                <a:t>External</a:t>
              </a:r>
            </a:p>
            <a:p>
              <a:pPr>
                <a:buNone/>
              </a:pPr>
              <a:r>
                <a:rPr lang="en-US" altLang="ja-JP" sz="2000"/>
                <a:t>100 or 25 or 10 MHz Clock</a:t>
              </a:r>
              <a:endParaRPr lang="ja-JP" altLang="en-US" sz="2000"/>
            </a:p>
          </p:txBody>
        </p:sp>
        <p:sp>
          <p:nvSpPr>
            <p:cNvPr id="21" name="U ターン矢印 20"/>
            <p:cNvSpPr/>
            <p:nvPr/>
          </p:nvSpPr>
          <p:spPr bwMode="auto">
            <a:xfrm rot="5400000">
              <a:off x="3936206" y="2197894"/>
              <a:ext cx="995363" cy="904875"/>
            </a:xfrm>
            <a:prstGeom prst="uturnArrow">
              <a:avLst>
                <a:gd name="adj1" fmla="val 12368"/>
                <a:gd name="adj2" fmla="val 25000"/>
                <a:gd name="adj3" fmla="val 25000"/>
                <a:gd name="adj4" fmla="val 44145"/>
                <a:gd name="adj5" fmla="val 100000"/>
              </a:avLst>
            </a:prstGeom>
            <a:solidFill>
              <a:srgbClr val="FFC000"/>
            </a:solidFill>
            <a:ln w="952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None/>
                <a:defRPr/>
              </a:pPr>
              <a:endParaRPr lang="ja-JP" altLang="en-US">
                <a:solidFill>
                  <a:srgbClr val="FFFFCC"/>
                </a:solidFill>
              </a:endParaRPr>
            </a:p>
          </p:txBody>
        </p:sp>
        <p:grpSp>
          <p:nvGrpSpPr>
            <p:cNvPr id="3" name="グループ化 33"/>
            <p:cNvGrpSpPr>
              <a:grpSpLocks/>
            </p:cNvGrpSpPr>
            <p:nvPr/>
          </p:nvGrpSpPr>
          <p:grpSpPr bwMode="auto">
            <a:xfrm>
              <a:off x="1900238" y="2695575"/>
              <a:ext cx="1900237" cy="271463"/>
              <a:chOff x="2581264" y="2524120"/>
              <a:chExt cx="1900248" cy="271464"/>
            </a:xfrm>
          </p:grpSpPr>
          <p:cxnSp>
            <p:nvCxnSpPr>
              <p:cNvPr id="23" name="直線コネクタ 22"/>
              <p:cNvCxnSpPr/>
              <p:nvPr/>
            </p:nvCxnSpPr>
            <p:spPr bwMode="auto">
              <a:xfrm>
                <a:off x="2581264" y="2795584"/>
                <a:ext cx="271464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 bwMode="auto">
              <a:xfrm>
                <a:off x="2852728" y="2524120"/>
                <a:ext cx="271465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 bwMode="auto">
              <a:xfrm>
                <a:off x="3124192" y="2795584"/>
                <a:ext cx="271464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3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716995" y="2659853"/>
                <a:ext cx="271464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3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988460" y="2659853"/>
                <a:ext cx="271464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 bwMode="auto">
              <a:xfrm>
                <a:off x="3395656" y="2524120"/>
                <a:ext cx="271465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4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259923" y="2659853"/>
                <a:ext cx="271464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31388" y="2659853"/>
                <a:ext cx="271464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 bwMode="auto">
              <a:xfrm>
                <a:off x="3667120" y="2795584"/>
                <a:ext cx="271464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 bwMode="auto">
              <a:xfrm>
                <a:off x="3938584" y="2524120"/>
                <a:ext cx="271465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4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02851" y="2659853"/>
                <a:ext cx="271464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74316" y="2659853"/>
                <a:ext cx="271464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 bwMode="auto">
              <a:xfrm>
                <a:off x="4210048" y="2795584"/>
                <a:ext cx="271464" cy="0"/>
              </a:xfrm>
              <a:prstGeom prst="line">
                <a:avLst/>
              </a:prstGeom>
              <a:ln w="38100"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2539" name="テキスト ボックス 47"/>
            <p:cNvSpPr txBox="1">
              <a:spLocks noChangeArrowheads="1"/>
            </p:cNvSpPr>
            <p:nvPr/>
          </p:nvSpPr>
          <p:spPr bwMode="auto">
            <a:xfrm>
              <a:off x="723900" y="3148013"/>
              <a:ext cx="334578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2000"/>
                <a:t>100 or 25 or 10 MHz Clock</a:t>
              </a:r>
            </a:p>
            <a:p>
              <a:pPr>
                <a:buNone/>
              </a:pPr>
              <a:r>
                <a:rPr lang="en-US" altLang="ja-JP" sz="2000"/>
                <a:t>Through out</a:t>
              </a:r>
              <a:endParaRPr lang="ja-JP" altLang="en-US" sz="2000"/>
            </a:p>
          </p:txBody>
        </p:sp>
        <p:sp>
          <p:nvSpPr>
            <p:cNvPr id="37" name="右矢印 36"/>
            <p:cNvSpPr/>
            <p:nvPr/>
          </p:nvSpPr>
          <p:spPr bwMode="auto">
            <a:xfrm>
              <a:off x="3619500" y="2062163"/>
              <a:ext cx="1628775" cy="271462"/>
            </a:xfrm>
            <a:prstGeom prst="rightArrow">
              <a:avLst/>
            </a:prstGeom>
            <a:solidFill>
              <a:srgbClr val="FFC000"/>
            </a:solidFill>
            <a:ln w="952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None/>
                <a:defRPr/>
              </a:pPr>
              <a:endParaRPr lang="ja-JP" altLang="en-US">
                <a:solidFill>
                  <a:srgbClr val="FFFFCC"/>
                </a:solidFill>
              </a:endParaRPr>
            </a:p>
          </p:txBody>
        </p:sp>
        <p:grpSp>
          <p:nvGrpSpPr>
            <p:cNvPr id="4" name="グループ化 78"/>
            <p:cNvGrpSpPr>
              <a:grpSpLocks/>
            </p:cNvGrpSpPr>
            <p:nvPr/>
          </p:nvGrpSpPr>
          <p:grpSpPr bwMode="auto">
            <a:xfrm>
              <a:off x="4951413" y="2967038"/>
              <a:ext cx="2016125" cy="271462"/>
              <a:chOff x="5295904" y="3248024"/>
              <a:chExt cx="2016590" cy="271464"/>
            </a:xfrm>
          </p:grpSpPr>
          <p:cxnSp>
            <p:nvCxnSpPr>
              <p:cNvPr id="39" name="直線コネクタ 38"/>
              <p:cNvCxnSpPr/>
              <p:nvPr/>
            </p:nvCxnSpPr>
            <p:spPr bwMode="auto">
              <a:xfrm>
                <a:off x="6382004" y="3248024"/>
                <a:ext cx="155611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 bwMode="auto">
              <a:xfrm>
                <a:off x="6537615" y="3519488"/>
                <a:ext cx="154023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246272" y="3383756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401883" y="3383756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 bwMode="auto">
              <a:xfrm>
                <a:off x="6691638" y="3248024"/>
                <a:ext cx="155611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7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555906" y="3383756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7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711517" y="3383756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 bwMode="auto">
              <a:xfrm>
                <a:off x="6847249" y="3519488"/>
                <a:ext cx="155611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 bwMode="auto">
              <a:xfrm>
                <a:off x="7002860" y="3248024"/>
                <a:ext cx="154024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67128" y="3383756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021151" y="3383756"/>
                <a:ext cx="271464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 bwMode="auto">
              <a:xfrm>
                <a:off x="7156883" y="3519488"/>
                <a:ext cx="155611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0" name="グループ化 50"/>
              <p:cNvGrpSpPr>
                <a:grpSpLocks/>
              </p:cNvGrpSpPr>
              <p:nvPr/>
            </p:nvGrpSpPr>
            <p:grpSpPr bwMode="auto">
              <a:xfrm>
                <a:off x="5295900" y="3248024"/>
                <a:ext cx="1086100" cy="271464"/>
                <a:chOff x="2581264" y="2524120"/>
                <a:chExt cx="1900675" cy="271464"/>
              </a:xfrm>
            </p:grpSpPr>
            <p:cxnSp>
              <p:nvCxnSpPr>
                <p:cNvPr id="52" name="直線コネクタ 51"/>
                <p:cNvCxnSpPr/>
                <p:nvPr/>
              </p:nvCxnSpPr>
              <p:spPr bwMode="auto">
                <a:xfrm>
                  <a:off x="2581271" y="2795584"/>
                  <a:ext cx="272319" cy="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 bwMode="auto">
                <a:xfrm>
                  <a:off x="2853590" y="2524120"/>
                  <a:ext cx="269539" cy="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 bwMode="auto">
                <a:xfrm>
                  <a:off x="3123129" y="2795584"/>
                  <a:ext cx="272319" cy="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717858" y="2659852"/>
                  <a:ext cx="271464" cy="0"/>
                </a:xfrm>
                <a:prstGeom prst="line">
                  <a:avLst/>
                </a:prstGeom>
                <a:ln w="38100"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987397" y="2659852"/>
                  <a:ext cx="271464" cy="0"/>
                </a:xfrm>
                <a:prstGeom prst="line">
                  <a:avLst/>
                </a:prstGeom>
                <a:ln w="38100"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 bwMode="auto">
                <a:xfrm>
                  <a:off x="3395448" y="2524120"/>
                  <a:ext cx="272319" cy="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259716" y="2659852"/>
                  <a:ext cx="271464" cy="0"/>
                </a:xfrm>
                <a:prstGeom prst="line">
                  <a:avLst/>
                </a:prstGeom>
                <a:ln w="38100"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32035" y="2659852"/>
                  <a:ext cx="271464" cy="0"/>
                </a:xfrm>
                <a:prstGeom prst="line">
                  <a:avLst/>
                </a:prstGeom>
                <a:ln w="38100"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 bwMode="auto">
                <a:xfrm>
                  <a:off x="3667767" y="2795584"/>
                  <a:ext cx="272319" cy="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 bwMode="auto">
                <a:xfrm>
                  <a:off x="3940086" y="2524120"/>
                  <a:ext cx="269541" cy="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801576" y="2659852"/>
                  <a:ext cx="271464" cy="0"/>
                </a:xfrm>
                <a:prstGeom prst="line">
                  <a:avLst/>
                </a:prstGeom>
                <a:ln w="38100"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073895" y="2659852"/>
                  <a:ext cx="271464" cy="0"/>
                </a:xfrm>
                <a:prstGeom prst="line">
                  <a:avLst/>
                </a:prstGeom>
                <a:ln w="38100"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/>
                <p:nvPr/>
              </p:nvCxnSpPr>
              <p:spPr bwMode="auto">
                <a:xfrm>
                  <a:off x="4209627" y="2795584"/>
                  <a:ext cx="272319" cy="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右矢印 64"/>
            <p:cNvSpPr/>
            <p:nvPr/>
          </p:nvSpPr>
          <p:spPr bwMode="auto">
            <a:xfrm rot="5400000">
              <a:off x="5655469" y="2559844"/>
              <a:ext cx="361950" cy="271462"/>
            </a:xfrm>
            <a:prstGeom prst="rightArrow">
              <a:avLst/>
            </a:prstGeom>
            <a:solidFill>
              <a:srgbClr val="FF993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None/>
                <a:defRPr/>
              </a:pPr>
              <a:endParaRPr lang="ja-JP" altLang="en-US">
                <a:solidFill>
                  <a:srgbClr val="FFFFCC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6515100" y="2424113"/>
              <a:ext cx="1770036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altLang="ja-JP" sz="2000" dirty="0">
                  <a:solidFill>
                    <a:srgbClr val="FF0000"/>
                  </a:solidFill>
                </a:rPr>
                <a:t>100 MHz clock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7" name="右矢印 66"/>
            <p:cNvSpPr/>
            <p:nvPr/>
          </p:nvSpPr>
          <p:spPr bwMode="auto">
            <a:xfrm>
              <a:off x="3619500" y="4738688"/>
              <a:ext cx="1990725" cy="27146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None/>
                <a:defRPr/>
              </a:pPr>
              <a:endParaRPr lang="ja-JP" altLang="en-US">
                <a:solidFill>
                  <a:srgbClr val="FFFFCC"/>
                </a:solidFill>
              </a:endParaRPr>
            </a:p>
          </p:txBody>
        </p:sp>
        <p:sp>
          <p:nvSpPr>
            <p:cNvPr id="68" name="右矢印 67"/>
            <p:cNvSpPr/>
            <p:nvPr/>
          </p:nvSpPr>
          <p:spPr bwMode="auto">
            <a:xfrm>
              <a:off x="3619500" y="4052888"/>
              <a:ext cx="1538288" cy="27146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None/>
                <a:defRPr/>
              </a:pPr>
              <a:endParaRPr lang="ja-JP" altLang="en-US">
                <a:solidFill>
                  <a:srgbClr val="FFFFCC"/>
                </a:solidFill>
              </a:endParaRPr>
            </a:p>
          </p:txBody>
        </p:sp>
        <p:sp>
          <p:nvSpPr>
            <p:cNvPr id="69" name="右矢印 68"/>
            <p:cNvSpPr/>
            <p:nvPr/>
          </p:nvSpPr>
          <p:spPr bwMode="auto">
            <a:xfrm>
              <a:off x="6605588" y="5229225"/>
              <a:ext cx="723900" cy="633413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None/>
                <a:defRPr/>
              </a:pPr>
              <a:endParaRPr lang="ja-JP" altLang="en-US">
                <a:solidFill>
                  <a:srgbClr val="FFFFCC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308850" y="5372100"/>
              <a:ext cx="1675459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altLang="ja-JP" sz="2000" dirty="0">
                  <a:solidFill>
                    <a:srgbClr val="FF0000"/>
                  </a:solidFill>
                </a:rPr>
                <a:t>VME/CAMAC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2548" name="テキスト ボックス 86"/>
            <p:cNvSpPr txBox="1">
              <a:spLocks noChangeArrowheads="1"/>
            </p:cNvSpPr>
            <p:nvPr/>
          </p:nvSpPr>
          <p:spPr bwMode="auto">
            <a:xfrm>
              <a:off x="2533650" y="4648200"/>
              <a:ext cx="10537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2000"/>
                <a:t>Trigger</a:t>
              </a:r>
              <a:endParaRPr lang="ja-JP" altLang="en-US" sz="2000"/>
            </a:p>
          </p:txBody>
        </p:sp>
        <p:sp>
          <p:nvSpPr>
            <p:cNvPr id="22549" name="テキスト ボックス 87"/>
            <p:cNvSpPr txBox="1">
              <a:spLocks noChangeArrowheads="1"/>
            </p:cNvSpPr>
            <p:nvPr/>
          </p:nvSpPr>
          <p:spPr bwMode="auto">
            <a:xfrm>
              <a:off x="2357438" y="4014788"/>
              <a:ext cx="13660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2000"/>
                <a:t>Clear (T0)</a:t>
              </a:r>
            </a:p>
          </p:txBody>
        </p:sp>
        <p:sp>
          <p:nvSpPr>
            <p:cNvPr id="73" name="正方形/長方形 72"/>
            <p:cNvSpPr/>
            <p:nvPr/>
          </p:nvSpPr>
          <p:spPr bwMode="auto">
            <a:xfrm>
              <a:off x="5214938" y="5138738"/>
              <a:ext cx="1357312" cy="9048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None/>
                <a:defRPr/>
              </a:pPr>
              <a:r>
                <a:rPr lang="en-US" altLang="ja-JP" sz="2400" dirty="0">
                  <a:solidFill>
                    <a:srgbClr val="0000FF"/>
                  </a:solidFill>
                </a:rPr>
                <a:t>FIFO</a:t>
              </a:r>
            </a:p>
            <a:p>
              <a:pPr algn="ctr">
                <a:buNone/>
                <a:defRPr/>
              </a:pPr>
              <a:r>
                <a:rPr lang="en-US" altLang="ja-JP" sz="2400" dirty="0">
                  <a:solidFill>
                    <a:srgbClr val="0000FF"/>
                  </a:solidFill>
                </a:rPr>
                <a:t>Memory</a:t>
              </a:r>
              <a:endParaRPr lang="ja-JP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74" name="右矢印 73"/>
            <p:cNvSpPr/>
            <p:nvPr/>
          </p:nvSpPr>
          <p:spPr bwMode="auto">
            <a:xfrm rot="5400000">
              <a:off x="5655469" y="3464719"/>
              <a:ext cx="361950" cy="271462"/>
            </a:xfrm>
            <a:prstGeom prst="rightArrow">
              <a:avLst/>
            </a:prstGeom>
            <a:solidFill>
              <a:srgbClr val="FF993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None/>
                <a:defRPr/>
              </a:pPr>
              <a:endParaRPr lang="ja-JP" altLang="en-US">
                <a:solidFill>
                  <a:srgbClr val="FFFFCC"/>
                </a:solidFill>
              </a:endParaRPr>
            </a:p>
          </p:txBody>
        </p:sp>
        <p:sp>
          <p:nvSpPr>
            <p:cNvPr id="75" name="正方形/長方形 74"/>
            <p:cNvSpPr/>
            <p:nvPr/>
          </p:nvSpPr>
          <p:spPr bwMode="auto">
            <a:xfrm>
              <a:off x="5248275" y="3962400"/>
              <a:ext cx="1204913" cy="4524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None/>
                <a:defRPr/>
              </a:pPr>
              <a:r>
                <a:rPr lang="en-US" altLang="ja-JP" sz="2400" dirty="0">
                  <a:solidFill>
                    <a:srgbClr val="0000FF"/>
                  </a:solidFill>
                </a:rPr>
                <a:t>Counter</a:t>
              </a:r>
              <a:endParaRPr lang="ja-JP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76" name="右矢印 75"/>
            <p:cNvSpPr/>
            <p:nvPr/>
          </p:nvSpPr>
          <p:spPr bwMode="auto">
            <a:xfrm rot="5400000">
              <a:off x="5564981" y="4641057"/>
              <a:ext cx="542925" cy="271462"/>
            </a:xfrm>
            <a:prstGeom prst="rightArrow">
              <a:avLst/>
            </a:prstGeom>
            <a:solidFill>
              <a:srgbClr val="FF993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None/>
                <a:defRPr/>
              </a:pPr>
              <a:endParaRPr lang="ja-JP" altLang="en-US">
                <a:solidFill>
                  <a:srgbClr val="FFFFCC"/>
                </a:solidFill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6605588" y="4029075"/>
              <a:ext cx="1601721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altLang="ja-JP" sz="2000" dirty="0">
                  <a:solidFill>
                    <a:srgbClr val="FF0000"/>
                  </a:solidFill>
                </a:rPr>
                <a:t>48 bits depth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Activities - In house</a:t>
            </a:r>
            <a:endParaRPr kumimoji="1" lang="ja-JP" altLang="en-US" dirty="0"/>
          </a:p>
        </p:txBody>
      </p:sp>
      <p:sp>
        <p:nvSpPr>
          <p:cNvPr id="31" name="コンテンツ プレースホルダ 30"/>
          <p:cNvSpPr>
            <a:spLocks noGrp="1"/>
          </p:cNvSpPr>
          <p:nvPr>
            <p:ph sz="quarter" idx="2"/>
          </p:nvPr>
        </p:nvSpPr>
        <p:spPr>
          <a:xfrm>
            <a:off x="4932040" y="1444294"/>
            <a:ext cx="3754760" cy="450498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Software</a:t>
            </a:r>
          </a:p>
          <a:p>
            <a:pPr lvl="1"/>
            <a:r>
              <a:rPr lang="en-US" altLang="ja-JP" dirty="0" smtClean="0"/>
              <a:t>Device driver</a:t>
            </a:r>
          </a:p>
          <a:p>
            <a:pPr lvl="1"/>
            <a:r>
              <a:rPr kumimoji="1" lang="en-US" altLang="ja-JP" dirty="0" smtClean="0"/>
              <a:t>Event builder</a:t>
            </a:r>
          </a:p>
          <a:p>
            <a:pPr lvl="1"/>
            <a:r>
              <a:rPr lang="en-US" altLang="ja-JP" dirty="0" smtClean="0"/>
              <a:t>Web utility</a:t>
            </a:r>
          </a:p>
          <a:p>
            <a:pPr lvl="1"/>
            <a:r>
              <a:rPr lang="en-US" altLang="ja-JP" dirty="0" smtClean="0"/>
              <a:t>Analysis software</a:t>
            </a:r>
          </a:p>
          <a:p>
            <a:r>
              <a:rPr kumimoji="1" lang="en-US" altLang="ja-JP" dirty="0" smtClean="0"/>
              <a:t>Hardware</a:t>
            </a:r>
          </a:p>
          <a:p>
            <a:pPr lvl="1"/>
            <a:r>
              <a:rPr lang="en-US" altLang="ja-JP" dirty="0" smtClean="0"/>
              <a:t>FPGA</a:t>
            </a:r>
          </a:p>
          <a:p>
            <a:pPr lvl="1"/>
            <a:r>
              <a:rPr kumimoji="1" lang="en-US" altLang="ja-JP" dirty="0" smtClean="0"/>
              <a:t>Handmade module</a:t>
            </a:r>
          </a:p>
          <a:p>
            <a:r>
              <a:rPr kumimoji="1" lang="en-US" altLang="ja-JP" dirty="0" smtClean="0"/>
              <a:t>Management</a:t>
            </a:r>
          </a:p>
          <a:p>
            <a:pPr lvl="1"/>
            <a:r>
              <a:rPr lang="en-US" altLang="ja-JP" dirty="0" smtClean="0"/>
              <a:t>Storage</a:t>
            </a:r>
          </a:p>
          <a:p>
            <a:pPr lvl="1"/>
            <a:r>
              <a:rPr kumimoji="1" lang="en-US" altLang="ja-JP" dirty="0" smtClean="0"/>
              <a:t>Computing system</a:t>
            </a:r>
          </a:p>
          <a:p>
            <a:r>
              <a:rPr lang="en-US" altLang="ja-JP" dirty="0" smtClean="0"/>
              <a:t>Support</a:t>
            </a:r>
          </a:p>
          <a:p>
            <a:pPr lvl="1"/>
            <a:r>
              <a:rPr kumimoji="1" lang="en-US" altLang="ja-JP" dirty="0" smtClean="0"/>
              <a:t>DAQ for experiments</a:t>
            </a:r>
          </a:p>
          <a:p>
            <a:pPr lvl="1"/>
            <a:r>
              <a:rPr lang="en-US" altLang="ja-JP" dirty="0" smtClean="0"/>
              <a:t>User Training</a:t>
            </a:r>
            <a:endParaRPr kumimoji="1" lang="ja-JP" altLang="en-US" dirty="0"/>
          </a:p>
        </p:txBody>
      </p:sp>
      <p:graphicFrame>
        <p:nvGraphicFramePr>
          <p:cNvPr id="26" name="グラフ 25"/>
          <p:cNvGraphicFramePr/>
          <p:nvPr/>
        </p:nvGraphicFramePr>
        <p:xfrm>
          <a:off x="208723" y="1281774"/>
          <a:ext cx="5112568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en-US" altLang="ja-JP" dirty="0" smtClean="0"/>
              <a:t>SHARAQ 2009</a:t>
            </a:r>
            <a:endParaRPr kumimoji="1" lang="ja-JP" altLang="en-US" dirty="0"/>
          </a:p>
        </p:txBody>
      </p:sp>
      <p:pic>
        <p:nvPicPr>
          <p:cNvPr id="4" name="Picture 3" descr="sharaq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196752"/>
            <a:ext cx="56769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86588" y="6302152"/>
            <a:ext cx="1776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b="0">
                <a:ea typeface="えるまーP" pitchFamily="2" charset="-128"/>
                <a:cs typeface="ＭＳ Ｐゴシック" pitchFamily="50" charset="-128"/>
              </a:rPr>
              <a:t>Time stamp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00138" y="6516465"/>
            <a:ext cx="57864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705600" y="3711352"/>
            <a:ext cx="20737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 dirty="0">
                <a:ea typeface="えるまーP" pitchFamily="2" charset="-128"/>
                <a:cs typeface="ＭＳ Ｐゴシック" pitchFamily="50" charset="-128"/>
              </a:rPr>
              <a:t>SHARAQ BLD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62800" y="1958752"/>
            <a:ext cx="126669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 dirty="0" err="1">
                <a:ea typeface="えるまーP" pitchFamily="2" charset="-128"/>
                <a:cs typeface="ＭＳ Ｐゴシック" pitchFamily="50" charset="-128"/>
              </a:rPr>
              <a:t>BigRIPS</a:t>
            </a:r>
            <a:endParaRPr lang="en-US" altLang="ja-JP" sz="2800" b="0" dirty="0">
              <a:ea typeface="えるまーP" pitchFamily="2" charset="-128"/>
              <a:cs typeface="ＭＳ Ｐゴシック" pitchFamily="50" charset="-128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34188" y="5387752"/>
            <a:ext cx="18541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 dirty="0">
                <a:ea typeface="えるまーP" pitchFamily="2" charset="-128"/>
                <a:cs typeface="ＭＳ Ｐゴシック" pitchFamily="50" charset="-128"/>
              </a:rPr>
              <a:t>SHARAQ S2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en-US" altLang="ja-JP" dirty="0" smtClean="0"/>
              <a:t>SHARAQ 2009 </a:t>
            </a:r>
            <a:endParaRPr kumimoji="1" lang="ja-JP" altLang="en-US" dirty="0"/>
          </a:p>
        </p:txBody>
      </p:sp>
      <p:pic>
        <p:nvPicPr>
          <p:cNvPr id="4" name="Picture 3" descr="sharaq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178768"/>
            <a:ext cx="56769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86588" y="6284168"/>
            <a:ext cx="1776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b="0">
                <a:ea typeface="えるまーP" pitchFamily="2" charset="-128"/>
                <a:cs typeface="ＭＳ Ｐゴシック" pitchFamily="50" charset="-128"/>
              </a:rPr>
              <a:t>Time stamp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00138" y="6498481"/>
            <a:ext cx="57864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705600" y="3693368"/>
            <a:ext cx="20737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 dirty="0">
                <a:ea typeface="えるまーP" pitchFamily="2" charset="-128"/>
                <a:cs typeface="ＭＳ Ｐゴシック" pitchFamily="50" charset="-128"/>
              </a:rPr>
              <a:t>SHARAQ BLD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62800" y="1940768"/>
            <a:ext cx="126669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 dirty="0" err="1">
                <a:ea typeface="えるまーP" pitchFamily="2" charset="-128"/>
                <a:cs typeface="ＭＳ Ｐゴシック" pitchFamily="50" charset="-128"/>
              </a:rPr>
              <a:t>BigRIPS</a:t>
            </a:r>
            <a:endParaRPr lang="en-US" altLang="ja-JP" sz="2800" b="0" dirty="0">
              <a:ea typeface="えるまーP" pitchFamily="2" charset="-128"/>
              <a:cs typeface="ＭＳ Ｐゴシック" pitchFamily="50" charset="-128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34188" y="5369768"/>
            <a:ext cx="18541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 dirty="0">
                <a:ea typeface="えるまーP" pitchFamily="2" charset="-128"/>
                <a:cs typeface="ＭＳ Ｐゴシック" pitchFamily="50" charset="-128"/>
              </a:rPr>
              <a:t>SHARAQ S2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39788" y="4793506"/>
            <a:ext cx="2286000" cy="695325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b="0">
                <a:ea typeface="えるまーP" pitchFamily="2" charset="-128"/>
                <a:cs typeface="ＭＳ Ｐゴシック" pitchFamily="50" charset="-128"/>
              </a:rPr>
              <a:t>60 / 2000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7825" y="3040906"/>
            <a:ext cx="3408363" cy="695325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b="0">
                <a:ea typeface="えるまーP" pitchFamily="2" charset="-128"/>
                <a:cs typeface="ＭＳ Ｐゴシック" pitchFamily="50" charset="-128"/>
              </a:rPr>
              <a:t>60000 / 85000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14300" y="1135906"/>
            <a:ext cx="4530725" cy="695325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b="0">
                <a:ea typeface="えるまーP" pitchFamily="2" charset="-128"/>
                <a:cs typeface="ＭＳ Ｐゴシック" pitchFamily="50" charset="-128"/>
              </a:rPr>
              <a:t>1000000 / 1000000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76600" y="5141168"/>
            <a:ext cx="2806700" cy="103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ja-JP" sz="2800">
                <a:solidFill>
                  <a:srgbClr val="CC0000"/>
                </a:solidFill>
              </a:rPr>
              <a:t>Coincidence </a:t>
            </a:r>
          </a:p>
          <a:p>
            <a:pPr>
              <a:buFontTx/>
              <a:buNone/>
            </a:pPr>
            <a:r>
              <a:rPr lang="en-US" altLang="ja-JP" sz="2800">
                <a:solidFill>
                  <a:srgbClr val="CC0000"/>
                </a:solidFill>
              </a:rPr>
              <a:t> = Accepted 3%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tx1"/>
                </a:solidFill>
              </a:rPr>
              <a:t>Dead time simulation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2300288"/>
            <a:ext cx="89154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テキスト ボックス 7"/>
          <p:cNvSpPr txBox="1">
            <a:spLocks noChangeArrowheads="1"/>
          </p:cNvSpPr>
          <p:nvPr/>
        </p:nvSpPr>
        <p:spPr bwMode="auto">
          <a:xfrm>
            <a:off x="1120775" y="1166813"/>
            <a:ext cx="6484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/>
              <a:t>2 DAQ system (CAMAC)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/>
              <a:t>Common trigger, non dead-time sharing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838200" y="3019425"/>
            <a:ext cx="35814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5176838" y="3914775"/>
            <a:ext cx="35814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tx1"/>
                </a:solidFill>
              </a:rPr>
              <a:t>Dead time simulation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2795588"/>
            <a:ext cx="88249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テキスト ボックス 7"/>
          <p:cNvSpPr txBox="1">
            <a:spLocks noChangeArrowheads="1"/>
          </p:cNvSpPr>
          <p:nvPr/>
        </p:nvSpPr>
        <p:spPr bwMode="auto">
          <a:xfrm>
            <a:off x="500063" y="1076325"/>
            <a:ext cx="83581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b="0"/>
              <a:t>2 DAQ system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b="0"/>
              <a:t>Beam DAQ = Beam x gamma trigger = 1kcps fix (CAMAC)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b="0"/>
              <a:t>Gamma DAQ = Gamma trigger = 0 to 100 kcps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b="0"/>
              <a:t>V792 + V775 (Event by event readout vs  Multi event buffer) 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938213" y="3519488"/>
            <a:ext cx="35814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5233988" y="3529013"/>
            <a:ext cx="35814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Offline event building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Ongoing system - Time Stamp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 bwMode="auto">
          <a:xfrm>
            <a:off x="971600" y="2420888"/>
            <a:ext cx="3024336" cy="22044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400" b="0" dirty="0" err="1" smtClean="0">
                <a:solidFill>
                  <a:schemeClr val="accent5">
                    <a:lumMod val="10000"/>
                  </a:schemeClr>
                </a:solidFill>
                <a:latin typeface="Arial" charset="0"/>
                <a:ea typeface="ＭＳ Ｐゴシック" pitchFamily="50" charset="-128"/>
              </a:rPr>
              <a:t>BigRIPS+ZDS</a:t>
            </a:r>
            <a:endParaRPr lang="en-US" altLang="ja-JP" sz="2400" b="0" dirty="0">
              <a:solidFill>
                <a:srgbClr val="FF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26"/>
          <p:cNvSpPr txBox="1">
            <a:spLocks noChangeArrowheads="1"/>
          </p:cNvSpPr>
          <p:nvPr/>
        </p:nvSpPr>
        <p:spPr bwMode="auto">
          <a:xfrm>
            <a:off x="1115616" y="5517232"/>
            <a:ext cx="1911265" cy="66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0" dirty="0"/>
              <a:t>Time stamp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0" dirty="0"/>
              <a:t>100 MHz, 48bits </a:t>
            </a:r>
          </a:p>
        </p:txBody>
      </p:sp>
      <p:grpSp>
        <p:nvGrpSpPr>
          <p:cNvPr id="10" name="グループ化 51"/>
          <p:cNvGrpSpPr>
            <a:grpSpLocks/>
          </p:cNvGrpSpPr>
          <p:nvPr/>
        </p:nvGrpSpPr>
        <p:grpSpPr bwMode="auto">
          <a:xfrm>
            <a:off x="1633821" y="3160278"/>
            <a:ext cx="1714043" cy="1204826"/>
            <a:chOff x="1495408" y="2525710"/>
            <a:chExt cx="1538295" cy="1063507"/>
          </a:xfrm>
        </p:grpSpPr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1495408" y="2795585"/>
              <a:ext cx="450852" cy="360361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2400" b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FEC</a:t>
              </a: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957998" y="3260838"/>
              <a:ext cx="624226" cy="3283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24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CCEB</a:t>
              </a:r>
              <a:endParaRPr lang="en-US" altLang="ja-JP" sz="2400" b="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690672" y="2616197"/>
              <a:ext cx="450852" cy="36036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24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FEC</a:t>
              </a: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044685" y="2525710"/>
              <a:ext cx="450852" cy="360361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24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FEC</a:t>
              </a: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2314562" y="2616197"/>
              <a:ext cx="450852" cy="36036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24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FEC</a:t>
              </a: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582851" y="2797171"/>
              <a:ext cx="450852" cy="36036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2400" b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FEC</a:t>
              </a:r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1947848" y="2976560"/>
              <a:ext cx="185743" cy="26828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sz="3200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2219312" y="2886072"/>
              <a:ext cx="4766" cy="3587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sz="3200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H="1">
              <a:off x="2314566" y="2976560"/>
              <a:ext cx="85722" cy="2682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sz="3200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flipH="1">
              <a:off x="2490775" y="3157536"/>
              <a:ext cx="271464" cy="2698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sz="3200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1676385" y="3157536"/>
              <a:ext cx="361952" cy="2714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sz="3200"/>
            </a:p>
          </p:txBody>
        </p:sp>
      </p:grpSp>
      <p:cxnSp>
        <p:nvCxnSpPr>
          <p:cNvPr id="12" name="直線矢印コネクタ 11"/>
          <p:cNvCxnSpPr/>
          <p:nvPr/>
        </p:nvCxnSpPr>
        <p:spPr bwMode="auto">
          <a:xfrm rot="16200000" flipH="1">
            <a:off x="948899" y="2731621"/>
            <a:ext cx="475761" cy="286343"/>
          </a:xfrm>
          <a:prstGeom prst="straightConnector1">
            <a:avLst/>
          </a:prstGeom>
          <a:ln>
            <a:solidFill>
              <a:srgbClr val="FF0066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37"/>
          <p:cNvSpPr txBox="1">
            <a:spLocks noChangeArrowheads="1"/>
          </p:cNvSpPr>
          <p:nvPr/>
        </p:nvSpPr>
        <p:spPr bwMode="auto">
          <a:xfrm>
            <a:off x="251520" y="2132856"/>
            <a:ext cx="2097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 dirty="0" smtClean="0"/>
              <a:t>Beam Trigger</a:t>
            </a:r>
            <a:endParaRPr lang="en-US" altLang="ja-JP" sz="2800" b="0" dirty="0"/>
          </a:p>
        </p:txBody>
      </p:sp>
      <p:sp>
        <p:nvSpPr>
          <p:cNvPr id="6" name="円/楕円 5"/>
          <p:cNvSpPr/>
          <p:nvPr/>
        </p:nvSpPr>
        <p:spPr bwMode="auto">
          <a:xfrm>
            <a:off x="3635896" y="2318918"/>
            <a:ext cx="2016224" cy="19741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b="0" dirty="0" smtClean="0">
                <a:solidFill>
                  <a:srgbClr val="222268"/>
                </a:solidFill>
                <a:latin typeface="Arial" charset="0"/>
                <a:ea typeface="ＭＳ Ｐゴシック" pitchFamily="50" charset="-128"/>
              </a:rPr>
              <a:t>Beta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ja-JP" sz="2800" b="0" dirty="0">
              <a:solidFill>
                <a:srgbClr val="0070C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283968" y="3789039"/>
            <a:ext cx="695543" cy="3720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400" b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CCEB</a:t>
            </a:r>
            <a:endParaRPr lang="en-US" altLang="ja-JP" sz="2400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147767" y="3064151"/>
            <a:ext cx="502361" cy="40824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FEC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42225" y="3020753"/>
            <a:ext cx="502361" cy="40824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FEC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355976" y="3428999"/>
            <a:ext cx="206964" cy="30393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3200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4736803" y="3369887"/>
            <a:ext cx="5311" cy="40644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3200"/>
          </a:p>
        </p:txBody>
      </p:sp>
      <p:sp>
        <p:nvSpPr>
          <p:cNvPr id="16" name="テキスト ボックス 37"/>
          <p:cNvSpPr txBox="1">
            <a:spLocks noChangeArrowheads="1"/>
          </p:cNvSpPr>
          <p:nvPr/>
        </p:nvSpPr>
        <p:spPr bwMode="auto">
          <a:xfrm>
            <a:off x="5652120" y="1988840"/>
            <a:ext cx="1924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 dirty="0" smtClean="0"/>
              <a:t>Beta Trigger</a:t>
            </a:r>
            <a:endParaRPr lang="en-US" altLang="ja-JP" sz="2800" b="0" dirty="0"/>
          </a:p>
        </p:txBody>
      </p:sp>
      <p:sp>
        <p:nvSpPr>
          <p:cNvPr id="44" name="円/楕円 43"/>
          <p:cNvSpPr/>
          <p:nvPr/>
        </p:nvSpPr>
        <p:spPr bwMode="auto">
          <a:xfrm>
            <a:off x="5364088" y="2636912"/>
            <a:ext cx="1800200" cy="172819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b="0" dirty="0" smtClean="0">
                <a:solidFill>
                  <a:srgbClr val="222268"/>
                </a:solidFill>
                <a:latin typeface="Arial" charset="0"/>
                <a:ea typeface="ＭＳ Ｐゴシック" pitchFamily="50" charset="-128"/>
              </a:rPr>
              <a:t>Gamma</a:t>
            </a:r>
            <a:endParaRPr lang="en-US" altLang="ja-JP" sz="2800" b="0" dirty="0">
              <a:solidFill>
                <a:srgbClr val="0070C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868144" y="5620598"/>
            <a:ext cx="273630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Time stamp based event building</a:t>
            </a:r>
            <a:endParaRPr lang="en-US" altLang="ja-JP" sz="2400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6012160" y="3501007"/>
            <a:ext cx="502361" cy="40824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FEC</a:t>
            </a:r>
          </a:p>
        </p:txBody>
      </p:sp>
      <p:cxnSp>
        <p:nvCxnSpPr>
          <p:cNvPr id="14" name="直線矢印コネクタ 13"/>
          <p:cNvCxnSpPr/>
          <p:nvPr/>
        </p:nvCxnSpPr>
        <p:spPr bwMode="auto">
          <a:xfrm rot="10800000" flipV="1">
            <a:off x="5148064" y="2276872"/>
            <a:ext cx="504055" cy="432049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テキスト ボックス 37"/>
          <p:cNvSpPr txBox="1">
            <a:spLocks noChangeArrowheads="1"/>
          </p:cNvSpPr>
          <p:nvPr/>
        </p:nvSpPr>
        <p:spPr bwMode="auto">
          <a:xfrm>
            <a:off x="6480720" y="4201924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 dirty="0" smtClean="0"/>
              <a:t>Gamma Trigger</a:t>
            </a:r>
            <a:endParaRPr lang="en-US" altLang="ja-JP" sz="2800" b="0" dirty="0"/>
          </a:p>
        </p:txBody>
      </p:sp>
      <p:cxnSp>
        <p:nvCxnSpPr>
          <p:cNvPr id="54" name="直線矢印コネクタ 53"/>
          <p:cNvCxnSpPr/>
          <p:nvPr/>
        </p:nvCxnSpPr>
        <p:spPr bwMode="auto">
          <a:xfrm rot="16200000" flipV="1">
            <a:off x="6660233" y="3861049"/>
            <a:ext cx="504056" cy="36003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9" name="グループ化 58"/>
          <p:cNvGrpSpPr/>
          <p:nvPr/>
        </p:nvGrpSpPr>
        <p:grpSpPr>
          <a:xfrm>
            <a:off x="3203848" y="5229200"/>
            <a:ext cx="1296144" cy="1296144"/>
            <a:chOff x="3059832" y="1844824"/>
            <a:chExt cx="1368152" cy="1368152"/>
          </a:xfrm>
        </p:grpSpPr>
        <p:sp>
          <p:nvSpPr>
            <p:cNvPr id="60" name="円/楕円 59"/>
            <p:cNvSpPr/>
            <p:nvPr/>
          </p:nvSpPr>
          <p:spPr>
            <a:xfrm>
              <a:off x="3059832" y="1844824"/>
              <a:ext cx="1368152" cy="136815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/>
          </p:nvSpPr>
          <p:spPr>
            <a:xfrm rot="6611532">
              <a:off x="3784912" y="2371362"/>
              <a:ext cx="226069" cy="475280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二等辺三角形 61"/>
            <p:cNvSpPr/>
            <p:nvPr/>
          </p:nvSpPr>
          <p:spPr>
            <a:xfrm rot="1115618">
              <a:off x="3771365" y="1864561"/>
              <a:ext cx="107963" cy="749087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" name="右矢印 64"/>
          <p:cNvSpPr/>
          <p:nvPr/>
        </p:nvSpPr>
        <p:spPr>
          <a:xfrm rot="17660063">
            <a:off x="3574287" y="4658228"/>
            <a:ext cx="1145049" cy="2875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右矢印 65"/>
          <p:cNvSpPr/>
          <p:nvPr/>
        </p:nvSpPr>
        <p:spPr>
          <a:xfrm rot="14842790">
            <a:off x="2768201" y="4805122"/>
            <a:ext cx="1145049" cy="2875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右矢印 66"/>
          <p:cNvSpPr/>
          <p:nvPr/>
        </p:nvSpPr>
        <p:spPr>
          <a:xfrm rot="19367930">
            <a:off x="4012299" y="4744409"/>
            <a:ext cx="2127516" cy="2937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tx1"/>
                </a:solidFill>
              </a:rPr>
              <a:t>Dead time simulation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2652713"/>
            <a:ext cx="47053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テキスト ボックス 7"/>
          <p:cNvSpPr txBox="1">
            <a:spLocks noChangeArrowheads="1"/>
          </p:cNvSpPr>
          <p:nvPr/>
        </p:nvSpPr>
        <p:spPr bwMode="auto">
          <a:xfrm>
            <a:off x="1133475" y="985838"/>
            <a:ext cx="6688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b="0"/>
              <a:t>2 DAQ system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b="0"/>
              <a:t>Beam DAQ = Beam x gamma trigger = 1kcps fix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b="0"/>
              <a:t>Gamma DAQ = Gamma trigger = 0 to 100 kcps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b="0"/>
              <a:t>	 		QTC + CAEN V1190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109913" y="3390900"/>
            <a:ext cx="35814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tx1"/>
                </a:solidFill>
              </a:rPr>
              <a:t>Time stamp based event build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96752"/>
            <a:ext cx="3119438" cy="4929411"/>
          </a:xfrm>
        </p:spPr>
        <p:txBody>
          <a:bodyPr/>
          <a:lstStyle/>
          <a:p>
            <a:pPr eaLnBrk="1" hangingPunct="1"/>
            <a:r>
              <a:rPr lang="en-US" altLang="ja-JP" sz="2400" dirty="0" smtClean="0"/>
              <a:t>Timing histogram relative to Beam timing</a:t>
            </a:r>
          </a:p>
          <a:p>
            <a:pPr eaLnBrk="1" hangingPunct="1"/>
            <a:endParaRPr lang="en-US" altLang="ja-JP" sz="2400" dirty="0" smtClean="0"/>
          </a:p>
          <a:p>
            <a:pPr eaLnBrk="1" hangingPunct="1"/>
            <a:r>
              <a:rPr lang="en-US" altLang="ja-JP" sz="2400" dirty="0" smtClean="0"/>
              <a:t>Coincidence window (Offset and Width) is set by human hands</a:t>
            </a:r>
          </a:p>
          <a:p>
            <a:pPr lvl="1" eaLnBrk="1" hangingPunct="1">
              <a:buFontTx/>
              <a:buNone/>
            </a:pPr>
            <a:r>
              <a:rPr lang="en-US" altLang="ja-JP" sz="2000" dirty="0" smtClean="0"/>
              <a:t>= Software coincidence</a:t>
            </a:r>
          </a:p>
        </p:txBody>
      </p:sp>
      <p:grpSp>
        <p:nvGrpSpPr>
          <p:cNvPr id="2" name="グループ化 54"/>
          <p:cNvGrpSpPr>
            <a:grpSpLocks/>
          </p:cNvGrpSpPr>
          <p:nvPr/>
        </p:nvGrpSpPr>
        <p:grpSpPr bwMode="auto">
          <a:xfrm>
            <a:off x="3579813" y="1166813"/>
            <a:ext cx="5422900" cy="4524375"/>
            <a:chOff x="3579813" y="1166813"/>
            <a:chExt cx="5422900" cy="4524375"/>
          </a:xfrm>
        </p:grpSpPr>
        <p:cxnSp>
          <p:nvCxnSpPr>
            <p:cNvPr id="10246" name="直線コネクタ 99"/>
            <p:cNvCxnSpPr>
              <a:cxnSpLocks noChangeShapeType="1"/>
            </p:cNvCxnSpPr>
            <p:nvPr/>
          </p:nvCxnSpPr>
          <p:spPr bwMode="auto">
            <a:xfrm rot="5400000">
              <a:off x="2807493" y="3202782"/>
              <a:ext cx="3890963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47" name="直線コネクタ 106"/>
            <p:cNvCxnSpPr>
              <a:cxnSpLocks noChangeShapeType="1"/>
            </p:cNvCxnSpPr>
            <p:nvPr/>
          </p:nvCxnSpPr>
          <p:spPr bwMode="auto">
            <a:xfrm>
              <a:off x="4752975" y="5148263"/>
              <a:ext cx="398145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48" name="直線コネクタ 112"/>
            <p:cNvCxnSpPr>
              <a:cxnSpLocks noChangeShapeType="1"/>
            </p:cNvCxnSpPr>
            <p:nvPr/>
          </p:nvCxnSpPr>
          <p:spPr bwMode="auto">
            <a:xfrm>
              <a:off x="4752975" y="3790950"/>
              <a:ext cx="398145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49" name="直線コネクタ 113"/>
            <p:cNvCxnSpPr>
              <a:cxnSpLocks noChangeShapeType="1"/>
            </p:cNvCxnSpPr>
            <p:nvPr/>
          </p:nvCxnSpPr>
          <p:spPr bwMode="auto">
            <a:xfrm>
              <a:off x="4752975" y="2524125"/>
              <a:ext cx="398145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0" name="直線コネクタ 115"/>
            <p:cNvCxnSpPr>
              <a:cxnSpLocks noChangeShapeType="1"/>
            </p:cNvCxnSpPr>
            <p:nvPr/>
          </p:nvCxnSpPr>
          <p:spPr bwMode="auto">
            <a:xfrm rot="5400000" flipH="1" flipV="1">
              <a:off x="5657850" y="1981200"/>
              <a:ext cx="108585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1" name="直線コネクタ 116"/>
            <p:cNvCxnSpPr>
              <a:cxnSpLocks noChangeShapeType="1"/>
            </p:cNvCxnSpPr>
            <p:nvPr/>
          </p:nvCxnSpPr>
          <p:spPr bwMode="auto">
            <a:xfrm rot="5400000" flipH="1" flipV="1">
              <a:off x="5838825" y="1981200"/>
              <a:ext cx="108585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2" name="直線コネクタ 118"/>
            <p:cNvCxnSpPr>
              <a:cxnSpLocks noChangeShapeType="1"/>
            </p:cNvCxnSpPr>
            <p:nvPr/>
          </p:nvCxnSpPr>
          <p:spPr bwMode="auto">
            <a:xfrm>
              <a:off x="6200775" y="1438275"/>
              <a:ext cx="1809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" name="グループ化 136"/>
            <p:cNvGrpSpPr>
              <a:grpSpLocks/>
            </p:cNvGrpSpPr>
            <p:nvPr/>
          </p:nvGrpSpPr>
          <p:grpSpPr bwMode="auto">
            <a:xfrm>
              <a:off x="7377113" y="2976563"/>
              <a:ext cx="904875" cy="814387"/>
              <a:chOff x="7377128" y="3609976"/>
              <a:chExt cx="904880" cy="814392"/>
            </a:xfrm>
          </p:grpSpPr>
          <p:cxnSp>
            <p:nvCxnSpPr>
              <p:cNvPr id="10283" name="直線コネクタ 1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41396" y="4288636"/>
                <a:ext cx="27146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84" name="直線コネクタ 1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055787" y="4198148"/>
                <a:ext cx="45244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85" name="直線コネクタ 121"/>
              <p:cNvCxnSpPr>
                <a:cxnSpLocks noChangeShapeType="1"/>
              </p:cNvCxnSpPr>
              <p:nvPr/>
            </p:nvCxnSpPr>
            <p:spPr bwMode="auto">
              <a:xfrm>
                <a:off x="7739080" y="3609976"/>
                <a:ext cx="18097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86" name="直線コネクタ 123"/>
              <p:cNvCxnSpPr>
                <a:cxnSpLocks noChangeShapeType="1"/>
              </p:cNvCxnSpPr>
              <p:nvPr/>
            </p:nvCxnSpPr>
            <p:spPr bwMode="auto">
              <a:xfrm>
                <a:off x="7377128" y="4152904"/>
                <a:ext cx="18097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87" name="直線コネクタ 1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22372" y="4017172"/>
                <a:ext cx="27146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88" name="直線コネクタ 126"/>
              <p:cNvCxnSpPr>
                <a:cxnSpLocks noChangeShapeType="1"/>
              </p:cNvCxnSpPr>
              <p:nvPr/>
            </p:nvCxnSpPr>
            <p:spPr bwMode="auto">
              <a:xfrm>
                <a:off x="7558104" y="3881440"/>
                <a:ext cx="18097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89" name="直線コネクタ 12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603348" y="3745708"/>
                <a:ext cx="27146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90" name="直線コネクタ 12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874812" y="3655220"/>
                <a:ext cx="9048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91" name="直線コネクタ 130"/>
              <p:cNvCxnSpPr>
                <a:cxnSpLocks noChangeShapeType="1"/>
              </p:cNvCxnSpPr>
              <p:nvPr/>
            </p:nvCxnSpPr>
            <p:spPr bwMode="auto">
              <a:xfrm>
                <a:off x="7920056" y="3700464"/>
                <a:ext cx="18097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92" name="直線コネクタ 1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965300" y="3836196"/>
                <a:ext cx="27146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93" name="直線コネクタ 135"/>
              <p:cNvCxnSpPr>
                <a:cxnSpLocks noChangeShapeType="1"/>
              </p:cNvCxnSpPr>
              <p:nvPr/>
            </p:nvCxnSpPr>
            <p:spPr bwMode="auto">
              <a:xfrm>
                <a:off x="8101032" y="3971928"/>
                <a:ext cx="18097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" name="グループ化 137"/>
            <p:cNvGrpSpPr>
              <a:grpSpLocks/>
            </p:cNvGrpSpPr>
            <p:nvPr/>
          </p:nvGrpSpPr>
          <p:grpSpPr bwMode="auto">
            <a:xfrm>
              <a:off x="5295900" y="4243388"/>
              <a:ext cx="542925" cy="904875"/>
              <a:chOff x="7377128" y="3519488"/>
              <a:chExt cx="542928" cy="904880"/>
            </a:xfrm>
          </p:grpSpPr>
          <p:cxnSp>
            <p:nvCxnSpPr>
              <p:cNvPr id="10277" name="直線コネクタ 13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41396" y="4288636"/>
                <a:ext cx="27146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78" name="直線コネクタ 140"/>
              <p:cNvCxnSpPr>
                <a:cxnSpLocks noChangeShapeType="1"/>
              </p:cNvCxnSpPr>
              <p:nvPr/>
            </p:nvCxnSpPr>
            <p:spPr bwMode="auto">
              <a:xfrm>
                <a:off x="7558104" y="3519488"/>
                <a:ext cx="18097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79" name="直線コネクタ 141"/>
              <p:cNvCxnSpPr>
                <a:cxnSpLocks noChangeShapeType="1"/>
              </p:cNvCxnSpPr>
              <p:nvPr/>
            </p:nvCxnSpPr>
            <p:spPr bwMode="auto">
              <a:xfrm>
                <a:off x="7377128" y="4152904"/>
                <a:ext cx="18097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80" name="直線コネクタ 14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41396" y="3836196"/>
                <a:ext cx="63341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81" name="直線コネクタ 146"/>
              <p:cNvCxnSpPr>
                <a:cxnSpLocks noChangeShapeType="1"/>
              </p:cNvCxnSpPr>
              <p:nvPr/>
            </p:nvCxnSpPr>
            <p:spPr bwMode="auto">
              <a:xfrm>
                <a:off x="7739080" y="3790952"/>
                <a:ext cx="18097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82" name="直線コネクタ 1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603348" y="3655220"/>
                <a:ext cx="27146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0255" name="直線コネクタ 154"/>
            <p:cNvCxnSpPr>
              <a:cxnSpLocks noChangeShapeType="1"/>
            </p:cNvCxnSpPr>
            <p:nvPr/>
          </p:nvCxnSpPr>
          <p:spPr bwMode="auto">
            <a:xfrm rot="5400000" flipH="1" flipV="1">
              <a:off x="5522118" y="4831557"/>
              <a:ext cx="633413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6" name="直線コネクタ 157"/>
            <p:cNvCxnSpPr>
              <a:cxnSpLocks noChangeShapeType="1"/>
            </p:cNvCxnSpPr>
            <p:nvPr/>
          </p:nvCxnSpPr>
          <p:spPr bwMode="auto">
            <a:xfrm rot="5400000" flipH="1" flipV="1">
              <a:off x="4933950" y="3700463"/>
              <a:ext cx="1809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7" name="直線コネクタ 159"/>
            <p:cNvCxnSpPr>
              <a:cxnSpLocks noChangeShapeType="1"/>
            </p:cNvCxnSpPr>
            <p:nvPr/>
          </p:nvCxnSpPr>
          <p:spPr bwMode="auto">
            <a:xfrm>
              <a:off x="5024438" y="3609975"/>
              <a:ext cx="27146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8" name="直線コネクタ 161"/>
            <p:cNvCxnSpPr>
              <a:cxnSpLocks noChangeShapeType="1"/>
            </p:cNvCxnSpPr>
            <p:nvPr/>
          </p:nvCxnSpPr>
          <p:spPr bwMode="auto">
            <a:xfrm rot="5400000" flipH="1" flipV="1">
              <a:off x="5250656" y="3564732"/>
              <a:ext cx="904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9" name="直線コネクタ 162"/>
            <p:cNvCxnSpPr>
              <a:cxnSpLocks noChangeShapeType="1"/>
            </p:cNvCxnSpPr>
            <p:nvPr/>
          </p:nvCxnSpPr>
          <p:spPr bwMode="auto">
            <a:xfrm>
              <a:off x="5295900" y="3519488"/>
              <a:ext cx="1809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0" name="直線コネクタ 163"/>
            <p:cNvCxnSpPr>
              <a:cxnSpLocks noChangeShapeType="1"/>
            </p:cNvCxnSpPr>
            <p:nvPr/>
          </p:nvCxnSpPr>
          <p:spPr bwMode="auto">
            <a:xfrm rot="5400000" flipH="1" flipV="1">
              <a:off x="5341144" y="3655219"/>
              <a:ext cx="27146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1" name="直線コネクタ 165"/>
            <p:cNvCxnSpPr>
              <a:cxnSpLocks noChangeShapeType="1"/>
            </p:cNvCxnSpPr>
            <p:nvPr/>
          </p:nvCxnSpPr>
          <p:spPr bwMode="auto">
            <a:xfrm>
              <a:off x="6472238" y="3609975"/>
              <a:ext cx="1809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2" name="直線コネクタ 166"/>
            <p:cNvCxnSpPr>
              <a:cxnSpLocks noChangeShapeType="1"/>
            </p:cNvCxnSpPr>
            <p:nvPr/>
          </p:nvCxnSpPr>
          <p:spPr bwMode="auto">
            <a:xfrm rot="5400000" flipH="1" flipV="1">
              <a:off x="6381750" y="3700463"/>
              <a:ext cx="1809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3" name="直線コネクタ 172"/>
            <p:cNvCxnSpPr>
              <a:cxnSpLocks noChangeShapeType="1"/>
            </p:cNvCxnSpPr>
            <p:nvPr/>
          </p:nvCxnSpPr>
          <p:spPr bwMode="auto">
            <a:xfrm rot="5400000" flipH="1" flipV="1">
              <a:off x="6562725" y="3700463"/>
              <a:ext cx="1809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4" name="直線コネクタ 174"/>
            <p:cNvCxnSpPr>
              <a:cxnSpLocks noChangeShapeType="1"/>
            </p:cNvCxnSpPr>
            <p:nvPr/>
          </p:nvCxnSpPr>
          <p:spPr bwMode="auto">
            <a:xfrm rot="5400000">
              <a:off x="4029075" y="3429001"/>
              <a:ext cx="4524375" cy="0"/>
            </a:xfrm>
            <a:prstGeom prst="line">
              <a:avLst/>
            </a:prstGeom>
            <a:noFill/>
            <a:ln w="28575" algn="ctr">
              <a:solidFill>
                <a:srgbClr val="FF7C8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0265" name="直線矢印コネクタ 179"/>
            <p:cNvCxnSpPr>
              <a:cxnSpLocks noChangeShapeType="1"/>
            </p:cNvCxnSpPr>
            <p:nvPr/>
          </p:nvCxnSpPr>
          <p:spPr bwMode="auto">
            <a:xfrm>
              <a:off x="6291263" y="4062413"/>
              <a:ext cx="1085850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66" name="直線矢印コネクタ 180"/>
            <p:cNvCxnSpPr>
              <a:cxnSpLocks noChangeShapeType="1"/>
            </p:cNvCxnSpPr>
            <p:nvPr/>
          </p:nvCxnSpPr>
          <p:spPr bwMode="auto">
            <a:xfrm>
              <a:off x="7377113" y="4062413"/>
              <a:ext cx="904875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267" name="直線コネクタ 183"/>
            <p:cNvCxnSpPr>
              <a:cxnSpLocks noChangeShapeType="1"/>
            </p:cNvCxnSpPr>
            <p:nvPr/>
          </p:nvCxnSpPr>
          <p:spPr bwMode="auto">
            <a:xfrm rot="5400000">
              <a:off x="6834188" y="3700463"/>
              <a:ext cx="1085850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0268" name="直線コネクタ 184"/>
            <p:cNvCxnSpPr>
              <a:cxnSpLocks noChangeShapeType="1"/>
            </p:cNvCxnSpPr>
            <p:nvPr/>
          </p:nvCxnSpPr>
          <p:spPr bwMode="auto">
            <a:xfrm rot="5400000">
              <a:off x="7739063" y="3700463"/>
              <a:ext cx="1085850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0269" name="直線矢印コネクタ 189"/>
            <p:cNvCxnSpPr>
              <a:cxnSpLocks noChangeShapeType="1"/>
            </p:cNvCxnSpPr>
            <p:nvPr/>
          </p:nvCxnSpPr>
          <p:spPr bwMode="auto">
            <a:xfrm>
              <a:off x="5295900" y="5419725"/>
              <a:ext cx="542925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270" name="直線コネクタ 190"/>
            <p:cNvCxnSpPr>
              <a:cxnSpLocks noChangeShapeType="1"/>
            </p:cNvCxnSpPr>
            <p:nvPr/>
          </p:nvCxnSpPr>
          <p:spPr bwMode="auto">
            <a:xfrm rot="5400000">
              <a:off x="4617244" y="4922044"/>
              <a:ext cx="1357312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0271" name="直線コネクタ 191"/>
            <p:cNvCxnSpPr>
              <a:cxnSpLocks noChangeShapeType="1"/>
            </p:cNvCxnSpPr>
            <p:nvPr/>
          </p:nvCxnSpPr>
          <p:spPr bwMode="auto">
            <a:xfrm rot="5400000">
              <a:off x="5160169" y="4922044"/>
              <a:ext cx="1357312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0272" name="直線矢印コネクタ 195"/>
            <p:cNvCxnSpPr>
              <a:cxnSpLocks noChangeShapeType="1"/>
            </p:cNvCxnSpPr>
            <p:nvPr/>
          </p:nvCxnSpPr>
          <p:spPr bwMode="auto">
            <a:xfrm rot="10800000">
              <a:off x="5838825" y="5419725"/>
              <a:ext cx="452438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73" name="テキスト ボックス 199"/>
            <p:cNvSpPr txBox="1">
              <a:spLocks noChangeArrowheads="1"/>
            </p:cNvSpPr>
            <p:nvPr/>
          </p:nvSpPr>
          <p:spPr bwMode="auto">
            <a:xfrm>
              <a:off x="6381750" y="4295775"/>
              <a:ext cx="18573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0"/>
                <a:t>Offset     Width</a:t>
              </a:r>
            </a:p>
          </p:txBody>
        </p:sp>
        <p:sp>
          <p:nvSpPr>
            <p:cNvPr id="10274" name="テキスト ボックス 200"/>
            <p:cNvSpPr txBox="1">
              <a:spLocks noChangeArrowheads="1"/>
            </p:cNvSpPr>
            <p:nvPr/>
          </p:nvSpPr>
          <p:spPr bwMode="auto">
            <a:xfrm>
              <a:off x="3579813" y="1981200"/>
              <a:ext cx="1087437" cy="283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b="0"/>
                <a:t>Beam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ja-JP" sz="2000" b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ja-JP" sz="2000" b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ja-JP" sz="2000" b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b="0"/>
                <a:t>Gamma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ja-JP" sz="2000" b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ja-JP" sz="2000" b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ja-JP" sz="2000" b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b="0"/>
                <a:t>Neutron</a:t>
              </a:r>
            </a:p>
          </p:txBody>
        </p:sp>
        <p:sp>
          <p:nvSpPr>
            <p:cNvPr id="10275" name="テキスト ボックス 49"/>
            <p:cNvSpPr txBox="1">
              <a:spLocks noChangeArrowheads="1"/>
            </p:cNvSpPr>
            <p:nvPr/>
          </p:nvSpPr>
          <p:spPr bwMode="auto">
            <a:xfrm>
              <a:off x="7069138" y="5238750"/>
              <a:ext cx="1933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0"/>
                <a:t>Time difference</a:t>
              </a:r>
            </a:p>
          </p:txBody>
        </p:sp>
        <p:sp>
          <p:nvSpPr>
            <p:cNvPr id="10276" name="テキスト ボックス 50"/>
            <p:cNvSpPr txBox="1">
              <a:spLocks noChangeArrowheads="1"/>
            </p:cNvSpPr>
            <p:nvPr/>
          </p:nvSpPr>
          <p:spPr bwMode="auto">
            <a:xfrm>
              <a:off x="6291263" y="2524125"/>
              <a:ext cx="3254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0"/>
                <a:t>0</a:t>
              </a:r>
            </a:p>
          </p:txBody>
        </p:sp>
      </p:grpSp>
      <p:sp>
        <p:nvSpPr>
          <p:cNvPr id="10245" name="テキスト ボックス 54"/>
          <p:cNvSpPr txBox="1">
            <a:spLocks noChangeArrowheads="1"/>
          </p:cNvSpPr>
          <p:nvPr/>
        </p:nvSpPr>
        <p:spPr bwMode="auto">
          <a:xfrm>
            <a:off x="1979712" y="5733256"/>
            <a:ext cx="5400600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0" dirty="0"/>
              <a:t>We can change the coincidence configuration after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Time stamp module (LUPO)</a:t>
            </a:r>
          </a:p>
        </p:txBody>
      </p:sp>
      <p:sp>
        <p:nvSpPr>
          <p:cNvPr id="15363" name="コンテンツ プレースホルダ 2"/>
          <p:cNvSpPr>
            <a:spLocks/>
          </p:cNvSpPr>
          <p:nvPr/>
        </p:nvSpPr>
        <p:spPr bwMode="auto">
          <a:xfrm>
            <a:off x="457200" y="1166813"/>
            <a:ext cx="82296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altLang="ja-JP" sz="2800" dirty="0">
                <a:latin typeface="ＭＳ Ｐゴシック" pitchFamily="50" charset="-128"/>
              </a:rPr>
              <a:t>CAMAC and VME</a:t>
            </a:r>
          </a:p>
          <a:p>
            <a:pPr marL="742950" lvl="1" indent="-285750">
              <a:buFontTx/>
              <a:buChar char="–"/>
            </a:pPr>
            <a:r>
              <a:rPr lang="en-US" altLang="ja-JP" dirty="0">
                <a:latin typeface="ＭＳ Ｐゴシック" pitchFamily="50" charset="-128"/>
              </a:rPr>
              <a:t>Based on FPGA</a:t>
            </a:r>
          </a:p>
          <a:p>
            <a:pPr marL="742950" lvl="1" indent="-285750">
              <a:buFontTx/>
              <a:buChar char="–"/>
            </a:pPr>
            <a:r>
              <a:rPr lang="en-US" altLang="ja-JP" dirty="0">
                <a:latin typeface="ＭＳ Ｐゴシック" pitchFamily="50" charset="-128"/>
              </a:rPr>
              <a:t>Not only for the time stamp</a:t>
            </a:r>
          </a:p>
          <a:p>
            <a:pPr marL="742950" lvl="1" indent="-285750">
              <a:buFontTx/>
              <a:buChar char="–"/>
            </a:pPr>
            <a:r>
              <a:rPr lang="en-US" altLang="ja-JP" dirty="0">
                <a:latin typeface="ＭＳ Ｐゴシック" pitchFamily="50" charset="-128"/>
              </a:rPr>
              <a:t>Output, </a:t>
            </a:r>
            <a:r>
              <a:rPr lang="en-US" altLang="ja-JP" dirty="0" smtClean="0">
                <a:latin typeface="ＭＳ Ｐゴシック" pitchFamily="50" charset="-128"/>
              </a:rPr>
              <a:t>Interrupt</a:t>
            </a:r>
          </a:p>
          <a:p>
            <a:pPr marL="742950" lvl="1" indent="-285750">
              <a:buFontTx/>
              <a:buChar char="–"/>
            </a:pPr>
            <a:r>
              <a:rPr lang="en-US" altLang="ja-JP" dirty="0" smtClean="0">
                <a:latin typeface="ＭＳ Ｐゴシック" pitchFamily="50" charset="-128"/>
              </a:rPr>
              <a:t>Coincidence </a:t>
            </a:r>
            <a:r>
              <a:rPr lang="en-US" altLang="ja-JP" dirty="0">
                <a:latin typeface="ＭＳ Ｐゴシック" pitchFamily="50" charset="-128"/>
              </a:rPr>
              <a:t>register</a:t>
            </a:r>
          </a:p>
          <a:p>
            <a:pPr marL="742950" lvl="1" indent="-285750">
              <a:buFontTx/>
              <a:buChar char="–"/>
            </a:pPr>
            <a:r>
              <a:rPr lang="en-US" altLang="ja-JP" dirty="0">
                <a:latin typeface="ＭＳ Ｐゴシック" pitchFamily="50" charset="-128"/>
              </a:rPr>
              <a:t>G.G., </a:t>
            </a:r>
            <a:r>
              <a:rPr lang="en-US" altLang="ja-JP" dirty="0" err="1">
                <a:latin typeface="ＭＳ Ｐゴシック" pitchFamily="50" charset="-128"/>
              </a:rPr>
              <a:t>Scaler</a:t>
            </a:r>
            <a:r>
              <a:rPr lang="en-US" altLang="ja-JP" dirty="0">
                <a:latin typeface="ＭＳ Ｐゴシック" pitchFamily="50" charset="-128"/>
              </a:rPr>
              <a:t>, and so on…</a:t>
            </a:r>
          </a:p>
        </p:txBody>
      </p:sp>
      <p:pic>
        <p:nvPicPr>
          <p:cNvPr id="15364" name="Picture 3" descr="C:\Users\baba\Documents\Presentation\Hawaii09\pics\IMG_2199.JPG"/>
          <p:cNvPicPr>
            <a:picLocks noChangeAspect="1" noChangeArrowheads="1"/>
          </p:cNvPicPr>
          <p:nvPr/>
        </p:nvPicPr>
        <p:blipFill>
          <a:blip r:embed="rId2" cstate="print"/>
          <a:srcRect t="32813" b="33047"/>
          <a:stretch>
            <a:fillRect/>
          </a:stretch>
        </p:blipFill>
        <p:spPr bwMode="auto">
          <a:xfrm>
            <a:off x="932111" y="4437112"/>
            <a:ext cx="7528321" cy="192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1659"/>
            <a:ext cx="4304341" cy="273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Common trigger + Common dead-time system</a:t>
            </a:r>
          </a:p>
          <a:p>
            <a:pPr lvl="1"/>
            <a:r>
              <a:rPr lang="en-US" altLang="ja-JP" dirty="0" smtClean="0"/>
              <a:t>Faster, efficient</a:t>
            </a:r>
          </a:p>
          <a:p>
            <a:r>
              <a:rPr kumimoji="1" lang="en-US" altLang="ja-JP" dirty="0" smtClean="0"/>
              <a:t>Time stamping system</a:t>
            </a:r>
          </a:p>
          <a:p>
            <a:pPr lvl="1"/>
            <a:r>
              <a:rPr lang="en-US" altLang="ja-JP" dirty="0" smtClean="0"/>
              <a:t>Easy to couple different DAQ systems</a:t>
            </a:r>
          </a:p>
          <a:p>
            <a:pPr lvl="1"/>
            <a:r>
              <a:rPr lang="en-US" altLang="ja-JP" dirty="0" smtClean="0"/>
              <a:t>Can use individual trigger</a:t>
            </a:r>
          </a:p>
          <a:p>
            <a:r>
              <a:rPr kumimoji="1" lang="en-US" altLang="ja-JP" dirty="0" smtClean="0"/>
              <a:t>Dead time in time stamping system	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20% dead-time for each DAQ	30-40% dead-time after event building</a:t>
            </a:r>
          </a:p>
          <a:p>
            <a:pPr lvl="1"/>
            <a:r>
              <a:rPr kumimoji="1" lang="en-US" altLang="ja-JP" dirty="0" smtClean="0"/>
              <a:t>10% dead-time for each DAQ	15-20% dead-time after event building</a:t>
            </a:r>
          </a:p>
          <a:p>
            <a:pPr lvl="1"/>
            <a:r>
              <a:rPr lang="en-US" altLang="ja-JP" dirty="0" smtClean="0"/>
              <a:t>(Very </a:t>
            </a:r>
            <a:r>
              <a:rPr lang="en-US" altLang="ja-JP" dirty="0" err="1" smtClean="0"/>
              <a:t>very</a:t>
            </a:r>
            <a:r>
              <a:rPr lang="en-US" altLang="ja-JP" dirty="0" smtClean="0"/>
              <a:t> rough estimation!)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Dead time in Time Stamping System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4716016" y="4149080"/>
            <a:ext cx="288032" cy="21602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4716016" y="4869160"/>
            <a:ext cx="288032" cy="21602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Activities - Education</a:t>
            </a:r>
            <a:endParaRPr kumimoji="1" lang="ja-JP" altLang="en-US" dirty="0"/>
          </a:p>
        </p:txBody>
      </p:sp>
      <p:graphicFrame>
        <p:nvGraphicFramePr>
          <p:cNvPr id="8" name="図表 7"/>
          <p:cNvGraphicFramePr/>
          <p:nvPr/>
        </p:nvGraphicFramePr>
        <p:xfrm>
          <a:off x="3563888" y="1124744"/>
          <a:ext cx="466818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図表 8"/>
          <p:cNvGraphicFramePr/>
          <p:nvPr/>
        </p:nvGraphicFramePr>
        <p:xfrm>
          <a:off x="3635896" y="3429000"/>
          <a:ext cx="466818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右矢印 9"/>
          <p:cNvSpPr/>
          <p:nvPr/>
        </p:nvSpPr>
        <p:spPr>
          <a:xfrm>
            <a:off x="2339752" y="2708920"/>
            <a:ext cx="720080" cy="11521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611560" y="2564904"/>
            <a:ext cx="1418456" cy="14184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RIKEN</a:t>
            </a:r>
          </a:p>
          <a:p>
            <a:pPr algn="ctr"/>
            <a:r>
              <a:rPr lang="en-US" altLang="ja-JP" sz="2800" dirty="0" smtClean="0"/>
              <a:t>(H.B.)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Activities - Collaboration - MUST2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1412776"/>
            <a:ext cx="1872208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RIBF</a:t>
            </a:r>
          </a:p>
          <a:p>
            <a:pPr algn="ctr"/>
            <a:r>
              <a:rPr lang="en-US" altLang="ja-JP" sz="2400" dirty="0" smtClean="0"/>
              <a:t>(Beam line)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3275856" y="1340768"/>
            <a:ext cx="1296144" cy="1152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MUST2</a:t>
            </a:r>
          </a:p>
          <a:p>
            <a:pPr algn="ctr"/>
            <a:r>
              <a:rPr lang="en-US" altLang="ja-JP" sz="2400" dirty="0" smtClean="0"/>
              <a:t>GANIL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2204864"/>
            <a:ext cx="26992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Experiment has been done</a:t>
            </a:r>
          </a:p>
          <a:p>
            <a:r>
              <a:rPr kumimoji="1" lang="en-US" altLang="ja-JP" dirty="0" smtClean="0"/>
              <a:t> </a:t>
            </a:r>
            <a:r>
              <a:rPr lang="en-US" altLang="ja-JP" dirty="0" err="1" smtClean="0"/>
              <a:t>May</a:t>
            </a:r>
            <a:r>
              <a:rPr kumimoji="1" lang="en-US" altLang="ja-JP" dirty="0" err="1" smtClean="0"/>
              <a:t>&amp;July</a:t>
            </a:r>
            <a:r>
              <a:rPr kumimoji="1" lang="en-US" altLang="ja-JP" dirty="0" smtClean="0"/>
              <a:t> 2010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右矢印 6"/>
          <p:cNvSpPr/>
          <p:nvPr/>
        </p:nvSpPr>
        <p:spPr>
          <a:xfrm>
            <a:off x="2339752" y="2132856"/>
            <a:ext cx="864096" cy="370327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rot="16200000" flipV="1">
            <a:off x="3311860" y="2384884"/>
            <a:ext cx="432048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635896" y="2505670"/>
            <a:ext cx="2066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Newly developed </a:t>
            </a:r>
          </a:p>
          <a:p>
            <a:r>
              <a:rPr lang="en-US" altLang="ja-JP" dirty="0" smtClean="0"/>
              <a:t> software connector</a:t>
            </a:r>
          </a:p>
          <a:p>
            <a:r>
              <a:rPr kumimoji="1" lang="en-US" altLang="ja-JP" dirty="0" smtClean="0"/>
              <a:t> for RIBF DAQ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95936" y="5805264"/>
            <a:ext cx="494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by </a:t>
            </a:r>
            <a:r>
              <a:rPr lang="en-US" altLang="ja-JP" dirty="0" err="1" smtClean="0"/>
              <a:t>H.Baba</a:t>
            </a:r>
            <a:r>
              <a:rPr lang="en-US" altLang="ja-JP" dirty="0" smtClean="0"/>
              <a:t>, S. Takeuchi, </a:t>
            </a:r>
            <a:r>
              <a:rPr lang="en-US" altLang="ja-JP" dirty="0" smtClean="0">
                <a:solidFill>
                  <a:srgbClr val="FF0000"/>
                </a:solidFill>
              </a:rPr>
              <a:t>Y. </a:t>
            </a:r>
            <a:r>
              <a:rPr lang="en-US" altLang="ja-JP" dirty="0" err="1" smtClean="0">
                <a:solidFill>
                  <a:srgbClr val="FF0000"/>
                </a:solidFill>
              </a:rPr>
              <a:t>Togano</a:t>
            </a:r>
            <a:r>
              <a:rPr lang="en-US" altLang="ja-JP" dirty="0" smtClean="0"/>
              <a:t>,  M. Nishimura,</a:t>
            </a:r>
            <a:br>
              <a:rPr lang="en-US" altLang="ja-JP" dirty="0" smtClean="0"/>
            </a:br>
            <a:r>
              <a:rPr lang="en-US" altLang="ja-JP" dirty="0" smtClean="0"/>
              <a:t>V. </a:t>
            </a:r>
            <a:r>
              <a:rPr lang="en-US" altLang="ja-JP" dirty="0" err="1" smtClean="0"/>
              <a:t>Lapoux</a:t>
            </a:r>
            <a:r>
              <a:rPr lang="en-US" altLang="ja-JP" dirty="0" smtClean="0"/>
              <a:t>, A. </a:t>
            </a:r>
            <a:r>
              <a:rPr lang="en-US" altLang="ja-JP" dirty="0" err="1" smtClean="0"/>
              <a:t>Matta</a:t>
            </a:r>
            <a:r>
              <a:rPr lang="en-US" altLang="ja-JP" dirty="0" smtClean="0"/>
              <a:t> (Special thanks S. Ota, T. </a:t>
            </a:r>
            <a:r>
              <a:rPr lang="en-US" altLang="ja-JP" dirty="0" err="1" smtClean="0"/>
              <a:t>Isobe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3528" y="2780928"/>
            <a:ext cx="330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by H. Baba, F. </a:t>
            </a:r>
            <a:r>
              <a:rPr lang="en-US" altLang="ja-JP" dirty="0" err="1" smtClean="0"/>
              <a:t>Saillant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M. </a:t>
            </a:r>
            <a:r>
              <a:rPr lang="en-US" altLang="ja-JP" dirty="0" err="1" smtClean="0">
                <a:solidFill>
                  <a:srgbClr val="FF0000"/>
                </a:solidFill>
              </a:rPr>
              <a:t>Clotilde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971600" y="3717032"/>
            <a:ext cx="2808312" cy="2448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ANAPAW</a:t>
            </a:r>
          </a:p>
          <a:p>
            <a:pPr algn="ctr"/>
            <a:endParaRPr lang="en-US" altLang="ja-JP" sz="2400" dirty="0" smtClean="0"/>
          </a:p>
          <a:p>
            <a:pPr algn="ctr"/>
            <a:endParaRPr kumimoji="1"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endParaRPr kumimoji="1" lang="en-US" altLang="ja-JP" sz="2400" dirty="0" smtClean="0"/>
          </a:p>
          <a:p>
            <a:pPr algn="ctr"/>
            <a:endParaRPr kumimoji="1" lang="ja-JP" altLang="en-US" sz="2400" dirty="0"/>
          </a:p>
        </p:txBody>
      </p:sp>
      <p:sp>
        <p:nvSpPr>
          <p:cNvPr id="60" name="角丸四角形 59"/>
          <p:cNvSpPr/>
          <p:nvPr/>
        </p:nvSpPr>
        <p:spPr>
          <a:xfrm>
            <a:off x="2051720" y="4365104"/>
            <a:ext cx="93610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MUST2</a:t>
            </a:r>
          </a:p>
          <a:p>
            <a:pPr algn="ctr"/>
            <a:r>
              <a:rPr lang="en-US" altLang="ja-JP" sz="1400" dirty="0" err="1" smtClean="0"/>
              <a:t>Decorder</a:t>
            </a:r>
            <a:endParaRPr kumimoji="1" lang="en-US" altLang="ja-JP" sz="1400" dirty="0" smtClean="0"/>
          </a:p>
        </p:txBody>
      </p:sp>
      <p:sp>
        <p:nvSpPr>
          <p:cNvPr id="61" name="角丸四角形 60"/>
          <p:cNvSpPr/>
          <p:nvPr/>
        </p:nvSpPr>
        <p:spPr>
          <a:xfrm>
            <a:off x="1259632" y="5445224"/>
            <a:ext cx="158417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Beam line analyzer</a:t>
            </a:r>
            <a:endParaRPr kumimoji="1" lang="ja-JP" altLang="en-US" sz="1600" dirty="0"/>
          </a:p>
        </p:txBody>
      </p:sp>
      <p:sp>
        <p:nvSpPr>
          <p:cNvPr id="62" name="角丸四角形 61"/>
          <p:cNvSpPr/>
          <p:nvPr/>
        </p:nvSpPr>
        <p:spPr>
          <a:xfrm>
            <a:off x="3131840" y="4653136"/>
            <a:ext cx="93610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Tree</a:t>
            </a:r>
          </a:p>
          <a:p>
            <a:pPr algn="ctr"/>
            <a:r>
              <a:rPr lang="en-US" altLang="ja-JP" sz="1400" dirty="0" smtClean="0"/>
              <a:t>Maker</a:t>
            </a:r>
            <a:endParaRPr kumimoji="1" lang="en-US" altLang="ja-JP" sz="1400" dirty="0" smtClean="0"/>
          </a:p>
        </p:txBody>
      </p:sp>
      <p:sp>
        <p:nvSpPr>
          <p:cNvPr id="63" name="角丸四角形 62"/>
          <p:cNvSpPr/>
          <p:nvPr/>
        </p:nvSpPr>
        <p:spPr>
          <a:xfrm>
            <a:off x="1043608" y="4365104"/>
            <a:ext cx="93610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CAMAC</a:t>
            </a:r>
          </a:p>
          <a:p>
            <a:pPr algn="ctr"/>
            <a:r>
              <a:rPr lang="en-US" altLang="ja-JP" sz="1400" dirty="0" err="1" smtClean="0"/>
              <a:t>Decorder</a:t>
            </a:r>
            <a:endParaRPr kumimoji="1" lang="en-US" altLang="ja-JP" sz="1400" dirty="0" smtClean="0"/>
          </a:p>
        </p:txBody>
      </p:sp>
      <p:sp>
        <p:nvSpPr>
          <p:cNvPr id="64" name="下矢印 63"/>
          <p:cNvSpPr/>
          <p:nvPr/>
        </p:nvSpPr>
        <p:spPr>
          <a:xfrm rot="20481546">
            <a:off x="1619672" y="5085184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下矢印 64"/>
          <p:cNvSpPr/>
          <p:nvPr/>
        </p:nvSpPr>
        <p:spPr>
          <a:xfrm rot="1294954">
            <a:off x="2193094" y="5123013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下矢印 65"/>
          <p:cNvSpPr/>
          <p:nvPr/>
        </p:nvSpPr>
        <p:spPr>
          <a:xfrm rot="14342428">
            <a:off x="2887117" y="5247805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AutoShape 20"/>
          <p:cNvSpPr>
            <a:spLocks noChangeArrowheads="1"/>
          </p:cNvSpPr>
          <p:nvPr/>
        </p:nvSpPr>
        <p:spPr bwMode="auto">
          <a:xfrm rot="10800000">
            <a:off x="4427984" y="4509120"/>
            <a:ext cx="609600" cy="792088"/>
          </a:xfrm>
          <a:prstGeom prst="foldedCorner">
            <a:avLst>
              <a:gd name="adj" fmla="val 3020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en-US" altLang="ja-JP" sz="1800" dirty="0" smtClean="0"/>
              <a:t>Tree</a:t>
            </a:r>
          </a:p>
          <a:p>
            <a:pPr algn="ctr"/>
            <a:r>
              <a:rPr lang="en-US" altLang="ja-JP" dirty="0" smtClean="0"/>
              <a:t>File</a:t>
            </a:r>
            <a:endParaRPr lang="en-US" altLang="ja-JP" sz="1800" dirty="0"/>
          </a:p>
        </p:txBody>
      </p:sp>
      <p:sp>
        <p:nvSpPr>
          <p:cNvPr id="68" name="下矢印 67"/>
          <p:cNvSpPr/>
          <p:nvPr/>
        </p:nvSpPr>
        <p:spPr>
          <a:xfrm rot="15149066">
            <a:off x="4101271" y="4783482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角丸四角形 68"/>
          <p:cNvSpPr/>
          <p:nvPr/>
        </p:nvSpPr>
        <p:spPr>
          <a:xfrm>
            <a:off x="5364088" y="4365104"/>
            <a:ext cx="1368152" cy="1152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MUST2</a:t>
            </a:r>
          </a:p>
          <a:p>
            <a:pPr algn="ctr"/>
            <a:r>
              <a:rPr lang="en-US" altLang="ja-JP" sz="2400" dirty="0" smtClean="0"/>
              <a:t>Analyzer</a:t>
            </a:r>
          </a:p>
        </p:txBody>
      </p:sp>
      <p:sp>
        <p:nvSpPr>
          <p:cNvPr id="70" name="下矢印 69"/>
          <p:cNvSpPr/>
          <p:nvPr/>
        </p:nvSpPr>
        <p:spPr>
          <a:xfrm rot="16200000">
            <a:off x="5076056" y="4711474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Picture 24" descr="img_538497_5774018_0?11197027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1593820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pgabb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1421</Words>
  <Application>Microsoft Office PowerPoint</Application>
  <PresentationFormat>画面に合わせる (4:3)</PresentationFormat>
  <Paragraphs>428</Paragraphs>
  <Slides>40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fpgabb</vt:lpstr>
      <vt:lpstr>DAQ System for SAMURAI</vt:lpstr>
      <vt:lpstr>Contents</vt:lpstr>
      <vt:lpstr>Ongoing system - Common trigger</vt:lpstr>
      <vt:lpstr>Ongoing system - Time Stamp</vt:lpstr>
      <vt:lpstr>Time stamp based event build</vt:lpstr>
      <vt:lpstr>Time stamp module (LUPO)</vt:lpstr>
      <vt:lpstr>Dead time in Time Stamping System</vt:lpstr>
      <vt:lpstr>Activities - Education</vt:lpstr>
      <vt:lpstr>Activities - Collaboration - MUST2</vt:lpstr>
      <vt:lpstr>Activities - Collaboration - TUM</vt:lpstr>
      <vt:lpstr>Activities - Collaboration - Samurai Si</vt:lpstr>
      <vt:lpstr>Activities - Collaboration - GET</vt:lpstr>
      <vt:lpstr>SAMURAI DAQ</vt:lpstr>
      <vt:lpstr>SAMURAI + Time Stamp</vt:lpstr>
      <vt:lpstr>SAMURAI + Full Time Stamp</vt:lpstr>
      <vt:lpstr>Analysis with Time Stamp</vt:lpstr>
      <vt:lpstr>Next step - Precise timing synchronization</vt:lpstr>
      <vt:lpstr>Fast DAQ - Mini Controller</vt:lpstr>
      <vt:lpstr>Fast DAQ - QTC + V1190 multihit TDC</vt:lpstr>
      <vt:lpstr>Digital pulse shape with Ge Detector</vt:lpstr>
      <vt:lpstr>Advertisement - Circuit development</vt:lpstr>
      <vt:lpstr>Advertisement - Circuit development</vt:lpstr>
      <vt:lpstr>Summary</vt:lpstr>
      <vt:lpstr>Dead time problem in Time Stamping</vt:lpstr>
      <vt:lpstr>Dead time in Time stamping</vt:lpstr>
      <vt:lpstr>SAMURAI DAQ</vt:lpstr>
      <vt:lpstr>SAMURAI DAQ</vt:lpstr>
      <vt:lpstr>SAMURAI DAQ</vt:lpstr>
      <vt:lpstr>SAMURAI DAQ</vt:lpstr>
      <vt:lpstr>SAMURAI DAQ</vt:lpstr>
      <vt:lpstr>SAMURAI DAQ</vt:lpstr>
      <vt:lpstr>CAMAC Module</vt:lpstr>
      <vt:lpstr>VME Module</vt:lpstr>
      <vt:lpstr>FPGA circuit</vt:lpstr>
      <vt:lpstr>Activities - In house</vt:lpstr>
      <vt:lpstr>SHARAQ 2009</vt:lpstr>
      <vt:lpstr>SHARAQ 2009 </vt:lpstr>
      <vt:lpstr>Dead time simulation</vt:lpstr>
      <vt:lpstr>Dead time simulation</vt:lpstr>
      <vt:lpstr>Dead time simulation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System for SAMURAI</dc:title>
  <cp:lastModifiedBy>Hidetada Baba</cp:lastModifiedBy>
  <cp:revision>367</cp:revision>
  <dcterms:modified xsi:type="dcterms:W3CDTF">2010-11-22T06:23:53Z</dcterms:modified>
</cp:coreProperties>
</file>