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2" r:id="rId2"/>
    <p:sldId id="379" r:id="rId3"/>
    <p:sldId id="380" r:id="rId4"/>
    <p:sldId id="377" r:id="rId5"/>
    <p:sldId id="363" r:id="rId6"/>
    <p:sldId id="374" r:id="rId7"/>
    <p:sldId id="381" r:id="rId8"/>
    <p:sldId id="382" r:id="rId9"/>
    <p:sldId id="256" r:id="rId10"/>
    <p:sldId id="375" r:id="rId11"/>
    <p:sldId id="376" r:id="rId12"/>
    <p:sldId id="373" r:id="rId13"/>
    <p:sldId id="359" r:id="rId14"/>
    <p:sldId id="347" r:id="rId15"/>
    <p:sldId id="346" r:id="rId16"/>
    <p:sldId id="348" r:id="rId17"/>
    <p:sldId id="358" r:id="rId18"/>
    <p:sldId id="360" r:id="rId19"/>
    <p:sldId id="364" r:id="rId20"/>
    <p:sldId id="361" r:id="rId21"/>
    <p:sldId id="372" r:id="rId22"/>
    <p:sldId id="368" r:id="rId23"/>
    <p:sldId id="349" r:id="rId24"/>
    <p:sldId id="369" r:id="rId25"/>
    <p:sldId id="357" r:id="rId26"/>
    <p:sldId id="362" r:id="rId27"/>
    <p:sldId id="356" r:id="rId28"/>
    <p:sldId id="371" r:id="rId29"/>
    <p:sldId id="328" r:id="rId30"/>
    <p:sldId id="336" r:id="rId31"/>
    <p:sldId id="366" r:id="rId32"/>
    <p:sldId id="367" r:id="rId3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FF00"/>
    <a:srgbClr val="11E1F7"/>
    <a:srgbClr val="D9D9D9"/>
    <a:srgbClr val="FFFF00"/>
    <a:srgbClr val="FFE699"/>
    <a:srgbClr val="4472C4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05" autoAdjust="0"/>
    <p:restoredTop sz="90361" autoAdjust="0"/>
  </p:normalViewPr>
  <p:slideViewPr>
    <p:cSldViewPr snapToGrid="0">
      <p:cViewPr varScale="1">
        <p:scale>
          <a:sx n="55" d="100"/>
          <a:sy n="55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77894-0F9E-4517-9C45-CE6D66E7E1D5}" type="datetimeFigureOut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EA058-37B3-4B81-8325-0767A3B0F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16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A058-37B3-4B81-8325-0767A3B0F59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01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A058-37B3-4B81-8325-0767A3B0F59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43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A058-37B3-4B81-8325-0767A3B0F59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05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A058-37B3-4B81-8325-0767A3B0F59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01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A058-37B3-4B81-8325-0767A3B0F59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17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CA3A9-3B71-4117-B77F-31A2413F7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D297DB-EB52-461F-9541-5E7888EA7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E2967B-6A53-4E4F-96DF-20231FE5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0EB0-0BC3-43D8-814C-D63DA754DFDB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F07D00-40B7-48E3-908A-86C068EA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0F555C-9C69-419E-B69E-B69F26A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6F1C53-D109-4824-8A0D-1C4EDFE0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7BC2F9-E518-4F0A-BAEF-A0C17271F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3226E1-27B8-4675-8960-3BCA5ECA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F596-7124-4069-94AB-84678C469642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714506-2488-452E-B14E-B0395693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7BC317-B723-48CA-8B43-DF8A3CA0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28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9BEFF7-E50A-40F5-A1D9-15F806395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1BCCAC-38EB-430C-B3BA-B3963F0CD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ADDE22-3255-4EDA-A2F0-C4B84848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9754-B532-48D5-ACA8-7AE0DD22EF2E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6C00EC-D47F-4E6E-92FE-C48DC03B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6CCD9A-F869-4AC4-8233-A220C650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19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74A5FA-2161-48F9-95E1-5B76834B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647882-1BFF-4050-AE7F-2AD42B47D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1D720F-E284-4544-ABA5-98E17E57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A0D-89AC-4908-81E1-48BFC52C913C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20E9F0-1550-4443-A360-1811733A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7D014A-8BC9-4904-A3E0-D1BA26AC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4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AF7D3-9959-4B1A-92DE-293083C8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4DCC9E-AD2A-4823-8532-800086CC5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0A515B-9802-4CB4-AAE4-FDF219DB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4D8B-4522-4E78-B0E0-B8A1227C00B7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50CEC-D116-47DB-8C4D-7041C545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DF0C47-57BB-4653-A3A2-3CC66C71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48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1E7F69-51D6-4D3B-AB70-A6CB709D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075BF9-8B2F-4C26-9CC1-9BB32199E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3D4992-0DFE-495E-AE82-8F46190B8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A0BD04-A07F-411E-BED3-FA81671C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CC97-7DDD-4C57-8463-AC5FBD8A9B86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3FC64B-3631-4ECE-BCDC-CBDD2952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020B0C-BEAB-47B9-A1D7-98C520A2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46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FE8012-3477-4E14-A7C3-1EA91A30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146E54-08EB-4B81-8401-5D9472E90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1DC10A-D4E1-4834-BC12-2D9C1B0A4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06ACCFB-885A-42D0-A47C-FD82595FD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197BC93-07BC-4D11-A869-7A492F4A4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017B008-8B1C-4670-8D63-ED571418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82B-402E-4194-87FA-4DB2F2F36742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00EE271-9903-4698-A8F6-244D37B4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FEDEDCA-7FC0-461A-8367-3976E0A4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37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95A318-0638-4CC0-966E-D1F89382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F36C9D-E667-4E46-900E-E1F2C10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B7A3-8008-46CA-AEA3-3573C2B78C89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89D9301-3F71-4913-9711-C888ECB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7615A3-C17A-4A79-960A-71187567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3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29CECE9-FDE2-4C0E-8443-B06DBDD1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F70-7320-44E7-865C-22DC6AB0B816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751F96-B677-427E-8646-1B872CA3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7024C-6BC4-4894-AA18-785ADE87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42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6E111-F8FB-4F4C-B0BE-7D20D0D2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807883-0A4C-49C5-A233-F6857203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324EF5-0A2F-4F3B-BD95-4478CA521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0D9878-0CFE-421C-835B-0FC4CB0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C82B-ED3E-41AC-A0C8-2D4A71F8DAE1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BEAF29-B011-481F-8B44-8B121609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C324EC-748D-4705-B3B9-5F7D39A8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77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1F5E92-5A31-45DA-9002-659018D2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BE7529-A12A-4690-BF47-141523DA2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5D5C16-3778-4B2E-B5E3-EF68AB14A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BA1908-D59E-4B14-9F2E-5612A24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A4D-F6E4-4466-8594-081577F04CA2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73043-9D3E-42F5-9F49-1E35E0AC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739D87-AC4C-422B-92C6-F84655A7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3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D7C38C-4E84-4235-BDFC-E164C41C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2B6F1B-4908-4678-A65D-BE23946F2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BB9974-9EA3-4FDD-A12A-C443C5329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B00A-AC7D-4D06-85CD-D52D7831E2C6}" type="datetime1">
              <a:rPr kumimoji="1" lang="ja-JP" altLang="en-US" smtClean="0"/>
              <a:t>2020/1/15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7E008C-FB36-4208-A034-DDA43B12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BD4C9A-8E77-417D-8FB0-9416FEA14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51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D37B9-C230-4231-8204-E1DF30C10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Status of Event Start Counter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F1AF0B-4322-47FA-9287-0C0C97F66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900" y="42116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3200" dirty="0"/>
              <a:t>15 </a:t>
            </a:r>
            <a:r>
              <a:rPr lang="en-US" altLang="ja-JP" sz="3200" dirty="0"/>
              <a:t>Jan</a:t>
            </a:r>
            <a:r>
              <a:rPr kumimoji="1" lang="en-US" altLang="ja-JP" sz="3200" dirty="0"/>
              <a:t> 2020</a:t>
            </a:r>
          </a:p>
          <a:p>
            <a:r>
              <a:rPr lang="en-US" altLang="ja-JP" sz="3200" dirty="0"/>
              <a:t>RPC Meeting</a:t>
            </a:r>
            <a:endParaRPr kumimoji="1" lang="en-US" altLang="ja-JP" sz="3200" dirty="0"/>
          </a:p>
          <a:p>
            <a:r>
              <a:rPr lang="en-US" altLang="ja-JP" sz="3200" dirty="0"/>
              <a:t>H. Sako</a:t>
            </a:r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C3AFB0-D3B7-4AD5-AC29-3FEE2B15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53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A1DFC-971E-480E-B0FA-1F71183F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B88B67-CE5E-4D4C-89B1-1E5CF3D0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ADF4AC-2BBF-4C78-9AAD-8BA16FBC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3BB8C2-DADA-47E3-A423-6EAC66D61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966" y="1027906"/>
            <a:ext cx="5802167" cy="53105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C556A97-D7DD-4133-8C82-D770387CC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5" y="898172"/>
            <a:ext cx="2081127" cy="57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1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7B22F2-F251-471C-AC7B-FF14A8D3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</a:t>
            </a:r>
            <a:r>
              <a:rPr lang="en-US" altLang="ja-JP" dirty="0"/>
              <a:t>imensions of the scintillators + 2 circuit boards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BF9D1F-975D-4D33-A3AB-9A7C6478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5514663"/>
            <a:ext cx="10794994" cy="134333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Scintillator (already delivered)</a:t>
            </a:r>
          </a:p>
          <a:p>
            <a:r>
              <a:rPr kumimoji="1" lang="en-US" altLang="ja-JP" dirty="0"/>
              <a:t>Circuit (arrive by ~Jan 17)</a:t>
            </a:r>
          </a:p>
          <a:p>
            <a:r>
              <a:rPr kumimoji="1" lang="en-US" altLang="ja-JP" dirty="0"/>
              <a:t>Assemble by Jan </a:t>
            </a:r>
            <a:r>
              <a:rPr lang="en-US" altLang="ja-JP" dirty="0"/>
              <a:t>24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2AFD66-20E3-4ACF-8681-2CE8B3D4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1F3232-B5B5-4B63-9591-95AE39582FF1}"/>
              </a:ext>
            </a:extLst>
          </p:cNvPr>
          <p:cNvSpPr/>
          <p:nvPr/>
        </p:nvSpPr>
        <p:spPr>
          <a:xfrm>
            <a:off x="7286625" y="2781300"/>
            <a:ext cx="1733550" cy="21717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FFAFBF-EFE3-4662-9B60-E21A6F18F393}"/>
              </a:ext>
            </a:extLst>
          </p:cNvPr>
          <p:cNvSpPr/>
          <p:nvPr/>
        </p:nvSpPr>
        <p:spPr>
          <a:xfrm>
            <a:off x="2689225" y="2781300"/>
            <a:ext cx="1733550" cy="21717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56BBFB4-4B2D-4F17-BAC4-CE1D2B427334}"/>
              </a:ext>
            </a:extLst>
          </p:cNvPr>
          <p:cNvCxnSpPr/>
          <p:nvPr/>
        </p:nvCxnSpPr>
        <p:spPr>
          <a:xfrm>
            <a:off x="7286625" y="5153025"/>
            <a:ext cx="17335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7CA283-413C-4040-8738-359F8F04748E}"/>
              </a:ext>
            </a:extLst>
          </p:cNvPr>
          <p:cNvSpPr txBox="1"/>
          <p:nvPr/>
        </p:nvSpPr>
        <p:spPr>
          <a:xfrm>
            <a:off x="3355273" y="498740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F5CAA43-7334-4A90-8588-505A97C1F9A7}"/>
              </a:ext>
            </a:extLst>
          </p:cNvPr>
          <p:cNvCxnSpPr/>
          <p:nvPr/>
        </p:nvCxnSpPr>
        <p:spPr>
          <a:xfrm>
            <a:off x="2689225" y="5038725"/>
            <a:ext cx="17335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14489B-BB31-4022-835D-FB2939FC298A}"/>
              </a:ext>
            </a:extLst>
          </p:cNvPr>
          <p:cNvSpPr txBox="1"/>
          <p:nvPr/>
        </p:nvSpPr>
        <p:spPr>
          <a:xfrm>
            <a:off x="7945296" y="51802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98D229-5DB7-4AB1-A704-39C1F90D30F0}"/>
              </a:ext>
            </a:extLst>
          </p:cNvPr>
          <p:cNvSpPr txBox="1"/>
          <p:nvPr/>
        </p:nvSpPr>
        <p:spPr>
          <a:xfrm rot="5400000">
            <a:off x="9280008" y="38166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65</a:t>
            </a:r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6DC1A82-BC2B-49FC-B5E7-3589059AD87E}"/>
              </a:ext>
            </a:extLst>
          </p:cNvPr>
          <p:cNvCxnSpPr/>
          <p:nvPr/>
        </p:nvCxnSpPr>
        <p:spPr>
          <a:xfrm>
            <a:off x="9172575" y="2781300"/>
            <a:ext cx="0" cy="22061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C6C1F3A-D789-4FD0-8C7A-29BB1E54AF91}"/>
              </a:ext>
            </a:extLst>
          </p:cNvPr>
          <p:cNvSpPr/>
          <p:nvPr/>
        </p:nvSpPr>
        <p:spPr>
          <a:xfrm>
            <a:off x="4445002" y="4100928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43CC601-7012-46E8-A673-C1D4FA6F1F6C}"/>
              </a:ext>
            </a:extLst>
          </p:cNvPr>
          <p:cNvSpPr/>
          <p:nvPr/>
        </p:nvSpPr>
        <p:spPr>
          <a:xfrm>
            <a:off x="4445002" y="3997741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BA02A9C-9F36-43BD-867B-7B9B4641087D}"/>
              </a:ext>
            </a:extLst>
          </p:cNvPr>
          <p:cNvSpPr/>
          <p:nvPr/>
        </p:nvSpPr>
        <p:spPr>
          <a:xfrm>
            <a:off x="4445002" y="3892689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9D3B5AB-7663-4C26-A9E7-7B2F1BF46BC0}"/>
              </a:ext>
            </a:extLst>
          </p:cNvPr>
          <p:cNvCxnSpPr>
            <a:cxnSpLocks/>
          </p:cNvCxnSpPr>
          <p:nvPr/>
        </p:nvCxnSpPr>
        <p:spPr>
          <a:xfrm>
            <a:off x="4470402" y="4304643"/>
            <a:ext cx="28289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B85DC7-ACFB-43AD-9756-3CF5C8C0BEF0}"/>
              </a:ext>
            </a:extLst>
          </p:cNvPr>
          <p:cNvSpPr txBox="1"/>
          <p:nvPr/>
        </p:nvSpPr>
        <p:spPr>
          <a:xfrm>
            <a:off x="5526034" y="427973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100</a:t>
            </a:r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0E338D1-519A-4CE8-BE6E-2B309E67DCA2}"/>
              </a:ext>
            </a:extLst>
          </p:cNvPr>
          <p:cNvSpPr/>
          <p:nvPr/>
        </p:nvSpPr>
        <p:spPr>
          <a:xfrm>
            <a:off x="4445002" y="3797301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CF7FD90-1D17-465F-BDCC-204F554375D3}"/>
              </a:ext>
            </a:extLst>
          </p:cNvPr>
          <p:cNvSpPr/>
          <p:nvPr/>
        </p:nvSpPr>
        <p:spPr>
          <a:xfrm>
            <a:off x="4445002" y="3694114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2490B2F-CA42-4126-9187-3FED027E0DAF}"/>
              </a:ext>
            </a:extLst>
          </p:cNvPr>
          <p:cNvSpPr/>
          <p:nvPr/>
        </p:nvSpPr>
        <p:spPr>
          <a:xfrm>
            <a:off x="4445002" y="3589062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4BC0D38-3844-4AB7-8032-15DA80FA67B2}"/>
              </a:ext>
            </a:extLst>
          </p:cNvPr>
          <p:cNvSpPr/>
          <p:nvPr/>
        </p:nvSpPr>
        <p:spPr>
          <a:xfrm>
            <a:off x="4445002" y="3503100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89E959A-2294-464F-A9F2-E7AB2512100D}"/>
              </a:ext>
            </a:extLst>
          </p:cNvPr>
          <p:cNvSpPr/>
          <p:nvPr/>
        </p:nvSpPr>
        <p:spPr>
          <a:xfrm>
            <a:off x="4445002" y="3399913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80C6941-743B-4473-8A64-B16F61B000FF}"/>
              </a:ext>
            </a:extLst>
          </p:cNvPr>
          <p:cNvCxnSpPr/>
          <p:nvPr/>
        </p:nvCxnSpPr>
        <p:spPr>
          <a:xfrm>
            <a:off x="7386320" y="3399913"/>
            <a:ext cx="0" cy="821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A370E6-C75E-4340-AD0D-91775A69B181}"/>
              </a:ext>
            </a:extLst>
          </p:cNvPr>
          <p:cNvSpPr txBox="1"/>
          <p:nvPr/>
        </p:nvSpPr>
        <p:spPr>
          <a:xfrm rot="5400000">
            <a:off x="7642970" y="364219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~35</a:t>
            </a:r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12ACA86-73DD-4333-A536-95334FC48FFC}"/>
              </a:ext>
            </a:extLst>
          </p:cNvPr>
          <p:cNvSpPr/>
          <p:nvPr/>
        </p:nvSpPr>
        <p:spPr>
          <a:xfrm>
            <a:off x="4422774" y="27833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9D5E842-8123-4334-83DF-04B8848D1165}"/>
              </a:ext>
            </a:extLst>
          </p:cNvPr>
          <p:cNvSpPr/>
          <p:nvPr/>
        </p:nvSpPr>
        <p:spPr>
          <a:xfrm>
            <a:off x="6630987" y="27960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DD019DF-2DC6-4111-AF6A-9FFDC702CC91}"/>
              </a:ext>
            </a:extLst>
          </p:cNvPr>
          <p:cNvSpPr/>
          <p:nvPr/>
        </p:nvSpPr>
        <p:spPr>
          <a:xfrm>
            <a:off x="6630987" y="45232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E901A1C-AD0F-4D0E-8F61-97016D193D86}"/>
              </a:ext>
            </a:extLst>
          </p:cNvPr>
          <p:cNvSpPr/>
          <p:nvPr/>
        </p:nvSpPr>
        <p:spPr>
          <a:xfrm>
            <a:off x="4421187" y="45232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3E66EBB-C0B0-4B23-8EFF-DF6B58DA9EDC}"/>
              </a:ext>
            </a:extLst>
          </p:cNvPr>
          <p:cNvSpPr/>
          <p:nvPr/>
        </p:nvSpPr>
        <p:spPr>
          <a:xfrm>
            <a:off x="2781300" y="28735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BDEFF37C-7116-4AB2-8168-8FF62C0F30D5}"/>
              </a:ext>
            </a:extLst>
          </p:cNvPr>
          <p:cNvSpPr/>
          <p:nvPr/>
        </p:nvSpPr>
        <p:spPr>
          <a:xfrm>
            <a:off x="2806700" y="4676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4CF431B5-2868-4098-B728-16844049B317}"/>
              </a:ext>
            </a:extLst>
          </p:cNvPr>
          <p:cNvSpPr/>
          <p:nvPr/>
        </p:nvSpPr>
        <p:spPr>
          <a:xfrm>
            <a:off x="4000500" y="4664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C857FD7-E6AB-4E3B-9D7C-04332843674C}"/>
              </a:ext>
            </a:extLst>
          </p:cNvPr>
          <p:cNvSpPr/>
          <p:nvPr/>
        </p:nvSpPr>
        <p:spPr>
          <a:xfrm>
            <a:off x="3987800" y="2886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14DD59E-A302-4C69-AD14-767D61EC8429}"/>
              </a:ext>
            </a:extLst>
          </p:cNvPr>
          <p:cNvSpPr/>
          <p:nvPr/>
        </p:nvSpPr>
        <p:spPr>
          <a:xfrm>
            <a:off x="7518400" y="2886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447D4B03-34EF-4599-9CB1-6402025A2925}"/>
              </a:ext>
            </a:extLst>
          </p:cNvPr>
          <p:cNvSpPr/>
          <p:nvPr/>
        </p:nvSpPr>
        <p:spPr>
          <a:xfrm>
            <a:off x="7543800" y="46896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ED27C885-627E-445B-ACA3-FEE914D66BEC}"/>
              </a:ext>
            </a:extLst>
          </p:cNvPr>
          <p:cNvSpPr/>
          <p:nvPr/>
        </p:nvSpPr>
        <p:spPr>
          <a:xfrm>
            <a:off x="8737600" y="4676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4D76D3B1-FF36-400C-97A9-1FC48155BA25}"/>
              </a:ext>
            </a:extLst>
          </p:cNvPr>
          <p:cNvSpPr/>
          <p:nvPr/>
        </p:nvSpPr>
        <p:spPr>
          <a:xfrm>
            <a:off x="8724900" y="2898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A30A2FE-74EC-4758-8E92-463C6C73BFB0}"/>
              </a:ext>
            </a:extLst>
          </p:cNvPr>
          <p:cNvSpPr/>
          <p:nvPr/>
        </p:nvSpPr>
        <p:spPr>
          <a:xfrm>
            <a:off x="4435473" y="2808708"/>
            <a:ext cx="642939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2784E69-4A76-4FF1-8D49-246065539941}"/>
              </a:ext>
            </a:extLst>
          </p:cNvPr>
          <p:cNvSpPr/>
          <p:nvPr/>
        </p:nvSpPr>
        <p:spPr>
          <a:xfrm>
            <a:off x="6629401" y="2821160"/>
            <a:ext cx="669926" cy="3601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97A8048-68AB-4E3E-9BD2-4A4738F64A71}"/>
              </a:ext>
            </a:extLst>
          </p:cNvPr>
          <p:cNvSpPr/>
          <p:nvPr/>
        </p:nvSpPr>
        <p:spPr>
          <a:xfrm>
            <a:off x="4445002" y="4564370"/>
            <a:ext cx="633409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372E9E4-1E61-4A04-B716-2C067623EC71}"/>
              </a:ext>
            </a:extLst>
          </p:cNvPr>
          <p:cNvSpPr/>
          <p:nvPr/>
        </p:nvSpPr>
        <p:spPr>
          <a:xfrm>
            <a:off x="6624685" y="4551670"/>
            <a:ext cx="663527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2C73357-133C-4EB3-A359-12A2032F0075}"/>
              </a:ext>
            </a:extLst>
          </p:cNvPr>
          <p:cNvSpPr/>
          <p:nvPr/>
        </p:nvSpPr>
        <p:spPr>
          <a:xfrm>
            <a:off x="4813716" y="4645792"/>
            <a:ext cx="2060467" cy="142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0F98CFC-D929-48FA-9908-95C20A625A52}"/>
              </a:ext>
            </a:extLst>
          </p:cNvPr>
          <p:cNvSpPr/>
          <p:nvPr/>
        </p:nvSpPr>
        <p:spPr>
          <a:xfrm>
            <a:off x="4786420" y="2917591"/>
            <a:ext cx="2179530" cy="12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068147-593B-47DE-B514-7723220F3A18}"/>
              </a:ext>
            </a:extLst>
          </p:cNvPr>
          <p:cNvSpPr txBox="1"/>
          <p:nvPr/>
        </p:nvSpPr>
        <p:spPr>
          <a:xfrm>
            <a:off x="333829" y="2365829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Holes for M4 screws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F631C93-BD2F-4177-BC92-F50450BD7A4E}"/>
              </a:ext>
            </a:extLst>
          </p:cNvPr>
          <p:cNvCxnSpPr>
            <a:cxnSpLocks/>
          </p:cNvCxnSpPr>
          <p:nvPr/>
        </p:nvCxnSpPr>
        <p:spPr>
          <a:xfrm>
            <a:off x="2369982" y="2550495"/>
            <a:ext cx="411318" cy="32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9B434B1-ADF2-48D7-9B30-9CC7A93AA2F2}"/>
              </a:ext>
            </a:extLst>
          </p:cNvPr>
          <p:cNvCxnSpPr>
            <a:cxnSpLocks/>
          </p:cNvCxnSpPr>
          <p:nvPr/>
        </p:nvCxnSpPr>
        <p:spPr>
          <a:xfrm>
            <a:off x="4421187" y="5180240"/>
            <a:ext cx="28902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A5A3E8F-E80B-4E25-B18F-1B3E1ACE7973}"/>
              </a:ext>
            </a:extLst>
          </p:cNvPr>
          <p:cNvSpPr txBox="1"/>
          <p:nvPr/>
        </p:nvSpPr>
        <p:spPr>
          <a:xfrm>
            <a:off x="5587470" y="515918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~103</a:t>
            </a:r>
            <a:endParaRPr kumimoji="1" lang="ja-JP" altLang="en-US" dirty="0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CFF6128A-B696-4047-8892-37F65E200CEB}"/>
              </a:ext>
            </a:extLst>
          </p:cNvPr>
          <p:cNvCxnSpPr>
            <a:cxnSpLocks/>
          </p:cNvCxnSpPr>
          <p:nvPr/>
        </p:nvCxnSpPr>
        <p:spPr>
          <a:xfrm>
            <a:off x="8750203" y="4717552"/>
            <a:ext cx="26997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AC74583F-5BE0-42AE-B169-304928B373A8}"/>
              </a:ext>
            </a:extLst>
          </p:cNvPr>
          <p:cNvCxnSpPr>
            <a:cxnSpLocks/>
          </p:cNvCxnSpPr>
          <p:nvPr/>
        </p:nvCxnSpPr>
        <p:spPr>
          <a:xfrm>
            <a:off x="8794750" y="4703719"/>
            <a:ext cx="0" cy="21916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22D817E-965F-4CD4-B1F8-132A41F4A89F}"/>
              </a:ext>
            </a:extLst>
          </p:cNvPr>
          <p:cNvSpPr txBox="1"/>
          <p:nvPr/>
        </p:nvSpPr>
        <p:spPr>
          <a:xfrm>
            <a:off x="8779585" y="43184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3E7D4FD1-9522-4029-9E38-7EED37A6D2FC}"/>
              </a:ext>
            </a:extLst>
          </p:cNvPr>
          <p:cNvCxnSpPr>
            <a:cxnSpLocks/>
          </p:cNvCxnSpPr>
          <p:nvPr/>
        </p:nvCxnSpPr>
        <p:spPr>
          <a:xfrm>
            <a:off x="7560539" y="4675473"/>
            <a:ext cx="125731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66C59A0-70DC-4084-B272-8E4C5CFE49B3}"/>
              </a:ext>
            </a:extLst>
          </p:cNvPr>
          <p:cNvSpPr txBox="1"/>
          <p:nvPr/>
        </p:nvSpPr>
        <p:spPr>
          <a:xfrm>
            <a:off x="8391306" y="4715839"/>
            <a:ext cx="35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D1FFFFF-2A81-4B18-AF50-3AFF6F54F3C2}"/>
              </a:ext>
            </a:extLst>
          </p:cNvPr>
          <p:cNvSpPr txBox="1"/>
          <p:nvPr/>
        </p:nvSpPr>
        <p:spPr>
          <a:xfrm flipH="1">
            <a:off x="8012820" y="4470190"/>
            <a:ext cx="47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47</a:t>
            </a:r>
            <a:endParaRPr kumimoji="1" lang="ja-JP" altLang="en-US" dirty="0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D33426B7-4F95-430D-A10D-8DEAD05FC952}"/>
              </a:ext>
            </a:extLst>
          </p:cNvPr>
          <p:cNvCxnSpPr>
            <a:cxnSpLocks/>
          </p:cNvCxnSpPr>
          <p:nvPr/>
        </p:nvCxnSpPr>
        <p:spPr>
          <a:xfrm>
            <a:off x="6630987" y="2685276"/>
            <a:ext cx="6804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FA3D8A9-E0A7-418D-89AA-78DD0528B142}"/>
              </a:ext>
            </a:extLst>
          </p:cNvPr>
          <p:cNvSpPr txBox="1"/>
          <p:nvPr/>
        </p:nvSpPr>
        <p:spPr>
          <a:xfrm>
            <a:off x="6697984" y="23728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25</a:t>
            </a:r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DCCE375-5E29-44A5-A45C-0955A0E13CAC}"/>
              </a:ext>
            </a:extLst>
          </p:cNvPr>
          <p:cNvSpPr txBox="1"/>
          <p:nvPr/>
        </p:nvSpPr>
        <p:spPr>
          <a:xfrm>
            <a:off x="5645753" y="23329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50</a:t>
            </a:r>
            <a:endParaRPr kumimoji="1" lang="ja-JP" altLang="en-US" dirty="0"/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8369010D-6923-42A4-91EF-31C46598D118}"/>
              </a:ext>
            </a:extLst>
          </p:cNvPr>
          <p:cNvCxnSpPr>
            <a:cxnSpLocks/>
          </p:cNvCxnSpPr>
          <p:nvPr/>
        </p:nvCxnSpPr>
        <p:spPr>
          <a:xfrm>
            <a:off x="4471987" y="2659876"/>
            <a:ext cx="6804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44BAC72-41E8-4919-BD41-4E78E13856A7}"/>
              </a:ext>
            </a:extLst>
          </p:cNvPr>
          <p:cNvSpPr txBox="1"/>
          <p:nvPr/>
        </p:nvSpPr>
        <p:spPr>
          <a:xfrm>
            <a:off x="4538984" y="23474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25</a:t>
            </a:r>
            <a:endParaRPr kumimoji="1" lang="ja-JP" altLang="en-US" dirty="0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292750DB-239F-40C8-9B8C-203BD5B6CF45}"/>
              </a:ext>
            </a:extLst>
          </p:cNvPr>
          <p:cNvCxnSpPr>
            <a:cxnSpLocks/>
          </p:cNvCxnSpPr>
          <p:nvPr/>
        </p:nvCxnSpPr>
        <p:spPr>
          <a:xfrm>
            <a:off x="5152466" y="2659876"/>
            <a:ext cx="14722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9404261-92B1-4507-B4BC-AC6FF6C04CEC}"/>
              </a:ext>
            </a:extLst>
          </p:cNvPr>
          <p:cNvSpPr txBox="1"/>
          <p:nvPr/>
        </p:nvSpPr>
        <p:spPr>
          <a:xfrm>
            <a:off x="5674766" y="30566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70</a:t>
            </a:r>
            <a:endParaRPr kumimoji="1" lang="ja-JP" altLang="en-US" dirty="0"/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969625F9-F54E-4BC0-B690-18BD0588F93B}"/>
              </a:ext>
            </a:extLst>
          </p:cNvPr>
          <p:cNvCxnSpPr>
            <a:cxnSpLocks/>
          </p:cNvCxnSpPr>
          <p:nvPr/>
        </p:nvCxnSpPr>
        <p:spPr>
          <a:xfrm>
            <a:off x="4807432" y="3043389"/>
            <a:ext cx="2158518" cy="13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3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009B1-233D-496B-B0BD-29B996F6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Acryl Cerenkov Detector</a:t>
            </a:r>
            <a:r>
              <a:rPr lang="ja-JP" altLang="en-US" dirty="0"/>
              <a:t>（変更）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FF59AA-7A4C-47CB-B879-32CC35811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95" y="5456644"/>
            <a:ext cx="6361515" cy="1004162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アクリル外径を小さくし、</a:t>
            </a:r>
            <a:r>
              <a:rPr kumimoji="1" lang="en-US" altLang="ja-JP" dirty="0"/>
              <a:t>PMT</a:t>
            </a:r>
            <a:r>
              <a:rPr kumimoji="1" lang="ja-JP" altLang="en-US" dirty="0"/>
              <a:t>に合わせることで、蓋を外さずに取り付けフレーム</a:t>
            </a:r>
            <a:r>
              <a:rPr lang="ja-JP" altLang="en-US" dirty="0"/>
              <a:t>に挿入可能となる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B082962-68B0-45E1-A439-1A457E1E5AF4}"/>
              </a:ext>
            </a:extLst>
          </p:cNvPr>
          <p:cNvSpPr/>
          <p:nvPr/>
        </p:nvSpPr>
        <p:spPr>
          <a:xfrm>
            <a:off x="4632848" y="2588153"/>
            <a:ext cx="2073110" cy="21014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B7EBCD-7D4F-4D6D-8DF6-5E601D6612BD}"/>
              </a:ext>
            </a:extLst>
          </p:cNvPr>
          <p:cNvSpPr/>
          <p:nvPr/>
        </p:nvSpPr>
        <p:spPr>
          <a:xfrm>
            <a:off x="4632848" y="2052359"/>
            <a:ext cx="2073110" cy="525320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07D0708-F631-41C4-B393-2BA79214B0C1}"/>
              </a:ext>
            </a:extLst>
          </p:cNvPr>
          <p:cNvCxnSpPr>
            <a:cxnSpLocks/>
          </p:cNvCxnSpPr>
          <p:nvPr/>
        </p:nvCxnSpPr>
        <p:spPr>
          <a:xfrm>
            <a:off x="5029254" y="2052359"/>
            <a:ext cx="0" cy="535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AC8E77-322F-4DF2-9756-BDB65761C568}"/>
              </a:ext>
            </a:extLst>
          </p:cNvPr>
          <p:cNvCxnSpPr>
            <a:cxnSpLocks/>
          </p:cNvCxnSpPr>
          <p:nvPr/>
        </p:nvCxnSpPr>
        <p:spPr>
          <a:xfrm>
            <a:off x="6299254" y="2052359"/>
            <a:ext cx="0" cy="54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A6CD07E-237E-4780-90B2-7685873AD3F0}"/>
              </a:ext>
            </a:extLst>
          </p:cNvPr>
          <p:cNvCxnSpPr>
            <a:cxnSpLocks/>
          </p:cNvCxnSpPr>
          <p:nvPr/>
        </p:nvCxnSpPr>
        <p:spPr>
          <a:xfrm>
            <a:off x="3783109" y="2731143"/>
            <a:ext cx="0" cy="18892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427FCF7-0CC7-4A9C-9B5A-896C779BB321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2931528" y="2763236"/>
            <a:ext cx="118944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4246268-57CA-44E2-973E-3172321440E1}"/>
              </a:ext>
            </a:extLst>
          </p:cNvPr>
          <p:cNvCxnSpPr/>
          <p:nvPr/>
        </p:nvCxnSpPr>
        <p:spPr>
          <a:xfrm flipV="1">
            <a:off x="2945781" y="4620436"/>
            <a:ext cx="107007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832D70F-B17F-4050-99E2-AC27739F3C1B}"/>
              </a:ext>
            </a:extLst>
          </p:cNvPr>
          <p:cNvSpPr txBox="1"/>
          <p:nvPr/>
        </p:nvSpPr>
        <p:spPr>
          <a:xfrm rot="5400000">
            <a:off x="3653426" y="350491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71.9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A4F8236-E4BC-4A1A-BFF5-58590E415CFB}"/>
              </a:ext>
            </a:extLst>
          </p:cNvPr>
          <p:cNvSpPr/>
          <p:nvPr/>
        </p:nvSpPr>
        <p:spPr>
          <a:xfrm>
            <a:off x="1220590" y="2526895"/>
            <a:ext cx="2160000" cy="22214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B627066-ED69-4FC6-BEC5-EE76B17CD799}"/>
              </a:ext>
            </a:extLst>
          </p:cNvPr>
          <p:cNvSpPr>
            <a:spLocks noChangeAspect="1"/>
          </p:cNvSpPr>
          <p:nvPr/>
        </p:nvSpPr>
        <p:spPr>
          <a:xfrm>
            <a:off x="1523549" y="2891714"/>
            <a:ext cx="1512000" cy="151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9C708C5-0F0B-47EA-A5F5-F4D3FBCC7619}"/>
              </a:ext>
            </a:extLst>
          </p:cNvPr>
          <p:cNvCxnSpPr>
            <a:cxnSpLocks/>
            <a:stCxn id="7" idx="4"/>
            <a:endCxn id="7" idx="1"/>
          </p:cNvCxnSpPr>
          <p:nvPr/>
        </p:nvCxnSpPr>
        <p:spPr>
          <a:xfrm>
            <a:off x="1671528" y="2763236"/>
            <a:ext cx="1260000" cy="1800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6C455AD-D0D0-4AE3-9A9F-9D19007F73D8}"/>
              </a:ext>
            </a:extLst>
          </p:cNvPr>
          <p:cNvCxnSpPr>
            <a:cxnSpLocks/>
            <a:stCxn id="7" idx="5"/>
            <a:endCxn id="7" idx="2"/>
          </p:cNvCxnSpPr>
          <p:nvPr/>
        </p:nvCxnSpPr>
        <p:spPr>
          <a:xfrm flipH="1">
            <a:off x="1671528" y="2763236"/>
            <a:ext cx="1260000" cy="1800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D927A65-1AF7-4997-8279-9F57BE113548}"/>
              </a:ext>
            </a:extLst>
          </p:cNvPr>
          <p:cNvCxnSpPr>
            <a:cxnSpLocks/>
            <a:stCxn id="7" idx="3"/>
            <a:endCxn id="7" idx="0"/>
          </p:cNvCxnSpPr>
          <p:nvPr/>
        </p:nvCxnSpPr>
        <p:spPr>
          <a:xfrm>
            <a:off x="1221528" y="3663236"/>
            <a:ext cx="216000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DD4CE48-018C-435A-8028-3F5EC881CA21}"/>
              </a:ext>
            </a:extLst>
          </p:cNvPr>
          <p:cNvCxnSpPr>
            <a:cxnSpLocks/>
          </p:cNvCxnSpPr>
          <p:nvPr/>
        </p:nvCxnSpPr>
        <p:spPr>
          <a:xfrm>
            <a:off x="1248855" y="4905935"/>
            <a:ext cx="217079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364A112-6CB2-40FA-B2E4-A423085D6953}"/>
              </a:ext>
            </a:extLst>
          </p:cNvPr>
          <p:cNvCxnSpPr/>
          <p:nvPr/>
        </p:nvCxnSpPr>
        <p:spPr>
          <a:xfrm>
            <a:off x="1223644" y="3668153"/>
            <a:ext cx="0" cy="1279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1B420F73-3D24-4AAF-AC65-C7046751698E}"/>
              </a:ext>
            </a:extLst>
          </p:cNvPr>
          <p:cNvCxnSpPr/>
          <p:nvPr/>
        </p:nvCxnSpPr>
        <p:spPr>
          <a:xfrm>
            <a:off x="3401428" y="3645041"/>
            <a:ext cx="0" cy="1279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A7C7310-07A7-41EE-A293-A94CA4F45F8B}"/>
              </a:ext>
            </a:extLst>
          </p:cNvPr>
          <p:cNvSpPr txBox="1"/>
          <p:nvPr/>
        </p:nvSpPr>
        <p:spPr>
          <a:xfrm>
            <a:off x="2006394" y="4924185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83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2C56BB1-8F71-42B8-9DBD-6523B8777099}"/>
              </a:ext>
            </a:extLst>
          </p:cNvPr>
          <p:cNvCxnSpPr>
            <a:cxnSpLocks/>
          </p:cNvCxnSpPr>
          <p:nvPr/>
        </p:nvCxnSpPr>
        <p:spPr>
          <a:xfrm>
            <a:off x="7082370" y="2052359"/>
            <a:ext cx="0" cy="5253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21F6B86-C991-4C1B-933A-81F4CAB00141}"/>
              </a:ext>
            </a:extLst>
          </p:cNvPr>
          <p:cNvSpPr txBox="1"/>
          <p:nvPr/>
        </p:nvSpPr>
        <p:spPr>
          <a:xfrm rot="5400000">
            <a:off x="7098087" y="2119175"/>
            <a:ext cx="44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30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04F82C6-50CD-4AFE-B948-FF894F01938F}"/>
              </a:ext>
            </a:extLst>
          </p:cNvPr>
          <p:cNvCxnSpPr>
            <a:cxnSpLocks/>
          </p:cNvCxnSpPr>
          <p:nvPr/>
        </p:nvCxnSpPr>
        <p:spPr>
          <a:xfrm>
            <a:off x="4632848" y="4775435"/>
            <a:ext cx="207311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A672127-CF7E-4677-A207-1DF5849226FF}"/>
              </a:ext>
            </a:extLst>
          </p:cNvPr>
          <p:cNvSpPr txBox="1"/>
          <p:nvPr/>
        </p:nvSpPr>
        <p:spPr>
          <a:xfrm>
            <a:off x="5448354" y="47788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83</a:t>
            </a:r>
            <a:endParaRPr kumimoji="1" lang="ja-JP" altLang="en-US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E514DDF-571F-49E6-8C17-3046EFE1E5A8}"/>
              </a:ext>
            </a:extLst>
          </p:cNvPr>
          <p:cNvCxnSpPr>
            <a:cxnSpLocks/>
          </p:cNvCxnSpPr>
          <p:nvPr/>
        </p:nvCxnSpPr>
        <p:spPr>
          <a:xfrm>
            <a:off x="4571197" y="1984314"/>
            <a:ext cx="217079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9B8296C-245A-4363-9FE4-AA662079FA67}"/>
              </a:ext>
            </a:extLst>
          </p:cNvPr>
          <p:cNvSpPr txBox="1"/>
          <p:nvPr/>
        </p:nvSpPr>
        <p:spPr>
          <a:xfrm>
            <a:off x="5017515" y="1614982"/>
            <a:ext cx="122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86.6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dirty="0">
                <a:solidFill>
                  <a:srgbClr val="FF0000"/>
                </a:solidFill>
              </a:rPr>
              <a:t>83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DE3FDD2-148B-4695-A411-C4663E15460F}"/>
              </a:ext>
            </a:extLst>
          </p:cNvPr>
          <p:cNvCxnSpPr>
            <a:cxnSpLocks/>
          </p:cNvCxnSpPr>
          <p:nvPr/>
        </p:nvCxnSpPr>
        <p:spPr>
          <a:xfrm>
            <a:off x="4578273" y="1916218"/>
            <a:ext cx="0" cy="324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D2235A1-C38E-4459-A867-164E256D9758}"/>
              </a:ext>
            </a:extLst>
          </p:cNvPr>
          <p:cNvCxnSpPr>
            <a:cxnSpLocks/>
          </p:cNvCxnSpPr>
          <p:nvPr/>
        </p:nvCxnSpPr>
        <p:spPr>
          <a:xfrm>
            <a:off x="6741990" y="1909449"/>
            <a:ext cx="0" cy="412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3784590-182C-4C02-9A75-C061D14E591E}"/>
              </a:ext>
            </a:extLst>
          </p:cNvPr>
          <p:cNvCxnSpPr>
            <a:cxnSpLocks/>
          </p:cNvCxnSpPr>
          <p:nvPr/>
        </p:nvCxnSpPr>
        <p:spPr>
          <a:xfrm>
            <a:off x="6741990" y="2577679"/>
            <a:ext cx="368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FC5E95F1-98C9-47F0-9155-AAC3FA9620D4}"/>
              </a:ext>
            </a:extLst>
          </p:cNvPr>
          <p:cNvCxnSpPr>
            <a:cxnSpLocks/>
          </p:cNvCxnSpPr>
          <p:nvPr/>
        </p:nvCxnSpPr>
        <p:spPr>
          <a:xfrm>
            <a:off x="6749020" y="2053903"/>
            <a:ext cx="3541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D86ABA1-2939-4626-99CF-8D732408D6EF}"/>
              </a:ext>
            </a:extLst>
          </p:cNvPr>
          <p:cNvSpPr txBox="1"/>
          <p:nvPr/>
        </p:nvSpPr>
        <p:spPr>
          <a:xfrm>
            <a:off x="7017589" y="4329185"/>
            <a:ext cx="4378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PMT R5543</a:t>
            </a:r>
          </a:p>
          <a:p>
            <a:pPr lvl="1"/>
            <a:r>
              <a:rPr lang="en-US" altLang="ja-JP" dirty="0"/>
              <a:t>Quartz window (UV transparent)</a:t>
            </a:r>
          </a:p>
          <a:p>
            <a:pPr lvl="1"/>
            <a:r>
              <a:rPr lang="en-US" altLang="ja-JP" dirty="0"/>
              <a:t>Fine mesh</a:t>
            </a:r>
          </a:p>
          <a:p>
            <a:pPr lvl="1"/>
            <a:r>
              <a:rPr lang="en-US" altLang="ja-JP" dirty="0"/>
              <a:t>TTS 0.5ns</a:t>
            </a:r>
          </a:p>
          <a:p>
            <a:pPr lvl="1"/>
            <a:r>
              <a:rPr lang="en-US" altLang="ja-JP" dirty="0"/>
              <a:t>Gain 1.7 x 10</a:t>
            </a:r>
            <a:r>
              <a:rPr lang="en-US" altLang="ja-JP" baseline="30000" dirty="0"/>
              <a:t>7</a:t>
            </a:r>
            <a:r>
              <a:rPr lang="en-US" altLang="ja-JP" dirty="0"/>
              <a:t>(B=0), 0.6x10</a:t>
            </a:r>
            <a:r>
              <a:rPr lang="en-US" altLang="ja-JP" baseline="30000" dirty="0"/>
              <a:t>7</a:t>
            </a:r>
            <a:r>
              <a:rPr lang="en-US" altLang="ja-JP" dirty="0"/>
              <a:t>(B=0.5T)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A3AB72E5-5D24-44A1-A6C5-F499BDA93C02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705958" y="3638867"/>
            <a:ext cx="237368" cy="85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E5522E2-4958-4E5E-9957-6F33524BA358}"/>
              </a:ext>
            </a:extLst>
          </p:cNvPr>
          <p:cNvCxnSpPr>
            <a:cxnSpLocks/>
          </p:cNvCxnSpPr>
          <p:nvPr/>
        </p:nvCxnSpPr>
        <p:spPr>
          <a:xfrm>
            <a:off x="1220590" y="2460504"/>
            <a:ext cx="219905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438B854-2708-44B2-B187-A9D780797065}"/>
              </a:ext>
            </a:extLst>
          </p:cNvPr>
          <p:cNvSpPr txBox="1"/>
          <p:nvPr/>
        </p:nvSpPr>
        <p:spPr>
          <a:xfrm>
            <a:off x="1781848" y="206974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83</a:t>
            </a:r>
            <a:r>
              <a:rPr kumimoji="1" lang="en-US" altLang="ja-JP" dirty="0"/>
              <a:t> (PMT)</a:t>
            </a:r>
            <a:endParaRPr kumimoji="1" lang="ja-JP" altLang="en-US" dirty="0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D80BA69B-5379-4660-8F67-75A145736E59}"/>
              </a:ext>
            </a:extLst>
          </p:cNvPr>
          <p:cNvCxnSpPr/>
          <p:nvPr/>
        </p:nvCxnSpPr>
        <p:spPr>
          <a:xfrm>
            <a:off x="1220590" y="2362722"/>
            <a:ext cx="0" cy="1279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B3D50DB3-F0AC-4926-9320-B337BA86ECCD}"/>
              </a:ext>
            </a:extLst>
          </p:cNvPr>
          <p:cNvCxnSpPr/>
          <p:nvPr/>
        </p:nvCxnSpPr>
        <p:spPr>
          <a:xfrm>
            <a:off x="3377321" y="2439076"/>
            <a:ext cx="0" cy="1279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FCBB35D-866B-4F2A-A924-B8BD71783BB0}"/>
              </a:ext>
            </a:extLst>
          </p:cNvPr>
          <p:cNvCxnSpPr>
            <a:cxnSpLocks/>
          </p:cNvCxnSpPr>
          <p:nvPr/>
        </p:nvCxnSpPr>
        <p:spPr>
          <a:xfrm>
            <a:off x="1613859" y="3351104"/>
            <a:ext cx="1402575" cy="64126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DE8A0ED-3CAD-40F7-AE9F-9F31A673D344}"/>
              </a:ext>
            </a:extLst>
          </p:cNvPr>
          <p:cNvSpPr txBox="1"/>
          <p:nvPr/>
        </p:nvSpPr>
        <p:spPr>
          <a:xfrm rot="1472923">
            <a:off x="1546754" y="3361473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Φ58 (photocathode)</a:t>
            </a:r>
            <a:endParaRPr kumimoji="1" lang="ja-JP" alt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9E296DE-E080-4BEF-ADD2-6D3F64A11751}"/>
              </a:ext>
            </a:extLst>
          </p:cNvPr>
          <p:cNvSpPr txBox="1"/>
          <p:nvPr/>
        </p:nvSpPr>
        <p:spPr>
          <a:xfrm>
            <a:off x="3074143" y="152818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Acryl radiator</a:t>
            </a:r>
            <a:endParaRPr kumimoji="1" lang="ja-JP" altLang="en-US" dirty="0"/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F019DCED-4986-4790-8274-B4D09631814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967775" y="1864185"/>
            <a:ext cx="665073" cy="450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六角形 6">
            <a:extLst>
              <a:ext uri="{FF2B5EF4-FFF2-40B4-BE49-F238E27FC236}">
                <a16:creationId xmlns:a16="http://schemas.microsoft.com/office/drawing/2014/main" id="{45B5F30E-00E5-4C78-9881-3244BD55F848}"/>
              </a:ext>
            </a:extLst>
          </p:cNvPr>
          <p:cNvSpPr>
            <a:spLocks/>
          </p:cNvSpPr>
          <p:nvPr/>
        </p:nvSpPr>
        <p:spPr>
          <a:xfrm>
            <a:off x="1221528" y="2763236"/>
            <a:ext cx="2160000" cy="1800000"/>
          </a:xfrm>
          <a:prstGeom prst="hexagon">
            <a:avLst/>
          </a:prstGeom>
          <a:solidFill>
            <a:srgbClr val="11E1F7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3991435-97BA-40D6-8D7C-6B2081BC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D1003C38-3A03-4BB6-A86C-F98BB7FA0D81}"/>
              </a:ext>
            </a:extLst>
          </p:cNvPr>
          <p:cNvCxnSpPr>
            <a:cxnSpLocks/>
          </p:cNvCxnSpPr>
          <p:nvPr/>
        </p:nvCxnSpPr>
        <p:spPr>
          <a:xfrm flipV="1">
            <a:off x="4571197" y="2596957"/>
            <a:ext cx="1" cy="202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32E7942-9C37-4430-BAD2-62914A68C215}"/>
              </a:ext>
            </a:extLst>
          </p:cNvPr>
          <p:cNvSpPr txBox="1"/>
          <p:nvPr/>
        </p:nvSpPr>
        <p:spPr>
          <a:xfrm rot="5400000">
            <a:off x="4173034" y="32443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</a:t>
            </a:r>
            <a:endParaRPr kumimoji="1" lang="ja-JP" altLang="en-US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AA113FE-5F9D-4E10-A26B-31AF1C4E6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80" y="1383566"/>
            <a:ext cx="3563707" cy="26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384E2E-E237-45C5-B116-48753D4C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PMT Frame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0DA2EB-0208-45AE-B1DB-10451A15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5"/>
            <a:ext cx="3773175" cy="4351338"/>
          </a:xfrm>
        </p:spPr>
        <p:txBody>
          <a:bodyPr/>
          <a:lstStyle/>
          <a:p>
            <a:r>
              <a:rPr lang="en-US" altLang="ja-JP" dirty="0"/>
              <a:t>Arrived on Jan 7</a:t>
            </a:r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8BED62-0761-477D-AF13-0AF77F51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646883-F3C2-4BDA-8816-1AE7A9A8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81875" y="1474691"/>
            <a:ext cx="6457451" cy="43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9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楕円 110">
            <a:extLst>
              <a:ext uri="{FF2B5EF4-FFF2-40B4-BE49-F238E27FC236}">
                <a16:creationId xmlns:a16="http://schemas.microsoft.com/office/drawing/2014/main" id="{AAD466B5-DE09-45E9-A91C-6ACC3315E209}"/>
              </a:ext>
            </a:extLst>
          </p:cNvPr>
          <p:cNvSpPr/>
          <p:nvPr/>
        </p:nvSpPr>
        <p:spPr>
          <a:xfrm rot="10800000">
            <a:off x="3976512" y="3597789"/>
            <a:ext cx="439463" cy="423143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A05A4E68-BE1F-4EBE-B063-2517699D4CA4}"/>
              </a:ext>
            </a:extLst>
          </p:cNvPr>
          <p:cNvSpPr/>
          <p:nvPr/>
        </p:nvSpPr>
        <p:spPr>
          <a:xfrm>
            <a:off x="7966122" y="4905529"/>
            <a:ext cx="705830" cy="3842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250F585C-9648-4827-84FC-0E459B969879}"/>
              </a:ext>
            </a:extLst>
          </p:cNvPr>
          <p:cNvSpPr/>
          <p:nvPr/>
        </p:nvSpPr>
        <p:spPr>
          <a:xfrm>
            <a:off x="7946777" y="2312666"/>
            <a:ext cx="725175" cy="39405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8132879-77EB-4A6D-BC13-AC626821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50" y="-114754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Configuration of Event Start Counter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3C9161-78BC-4693-9ACD-DD03A6AC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1" y="1565757"/>
            <a:ext cx="2997512" cy="4628879"/>
          </a:xfrm>
        </p:spPr>
        <p:txBody>
          <a:bodyPr>
            <a:normAutofit fontScale="85000" lnSpcReduction="10000"/>
          </a:bodyPr>
          <a:lstStyle/>
          <a:p>
            <a:endParaRPr lang="en-US" altLang="ja-JP" dirty="0"/>
          </a:p>
          <a:p>
            <a:r>
              <a:rPr lang="en-US" altLang="ja-JP" dirty="0"/>
              <a:t>Configuration to avoid Forward </a:t>
            </a:r>
            <a:r>
              <a:rPr lang="en-US" altLang="ja-JP" dirty="0" err="1"/>
              <a:t>eID</a:t>
            </a:r>
            <a:r>
              <a:rPr lang="en-US" altLang="ja-JP" dirty="0"/>
              <a:t> acceptance (12 deg in horizontal)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14 PMTs</a:t>
            </a:r>
          </a:p>
          <a:p>
            <a:pPr lvl="1"/>
            <a:r>
              <a:rPr lang="en-US" altLang="ja-JP" dirty="0"/>
              <a:t>Additional 2 PMTs if they do not interfere the Forward </a:t>
            </a:r>
            <a:r>
              <a:rPr lang="en-US" altLang="ja-JP" dirty="0" err="1"/>
              <a:t>eID</a:t>
            </a:r>
            <a:r>
              <a:rPr lang="en-US" altLang="ja-JP" dirty="0"/>
              <a:t> acceptance</a:t>
            </a:r>
          </a:p>
          <a:p>
            <a:r>
              <a:rPr lang="en-US" altLang="ja-JP" dirty="0"/>
              <a:t>Installation</a:t>
            </a:r>
          </a:p>
          <a:p>
            <a:pPr lvl="1"/>
            <a:r>
              <a:rPr lang="en-US" altLang="ja-JP" dirty="0"/>
              <a:t>Slide in the PMT frame with PMTs on the support  </a:t>
            </a:r>
            <a:endParaRPr kumimoji="1" lang="en-US" altLang="ja-JP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802BDC91-AD58-49DE-A4DD-034A2E7CF6B1}"/>
              </a:ext>
            </a:extLst>
          </p:cNvPr>
          <p:cNvSpPr txBox="1"/>
          <p:nvPr/>
        </p:nvSpPr>
        <p:spPr>
          <a:xfrm>
            <a:off x="5315173" y="12888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He Bag</a:t>
            </a:r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B9A60AE-05BD-47E7-9826-1DD37328FB0D}"/>
              </a:ext>
            </a:extLst>
          </p:cNvPr>
          <p:cNvSpPr txBox="1"/>
          <p:nvPr/>
        </p:nvSpPr>
        <p:spPr>
          <a:xfrm>
            <a:off x="3738910" y="889521"/>
            <a:ext cx="108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Acryl C</a:t>
            </a:r>
            <a:endParaRPr kumimoji="1" lang="ja-JP" altLang="en-US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0BB86DF-0DAA-4AC2-A3ED-3FD580ABDACA}"/>
              </a:ext>
            </a:extLst>
          </p:cNvPr>
          <p:cNvGrpSpPr/>
          <p:nvPr/>
        </p:nvGrpSpPr>
        <p:grpSpPr>
          <a:xfrm>
            <a:off x="4829618" y="2782805"/>
            <a:ext cx="1498616" cy="2068409"/>
            <a:chOff x="5234730" y="3517051"/>
            <a:chExt cx="1498616" cy="2068409"/>
          </a:xfrm>
        </p:grpSpPr>
        <p:sp>
          <p:nvSpPr>
            <p:cNvPr id="175" name="正方形/長方形 174">
              <a:extLst>
                <a:ext uri="{FF2B5EF4-FFF2-40B4-BE49-F238E27FC236}">
                  <a16:creationId xmlns:a16="http://schemas.microsoft.com/office/drawing/2014/main" id="{B0E473D6-BC2F-4371-BBB8-AC09629BDD97}"/>
                </a:ext>
              </a:extLst>
            </p:cNvPr>
            <p:cNvSpPr/>
            <p:nvPr/>
          </p:nvSpPr>
          <p:spPr>
            <a:xfrm>
              <a:off x="5234730" y="3517051"/>
              <a:ext cx="1498616" cy="20684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1E70B17-ABBF-458B-814C-A7A7B2D12460}"/>
                </a:ext>
              </a:extLst>
            </p:cNvPr>
            <p:cNvSpPr/>
            <p:nvPr/>
          </p:nvSpPr>
          <p:spPr>
            <a:xfrm>
              <a:off x="5282598" y="3557908"/>
              <a:ext cx="1411200" cy="1969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139BB3-35A6-4FD2-ADFA-7A62DA3AAD00}"/>
              </a:ext>
            </a:extLst>
          </p:cNvPr>
          <p:cNvSpPr txBox="1"/>
          <p:nvPr/>
        </p:nvSpPr>
        <p:spPr>
          <a:xfrm>
            <a:off x="5338045" y="609164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550</a:t>
            </a:r>
            <a:endParaRPr kumimoji="1" lang="ja-JP" altLang="en-US" dirty="0"/>
          </a:p>
        </p:txBody>
      </p: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CE520BAC-EEFF-4CC0-B1CE-560089F91123}"/>
              </a:ext>
            </a:extLst>
          </p:cNvPr>
          <p:cNvCxnSpPr>
            <a:cxnSpLocks/>
          </p:cNvCxnSpPr>
          <p:nvPr/>
        </p:nvCxnSpPr>
        <p:spPr>
          <a:xfrm>
            <a:off x="4887638" y="4578226"/>
            <a:ext cx="138195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B2031030-FF1F-4A54-9561-6AF9530D93EC}"/>
              </a:ext>
            </a:extLst>
          </p:cNvPr>
          <p:cNvSpPr txBox="1"/>
          <p:nvPr/>
        </p:nvSpPr>
        <p:spPr>
          <a:xfrm>
            <a:off x="5264220" y="425196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252</a:t>
            </a:r>
            <a:endParaRPr kumimoji="1" lang="ja-JP" altLang="en-US" dirty="0"/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D624672E-B650-4F30-8E79-E1730CF7DE2A}"/>
              </a:ext>
            </a:extLst>
          </p:cNvPr>
          <p:cNvCxnSpPr>
            <a:cxnSpLocks/>
          </p:cNvCxnSpPr>
          <p:nvPr/>
        </p:nvCxnSpPr>
        <p:spPr>
          <a:xfrm>
            <a:off x="4266280" y="1625267"/>
            <a:ext cx="53360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44166C3-A604-4411-A430-4463E5F41D66}"/>
              </a:ext>
            </a:extLst>
          </p:cNvPr>
          <p:cNvCxnSpPr>
            <a:cxnSpLocks/>
          </p:cNvCxnSpPr>
          <p:nvPr/>
        </p:nvCxnSpPr>
        <p:spPr>
          <a:xfrm>
            <a:off x="4668197" y="1037751"/>
            <a:ext cx="6981" cy="5687177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>
            <a:extLst>
              <a:ext uri="{FF2B5EF4-FFF2-40B4-BE49-F238E27FC236}">
                <a16:creationId xmlns:a16="http://schemas.microsoft.com/office/drawing/2014/main" id="{0A949899-A308-4A32-B3E6-3562322103E9}"/>
              </a:ext>
            </a:extLst>
          </p:cNvPr>
          <p:cNvCxnSpPr>
            <a:cxnSpLocks/>
          </p:cNvCxnSpPr>
          <p:nvPr/>
        </p:nvCxnSpPr>
        <p:spPr>
          <a:xfrm>
            <a:off x="6374111" y="2816842"/>
            <a:ext cx="0" cy="20204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D372119-6156-4A6E-A73A-5AB16E03E240}"/>
              </a:ext>
            </a:extLst>
          </p:cNvPr>
          <p:cNvSpPr txBox="1"/>
          <p:nvPr/>
        </p:nvSpPr>
        <p:spPr>
          <a:xfrm rot="16200000">
            <a:off x="5752335" y="353036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352</a:t>
            </a:r>
            <a:endParaRPr kumimoji="1" lang="ja-JP" altLang="en-US" dirty="0"/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93FD80EF-7421-4334-B6F0-9EF02C11115B}"/>
              </a:ext>
            </a:extLst>
          </p:cNvPr>
          <p:cNvCxnSpPr>
            <a:cxnSpLocks/>
          </p:cNvCxnSpPr>
          <p:nvPr/>
        </p:nvCxnSpPr>
        <p:spPr>
          <a:xfrm>
            <a:off x="4331383" y="2276879"/>
            <a:ext cx="49644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86D43B-658C-4F93-9863-45430C079EAF}"/>
              </a:ext>
            </a:extLst>
          </p:cNvPr>
          <p:cNvSpPr txBox="1"/>
          <p:nvPr/>
        </p:nvSpPr>
        <p:spPr>
          <a:xfrm>
            <a:off x="4362365" y="18927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</a:t>
            </a:r>
            <a:endParaRPr kumimoji="1" lang="ja-JP" altLang="en-US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ED3D7EA-6B86-4791-8DC9-EE698D33022C}"/>
              </a:ext>
            </a:extLst>
          </p:cNvPr>
          <p:cNvSpPr txBox="1"/>
          <p:nvPr/>
        </p:nvSpPr>
        <p:spPr>
          <a:xfrm rot="16200000">
            <a:off x="3707272" y="2133669"/>
            <a:ext cx="76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85Φ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A2831F-BCE5-4052-A5AE-A29AA23F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199" y="6320270"/>
            <a:ext cx="2743200" cy="365125"/>
          </a:xfrm>
        </p:spPr>
        <p:txBody>
          <a:bodyPr/>
          <a:lstStyle/>
          <a:p>
            <a:fld id="{BC318C3C-4305-4F8C-A37C-00EA03A9A98A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2B363473-F64F-4A6A-8BAA-77F5AA516CC6}"/>
              </a:ext>
            </a:extLst>
          </p:cNvPr>
          <p:cNvCxnSpPr>
            <a:cxnSpLocks/>
          </p:cNvCxnSpPr>
          <p:nvPr/>
        </p:nvCxnSpPr>
        <p:spPr>
          <a:xfrm flipH="1">
            <a:off x="4877486" y="4436633"/>
            <a:ext cx="2487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5D46D9FD-205C-48D6-829F-B22AEE3B64BB}"/>
              </a:ext>
            </a:extLst>
          </p:cNvPr>
          <p:cNvSpPr txBox="1"/>
          <p:nvPr/>
        </p:nvSpPr>
        <p:spPr>
          <a:xfrm>
            <a:off x="4266280" y="1591084"/>
            <a:ext cx="48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104</a:t>
            </a:r>
            <a:endParaRPr kumimoji="1" lang="ja-JP" altLang="en-US" dirty="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01B4F8A-56DF-4585-9286-6A2697CD7F82}"/>
              </a:ext>
            </a:extLst>
          </p:cNvPr>
          <p:cNvCxnSpPr/>
          <p:nvPr/>
        </p:nvCxnSpPr>
        <p:spPr>
          <a:xfrm>
            <a:off x="4237689" y="1463580"/>
            <a:ext cx="0" cy="61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>
            <a:extLst>
              <a:ext uri="{FF2B5EF4-FFF2-40B4-BE49-F238E27FC236}">
                <a16:creationId xmlns:a16="http://schemas.microsoft.com/office/drawing/2014/main" id="{EEF11AF5-8DF1-4801-A80F-B113F0F7F0D0}"/>
              </a:ext>
            </a:extLst>
          </p:cNvPr>
          <p:cNvCxnSpPr/>
          <p:nvPr/>
        </p:nvCxnSpPr>
        <p:spPr>
          <a:xfrm>
            <a:off x="4820674" y="1440100"/>
            <a:ext cx="0" cy="61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43EE2DF-AD6B-4751-84C2-CFAE1A6BF7F6}"/>
              </a:ext>
            </a:extLst>
          </p:cNvPr>
          <p:cNvSpPr/>
          <p:nvPr/>
        </p:nvSpPr>
        <p:spPr>
          <a:xfrm>
            <a:off x="8184786" y="1932214"/>
            <a:ext cx="45719" cy="3812344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4E67E738-4D79-4764-8CA9-E308FE519C2F}"/>
              </a:ext>
            </a:extLst>
          </p:cNvPr>
          <p:cNvSpPr/>
          <p:nvPr/>
        </p:nvSpPr>
        <p:spPr>
          <a:xfrm flipH="1">
            <a:off x="8518106" y="1926298"/>
            <a:ext cx="45719" cy="3850770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8561435-8156-4FE0-B337-047F95C4DF84}"/>
              </a:ext>
            </a:extLst>
          </p:cNvPr>
          <p:cNvSpPr/>
          <p:nvPr/>
        </p:nvSpPr>
        <p:spPr>
          <a:xfrm>
            <a:off x="8164936" y="5752084"/>
            <a:ext cx="783596" cy="3245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F063E7CC-DEF6-4E08-BCDA-204F5E797BA5}"/>
              </a:ext>
            </a:extLst>
          </p:cNvPr>
          <p:cNvSpPr/>
          <p:nvPr/>
        </p:nvSpPr>
        <p:spPr>
          <a:xfrm>
            <a:off x="8224921" y="1945381"/>
            <a:ext cx="293185" cy="114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C0C1E382-E108-4FA6-8F48-37242639E4CA}"/>
              </a:ext>
            </a:extLst>
          </p:cNvPr>
          <p:cNvSpPr/>
          <p:nvPr/>
        </p:nvSpPr>
        <p:spPr>
          <a:xfrm rot="5400000">
            <a:off x="6600137" y="3665726"/>
            <a:ext cx="3570831" cy="347293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9406FBE2-07F1-4D7D-A390-CFE2A98CE8E7}"/>
              </a:ext>
            </a:extLst>
          </p:cNvPr>
          <p:cNvSpPr/>
          <p:nvPr/>
        </p:nvSpPr>
        <p:spPr>
          <a:xfrm>
            <a:off x="3965533" y="5763118"/>
            <a:ext cx="3281556" cy="2510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D35DC81D-AE7B-4158-9609-15F5F300CE41}"/>
              </a:ext>
            </a:extLst>
          </p:cNvPr>
          <p:cNvSpPr/>
          <p:nvPr/>
        </p:nvSpPr>
        <p:spPr>
          <a:xfrm>
            <a:off x="4163244" y="1944914"/>
            <a:ext cx="3109253" cy="1108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CDA5E810-E45E-4FEC-B36E-41745D247362}"/>
              </a:ext>
            </a:extLst>
          </p:cNvPr>
          <p:cNvSpPr/>
          <p:nvPr/>
        </p:nvSpPr>
        <p:spPr>
          <a:xfrm rot="5400000">
            <a:off x="5207829" y="3774227"/>
            <a:ext cx="3558108" cy="1746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4C603332-635A-4E03-83C6-B6913CCB9B4A}"/>
              </a:ext>
            </a:extLst>
          </p:cNvPr>
          <p:cNvSpPr/>
          <p:nvPr/>
        </p:nvSpPr>
        <p:spPr>
          <a:xfrm rot="5400000">
            <a:off x="3004125" y="3768971"/>
            <a:ext cx="3528107" cy="1363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E31B0DA8-A308-466E-90F5-6FA8D1934050}"/>
              </a:ext>
            </a:extLst>
          </p:cNvPr>
          <p:cNvSpPr/>
          <p:nvPr/>
        </p:nvSpPr>
        <p:spPr>
          <a:xfrm>
            <a:off x="3962282" y="5592930"/>
            <a:ext cx="3279048" cy="1591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1F9EB3A4-6650-4ADD-AC92-46E32A25A81C}"/>
              </a:ext>
            </a:extLst>
          </p:cNvPr>
          <p:cNvSpPr/>
          <p:nvPr/>
        </p:nvSpPr>
        <p:spPr>
          <a:xfrm>
            <a:off x="7080100" y="5359968"/>
            <a:ext cx="215351" cy="234809"/>
          </a:xfrm>
          <a:prstGeom prst="rtTriangle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直角三角形 106">
            <a:extLst>
              <a:ext uri="{FF2B5EF4-FFF2-40B4-BE49-F238E27FC236}">
                <a16:creationId xmlns:a16="http://schemas.microsoft.com/office/drawing/2014/main" id="{A5FE3957-EC42-4B47-BE03-34C5FE83DFFB}"/>
              </a:ext>
            </a:extLst>
          </p:cNvPr>
          <p:cNvSpPr/>
          <p:nvPr/>
        </p:nvSpPr>
        <p:spPr>
          <a:xfrm rot="5400000">
            <a:off x="7080503" y="2065384"/>
            <a:ext cx="215351" cy="234809"/>
          </a:xfrm>
          <a:prstGeom prst="rtTriangle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直角三角形 107">
            <a:extLst>
              <a:ext uri="{FF2B5EF4-FFF2-40B4-BE49-F238E27FC236}">
                <a16:creationId xmlns:a16="http://schemas.microsoft.com/office/drawing/2014/main" id="{D758FFFB-32DE-4FD2-B1A4-F4AE148D608D}"/>
              </a:ext>
            </a:extLst>
          </p:cNvPr>
          <p:cNvSpPr/>
          <p:nvPr/>
        </p:nvSpPr>
        <p:spPr>
          <a:xfrm rot="10800000">
            <a:off x="4476939" y="2066240"/>
            <a:ext cx="215351" cy="234809"/>
          </a:xfrm>
          <a:prstGeom prst="rtTriangle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直角三角形 108">
            <a:extLst>
              <a:ext uri="{FF2B5EF4-FFF2-40B4-BE49-F238E27FC236}">
                <a16:creationId xmlns:a16="http://schemas.microsoft.com/office/drawing/2014/main" id="{9CC9AF9F-63C0-4212-A177-30B50A94B58C}"/>
              </a:ext>
            </a:extLst>
          </p:cNvPr>
          <p:cNvSpPr/>
          <p:nvPr/>
        </p:nvSpPr>
        <p:spPr>
          <a:xfrm rot="16200000">
            <a:off x="4465721" y="5384775"/>
            <a:ext cx="215351" cy="234809"/>
          </a:xfrm>
          <a:prstGeom prst="rtTriangle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E1ADD5F-F3B3-4676-A34A-56AC9E10E75F}"/>
              </a:ext>
            </a:extLst>
          </p:cNvPr>
          <p:cNvGrpSpPr/>
          <p:nvPr/>
        </p:nvGrpSpPr>
        <p:grpSpPr>
          <a:xfrm>
            <a:off x="4865882" y="1926298"/>
            <a:ext cx="2199739" cy="3831304"/>
            <a:chOff x="2082621" y="2437382"/>
            <a:chExt cx="2218145" cy="3831304"/>
          </a:xfrm>
        </p:grpSpPr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31BC8E62-85FC-46D6-A674-1C7167CDD944}"/>
                </a:ext>
              </a:extLst>
            </p:cNvPr>
            <p:cNvSpPr/>
            <p:nvPr/>
          </p:nvSpPr>
          <p:spPr>
            <a:xfrm>
              <a:off x="2082621" y="2437382"/>
              <a:ext cx="2218145" cy="3831304"/>
            </a:xfrm>
            <a:prstGeom prst="rect">
              <a:avLst/>
            </a:prstGeom>
            <a:solidFill>
              <a:srgbClr val="FFE69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6" name="楕円 155">
              <a:extLst>
                <a:ext uri="{FF2B5EF4-FFF2-40B4-BE49-F238E27FC236}">
                  <a16:creationId xmlns:a16="http://schemas.microsoft.com/office/drawing/2014/main" id="{99E5B722-95AC-48D6-B69A-FF4AFE71CD08}"/>
                </a:ext>
              </a:extLst>
            </p:cNvPr>
            <p:cNvSpPr/>
            <p:nvPr/>
          </p:nvSpPr>
          <p:spPr>
            <a:xfrm>
              <a:off x="2092750" y="2766089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156">
              <a:extLst>
                <a:ext uri="{FF2B5EF4-FFF2-40B4-BE49-F238E27FC236}">
                  <a16:creationId xmlns:a16="http://schemas.microsoft.com/office/drawing/2014/main" id="{3CB645BD-0183-4809-801A-0CB017DEDA2D}"/>
                </a:ext>
              </a:extLst>
            </p:cNvPr>
            <p:cNvSpPr/>
            <p:nvPr/>
          </p:nvSpPr>
          <p:spPr>
            <a:xfrm>
              <a:off x="2587405" y="2782394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楕円 157">
              <a:extLst>
                <a:ext uri="{FF2B5EF4-FFF2-40B4-BE49-F238E27FC236}">
                  <a16:creationId xmlns:a16="http://schemas.microsoft.com/office/drawing/2014/main" id="{D9FE186F-E512-4BA1-BDED-B5CE0FF63341}"/>
                </a:ext>
              </a:extLst>
            </p:cNvPr>
            <p:cNvSpPr/>
            <p:nvPr/>
          </p:nvSpPr>
          <p:spPr>
            <a:xfrm>
              <a:off x="3086904" y="2774532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楕円 158">
              <a:extLst>
                <a:ext uri="{FF2B5EF4-FFF2-40B4-BE49-F238E27FC236}">
                  <a16:creationId xmlns:a16="http://schemas.microsoft.com/office/drawing/2014/main" id="{229F3D8C-D64D-462E-95DB-F7C433EB1101}"/>
                </a:ext>
              </a:extLst>
            </p:cNvPr>
            <p:cNvSpPr/>
            <p:nvPr/>
          </p:nvSpPr>
          <p:spPr>
            <a:xfrm>
              <a:off x="3594706" y="2779871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楕円 159">
              <a:extLst>
                <a:ext uri="{FF2B5EF4-FFF2-40B4-BE49-F238E27FC236}">
                  <a16:creationId xmlns:a16="http://schemas.microsoft.com/office/drawing/2014/main" id="{AC855C3B-6620-4D96-A809-D76B54A6C364}"/>
                </a:ext>
              </a:extLst>
            </p:cNvPr>
            <p:cNvSpPr/>
            <p:nvPr/>
          </p:nvSpPr>
          <p:spPr>
            <a:xfrm>
              <a:off x="3613949" y="3342369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楕円 160">
              <a:extLst>
                <a:ext uri="{FF2B5EF4-FFF2-40B4-BE49-F238E27FC236}">
                  <a16:creationId xmlns:a16="http://schemas.microsoft.com/office/drawing/2014/main" id="{4164B741-6A64-4E27-A742-410B898104B4}"/>
                </a:ext>
              </a:extLst>
            </p:cNvPr>
            <p:cNvSpPr/>
            <p:nvPr/>
          </p:nvSpPr>
          <p:spPr>
            <a:xfrm>
              <a:off x="3621517" y="3844817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楕円 161">
              <a:extLst>
                <a:ext uri="{FF2B5EF4-FFF2-40B4-BE49-F238E27FC236}">
                  <a16:creationId xmlns:a16="http://schemas.microsoft.com/office/drawing/2014/main" id="{C3976BDD-03B7-4C0D-9F35-BB6F447FB8AC}"/>
                </a:ext>
              </a:extLst>
            </p:cNvPr>
            <p:cNvSpPr/>
            <p:nvPr/>
          </p:nvSpPr>
          <p:spPr>
            <a:xfrm>
              <a:off x="3628958" y="4332132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楕円 162">
              <a:extLst>
                <a:ext uri="{FF2B5EF4-FFF2-40B4-BE49-F238E27FC236}">
                  <a16:creationId xmlns:a16="http://schemas.microsoft.com/office/drawing/2014/main" id="{F9B58473-EB0C-4C96-940C-25F9473E741B}"/>
                </a:ext>
              </a:extLst>
            </p:cNvPr>
            <p:cNvSpPr/>
            <p:nvPr/>
          </p:nvSpPr>
          <p:spPr>
            <a:xfrm>
              <a:off x="3621516" y="4835106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楕円 163">
              <a:extLst>
                <a:ext uri="{FF2B5EF4-FFF2-40B4-BE49-F238E27FC236}">
                  <a16:creationId xmlns:a16="http://schemas.microsoft.com/office/drawing/2014/main" id="{F99E0A3C-D3B3-4672-918D-4AE8A3460484}"/>
                </a:ext>
              </a:extLst>
            </p:cNvPr>
            <p:cNvSpPr/>
            <p:nvPr/>
          </p:nvSpPr>
          <p:spPr>
            <a:xfrm>
              <a:off x="3628116" y="5396075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62FE9898-DFF1-4483-B773-CF637E43F158}"/>
                </a:ext>
              </a:extLst>
            </p:cNvPr>
            <p:cNvSpPr/>
            <p:nvPr/>
          </p:nvSpPr>
          <p:spPr>
            <a:xfrm>
              <a:off x="3108014" y="5408678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楕円 165">
              <a:extLst>
                <a:ext uri="{FF2B5EF4-FFF2-40B4-BE49-F238E27FC236}">
                  <a16:creationId xmlns:a16="http://schemas.microsoft.com/office/drawing/2014/main" id="{10A0D3DC-CD32-42D8-9425-3E4EE670FC1C}"/>
                </a:ext>
              </a:extLst>
            </p:cNvPr>
            <p:cNvSpPr/>
            <p:nvPr/>
          </p:nvSpPr>
          <p:spPr>
            <a:xfrm>
              <a:off x="2616236" y="5408678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166">
              <a:extLst>
                <a:ext uri="{FF2B5EF4-FFF2-40B4-BE49-F238E27FC236}">
                  <a16:creationId xmlns:a16="http://schemas.microsoft.com/office/drawing/2014/main" id="{7324D3A8-90E5-49E2-93FE-9412E627BE26}"/>
                </a:ext>
              </a:extLst>
            </p:cNvPr>
            <p:cNvSpPr/>
            <p:nvPr/>
          </p:nvSpPr>
          <p:spPr>
            <a:xfrm>
              <a:off x="2107031" y="5410831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57FF604B-26EF-4A9C-96DE-E34AF44978FC}"/>
              </a:ext>
            </a:extLst>
          </p:cNvPr>
          <p:cNvSpPr/>
          <p:nvPr/>
        </p:nvSpPr>
        <p:spPr>
          <a:xfrm>
            <a:off x="8232419" y="5610858"/>
            <a:ext cx="269069" cy="1412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0979589-99A1-4755-9A9C-91EC3F65348E}"/>
              </a:ext>
            </a:extLst>
          </p:cNvPr>
          <p:cNvSpPr/>
          <p:nvPr/>
        </p:nvSpPr>
        <p:spPr>
          <a:xfrm flipH="1">
            <a:off x="7081443" y="5604915"/>
            <a:ext cx="192261" cy="1721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5F7231D6-7946-448E-9120-9253C0435BFE}"/>
              </a:ext>
            </a:extLst>
          </p:cNvPr>
          <p:cNvSpPr/>
          <p:nvPr/>
        </p:nvSpPr>
        <p:spPr>
          <a:xfrm>
            <a:off x="3951977" y="5602897"/>
            <a:ext cx="168355" cy="1741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直角三角形 112">
            <a:extLst>
              <a:ext uri="{FF2B5EF4-FFF2-40B4-BE49-F238E27FC236}">
                <a16:creationId xmlns:a16="http://schemas.microsoft.com/office/drawing/2014/main" id="{7FDAA298-5A99-44AE-8D53-ECB68CEE7DDA}"/>
              </a:ext>
            </a:extLst>
          </p:cNvPr>
          <p:cNvSpPr/>
          <p:nvPr/>
        </p:nvSpPr>
        <p:spPr>
          <a:xfrm>
            <a:off x="8584872" y="5583034"/>
            <a:ext cx="137880" cy="163892"/>
          </a:xfrm>
          <a:prstGeom prst="rtTriangle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BDFB12D9-8482-417D-86A6-49DA8D61B8B5}"/>
              </a:ext>
            </a:extLst>
          </p:cNvPr>
          <p:cNvGrpSpPr/>
          <p:nvPr/>
        </p:nvGrpSpPr>
        <p:grpSpPr>
          <a:xfrm>
            <a:off x="4177471" y="1931113"/>
            <a:ext cx="693914" cy="861802"/>
            <a:chOff x="2115463" y="2396850"/>
            <a:chExt cx="693914" cy="861802"/>
          </a:xfrm>
        </p:grpSpPr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0725E2A8-0F76-4284-BBCB-A1A548C85903}"/>
                </a:ext>
              </a:extLst>
            </p:cNvPr>
            <p:cNvSpPr/>
            <p:nvPr/>
          </p:nvSpPr>
          <p:spPr>
            <a:xfrm>
              <a:off x="2115463" y="2396850"/>
              <a:ext cx="693914" cy="861802"/>
            </a:xfrm>
            <a:prstGeom prst="rect">
              <a:avLst/>
            </a:prstGeom>
            <a:solidFill>
              <a:srgbClr val="FFE69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7" name="楕円 116">
              <a:extLst>
                <a:ext uri="{FF2B5EF4-FFF2-40B4-BE49-F238E27FC236}">
                  <a16:creationId xmlns:a16="http://schemas.microsoft.com/office/drawing/2014/main" id="{E9FD8C29-041F-43FB-8CB8-B4156AB0C09B}"/>
                </a:ext>
              </a:extLst>
            </p:cNvPr>
            <p:cNvSpPr/>
            <p:nvPr/>
          </p:nvSpPr>
          <p:spPr>
            <a:xfrm>
              <a:off x="2152915" y="2724814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0654E7A5-30DA-40AB-92DB-5A828A700605}"/>
              </a:ext>
            </a:extLst>
          </p:cNvPr>
          <p:cNvGrpSpPr/>
          <p:nvPr/>
        </p:nvGrpSpPr>
        <p:grpSpPr>
          <a:xfrm rot="10800000">
            <a:off x="4177849" y="4851214"/>
            <a:ext cx="726224" cy="900870"/>
            <a:chOff x="1977312" y="2396850"/>
            <a:chExt cx="726224" cy="861802"/>
          </a:xfrm>
        </p:grpSpPr>
        <p:sp>
          <p:nvSpPr>
            <p:cNvPr id="203" name="正方形/長方形 202">
              <a:extLst>
                <a:ext uri="{FF2B5EF4-FFF2-40B4-BE49-F238E27FC236}">
                  <a16:creationId xmlns:a16="http://schemas.microsoft.com/office/drawing/2014/main" id="{9D5FC23E-82CD-4AAB-91E7-CBDBF4765CE2}"/>
                </a:ext>
              </a:extLst>
            </p:cNvPr>
            <p:cNvSpPr/>
            <p:nvPr/>
          </p:nvSpPr>
          <p:spPr>
            <a:xfrm>
              <a:off x="1977312" y="2396850"/>
              <a:ext cx="726224" cy="861802"/>
            </a:xfrm>
            <a:prstGeom prst="rect">
              <a:avLst/>
            </a:prstGeom>
            <a:solidFill>
              <a:srgbClr val="FFE69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4" name="楕円 203">
              <a:extLst>
                <a:ext uri="{FF2B5EF4-FFF2-40B4-BE49-F238E27FC236}">
                  <a16:creationId xmlns:a16="http://schemas.microsoft.com/office/drawing/2014/main" id="{D1870108-3FC6-4E84-8626-5DF154F711EB}"/>
                </a:ext>
              </a:extLst>
            </p:cNvPr>
            <p:cNvSpPr/>
            <p:nvPr/>
          </p:nvSpPr>
          <p:spPr>
            <a:xfrm>
              <a:off x="2222766" y="2801900"/>
              <a:ext cx="439463" cy="404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77B055DF-E9AA-4A93-8900-06DE882178E6}"/>
              </a:ext>
            </a:extLst>
          </p:cNvPr>
          <p:cNvSpPr/>
          <p:nvPr/>
        </p:nvSpPr>
        <p:spPr>
          <a:xfrm>
            <a:off x="7851037" y="5601210"/>
            <a:ext cx="307134" cy="787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A8FFF7A3-9221-41B3-87CF-B07BF99DE6FE}"/>
              </a:ext>
            </a:extLst>
          </p:cNvPr>
          <p:cNvSpPr txBox="1"/>
          <p:nvPr/>
        </p:nvSpPr>
        <p:spPr>
          <a:xfrm>
            <a:off x="6178736" y="41885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209" name="直線矢印コネクタ 208">
            <a:extLst>
              <a:ext uri="{FF2B5EF4-FFF2-40B4-BE49-F238E27FC236}">
                <a16:creationId xmlns:a16="http://schemas.microsoft.com/office/drawing/2014/main" id="{575F24D3-C26B-4AFD-A144-B759C90672B2}"/>
              </a:ext>
            </a:extLst>
          </p:cNvPr>
          <p:cNvCxnSpPr>
            <a:cxnSpLocks/>
          </p:cNvCxnSpPr>
          <p:nvPr/>
        </p:nvCxnSpPr>
        <p:spPr>
          <a:xfrm>
            <a:off x="4576404" y="4429355"/>
            <a:ext cx="274887" cy="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14FB9CD2-B47A-4C7D-9A17-B9C80230B1A9}"/>
              </a:ext>
            </a:extLst>
          </p:cNvPr>
          <p:cNvSpPr txBox="1"/>
          <p:nvPr/>
        </p:nvSpPr>
        <p:spPr>
          <a:xfrm>
            <a:off x="4702771" y="40922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210" name="直線矢印コネクタ 209">
            <a:extLst>
              <a:ext uri="{FF2B5EF4-FFF2-40B4-BE49-F238E27FC236}">
                <a16:creationId xmlns:a16="http://schemas.microsoft.com/office/drawing/2014/main" id="{CA2CC123-980B-4637-A446-F9B50C0AB353}"/>
              </a:ext>
            </a:extLst>
          </p:cNvPr>
          <p:cNvCxnSpPr>
            <a:cxnSpLocks/>
          </p:cNvCxnSpPr>
          <p:nvPr/>
        </p:nvCxnSpPr>
        <p:spPr>
          <a:xfrm flipH="1">
            <a:off x="6315689" y="4499887"/>
            <a:ext cx="2487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矢印コネクタ 210">
            <a:extLst>
              <a:ext uri="{FF2B5EF4-FFF2-40B4-BE49-F238E27FC236}">
                <a16:creationId xmlns:a16="http://schemas.microsoft.com/office/drawing/2014/main" id="{6B293B99-A7DA-43C5-B28C-262EF0F60C35}"/>
              </a:ext>
            </a:extLst>
          </p:cNvPr>
          <p:cNvCxnSpPr>
            <a:cxnSpLocks/>
          </p:cNvCxnSpPr>
          <p:nvPr/>
        </p:nvCxnSpPr>
        <p:spPr>
          <a:xfrm>
            <a:off x="6014607" y="4492609"/>
            <a:ext cx="274887" cy="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0F649401-6CFA-4108-8149-C7E14F926C4D}"/>
              </a:ext>
            </a:extLst>
          </p:cNvPr>
          <p:cNvSpPr txBox="1"/>
          <p:nvPr/>
        </p:nvSpPr>
        <p:spPr>
          <a:xfrm>
            <a:off x="6322684" y="46739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104</a:t>
            </a:r>
            <a:endParaRPr kumimoji="1" lang="ja-JP" altLang="en-US" dirty="0"/>
          </a:p>
        </p:txBody>
      </p:sp>
      <p:cxnSp>
        <p:nvCxnSpPr>
          <p:cNvPr id="213" name="直線矢印コネクタ 212">
            <a:extLst>
              <a:ext uri="{FF2B5EF4-FFF2-40B4-BE49-F238E27FC236}">
                <a16:creationId xmlns:a16="http://schemas.microsoft.com/office/drawing/2014/main" id="{36324A3D-22DA-46F2-83FA-DC1FC8D58DD8}"/>
              </a:ext>
            </a:extLst>
          </p:cNvPr>
          <p:cNvCxnSpPr>
            <a:cxnSpLocks/>
          </p:cNvCxnSpPr>
          <p:nvPr/>
        </p:nvCxnSpPr>
        <p:spPr>
          <a:xfrm flipV="1">
            <a:off x="6315689" y="4834700"/>
            <a:ext cx="606623" cy="25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矢印コネクタ 213">
            <a:extLst>
              <a:ext uri="{FF2B5EF4-FFF2-40B4-BE49-F238E27FC236}">
                <a16:creationId xmlns:a16="http://schemas.microsoft.com/office/drawing/2014/main" id="{70C79FEA-9E6C-45E9-BA66-98DF82264FCA}"/>
              </a:ext>
            </a:extLst>
          </p:cNvPr>
          <p:cNvCxnSpPr>
            <a:cxnSpLocks/>
          </p:cNvCxnSpPr>
          <p:nvPr/>
        </p:nvCxnSpPr>
        <p:spPr>
          <a:xfrm>
            <a:off x="6334005" y="3789739"/>
            <a:ext cx="76977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19AEE1DF-2A48-4DA4-8F9F-52D2BEF29A96}"/>
              </a:ext>
            </a:extLst>
          </p:cNvPr>
          <p:cNvSpPr txBox="1"/>
          <p:nvPr/>
        </p:nvSpPr>
        <p:spPr>
          <a:xfrm>
            <a:off x="6377741" y="340569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124</a:t>
            </a:r>
            <a:endParaRPr kumimoji="1" lang="ja-JP" altLang="en-US" dirty="0"/>
          </a:p>
        </p:txBody>
      </p:sp>
      <p:cxnSp>
        <p:nvCxnSpPr>
          <p:cNvPr id="216" name="直線矢印コネクタ 215">
            <a:extLst>
              <a:ext uri="{FF2B5EF4-FFF2-40B4-BE49-F238E27FC236}">
                <a16:creationId xmlns:a16="http://schemas.microsoft.com/office/drawing/2014/main" id="{E414D115-7DC4-4C96-BA2E-2485102F051B}"/>
              </a:ext>
            </a:extLst>
          </p:cNvPr>
          <p:cNvCxnSpPr>
            <a:cxnSpLocks/>
          </p:cNvCxnSpPr>
          <p:nvPr/>
        </p:nvCxnSpPr>
        <p:spPr>
          <a:xfrm flipV="1">
            <a:off x="4177849" y="4851214"/>
            <a:ext cx="673442" cy="62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4CE4A371-AAFC-4B16-AF05-C9C09E8CCA44}"/>
              </a:ext>
            </a:extLst>
          </p:cNvPr>
          <p:cNvSpPr txBox="1"/>
          <p:nvPr/>
        </p:nvSpPr>
        <p:spPr>
          <a:xfrm>
            <a:off x="4188764" y="456826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124</a:t>
            </a:r>
            <a:endParaRPr kumimoji="1" lang="ja-JP" altLang="en-US" dirty="0"/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AEC96AE4-A545-41A5-85DC-B82765782338}"/>
              </a:ext>
            </a:extLst>
          </p:cNvPr>
          <p:cNvSpPr txBox="1"/>
          <p:nvPr/>
        </p:nvSpPr>
        <p:spPr>
          <a:xfrm>
            <a:off x="5312509" y="537909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510</a:t>
            </a:r>
            <a:endParaRPr kumimoji="1" lang="ja-JP" altLang="en-US" dirty="0"/>
          </a:p>
        </p:txBody>
      </p:sp>
      <p:cxnSp>
        <p:nvCxnSpPr>
          <p:cNvPr id="219" name="直線矢印コネクタ 218">
            <a:extLst>
              <a:ext uri="{FF2B5EF4-FFF2-40B4-BE49-F238E27FC236}">
                <a16:creationId xmlns:a16="http://schemas.microsoft.com/office/drawing/2014/main" id="{BAF4FCEA-28FF-4C33-9EB7-507E981C926F}"/>
              </a:ext>
            </a:extLst>
          </p:cNvPr>
          <p:cNvCxnSpPr>
            <a:cxnSpLocks/>
          </p:cNvCxnSpPr>
          <p:nvPr/>
        </p:nvCxnSpPr>
        <p:spPr>
          <a:xfrm>
            <a:off x="4218019" y="5640623"/>
            <a:ext cx="28857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681A0CE8-1019-46DD-9105-8CD79CA3D9CB}"/>
              </a:ext>
            </a:extLst>
          </p:cNvPr>
          <p:cNvSpPr txBox="1"/>
          <p:nvPr/>
        </p:nvSpPr>
        <p:spPr>
          <a:xfrm rot="16200000">
            <a:off x="7037692" y="36185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680</a:t>
            </a:r>
            <a:endParaRPr kumimoji="1" lang="ja-JP" altLang="en-US" dirty="0"/>
          </a:p>
        </p:txBody>
      </p:sp>
      <p:cxnSp>
        <p:nvCxnSpPr>
          <p:cNvPr id="221" name="直線矢印コネクタ 220">
            <a:extLst>
              <a:ext uri="{FF2B5EF4-FFF2-40B4-BE49-F238E27FC236}">
                <a16:creationId xmlns:a16="http://schemas.microsoft.com/office/drawing/2014/main" id="{BAFA6265-FCB5-492A-BF07-D71872824B13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7134090" y="1897832"/>
            <a:ext cx="43483" cy="38792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矢印コネクタ 235">
            <a:extLst>
              <a:ext uri="{FF2B5EF4-FFF2-40B4-BE49-F238E27FC236}">
                <a16:creationId xmlns:a16="http://schemas.microsoft.com/office/drawing/2014/main" id="{5DA18914-F8A1-4CB1-B391-3E491475323A}"/>
              </a:ext>
            </a:extLst>
          </p:cNvPr>
          <p:cNvCxnSpPr>
            <a:cxnSpLocks/>
            <a:endCxn id="117" idx="6"/>
          </p:cNvCxnSpPr>
          <p:nvPr/>
        </p:nvCxnSpPr>
        <p:spPr>
          <a:xfrm>
            <a:off x="4186400" y="2465020"/>
            <a:ext cx="467986" cy="95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E96C975-0EE0-4182-86B0-3C913340607F}"/>
              </a:ext>
            </a:extLst>
          </p:cNvPr>
          <p:cNvSpPr txBox="1"/>
          <p:nvPr/>
        </p:nvSpPr>
        <p:spPr>
          <a:xfrm>
            <a:off x="2491209" y="3210727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Acceptance</a:t>
            </a:r>
            <a:r>
              <a:rPr kumimoji="1" lang="ja-JP" altLang="en-US" dirty="0"/>
              <a:t> </a:t>
            </a:r>
            <a:r>
              <a:rPr kumimoji="1" lang="en-US" altLang="ja-JP" dirty="0"/>
              <a:t>of</a:t>
            </a:r>
          </a:p>
          <a:p>
            <a:r>
              <a:rPr lang="en-US" altLang="ja-JP" dirty="0"/>
              <a:t>Forward </a:t>
            </a:r>
            <a:r>
              <a:rPr lang="en-US" altLang="ja-JP" dirty="0" err="1"/>
              <a:t>eID</a:t>
            </a:r>
            <a:endParaRPr kumimoji="1" lang="ja-JP" altLang="en-US" dirty="0"/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49A2B5A8-951E-4197-BF0E-A17DEA910B5F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4022035" y="1189681"/>
            <a:ext cx="257246" cy="113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矢印コネクタ 236">
            <a:extLst>
              <a:ext uri="{FF2B5EF4-FFF2-40B4-BE49-F238E27FC236}">
                <a16:creationId xmlns:a16="http://schemas.microsoft.com/office/drawing/2014/main" id="{700ED612-217F-47DF-89CC-FC6BC5056701}"/>
              </a:ext>
            </a:extLst>
          </p:cNvPr>
          <p:cNvCxnSpPr>
            <a:cxnSpLocks/>
          </p:cNvCxnSpPr>
          <p:nvPr/>
        </p:nvCxnSpPr>
        <p:spPr>
          <a:xfrm flipV="1">
            <a:off x="3492027" y="3903531"/>
            <a:ext cx="419876" cy="98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7860B51C-BC97-4A96-BFF4-781E5C06C251}"/>
              </a:ext>
            </a:extLst>
          </p:cNvPr>
          <p:cNvCxnSpPr>
            <a:stCxn id="87" idx="2"/>
          </p:cNvCxnSpPr>
          <p:nvPr/>
        </p:nvCxnSpPr>
        <p:spPr>
          <a:xfrm flipH="1">
            <a:off x="5731022" y="1658148"/>
            <a:ext cx="65213" cy="1298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F5AE7B8-B04A-43C4-A810-FDB32CE688E6}"/>
              </a:ext>
            </a:extLst>
          </p:cNvPr>
          <p:cNvSpPr txBox="1"/>
          <p:nvPr/>
        </p:nvSpPr>
        <p:spPr>
          <a:xfrm>
            <a:off x="7925059" y="1189681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PMT+Acryl</a:t>
            </a:r>
            <a:r>
              <a:rPr lang="en-US" altLang="ja-JP" dirty="0"/>
              <a:t> radiator</a:t>
            </a:r>
            <a:endParaRPr kumimoji="1" lang="ja-JP" altLang="en-US" dirty="0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18497CFD-6726-4D2B-AC95-DEE464D57BF8}"/>
              </a:ext>
            </a:extLst>
          </p:cNvPr>
          <p:cNvCxnSpPr/>
          <p:nvPr/>
        </p:nvCxnSpPr>
        <p:spPr>
          <a:xfrm flipH="1">
            <a:off x="8019878" y="1516373"/>
            <a:ext cx="164908" cy="839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BD838CC-8DF1-4628-A4CA-71B05A162CD9}"/>
              </a:ext>
            </a:extLst>
          </p:cNvPr>
          <p:cNvCxnSpPr/>
          <p:nvPr/>
        </p:nvCxnSpPr>
        <p:spPr>
          <a:xfrm flipH="1">
            <a:off x="8617934" y="3146929"/>
            <a:ext cx="1235215" cy="443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5F923C8-2C25-48F3-8D11-9D791CCF078F}"/>
              </a:ext>
            </a:extLst>
          </p:cNvPr>
          <p:cNvSpPr txBox="1"/>
          <p:nvPr/>
        </p:nvSpPr>
        <p:spPr>
          <a:xfrm>
            <a:off x="9830630" y="284682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Al Plate (t=4mm)</a:t>
            </a:r>
            <a:endParaRPr kumimoji="1" lang="ja-JP" altLang="en-US" dirty="0"/>
          </a:p>
        </p:txBody>
      </p:sp>
      <p:cxnSp>
        <p:nvCxnSpPr>
          <p:cNvPr id="238" name="直線矢印コネクタ 237">
            <a:extLst>
              <a:ext uri="{FF2B5EF4-FFF2-40B4-BE49-F238E27FC236}">
                <a16:creationId xmlns:a16="http://schemas.microsoft.com/office/drawing/2014/main" id="{C3F63E0D-E00B-42A8-B735-E70296BBEB30}"/>
              </a:ext>
            </a:extLst>
          </p:cNvPr>
          <p:cNvCxnSpPr>
            <a:cxnSpLocks/>
          </p:cNvCxnSpPr>
          <p:nvPr/>
        </p:nvCxnSpPr>
        <p:spPr>
          <a:xfrm flipH="1">
            <a:off x="8237086" y="3204099"/>
            <a:ext cx="1475051" cy="286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30CCD76C-C598-4213-8105-1FDDEEE2D10A}"/>
              </a:ext>
            </a:extLst>
          </p:cNvPr>
          <p:cNvSpPr txBox="1"/>
          <p:nvPr/>
        </p:nvSpPr>
        <p:spPr>
          <a:xfrm>
            <a:off x="4955558" y="831362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Hole for PMT(</a:t>
            </a:r>
            <a:r>
              <a:rPr lang="en-US" altLang="ja-JP" dirty="0">
                <a:latin typeface="Symbol" panose="05050102010706020507" pitchFamily="18" charset="2"/>
              </a:rPr>
              <a:t>f</a:t>
            </a:r>
            <a:r>
              <a:rPr kumimoji="1" lang="en-US" altLang="ja-JP" dirty="0"/>
              <a:t>=</a:t>
            </a:r>
            <a:r>
              <a:rPr lang="en-US" altLang="ja-JP" dirty="0"/>
              <a:t>84.5 </a:t>
            </a:r>
            <a:r>
              <a:rPr kumimoji="1" lang="en-US" altLang="ja-JP" dirty="0"/>
              <a:t>mm)</a:t>
            </a:r>
            <a:endParaRPr kumimoji="1" lang="ja-JP" altLang="en-US" dirty="0"/>
          </a:p>
        </p:txBody>
      </p:sp>
      <p:cxnSp>
        <p:nvCxnSpPr>
          <p:cNvPr id="240" name="直線矢印コネクタ 239">
            <a:extLst>
              <a:ext uri="{FF2B5EF4-FFF2-40B4-BE49-F238E27FC236}">
                <a16:creationId xmlns:a16="http://schemas.microsoft.com/office/drawing/2014/main" id="{6306A1BC-8360-45CA-ABD1-8B20C870ED06}"/>
              </a:ext>
            </a:extLst>
          </p:cNvPr>
          <p:cNvCxnSpPr>
            <a:cxnSpLocks/>
          </p:cNvCxnSpPr>
          <p:nvPr/>
        </p:nvCxnSpPr>
        <p:spPr>
          <a:xfrm>
            <a:off x="6563181" y="1183456"/>
            <a:ext cx="20147" cy="1078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矢印コネクタ 240">
            <a:extLst>
              <a:ext uri="{FF2B5EF4-FFF2-40B4-BE49-F238E27FC236}">
                <a16:creationId xmlns:a16="http://schemas.microsoft.com/office/drawing/2014/main" id="{36E5D788-94C8-49CF-8620-F181A2DD18C2}"/>
              </a:ext>
            </a:extLst>
          </p:cNvPr>
          <p:cNvCxnSpPr>
            <a:cxnSpLocks/>
          </p:cNvCxnSpPr>
          <p:nvPr/>
        </p:nvCxnSpPr>
        <p:spPr>
          <a:xfrm flipH="1">
            <a:off x="6739657" y="3163401"/>
            <a:ext cx="3090973" cy="85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BEBC9E7-6608-4D09-BE15-F5FDEBC334FB}"/>
              </a:ext>
            </a:extLst>
          </p:cNvPr>
          <p:cNvSpPr txBox="1"/>
          <p:nvPr/>
        </p:nvSpPr>
        <p:spPr>
          <a:xfrm>
            <a:off x="9982910" y="568998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Support</a:t>
            </a:r>
            <a:endParaRPr kumimoji="1" lang="ja-JP" altLang="en-US" dirty="0"/>
          </a:p>
        </p:txBody>
      </p:sp>
      <p:cxnSp>
        <p:nvCxnSpPr>
          <p:cNvPr id="242" name="直線矢印コネクタ 241">
            <a:extLst>
              <a:ext uri="{FF2B5EF4-FFF2-40B4-BE49-F238E27FC236}">
                <a16:creationId xmlns:a16="http://schemas.microsoft.com/office/drawing/2014/main" id="{FB3445E5-A1BB-4733-BEAB-4BC02F0F4897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8194896" y="5874648"/>
            <a:ext cx="1788014" cy="325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52E921F-7773-4230-A786-0906133E5629}"/>
              </a:ext>
            </a:extLst>
          </p:cNvPr>
          <p:cNvCxnSpPr>
            <a:cxnSpLocks/>
          </p:cNvCxnSpPr>
          <p:nvPr/>
        </p:nvCxnSpPr>
        <p:spPr>
          <a:xfrm>
            <a:off x="3931022" y="6107135"/>
            <a:ext cx="3256753" cy="10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D6FE90F-40FE-4A61-96A4-0C521013C957}"/>
              </a:ext>
            </a:extLst>
          </p:cNvPr>
          <p:cNvSpPr txBox="1"/>
          <p:nvPr/>
        </p:nvSpPr>
        <p:spPr>
          <a:xfrm rot="16200000">
            <a:off x="5261414" y="2846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2382CFA3-8724-4F15-A3D5-A4EF644E2868}"/>
              </a:ext>
            </a:extLst>
          </p:cNvPr>
          <p:cNvCxnSpPr>
            <a:cxnSpLocks/>
            <a:stCxn id="101" idx="0"/>
          </p:cNvCxnSpPr>
          <p:nvPr/>
        </p:nvCxnSpPr>
        <p:spPr>
          <a:xfrm flipV="1">
            <a:off x="5233201" y="2821952"/>
            <a:ext cx="1476" cy="20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9182C6D6-870D-48AE-99A8-F25735527DC4}"/>
              </a:ext>
            </a:extLst>
          </p:cNvPr>
          <p:cNvCxnSpPr>
            <a:cxnSpLocks/>
          </p:cNvCxnSpPr>
          <p:nvPr/>
        </p:nvCxnSpPr>
        <p:spPr>
          <a:xfrm flipH="1">
            <a:off x="5220474" y="2538704"/>
            <a:ext cx="15336" cy="233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D0D4D31-0E48-476A-B1AF-BC192CC8B18E}"/>
              </a:ext>
            </a:extLst>
          </p:cNvPr>
          <p:cNvCxnSpPr/>
          <p:nvPr/>
        </p:nvCxnSpPr>
        <p:spPr>
          <a:xfrm>
            <a:off x="4177471" y="3821048"/>
            <a:ext cx="14250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6FAA38B8-89E2-4E96-A930-18D07143FD3C}"/>
              </a:ext>
            </a:extLst>
          </p:cNvPr>
          <p:cNvSpPr txBox="1"/>
          <p:nvPr/>
        </p:nvSpPr>
        <p:spPr>
          <a:xfrm>
            <a:off x="4421211" y="3423145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233(12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o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9F5A685-C636-44A8-BDA0-772563475046}"/>
              </a:ext>
            </a:extLst>
          </p:cNvPr>
          <p:cNvCxnSpPr/>
          <p:nvPr/>
        </p:nvCxnSpPr>
        <p:spPr>
          <a:xfrm>
            <a:off x="4654386" y="4087928"/>
            <a:ext cx="9428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711252-3586-4472-ACFD-4685992EE3D5}"/>
              </a:ext>
            </a:extLst>
          </p:cNvPr>
          <p:cNvSpPr txBox="1"/>
          <p:nvPr/>
        </p:nvSpPr>
        <p:spPr>
          <a:xfrm flipH="1">
            <a:off x="4820214" y="3803534"/>
            <a:ext cx="63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151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286DF0C0-8C94-486A-ACB9-3A6B046CF596}"/>
              </a:ext>
            </a:extLst>
          </p:cNvPr>
          <p:cNvGrpSpPr/>
          <p:nvPr/>
        </p:nvGrpSpPr>
        <p:grpSpPr>
          <a:xfrm>
            <a:off x="4176353" y="2798098"/>
            <a:ext cx="693914" cy="531206"/>
            <a:chOff x="2115463" y="2396851"/>
            <a:chExt cx="693914" cy="531206"/>
          </a:xfrm>
        </p:grpSpPr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7DDA565F-2B7E-460E-A85E-5A679AD4186F}"/>
                </a:ext>
              </a:extLst>
            </p:cNvPr>
            <p:cNvSpPr/>
            <p:nvPr/>
          </p:nvSpPr>
          <p:spPr>
            <a:xfrm>
              <a:off x="2115463" y="2396851"/>
              <a:ext cx="693914" cy="531206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9" name="楕円 118">
              <a:extLst>
                <a:ext uri="{FF2B5EF4-FFF2-40B4-BE49-F238E27FC236}">
                  <a16:creationId xmlns:a16="http://schemas.microsoft.com/office/drawing/2014/main" id="{4B6514D8-7EA3-4C79-A5BC-8E575FE7C26D}"/>
                </a:ext>
              </a:extLst>
            </p:cNvPr>
            <p:cNvSpPr/>
            <p:nvPr/>
          </p:nvSpPr>
          <p:spPr>
            <a:xfrm>
              <a:off x="2174360" y="2456735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215F30A8-8987-4836-A6FD-328136D3FE42}"/>
              </a:ext>
            </a:extLst>
          </p:cNvPr>
          <p:cNvGrpSpPr/>
          <p:nvPr/>
        </p:nvGrpSpPr>
        <p:grpSpPr>
          <a:xfrm>
            <a:off x="4163110" y="4346819"/>
            <a:ext cx="693914" cy="531206"/>
            <a:chOff x="2115463" y="2396851"/>
            <a:chExt cx="693914" cy="531206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4223F808-9D17-4091-B3F9-6C788C9979D6}"/>
                </a:ext>
              </a:extLst>
            </p:cNvPr>
            <p:cNvSpPr/>
            <p:nvPr/>
          </p:nvSpPr>
          <p:spPr>
            <a:xfrm>
              <a:off x="2115463" y="2396851"/>
              <a:ext cx="693914" cy="531206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2" name="楕円 121">
              <a:extLst>
                <a:ext uri="{FF2B5EF4-FFF2-40B4-BE49-F238E27FC236}">
                  <a16:creationId xmlns:a16="http://schemas.microsoft.com/office/drawing/2014/main" id="{6B6B1A91-12D2-4BD2-9E9D-1D01442E07C1}"/>
                </a:ext>
              </a:extLst>
            </p:cNvPr>
            <p:cNvSpPr/>
            <p:nvPr/>
          </p:nvSpPr>
          <p:spPr>
            <a:xfrm>
              <a:off x="2174360" y="2456735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E7F8F86-3FBE-4451-AF62-BAA42DE8035B}"/>
              </a:ext>
            </a:extLst>
          </p:cNvPr>
          <p:cNvSpPr txBox="1"/>
          <p:nvPr/>
        </p:nvSpPr>
        <p:spPr>
          <a:xfrm>
            <a:off x="272718" y="1266774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Position at R=1096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E805895-5D64-4E4F-8514-FA7CE1AB9791}"/>
              </a:ext>
            </a:extLst>
          </p:cNvPr>
          <p:cNvSpPr/>
          <p:nvPr/>
        </p:nvSpPr>
        <p:spPr>
          <a:xfrm>
            <a:off x="8019877" y="5394503"/>
            <a:ext cx="807797" cy="6412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78D5E82-4BEF-4AE6-99A6-FEB4D639A3DF}"/>
              </a:ext>
            </a:extLst>
          </p:cNvPr>
          <p:cNvSpPr txBox="1"/>
          <p:nvPr/>
        </p:nvSpPr>
        <p:spPr>
          <a:xfrm>
            <a:off x="8948532" y="3826502"/>
            <a:ext cx="2961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Problem in fixing the PMT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Frame to the support</a:t>
            </a:r>
          </a:p>
          <a:p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dirty="0">
                <a:solidFill>
                  <a:srgbClr val="FF0000"/>
                </a:solidFill>
              </a:rPr>
              <a:t>Order additional parts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13E9DED-8DCC-41BE-A9C3-9DBF47A2F283}"/>
              </a:ext>
            </a:extLst>
          </p:cNvPr>
          <p:cNvCxnSpPr/>
          <p:nvPr/>
        </p:nvCxnSpPr>
        <p:spPr>
          <a:xfrm flipH="1">
            <a:off x="8617934" y="4710703"/>
            <a:ext cx="816352" cy="667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656A55EE-05B2-42FC-9659-BA1856ECABA4}"/>
              </a:ext>
            </a:extLst>
          </p:cNvPr>
          <p:cNvSpPr/>
          <p:nvPr/>
        </p:nvSpPr>
        <p:spPr>
          <a:xfrm>
            <a:off x="6392006" y="5600700"/>
            <a:ext cx="287066" cy="769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BD5A2C58-B3C8-4505-90AD-101E2DF21993}"/>
              </a:ext>
            </a:extLst>
          </p:cNvPr>
          <p:cNvSpPr/>
          <p:nvPr/>
        </p:nvSpPr>
        <p:spPr>
          <a:xfrm>
            <a:off x="4530889" y="5590613"/>
            <a:ext cx="287066" cy="7703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22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51ADA964-0995-4FCB-9DB4-E152D318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718" y="200118"/>
            <a:ext cx="6491175" cy="652279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B4AA552-3D0D-4172-B94B-386FD265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42B16C-E1AD-4324-AAE8-533F3E40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69589" cy="417698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78B89F-8E08-436B-80E4-C2617924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84B8CA-1769-4F5F-AA1A-D0B8D24EB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90277"/>
            <a:ext cx="3137883" cy="560503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3E4155F-8A7B-4CFE-84BB-DB4E20B5C769}"/>
              </a:ext>
            </a:extLst>
          </p:cNvPr>
          <p:cNvSpPr/>
          <p:nvPr/>
        </p:nvSpPr>
        <p:spPr>
          <a:xfrm>
            <a:off x="1442713" y="890277"/>
            <a:ext cx="1350303" cy="1881498"/>
          </a:xfrm>
          <a:prstGeom prst="rect">
            <a:avLst/>
          </a:prstGeom>
          <a:noFill/>
          <a:ln w="38100"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66CC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D55BA21-54FC-4417-9732-AD8F1F8DEF4A}"/>
              </a:ext>
            </a:extLst>
          </p:cNvPr>
          <p:cNvSpPr/>
          <p:nvPr/>
        </p:nvSpPr>
        <p:spPr>
          <a:xfrm>
            <a:off x="1436083" y="1181583"/>
            <a:ext cx="1004858" cy="1327498"/>
          </a:xfrm>
          <a:prstGeom prst="rect">
            <a:avLst/>
          </a:prstGeom>
          <a:noFill/>
          <a:ln w="38100"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D7ABAC-B87D-469F-8B1B-6D4828DB7C2F}"/>
              </a:ext>
            </a:extLst>
          </p:cNvPr>
          <p:cNvSpPr/>
          <p:nvPr/>
        </p:nvSpPr>
        <p:spPr>
          <a:xfrm>
            <a:off x="6362941" y="1252584"/>
            <a:ext cx="99058" cy="1079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0484CB-B0BF-40E5-A7A8-4C0671F1EE3A}"/>
              </a:ext>
            </a:extLst>
          </p:cNvPr>
          <p:cNvSpPr/>
          <p:nvPr/>
        </p:nvSpPr>
        <p:spPr>
          <a:xfrm>
            <a:off x="6258640" y="2337201"/>
            <a:ext cx="105210" cy="17481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51C456B0-771E-450F-937D-E67670C56AC4}"/>
              </a:ext>
            </a:extLst>
          </p:cNvPr>
          <p:cNvSpPr/>
          <p:nvPr/>
        </p:nvSpPr>
        <p:spPr>
          <a:xfrm>
            <a:off x="2469516" y="919334"/>
            <a:ext cx="255967" cy="2591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DA57BAA-C46F-400B-83A7-D325C5BF4860}"/>
              </a:ext>
            </a:extLst>
          </p:cNvPr>
          <p:cNvSpPr/>
          <p:nvPr/>
        </p:nvSpPr>
        <p:spPr>
          <a:xfrm rot="16200000">
            <a:off x="1854732" y="3538523"/>
            <a:ext cx="191568" cy="685078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7481FA-AA96-427E-8684-73D49EEC0769}"/>
              </a:ext>
            </a:extLst>
          </p:cNvPr>
          <p:cNvSpPr/>
          <p:nvPr/>
        </p:nvSpPr>
        <p:spPr>
          <a:xfrm rot="16200000">
            <a:off x="1900087" y="1940646"/>
            <a:ext cx="123452" cy="17847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CE030E5-3DF5-4F7A-BA2D-76FCECFA6B3A}"/>
              </a:ext>
            </a:extLst>
          </p:cNvPr>
          <p:cNvSpPr/>
          <p:nvPr/>
        </p:nvSpPr>
        <p:spPr>
          <a:xfrm rot="16200000">
            <a:off x="1850797" y="4515988"/>
            <a:ext cx="191570" cy="692946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C0DABAB-DB06-49B6-8073-037BC620E5B2}"/>
              </a:ext>
            </a:extLst>
          </p:cNvPr>
          <p:cNvSpPr/>
          <p:nvPr/>
        </p:nvSpPr>
        <p:spPr>
          <a:xfrm>
            <a:off x="6362172" y="2387193"/>
            <a:ext cx="198648" cy="604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0878AE7-BE1D-48DD-BEBC-1FAD6D97E9FD}"/>
              </a:ext>
            </a:extLst>
          </p:cNvPr>
          <p:cNvSpPr/>
          <p:nvPr/>
        </p:nvSpPr>
        <p:spPr>
          <a:xfrm>
            <a:off x="6366225" y="1206865"/>
            <a:ext cx="9905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417FB81-62A8-407A-B37E-FA2252DC055C}"/>
              </a:ext>
            </a:extLst>
          </p:cNvPr>
          <p:cNvSpPr/>
          <p:nvPr/>
        </p:nvSpPr>
        <p:spPr>
          <a:xfrm>
            <a:off x="1397000" y="855391"/>
            <a:ext cx="56599" cy="1841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3349DB8-DD1F-4E24-99C4-6F6BA951372F}"/>
              </a:ext>
            </a:extLst>
          </p:cNvPr>
          <p:cNvSpPr/>
          <p:nvPr/>
        </p:nvSpPr>
        <p:spPr>
          <a:xfrm rot="16200000">
            <a:off x="1927898" y="1843328"/>
            <a:ext cx="67993" cy="1784885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0BB9A19-8703-424A-97AD-94F37D21270B}"/>
              </a:ext>
            </a:extLst>
          </p:cNvPr>
          <p:cNvSpPr/>
          <p:nvPr/>
        </p:nvSpPr>
        <p:spPr>
          <a:xfrm>
            <a:off x="2732115" y="880854"/>
            <a:ext cx="75133" cy="18162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EB6507-1D98-42A2-A556-890EB5B3E7C8}"/>
              </a:ext>
            </a:extLst>
          </p:cNvPr>
          <p:cNvSpPr/>
          <p:nvPr/>
        </p:nvSpPr>
        <p:spPr>
          <a:xfrm rot="16200000">
            <a:off x="2081704" y="206553"/>
            <a:ext cx="45719" cy="1336966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13E6E70-1918-4F77-8233-150042C5A027}"/>
              </a:ext>
            </a:extLst>
          </p:cNvPr>
          <p:cNvSpPr/>
          <p:nvPr/>
        </p:nvSpPr>
        <p:spPr>
          <a:xfrm>
            <a:off x="6313012" y="1259492"/>
            <a:ext cx="182058" cy="10296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0E0071E-9501-4F57-ABC2-FC8DE208D09E}"/>
              </a:ext>
            </a:extLst>
          </p:cNvPr>
          <p:cNvSpPr/>
          <p:nvPr/>
        </p:nvSpPr>
        <p:spPr>
          <a:xfrm>
            <a:off x="6315103" y="1422768"/>
            <a:ext cx="182058" cy="10296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7233C5E-B240-405E-9232-F7894B380267}"/>
              </a:ext>
            </a:extLst>
          </p:cNvPr>
          <p:cNvSpPr txBox="1"/>
          <p:nvPr/>
        </p:nvSpPr>
        <p:spPr>
          <a:xfrm>
            <a:off x="2915236" y="1341062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NFS5-2060</a:t>
            </a:r>
            <a:endParaRPr kumimoji="1" lang="ja-JP" altLang="en-US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EF2E1D63-3DEF-4A4E-A206-C098668CFD9E}"/>
              </a:ext>
            </a:extLst>
          </p:cNvPr>
          <p:cNvCxnSpPr>
            <a:cxnSpLocks/>
          </p:cNvCxnSpPr>
          <p:nvPr/>
        </p:nvCxnSpPr>
        <p:spPr>
          <a:xfrm flipH="1">
            <a:off x="2799646" y="1598929"/>
            <a:ext cx="308862" cy="392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37C42857-2D2D-4485-AF8F-0402A87F6B84}"/>
              </a:ext>
            </a:extLst>
          </p:cNvPr>
          <p:cNvCxnSpPr>
            <a:cxnSpLocks/>
          </p:cNvCxnSpPr>
          <p:nvPr/>
        </p:nvCxnSpPr>
        <p:spPr>
          <a:xfrm flipH="1">
            <a:off x="2593509" y="1719366"/>
            <a:ext cx="535945" cy="1019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F1256743-5B7C-4C2D-80E9-F2312B28B3FF}"/>
              </a:ext>
            </a:extLst>
          </p:cNvPr>
          <p:cNvCxnSpPr>
            <a:cxnSpLocks/>
          </p:cNvCxnSpPr>
          <p:nvPr/>
        </p:nvCxnSpPr>
        <p:spPr>
          <a:xfrm flipH="1" flipV="1">
            <a:off x="2250692" y="906674"/>
            <a:ext cx="756539" cy="557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8FFC53C-A69A-44F2-8C8A-0E0784AF5D41}"/>
              </a:ext>
            </a:extLst>
          </p:cNvPr>
          <p:cNvSpPr txBox="1"/>
          <p:nvPr/>
        </p:nvSpPr>
        <p:spPr>
          <a:xfrm>
            <a:off x="-104542" y="200025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NFS5-2020</a:t>
            </a:r>
            <a:endParaRPr kumimoji="1" lang="ja-JP" altLang="en-US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BEFD4CDD-E2F4-4E09-AF15-2E6BAB1E9A18}"/>
              </a:ext>
            </a:extLst>
          </p:cNvPr>
          <p:cNvCxnSpPr>
            <a:cxnSpLocks/>
          </p:cNvCxnSpPr>
          <p:nvPr/>
        </p:nvCxnSpPr>
        <p:spPr>
          <a:xfrm flipV="1">
            <a:off x="1099646" y="1857077"/>
            <a:ext cx="290506" cy="21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FD57212D-1C63-4E94-96C7-91DBEA1C3C85}"/>
              </a:ext>
            </a:extLst>
          </p:cNvPr>
          <p:cNvCxnSpPr>
            <a:cxnSpLocks/>
          </p:cNvCxnSpPr>
          <p:nvPr/>
        </p:nvCxnSpPr>
        <p:spPr>
          <a:xfrm flipH="1" flipV="1">
            <a:off x="2680987" y="2877173"/>
            <a:ext cx="448468" cy="77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BA4D01B-166D-4AF6-81A4-EB16D638D423}"/>
              </a:ext>
            </a:extLst>
          </p:cNvPr>
          <p:cNvSpPr txBox="1"/>
          <p:nvPr/>
        </p:nvSpPr>
        <p:spPr>
          <a:xfrm>
            <a:off x="2704667" y="3624942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NFS5-6060</a:t>
            </a:r>
            <a:endParaRPr kumimoji="1" lang="ja-JP" altLang="en-US" dirty="0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E708B887-6B2F-4EB6-B713-57F007DAE3A8}"/>
              </a:ext>
            </a:extLst>
          </p:cNvPr>
          <p:cNvCxnSpPr>
            <a:cxnSpLocks/>
          </p:cNvCxnSpPr>
          <p:nvPr/>
        </p:nvCxnSpPr>
        <p:spPr>
          <a:xfrm flipH="1">
            <a:off x="2516015" y="3903437"/>
            <a:ext cx="469284" cy="105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0BBA183-62E3-41F4-A5E3-FDE22BCB6ECE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2137685" y="3809608"/>
            <a:ext cx="566982" cy="11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0317AC10-A36B-4A05-BD36-8B283C694B7E}"/>
              </a:ext>
            </a:extLst>
          </p:cNvPr>
          <p:cNvCxnSpPr>
            <a:cxnSpLocks/>
          </p:cNvCxnSpPr>
          <p:nvPr/>
        </p:nvCxnSpPr>
        <p:spPr>
          <a:xfrm flipH="1">
            <a:off x="2167533" y="3962717"/>
            <a:ext cx="747703" cy="99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073014D8-FEC7-4894-B43D-865E9E7614BB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V="1">
            <a:off x="1404866" y="4325554"/>
            <a:ext cx="1101251" cy="131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5B5C533-EAE3-4882-A396-46DDCB3D4BAE}"/>
              </a:ext>
            </a:extLst>
          </p:cNvPr>
          <p:cNvSpPr txBox="1"/>
          <p:nvPr/>
        </p:nvSpPr>
        <p:spPr>
          <a:xfrm>
            <a:off x="1692060" y="41508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320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4" name="直角三角形 63">
            <a:extLst>
              <a:ext uri="{FF2B5EF4-FFF2-40B4-BE49-F238E27FC236}">
                <a16:creationId xmlns:a16="http://schemas.microsoft.com/office/drawing/2014/main" id="{A4441742-B687-4E84-A1EB-6CBDE522A6AF}"/>
              </a:ext>
            </a:extLst>
          </p:cNvPr>
          <p:cNvSpPr/>
          <p:nvPr/>
        </p:nvSpPr>
        <p:spPr>
          <a:xfrm rot="5400000">
            <a:off x="1615127" y="3982947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直角三角形 64">
            <a:extLst>
              <a:ext uri="{FF2B5EF4-FFF2-40B4-BE49-F238E27FC236}">
                <a16:creationId xmlns:a16="http://schemas.microsoft.com/office/drawing/2014/main" id="{D612B5B6-04F7-47D5-AF10-BA467A77A026}"/>
              </a:ext>
            </a:extLst>
          </p:cNvPr>
          <p:cNvSpPr/>
          <p:nvPr/>
        </p:nvSpPr>
        <p:spPr>
          <a:xfrm rot="5400000">
            <a:off x="1598853" y="4959758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直角三角形 65">
            <a:extLst>
              <a:ext uri="{FF2B5EF4-FFF2-40B4-BE49-F238E27FC236}">
                <a16:creationId xmlns:a16="http://schemas.microsoft.com/office/drawing/2014/main" id="{7D1608C5-2AB7-48D0-8D28-7754C3FB3C97}"/>
              </a:ext>
            </a:extLst>
          </p:cNvPr>
          <p:cNvSpPr/>
          <p:nvPr/>
        </p:nvSpPr>
        <p:spPr>
          <a:xfrm rot="10800000">
            <a:off x="2176172" y="4960274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直角三角形 66">
            <a:extLst>
              <a:ext uri="{FF2B5EF4-FFF2-40B4-BE49-F238E27FC236}">
                <a16:creationId xmlns:a16="http://schemas.microsoft.com/office/drawing/2014/main" id="{D7311B97-CACF-4F0A-8F93-2D4B854E4634}"/>
              </a:ext>
            </a:extLst>
          </p:cNvPr>
          <p:cNvSpPr/>
          <p:nvPr/>
        </p:nvSpPr>
        <p:spPr>
          <a:xfrm rot="10800000">
            <a:off x="2176171" y="3976322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直角三角形 69">
            <a:extLst>
              <a:ext uri="{FF2B5EF4-FFF2-40B4-BE49-F238E27FC236}">
                <a16:creationId xmlns:a16="http://schemas.microsoft.com/office/drawing/2014/main" id="{09FC19F3-E1EE-4903-802C-E4F3D7B9465C}"/>
              </a:ext>
            </a:extLst>
          </p:cNvPr>
          <p:cNvSpPr/>
          <p:nvPr/>
        </p:nvSpPr>
        <p:spPr>
          <a:xfrm>
            <a:off x="1590349" y="3672499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直角三角形 70">
            <a:extLst>
              <a:ext uri="{FF2B5EF4-FFF2-40B4-BE49-F238E27FC236}">
                <a16:creationId xmlns:a16="http://schemas.microsoft.com/office/drawing/2014/main" id="{2CEFA0C5-8C58-44B0-B36B-19566C2537FA}"/>
              </a:ext>
            </a:extLst>
          </p:cNvPr>
          <p:cNvSpPr/>
          <p:nvPr/>
        </p:nvSpPr>
        <p:spPr>
          <a:xfrm rot="16200000">
            <a:off x="2177762" y="3687813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直角三角形 71">
            <a:extLst>
              <a:ext uri="{FF2B5EF4-FFF2-40B4-BE49-F238E27FC236}">
                <a16:creationId xmlns:a16="http://schemas.microsoft.com/office/drawing/2014/main" id="{A4F7BA91-1B3A-46B9-8A9A-0BAA549154DA}"/>
              </a:ext>
            </a:extLst>
          </p:cNvPr>
          <p:cNvSpPr/>
          <p:nvPr/>
        </p:nvSpPr>
        <p:spPr>
          <a:xfrm>
            <a:off x="1607974" y="4655345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直角三角形 72">
            <a:extLst>
              <a:ext uri="{FF2B5EF4-FFF2-40B4-BE49-F238E27FC236}">
                <a16:creationId xmlns:a16="http://schemas.microsoft.com/office/drawing/2014/main" id="{3CADED3F-EBC8-4864-9BF6-B84A05819025}"/>
              </a:ext>
            </a:extLst>
          </p:cNvPr>
          <p:cNvSpPr/>
          <p:nvPr/>
        </p:nvSpPr>
        <p:spPr>
          <a:xfrm rot="16200000">
            <a:off x="2176172" y="4663057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2BC81DB7-E4DD-462F-80BC-1CCAF25743F3}"/>
              </a:ext>
            </a:extLst>
          </p:cNvPr>
          <p:cNvSpPr/>
          <p:nvPr/>
        </p:nvSpPr>
        <p:spPr>
          <a:xfrm flipV="1">
            <a:off x="6356789" y="2334002"/>
            <a:ext cx="10521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1038CCB-E1DD-4812-80D8-1247997305A0}"/>
              </a:ext>
            </a:extLst>
          </p:cNvPr>
          <p:cNvSpPr/>
          <p:nvPr/>
        </p:nvSpPr>
        <p:spPr>
          <a:xfrm>
            <a:off x="1404866" y="2700940"/>
            <a:ext cx="195242" cy="327556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37EE47C-052D-478A-856F-E390F7CCF083}"/>
              </a:ext>
            </a:extLst>
          </p:cNvPr>
          <p:cNvSpPr/>
          <p:nvPr/>
        </p:nvSpPr>
        <p:spPr>
          <a:xfrm>
            <a:off x="2293053" y="2700940"/>
            <a:ext cx="213064" cy="3249228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直角三角形 87">
            <a:extLst>
              <a:ext uri="{FF2B5EF4-FFF2-40B4-BE49-F238E27FC236}">
                <a16:creationId xmlns:a16="http://schemas.microsoft.com/office/drawing/2014/main" id="{3858AD64-E8BA-4122-AF48-6511721201A7}"/>
              </a:ext>
            </a:extLst>
          </p:cNvPr>
          <p:cNvSpPr/>
          <p:nvPr/>
        </p:nvSpPr>
        <p:spPr>
          <a:xfrm>
            <a:off x="6465699" y="2318006"/>
            <a:ext cx="49929" cy="6043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8152FA6-2AD0-4E73-B513-4C75FC62D72B}"/>
              </a:ext>
            </a:extLst>
          </p:cNvPr>
          <p:cNvSpPr txBox="1"/>
          <p:nvPr/>
        </p:nvSpPr>
        <p:spPr>
          <a:xfrm>
            <a:off x="3094233" y="2767314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NFS6-30120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9818C7-E2CA-4321-9DD7-D381A91A06F1}"/>
              </a:ext>
            </a:extLst>
          </p:cNvPr>
          <p:cNvSpPr/>
          <p:nvPr/>
        </p:nvSpPr>
        <p:spPr>
          <a:xfrm flipV="1">
            <a:off x="6560820" y="2388373"/>
            <a:ext cx="1327500" cy="6043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05E233-CA97-42EB-ABE7-1354951816F1}"/>
              </a:ext>
            </a:extLst>
          </p:cNvPr>
          <p:cNvSpPr txBox="1"/>
          <p:nvPr/>
        </p:nvSpPr>
        <p:spPr>
          <a:xfrm>
            <a:off x="6914873" y="2478468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Temporary frame</a:t>
            </a:r>
          </a:p>
          <a:p>
            <a:r>
              <a:rPr lang="en-US" altLang="ja-JP" dirty="0"/>
              <a:t>For installation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D4DD216-4A12-4C59-AF71-DDA54F5997ED}"/>
              </a:ext>
            </a:extLst>
          </p:cNvPr>
          <p:cNvCxnSpPr>
            <a:endCxn id="10" idx="0"/>
          </p:cNvCxnSpPr>
          <p:nvPr/>
        </p:nvCxnSpPr>
        <p:spPr>
          <a:xfrm flipH="1" flipV="1">
            <a:off x="7224570" y="2448808"/>
            <a:ext cx="66818" cy="18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矢印: 左 16">
            <a:extLst>
              <a:ext uri="{FF2B5EF4-FFF2-40B4-BE49-F238E27FC236}">
                <a16:creationId xmlns:a16="http://schemas.microsoft.com/office/drawing/2014/main" id="{A32CC267-9140-47F1-931D-24923CED483F}"/>
              </a:ext>
            </a:extLst>
          </p:cNvPr>
          <p:cNvSpPr/>
          <p:nvPr/>
        </p:nvSpPr>
        <p:spPr>
          <a:xfrm>
            <a:off x="6560820" y="1741760"/>
            <a:ext cx="1016321" cy="23791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E4863B8-2A8D-4BDA-A50A-6334FE31E35F}"/>
              </a:ext>
            </a:extLst>
          </p:cNvPr>
          <p:cNvSpPr/>
          <p:nvPr/>
        </p:nvSpPr>
        <p:spPr>
          <a:xfrm>
            <a:off x="6090766" y="3261575"/>
            <a:ext cx="273084" cy="124564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F94D2D4-ED22-406C-B83C-5BED11D0727A}"/>
              </a:ext>
            </a:extLst>
          </p:cNvPr>
          <p:cNvSpPr txBox="1"/>
          <p:nvPr/>
        </p:nvSpPr>
        <p:spPr>
          <a:xfrm>
            <a:off x="4849524" y="3261574"/>
            <a:ext cx="121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Connect</a:t>
            </a:r>
          </a:p>
          <a:p>
            <a:r>
              <a:rPr kumimoji="1" lang="en-US" altLang="ja-JP" dirty="0"/>
              <a:t>to He bag</a:t>
            </a:r>
          </a:p>
          <a:p>
            <a:r>
              <a:rPr lang="en-US" altLang="ja-JP" dirty="0"/>
              <a:t>frame</a:t>
            </a:r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4CA6E6F-2E9B-43FC-A777-63DB2B9B24C7}"/>
              </a:ext>
            </a:extLst>
          </p:cNvPr>
          <p:cNvSpPr/>
          <p:nvPr/>
        </p:nvSpPr>
        <p:spPr>
          <a:xfrm>
            <a:off x="5893796" y="1979670"/>
            <a:ext cx="568203" cy="2171168"/>
          </a:xfrm>
          <a:prstGeom prst="round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D38D936-B09B-4C0A-A3B1-25634EC83806}"/>
              </a:ext>
            </a:extLst>
          </p:cNvPr>
          <p:cNvSpPr txBox="1"/>
          <p:nvPr/>
        </p:nvSpPr>
        <p:spPr>
          <a:xfrm>
            <a:off x="5671135" y="4655345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Installation on Jan 10</a:t>
            </a:r>
            <a:endParaRPr kumimoji="1" lang="ja-JP" altLang="en-US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8A2930F-391F-4809-B477-8450DC597E38}"/>
              </a:ext>
            </a:extLst>
          </p:cNvPr>
          <p:cNvCxnSpPr/>
          <p:nvPr/>
        </p:nvCxnSpPr>
        <p:spPr>
          <a:xfrm flipH="1" flipV="1">
            <a:off x="6356789" y="4101347"/>
            <a:ext cx="138281" cy="560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06F1EF5-EFED-4D16-9E0F-6FF7722BD069}"/>
              </a:ext>
            </a:extLst>
          </p:cNvPr>
          <p:cNvSpPr/>
          <p:nvPr/>
        </p:nvSpPr>
        <p:spPr>
          <a:xfrm>
            <a:off x="7630770" y="1259492"/>
            <a:ext cx="99058" cy="1079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A5486FC-A92F-44AF-9B4C-25C736A54B48}"/>
              </a:ext>
            </a:extLst>
          </p:cNvPr>
          <p:cNvSpPr/>
          <p:nvPr/>
        </p:nvSpPr>
        <p:spPr>
          <a:xfrm>
            <a:off x="7634054" y="1213773"/>
            <a:ext cx="9905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992727E-5E43-484F-93E0-C62ED3BF7FD9}"/>
              </a:ext>
            </a:extLst>
          </p:cNvPr>
          <p:cNvSpPr/>
          <p:nvPr/>
        </p:nvSpPr>
        <p:spPr>
          <a:xfrm>
            <a:off x="7580841" y="1266400"/>
            <a:ext cx="182058" cy="10296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47D4D0ED-71D1-4E10-819E-557D799745AF}"/>
              </a:ext>
            </a:extLst>
          </p:cNvPr>
          <p:cNvSpPr/>
          <p:nvPr/>
        </p:nvSpPr>
        <p:spPr>
          <a:xfrm>
            <a:off x="7582932" y="1429676"/>
            <a:ext cx="182058" cy="10296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E300A37-4D45-481C-ABF5-2A23A0AF90E9}"/>
              </a:ext>
            </a:extLst>
          </p:cNvPr>
          <p:cNvSpPr/>
          <p:nvPr/>
        </p:nvSpPr>
        <p:spPr>
          <a:xfrm flipV="1">
            <a:off x="7624618" y="2340910"/>
            <a:ext cx="10521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直角三角形 68">
            <a:extLst>
              <a:ext uri="{FF2B5EF4-FFF2-40B4-BE49-F238E27FC236}">
                <a16:creationId xmlns:a16="http://schemas.microsoft.com/office/drawing/2014/main" id="{3BCE5E70-C4AD-4CED-9C56-2494A0ED64DE}"/>
              </a:ext>
            </a:extLst>
          </p:cNvPr>
          <p:cNvSpPr/>
          <p:nvPr/>
        </p:nvSpPr>
        <p:spPr>
          <a:xfrm>
            <a:off x="7733528" y="2324914"/>
            <a:ext cx="49929" cy="6043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446AE03-0490-4177-933C-931DE350C3CE}"/>
              </a:ext>
            </a:extLst>
          </p:cNvPr>
          <p:cNvSpPr txBox="1"/>
          <p:nvPr/>
        </p:nvSpPr>
        <p:spPr>
          <a:xfrm>
            <a:off x="7864662" y="913466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b="1" dirty="0"/>
              <a:t>Assemble </a:t>
            </a:r>
          </a:p>
          <a:p>
            <a:r>
              <a:rPr lang="en-US" altLang="ja-JP" b="1" dirty="0"/>
              <a:t>PMT frame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0740AB7-8D4B-4FDC-AD41-5441FF69B401}"/>
              </a:ext>
            </a:extLst>
          </p:cNvPr>
          <p:cNvSpPr txBox="1"/>
          <p:nvPr/>
        </p:nvSpPr>
        <p:spPr>
          <a:xfrm>
            <a:off x="6491821" y="93572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2. Slide in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CF981F4-82D5-40D0-9522-3E690CC6E234}"/>
              </a:ext>
            </a:extLst>
          </p:cNvPr>
          <p:cNvSpPr txBox="1"/>
          <p:nvPr/>
        </p:nvSpPr>
        <p:spPr>
          <a:xfrm>
            <a:off x="5075522" y="865244"/>
            <a:ext cx="1178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3. Fix in</a:t>
            </a:r>
          </a:p>
          <a:p>
            <a:r>
              <a:rPr lang="en-US" altLang="ja-JP" b="1" dirty="0"/>
              <a:t>the final </a:t>
            </a:r>
          </a:p>
          <a:p>
            <a:r>
              <a:rPr lang="en-US" altLang="ja-JP" b="1" dirty="0"/>
              <a:t>position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336E6B3-CA2A-4F2F-A631-32120E8E818E}"/>
              </a:ext>
            </a:extLst>
          </p:cNvPr>
          <p:cNvSpPr/>
          <p:nvPr/>
        </p:nvSpPr>
        <p:spPr>
          <a:xfrm flipV="1">
            <a:off x="1128600" y="2783505"/>
            <a:ext cx="66890" cy="5587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D9404637-194E-4895-B658-CD9F24B36818}"/>
              </a:ext>
            </a:extLst>
          </p:cNvPr>
          <p:cNvSpPr/>
          <p:nvPr/>
        </p:nvSpPr>
        <p:spPr>
          <a:xfrm flipV="1">
            <a:off x="2727976" y="2779398"/>
            <a:ext cx="66890" cy="5587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直角三角形 79">
            <a:extLst>
              <a:ext uri="{FF2B5EF4-FFF2-40B4-BE49-F238E27FC236}">
                <a16:creationId xmlns:a16="http://schemas.microsoft.com/office/drawing/2014/main" id="{62A10ADB-0681-4F3A-8891-D8367BA9665E}"/>
              </a:ext>
            </a:extLst>
          </p:cNvPr>
          <p:cNvSpPr/>
          <p:nvPr/>
        </p:nvSpPr>
        <p:spPr>
          <a:xfrm rot="5400000">
            <a:off x="6375207" y="2441828"/>
            <a:ext cx="49929" cy="6043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90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E6A864-A77E-429D-8C7D-87A4153B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014" y="70134"/>
            <a:ext cx="10515600" cy="1325563"/>
          </a:xfrm>
        </p:spPr>
        <p:txBody>
          <a:bodyPr/>
          <a:lstStyle/>
          <a:p>
            <a:r>
              <a:rPr lang="en-US" altLang="ja-JP" dirty="0"/>
              <a:t>Base plate shared with He bag support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A8ABD0-EC9D-4AB0-BE2A-B058617A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0694" y="6409306"/>
            <a:ext cx="2743200" cy="365125"/>
          </a:xfrm>
        </p:spPr>
        <p:txBody>
          <a:bodyPr/>
          <a:lstStyle/>
          <a:p>
            <a:fld id="{BC318C3C-4305-4F8C-A37C-00EA03A9A98A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945C80-27C3-4B70-B75E-B4750812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62" y="1690688"/>
            <a:ext cx="4677998" cy="479484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4E600-1810-4054-84B3-23DCC7D8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881" y="2643980"/>
            <a:ext cx="5451105" cy="1889919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2596E81-C170-462E-A0AC-60CCFBEE0073}"/>
              </a:ext>
            </a:extLst>
          </p:cNvPr>
          <p:cNvGrpSpPr/>
          <p:nvPr/>
        </p:nvGrpSpPr>
        <p:grpSpPr>
          <a:xfrm>
            <a:off x="1053014" y="2614315"/>
            <a:ext cx="1566202" cy="541649"/>
            <a:chOff x="1629140" y="2349973"/>
            <a:chExt cx="1566202" cy="541649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1E42B57-B1FB-46ED-954E-A04369BFD237}"/>
                </a:ext>
              </a:extLst>
            </p:cNvPr>
            <p:cNvSpPr/>
            <p:nvPr/>
          </p:nvSpPr>
          <p:spPr>
            <a:xfrm>
              <a:off x="1629140" y="2612127"/>
              <a:ext cx="290830" cy="2794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7E13790-0466-4048-B6C7-96C573067B38}"/>
                </a:ext>
              </a:extLst>
            </p:cNvPr>
            <p:cNvSpPr/>
            <p:nvPr/>
          </p:nvSpPr>
          <p:spPr>
            <a:xfrm>
              <a:off x="2904512" y="2598430"/>
              <a:ext cx="290830" cy="2794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6EF561AF-E73F-469B-8E24-C1B1FB9E6D4D}"/>
                </a:ext>
              </a:extLst>
            </p:cNvPr>
            <p:cNvCxnSpPr/>
            <p:nvPr/>
          </p:nvCxnSpPr>
          <p:spPr>
            <a:xfrm>
              <a:off x="3017520" y="2349973"/>
              <a:ext cx="0" cy="2021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DAED32EB-65DB-4EB0-8D51-121F657B69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7763" y="2580928"/>
              <a:ext cx="9757" cy="17336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DD2B156D-E6AD-4F23-8421-FB1ED9E28493}"/>
                </a:ext>
              </a:extLst>
            </p:cNvPr>
            <p:cNvSpPr/>
            <p:nvPr/>
          </p:nvSpPr>
          <p:spPr>
            <a:xfrm>
              <a:off x="1670048" y="265188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8EBD5770-2E5C-46FA-AD6B-BCBCE13C25F4}"/>
                </a:ext>
              </a:extLst>
            </p:cNvPr>
            <p:cNvSpPr/>
            <p:nvPr/>
          </p:nvSpPr>
          <p:spPr>
            <a:xfrm>
              <a:off x="1822448" y="280428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90399931-1225-45EC-8EEC-6B1E04452DEA}"/>
                </a:ext>
              </a:extLst>
            </p:cNvPr>
            <p:cNvSpPr/>
            <p:nvPr/>
          </p:nvSpPr>
          <p:spPr>
            <a:xfrm>
              <a:off x="1671578" y="280313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08390889-7B20-4897-B823-2B5F92320AB7}"/>
                </a:ext>
              </a:extLst>
            </p:cNvPr>
            <p:cNvSpPr/>
            <p:nvPr/>
          </p:nvSpPr>
          <p:spPr>
            <a:xfrm>
              <a:off x="1819921" y="264864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3D4B45B2-78CA-4357-A0EB-E10339A0C128}"/>
                </a:ext>
              </a:extLst>
            </p:cNvPr>
            <p:cNvSpPr/>
            <p:nvPr/>
          </p:nvSpPr>
          <p:spPr>
            <a:xfrm>
              <a:off x="2943877" y="264547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21FBFE14-6980-443A-B5B0-11BBD5CFD002}"/>
                </a:ext>
              </a:extLst>
            </p:cNvPr>
            <p:cNvSpPr/>
            <p:nvPr/>
          </p:nvSpPr>
          <p:spPr>
            <a:xfrm>
              <a:off x="2939289" y="279787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21A2B0C5-F216-41A3-A2A8-02B257FE40B0}"/>
                </a:ext>
              </a:extLst>
            </p:cNvPr>
            <p:cNvSpPr/>
            <p:nvPr/>
          </p:nvSpPr>
          <p:spPr>
            <a:xfrm>
              <a:off x="3102627" y="279787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BC834EC8-E682-4FDA-8409-47E9DDC2E31C}"/>
                </a:ext>
              </a:extLst>
            </p:cNvPr>
            <p:cNvSpPr/>
            <p:nvPr/>
          </p:nvSpPr>
          <p:spPr>
            <a:xfrm>
              <a:off x="3102627" y="264312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0D63B22-4099-47F4-90E1-CCF0A9E927F6}"/>
              </a:ext>
            </a:extLst>
          </p:cNvPr>
          <p:cNvCxnSpPr>
            <a:cxnSpLocks/>
          </p:cNvCxnSpPr>
          <p:nvPr/>
        </p:nvCxnSpPr>
        <p:spPr>
          <a:xfrm flipH="1">
            <a:off x="1188413" y="1464621"/>
            <a:ext cx="272219" cy="1427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CAB5804-A2CF-48E7-BEA7-784AF83EB382}"/>
              </a:ext>
            </a:extLst>
          </p:cNvPr>
          <p:cNvSpPr txBox="1"/>
          <p:nvPr/>
        </p:nvSpPr>
        <p:spPr>
          <a:xfrm>
            <a:off x="1128893" y="1128293"/>
            <a:ext cx="206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NFS6-6060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1147247E-6111-4A00-9FEB-55D8C957AC0C}"/>
              </a:ext>
            </a:extLst>
          </p:cNvPr>
          <p:cNvCxnSpPr>
            <a:cxnSpLocks/>
          </p:cNvCxnSpPr>
          <p:nvPr/>
        </p:nvCxnSpPr>
        <p:spPr>
          <a:xfrm>
            <a:off x="2076929" y="1505820"/>
            <a:ext cx="212399" cy="1339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DBF3A65-710E-49F7-9BE0-27B6D7F044F0}"/>
              </a:ext>
            </a:extLst>
          </p:cNvPr>
          <p:cNvSpPr txBox="1"/>
          <p:nvPr/>
        </p:nvSpPr>
        <p:spPr>
          <a:xfrm rot="16200000">
            <a:off x="2343024" y="25168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36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59D11AA-F683-43A2-A298-4AEADD92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7" y="681037"/>
            <a:ext cx="8789626" cy="6191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C95D554-47A8-442C-8A45-0F02257D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218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Support of EST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97D05F-CFA6-4C57-B064-1DF2E639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874" y="1825625"/>
            <a:ext cx="2947911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Share the base plate with the upstream He bag support </a:t>
            </a:r>
          </a:p>
          <a:p>
            <a:r>
              <a:rPr lang="en-US" altLang="ja-JP" dirty="0"/>
              <a:t>Misumi frames will be delivered on 25 or 26 Dec</a:t>
            </a:r>
          </a:p>
          <a:p>
            <a:r>
              <a:rPr kumimoji="1" lang="en-US" altLang="ja-JP" dirty="0"/>
              <a:t>Assemble of upstream He bag support should be done with EST frame 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954B2F-AA3E-4D67-AB4B-A3904114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D6AEB1-B461-4619-B45A-A833312CF5FF}"/>
              </a:ext>
            </a:extLst>
          </p:cNvPr>
          <p:cNvSpPr txBox="1"/>
          <p:nvPr/>
        </p:nvSpPr>
        <p:spPr>
          <a:xfrm>
            <a:off x="4378414" y="614752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 bag support</a:t>
            </a:r>
          </a:p>
          <a:p>
            <a:r>
              <a:rPr lang="en-US" altLang="ja-JP" dirty="0"/>
              <a:t>(R=956)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34A769-E593-4424-96DD-62D03337FCB1}"/>
              </a:ext>
            </a:extLst>
          </p:cNvPr>
          <p:cNvSpPr txBox="1"/>
          <p:nvPr/>
        </p:nvSpPr>
        <p:spPr>
          <a:xfrm>
            <a:off x="6754335" y="44580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R=1096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60D97D6-6F88-45B2-AB08-3521586EBA11}"/>
              </a:ext>
            </a:extLst>
          </p:cNvPr>
          <p:cNvCxnSpPr>
            <a:cxnSpLocks/>
          </p:cNvCxnSpPr>
          <p:nvPr/>
        </p:nvCxnSpPr>
        <p:spPr>
          <a:xfrm>
            <a:off x="7179348" y="815133"/>
            <a:ext cx="0" cy="633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DC1CA89-04C8-452D-9119-D6906BEBB0CD}"/>
              </a:ext>
            </a:extLst>
          </p:cNvPr>
          <p:cNvCxnSpPr/>
          <p:nvPr/>
        </p:nvCxnSpPr>
        <p:spPr>
          <a:xfrm flipH="1">
            <a:off x="7151427" y="3429000"/>
            <a:ext cx="2238233" cy="264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B28273-550A-4D3F-A5F2-AE0C3482E471}"/>
              </a:ext>
            </a:extLst>
          </p:cNvPr>
          <p:cNvSpPr txBox="1"/>
          <p:nvPr/>
        </p:nvSpPr>
        <p:spPr>
          <a:xfrm>
            <a:off x="3385194" y="400129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Support for ESC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5AD81B4-D85C-43A6-AE11-4B764868B584}"/>
              </a:ext>
            </a:extLst>
          </p:cNvPr>
          <p:cNvCxnSpPr>
            <a:stCxn id="15" idx="1"/>
          </p:cNvCxnSpPr>
          <p:nvPr/>
        </p:nvCxnSpPr>
        <p:spPr>
          <a:xfrm flipH="1">
            <a:off x="2347415" y="4185960"/>
            <a:ext cx="1037779" cy="795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00A8A4A-C013-4DB0-8DAE-BEED422C2D38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371635" y="4185960"/>
            <a:ext cx="1621705" cy="672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7A3399-BEC4-4EED-AE6A-FAF67DD0B36C}"/>
              </a:ext>
            </a:extLst>
          </p:cNvPr>
          <p:cNvSpPr txBox="1"/>
          <p:nvPr/>
        </p:nvSpPr>
        <p:spPr>
          <a:xfrm>
            <a:off x="8001891" y="737052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Frame for PMTs (R=1096)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D340C17-5BD7-4BE8-982B-306F7DCEA97F}"/>
              </a:ext>
            </a:extLst>
          </p:cNvPr>
          <p:cNvCxnSpPr/>
          <p:nvPr/>
        </p:nvCxnSpPr>
        <p:spPr>
          <a:xfrm flipH="1">
            <a:off x="7188693" y="1082991"/>
            <a:ext cx="1081850" cy="492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9DA1324-71A3-4144-B765-6FF7C3E9A7E2}"/>
              </a:ext>
            </a:extLst>
          </p:cNvPr>
          <p:cNvCxnSpPr/>
          <p:nvPr/>
        </p:nvCxnSpPr>
        <p:spPr>
          <a:xfrm flipV="1">
            <a:off x="5900388" y="4981433"/>
            <a:ext cx="821733" cy="119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2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66C339-0B49-4BCB-906E-9EE22DB7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Selection of 3-inch PMTs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7107E0-1EB7-49B5-974B-A166554C0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16 good PMT’s with high gain and 5 PMTs with lower gain (for spares) were selected</a:t>
            </a:r>
          </a:p>
          <a:p>
            <a:r>
              <a:rPr lang="en-US" altLang="ja-JP" dirty="0"/>
              <a:t>Removal of the bottom cap (need to cut HV and signal cables and reconnect) for 16 selected PMT’s 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Removal is not necessary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Just slide the cap to backside (already done)</a:t>
            </a:r>
          </a:p>
          <a:p>
            <a:endParaRPr kumimoji="1" lang="en-US" altLang="ja-JP" dirty="0"/>
          </a:p>
          <a:p>
            <a:r>
              <a:rPr lang="en-US" altLang="ja-JP" dirty="0"/>
              <a:t>PHENIX-BBC (with 3cm thick quartz radiator) was  borrowed from BNL and being tested for reference</a:t>
            </a:r>
          </a:p>
          <a:p>
            <a:pPr lvl="1"/>
            <a:r>
              <a:rPr kumimoji="1" lang="en-US" altLang="ja-JP" dirty="0"/>
              <a:t>Should have ~50ps resolution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Under test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212AB9-53D3-479C-A5B1-D0916836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93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4CEDA6-D306-45C6-A78F-A81235AB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Cables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FA167E-F626-4BD6-A592-69A1FC2CB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Borrowed from KEK on Jan 9</a:t>
            </a:r>
          </a:p>
          <a:p>
            <a:pPr lvl="1"/>
            <a:r>
              <a:rPr lang="en-US" altLang="ja-JP" dirty="0"/>
              <a:t>18 15m SHV-SHV (14m requested)</a:t>
            </a:r>
          </a:p>
          <a:p>
            <a:pPr lvl="1"/>
            <a:r>
              <a:rPr lang="en-US" altLang="ja-JP" dirty="0"/>
              <a:t>18 15m BNC-BNC (14m requested)</a:t>
            </a:r>
          </a:p>
          <a:p>
            <a:pPr lvl="1"/>
            <a:r>
              <a:rPr lang="en-US" altLang="ja-JP" dirty="0"/>
              <a:t>18 6m BNC-BNC (5m requested)</a:t>
            </a:r>
          </a:p>
          <a:p>
            <a:pPr lvl="1"/>
            <a:r>
              <a:rPr lang="en-US" altLang="ja-JP" dirty="0"/>
              <a:t>20 20m BNC-BNC (20m requested)</a:t>
            </a:r>
          </a:p>
          <a:p>
            <a:r>
              <a:rPr kumimoji="1" lang="en-US" altLang="ja-JP" dirty="0"/>
              <a:t>Found 6</a:t>
            </a:r>
            <a:r>
              <a:rPr lang="en-US" altLang="ja-JP" dirty="0"/>
              <a:t>0/64 BNL-</a:t>
            </a:r>
            <a:r>
              <a:rPr lang="en-US" altLang="ja-JP" dirty="0" err="1"/>
              <a:t>lemo</a:t>
            </a:r>
            <a:r>
              <a:rPr lang="en-US" altLang="ja-JP" dirty="0"/>
              <a:t> connectors</a:t>
            </a:r>
          </a:p>
          <a:p>
            <a:pPr lvl="1"/>
            <a:r>
              <a:rPr kumimoji="1" lang="en-US" altLang="ja-JP" dirty="0"/>
              <a:t>Including new 20 connectors to be bought at JAEA and n</a:t>
            </a:r>
            <a:r>
              <a:rPr lang="en-US" altLang="ja-JP" dirty="0"/>
              <a:t>ew 10 connectors at Tsukuba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F6DA85-B903-48AD-AC67-CBD96AA2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4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B2FD64-F04F-4C1E-9A54-E1FD8490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EST support frame on E16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AAFFFE-77C1-4584-A3C1-0F2432F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3902A435-5978-4EA6-91CD-9A3AAFE14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06" y="2339688"/>
            <a:ext cx="4936451" cy="3702338"/>
          </a:xfrm>
        </p:spPr>
      </p:pic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7F1C3E9D-710C-4793-8AAA-A7A7B47BA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8" y="1690688"/>
            <a:ext cx="5801784" cy="4351338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8FA11DE4-95C1-4EC8-92C4-E57D24EADA12}"/>
              </a:ext>
            </a:extLst>
          </p:cNvPr>
          <p:cNvSpPr/>
          <p:nvPr/>
        </p:nvSpPr>
        <p:spPr>
          <a:xfrm>
            <a:off x="1828800" y="3594100"/>
            <a:ext cx="190500" cy="191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9894E6BC-360E-447B-9664-DB5353F3305E}"/>
              </a:ext>
            </a:extLst>
          </p:cNvPr>
          <p:cNvSpPr/>
          <p:nvPr/>
        </p:nvSpPr>
        <p:spPr>
          <a:xfrm>
            <a:off x="2227792" y="3594100"/>
            <a:ext cx="190500" cy="191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D1C5472-C60D-455C-8455-43B29160D103}"/>
              </a:ext>
            </a:extLst>
          </p:cNvPr>
          <p:cNvSpPr/>
          <p:nvPr/>
        </p:nvSpPr>
        <p:spPr>
          <a:xfrm>
            <a:off x="1509486" y="5181600"/>
            <a:ext cx="1132114" cy="33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D635FE1-1CA1-46F5-81F2-8B7EF86ADEBC}"/>
              </a:ext>
            </a:extLst>
          </p:cNvPr>
          <p:cNvCxnSpPr>
            <a:stCxn id="13" idx="6"/>
          </p:cNvCxnSpPr>
          <p:nvPr/>
        </p:nvCxnSpPr>
        <p:spPr>
          <a:xfrm flipV="1">
            <a:off x="2641600" y="4862286"/>
            <a:ext cx="4727954" cy="48441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95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221BF-356B-4852-A44C-84552583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9225"/>
            <a:ext cx="10515600" cy="1325563"/>
          </a:xfrm>
        </p:spPr>
        <p:txBody>
          <a:bodyPr/>
          <a:lstStyle/>
          <a:p>
            <a:r>
              <a:rPr lang="en-US" altLang="ja-JP" dirty="0"/>
              <a:t>Required circuits and modules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A98EB4-0350-4D15-B954-6D5F40C4D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866321"/>
            <a:ext cx="10795000" cy="51253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ESC</a:t>
            </a:r>
          </a:p>
          <a:p>
            <a:r>
              <a:rPr kumimoji="1" lang="en-US" altLang="ja-JP" dirty="0"/>
              <a:t>16 </a:t>
            </a:r>
            <a:r>
              <a:rPr kumimoji="1" lang="en-US" altLang="ja-JP" dirty="0" err="1"/>
              <a:t>ch</a:t>
            </a:r>
            <a:r>
              <a:rPr kumimoji="1" lang="en-US" altLang="ja-JP" dirty="0"/>
              <a:t> </a:t>
            </a:r>
            <a:r>
              <a:rPr lang="en-US" altLang="ja-JP" dirty="0"/>
              <a:t>of HV</a:t>
            </a:r>
            <a:r>
              <a:rPr kumimoji="1" lang="en-US" altLang="ja-JP" dirty="0"/>
              <a:t> (secured)</a:t>
            </a:r>
          </a:p>
          <a:p>
            <a:r>
              <a:rPr kumimoji="1" lang="en-US" altLang="ja-JP" dirty="0"/>
              <a:t>16 </a:t>
            </a:r>
            <a:r>
              <a:rPr kumimoji="1" lang="en-US" altLang="ja-JP" dirty="0" err="1"/>
              <a:t>ch</a:t>
            </a:r>
            <a:r>
              <a:rPr kumimoji="1" lang="en-US" altLang="ja-JP" dirty="0"/>
              <a:t> PMT amps (</a:t>
            </a:r>
            <a:r>
              <a:rPr lang="en-US" altLang="ja-JP" dirty="0"/>
              <a:t>secured</a:t>
            </a:r>
            <a:r>
              <a:rPr kumimoji="1" lang="en-US" altLang="ja-JP" dirty="0"/>
              <a:t>)</a:t>
            </a:r>
          </a:p>
          <a:p>
            <a:r>
              <a:rPr lang="en-US" altLang="ja-JP" dirty="0"/>
              <a:t>16 </a:t>
            </a:r>
            <a:r>
              <a:rPr lang="en-US" altLang="ja-JP" dirty="0" err="1"/>
              <a:t>ch</a:t>
            </a:r>
            <a:r>
              <a:rPr lang="en-US" altLang="ja-JP" dirty="0"/>
              <a:t> NIM Discriminators (secured) for trigger</a:t>
            </a:r>
          </a:p>
          <a:p>
            <a:r>
              <a:rPr kumimoji="1" lang="en-US" altLang="ja-JP" dirty="0"/>
              <a:t>16 </a:t>
            </a:r>
            <a:r>
              <a:rPr kumimoji="1" lang="en-US" altLang="ja-JP" dirty="0" err="1"/>
              <a:t>ch</a:t>
            </a:r>
            <a:r>
              <a:rPr kumimoji="1" lang="en-US" altLang="ja-JP" dirty="0"/>
              <a:t> LEPS Discriminators (secured)</a:t>
            </a:r>
          </a:p>
          <a:p>
            <a:r>
              <a:rPr lang="en-US" altLang="ja-JP" dirty="0"/>
              <a:t>16ch HRTDC (secured)</a:t>
            </a:r>
            <a:endParaRPr kumimoji="1" lang="en-US" altLang="ja-JP" dirty="0"/>
          </a:p>
          <a:p>
            <a:r>
              <a:rPr kumimoji="1" lang="en-US" altLang="ja-JP" dirty="0"/>
              <a:t>Multiplicity logic module (borrowed from J-PARC)</a:t>
            </a:r>
          </a:p>
          <a:p>
            <a:pPr lvl="1"/>
            <a:r>
              <a:rPr lang="en-US" altLang="ja-JP" dirty="0"/>
              <a:t>For the trigger</a:t>
            </a:r>
          </a:p>
          <a:p>
            <a:pPr marL="0" indent="0">
              <a:buNone/>
            </a:pPr>
            <a:r>
              <a:rPr lang="en-US" altLang="ja-JP" dirty="0"/>
              <a:t>TSC</a:t>
            </a:r>
          </a:p>
          <a:p>
            <a:r>
              <a:rPr lang="en-US" altLang="ja-JP" dirty="0"/>
              <a:t>3 LVPS’s (probably ok)</a:t>
            </a:r>
          </a:p>
          <a:p>
            <a:r>
              <a:rPr lang="en-US" altLang="ja-JP" dirty="0"/>
              <a:t>16 </a:t>
            </a:r>
            <a:r>
              <a:rPr lang="en-US" altLang="ja-JP" dirty="0" err="1"/>
              <a:t>ch</a:t>
            </a:r>
            <a:r>
              <a:rPr lang="en-US" altLang="ja-JP" dirty="0"/>
              <a:t> PMT amps (secured)</a:t>
            </a:r>
          </a:p>
          <a:p>
            <a:r>
              <a:rPr lang="en-US" altLang="ja-JP" dirty="0"/>
              <a:t>16 </a:t>
            </a:r>
            <a:r>
              <a:rPr lang="en-US" altLang="ja-JP" dirty="0" err="1"/>
              <a:t>ch</a:t>
            </a:r>
            <a:r>
              <a:rPr lang="en-US" altLang="ja-JP" dirty="0"/>
              <a:t> NIM </a:t>
            </a:r>
            <a:r>
              <a:rPr lang="en-US" altLang="ja-JP" dirty="0" err="1"/>
              <a:t>Discri</a:t>
            </a:r>
            <a:r>
              <a:rPr lang="en-US" altLang="ja-JP" dirty="0"/>
              <a:t>  (secured)</a:t>
            </a:r>
          </a:p>
          <a:p>
            <a:r>
              <a:rPr lang="en-US" altLang="ja-JP" dirty="0"/>
              <a:t>16ch LEPS </a:t>
            </a:r>
            <a:r>
              <a:rPr lang="en-US" altLang="ja-JP" dirty="0" err="1"/>
              <a:t>Discri</a:t>
            </a:r>
            <a:r>
              <a:rPr lang="en-US" altLang="ja-JP" dirty="0"/>
              <a:t> (secured)</a:t>
            </a:r>
          </a:p>
          <a:p>
            <a:r>
              <a:rPr lang="en-US" altLang="ja-JP" dirty="0"/>
              <a:t>16ch HRTDC (secured)</a:t>
            </a:r>
          </a:p>
          <a:p>
            <a:r>
              <a:rPr lang="en-US" altLang="ja-JP" dirty="0"/>
              <a:t>OR module (secured)</a:t>
            </a:r>
          </a:p>
          <a:p>
            <a:r>
              <a:rPr lang="en-US" altLang="ja-JP" dirty="0"/>
              <a:t>Coincidence (1ch)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F10F52-46AE-4D19-9986-CB0EC128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443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13CCA0-EA53-43A9-8F6A-E205D9E0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Circuit MRPC </a:t>
            </a:r>
            <a:r>
              <a:rPr kumimoji="1" lang="en-US" altLang="ja-JP" dirty="0" err="1"/>
              <a:t>slowamp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604EE9-2C59-4F29-9170-06895A386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NIM </a:t>
            </a:r>
            <a:r>
              <a:rPr lang="en-US" altLang="ja-JP" dirty="0" err="1"/>
              <a:t>discri</a:t>
            </a:r>
            <a:r>
              <a:rPr lang="en-US" altLang="ja-JP" dirty="0"/>
              <a:t> (8ch)</a:t>
            </a:r>
          </a:p>
          <a:p>
            <a:r>
              <a:rPr lang="en-US" altLang="ja-JP" dirty="0"/>
              <a:t>OR log (8ch</a:t>
            </a:r>
            <a:r>
              <a:rPr lang="en-US" altLang="ja-JP" dirty="0">
                <a:sym typeface="Wingdings" panose="05000000000000000000" pitchFamily="2" charset="2"/>
              </a:rPr>
              <a:t>1ch)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Coincidence (1ch)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LVPS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9D5F84-6EB9-4A8E-A338-A0219325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40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FC619-AA18-48C4-AF68-B9FA69F2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Removing the bottom cap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BA96A1-628E-41FC-B7AB-BC0A00C4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857FC2E-DA6D-4F86-9A79-6C541A716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4627" y="2832971"/>
            <a:ext cx="3217372" cy="24130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1713C8F-137B-43D0-8780-96D95D5B5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811" y="2846014"/>
            <a:ext cx="3392134" cy="25441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E125A9B-5E6B-457E-A166-4C4342A2E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496" y="2936089"/>
            <a:ext cx="3197402" cy="239805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550643E-49BC-49D7-B9B0-2A949C11C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6218" y="2946477"/>
            <a:ext cx="3072046" cy="2304035"/>
          </a:xfrm>
          <a:prstGeom prst="rect">
            <a:avLst/>
          </a:prstGeom>
        </p:spPr>
      </p:pic>
      <p:sp>
        <p:nvSpPr>
          <p:cNvPr id="19" name="コンテンツ プレースホルダー 18">
            <a:extLst>
              <a:ext uri="{FF2B5EF4-FFF2-40B4-BE49-F238E27FC236}">
                <a16:creationId xmlns:a16="http://schemas.microsoft.com/office/drawing/2014/main" id="{BF9DCC0C-1FFB-4CEC-A1C6-4B1C15D1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8" y="1500569"/>
            <a:ext cx="10684412" cy="73031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With the bottom cap, it is difficult to arrange PMTs side by side</a:t>
            </a:r>
          </a:p>
          <a:p>
            <a:r>
              <a:rPr lang="en-US" altLang="ja-JP" dirty="0"/>
              <a:t>Also it is heavy</a:t>
            </a:r>
            <a:endParaRPr kumimoji="1" lang="ja-JP" altLang="en-US" dirty="0"/>
          </a:p>
        </p:txBody>
      </p:sp>
      <p:pic>
        <p:nvPicPr>
          <p:cNvPr id="20" name="コンテンツ プレースホルダー 5">
            <a:extLst>
              <a:ext uri="{FF2B5EF4-FFF2-40B4-BE49-F238E27FC236}">
                <a16:creationId xmlns:a16="http://schemas.microsoft.com/office/drawing/2014/main" id="{EF70E150-4890-4071-95D3-D4A008E39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9720" y="2831265"/>
            <a:ext cx="3203717" cy="240278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5560C36-132E-4FD7-A503-56C51EF203F6}"/>
              </a:ext>
            </a:extLst>
          </p:cNvPr>
          <p:cNvSpPr txBox="1"/>
          <p:nvPr/>
        </p:nvSpPr>
        <p:spPr>
          <a:xfrm>
            <a:off x="450376" y="6018663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Remove gasket</a:t>
            </a:r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9DCF520-C7E3-472D-B0EE-A3C7AC6504E1}"/>
              </a:ext>
            </a:extLst>
          </p:cNvPr>
          <p:cNvCxnSpPr/>
          <p:nvPr/>
        </p:nvCxnSpPr>
        <p:spPr>
          <a:xfrm flipH="1" flipV="1">
            <a:off x="982639" y="4367284"/>
            <a:ext cx="150125" cy="1610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DBD467-BD36-48B4-A95E-A9D8337D8EBB}"/>
              </a:ext>
            </a:extLst>
          </p:cNvPr>
          <p:cNvSpPr txBox="1"/>
          <p:nvPr/>
        </p:nvSpPr>
        <p:spPr>
          <a:xfrm>
            <a:off x="4804422" y="597541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Open bottom cap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7A4960D-A88F-43DF-BDAA-E63AA1C60B07}"/>
              </a:ext>
            </a:extLst>
          </p:cNvPr>
          <p:cNvSpPr txBox="1"/>
          <p:nvPr/>
        </p:nvSpPr>
        <p:spPr>
          <a:xfrm>
            <a:off x="7373928" y="5741664"/>
            <a:ext cx="4200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altLang="ja-JP" dirty="0"/>
              <a:t>Cut HV and signal cables</a:t>
            </a:r>
          </a:p>
          <a:p>
            <a:pPr marL="342900" indent="-342900">
              <a:buAutoNum type="arabicPeriod" startAt="3"/>
            </a:pPr>
            <a:r>
              <a:rPr lang="en-US" altLang="ja-JP" dirty="0"/>
              <a:t>Remove the bottom cap</a:t>
            </a:r>
          </a:p>
          <a:p>
            <a:pPr marL="342900" indent="-342900">
              <a:buAutoNum type="arabicPeriod" startAt="3"/>
            </a:pPr>
            <a:r>
              <a:rPr lang="en-US" altLang="ja-JP" dirty="0"/>
              <a:t>Re-s</a:t>
            </a:r>
            <a:r>
              <a:rPr kumimoji="1" lang="en-US" altLang="ja-JP" dirty="0"/>
              <a:t>older cables on the </a:t>
            </a:r>
            <a:r>
              <a:rPr lang="en-US" altLang="ja-JP" dirty="0"/>
              <a:t>back side </a:t>
            </a:r>
          </a:p>
          <a:p>
            <a:r>
              <a:rPr lang="en-US" altLang="ja-JP" dirty="0"/>
              <a:t>of the circuit board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250281-1036-4FD6-A78C-C60788BDDE5D}"/>
              </a:ext>
            </a:extLst>
          </p:cNvPr>
          <p:cNvSpPr txBox="1"/>
          <p:nvPr/>
        </p:nvSpPr>
        <p:spPr>
          <a:xfrm>
            <a:off x="352219" y="2950798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Bottom cap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EB6250B-7D4C-4446-A3B7-8B3C789FB27F}"/>
              </a:ext>
            </a:extLst>
          </p:cNvPr>
          <p:cNvCxnSpPr/>
          <p:nvPr/>
        </p:nvCxnSpPr>
        <p:spPr>
          <a:xfrm>
            <a:off x="838200" y="3320130"/>
            <a:ext cx="144439" cy="327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86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00388-38DE-4A1C-AACF-D1C4E999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Weight</a:t>
            </a:r>
            <a:r>
              <a:rPr lang="ja-JP" altLang="en-US" dirty="0"/>
              <a:t> </a:t>
            </a:r>
            <a:r>
              <a:rPr lang="en-US" altLang="ja-JP" dirty="0"/>
              <a:t>(with 3inch PMT)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5A914C-CE7E-4163-AF69-3781DBE87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PMT 0.4kg</a:t>
            </a:r>
          </a:p>
          <a:p>
            <a:pPr marL="457200" lvl="1" indent="0">
              <a:buNone/>
            </a:pPr>
            <a:r>
              <a:rPr lang="en-US" altLang="ja-JP" dirty="0"/>
              <a:t>Total = 0.4*14 </a:t>
            </a:r>
          </a:p>
          <a:p>
            <a:r>
              <a:rPr kumimoji="1" lang="en-US" altLang="ja-JP" dirty="0"/>
              <a:t>Acryl radiator : </a:t>
            </a:r>
            <a:r>
              <a:rPr kumimoji="1" lang="en-US" altLang="ja-JP" dirty="0">
                <a:latin typeface="Symbol" panose="05050102010706020507" pitchFamily="18" charset="2"/>
              </a:rPr>
              <a:t>r</a:t>
            </a:r>
            <a:r>
              <a:rPr kumimoji="1" lang="en-US" altLang="ja-JP" dirty="0"/>
              <a:t>=1.19g/cm2</a:t>
            </a:r>
          </a:p>
          <a:p>
            <a:pPr lvl="1"/>
            <a:r>
              <a:rPr lang="en-US" altLang="ja-JP" dirty="0"/>
              <a:t>V=t * </a:t>
            </a:r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lang="en-US" altLang="ja-JP" dirty="0"/>
              <a:t> * (R^2)</a:t>
            </a:r>
          </a:p>
          <a:p>
            <a:pPr marL="457200" lvl="1" indent="0">
              <a:buNone/>
            </a:pPr>
            <a:r>
              <a:rPr kumimoji="1" lang="ja-JP" altLang="en-US" dirty="0"/>
              <a:t>     </a:t>
            </a:r>
            <a:r>
              <a:rPr kumimoji="1" lang="en-US" altLang="ja-JP" dirty="0"/>
              <a:t>= 5 * 3.1416 * (</a:t>
            </a:r>
            <a:r>
              <a:rPr lang="en-US" altLang="ja-JP" dirty="0"/>
              <a:t>4</a:t>
            </a:r>
            <a:r>
              <a:rPr kumimoji="1" lang="en-US" altLang="ja-JP" dirty="0"/>
              <a:t>^2) = </a:t>
            </a:r>
            <a:r>
              <a:rPr lang="en-US" altLang="ja-JP" dirty="0"/>
              <a:t>251</a:t>
            </a:r>
            <a:r>
              <a:rPr kumimoji="1" lang="en-US" altLang="ja-JP" dirty="0"/>
              <a:t> (cm3) </a:t>
            </a:r>
          </a:p>
          <a:p>
            <a:pPr marL="457200" lvl="1" indent="0">
              <a:buNone/>
            </a:pPr>
            <a:r>
              <a:rPr lang="en-US" altLang="ja-JP" dirty="0"/>
              <a:t>W = 1.19*0.251*14=4.19kg</a:t>
            </a:r>
          </a:p>
          <a:p>
            <a:r>
              <a:rPr lang="en-US" altLang="ja-JP" dirty="0"/>
              <a:t>Misumi frames</a:t>
            </a:r>
          </a:p>
          <a:p>
            <a:pPr lvl="1"/>
            <a:r>
              <a:rPr lang="en-US" altLang="ja-JP" dirty="0"/>
              <a:t>HFS6-30120: 3.01kg/m 0.5m   1.51kg</a:t>
            </a:r>
          </a:p>
          <a:p>
            <a:pPr lvl="1"/>
            <a:r>
              <a:rPr lang="en-US" altLang="ja-JP" dirty="0"/>
              <a:t>NFS6-2060: 1.26kg/m	 1.6m   2.02kg</a:t>
            </a:r>
          </a:p>
          <a:p>
            <a:pPr lvl="1"/>
            <a:r>
              <a:rPr lang="en-US" altLang="ja-JP" dirty="0"/>
              <a:t>NFS6-6060:</a:t>
            </a:r>
            <a:r>
              <a:rPr lang="ja-JP" altLang="en-US" dirty="0"/>
              <a:t> </a:t>
            </a:r>
            <a:r>
              <a:rPr lang="en-US" altLang="ja-JP" dirty="0"/>
              <a:t>2.63kg/m	 2.4m   6.31kg</a:t>
            </a:r>
          </a:p>
          <a:p>
            <a:pPr lvl="1"/>
            <a:r>
              <a:rPr lang="en-US" altLang="ja-JP" dirty="0"/>
              <a:t>NFS5-2020: 0.5kg/m	 0.6m   0.3kg</a:t>
            </a:r>
          </a:p>
          <a:p>
            <a:pPr marL="457200" lvl="1" indent="0">
              <a:buNone/>
            </a:pPr>
            <a:r>
              <a:rPr lang="en-US" altLang="ja-JP" dirty="0"/>
              <a:t>Total			            10.1kg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Total : 19.9kg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62A17D-6FAB-438E-9A14-CA885C33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036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55781-C6C8-4468-A9CE-115E954C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Strategy in Run0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BD7DB7-8555-4BFA-980E-8048FDD7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Position TSC just in front of RPCs</a:t>
            </a:r>
            <a:r>
              <a:rPr lang="ja-JP" altLang="en-US" dirty="0"/>
              <a:t> </a:t>
            </a:r>
            <a:r>
              <a:rPr lang="en-US" altLang="ja-JP" dirty="0"/>
              <a:t>(R~1200mm) to check operations in E16 environment, and evaluate the hit rate and the timing resolution of 2 RPCs and TSC</a:t>
            </a:r>
          </a:p>
          <a:p>
            <a:pPr lvl="1"/>
            <a:r>
              <a:rPr lang="en-US" altLang="ja-JP" dirty="0"/>
              <a:t>Good interaction events need to be selected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Move TSC to R=700mm position to evaluate PID performance with SSDs and GEM trackers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8647B8-C7AB-4C48-A8B0-051FE703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801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1D1BC-AB49-497B-A32F-64C6F6EA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MPPC circuit for track start counter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B5B233-9EC1-431C-BDB0-33767F089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44101D-279D-4784-9382-EFB04288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17C96DB-B9E3-4513-BA33-334AD90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5" y="1275380"/>
            <a:ext cx="9077025" cy="54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47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7B22F2-F251-471C-AC7B-FF14A8D3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</a:t>
            </a:r>
            <a:r>
              <a:rPr lang="en-US" altLang="ja-JP" dirty="0"/>
              <a:t>imensions of the scintillators + 2 circuit boards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BF9D1F-975D-4D33-A3AB-9A7C6478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514663"/>
            <a:ext cx="10794994" cy="134333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Scintillator (already delivered)</a:t>
            </a:r>
          </a:p>
          <a:p>
            <a:r>
              <a:rPr kumimoji="1" lang="en-US" altLang="ja-JP" dirty="0"/>
              <a:t>Circuit (arrive by ~Jan 10)</a:t>
            </a:r>
          </a:p>
          <a:p>
            <a:r>
              <a:rPr kumimoji="1" lang="en-US" altLang="ja-JP" dirty="0"/>
              <a:t>Assemble by Jan 17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2AFD66-20E3-4ACF-8681-2CE8B3D4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1F3232-B5B5-4B63-9591-95AE39582FF1}"/>
              </a:ext>
            </a:extLst>
          </p:cNvPr>
          <p:cNvSpPr/>
          <p:nvPr/>
        </p:nvSpPr>
        <p:spPr>
          <a:xfrm>
            <a:off x="7305675" y="2781300"/>
            <a:ext cx="1733550" cy="21717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FFAFBF-EFE3-4662-9B60-E21A6F18F393}"/>
              </a:ext>
            </a:extLst>
          </p:cNvPr>
          <p:cNvSpPr/>
          <p:nvPr/>
        </p:nvSpPr>
        <p:spPr>
          <a:xfrm>
            <a:off x="3000375" y="2781300"/>
            <a:ext cx="1733550" cy="21717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56BBFB4-4B2D-4F17-BAC4-CE1D2B427334}"/>
              </a:ext>
            </a:extLst>
          </p:cNvPr>
          <p:cNvCxnSpPr/>
          <p:nvPr/>
        </p:nvCxnSpPr>
        <p:spPr>
          <a:xfrm>
            <a:off x="7286625" y="5038725"/>
            <a:ext cx="17335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7CA283-413C-4040-8738-359F8F04748E}"/>
              </a:ext>
            </a:extLst>
          </p:cNvPr>
          <p:cNvSpPr txBox="1"/>
          <p:nvPr/>
        </p:nvSpPr>
        <p:spPr>
          <a:xfrm>
            <a:off x="3583873" y="498740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~60</a:t>
            </a:r>
            <a:endParaRPr kumimoji="1"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F5CAA43-7334-4A90-8588-505A97C1F9A7}"/>
              </a:ext>
            </a:extLst>
          </p:cNvPr>
          <p:cNvCxnSpPr/>
          <p:nvPr/>
        </p:nvCxnSpPr>
        <p:spPr>
          <a:xfrm>
            <a:off x="3019425" y="5038725"/>
            <a:ext cx="17335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14489B-BB31-4022-835D-FB2939FC298A}"/>
              </a:ext>
            </a:extLst>
          </p:cNvPr>
          <p:cNvSpPr txBox="1"/>
          <p:nvPr/>
        </p:nvSpPr>
        <p:spPr>
          <a:xfrm>
            <a:off x="7946406" y="50347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98D229-5DB7-4AB1-A704-39C1F90D30F0}"/>
              </a:ext>
            </a:extLst>
          </p:cNvPr>
          <p:cNvSpPr txBox="1"/>
          <p:nvPr/>
        </p:nvSpPr>
        <p:spPr>
          <a:xfrm rot="5400000">
            <a:off x="9280008" y="38166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65</a:t>
            </a:r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6DC1A82-BC2B-49FC-B5E7-3589059AD87E}"/>
              </a:ext>
            </a:extLst>
          </p:cNvPr>
          <p:cNvCxnSpPr/>
          <p:nvPr/>
        </p:nvCxnSpPr>
        <p:spPr>
          <a:xfrm>
            <a:off x="9172575" y="2781300"/>
            <a:ext cx="0" cy="22061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C6C1F3A-D789-4FD0-8C7A-29BB1E54AF91}"/>
              </a:ext>
            </a:extLst>
          </p:cNvPr>
          <p:cNvSpPr/>
          <p:nvPr/>
        </p:nvSpPr>
        <p:spPr>
          <a:xfrm>
            <a:off x="4751387" y="4100928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43CC601-7012-46E8-A673-C1D4FA6F1F6C}"/>
              </a:ext>
            </a:extLst>
          </p:cNvPr>
          <p:cNvSpPr/>
          <p:nvPr/>
        </p:nvSpPr>
        <p:spPr>
          <a:xfrm>
            <a:off x="4751387" y="3997741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BA02A9C-9F36-43BD-867B-7B9B4641087D}"/>
              </a:ext>
            </a:extLst>
          </p:cNvPr>
          <p:cNvSpPr/>
          <p:nvPr/>
        </p:nvSpPr>
        <p:spPr>
          <a:xfrm>
            <a:off x="4751387" y="3892689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9D3B5AB-7663-4C26-A9E7-7B2F1BF46BC0}"/>
              </a:ext>
            </a:extLst>
          </p:cNvPr>
          <p:cNvCxnSpPr>
            <a:cxnSpLocks/>
          </p:cNvCxnSpPr>
          <p:nvPr/>
        </p:nvCxnSpPr>
        <p:spPr>
          <a:xfrm>
            <a:off x="4733925" y="4260028"/>
            <a:ext cx="25527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B85DC7-ACFB-43AD-9756-3CF5C8C0BEF0}"/>
              </a:ext>
            </a:extLst>
          </p:cNvPr>
          <p:cNvSpPr txBox="1"/>
          <p:nvPr/>
        </p:nvSpPr>
        <p:spPr>
          <a:xfrm>
            <a:off x="5471758" y="424084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100 (scintillator)</a:t>
            </a:r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0E338D1-519A-4CE8-BE6E-2B309E67DCA2}"/>
              </a:ext>
            </a:extLst>
          </p:cNvPr>
          <p:cNvSpPr/>
          <p:nvPr/>
        </p:nvSpPr>
        <p:spPr>
          <a:xfrm>
            <a:off x="4751387" y="3797301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CF7FD90-1D17-465F-BDCC-204F554375D3}"/>
              </a:ext>
            </a:extLst>
          </p:cNvPr>
          <p:cNvSpPr/>
          <p:nvPr/>
        </p:nvSpPr>
        <p:spPr>
          <a:xfrm>
            <a:off x="4751387" y="3694114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2490B2F-CA42-4126-9187-3FED027E0DAF}"/>
              </a:ext>
            </a:extLst>
          </p:cNvPr>
          <p:cNvSpPr/>
          <p:nvPr/>
        </p:nvSpPr>
        <p:spPr>
          <a:xfrm>
            <a:off x="4751387" y="3589062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4BC0D38-3844-4AB7-8032-15DA80FA67B2}"/>
              </a:ext>
            </a:extLst>
          </p:cNvPr>
          <p:cNvSpPr/>
          <p:nvPr/>
        </p:nvSpPr>
        <p:spPr>
          <a:xfrm>
            <a:off x="4751387" y="3503100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89E959A-2294-464F-A9F2-E7AB2512100D}"/>
              </a:ext>
            </a:extLst>
          </p:cNvPr>
          <p:cNvSpPr/>
          <p:nvPr/>
        </p:nvSpPr>
        <p:spPr>
          <a:xfrm>
            <a:off x="4751387" y="3399913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80C6941-743B-4473-8A64-B16F61B000FF}"/>
              </a:ext>
            </a:extLst>
          </p:cNvPr>
          <p:cNvCxnSpPr/>
          <p:nvPr/>
        </p:nvCxnSpPr>
        <p:spPr>
          <a:xfrm>
            <a:off x="7429500" y="3415883"/>
            <a:ext cx="0" cy="8219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A370E6-C75E-4340-AD0D-91775A69B181}"/>
              </a:ext>
            </a:extLst>
          </p:cNvPr>
          <p:cNvSpPr txBox="1"/>
          <p:nvPr/>
        </p:nvSpPr>
        <p:spPr>
          <a:xfrm rot="5400000">
            <a:off x="7311839" y="351360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~35</a:t>
            </a:r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12ACA86-73DD-4333-A536-95334FC48FFC}"/>
              </a:ext>
            </a:extLst>
          </p:cNvPr>
          <p:cNvSpPr/>
          <p:nvPr/>
        </p:nvSpPr>
        <p:spPr>
          <a:xfrm>
            <a:off x="4752974" y="27833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9D5E842-8123-4334-83DF-04B8848D1165}"/>
              </a:ext>
            </a:extLst>
          </p:cNvPr>
          <p:cNvSpPr/>
          <p:nvPr/>
        </p:nvSpPr>
        <p:spPr>
          <a:xfrm>
            <a:off x="6630987" y="27960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DD019DF-2DC6-4111-AF6A-9FFDC702CC91}"/>
              </a:ext>
            </a:extLst>
          </p:cNvPr>
          <p:cNvSpPr/>
          <p:nvPr/>
        </p:nvSpPr>
        <p:spPr>
          <a:xfrm>
            <a:off x="6630987" y="45232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E901A1C-AD0F-4D0E-8F61-97016D193D86}"/>
              </a:ext>
            </a:extLst>
          </p:cNvPr>
          <p:cNvSpPr/>
          <p:nvPr/>
        </p:nvSpPr>
        <p:spPr>
          <a:xfrm>
            <a:off x="4751387" y="45232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3E66EBB-C0B0-4B23-8EFF-DF6B58DA9EDC}"/>
              </a:ext>
            </a:extLst>
          </p:cNvPr>
          <p:cNvSpPr/>
          <p:nvPr/>
        </p:nvSpPr>
        <p:spPr>
          <a:xfrm>
            <a:off x="3111500" y="28735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BDEFF37C-7116-4AB2-8168-8FF62C0F30D5}"/>
              </a:ext>
            </a:extLst>
          </p:cNvPr>
          <p:cNvSpPr/>
          <p:nvPr/>
        </p:nvSpPr>
        <p:spPr>
          <a:xfrm>
            <a:off x="3136900" y="4676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4CF431B5-2868-4098-B728-16844049B317}"/>
              </a:ext>
            </a:extLst>
          </p:cNvPr>
          <p:cNvSpPr/>
          <p:nvPr/>
        </p:nvSpPr>
        <p:spPr>
          <a:xfrm>
            <a:off x="4330700" y="4664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C857FD7-E6AB-4E3B-9D7C-04332843674C}"/>
              </a:ext>
            </a:extLst>
          </p:cNvPr>
          <p:cNvSpPr/>
          <p:nvPr/>
        </p:nvSpPr>
        <p:spPr>
          <a:xfrm>
            <a:off x="4318000" y="2886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14DD59E-A302-4C69-AD14-767D61EC8429}"/>
              </a:ext>
            </a:extLst>
          </p:cNvPr>
          <p:cNvSpPr/>
          <p:nvPr/>
        </p:nvSpPr>
        <p:spPr>
          <a:xfrm>
            <a:off x="7518400" y="2886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447D4B03-34EF-4599-9CB1-6402025A2925}"/>
              </a:ext>
            </a:extLst>
          </p:cNvPr>
          <p:cNvSpPr/>
          <p:nvPr/>
        </p:nvSpPr>
        <p:spPr>
          <a:xfrm>
            <a:off x="7543800" y="46896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ED27C885-627E-445B-ACA3-FEE914D66BEC}"/>
              </a:ext>
            </a:extLst>
          </p:cNvPr>
          <p:cNvSpPr/>
          <p:nvPr/>
        </p:nvSpPr>
        <p:spPr>
          <a:xfrm>
            <a:off x="8737600" y="4676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4D76D3B1-FF36-400C-97A9-1FC48155BA25}"/>
              </a:ext>
            </a:extLst>
          </p:cNvPr>
          <p:cNvSpPr/>
          <p:nvPr/>
        </p:nvSpPr>
        <p:spPr>
          <a:xfrm>
            <a:off x="8724900" y="2898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A30A2FE-74EC-4758-8E92-463C6C73BFB0}"/>
              </a:ext>
            </a:extLst>
          </p:cNvPr>
          <p:cNvSpPr/>
          <p:nvPr/>
        </p:nvSpPr>
        <p:spPr>
          <a:xfrm>
            <a:off x="4867275" y="2808708"/>
            <a:ext cx="503237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2784E69-4A76-4FF1-8D49-246065539941}"/>
              </a:ext>
            </a:extLst>
          </p:cNvPr>
          <p:cNvSpPr/>
          <p:nvPr/>
        </p:nvSpPr>
        <p:spPr>
          <a:xfrm>
            <a:off x="6682581" y="2821160"/>
            <a:ext cx="503237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97A8048-68AB-4E3E-9BD2-4A4738F64A71}"/>
              </a:ext>
            </a:extLst>
          </p:cNvPr>
          <p:cNvSpPr/>
          <p:nvPr/>
        </p:nvSpPr>
        <p:spPr>
          <a:xfrm>
            <a:off x="4876007" y="4564370"/>
            <a:ext cx="503237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372E9E4-1E61-4A04-B716-2C067623EC71}"/>
              </a:ext>
            </a:extLst>
          </p:cNvPr>
          <p:cNvSpPr/>
          <p:nvPr/>
        </p:nvSpPr>
        <p:spPr>
          <a:xfrm>
            <a:off x="6666939" y="4551670"/>
            <a:ext cx="503237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2C73357-133C-4EB3-A359-12A2032F0075}"/>
              </a:ext>
            </a:extLst>
          </p:cNvPr>
          <p:cNvSpPr/>
          <p:nvPr/>
        </p:nvSpPr>
        <p:spPr>
          <a:xfrm>
            <a:off x="5234340" y="4683891"/>
            <a:ext cx="1612548" cy="140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0F98CFC-D929-48FA-9908-95C20A625A52}"/>
              </a:ext>
            </a:extLst>
          </p:cNvPr>
          <p:cNvSpPr/>
          <p:nvPr/>
        </p:nvSpPr>
        <p:spPr>
          <a:xfrm>
            <a:off x="5234340" y="2904891"/>
            <a:ext cx="1612548" cy="140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068147-593B-47DE-B514-7723220F3A18}"/>
              </a:ext>
            </a:extLst>
          </p:cNvPr>
          <p:cNvSpPr txBox="1"/>
          <p:nvPr/>
        </p:nvSpPr>
        <p:spPr>
          <a:xfrm>
            <a:off x="333829" y="2365829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Holes for M4 screws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F631C93-BD2F-4177-BC92-F50450BD7A4E}"/>
              </a:ext>
            </a:extLst>
          </p:cNvPr>
          <p:cNvCxnSpPr>
            <a:stCxn id="7" idx="3"/>
          </p:cNvCxnSpPr>
          <p:nvPr/>
        </p:nvCxnSpPr>
        <p:spPr>
          <a:xfrm>
            <a:off x="2700182" y="2550495"/>
            <a:ext cx="411318" cy="32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A370439D-8A13-4AF9-B985-EA7741CD9833}"/>
              </a:ext>
            </a:extLst>
          </p:cNvPr>
          <p:cNvCxnSpPr>
            <a:cxnSpLocks/>
          </p:cNvCxnSpPr>
          <p:nvPr/>
        </p:nvCxnSpPr>
        <p:spPr>
          <a:xfrm>
            <a:off x="4733925" y="5038725"/>
            <a:ext cx="25717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519789F-A824-476E-98E8-D2CF47BF98FA}"/>
              </a:ext>
            </a:extLst>
          </p:cNvPr>
          <p:cNvSpPr txBox="1"/>
          <p:nvPr/>
        </p:nvSpPr>
        <p:spPr>
          <a:xfrm>
            <a:off x="5729553" y="502606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~103</a:t>
            </a:r>
            <a:endParaRPr kumimoji="1" lang="ja-JP" altLang="en-US" dirty="0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4FFB1BCE-26C6-4FBA-A70A-699055403253}"/>
              </a:ext>
            </a:extLst>
          </p:cNvPr>
          <p:cNvCxnSpPr>
            <a:cxnSpLocks/>
          </p:cNvCxnSpPr>
          <p:nvPr/>
        </p:nvCxnSpPr>
        <p:spPr>
          <a:xfrm>
            <a:off x="8818472" y="4752131"/>
            <a:ext cx="22075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A713483-1B9C-4A57-8E5C-C602C0DC43AF}"/>
              </a:ext>
            </a:extLst>
          </p:cNvPr>
          <p:cNvSpPr txBox="1"/>
          <p:nvPr/>
        </p:nvSpPr>
        <p:spPr>
          <a:xfrm>
            <a:off x="8631327" y="43385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71AF4D8-0B96-4BB0-867F-A9F0E712BE45}"/>
              </a:ext>
            </a:extLst>
          </p:cNvPr>
          <p:cNvSpPr txBox="1"/>
          <p:nvPr/>
        </p:nvSpPr>
        <p:spPr>
          <a:xfrm rot="5400000">
            <a:off x="8372282" y="45454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E9D6AD40-87DA-4A1D-9D6D-4CF1C93C5A05}"/>
              </a:ext>
            </a:extLst>
          </p:cNvPr>
          <p:cNvCxnSpPr>
            <a:cxnSpLocks/>
          </p:cNvCxnSpPr>
          <p:nvPr/>
        </p:nvCxnSpPr>
        <p:spPr>
          <a:xfrm>
            <a:off x="8793449" y="4713464"/>
            <a:ext cx="1" cy="26796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A1E7C5E7-BA72-440F-A295-B213AD4664DD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7578079" y="4738789"/>
            <a:ext cx="1159521" cy="46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24CBF60-3453-43D5-9CB4-AA7558956A89}"/>
              </a:ext>
            </a:extLst>
          </p:cNvPr>
          <p:cNvSpPr txBox="1"/>
          <p:nvPr/>
        </p:nvSpPr>
        <p:spPr>
          <a:xfrm>
            <a:off x="8061104" y="44378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47</a:t>
            </a:r>
            <a:endParaRPr kumimoji="1" lang="ja-JP" altLang="en-US" dirty="0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D5E3EC4C-E34D-439F-B13F-86FCA6AB3F73}"/>
              </a:ext>
            </a:extLst>
          </p:cNvPr>
          <p:cNvCxnSpPr>
            <a:endCxn id="39" idx="5"/>
          </p:cNvCxnSpPr>
          <p:nvPr/>
        </p:nvCxnSpPr>
        <p:spPr>
          <a:xfrm flipV="1">
            <a:off x="7632669" y="4795196"/>
            <a:ext cx="8692" cy="100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3AAFB11-91F2-4684-8301-DE410FF10DBF}"/>
              </a:ext>
            </a:extLst>
          </p:cNvPr>
          <p:cNvSpPr txBox="1"/>
          <p:nvPr/>
        </p:nvSpPr>
        <p:spPr>
          <a:xfrm>
            <a:off x="7355392" y="5789402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4.2mmφ</a:t>
            </a:r>
            <a:r>
              <a:rPr lang="en-US" altLang="ja-JP" dirty="0"/>
              <a:t>through-hole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9805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B9C9F-4010-4BA4-9CF0-9E686199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Circuits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4388BD-6DB7-4B63-932C-781A51FD1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Modules</a:t>
            </a:r>
          </a:p>
          <a:p>
            <a:r>
              <a:rPr kumimoji="1" lang="en-US" altLang="ja-JP" dirty="0"/>
              <a:t>PMT amp (16ch) </a:t>
            </a:r>
            <a:endParaRPr lang="en-US" altLang="ja-JP" dirty="0"/>
          </a:p>
          <a:p>
            <a:r>
              <a:rPr kumimoji="1" lang="en-US" altLang="ja-JP" dirty="0"/>
              <a:t>NIM Discrim</a:t>
            </a:r>
            <a:r>
              <a:rPr lang="en-US" altLang="ja-JP" dirty="0"/>
              <a:t>inator (16ch)</a:t>
            </a:r>
          </a:p>
          <a:p>
            <a:r>
              <a:rPr lang="en-US" altLang="ja-JP" dirty="0"/>
              <a:t>LEPS Discriminator (16ch)</a:t>
            </a:r>
          </a:p>
          <a:p>
            <a:r>
              <a:rPr lang="en-US" altLang="ja-JP" dirty="0"/>
              <a:t>OR logic (16ch OR)</a:t>
            </a:r>
          </a:p>
          <a:p>
            <a:r>
              <a:rPr kumimoji="1" lang="en-US" altLang="ja-JP" dirty="0"/>
              <a:t>HRTDC (16ch)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D8C479-2661-4ED6-8E20-1445CD02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205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614462-D81B-47E3-87BE-28A295A2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Status and schedule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D0675B-420E-453E-966F-565EAF271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8 scintillators delivered</a:t>
            </a:r>
          </a:p>
          <a:p>
            <a:r>
              <a:rPr lang="en-US" altLang="ja-JP" dirty="0"/>
              <a:t>Preamp circuits to be made by Jan 10</a:t>
            </a:r>
          </a:p>
          <a:p>
            <a:r>
              <a:rPr kumimoji="1" lang="en-US" altLang="ja-JP" dirty="0"/>
              <a:t>Assembly in </a:t>
            </a:r>
            <a:r>
              <a:rPr lang="en-US" altLang="ja-JP" dirty="0"/>
              <a:t>Jan 13-17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B914AE-CCFA-4A45-B8C8-CDE3B78C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87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09BF0D-5EF4-4C77-8266-A48659A4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2" y="30972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Consideration of setup in E16 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C6940F-3B63-4FD6-92F4-53917A8A2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id="{AAFC9940-56CF-4A21-9937-F4E3BCC4A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480375"/>
            <a:ext cx="8026400" cy="521569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64CCB94-59CF-41B7-83C5-6B203A820CCA}"/>
              </a:ext>
            </a:extLst>
          </p:cNvPr>
          <p:cNvSpPr/>
          <p:nvPr/>
        </p:nvSpPr>
        <p:spPr>
          <a:xfrm rot="1069818">
            <a:off x="4408141" y="2520164"/>
            <a:ext cx="132483" cy="48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64B89E-2DA3-4F20-ACCC-ED79CD3EA5F8}"/>
              </a:ext>
            </a:extLst>
          </p:cNvPr>
          <p:cNvSpPr txBox="1"/>
          <p:nvPr/>
        </p:nvSpPr>
        <p:spPr>
          <a:xfrm>
            <a:off x="4682775" y="937182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Assumed detector position.</a:t>
            </a:r>
            <a:r>
              <a:rPr lang="ja-JP" altLang="en-US" dirty="0"/>
              <a:t> </a:t>
            </a:r>
            <a:r>
              <a:rPr lang="en-US" altLang="ja-JP" dirty="0"/>
              <a:t>R=800mm downstream from the target</a:t>
            </a:r>
            <a:endParaRPr kumimoji="1" lang="ja-JP" altLang="en-US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DD7F820-076A-42EE-BA42-CE6CE0FFFDDF}"/>
              </a:ext>
            </a:extLst>
          </p:cNvPr>
          <p:cNvCxnSpPr>
            <a:stCxn id="9" idx="1"/>
            <a:endCxn id="8" idx="0"/>
          </p:cNvCxnSpPr>
          <p:nvPr/>
        </p:nvCxnSpPr>
        <p:spPr>
          <a:xfrm flipH="1">
            <a:off x="4548609" y="1121848"/>
            <a:ext cx="134166" cy="1409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E123E02D-5843-407F-A208-FE8E78D64DEC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295787" y="2376972"/>
            <a:ext cx="1115536" cy="365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52B963-06CC-4DDB-B64D-97A57F3AB3EB}"/>
              </a:ext>
            </a:extLst>
          </p:cNvPr>
          <p:cNvSpPr txBox="1"/>
          <p:nvPr/>
        </p:nvSpPr>
        <p:spPr>
          <a:xfrm>
            <a:off x="3186851" y="207330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R=1096mm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66734F-E075-4FF2-ADA9-D26AFE50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98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6F4EEA-BAE0-4824-A4B2-72CC6D73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-50603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EST frame assembly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4C1C58-1A52-488B-8F00-747BF69E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0CA25E8B-6E63-4B8A-B05D-725CD90BE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/>
          <a:stretch/>
        </p:blipFill>
        <p:spPr>
          <a:xfrm rot="5400000">
            <a:off x="4246362" y="1338294"/>
            <a:ext cx="4373563" cy="3817143"/>
          </a:xfrm>
        </p:spPr>
      </p:pic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EC817A7B-109A-4F2F-B4B0-BAC7ED429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-7759" r="575" b="10724"/>
          <a:stretch/>
        </p:blipFill>
        <p:spPr>
          <a:xfrm rot="5400000">
            <a:off x="-294858" y="1493197"/>
            <a:ext cx="5246986" cy="438076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C2DA54F-B678-45BF-B774-1DE124CB8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24074" r="10538" b="19340"/>
          <a:stretch/>
        </p:blipFill>
        <p:spPr>
          <a:xfrm rot="5400000">
            <a:off x="7440316" y="2226304"/>
            <a:ext cx="5251052" cy="29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95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BBE4EA-4485-4A6F-9D55-8043DDAC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 duct design (by </a:t>
            </a:r>
            <a:r>
              <a:rPr kumimoji="1" lang="en-US" altLang="ja-JP" dirty="0" err="1"/>
              <a:t>Morino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BBAC4B-5B93-4EFC-8D60-D7879B14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B3F643-D3F2-45F5-857E-7F51F1CF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70" y="1460311"/>
            <a:ext cx="9648459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487B5E-AC03-4B68-86B9-D108DFFB9138}"/>
              </a:ext>
            </a:extLst>
          </p:cNvPr>
          <p:cNvSpPr txBox="1"/>
          <p:nvPr/>
        </p:nvSpPr>
        <p:spPr>
          <a:xfrm rot="16200000">
            <a:off x="838199" y="4519979"/>
            <a:ext cx="7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352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D386DA-C2EE-4877-9B6B-B8362C6F34ED}"/>
              </a:ext>
            </a:extLst>
          </p:cNvPr>
          <p:cNvSpPr txBox="1"/>
          <p:nvPr/>
        </p:nvSpPr>
        <p:spPr>
          <a:xfrm>
            <a:off x="1874519" y="5674291"/>
            <a:ext cx="7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252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C7212C1-C647-4F7E-90CA-CCD06BEC242C}"/>
              </a:ext>
            </a:extLst>
          </p:cNvPr>
          <p:cNvCxnSpPr/>
          <p:nvPr/>
        </p:nvCxnSpPr>
        <p:spPr>
          <a:xfrm>
            <a:off x="1577340" y="5715000"/>
            <a:ext cx="12420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ECD79CA-5999-482F-BA49-2E24CF3D57CB}"/>
              </a:ext>
            </a:extLst>
          </p:cNvPr>
          <p:cNvCxnSpPr>
            <a:cxnSpLocks/>
          </p:cNvCxnSpPr>
          <p:nvPr/>
        </p:nvCxnSpPr>
        <p:spPr>
          <a:xfrm flipV="1">
            <a:off x="1440180" y="3863340"/>
            <a:ext cx="0" cy="17297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9CD9A8-A1C0-4381-A39B-D1122EA0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817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E07837-0A8D-4CC9-B271-4E11EFCC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B81CEB-73EF-43C2-A13D-C28A5798D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4B3F9C-A717-472F-904E-9A7E01F5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EB8E5F-CBA0-4451-9D21-0ACBC3F3C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4" y="82825"/>
            <a:ext cx="9013370" cy="6724837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7638270-7FF7-47E3-8217-363EEBC436E9}"/>
              </a:ext>
            </a:extLst>
          </p:cNvPr>
          <p:cNvCxnSpPr/>
          <p:nvPr/>
        </p:nvCxnSpPr>
        <p:spPr>
          <a:xfrm>
            <a:off x="2463800" y="4254500"/>
            <a:ext cx="88900" cy="368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B53875-88E2-42BD-A9A1-030CF50D1026}"/>
              </a:ext>
            </a:extLst>
          </p:cNvPr>
          <p:cNvSpPr txBox="1"/>
          <p:nvPr/>
        </p:nvSpPr>
        <p:spPr>
          <a:xfrm>
            <a:off x="794658" y="4753483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Window: 100mmφ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E01B7B4-62B2-4378-A1CC-A997D3E30B6F}"/>
              </a:ext>
            </a:extLst>
          </p:cNvPr>
          <p:cNvCxnSpPr/>
          <p:nvPr/>
        </p:nvCxnSpPr>
        <p:spPr>
          <a:xfrm flipV="1">
            <a:off x="1905000" y="4438650"/>
            <a:ext cx="558800" cy="314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01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F74902-CEBA-406E-99FF-69F8E35A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A3092-F1F5-4913-B09D-0B48E3CDF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EC7361-1B90-4EC3-9C14-136B337C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5B2DD6-4E90-44AB-A512-CCC4B3642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43" y="-3807"/>
            <a:ext cx="9231085" cy="6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6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コンテンツ プレースホルダー 13">
            <a:extLst>
              <a:ext uri="{FF2B5EF4-FFF2-40B4-BE49-F238E27FC236}">
                <a16:creationId xmlns:a16="http://schemas.microsoft.com/office/drawing/2014/main" id="{0695E671-554D-4828-B07C-FB5959387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64" y="902434"/>
            <a:ext cx="3316597" cy="32277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CA144F-C772-4342-AF10-052235B2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9394"/>
            <a:ext cx="10515600" cy="1325563"/>
          </a:xfrm>
        </p:spPr>
        <p:txBody>
          <a:bodyPr/>
          <a:lstStyle/>
          <a:p>
            <a:r>
              <a:rPr lang="en-US" altLang="ja-JP" dirty="0"/>
              <a:t>Particle species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96F35-144F-4360-8914-A19535F8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639CD268-0EDA-44BC-9C85-28A44F42B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4" y="3630240"/>
            <a:ext cx="3316596" cy="3227760"/>
          </a:xfrm>
          <a:prstGeom prst="rect">
            <a:avLst/>
          </a:prstGeom>
        </p:spPr>
      </p:pic>
      <p:pic>
        <p:nvPicPr>
          <p:cNvPr id="12" name="コンテンツ プレースホルダー 9">
            <a:extLst>
              <a:ext uri="{FF2B5EF4-FFF2-40B4-BE49-F238E27FC236}">
                <a16:creationId xmlns:a16="http://schemas.microsoft.com/office/drawing/2014/main" id="{60C62626-840A-45D6-903C-6B3732E0F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04" y="829348"/>
            <a:ext cx="3316597" cy="322776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7605783-6911-4FBD-A4AA-18EA33F36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22" y="829348"/>
            <a:ext cx="3316597" cy="322776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BC58C9-17AF-4903-9880-BA14B7CCFF80}"/>
              </a:ext>
            </a:extLst>
          </p:cNvPr>
          <p:cNvSpPr txBox="1"/>
          <p:nvPr/>
        </p:nvSpPr>
        <p:spPr>
          <a:xfrm>
            <a:off x="2120900" y="84079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All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952B9B-25EE-4E19-9059-35211AC054B1}"/>
              </a:ext>
            </a:extLst>
          </p:cNvPr>
          <p:cNvSpPr txBox="1"/>
          <p:nvPr/>
        </p:nvSpPr>
        <p:spPr>
          <a:xfrm>
            <a:off x="5636138" y="82934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f=30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E11C72-04D7-480E-8CA9-482C80FC28E1}"/>
              </a:ext>
            </a:extLst>
          </p:cNvPr>
          <p:cNvSpPr txBox="1"/>
          <p:nvPr/>
        </p:nvSpPr>
        <p:spPr>
          <a:xfrm>
            <a:off x="9383091" y="778093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f=0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FFAD87-D9E9-4626-8AF3-B93F51BF2909}"/>
              </a:ext>
            </a:extLst>
          </p:cNvPr>
          <p:cNvSpPr txBox="1"/>
          <p:nvPr/>
        </p:nvSpPr>
        <p:spPr>
          <a:xfrm>
            <a:off x="2303001" y="387244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f=120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24" name="コンテンツ プレースホルダー 23">
            <a:extLst>
              <a:ext uri="{FF2B5EF4-FFF2-40B4-BE49-F238E27FC236}">
                <a16:creationId xmlns:a16="http://schemas.microsoft.com/office/drawing/2014/main" id="{33493BA7-CC9A-42EE-B242-86DCE41F2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804" y="4057107"/>
            <a:ext cx="6796396" cy="2515143"/>
          </a:xfrm>
        </p:spPr>
        <p:txBody>
          <a:bodyPr/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Np</a:t>
            </a:r>
            <a:r>
              <a:rPr kumimoji="1" lang="en-US" altLang="ja-JP" dirty="0"/>
              <a:t>+~</a:t>
            </a:r>
            <a:r>
              <a:rPr lang="en-US" altLang="ja-JP" dirty="0">
                <a:latin typeface="Symbol" panose="05050102010706020507" pitchFamily="18" charset="2"/>
              </a:rPr>
              <a:t> Np</a:t>
            </a:r>
            <a:r>
              <a:rPr kumimoji="1" lang="en-US" altLang="ja-JP" dirty="0"/>
              <a:t>-~Np</a:t>
            </a:r>
          </a:p>
          <a:p>
            <a:r>
              <a:rPr lang="en-US" altLang="ja-JP" dirty="0"/>
              <a:t>K/</a:t>
            </a:r>
            <a:r>
              <a:rPr lang="en-US" altLang="ja-JP" dirty="0">
                <a:latin typeface="Symbol" panose="05050102010706020507" pitchFamily="18" charset="2"/>
              </a:rPr>
              <a:t>p </a:t>
            </a:r>
            <a:r>
              <a:rPr lang="en-US" altLang="ja-JP" dirty="0"/>
              <a:t>(4pi) ~ 5x10</a:t>
            </a:r>
            <a:r>
              <a:rPr lang="en-US" altLang="ja-JP" baseline="30000" dirty="0"/>
              <a:t>-3</a:t>
            </a:r>
          </a:p>
          <a:p>
            <a:r>
              <a:rPr lang="en-US" altLang="ja-JP" dirty="0"/>
              <a:t>K/</a:t>
            </a:r>
            <a:r>
              <a:rPr lang="en-US" altLang="ja-JP" dirty="0">
                <a:latin typeface="Symbol" panose="05050102010706020507" pitchFamily="18" charset="2"/>
              </a:rPr>
              <a:t>p </a:t>
            </a:r>
            <a:r>
              <a:rPr lang="en-US" altLang="ja-JP" dirty="0"/>
              <a:t>(f=30) ~3x10</a:t>
            </a:r>
            <a:r>
              <a:rPr lang="en-US" altLang="ja-JP" baseline="30000" dirty="0"/>
              <a:t>-3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8438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744788-BB26-4DE7-808B-15BAADE5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Schedule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AE7762-E02D-4415-8E1E-54D2D26B1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Jan 10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Installation of part of EST support to E16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 done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</a:rPr>
              <a:t>Jan 14-17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Assemble EST support </a:t>
            </a:r>
            <a:endParaRPr lang="en-US" altLang="ja-JP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Remove caps of PMTs</a:t>
            </a:r>
          </a:p>
          <a:p>
            <a:pPr marL="0" indent="0">
              <a:buNone/>
            </a:pPr>
            <a:r>
              <a:rPr lang="en-US" altLang="ja-JP" dirty="0"/>
              <a:t>Jan 16 or 17</a:t>
            </a:r>
          </a:p>
          <a:p>
            <a:r>
              <a:rPr lang="en-US" altLang="ja-JP" dirty="0"/>
              <a:t>Acryl radiator delivery</a:t>
            </a:r>
          </a:p>
          <a:p>
            <a:pPr marL="0" indent="0">
              <a:buNone/>
            </a:pPr>
            <a:r>
              <a:rPr kumimoji="1" lang="en-US" altLang="ja-JP" dirty="0"/>
              <a:t>Jan 17-22</a:t>
            </a:r>
          </a:p>
          <a:p>
            <a:r>
              <a:rPr lang="en-US" altLang="ja-JP" dirty="0"/>
              <a:t>Light shielding of the PMT’s, test of PMT’s</a:t>
            </a:r>
          </a:p>
          <a:p>
            <a:r>
              <a:rPr lang="en-US" altLang="ja-JP" dirty="0"/>
              <a:t>Insert PMT’s in the EST support</a:t>
            </a:r>
          </a:p>
          <a:p>
            <a:pPr marL="0" indent="0">
              <a:buNone/>
            </a:pPr>
            <a:r>
              <a:rPr lang="en-US" altLang="ja-JP" dirty="0"/>
              <a:t>Jan 20-24</a:t>
            </a:r>
          </a:p>
          <a:p>
            <a:r>
              <a:rPr lang="en-US" altLang="ja-JP" dirty="0"/>
              <a:t>TSC assembly and test (90Sr source)</a:t>
            </a:r>
          </a:p>
          <a:p>
            <a:r>
              <a:rPr kumimoji="1" lang="en-US" altLang="ja-JP" dirty="0"/>
              <a:t>Installation of TSC</a:t>
            </a:r>
          </a:p>
          <a:p>
            <a:pPr marL="0" indent="0">
              <a:buNone/>
            </a:pPr>
            <a:r>
              <a:rPr lang="en-US" altLang="ja-JP" dirty="0"/>
              <a:t>Feb 5-7</a:t>
            </a:r>
          </a:p>
          <a:p>
            <a:r>
              <a:rPr lang="en-US" altLang="ja-JP" dirty="0"/>
              <a:t>Installation of ESC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004DDF-F3B8-45E5-9EF2-17C9CC2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93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C259FF-414B-452B-A3DB-23465A76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M2 vs p with TSC (R=0.7m) and RPC</a:t>
            </a:r>
            <a:br>
              <a:rPr kumimoji="1" lang="en-US" altLang="ja-JP" dirty="0"/>
            </a:br>
            <a:r>
              <a:rPr kumimoji="1" lang="en-US" altLang="ja-JP" dirty="0"/>
              <a:t>with resolution 60ps and 70ps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60920C-DEE2-4CA1-BF86-1F6DEDD7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2729AF02-F5B1-44FE-9344-0AC0BEC0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168" y="1825625"/>
            <a:ext cx="2557966" cy="4351338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P and pi can be separated</a:t>
            </a:r>
          </a:p>
          <a:p>
            <a:r>
              <a:rPr lang="en-US" altLang="ja-JP" dirty="0"/>
              <a:t>Almost no K</a:t>
            </a:r>
          </a:p>
          <a:p>
            <a:r>
              <a:rPr kumimoji="1" lang="en-US" altLang="ja-JP" dirty="0"/>
              <a:t>To evaluate resolution should we install a small scintillation counter in the back side of RPC?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2084BE-D889-490B-8FBC-A3E2B3D45CFB}"/>
              </a:ext>
            </a:extLst>
          </p:cNvPr>
          <p:cNvSpPr txBox="1"/>
          <p:nvPr/>
        </p:nvSpPr>
        <p:spPr>
          <a:xfrm>
            <a:off x="1504950" y="622962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All sections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371F27-1D01-4BF8-94D6-3ABD438B01F6}"/>
              </a:ext>
            </a:extLst>
          </p:cNvPr>
          <p:cNvSpPr txBox="1"/>
          <p:nvPr/>
        </p:nvSpPr>
        <p:spPr>
          <a:xfrm>
            <a:off x="6311393" y="5992297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f</a:t>
            </a:r>
            <a:r>
              <a:rPr kumimoji="1" lang="en-US" altLang="ja-JP" dirty="0"/>
              <a:t>=120o+-15o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A772C10-EFCE-4EA4-9DC3-B98BE4AE2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02" y="1612108"/>
            <a:ext cx="4471098" cy="435133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DEC16A2-F012-40FE-A5AB-592B61DDD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5" y="1577705"/>
            <a:ext cx="4471098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A86391-9B3C-4260-B701-933F9105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How to remove cap of PMT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3CA177-28B4-4DCD-9FDF-5D5B2E67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981D3AA-B6AB-484A-B0D1-90440B41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738" y="1825625"/>
            <a:ext cx="2743200" cy="4351338"/>
          </a:xfrm>
        </p:spPr>
        <p:txBody>
          <a:bodyPr/>
          <a:lstStyle/>
          <a:p>
            <a:r>
              <a:rPr kumimoji="1" lang="en-US" altLang="ja-JP" dirty="0"/>
              <a:t>Open large holes around the wires</a:t>
            </a:r>
            <a:endParaRPr kumimoji="1" lang="ja-JP" altLang="en-US" dirty="0"/>
          </a:p>
        </p:txBody>
      </p:sp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1F86625F-FDCE-443B-A339-6D5CB7585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99" y="1027906"/>
            <a:ext cx="7422539" cy="5566903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84E32BE6-71A7-4D3B-9445-CDA2FC9C7EFA}"/>
              </a:ext>
            </a:extLst>
          </p:cNvPr>
          <p:cNvSpPr/>
          <p:nvPr/>
        </p:nvSpPr>
        <p:spPr>
          <a:xfrm>
            <a:off x="6418385" y="2813538"/>
            <a:ext cx="615461" cy="49237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EB2ED1D-8EF8-4130-90BB-AA227F6ED244}"/>
              </a:ext>
            </a:extLst>
          </p:cNvPr>
          <p:cNvSpPr/>
          <p:nvPr/>
        </p:nvSpPr>
        <p:spPr>
          <a:xfrm>
            <a:off x="7239000" y="3793773"/>
            <a:ext cx="615461" cy="49237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1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DAE0F-9A65-4EA2-9886-C096D6DE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4F9993-72B8-4EF1-9D5A-301F7D4F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7C2A0C-4528-488C-8D7A-98100A50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38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781A1FE-9214-488C-9D93-17192A7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688" y="365125"/>
            <a:ext cx="4214111" cy="1325563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Only t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racks with hits on all detectors (SDD,GTR1,2,3,RPC) are shown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E4D336BF-E989-4B84-AFA6-0747D9B9E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689" y="2055813"/>
            <a:ext cx="4728148" cy="4185431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Findings with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No high-p close-to-straight tracks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Positive or negative particles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The tracks always pass SSD’s and GTR’s with the next section (90±15 deg)</a:t>
            </a:r>
          </a:p>
          <a:p>
            <a:pPr lvl="1"/>
            <a:r>
              <a:rPr lang="en-US" altLang="ja-JP" dirty="0"/>
              <a:t>We can reconstruct momentum!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At R=300 in our section (120±15 deg), no track passes. We should set the start counter at R&gt;=700 or even outside the MRPC to measure the time-of-flight</a:t>
            </a:r>
          </a:p>
          <a:p>
            <a:pPr lvl="1"/>
            <a:endParaRPr kumimoji="1" lang="ja-JP" altLang="en-US" dirty="0"/>
          </a:p>
        </p:txBody>
      </p:sp>
      <p:pic>
        <p:nvPicPr>
          <p:cNvPr id="9" name="コンテンツ プレースホルダー 6">
            <a:extLst>
              <a:ext uri="{FF2B5EF4-FFF2-40B4-BE49-F238E27FC236}">
                <a16:creationId xmlns:a16="http://schemas.microsoft.com/office/drawing/2014/main" id="{093D9546-3797-4E05-8B10-683CEA4A2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5416" cy="68139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01B9B1-D94D-4697-98CB-8488464FFF09}"/>
              </a:ext>
            </a:extLst>
          </p:cNvPr>
          <p:cNvSpPr txBox="1"/>
          <p:nvPr/>
        </p:nvSpPr>
        <p:spPr>
          <a:xfrm>
            <a:off x="1324951" y="568609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RPC (R=1300mm)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A42171E-63A4-441B-A8CB-0052E6C29FB8}"/>
              </a:ext>
            </a:extLst>
          </p:cNvPr>
          <p:cNvCxnSpPr/>
          <p:nvPr/>
        </p:nvCxnSpPr>
        <p:spPr>
          <a:xfrm flipV="1">
            <a:off x="1775918" y="5361898"/>
            <a:ext cx="299803" cy="299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DA269C-3E23-4BF0-A4F8-EA9F670199FF}"/>
              </a:ext>
            </a:extLst>
          </p:cNvPr>
          <p:cNvSpPr txBox="1"/>
          <p:nvPr/>
        </p:nvSpPr>
        <p:spPr>
          <a:xfrm>
            <a:off x="1633928" y="71472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RPC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FA783AD-280F-4122-BA0C-FB66E2C36747}"/>
              </a:ext>
            </a:extLst>
          </p:cNvPr>
          <p:cNvCxnSpPr>
            <a:cxnSpLocks/>
          </p:cNvCxnSpPr>
          <p:nvPr/>
        </p:nvCxnSpPr>
        <p:spPr>
          <a:xfrm>
            <a:off x="1913812" y="1084053"/>
            <a:ext cx="169821" cy="34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27BDBCD-316E-4A51-B37E-2A3811A12C59}"/>
              </a:ext>
            </a:extLst>
          </p:cNvPr>
          <p:cNvSpPr txBox="1"/>
          <p:nvPr/>
        </p:nvSpPr>
        <p:spPr>
          <a:xfrm>
            <a:off x="3374079" y="1179294"/>
            <a:ext cx="176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Positive-charged</a:t>
            </a:r>
          </a:p>
          <a:p>
            <a:r>
              <a:rPr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particles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7A8016-D15F-4D3A-B0B5-B251E2BFB53C}"/>
              </a:ext>
            </a:extLst>
          </p:cNvPr>
          <p:cNvSpPr txBox="1"/>
          <p:nvPr/>
        </p:nvSpPr>
        <p:spPr>
          <a:xfrm>
            <a:off x="3842257" y="4386045"/>
            <a:ext cx="1856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Negative-charged</a:t>
            </a:r>
          </a:p>
          <a:p>
            <a:r>
              <a:rPr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particles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E58B25-50F8-471A-8FBC-9C7870BEC837}"/>
              </a:ext>
            </a:extLst>
          </p:cNvPr>
          <p:cNvSpPr txBox="1"/>
          <p:nvPr/>
        </p:nvSpPr>
        <p:spPr>
          <a:xfrm>
            <a:off x="1006793" y="2867261"/>
            <a:ext cx="1437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Start counter</a:t>
            </a:r>
          </a:p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(R=300mm)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8CCF00D-43B1-4012-B90D-63063859C50B}"/>
              </a:ext>
            </a:extLst>
          </p:cNvPr>
          <p:cNvCxnSpPr>
            <a:cxnSpLocks/>
          </p:cNvCxnSpPr>
          <p:nvPr/>
        </p:nvCxnSpPr>
        <p:spPr>
          <a:xfrm>
            <a:off x="2257268" y="3406950"/>
            <a:ext cx="725775" cy="34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D9D352D-F100-4CF6-BE07-F0D95975029B}"/>
              </a:ext>
            </a:extLst>
          </p:cNvPr>
          <p:cNvSpPr/>
          <p:nvPr/>
        </p:nvSpPr>
        <p:spPr>
          <a:xfrm rot="1806298">
            <a:off x="2874904" y="4576933"/>
            <a:ext cx="216277" cy="458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961A7A-8B62-4B5D-A1E3-165652122A73}"/>
              </a:ext>
            </a:extLst>
          </p:cNvPr>
          <p:cNvSpPr txBox="1"/>
          <p:nvPr/>
        </p:nvSpPr>
        <p:spPr>
          <a:xfrm>
            <a:off x="1324157" y="4025512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New position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R=700mm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E9CA6B1-8797-450C-B616-6DB2EF2645C0}"/>
              </a:ext>
            </a:extLst>
          </p:cNvPr>
          <p:cNvCxnSpPr/>
          <p:nvPr/>
        </p:nvCxnSpPr>
        <p:spPr>
          <a:xfrm>
            <a:off x="1252516" y="2835650"/>
            <a:ext cx="746206" cy="727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6ADC01F-03B0-4060-B69A-63AA49E423C3}"/>
              </a:ext>
            </a:extLst>
          </p:cNvPr>
          <p:cNvCxnSpPr>
            <a:cxnSpLocks/>
          </p:cNvCxnSpPr>
          <p:nvPr/>
        </p:nvCxnSpPr>
        <p:spPr>
          <a:xfrm flipV="1">
            <a:off x="1188720" y="2867261"/>
            <a:ext cx="810002" cy="64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矢印: 下 21">
            <a:extLst>
              <a:ext uri="{FF2B5EF4-FFF2-40B4-BE49-F238E27FC236}">
                <a16:creationId xmlns:a16="http://schemas.microsoft.com/office/drawing/2014/main" id="{DA8AADB3-9756-42B0-8EE9-E932EE55C07A}"/>
              </a:ext>
            </a:extLst>
          </p:cNvPr>
          <p:cNvSpPr/>
          <p:nvPr/>
        </p:nvSpPr>
        <p:spPr>
          <a:xfrm rot="600978">
            <a:off x="2944717" y="3972795"/>
            <a:ext cx="187286" cy="5408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B747B8D-B7E9-48F4-8FCC-7D66D2C89E25}"/>
              </a:ext>
            </a:extLst>
          </p:cNvPr>
          <p:cNvCxnSpPr/>
          <p:nvPr/>
        </p:nvCxnSpPr>
        <p:spPr>
          <a:xfrm>
            <a:off x="2636259" y="4396138"/>
            <a:ext cx="299949" cy="177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8316212-716F-4502-AFB3-A2830E428A18}"/>
              </a:ext>
            </a:extLst>
          </p:cNvPr>
          <p:cNvSpPr txBox="1"/>
          <p:nvPr/>
        </p:nvSpPr>
        <p:spPr>
          <a:xfrm>
            <a:off x="651761" y="4573407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120±</a:t>
            </a:r>
            <a:r>
              <a:rPr lang="en-US" altLang="ja-JP" dirty="0"/>
              <a:t>15</a:t>
            </a:r>
            <a:r>
              <a:rPr lang="en-US" altLang="ja-JP" baseline="30000" dirty="0"/>
              <a:t>o</a:t>
            </a:r>
          </a:p>
          <a:p>
            <a:r>
              <a:rPr lang="en-US" altLang="ja-JP" dirty="0"/>
              <a:t> section</a:t>
            </a:r>
            <a:endParaRPr kumimoji="1" lang="ja-JP" altLang="en-US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A4261F91-987B-4AB1-A34A-A0639665ED6F}"/>
              </a:ext>
            </a:extLst>
          </p:cNvPr>
          <p:cNvCxnSpPr>
            <a:cxnSpLocks/>
          </p:cNvCxnSpPr>
          <p:nvPr/>
        </p:nvCxnSpPr>
        <p:spPr>
          <a:xfrm>
            <a:off x="1725740" y="4850801"/>
            <a:ext cx="1042538" cy="7367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7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14668</TotalTime>
  <Words>1232</Words>
  <Application>Microsoft Office PowerPoint</Application>
  <PresentationFormat>ワイド画面</PresentationFormat>
  <Paragraphs>296</Paragraphs>
  <Slides>32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游ゴシック</vt:lpstr>
      <vt:lpstr>游ゴシック Light</vt:lpstr>
      <vt:lpstr>Arial</vt:lpstr>
      <vt:lpstr>Calibri</vt:lpstr>
      <vt:lpstr>Symbol</vt:lpstr>
      <vt:lpstr>Office テーマ</vt:lpstr>
      <vt:lpstr>Status of Event Start Counter</vt:lpstr>
      <vt:lpstr>EST support frame on E16</vt:lpstr>
      <vt:lpstr>EST frame assembly</vt:lpstr>
      <vt:lpstr>Particle species</vt:lpstr>
      <vt:lpstr>Schedule</vt:lpstr>
      <vt:lpstr>M2 vs p with TSC (R=0.7m) and RPC with resolution 60ps and 70ps </vt:lpstr>
      <vt:lpstr>How to remove cap of PMT</vt:lpstr>
      <vt:lpstr>Backup</vt:lpstr>
      <vt:lpstr>Only tracks with hits on all detectors (SDD,GTR1,2,3,RPC) are shown</vt:lpstr>
      <vt:lpstr>PowerPoint プレゼンテーション</vt:lpstr>
      <vt:lpstr>Dimensions of the scintillators + 2 circuit boards </vt:lpstr>
      <vt:lpstr>Acryl Cerenkov Detector（変更）</vt:lpstr>
      <vt:lpstr>PMT Frame</vt:lpstr>
      <vt:lpstr>Configuration of Event Start Counter</vt:lpstr>
      <vt:lpstr>PowerPoint プレゼンテーション</vt:lpstr>
      <vt:lpstr>Base plate shared with He bag support</vt:lpstr>
      <vt:lpstr>Support of EST</vt:lpstr>
      <vt:lpstr>Selection of 3-inch PMTs</vt:lpstr>
      <vt:lpstr>Cables</vt:lpstr>
      <vt:lpstr>Required circuits and modules</vt:lpstr>
      <vt:lpstr>Circuit MRPC slowamp</vt:lpstr>
      <vt:lpstr>Removing the bottom cap</vt:lpstr>
      <vt:lpstr>Weight (with 3inch PMT)</vt:lpstr>
      <vt:lpstr>Strategy in Run0</vt:lpstr>
      <vt:lpstr>MPPC circuit for track start counter</vt:lpstr>
      <vt:lpstr>Dimensions of the scintillators + 2 circuit boards </vt:lpstr>
      <vt:lpstr>Circuits</vt:lpstr>
      <vt:lpstr>Status and schedule</vt:lpstr>
      <vt:lpstr>Consideration of setup in E16 </vt:lpstr>
      <vt:lpstr>Beam duct design (by Morino)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Hiroyuki Sako</dc:creator>
  <cp:lastModifiedBy>Sako Hiroyuki</cp:lastModifiedBy>
  <cp:revision>322</cp:revision>
  <dcterms:created xsi:type="dcterms:W3CDTF">2019-08-28T05:54:23Z</dcterms:created>
  <dcterms:modified xsi:type="dcterms:W3CDTF">2020-01-15T05:10:49Z</dcterms:modified>
</cp:coreProperties>
</file>