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352" r:id="rId2"/>
    <p:sldId id="383" r:id="rId3"/>
    <p:sldId id="386" r:id="rId4"/>
    <p:sldId id="387" r:id="rId5"/>
    <p:sldId id="390" r:id="rId6"/>
    <p:sldId id="388" r:id="rId7"/>
    <p:sldId id="389" r:id="rId8"/>
    <p:sldId id="385" r:id="rId9"/>
    <p:sldId id="363" r:id="rId10"/>
    <p:sldId id="384" r:id="rId11"/>
    <p:sldId id="391" r:id="rId12"/>
    <p:sldId id="392" r:id="rId13"/>
    <p:sldId id="393" r:id="rId14"/>
    <p:sldId id="382" r:id="rId15"/>
    <p:sldId id="374" r:id="rId16"/>
    <p:sldId id="381" r:id="rId17"/>
    <p:sldId id="379" r:id="rId18"/>
    <p:sldId id="380" r:id="rId19"/>
    <p:sldId id="256" r:id="rId20"/>
    <p:sldId id="375" r:id="rId21"/>
    <p:sldId id="376" r:id="rId22"/>
    <p:sldId id="373" r:id="rId23"/>
    <p:sldId id="359" r:id="rId24"/>
    <p:sldId id="347" r:id="rId25"/>
    <p:sldId id="346" r:id="rId26"/>
    <p:sldId id="348" r:id="rId27"/>
    <p:sldId id="358" r:id="rId28"/>
    <p:sldId id="360" r:id="rId29"/>
    <p:sldId id="364" r:id="rId30"/>
    <p:sldId id="361" r:id="rId31"/>
    <p:sldId id="372" r:id="rId32"/>
    <p:sldId id="368" r:id="rId33"/>
    <p:sldId id="349" r:id="rId34"/>
    <p:sldId id="369" r:id="rId35"/>
    <p:sldId id="357" r:id="rId36"/>
    <p:sldId id="362" r:id="rId37"/>
    <p:sldId id="356" r:id="rId38"/>
    <p:sldId id="371" r:id="rId39"/>
    <p:sldId id="328" r:id="rId40"/>
    <p:sldId id="336" r:id="rId41"/>
    <p:sldId id="366" r:id="rId42"/>
    <p:sldId id="367" r:id="rId4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11E1F7"/>
    <a:srgbClr val="00FF00"/>
    <a:srgbClr val="D9D9D9"/>
    <a:srgbClr val="FFFF00"/>
    <a:srgbClr val="FFE699"/>
    <a:srgbClr val="4472C4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60" autoAdjust="0"/>
    <p:restoredTop sz="90361" autoAdjust="0"/>
  </p:normalViewPr>
  <p:slideViewPr>
    <p:cSldViewPr snapToGrid="0">
      <p:cViewPr varScale="1">
        <p:scale>
          <a:sx n="59" d="100"/>
          <a:sy n="59" d="100"/>
        </p:scale>
        <p:origin x="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E77894-0F9E-4517-9C45-CE6D66E7E1D5}" type="datetimeFigureOut">
              <a:rPr kumimoji="1" lang="ja-JP" altLang="en-US" smtClean="0"/>
              <a:t>2020/1/22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EEA058-37B3-4B81-8325-0767A3B0F5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3162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EA058-37B3-4B81-8325-0767A3B0F591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7513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EA058-37B3-4B81-8325-0767A3B0F591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7017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EA058-37B3-4B81-8325-0767A3B0F591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1434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EA058-37B3-4B81-8325-0767A3B0F591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7058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EA058-37B3-4B81-8325-0767A3B0F591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7017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EEA058-37B3-4B81-8325-0767A3B0F591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3176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8CA3A9-3B71-4117-B77F-31A2413F76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0D297DB-EB52-461F-9541-5E7888EA7F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5E2967B-6A53-4E4F-96DF-20231FE55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B0EB0-0BC3-43D8-814C-D63DA754DFDB}" type="datetime1">
              <a:rPr kumimoji="1" lang="ja-JP" altLang="en-US" smtClean="0"/>
              <a:t>2020/1/22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0F07D00-40B7-48E3-908A-86C068EAE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40F555C-9C69-419E-B69E-B69F26A2C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8C3C-4305-4F8C-A37C-00EA03A9A9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4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6F1C53-D109-4824-8A0D-1C4EDFE02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17BC2F9-E518-4F0A-BAEF-A0C17271F3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83226E1-27B8-4675-8960-3BCA5ECA0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DF596-7124-4069-94AB-84678C469642}" type="datetime1">
              <a:rPr kumimoji="1" lang="ja-JP" altLang="en-US" smtClean="0"/>
              <a:t>2020/1/22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3714506-2488-452E-B14E-B0395693E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57BC317-B723-48CA-8B43-DF8A3CA08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8C3C-4305-4F8C-A37C-00EA03A9A9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2288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0E9BEFF7-E50A-40F5-A1D9-15F8063952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91BCCAC-38EB-430C-B3BA-B3963F0CD6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7ADDE22-3255-4EDA-A2F0-C4B848482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69754-B532-48D5-ACA8-7AE0DD22EF2E}" type="datetime1">
              <a:rPr kumimoji="1" lang="ja-JP" altLang="en-US" smtClean="0"/>
              <a:t>2020/1/22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86C00EC-D47F-4E6E-92FE-C48DC03B1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16CCD9A-F869-4AC4-8233-A220C650A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8C3C-4305-4F8C-A37C-00EA03A9A9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3198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74A5FA-2161-48F9-95E1-5B76834B5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6647882-1BFF-4050-AE7F-2AD42B47D2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41D720F-E284-4544-ABA5-98E17E57B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F7A0D-89AC-4908-81E1-48BFC52C913C}" type="datetime1">
              <a:rPr kumimoji="1" lang="ja-JP" altLang="en-US" smtClean="0"/>
              <a:t>2020/1/22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420E9F0-1550-4443-A360-1811733A7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A7D014A-8BC9-4904-A3E0-D1BA26AC6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8C3C-4305-4F8C-A37C-00EA03A9A9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1421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9AF7D3-9959-4B1A-92DE-293083C8F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A4DCC9E-AD2A-4823-8532-800086CC5B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40A515B-9802-4CB4-AAE4-FDF219DBA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34D8B-4522-4E78-B0E0-B8A1227C00B7}" type="datetime1">
              <a:rPr kumimoji="1" lang="ja-JP" altLang="en-US" smtClean="0"/>
              <a:t>2020/1/22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E350CEC-D116-47DB-8C4D-7041C5452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CDF0C47-57BB-4653-A3A2-3CC66C713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8C3C-4305-4F8C-A37C-00EA03A9A9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9480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1E7F69-51D6-4D3B-AB70-A6CB709D8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6075BF9-8B2F-4C26-9CC1-9BB32199E3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93D4992-0DFE-495E-AE82-8F46190B84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1A0BD04-A07F-411E-BED3-FA81671C5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6CC97-7DDD-4C57-8463-AC5FBD8A9B86}" type="datetime1">
              <a:rPr kumimoji="1" lang="ja-JP" altLang="en-US" smtClean="0"/>
              <a:t>2020/1/22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43FC64B-3631-4ECE-BCDC-CBDD29521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0020B0C-BEAB-47B9-A1D7-98C520A25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8C3C-4305-4F8C-A37C-00EA03A9A9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9460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FFE8012-3477-4E14-A7C3-1EA91A30D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C146E54-08EB-4B81-8401-5D9472E909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71DC10A-D4E1-4834-BC12-2D9C1B0A4F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706ACCFB-885A-42D0-A47C-FD82595FD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7197BC93-07BC-4D11-A869-7A492F4A47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017B008-8B1C-4670-8D63-ED5714184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DA82B-402E-4194-87FA-4DB2F2F36742}" type="datetime1">
              <a:rPr kumimoji="1" lang="ja-JP" altLang="en-US" smtClean="0"/>
              <a:t>2020/1/22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00EE271-9903-4698-A8F6-244D37B42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AFEDEDCA-7FC0-461A-8367-3976E0A4D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8C3C-4305-4F8C-A37C-00EA03A9A9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0376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95A318-0638-4CC0-966E-D1F89382A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CF36C9D-E667-4E46-900E-E1F2C1020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DB7A3-8008-46CA-AEA3-3573C2B78C89}" type="datetime1">
              <a:rPr kumimoji="1" lang="ja-JP" altLang="en-US" smtClean="0"/>
              <a:t>2020/1/22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89D9301-3F71-4913-9711-C888ECB61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7615A3-C17A-4A79-960A-711875671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8C3C-4305-4F8C-A37C-00EA03A9A9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831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29CECE9-FDE2-4C0E-8443-B06DBDD16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EF70-7320-44E7-865C-22DC6AB0B816}" type="datetime1">
              <a:rPr kumimoji="1" lang="ja-JP" altLang="en-US" smtClean="0"/>
              <a:t>2020/1/22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6751F96-B677-427E-8646-1B872CA34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EA7024C-6BC4-4894-AA18-785ADE87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8C3C-4305-4F8C-A37C-00EA03A9A9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142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16E111-F8FB-4F4C-B0BE-7D20D0D22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F807883-0A4C-49C5-A233-F6857203F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2324EF5-0A2F-4F3B-BD95-4478CA521B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20D9878-0CFE-421C-835B-0FC4CB022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FC82B-ED3E-41AC-A0C8-2D4A71F8DAE1}" type="datetime1">
              <a:rPr kumimoji="1" lang="ja-JP" altLang="en-US" smtClean="0"/>
              <a:t>2020/1/22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EBEAF29-B011-481F-8B44-8B1216094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FC324EC-748D-4705-B3B9-5F7D39A83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8C3C-4305-4F8C-A37C-00EA03A9A9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3776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41F5E92-5A31-45DA-9002-659018D2C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34BE7529-A12A-4690-BF47-141523DA27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95D5C16-3778-4B2E-B5E3-EF68AB14AE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ABA1908-D59E-4B14-9F2E-5612A2424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F1A4D-F6E4-4466-8594-081577F04CA2}" type="datetime1">
              <a:rPr kumimoji="1" lang="ja-JP" altLang="en-US" smtClean="0"/>
              <a:t>2020/1/22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1073043-9D3E-42F5-9F49-1E35E0ACD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9739D87-AC4C-422B-92C6-F84655A76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8C3C-4305-4F8C-A37C-00EA03A9A9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036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6D7C38C-4E84-4235-BDFC-E164C41C2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42B6F1B-4908-4678-A65D-BE23946F2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3BB9974-9EA3-4FDD-A12A-C443C53299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AB00A-AC7D-4D06-85CD-D52D7831E2C6}" type="datetime1">
              <a:rPr kumimoji="1" lang="ja-JP" altLang="en-US" smtClean="0"/>
              <a:t>2020/1/22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67E008C-FB36-4208-A034-DDA43B1259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8BD4C9A-8E77-417D-8FB0-9416FEA147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18C3C-4305-4F8C-A37C-00EA03A9A98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9517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2D37B9-C230-4231-8204-E1DF30C10A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/>
              <a:t>Status of Track/Event Start Counters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CF1AF0B-4322-47FA-9287-0C0C97F665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2900" y="4211638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kumimoji="1" lang="en-US" altLang="ja-JP" sz="3200" dirty="0"/>
              <a:t>23 </a:t>
            </a:r>
            <a:r>
              <a:rPr lang="en-US" altLang="ja-JP" sz="3200" dirty="0"/>
              <a:t>Jan.</a:t>
            </a:r>
            <a:r>
              <a:rPr kumimoji="1" lang="en-US" altLang="ja-JP" sz="3200" dirty="0"/>
              <a:t> 2020</a:t>
            </a:r>
          </a:p>
          <a:p>
            <a:r>
              <a:rPr lang="en-US" altLang="ja-JP" sz="3200" dirty="0"/>
              <a:t>RPC Meeting</a:t>
            </a:r>
            <a:endParaRPr kumimoji="1" lang="en-US" altLang="ja-JP" sz="3200" dirty="0"/>
          </a:p>
          <a:p>
            <a:r>
              <a:rPr lang="en-US" altLang="ja-JP" sz="3200" dirty="0"/>
              <a:t>H. Sako</a:t>
            </a:r>
            <a:endParaRPr kumimoji="1" lang="ja-JP" altLang="en-US" sz="32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0C3AFB0-D3B7-4AD5-AC29-3FEE2B15A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8C3C-4305-4F8C-A37C-00EA03A9A98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9537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6F4EEA-BAE0-4824-A4B2-72CC6D73A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-50603"/>
            <a:ext cx="10515600" cy="1325563"/>
          </a:xfrm>
        </p:spPr>
        <p:txBody>
          <a:bodyPr/>
          <a:lstStyle/>
          <a:p>
            <a:r>
              <a:rPr kumimoji="1" lang="en-US" altLang="ja-JP" dirty="0"/>
              <a:t>EST frame assembly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D4C1C58-1A52-488B-8F00-747BF69E7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8C3C-4305-4F8C-A37C-00EA03A9A98A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FACD6D22-72FE-430A-846B-3C36ABE5A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7428" y="1825625"/>
            <a:ext cx="6346371" cy="4351338"/>
          </a:xfrm>
        </p:spPr>
        <p:txBody>
          <a:bodyPr/>
          <a:lstStyle/>
          <a:p>
            <a:r>
              <a:rPr kumimoji="1" lang="en-US" altLang="ja-JP" dirty="0"/>
              <a:t>We can test the timing </a:t>
            </a:r>
            <a:r>
              <a:rPr lang="en-US" altLang="ja-JP" dirty="0"/>
              <a:t>among PMT’s and the </a:t>
            </a:r>
            <a:r>
              <a:rPr kumimoji="1" lang="en-US" altLang="ja-JP" dirty="0"/>
              <a:t>multiplicity trigger using cosmic ray </a:t>
            </a:r>
            <a:endParaRPr kumimoji="1" lang="ja-JP" altLang="en-US" dirty="0"/>
          </a:p>
        </p:txBody>
      </p:sp>
      <p:pic>
        <p:nvPicPr>
          <p:cNvPr id="11" name="コンテンツ プレースホルダー 9">
            <a:extLst>
              <a:ext uri="{FF2B5EF4-FFF2-40B4-BE49-F238E27FC236}">
                <a16:creationId xmlns:a16="http://schemas.microsoft.com/office/drawing/2014/main" id="{ABEE7A3D-27A0-4716-AEC7-E48E24BABC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7"/>
          <a:stretch/>
        </p:blipFill>
        <p:spPr>
          <a:xfrm rot="5400000">
            <a:off x="-179760" y="1488509"/>
            <a:ext cx="5274696" cy="460363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9143E063-414A-4B8F-A3BB-201B4758BF62}"/>
              </a:ext>
            </a:extLst>
          </p:cNvPr>
          <p:cNvCxnSpPr>
            <a:cxnSpLocks/>
          </p:cNvCxnSpPr>
          <p:nvPr/>
        </p:nvCxnSpPr>
        <p:spPr>
          <a:xfrm flipH="1">
            <a:off x="3439886" y="1518101"/>
            <a:ext cx="682173" cy="450317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45E9E9A7-EE39-4679-9674-A60C96701237}"/>
              </a:ext>
            </a:extLst>
          </p:cNvPr>
          <p:cNvCxnSpPr>
            <a:cxnSpLocks/>
          </p:cNvCxnSpPr>
          <p:nvPr/>
        </p:nvCxnSpPr>
        <p:spPr>
          <a:xfrm>
            <a:off x="736600" y="1274960"/>
            <a:ext cx="584200" cy="424046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64FB0AF2-9FA1-4941-AB9D-466E1D5A215F}"/>
              </a:ext>
            </a:extLst>
          </p:cNvPr>
          <p:cNvCxnSpPr>
            <a:cxnSpLocks/>
          </p:cNvCxnSpPr>
          <p:nvPr/>
        </p:nvCxnSpPr>
        <p:spPr>
          <a:xfrm>
            <a:off x="1505729" y="1518101"/>
            <a:ext cx="425843" cy="403113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380B3441-4DA7-4B79-B0EC-3A7A7D328C15}"/>
              </a:ext>
            </a:extLst>
          </p:cNvPr>
          <p:cNvCxnSpPr>
            <a:cxnSpLocks/>
          </p:cNvCxnSpPr>
          <p:nvPr/>
        </p:nvCxnSpPr>
        <p:spPr>
          <a:xfrm>
            <a:off x="2351314" y="1518101"/>
            <a:ext cx="101600" cy="403113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3BC5A16D-EBA5-405A-8A20-18A679B314D8}"/>
              </a:ext>
            </a:extLst>
          </p:cNvPr>
          <p:cNvCxnSpPr>
            <a:cxnSpLocks/>
          </p:cNvCxnSpPr>
          <p:nvPr/>
        </p:nvCxnSpPr>
        <p:spPr>
          <a:xfrm flipH="1">
            <a:off x="2974256" y="1518101"/>
            <a:ext cx="224918" cy="419439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393B11AF-5006-4F34-8681-0336034F6AE9}"/>
              </a:ext>
            </a:extLst>
          </p:cNvPr>
          <p:cNvCxnSpPr>
            <a:cxnSpLocks/>
          </p:cNvCxnSpPr>
          <p:nvPr/>
        </p:nvCxnSpPr>
        <p:spPr>
          <a:xfrm>
            <a:off x="2974256" y="1145507"/>
            <a:ext cx="699673" cy="4716450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C55C1D89-F458-4EF1-AB09-EB5EFDF595C4}"/>
              </a:ext>
            </a:extLst>
          </p:cNvPr>
          <p:cNvCxnSpPr>
            <a:cxnSpLocks/>
          </p:cNvCxnSpPr>
          <p:nvPr/>
        </p:nvCxnSpPr>
        <p:spPr>
          <a:xfrm flipH="1">
            <a:off x="1180835" y="1518101"/>
            <a:ext cx="982115" cy="4186923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6850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77B22F2-F251-471C-AC7B-FF14A8D3A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116" y="405624"/>
            <a:ext cx="10515600" cy="1325563"/>
          </a:xfrm>
        </p:spPr>
        <p:txBody>
          <a:bodyPr/>
          <a:lstStyle/>
          <a:p>
            <a:r>
              <a:rPr kumimoji="1" lang="en-US" altLang="ja-JP" dirty="0"/>
              <a:t>Test of TSC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0BF9D1F-975D-4D33-A3AB-9A7C64789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866" y="5514663"/>
            <a:ext cx="10794994" cy="1343337"/>
          </a:xfrm>
        </p:spPr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52AFD66-20E3-4ACF-8681-2CE8B3D4A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8C3C-4305-4F8C-A37C-00EA03A9A98A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81F3232-B5B5-4B63-9591-95AE39582FF1}"/>
              </a:ext>
            </a:extLst>
          </p:cNvPr>
          <p:cNvSpPr/>
          <p:nvPr/>
        </p:nvSpPr>
        <p:spPr>
          <a:xfrm>
            <a:off x="7286625" y="2781300"/>
            <a:ext cx="1733550" cy="2171700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0FFAFBF-EFE3-4662-9B60-E21A6F18F393}"/>
              </a:ext>
            </a:extLst>
          </p:cNvPr>
          <p:cNvSpPr/>
          <p:nvPr/>
        </p:nvSpPr>
        <p:spPr>
          <a:xfrm>
            <a:off x="2689225" y="2781300"/>
            <a:ext cx="1733550" cy="2171700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C6C1F3A-D789-4FD0-8C7A-29BB1E54AF91}"/>
              </a:ext>
            </a:extLst>
          </p:cNvPr>
          <p:cNvSpPr/>
          <p:nvPr/>
        </p:nvSpPr>
        <p:spPr>
          <a:xfrm>
            <a:off x="4445002" y="4100928"/>
            <a:ext cx="2828925" cy="103187"/>
          </a:xfrm>
          <a:prstGeom prst="rect">
            <a:avLst/>
          </a:prstGeom>
          <a:solidFill>
            <a:srgbClr val="11E1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443CC601-7012-46E8-A673-C1D4FA6F1F6C}"/>
              </a:ext>
            </a:extLst>
          </p:cNvPr>
          <p:cNvSpPr/>
          <p:nvPr/>
        </p:nvSpPr>
        <p:spPr>
          <a:xfrm>
            <a:off x="4445002" y="3997741"/>
            <a:ext cx="2828925" cy="103187"/>
          </a:xfrm>
          <a:prstGeom prst="rect">
            <a:avLst/>
          </a:prstGeom>
          <a:solidFill>
            <a:srgbClr val="11E1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FBA02A9C-9F36-43BD-867B-7B9B4641087D}"/>
              </a:ext>
            </a:extLst>
          </p:cNvPr>
          <p:cNvSpPr/>
          <p:nvPr/>
        </p:nvSpPr>
        <p:spPr>
          <a:xfrm>
            <a:off x="4445002" y="3892689"/>
            <a:ext cx="2828925" cy="103187"/>
          </a:xfrm>
          <a:prstGeom prst="rect">
            <a:avLst/>
          </a:prstGeom>
          <a:solidFill>
            <a:srgbClr val="11E1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00E338D1-519A-4CE8-BE6E-2B309E67DCA2}"/>
              </a:ext>
            </a:extLst>
          </p:cNvPr>
          <p:cNvSpPr/>
          <p:nvPr/>
        </p:nvSpPr>
        <p:spPr>
          <a:xfrm>
            <a:off x="4445002" y="3797301"/>
            <a:ext cx="2828925" cy="103187"/>
          </a:xfrm>
          <a:prstGeom prst="rect">
            <a:avLst/>
          </a:prstGeom>
          <a:solidFill>
            <a:srgbClr val="11E1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8CF7FD90-1D17-465F-BDCC-204F554375D3}"/>
              </a:ext>
            </a:extLst>
          </p:cNvPr>
          <p:cNvSpPr/>
          <p:nvPr/>
        </p:nvSpPr>
        <p:spPr>
          <a:xfrm>
            <a:off x="4445002" y="3694114"/>
            <a:ext cx="2828925" cy="103187"/>
          </a:xfrm>
          <a:prstGeom prst="rect">
            <a:avLst/>
          </a:prstGeom>
          <a:solidFill>
            <a:srgbClr val="11E1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62490B2F-CA42-4126-9187-3FED027E0DAF}"/>
              </a:ext>
            </a:extLst>
          </p:cNvPr>
          <p:cNvSpPr/>
          <p:nvPr/>
        </p:nvSpPr>
        <p:spPr>
          <a:xfrm>
            <a:off x="4445002" y="3589062"/>
            <a:ext cx="2828925" cy="103187"/>
          </a:xfrm>
          <a:prstGeom prst="rect">
            <a:avLst/>
          </a:prstGeom>
          <a:solidFill>
            <a:srgbClr val="11E1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A4BC0D38-3844-4AB7-8032-15DA80FA67B2}"/>
              </a:ext>
            </a:extLst>
          </p:cNvPr>
          <p:cNvSpPr/>
          <p:nvPr/>
        </p:nvSpPr>
        <p:spPr>
          <a:xfrm>
            <a:off x="4445002" y="3503100"/>
            <a:ext cx="2828925" cy="103187"/>
          </a:xfrm>
          <a:prstGeom prst="rect">
            <a:avLst/>
          </a:prstGeom>
          <a:solidFill>
            <a:srgbClr val="11E1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B89E959A-2294-464F-A9F2-E7AB2512100D}"/>
              </a:ext>
            </a:extLst>
          </p:cNvPr>
          <p:cNvSpPr/>
          <p:nvPr/>
        </p:nvSpPr>
        <p:spPr>
          <a:xfrm>
            <a:off x="4445002" y="3399913"/>
            <a:ext cx="2828925" cy="103187"/>
          </a:xfrm>
          <a:prstGeom prst="rect">
            <a:avLst/>
          </a:prstGeom>
          <a:solidFill>
            <a:srgbClr val="11E1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E12ACA86-73DD-4333-A536-95334FC48FFC}"/>
              </a:ext>
            </a:extLst>
          </p:cNvPr>
          <p:cNvSpPr/>
          <p:nvPr/>
        </p:nvSpPr>
        <p:spPr>
          <a:xfrm>
            <a:off x="4422774" y="2783330"/>
            <a:ext cx="657225" cy="424496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49D5E842-8123-4334-83DF-04B8848D1165}"/>
              </a:ext>
            </a:extLst>
          </p:cNvPr>
          <p:cNvSpPr/>
          <p:nvPr/>
        </p:nvSpPr>
        <p:spPr>
          <a:xfrm>
            <a:off x="6630987" y="2796030"/>
            <a:ext cx="657225" cy="424496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EDD019DF-2DC6-4111-AF6A-9FFDC702CC91}"/>
              </a:ext>
            </a:extLst>
          </p:cNvPr>
          <p:cNvSpPr/>
          <p:nvPr/>
        </p:nvSpPr>
        <p:spPr>
          <a:xfrm>
            <a:off x="6630987" y="4523230"/>
            <a:ext cx="657225" cy="424496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BE901A1C-AD0F-4D0E-8F61-97016D193D86}"/>
              </a:ext>
            </a:extLst>
          </p:cNvPr>
          <p:cNvSpPr/>
          <p:nvPr/>
        </p:nvSpPr>
        <p:spPr>
          <a:xfrm>
            <a:off x="4421187" y="4523230"/>
            <a:ext cx="657225" cy="424496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楕円 33">
            <a:extLst>
              <a:ext uri="{FF2B5EF4-FFF2-40B4-BE49-F238E27FC236}">
                <a16:creationId xmlns:a16="http://schemas.microsoft.com/office/drawing/2014/main" id="{93E66EBB-C0B0-4B23-8EFF-DF6B58DA9EDC}"/>
              </a:ext>
            </a:extLst>
          </p:cNvPr>
          <p:cNvSpPr/>
          <p:nvPr/>
        </p:nvSpPr>
        <p:spPr>
          <a:xfrm>
            <a:off x="2781300" y="2873577"/>
            <a:ext cx="114300" cy="1236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楕円 34">
            <a:extLst>
              <a:ext uri="{FF2B5EF4-FFF2-40B4-BE49-F238E27FC236}">
                <a16:creationId xmlns:a16="http://schemas.microsoft.com/office/drawing/2014/main" id="{BDEFF37C-7116-4AB2-8168-8FF62C0F30D5}"/>
              </a:ext>
            </a:extLst>
          </p:cNvPr>
          <p:cNvSpPr/>
          <p:nvPr/>
        </p:nvSpPr>
        <p:spPr>
          <a:xfrm>
            <a:off x="2806700" y="4676977"/>
            <a:ext cx="114300" cy="1236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楕円 35">
            <a:extLst>
              <a:ext uri="{FF2B5EF4-FFF2-40B4-BE49-F238E27FC236}">
                <a16:creationId xmlns:a16="http://schemas.microsoft.com/office/drawing/2014/main" id="{4CF431B5-2868-4098-B728-16844049B317}"/>
              </a:ext>
            </a:extLst>
          </p:cNvPr>
          <p:cNvSpPr/>
          <p:nvPr/>
        </p:nvSpPr>
        <p:spPr>
          <a:xfrm>
            <a:off x="4000500" y="4664277"/>
            <a:ext cx="114300" cy="1236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楕円 36">
            <a:extLst>
              <a:ext uri="{FF2B5EF4-FFF2-40B4-BE49-F238E27FC236}">
                <a16:creationId xmlns:a16="http://schemas.microsoft.com/office/drawing/2014/main" id="{9C857FD7-E6AB-4E3B-9D7C-04332843674C}"/>
              </a:ext>
            </a:extLst>
          </p:cNvPr>
          <p:cNvSpPr/>
          <p:nvPr/>
        </p:nvSpPr>
        <p:spPr>
          <a:xfrm>
            <a:off x="3987800" y="2886277"/>
            <a:ext cx="114300" cy="1236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楕円 37">
            <a:extLst>
              <a:ext uri="{FF2B5EF4-FFF2-40B4-BE49-F238E27FC236}">
                <a16:creationId xmlns:a16="http://schemas.microsoft.com/office/drawing/2014/main" id="{B14DD59E-A302-4C69-AD14-767D61EC8429}"/>
              </a:ext>
            </a:extLst>
          </p:cNvPr>
          <p:cNvSpPr/>
          <p:nvPr/>
        </p:nvSpPr>
        <p:spPr>
          <a:xfrm>
            <a:off x="7518400" y="2886277"/>
            <a:ext cx="114300" cy="1236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楕円 38">
            <a:extLst>
              <a:ext uri="{FF2B5EF4-FFF2-40B4-BE49-F238E27FC236}">
                <a16:creationId xmlns:a16="http://schemas.microsoft.com/office/drawing/2014/main" id="{447D4B03-34EF-4599-9CB1-6402025A2925}"/>
              </a:ext>
            </a:extLst>
          </p:cNvPr>
          <p:cNvSpPr/>
          <p:nvPr/>
        </p:nvSpPr>
        <p:spPr>
          <a:xfrm>
            <a:off x="7543800" y="4689677"/>
            <a:ext cx="114300" cy="1236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楕円 39">
            <a:extLst>
              <a:ext uri="{FF2B5EF4-FFF2-40B4-BE49-F238E27FC236}">
                <a16:creationId xmlns:a16="http://schemas.microsoft.com/office/drawing/2014/main" id="{ED27C885-627E-445B-ACA3-FEE914D66BEC}"/>
              </a:ext>
            </a:extLst>
          </p:cNvPr>
          <p:cNvSpPr/>
          <p:nvPr/>
        </p:nvSpPr>
        <p:spPr>
          <a:xfrm>
            <a:off x="8737600" y="4676977"/>
            <a:ext cx="114300" cy="1236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楕円 40">
            <a:extLst>
              <a:ext uri="{FF2B5EF4-FFF2-40B4-BE49-F238E27FC236}">
                <a16:creationId xmlns:a16="http://schemas.microsoft.com/office/drawing/2014/main" id="{4D76D3B1-FF36-400C-97A9-1FC48155BA25}"/>
              </a:ext>
            </a:extLst>
          </p:cNvPr>
          <p:cNvSpPr/>
          <p:nvPr/>
        </p:nvSpPr>
        <p:spPr>
          <a:xfrm>
            <a:off x="8724900" y="2898977"/>
            <a:ext cx="114300" cy="1236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AA30A2FE-74EC-4758-8E92-463C6C73BFB0}"/>
              </a:ext>
            </a:extLst>
          </p:cNvPr>
          <p:cNvSpPr/>
          <p:nvPr/>
        </p:nvSpPr>
        <p:spPr>
          <a:xfrm>
            <a:off x="4435473" y="2808708"/>
            <a:ext cx="642939" cy="34883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C2784E69-4A76-4FF1-8D49-246065539941}"/>
              </a:ext>
            </a:extLst>
          </p:cNvPr>
          <p:cNvSpPr/>
          <p:nvPr/>
        </p:nvSpPr>
        <p:spPr>
          <a:xfrm>
            <a:off x="6629401" y="2821160"/>
            <a:ext cx="669926" cy="36016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E97A8048-68AB-4E3E-9BD2-4A4738F64A71}"/>
              </a:ext>
            </a:extLst>
          </p:cNvPr>
          <p:cNvSpPr/>
          <p:nvPr/>
        </p:nvSpPr>
        <p:spPr>
          <a:xfrm>
            <a:off x="4445002" y="4564370"/>
            <a:ext cx="633409" cy="34883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1372E9E4-1E61-4A04-B716-2C067623EC71}"/>
              </a:ext>
            </a:extLst>
          </p:cNvPr>
          <p:cNvSpPr/>
          <p:nvPr/>
        </p:nvSpPr>
        <p:spPr>
          <a:xfrm>
            <a:off x="6624685" y="4551670"/>
            <a:ext cx="663527" cy="34883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D2C73357-133C-4EB3-A359-12A2032F0075}"/>
              </a:ext>
            </a:extLst>
          </p:cNvPr>
          <p:cNvSpPr/>
          <p:nvPr/>
        </p:nvSpPr>
        <p:spPr>
          <a:xfrm>
            <a:off x="4813716" y="4645792"/>
            <a:ext cx="2060467" cy="1421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F0F98CFC-D929-48FA-9908-95C20A625A52}"/>
              </a:ext>
            </a:extLst>
          </p:cNvPr>
          <p:cNvSpPr/>
          <p:nvPr/>
        </p:nvSpPr>
        <p:spPr>
          <a:xfrm>
            <a:off x="4786420" y="2917591"/>
            <a:ext cx="2179530" cy="1257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478D025E-0B37-4E01-9AE1-56533945FC8E}"/>
              </a:ext>
            </a:extLst>
          </p:cNvPr>
          <p:cNvSpPr/>
          <p:nvPr/>
        </p:nvSpPr>
        <p:spPr>
          <a:xfrm>
            <a:off x="5549901" y="3049731"/>
            <a:ext cx="657225" cy="16602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90F1A80-5299-4123-85EF-BBB2BA3794FB}"/>
              </a:ext>
            </a:extLst>
          </p:cNvPr>
          <p:cNvSpPr txBox="1"/>
          <p:nvPr/>
        </p:nvSpPr>
        <p:spPr>
          <a:xfrm>
            <a:off x="5353086" y="2262963"/>
            <a:ext cx="2898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aseline="30000" dirty="0"/>
              <a:t>90</a:t>
            </a:r>
            <a:r>
              <a:rPr kumimoji="1" lang="en-US" altLang="ja-JP" dirty="0"/>
              <a:t>Sr source, or cosmic ray</a:t>
            </a:r>
            <a:endParaRPr kumimoji="1" lang="ja-JP" altLang="en-US" dirty="0"/>
          </a:p>
        </p:txBody>
      </p:sp>
      <p:cxnSp>
        <p:nvCxnSpPr>
          <p:cNvPr id="52" name="直線矢印コネクタ 51">
            <a:extLst>
              <a:ext uri="{FF2B5EF4-FFF2-40B4-BE49-F238E27FC236}">
                <a16:creationId xmlns:a16="http://schemas.microsoft.com/office/drawing/2014/main" id="{BB798137-2708-457F-8866-0E85334F4E60}"/>
              </a:ext>
            </a:extLst>
          </p:cNvPr>
          <p:cNvCxnSpPr>
            <a:cxnSpLocks/>
            <a:endCxn id="13" idx="0"/>
          </p:cNvCxnSpPr>
          <p:nvPr/>
        </p:nvCxnSpPr>
        <p:spPr>
          <a:xfrm flipH="1">
            <a:off x="5878514" y="2629826"/>
            <a:ext cx="171836" cy="4199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矢印コネクタ 68">
            <a:extLst>
              <a:ext uri="{FF2B5EF4-FFF2-40B4-BE49-F238E27FC236}">
                <a16:creationId xmlns:a16="http://schemas.microsoft.com/office/drawing/2014/main" id="{6E401E33-5CF2-40A2-B87F-8AAD99FEC25C}"/>
              </a:ext>
            </a:extLst>
          </p:cNvPr>
          <p:cNvCxnSpPr>
            <a:cxnSpLocks/>
            <a:stCxn id="13" idx="2"/>
          </p:cNvCxnSpPr>
          <p:nvPr/>
        </p:nvCxnSpPr>
        <p:spPr>
          <a:xfrm flipH="1">
            <a:off x="5865234" y="3215753"/>
            <a:ext cx="13280" cy="49709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23EBA92C-492C-447C-B823-37D0F4D80AB3}"/>
              </a:ext>
            </a:extLst>
          </p:cNvPr>
          <p:cNvSpPr/>
          <p:nvPr/>
        </p:nvSpPr>
        <p:spPr>
          <a:xfrm>
            <a:off x="5310895" y="3285335"/>
            <a:ext cx="512058" cy="103188"/>
          </a:xfrm>
          <a:prstGeom prst="rect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正方形/長方形 74">
            <a:extLst>
              <a:ext uri="{FF2B5EF4-FFF2-40B4-BE49-F238E27FC236}">
                <a16:creationId xmlns:a16="http://schemas.microsoft.com/office/drawing/2014/main" id="{749C9CDE-F410-478C-83DA-A02899E1F1A2}"/>
              </a:ext>
            </a:extLst>
          </p:cNvPr>
          <p:cNvSpPr/>
          <p:nvPr/>
        </p:nvSpPr>
        <p:spPr>
          <a:xfrm>
            <a:off x="5902057" y="3274322"/>
            <a:ext cx="512058" cy="103188"/>
          </a:xfrm>
          <a:prstGeom prst="rect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C85CF609-4BAB-4463-9B97-D43AA434FFFE}"/>
              </a:ext>
            </a:extLst>
          </p:cNvPr>
          <p:cNvSpPr txBox="1"/>
          <p:nvPr/>
        </p:nvSpPr>
        <p:spPr>
          <a:xfrm>
            <a:off x="6647543" y="3165802"/>
            <a:ext cx="127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Collimator</a:t>
            </a:r>
            <a:endParaRPr kumimoji="1" lang="ja-JP" altLang="en-US" dirty="0"/>
          </a:p>
        </p:txBody>
      </p:sp>
      <p:cxnSp>
        <p:nvCxnSpPr>
          <p:cNvPr id="77" name="直線矢印コネクタ 76">
            <a:extLst>
              <a:ext uri="{FF2B5EF4-FFF2-40B4-BE49-F238E27FC236}">
                <a16:creationId xmlns:a16="http://schemas.microsoft.com/office/drawing/2014/main" id="{1488817D-D807-4C77-AA4B-A1138C818AF6}"/>
              </a:ext>
            </a:extLst>
          </p:cNvPr>
          <p:cNvCxnSpPr>
            <a:cxnSpLocks/>
            <a:stCxn id="76" idx="1"/>
            <a:endCxn id="75" idx="3"/>
          </p:cNvCxnSpPr>
          <p:nvPr/>
        </p:nvCxnSpPr>
        <p:spPr>
          <a:xfrm flipH="1" flipV="1">
            <a:off x="6414115" y="3325916"/>
            <a:ext cx="233428" cy="245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6622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7A86391-9B3C-4260-B701-933F91050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846" y="0"/>
            <a:ext cx="10515600" cy="1325563"/>
          </a:xfrm>
        </p:spPr>
        <p:txBody>
          <a:bodyPr/>
          <a:lstStyle/>
          <a:p>
            <a:r>
              <a:rPr kumimoji="1" lang="en-US" altLang="ja-JP" dirty="0"/>
              <a:t>How to remove cap of PMT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53CA177-28B4-4DCD-9FDF-5D5B2E671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8C3C-4305-4F8C-A37C-00EA03A9A98A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E981D3AA-B6AB-484A-B0D1-90440B418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85738" y="1825625"/>
            <a:ext cx="2743200" cy="4351338"/>
          </a:xfrm>
        </p:spPr>
        <p:txBody>
          <a:bodyPr/>
          <a:lstStyle/>
          <a:p>
            <a:r>
              <a:rPr kumimoji="1" lang="en-US" altLang="ja-JP" dirty="0"/>
              <a:t>It was much easier to cut the cap than to enlarge holes</a:t>
            </a:r>
            <a:endParaRPr kumimoji="1" lang="ja-JP" altLang="en-US" dirty="0"/>
          </a:p>
        </p:txBody>
      </p:sp>
      <p:pic>
        <p:nvPicPr>
          <p:cNvPr id="8" name="コンテンツ プレースホルダー 5">
            <a:extLst>
              <a:ext uri="{FF2B5EF4-FFF2-40B4-BE49-F238E27FC236}">
                <a16:creationId xmlns:a16="http://schemas.microsoft.com/office/drawing/2014/main" id="{1F86625F-FDCE-443B-A339-6D5CB75854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199" y="1027906"/>
            <a:ext cx="7422539" cy="5566903"/>
          </a:xfrm>
          <a:prstGeom prst="rect">
            <a:avLst/>
          </a:prstGeom>
        </p:spPr>
      </p:pic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9C5DA1D2-61D6-4ECA-A98D-5B8D0E1DEB87}"/>
              </a:ext>
            </a:extLst>
          </p:cNvPr>
          <p:cNvCxnSpPr>
            <a:cxnSpLocks/>
          </p:cNvCxnSpPr>
          <p:nvPr/>
        </p:nvCxnSpPr>
        <p:spPr>
          <a:xfrm>
            <a:off x="5994400" y="2423886"/>
            <a:ext cx="2467429" cy="2496457"/>
          </a:xfrm>
          <a:prstGeom prst="line">
            <a:avLst/>
          </a:prstGeom>
          <a:ln w="3810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2577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DE225E-1310-4CA2-96F3-47294747C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Test at E16 area before the beam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39F76E2-E69F-4DD9-967C-FA901AC46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4100" y="1825625"/>
            <a:ext cx="60497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dirty="0"/>
              <a:t>Measurement with HRTDC’s with a local PC</a:t>
            </a:r>
            <a:endParaRPr kumimoji="1" lang="en-US" altLang="ja-JP" dirty="0"/>
          </a:p>
          <a:p>
            <a:r>
              <a:rPr kumimoji="1" lang="en-US" altLang="ja-JP" dirty="0"/>
              <a:t>Test of TSC, 2 MRPC’s and the back counter with cosmic ray</a:t>
            </a:r>
            <a:endParaRPr lang="en-US" altLang="ja-JP" dirty="0"/>
          </a:p>
          <a:p>
            <a:r>
              <a:rPr kumimoji="1" lang="en-US" altLang="ja-JP" dirty="0"/>
              <a:t>Test of ESC PMT’s with cosmic ray with partial multiplicity trigger</a:t>
            </a:r>
          </a:p>
          <a:p>
            <a:pPr marL="0" indent="0">
              <a:buNone/>
            </a:pPr>
            <a:r>
              <a:rPr lang="en-US" altLang="ja-JP" dirty="0">
                <a:solidFill>
                  <a:srgbClr val="FF0000"/>
                </a:solidFill>
              </a:rPr>
              <a:t>What we can do</a:t>
            </a:r>
          </a:p>
          <a:p>
            <a:r>
              <a:rPr lang="en-US" altLang="ja-JP" dirty="0"/>
              <a:t>Check of signal / noise</a:t>
            </a:r>
          </a:p>
          <a:p>
            <a:r>
              <a:rPr lang="en-US" altLang="ja-JP" dirty="0"/>
              <a:t>Gain and threshold setting</a:t>
            </a:r>
          </a:p>
          <a:p>
            <a:r>
              <a:rPr lang="en-US" altLang="ja-JP" dirty="0"/>
              <a:t>Tuning </a:t>
            </a:r>
            <a:r>
              <a:rPr kumimoji="1" lang="en-US" altLang="ja-JP" dirty="0"/>
              <a:t>of timing and for trigger logic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78B759B-5AD0-43B9-A87B-CB8711821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8C3C-4305-4F8C-A37C-00EA03A9A98A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DA91642-2A54-45A4-88E9-1638E6BB7BAC}"/>
              </a:ext>
            </a:extLst>
          </p:cNvPr>
          <p:cNvSpPr/>
          <p:nvPr/>
        </p:nvSpPr>
        <p:spPr>
          <a:xfrm>
            <a:off x="2852928" y="2048256"/>
            <a:ext cx="93472" cy="3803904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EC82DBD-350A-4147-B1ED-A93CF0B16C04}"/>
              </a:ext>
            </a:extLst>
          </p:cNvPr>
          <p:cNvSpPr/>
          <p:nvPr/>
        </p:nvSpPr>
        <p:spPr>
          <a:xfrm>
            <a:off x="3005328" y="2048256"/>
            <a:ext cx="93472" cy="3803904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5E65B0E-F8FE-4BB3-8D73-BEC28976CC36}"/>
              </a:ext>
            </a:extLst>
          </p:cNvPr>
          <p:cNvSpPr/>
          <p:nvPr/>
        </p:nvSpPr>
        <p:spPr>
          <a:xfrm>
            <a:off x="2700528" y="2552446"/>
            <a:ext cx="45719" cy="362204"/>
          </a:xfrm>
          <a:prstGeom prst="rect">
            <a:avLst/>
          </a:prstGeom>
          <a:solidFill>
            <a:srgbClr val="11E1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2639A1D6-98B8-4D59-84D2-3C237434C9DD}"/>
              </a:ext>
            </a:extLst>
          </p:cNvPr>
          <p:cNvSpPr/>
          <p:nvPr/>
        </p:nvSpPr>
        <p:spPr>
          <a:xfrm>
            <a:off x="3157728" y="3714749"/>
            <a:ext cx="45719" cy="238919"/>
          </a:xfrm>
          <a:prstGeom prst="rect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4E3DE927-F7B8-4430-9B2C-C01789A1B01B}"/>
              </a:ext>
            </a:extLst>
          </p:cNvPr>
          <p:cNvCxnSpPr/>
          <p:nvPr/>
        </p:nvCxnSpPr>
        <p:spPr>
          <a:xfrm>
            <a:off x="2363978" y="1913319"/>
            <a:ext cx="1282700" cy="2781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7597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54DAE0F-9A65-4EA2-9886-C096D6DE8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Backup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24F9993-72B8-4EF1-9D5A-301F7D4F1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17C2A0C-4528-488C-8D7A-98100A501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8C3C-4305-4F8C-A37C-00EA03A9A98A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3387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C259FF-414B-452B-A3DB-23465A762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M2 vs p with TSC (R=0.7m) and RPC</a:t>
            </a:r>
            <a:br>
              <a:rPr kumimoji="1" lang="en-US" altLang="ja-JP" dirty="0"/>
            </a:br>
            <a:r>
              <a:rPr kumimoji="1" lang="en-US" altLang="ja-JP" dirty="0"/>
              <a:t>with resolution 60ps and 70ps 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060920C-DEE2-4CA1-BF86-1F6DEDD7B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8C3C-4305-4F8C-A37C-00EA03A9A98A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11" name="コンテンツ プレースホルダー 10">
            <a:extLst>
              <a:ext uri="{FF2B5EF4-FFF2-40B4-BE49-F238E27FC236}">
                <a16:creationId xmlns:a16="http://schemas.microsoft.com/office/drawing/2014/main" id="{2729AF02-F5B1-44FE-9344-0AC0BEC06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4168" y="1825625"/>
            <a:ext cx="2557966" cy="4351338"/>
          </a:xfrm>
        </p:spPr>
        <p:txBody>
          <a:bodyPr>
            <a:normAutofit fontScale="92500"/>
          </a:bodyPr>
          <a:lstStyle/>
          <a:p>
            <a:r>
              <a:rPr kumimoji="1" lang="en-US" altLang="ja-JP" dirty="0"/>
              <a:t>P and pi can be separated</a:t>
            </a:r>
          </a:p>
          <a:p>
            <a:r>
              <a:rPr lang="en-US" altLang="ja-JP" dirty="0"/>
              <a:t>Almost no K</a:t>
            </a:r>
          </a:p>
          <a:p>
            <a:r>
              <a:rPr kumimoji="1" lang="en-US" altLang="ja-JP" dirty="0"/>
              <a:t>To evaluate resolution should we install a small scintillation counter in the back side of RPC?</a:t>
            </a:r>
            <a:endParaRPr kumimoji="1" lang="ja-JP" altLang="en-US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E2084BE-D889-490B-8FBC-A3E2B3D45CFB}"/>
              </a:ext>
            </a:extLst>
          </p:cNvPr>
          <p:cNvSpPr txBox="1"/>
          <p:nvPr/>
        </p:nvSpPr>
        <p:spPr>
          <a:xfrm>
            <a:off x="1504950" y="6229628"/>
            <a:ext cx="1409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All sections</a:t>
            </a:r>
            <a:endParaRPr kumimoji="1" lang="ja-JP" alt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E371F27-1D01-4BF8-94D6-3ABD438B01F6}"/>
              </a:ext>
            </a:extLst>
          </p:cNvPr>
          <p:cNvSpPr txBox="1"/>
          <p:nvPr/>
        </p:nvSpPr>
        <p:spPr>
          <a:xfrm>
            <a:off x="6311393" y="5992297"/>
            <a:ext cx="1661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Symbol" panose="05050102010706020507" pitchFamily="18" charset="2"/>
              </a:rPr>
              <a:t>f</a:t>
            </a:r>
            <a:r>
              <a:rPr kumimoji="1" lang="en-US" altLang="ja-JP" dirty="0"/>
              <a:t>=120o+-15o</a:t>
            </a:r>
            <a:endParaRPr kumimoji="1" lang="ja-JP" altLang="en-US" dirty="0"/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4A772C10-EFCE-4EA4-9DC3-B98BE4AE27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902" y="1612108"/>
            <a:ext cx="4471098" cy="4351337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6DEC16A2-F012-40FE-A5AB-592B61DDDB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95" y="1577705"/>
            <a:ext cx="4471098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153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7A86391-9B3C-4260-B701-933F91050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846" y="0"/>
            <a:ext cx="10515600" cy="1325563"/>
          </a:xfrm>
        </p:spPr>
        <p:txBody>
          <a:bodyPr/>
          <a:lstStyle/>
          <a:p>
            <a:r>
              <a:rPr kumimoji="1" lang="en-US" altLang="ja-JP" dirty="0"/>
              <a:t>How to remove cap of PMT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53CA177-28B4-4DCD-9FDF-5D5B2E671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8C3C-4305-4F8C-A37C-00EA03A9A98A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E981D3AA-B6AB-484A-B0D1-90440B418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85738" y="1825625"/>
            <a:ext cx="2743200" cy="4351338"/>
          </a:xfrm>
        </p:spPr>
        <p:txBody>
          <a:bodyPr/>
          <a:lstStyle/>
          <a:p>
            <a:r>
              <a:rPr kumimoji="1" lang="en-US" altLang="ja-JP" dirty="0"/>
              <a:t>Open large holes around the wires</a:t>
            </a:r>
            <a:endParaRPr kumimoji="1" lang="ja-JP" altLang="en-US" dirty="0"/>
          </a:p>
        </p:txBody>
      </p:sp>
      <p:pic>
        <p:nvPicPr>
          <p:cNvPr id="8" name="コンテンツ プレースホルダー 5">
            <a:extLst>
              <a:ext uri="{FF2B5EF4-FFF2-40B4-BE49-F238E27FC236}">
                <a16:creationId xmlns:a16="http://schemas.microsoft.com/office/drawing/2014/main" id="{1F86625F-FDCE-443B-A339-6D5CB75854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199" y="1027906"/>
            <a:ext cx="7422539" cy="5566903"/>
          </a:xfrm>
          <a:prstGeom prst="rect">
            <a:avLst/>
          </a:prstGeom>
        </p:spPr>
      </p:pic>
      <p:sp>
        <p:nvSpPr>
          <p:cNvPr id="9" name="楕円 8">
            <a:extLst>
              <a:ext uri="{FF2B5EF4-FFF2-40B4-BE49-F238E27FC236}">
                <a16:creationId xmlns:a16="http://schemas.microsoft.com/office/drawing/2014/main" id="{84E32BE6-71A7-4D3B-9445-CDA2FC9C7EFA}"/>
              </a:ext>
            </a:extLst>
          </p:cNvPr>
          <p:cNvSpPr/>
          <p:nvPr/>
        </p:nvSpPr>
        <p:spPr>
          <a:xfrm>
            <a:off x="6418385" y="2813538"/>
            <a:ext cx="615461" cy="492370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1EB2ED1D-8EF8-4130-90BB-AA227F6ED244}"/>
              </a:ext>
            </a:extLst>
          </p:cNvPr>
          <p:cNvSpPr/>
          <p:nvPr/>
        </p:nvSpPr>
        <p:spPr>
          <a:xfrm>
            <a:off x="7239000" y="3793773"/>
            <a:ext cx="615461" cy="492370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7214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B2FD64-F04F-4C1E-9A54-E1FD84909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EST support frame on E16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EAAFFFE-77C1-4584-A3C1-0F2432F4B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8C3C-4305-4F8C-A37C-00EA03A9A98A}" type="slidenum">
              <a:rPr kumimoji="1" lang="ja-JP" altLang="en-US" smtClean="0"/>
              <a:t>17</a:t>
            </a:fld>
            <a:endParaRPr kumimoji="1" lang="ja-JP" altLang="en-US"/>
          </a:p>
        </p:txBody>
      </p:sp>
      <p:pic>
        <p:nvPicPr>
          <p:cNvPr id="12" name="コンテンツ プレースホルダー 11">
            <a:extLst>
              <a:ext uri="{FF2B5EF4-FFF2-40B4-BE49-F238E27FC236}">
                <a16:creationId xmlns:a16="http://schemas.microsoft.com/office/drawing/2014/main" id="{3902A435-5978-4EA6-91CD-9A3AAFE143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806" y="2339688"/>
            <a:ext cx="4936451" cy="3702338"/>
          </a:xfrm>
        </p:spPr>
      </p:pic>
      <p:pic>
        <p:nvPicPr>
          <p:cNvPr id="8" name="コンテンツ プレースホルダー 5">
            <a:extLst>
              <a:ext uri="{FF2B5EF4-FFF2-40B4-BE49-F238E27FC236}">
                <a16:creationId xmlns:a16="http://schemas.microsoft.com/office/drawing/2014/main" id="{7F1C3E9D-710C-4793-8AAA-A7A7B47BA8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08" y="1690688"/>
            <a:ext cx="5801784" cy="4351338"/>
          </a:xfrm>
          <a:prstGeom prst="rect">
            <a:avLst/>
          </a:prstGeom>
        </p:spPr>
      </p:pic>
      <p:sp>
        <p:nvSpPr>
          <p:cNvPr id="9" name="楕円 8">
            <a:extLst>
              <a:ext uri="{FF2B5EF4-FFF2-40B4-BE49-F238E27FC236}">
                <a16:creationId xmlns:a16="http://schemas.microsoft.com/office/drawing/2014/main" id="{8FA11DE4-95C1-4EC8-92C4-E57D24EADA12}"/>
              </a:ext>
            </a:extLst>
          </p:cNvPr>
          <p:cNvSpPr/>
          <p:nvPr/>
        </p:nvSpPr>
        <p:spPr>
          <a:xfrm>
            <a:off x="1828800" y="3594100"/>
            <a:ext cx="190500" cy="1917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9894E6BC-360E-447B-9664-DB5353F3305E}"/>
              </a:ext>
            </a:extLst>
          </p:cNvPr>
          <p:cNvSpPr/>
          <p:nvPr/>
        </p:nvSpPr>
        <p:spPr>
          <a:xfrm>
            <a:off x="2227792" y="3594100"/>
            <a:ext cx="190500" cy="1917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3D1C5472-C60D-455C-8455-43B29160D103}"/>
              </a:ext>
            </a:extLst>
          </p:cNvPr>
          <p:cNvSpPr/>
          <p:nvPr/>
        </p:nvSpPr>
        <p:spPr>
          <a:xfrm>
            <a:off x="1509486" y="5181600"/>
            <a:ext cx="1132114" cy="3302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9D635FE1-1CA1-46F5-81F2-8B7EF86ADEBC}"/>
              </a:ext>
            </a:extLst>
          </p:cNvPr>
          <p:cNvCxnSpPr>
            <a:stCxn id="13" idx="6"/>
          </p:cNvCxnSpPr>
          <p:nvPr/>
        </p:nvCxnSpPr>
        <p:spPr>
          <a:xfrm flipV="1">
            <a:off x="2641600" y="4862286"/>
            <a:ext cx="4727954" cy="484414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39560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6F4EEA-BAE0-4824-A4B2-72CC6D73A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-50603"/>
            <a:ext cx="10515600" cy="1325563"/>
          </a:xfrm>
        </p:spPr>
        <p:txBody>
          <a:bodyPr/>
          <a:lstStyle/>
          <a:p>
            <a:r>
              <a:rPr kumimoji="1" lang="en-US" altLang="ja-JP" dirty="0"/>
              <a:t>EST frame assembly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D4C1C58-1A52-488B-8F00-747BF69E7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8C3C-4305-4F8C-A37C-00EA03A9A98A}" type="slidenum">
              <a:rPr kumimoji="1" lang="ja-JP" altLang="en-US" smtClean="0"/>
              <a:t>18</a:t>
            </a:fld>
            <a:endParaRPr kumimoji="1" lang="ja-JP" altLang="en-US"/>
          </a:p>
        </p:txBody>
      </p:sp>
      <p:pic>
        <p:nvPicPr>
          <p:cNvPr id="10" name="コンテンツ プレースホルダー 9">
            <a:extLst>
              <a:ext uri="{FF2B5EF4-FFF2-40B4-BE49-F238E27FC236}">
                <a16:creationId xmlns:a16="http://schemas.microsoft.com/office/drawing/2014/main" id="{0CA25E8B-6E63-4B8A-B05D-725CD90BE1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7"/>
          <a:stretch/>
        </p:blipFill>
        <p:spPr>
          <a:xfrm rot="5400000">
            <a:off x="4246362" y="1338294"/>
            <a:ext cx="4373563" cy="3817143"/>
          </a:xfrm>
        </p:spPr>
      </p:pic>
      <p:pic>
        <p:nvPicPr>
          <p:cNvPr id="8" name="コンテンツ プレースホルダー 5">
            <a:extLst>
              <a:ext uri="{FF2B5EF4-FFF2-40B4-BE49-F238E27FC236}">
                <a16:creationId xmlns:a16="http://schemas.microsoft.com/office/drawing/2014/main" id="{EC817A7B-109A-4F2F-B4B0-BAC7ED4293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9" t="-7759" r="575" b="10724"/>
          <a:stretch/>
        </p:blipFill>
        <p:spPr>
          <a:xfrm rot="5400000">
            <a:off x="-294858" y="1493197"/>
            <a:ext cx="5246986" cy="4380761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1C2DA54F-B678-45BF-B774-1DE124CB84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2" t="24074" r="10538" b="19340"/>
          <a:stretch/>
        </p:blipFill>
        <p:spPr>
          <a:xfrm rot="5400000">
            <a:off x="7440316" y="2226304"/>
            <a:ext cx="5251052" cy="291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7954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0781A1FE-9214-488C-9D93-17192A7AA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9688" y="365125"/>
            <a:ext cx="4214111" cy="1325563"/>
          </a:xfrm>
        </p:spPr>
        <p:txBody>
          <a:bodyPr>
            <a:noAutofit/>
          </a:bodyPr>
          <a:lstStyle/>
          <a:p>
            <a:r>
              <a:rPr lang="en-US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Only t</a:t>
            </a:r>
            <a:r>
              <a:rPr kumimoji="1" lang="en-US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racks with hits on all detectors (SDD,GTR1,2,3,RPC) are shown</a:t>
            </a:r>
            <a:endParaRPr kumimoji="1" lang="ja-JP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コンテンツ プレースホルダー 7">
            <a:extLst>
              <a:ext uri="{FF2B5EF4-FFF2-40B4-BE49-F238E27FC236}">
                <a16:creationId xmlns:a16="http://schemas.microsoft.com/office/drawing/2014/main" id="{E4D336BF-E989-4B84-AFA6-0747D9B9E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9689" y="2055813"/>
            <a:ext cx="4728148" cy="4185431"/>
          </a:xfrm>
        </p:spPr>
        <p:txBody>
          <a:bodyPr>
            <a:normAutofit fontScale="77500" lnSpcReduction="20000"/>
          </a:bodyPr>
          <a:lstStyle/>
          <a:p>
            <a:r>
              <a:rPr kumimoji="1" lang="en-US" altLang="ja-JP" dirty="0"/>
              <a:t>Findings with simulation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/>
              <a:t>No high-p close-to-straight tracks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/>
              <a:t>Positive or negative particles only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/>
              <a:t>The tracks always pass SSD’s and GTR’s with the next section (90±15 deg)</a:t>
            </a:r>
          </a:p>
          <a:p>
            <a:pPr lvl="1"/>
            <a:r>
              <a:rPr lang="en-US" altLang="ja-JP" dirty="0"/>
              <a:t>We can reconstruct momentum!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/>
              <a:t>At R=300 in our section (120±15 deg), no track passes. We should set the start counter at R&gt;=700 or even outside the MRPC to measure the time-of-flight</a:t>
            </a:r>
          </a:p>
          <a:p>
            <a:pPr lvl="1"/>
            <a:endParaRPr kumimoji="1" lang="ja-JP" altLang="en-US" dirty="0"/>
          </a:p>
        </p:txBody>
      </p:sp>
      <p:pic>
        <p:nvPicPr>
          <p:cNvPr id="9" name="コンテンツ プレースホルダー 6">
            <a:extLst>
              <a:ext uri="{FF2B5EF4-FFF2-40B4-BE49-F238E27FC236}">
                <a16:creationId xmlns:a16="http://schemas.microsoft.com/office/drawing/2014/main" id="{093D9546-3797-4E05-8B10-683CEA4A2C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85416" cy="6813900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201B9B1-D94D-4697-98CB-8488464FFF09}"/>
              </a:ext>
            </a:extLst>
          </p:cNvPr>
          <p:cNvSpPr txBox="1"/>
          <p:nvPr/>
        </p:nvSpPr>
        <p:spPr>
          <a:xfrm>
            <a:off x="1324951" y="5686094"/>
            <a:ext cx="1845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latin typeface="Calibri" panose="020F0502020204030204" pitchFamily="34" charset="0"/>
                <a:cs typeface="Calibri" panose="020F0502020204030204" pitchFamily="34" charset="0"/>
              </a:rPr>
              <a:t>RPC (R=1300mm)</a:t>
            </a:r>
            <a:endParaRPr kumimoji="1" lang="ja-JP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EA42171E-63A4-441B-A8CB-0052E6C29FB8}"/>
              </a:ext>
            </a:extLst>
          </p:cNvPr>
          <p:cNvCxnSpPr/>
          <p:nvPr/>
        </p:nvCxnSpPr>
        <p:spPr>
          <a:xfrm flipV="1">
            <a:off x="1775918" y="5361898"/>
            <a:ext cx="299803" cy="2998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5DA269C-3E23-4BF0-A4F8-EA9F670199FF}"/>
              </a:ext>
            </a:extLst>
          </p:cNvPr>
          <p:cNvSpPr txBox="1"/>
          <p:nvPr/>
        </p:nvSpPr>
        <p:spPr>
          <a:xfrm>
            <a:off x="1633928" y="714721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latin typeface="Calibri" panose="020F0502020204030204" pitchFamily="34" charset="0"/>
                <a:cs typeface="Calibri" panose="020F0502020204030204" pitchFamily="34" charset="0"/>
              </a:rPr>
              <a:t>RPC</a:t>
            </a:r>
            <a:endParaRPr kumimoji="1" lang="ja-JP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CFA783AD-280F-4122-BA0C-FB66E2C36747}"/>
              </a:ext>
            </a:extLst>
          </p:cNvPr>
          <p:cNvCxnSpPr>
            <a:cxnSpLocks/>
          </p:cNvCxnSpPr>
          <p:nvPr/>
        </p:nvCxnSpPr>
        <p:spPr>
          <a:xfrm>
            <a:off x="1913812" y="1084053"/>
            <a:ext cx="169821" cy="3495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27BDBCD-316E-4A51-B37E-2A3811A12C59}"/>
              </a:ext>
            </a:extLst>
          </p:cNvPr>
          <p:cNvSpPr txBox="1"/>
          <p:nvPr/>
        </p:nvSpPr>
        <p:spPr>
          <a:xfrm>
            <a:off x="3374079" y="1179294"/>
            <a:ext cx="1762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latin typeface="Calibri" panose="020F0502020204030204" pitchFamily="34" charset="0"/>
                <a:cs typeface="Calibri" panose="020F0502020204030204" pitchFamily="34" charset="0"/>
              </a:rPr>
              <a:t>Positive-charged</a:t>
            </a:r>
          </a:p>
          <a:p>
            <a:r>
              <a:rPr lang="en-US" altLang="ja-JP" b="1" dirty="0">
                <a:latin typeface="Calibri" panose="020F0502020204030204" pitchFamily="34" charset="0"/>
                <a:cs typeface="Calibri" panose="020F0502020204030204" pitchFamily="34" charset="0"/>
              </a:rPr>
              <a:t>particles</a:t>
            </a:r>
            <a:endParaRPr kumimoji="1" lang="ja-JP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A7A8016-D15F-4D3A-B0B5-B251E2BFB53C}"/>
              </a:ext>
            </a:extLst>
          </p:cNvPr>
          <p:cNvSpPr txBox="1"/>
          <p:nvPr/>
        </p:nvSpPr>
        <p:spPr>
          <a:xfrm>
            <a:off x="3842257" y="4386045"/>
            <a:ext cx="1856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latin typeface="Calibri" panose="020F0502020204030204" pitchFamily="34" charset="0"/>
                <a:cs typeface="Calibri" panose="020F0502020204030204" pitchFamily="34" charset="0"/>
              </a:rPr>
              <a:t>Negative-charged</a:t>
            </a:r>
          </a:p>
          <a:p>
            <a:r>
              <a:rPr lang="en-US" altLang="ja-JP" b="1" dirty="0">
                <a:latin typeface="Calibri" panose="020F0502020204030204" pitchFamily="34" charset="0"/>
                <a:cs typeface="Calibri" panose="020F0502020204030204" pitchFamily="34" charset="0"/>
              </a:rPr>
              <a:t>particles</a:t>
            </a:r>
            <a:endParaRPr kumimoji="1" lang="ja-JP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E58B25-50F8-471A-8FBC-9C7870BEC837}"/>
              </a:ext>
            </a:extLst>
          </p:cNvPr>
          <p:cNvSpPr txBox="1"/>
          <p:nvPr/>
        </p:nvSpPr>
        <p:spPr>
          <a:xfrm>
            <a:off x="1006793" y="2867261"/>
            <a:ext cx="14378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latin typeface="Calibri" panose="020F0502020204030204" pitchFamily="34" charset="0"/>
                <a:cs typeface="Calibri" panose="020F0502020204030204" pitchFamily="34" charset="0"/>
              </a:rPr>
              <a:t>Start counter</a:t>
            </a:r>
          </a:p>
          <a:p>
            <a:r>
              <a:rPr kumimoji="1" lang="en-US" altLang="ja-JP" b="1" dirty="0">
                <a:latin typeface="Calibri" panose="020F0502020204030204" pitchFamily="34" charset="0"/>
                <a:cs typeface="Calibri" panose="020F0502020204030204" pitchFamily="34" charset="0"/>
              </a:rPr>
              <a:t>(R=300mm)</a:t>
            </a:r>
            <a:endParaRPr kumimoji="1" lang="ja-JP" alt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B8CCF00D-43B1-4012-B90D-63063859C50B}"/>
              </a:ext>
            </a:extLst>
          </p:cNvPr>
          <p:cNvCxnSpPr>
            <a:cxnSpLocks/>
          </p:cNvCxnSpPr>
          <p:nvPr/>
        </p:nvCxnSpPr>
        <p:spPr>
          <a:xfrm>
            <a:off x="2257268" y="3406950"/>
            <a:ext cx="725775" cy="3455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D9D352D-F100-4CF6-BE07-F0D95975029B}"/>
              </a:ext>
            </a:extLst>
          </p:cNvPr>
          <p:cNvSpPr/>
          <p:nvPr/>
        </p:nvSpPr>
        <p:spPr>
          <a:xfrm rot="1806298">
            <a:off x="2874904" y="4576933"/>
            <a:ext cx="216277" cy="4582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2961A7A-8B62-4B5D-A1E3-165652122A73}"/>
              </a:ext>
            </a:extLst>
          </p:cNvPr>
          <p:cNvSpPr txBox="1"/>
          <p:nvPr/>
        </p:nvSpPr>
        <p:spPr>
          <a:xfrm>
            <a:off x="1324157" y="4025512"/>
            <a:ext cx="1657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FF0000"/>
                </a:solidFill>
              </a:rPr>
              <a:t>New position</a:t>
            </a:r>
          </a:p>
          <a:p>
            <a:r>
              <a:rPr kumimoji="1" lang="en-US" altLang="ja-JP" b="1" dirty="0">
                <a:solidFill>
                  <a:srgbClr val="FF0000"/>
                </a:solidFill>
              </a:rPr>
              <a:t>R=700mm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2E9CA6B1-8797-450C-B616-6DB2EF2645C0}"/>
              </a:ext>
            </a:extLst>
          </p:cNvPr>
          <p:cNvCxnSpPr/>
          <p:nvPr/>
        </p:nvCxnSpPr>
        <p:spPr>
          <a:xfrm>
            <a:off x="1252516" y="2835650"/>
            <a:ext cx="746206" cy="72773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36ADC01F-03B0-4060-B69A-63AA49E423C3}"/>
              </a:ext>
            </a:extLst>
          </p:cNvPr>
          <p:cNvCxnSpPr>
            <a:cxnSpLocks/>
          </p:cNvCxnSpPr>
          <p:nvPr/>
        </p:nvCxnSpPr>
        <p:spPr>
          <a:xfrm flipV="1">
            <a:off x="1188720" y="2867261"/>
            <a:ext cx="810002" cy="6463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矢印: 下 21">
            <a:extLst>
              <a:ext uri="{FF2B5EF4-FFF2-40B4-BE49-F238E27FC236}">
                <a16:creationId xmlns:a16="http://schemas.microsoft.com/office/drawing/2014/main" id="{DA8AADB3-9756-42B0-8EE9-E932EE55C07A}"/>
              </a:ext>
            </a:extLst>
          </p:cNvPr>
          <p:cNvSpPr/>
          <p:nvPr/>
        </p:nvSpPr>
        <p:spPr>
          <a:xfrm rot="600978">
            <a:off x="2944717" y="3972795"/>
            <a:ext cx="187286" cy="540821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FB747B8D-B7E9-48F4-8FCC-7D66D2C89E25}"/>
              </a:ext>
            </a:extLst>
          </p:cNvPr>
          <p:cNvCxnSpPr/>
          <p:nvPr/>
        </p:nvCxnSpPr>
        <p:spPr>
          <a:xfrm>
            <a:off x="2636259" y="4396138"/>
            <a:ext cx="299949" cy="1772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8316212-716F-4502-AFB3-A2830E428A18}"/>
              </a:ext>
            </a:extLst>
          </p:cNvPr>
          <p:cNvSpPr txBox="1"/>
          <p:nvPr/>
        </p:nvSpPr>
        <p:spPr>
          <a:xfrm>
            <a:off x="651761" y="4573407"/>
            <a:ext cx="1143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120±</a:t>
            </a:r>
            <a:r>
              <a:rPr lang="en-US" altLang="ja-JP" dirty="0"/>
              <a:t>15</a:t>
            </a:r>
            <a:r>
              <a:rPr lang="en-US" altLang="ja-JP" baseline="30000" dirty="0"/>
              <a:t>o</a:t>
            </a:r>
          </a:p>
          <a:p>
            <a:r>
              <a:rPr lang="en-US" altLang="ja-JP" dirty="0"/>
              <a:t> section</a:t>
            </a:r>
            <a:endParaRPr kumimoji="1" lang="ja-JP" altLang="en-US" dirty="0"/>
          </a:p>
        </p:txBody>
      </p: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A4261F91-987B-4AB1-A34A-A0639665ED6F}"/>
              </a:ext>
            </a:extLst>
          </p:cNvPr>
          <p:cNvCxnSpPr>
            <a:cxnSpLocks/>
          </p:cNvCxnSpPr>
          <p:nvPr/>
        </p:nvCxnSpPr>
        <p:spPr>
          <a:xfrm>
            <a:off x="1725740" y="4850801"/>
            <a:ext cx="1042538" cy="736789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7679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図 25">
            <a:extLst>
              <a:ext uri="{FF2B5EF4-FFF2-40B4-BE49-F238E27FC236}">
                <a16:creationId xmlns:a16="http://schemas.microsoft.com/office/drawing/2014/main" id="{5D9553D8-8FE0-4F7C-9DA5-55D833FC49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796" y="3531253"/>
            <a:ext cx="3316598" cy="3227761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D46D6DA5-3177-4D06-B225-C2B924FCC8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798" y="662781"/>
            <a:ext cx="3316596" cy="3227759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F2CA144F-C772-4342-AF10-052235B25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810" y="-240687"/>
            <a:ext cx="12016945" cy="1325563"/>
          </a:xfrm>
        </p:spPr>
        <p:txBody>
          <a:bodyPr>
            <a:normAutofit/>
          </a:bodyPr>
          <a:lstStyle/>
          <a:p>
            <a:r>
              <a:rPr lang="en-US" altLang="ja-JP" sz="3200" dirty="0"/>
              <a:t>Particle species (Bug found in JAM data </a:t>
            </a:r>
            <a:r>
              <a:rPr lang="en-US" altLang="ja-JP" sz="3200" dirty="0">
                <a:sym typeface="Wingdings" panose="05000000000000000000" pitchFamily="2" charset="2"/>
              </a:rPr>
              <a:t> GEANT input data) </a:t>
            </a:r>
            <a:endParaRPr lang="ja-JP" altLang="en-US" sz="32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5096F35-144F-4360-8914-A19535F8E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8C3C-4305-4F8C-A37C-00EA03A9A98A}" type="slidenum">
              <a:rPr kumimoji="1" lang="ja-JP" altLang="en-US" smtClean="0"/>
              <a:t>2</a:t>
            </a:fld>
            <a:endParaRPr kumimoji="1" lang="ja-JP" altLang="en-US"/>
          </a:p>
        </p:txBody>
      </p:sp>
      <p:pic>
        <p:nvPicPr>
          <p:cNvPr id="8" name="コンテンツ プレースホルダー 5">
            <a:extLst>
              <a:ext uri="{FF2B5EF4-FFF2-40B4-BE49-F238E27FC236}">
                <a16:creationId xmlns:a16="http://schemas.microsoft.com/office/drawing/2014/main" id="{639CD268-0EDA-44BC-9C85-28A44F42B0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37" y="3498523"/>
            <a:ext cx="3316596" cy="3227760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FBC58C9-17AF-4903-9880-BA14B7CCFF80}"/>
              </a:ext>
            </a:extLst>
          </p:cNvPr>
          <p:cNvSpPr txBox="1"/>
          <p:nvPr/>
        </p:nvSpPr>
        <p:spPr>
          <a:xfrm>
            <a:off x="388565" y="2058911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All</a:t>
            </a:r>
            <a:endParaRPr kumimoji="1" lang="ja-JP" altLang="en-US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FFFAD87-D9E9-4626-8AF3-B93F51BF2909}"/>
              </a:ext>
            </a:extLst>
          </p:cNvPr>
          <p:cNvSpPr txBox="1"/>
          <p:nvPr/>
        </p:nvSpPr>
        <p:spPr>
          <a:xfrm>
            <a:off x="175055" y="4245092"/>
            <a:ext cx="86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Symbol" panose="05050102010706020507" pitchFamily="18" charset="2"/>
              </a:rPr>
              <a:t>f=120</a:t>
            </a:r>
            <a:r>
              <a:rPr kumimoji="1" lang="en-US" altLang="ja-JP" baseline="30000" dirty="0">
                <a:latin typeface="Symbol" panose="05050102010706020507" pitchFamily="18" charset="2"/>
              </a:rPr>
              <a:t>o</a:t>
            </a:r>
            <a:endParaRPr kumimoji="1" lang="ja-JP" altLang="en-US" baseline="30000" dirty="0">
              <a:latin typeface="Symbol" panose="05050102010706020507" pitchFamily="18" charset="2"/>
            </a:endParaRPr>
          </a:p>
        </p:txBody>
      </p:sp>
      <p:sp>
        <p:nvSpPr>
          <p:cNvPr id="24" name="コンテンツ プレースホルダー 23">
            <a:extLst>
              <a:ext uri="{FF2B5EF4-FFF2-40B4-BE49-F238E27FC236}">
                <a16:creationId xmlns:a16="http://schemas.microsoft.com/office/drawing/2014/main" id="{33493BA7-CC9A-42EE-B242-86DCE41F2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02242" y="738553"/>
            <a:ext cx="3709072" cy="2690447"/>
          </a:xfrm>
        </p:spPr>
        <p:txBody>
          <a:bodyPr/>
          <a:lstStyle/>
          <a:p>
            <a:r>
              <a:rPr kumimoji="1" lang="en-US" altLang="ja-JP" dirty="0">
                <a:latin typeface="Symbol" panose="05050102010706020507" pitchFamily="18" charset="2"/>
              </a:rPr>
              <a:t>Np</a:t>
            </a:r>
            <a:r>
              <a:rPr kumimoji="1" lang="en-US" altLang="ja-JP" dirty="0"/>
              <a:t>+~</a:t>
            </a:r>
            <a:r>
              <a:rPr lang="en-US" altLang="ja-JP" dirty="0">
                <a:latin typeface="Symbol" panose="05050102010706020507" pitchFamily="18" charset="2"/>
              </a:rPr>
              <a:t> Np</a:t>
            </a:r>
            <a:r>
              <a:rPr kumimoji="1" lang="en-US" altLang="ja-JP" dirty="0"/>
              <a:t>-~Np</a:t>
            </a:r>
          </a:p>
          <a:p>
            <a:r>
              <a:rPr lang="en-US" altLang="ja-JP" dirty="0"/>
              <a:t>K/</a:t>
            </a:r>
            <a:r>
              <a:rPr lang="en-US" altLang="ja-JP" dirty="0">
                <a:latin typeface="Symbol" panose="05050102010706020507" pitchFamily="18" charset="2"/>
              </a:rPr>
              <a:t>p </a:t>
            </a:r>
            <a:r>
              <a:rPr lang="en-US" altLang="ja-JP" dirty="0"/>
              <a:t>(4</a:t>
            </a:r>
            <a:r>
              <a:rPr lang="en-US" altLang="ja-JP" dirty="0">
                <a:latin typeface="Symbol" panose="05050102010706020507" pitchFamily="18" charset="2"/>
                <a:cs typeface="Symath" panose="00000400000000000000" pitchFamily="2" charset="0"/>
              </a:rPr>
              <a:t>p</a:t>
            </a:r>
            <a:r>
              <a:rPr lang="en-US" altLang="ja-JP" dirty="0"/>
              <a:t>) ~ 0.03</a:t>
            </a:r>
            <a:endParaRPr lang="en-US" altLang="ja-JP" baseline="30000" dirty="0"/>
          </a:p>
          <a:p>
            <a:r>
              <a:rPr lang="en-US" altLang="ja-JP" dirty="0"/>
              <a:t>K/</a:t>
            </a:r>
            <a:r>
              <a:rPr lang="en-US" altLang="ja-JP" dirty="0">
                <a:latin typeface="Symbol" panose="05050102010706020507" pitchFamily="18" charset="2"/>
              </a:rPr>
              <a:t>p </a:t>
            </a:r>
            <a:r>
              <a:rPr lang="en-US" altLang="ja-JP" dirty="0"/>
              <a:t>(</a:t>
            </a:r>
            <a:r>
              <a:rPr lang="en-US" altLang="ja-JP" dirty="0">
                <a:latin typeface="Symbol" panose="05050102010706020507" pitchFamily="18" charset="2"/>
              </a:rPr>
              <a:t>f</a:t>
            </a:r>
            <a:r>
              <a:rPr lang="en-US" altLang="ja-JP" dirty="0"/>
              <a:t>=120</a:t>
            </a:r>
            <a:r>
              <a:rPr lang="en-US" altLang="ja-JP" baseline="30000" dirty="0"/>
              <a:t>o</a:t>
            </a:r>
            <a:r>
              <a:rPr lang="en-US" altLang="ja-JP" dirty="0"/>
              <a:t>) ~0.01</a:t>
            </a:r>
            <a:endParaRPr kumimoji="1" lang="ja-JP" altLang="en-US" baseline="30000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4B326C07-3EA3-410D-AC07-CCFE4640F16C}"/>
              </a:ext>
            </a:extLst>
          </p:cNvPr>
          <p:cNvSpPr txBox="1"/>
          <p:nvPr/>
        </p:nvSpPr>
        <p:spPr>
          <a:xfrm>
            <a:off x="1869927" y="738043"/>
            <a:ext cx="1737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Before bug fix </a:t>
            </a:r>
            <a:endParaRPr kumimoji="1" lang="ja-JP" altLang="en-US" dirty="0"/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58C4B682-D3D7-4661-884A-D782004C30AF}"/>
              </a:ext>
            </a:extLst>
          </p:cNvPr>
          <p:cNvSpPr/>
          <p:nvPr/>
        </p:nvSpPr>
        <p:spPr>
          <a:xfrm>
            <a:off x="4498215" y="3063921"/>
            <a:ext cx="639335" cy="8708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8731F5D-6FFD-49FB-9AE0-BF0A3C0EEDF6}"/>
              </a:ext>
            </a:extLst>
          </p:cNvPr>
          <p:cNvSpPr txBox="1"/>
          <p:nvPr/>
        </p:nvSpPr>
        <p:spPr>
          <a:xfrm>
            <a:off x="6071280" y="619147"/>
            <a:ext cx="1553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After bug fix 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23" name="コンテンツ プレースホルダー 9">
            <a:extLst>
              <a:ext uri="{FF2B5EF4-FFF2-40B4-BE49-F238E27FC236}">
                <a16:creationId xmlns:a16="http://schemas.microsoft.com/office/drawing/2014/main" id="{24B74AC4-C7DD-45D3-A170-F502520032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42" y="738043"/>
            <a:ext cx="3316597" cy="3227760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81F859F-57A4-4A54-83C2-752414B909B7}"/>
              </a:ext>
            </a:extLst>
          </p:cNvPr>
          <p:cNvSpPr txBox="1"/>
          <p:nvPr/>
        </p:nvSpPr>
        <p:spPr>
          <a:xfrm>
            <a:off x="3713414" y="3551450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PID</a:t>
            </a:r>
            <a:endParaRPr kumimoji="1" lang="ja-JP" altLang="en-US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22391C9-A87E-43BF-B17E-DC892D22EF50}"/>
              </a:ext>
            </a:extLst>
          </p:cNvPr>
          <p:cNvSpPr txBox="1"/>
          <p:nvPr/>
        </p:nvSpPr>
        <p:spPr>
          <a:xfrm>
            <a:off x="3667289" y="991514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</a:t>
            </a:r>
            <a:endParaRPr kumimoji="1" lang="ja-JP" altLang="en-US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2B65335D-4F88-4757-9935-A79D2CADC532}"/>
              </a:ext>
            </a:extLst>
          </p:cNvPr>
          <p:cNvSpPr txBox="1"/>
          <p:nvPr/>
        </p:nvSpPr>
        <p:spPr>
          <a:xfrm>
            <a:off x="3331232" y="756494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K+</a:t>
            </a:r>
            <a:endParaRPr kumimoji="1" lang="ja-JP" altLang="en-US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12EF17F3-99CD-4BCD-9586-4BC5F7AA03BC}"/>
              </a:ext>
            </a:extLst>
          </p:cNvPr>
          <p:cNvSpPr txBox="1"/>
          <p:nvPr/>
        </p:nvSpPr>
        <p:spPr>
          <a:xfrm>
            <a:off x="3103258" y="1125826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Symbol" panose="05050102010706020507" pitchFamily="18" charset="2"/>
              </a:rPr>
              <a:t>p</a:t>
            </a:r>
            <a:r>
              <a:rPr kumimoji="1" lang="en-US" altLang="ja-JP" dirty="0"/>
              <a:t>+</a:t>
            </a:r>
            <a:endParaRPr kumimoji="1" lang="ja-JP" altLang="en-US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66096BCF-B787-464D-B681-0DF4CACBF6D2}"/>
              </a:ext>
            </a:extLst>
          </p:cNvPr>
          <p:cNvSpPr txBox="1"/>
          <p:nvPr/>
        </p:nvSpPr>
        <p:spPr>
          <a:xfrm>
            <a:off x="2860243" y="2351923"/>
            <a:ext cx="48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Symbol" panose="05050102010706020507" pitchFamily="18" charset="2"/>
              </a:rPr>
              <a:t>m</a:t>
            </a:r>
            <a:r>
              <a:rPr kumimoji="1" lang="en-US" altLang="ja-JP" dirty="0"/>
              <a:t>+</a:t>
            </a:r>
            <a:endParaRPr kumimoji="1" lang="ja-JP" altLang="en-US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74F9E0A1-CDA3-49F0-AD17-F10A270E4701}"/>
              </a:ext>
            </a:extLst>
          </p:cNvPr>
          <p:cNvSpPr txBox="1"/>
          <p:nvPr/>
        </p:nvSpPr>
        <p:spPr>
          <a:xfrm>
            <a:off x="2588102" y="2241492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e+</a:t>
            </a:r>
            <a:endParaRPr kumimoji="1" lang="ja-JP" altLang="en-US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A1661503-798C-4A4D-8E22-0746A0358105}"/>
              </a:ext>
            </a:extLst>
          </p:cNvPr>
          <p:cNvSpPr txBox="1"/>
          <p:nvPr/>
        </p:nvSpPr>
        <p:spPr>
          <a:xfrm>
            <a:off x="2282615" y="849010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others</a:t>
            </a:r>
            <a:endParaRPr kumimoji="1" lang="ja-JP" altLang="en-US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79CDBEB8-9C23-4084-9A82-6C2C618D00DB}"/>
              </a:ext>
            </a:extLst>
          </p:cNvPr>
          <p:cNvSpPr txBox="1"/>
          <p:nvPr/>
        </p:nvSpPr>
        <p:spPr>
          <a:xfrm>
            <a:off x="2084777" y="2255364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e</a:t>
            </a:r>
            <a:r>
              <a:rPr kumimoji="1" lang="en-US" altLang="ja-JP" dirty="0"/>
              <a:t>-</a:t>
            </a:r>
            <a:endParaRPr kumimoji="1" lang="ja-JP" altLang="en-US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4B793ED6-395A-4302-BA62-597A16C63212}"/>
              </a:ext>
            </a:extLst>
          </p:cNvPr>
          <p:cNvSpPr txBox="1"/>
          <p:nvPr/>
        </p:nvSpPr>
        <p:spPr>
          <a:xfrm>
            <a:off x="1866181" y="2555891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Symbol" panose="05050102010706020507" pitchFamily="18" charset="2"/>
              </a:rPr>
              <a:t>m</a:t>
            </a:r>
            <a:r>
              <a:rPr lang="en-US" altLang="ja-JP" dirty="0">
                <a:latin typeface="Symbol" panose="05050102010706020507" pitchFamily="18" charset="2"/>
              </a:rPr>
              <a:t>-</a:t>
            </a:r>
            <a:endParaRPr kumimoji="1" lang="ja-JP" altLang="en-US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144DE487-FA4D-42EB-A1D3-CA11618B5F2A}"/>
              </a:ext>
            </a:extLst>
          </p:cNvPr>
          <p:cNvSpPr txBox="1"/>
          <p:nvPr/>
        </p:nvSpPr>
        <p:spPr>
          <a:xfrm>
            <a:off x="1643561" y="1107375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Symbol" panose="05050102010706020507" pitchFamily="18" charset="2"/>
              </a:rPr>
              <a:t>p</a:t>
            </a:r>
            <a:r>
              <a:rPr kumimoji="1" lang="en-US" altLang="ja-JP" dirty="0"/>
              <a:t>-</a:t>
            </a:r>
            <a:endParaRPr kumimoji="1" lang="ja-JP" altLang="en-US" dirty="0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95A88626-63C8-4B24-A094-64B8F2E3CA2C}"/>
              </a:ext>
            </a:extLst>
          </p:cNvPr>
          <p:cNvSpPr txBox="1"/>
          <p:nvPr/>
        </p:nvSpPr>
        <p:spPr>
          <a:xfrm>
            <a:off x="1387721" y="2907191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K-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782305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3A1DFC-971E-480E-B0FA-1F71183FF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2B88B67-CE5E-4D4C-89B1-1E5CF3D0B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4ADF4AC-2BBF-4C78-9AAD-8BA16FBCA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8C3C-4305-4F8C-A37C-00EA03A9A98A}" type="slidenum">
              <a:rPr kumimoji="1" lang="ja-JP" altLang="en-US" smtClean="0"/>
              <a:t>20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43BB8C2-DADA-47E3-A423-6EAC66D61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966" y="1027906"/>
            <a:ext cx="5802167" cy="5310516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9C556A97-D7DD-4133-8C82-D770387CC1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245" y="898172"/>
            <a:ext cx="2081127" cy="572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7101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77B22F2-F251-471C-AC7B-FF14A8D3A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D</a:t>
            </a:r>
            <a:r>
              <a:rPr lang="en-US" altLang="ja-JP" dirty="0"/>
              <a:t>imensions of the scintillators + 2 circuit boards 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0BF9D1F-975D-4D33-A3AB-9A7C64789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866" y="5514663"/>
            <a:ext cx="10794994" cy="1343337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ja-JP" dirty="0"/>
              <a:t>Scintillator (already delivered)</a:t>
            </a:r>
          </a:p>
          <a:p>
            <a:r>
              <a:rPr kumimoji="1" lang="en-US" altLang="ja-JP" dirty="0"/>
              <a:t>Circuit (arrive by ~Jan 17)</a:t>
            </a:r>
          </a:p>
          <a:p>
            <a:r>
              <a:rPr kumimoji="1" lang="en-US" altLang="ja-JP" dirty="0"/>
              <a:t>Assemble by Jan </a:t>
            </a:r>
            <a:r>
              <a:rPr lang="en-US" altLang="ja-JP" dirty="0"/>
              <a:t>24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52AFD66-20E3-4ACF-8681-2CE8B3D4A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8C3C-4305-4F8C-A37C-00EA03A9A98A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81F3232-B5B5-4B63-9591-95AE39582FF1}"/>
              </a:ext>
            </a:extLst>
          </p:cNvPr>
          <p:cNvSpPr/>
          <p:nvPr/>
        </p:nvSpPr>
        <p:spPr>
          <a:xfrm>
            <a:off x="7286625" y="2781300"/>
            <a:ext cx="1733550" cy="2171700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0FFAFBF-EFE3-4662-9B60-E21A6F18F393}"/>
              </a:ext>
            </a:extLst>
          </p:cNvPr>
          <p:cNvSpPr/>
          <p:nvPr/>
        </p:nvSpPr>
        <p:spPr>
          <a:xfrm>
            <a:off x="2689225" y="2781300"/>
            <a:ext cx="1733550" cy="2171700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856BBFB4-4B2D-4F17-BAC4-CE1D2B427334}"/>
              </a:ext>
            </a:extLst>
          </p:cNvPr>
          <p:cNvCxnSpPr/>
          <p:nvPr/>
        </p:nvCxnSpPr>
        <p:spPr>
          <a:xfrm>
            <a:off x="7286625" y="5153025"/>
            <a:ext cx="173355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D7CA283-413C-4040-8738-359F8F04748E}"/>
              </a:ext>
            </a:extLst>
          </p:cNvPr>
          <p:cNvSpPr txBox="1"/>
          <p:nvPr/>
        </p:nvSpPr>
        <p:spPr>
          <a:xfrm>
            <a:off x="3355273" y="4987409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ja-JP" dirty="0"/>
          </a:p>
          <a:p>
            <a:r>
              <a:rPr kumimoji="1" lang="en-US" altLang="ja-JP" dirty="0"/>
              <a:t>60</a:t>
            </a:r>
            <a:endParaRPr kumimoji="1" lang="ja-JP" altLang="en-US" dirty="0"/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3F5CAA43-7334-4A90-8588-505A97C1F9A7}"/>
              </a:ext>
            </a:extLst>
          </p:cNvPr>
          <p:cNvCxnSpPr/>
          <p:nvPr/>
        </p:nvCxnSpPr>
        <p:spPr>
          <a:xfrm>
            <a:off x="2689225" y="5038725"/>
            <a:ext cx="173355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A14489B-BB31-4022-835D-FB2939FC298A}"/>
              </a:ext>
            </a:extLst>
          </p:cNvPr>
          <p:cNvSpPr txBox="1"/>
          <p:nvPr/>
        </p:nvSpPr>
        <p:spPr>
          <a:xfrm>
            <a:off x="7945296" y="518024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60</a:t>
            </a:r>
            <a:endParaRPr kumimoji="1"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498D229-5DB7-4AB1-A704-39C1F90D30F0}"/>
              </a:ext>
            </a:extLst>
          </p:cNvPr>
          <p:cNvSpPr txBox="1"/>
          <p:nvPr/>
        </p:nvSpPr>
        <p:spPr>
          <a:xfrm rot="5400000">
            <a:off x="9280008" y="381662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65</a:t>
            </a:r>
            <a:endParaRPr kumimoji="1" lang="ja-JP" altLang="en-US" dirty="0"/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56DC1A82-BC2B-49FC-B5E7-3589059AD87E}"/>
              </a:ext>
            </a:extLst>
          </p:cNvPr>
          <p:cNvCxnSpPr/>
          <p:nvPr/>
        </p:nvCxnSpPr>
        <p:spPr>
          <a:xfrm>
            <a:off x="9172575" y="2781300"/>
            <a:ext cx="0" cy="220610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C6C1F3A-D789-4FD0-8C7A-29BB1E54AF91}"/>
              </a:ext>
            </a:extLst>
          </p:cNvPr>
          <p:cNvSpPr/>
          <p:nvPr/>
        </p:nvSpPr>
        <p:spPr>
          <a:xfrm>
            <a:off x="4445002" y="4100928"/>
            <a:ext cx="2828925" cy="103187"/>
          </a:xfrm>
          <a:prstGeom prst="rect">
            <a:avLst/>
          </a:prstGeom>
          <a:solidFill>
            <a:srgbClr val="11E1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443CC601-7012-46E8-A673-C1D4FA6F1F6C}"/>
              </a:ext>
            </a:extLst>
          </p:cNvPr>
          <p:cNvSpPr/>
          <p:nvPr/>
        </p:nvSpPr>
        <p:spPr>
          <a:xfrm>
            <a:off x="4445002" y="3997741"/>
            <a:ext cx="2828925" cy="103187"/>
          </a:xfrm>
          <a:prstGeom prst="rect">
            <a:avLst/>
          </a:prstGeom>
          <a:solidFill>
            <a:srgbClr val="11E1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FBA02A9C-9F36-43BD-867B-7B9B4641087D}"/>
              </a:ext>
            </a:extLst>
          </p:cNvPr>
          <p:cNvSpPr/>
          <p:nvPr/>
        </p:nvSpPr>
        <p:spPr>
          <a:xfrm>
            <a:off x="4445002" y="3892689"/>
            <a:ext cx="2828925" cy="103187"/>
          </a:xfrm>
          <a:prstGeom prst="rect">
            <a:avLst/>
          </a:prstGeom>
          <a:solidFill>
            <a:srgbClr val="11E1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89D3B5AB-7663-4C26-A9E7-7B2F1BF46BC0}"/>
              </a:ext>
            </a:extLst>
          </p:cNvPr>
          <p:cNvCxnSpPr>
            <a:cxnSpLocks/>
          </p:cNvCxnSpPr>
          <p:nvPr/>
        </p:nvCxnSpPr>
        <p:spPr>
          <a:xfrm>
            <a:off x="4470402" y="4304643"/>
            <a:ext cx="282892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EB85DC7-ACFB-43AD-9756-3CF5C8C0BEF0}"/>
              </a:ext>
            </a:extLst>
          </p:cNvPr>
          <p:cNvSpPr txBox="1"/>
          <p:nvPr/>
        </p:nvSpPr>
        <p:spPr>
          <a:xfrm>
            <a:off x="5526034" y="4279735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100</a:t>
            </a:r>
            <a:endParaRPr kumimoji="1" lang="ja-JP" altLang="en-US" dirty="0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00E338D1-519A-4CE8-BE6E-2B309E67DCA2}"/>
              </a:ext>
            </a:extLst>
          </p:cNvPr>
          <p:cNvSpPr/>
          <p:nvPr/>
        </p:nvSpPr>
        <p:spPr>
          <a:xfrm>
            <a:off x="4445002" y="3797301"/>
            <a:ext cx="2828925" cy="103187"/>
          </a:xfrm>
          <a:prstGeom prst="rect">
            <a:avLst/>
          </a:prstGeom>
          <a:solidFill>
            <a:srgbClr val="11E1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8CF7FD90-1D17-465F-BDCC-204F554375D3}"/>
              </a:ext>
            </a:extLst>
          </p:cNvPr>
          <p:cNvSpPr/>
          <p:nvPr/>
        </p:nvSpPr>
        <p:spPr>
          <a:xfrm>
            <a:off x="4445002" y="3694114"/>
            <a:ext cx="2828925" cy="103187"/>
          </a:xfrm>
          <a:prstGeom prst="rect">
            <a:avLst/>
          </a:prstGeom>
          <a:solidFill>
            <a:srgbClr val="11E1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62490B2F-CA42-4126-9187-3FED027E0DAF}"/>
              </a:ext>
            </a:extLst>
          </p:cNvPr>
          <p:cNvSpPr/>
          <p:nvPr/>
        </p:nvSpPr>
        <p:spPr>
          <a:xfrm>
            <a:off x="4445002" y="3589062"/>
            <a:ext cx="2828925" cy="103187"/>
          </a:xfrm>
          <a:prstGeom prst="rect">
            <a:avLst/>
          </a:prstGeom>
          <a:solidFill>
            <a:srgbClr val="11E1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A4BC0D38-3844-4AB7-8032-15DA80FA67B2}"/>
              </a:ext>
            </a:extLst>
          </p:cNvPr>
          <p:cNvSpPr/>
          <p:nvPr/>
        </p:nvSpPr>
        <p:spPr>
          <a:xfrm>
            <a:off x="4445002" y="3503100"/>
            <a:ext cx="2828925" cy="103187"/>
          </a:xfrm>
          <a:prstGeom prst="rect">
            <a:avLst/>
          </a:prstGeom>
          <a:solidFill>
            <a:srgbClr val="11E1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B89E959A-2294-464F-A9F2-E7AB2512100D}"/>
              </a:ext>
            </a:extLst>
          </p:cNvPr>
          <p:cNvSpPr/>
          <p:nvPr/>
        </p:nvSpPr>
        <p:spPr>
          <a:xfrm>
            <a:off x="4445002" y="3399913"/>
            <a:ext cx="2828925" cy="103187"/>
          </a:xfrm>
          <a:prstGeom prst="rect">
            <a:avLst/>
          </a:prstGeom>
          <a:solidFill>
            <a:srgbClr val="11E1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880C6941-743B-4473-8A64-B16F61B000FF}"/>
              </a:ext>
            </a:extLst>
          </p:cNvPr>
          <p:cNvCxnSpPr/>
          <p:nvPr/>
        </p:nvCxnSpPr>
        <p:spPr>
          <a:xfrm>
            <a:off x="7386320" y="3399913"/>
            <a:ext cx="0" cy="82195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F9A370E6-C75E-4340-AD0D-91775A69B181}"/>
              </a:ext>
            </a:extLst>
          </p:cNvPr>
          <p:cNvSpPr txBox="1"/>
          <p:nvPr/>
        </p:nvSpPr>
        <p:spPr>
          <a:xfrm rot="5400000">
            <a:off x="7642970" y="3642194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~35</a:t>
            </a:r>
            <a:endParaRPr kumimoji="1" lang="ja-JP" altLang="en-US" dirty="0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E12ACA86-73DD-4333-A536-95334FC48FFC}"/>
              </a:ext>
            </a:extLst>
          </p:cNvPr>
          <p:cNvSpPr/>
          <p:nvPr/>
        </p:nvSpPr>
        <p:spPr>
          <a:xfrm>
            <a:off x="4422774" y="2783330"/>
            <a:ext cx="657225" cy="424496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49D5E842-8123-4334-83DF-04B8848D1165}"/>
              </a:ext>
            </a:extLst>
          </p:cNvPr>
          <p:cNvSpPr/>
          <p:nvPr/>
        </p:nvSpPr>
        <p:spPr>
          <a:xfrm>
            <a:off x="6630987" y="2796030"/>
            <a:ext cx="657225" cy="424496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EDD019DF-2DC6-4111-AF6A-9FFDC702CC91}"/>
              </a:ext>
            </a:extLst>
          </p:cNvPr>
          <p:cNvSpPr/>
          <p:nvPr/>
        </p:nvSpPr>
        <p:spPr>
          <a:xfrm>
            <a:off x="6630987" y="4523230"/>
            <a:ext cx="657225" cy="424496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BE901A1C-AD0F-4D0E-8F61-97016D193D86}"/>
              </a:ext>
            </a:extLst>
          </p:cNvPr>
          <p:cNvSpPr/>
          <p:nvPr/>
        </p:nvSpPr>
        <p:spPr>
          <a:xfrm>
            <a:off x="4421187" y="4523230"/>
            <a:ext cx="657225" cy="424496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楕円 33">
            <a:extLst>
              <a:ext uri="{FF2B5EF4-FFF2-40B4-BE49-F238E27FC236}">
                <a16:creationId xmlns:a16="http://schemas.microsoft.com/office/drawing/2014/main" id="{93E66EBB-C0B0-4B23-8EFF-DF6B58DA9EDC}"/>
              </a:ext>
            </a:extLst>
          </p:cNvPr>
          <p:cNvSpPr/>
          <p:nvPr/>
        </p:nvSpPr>
        <p:spPr>
          <a:xfrm>
            <a:off x="2781300" y="2873577"/>
            <a:ext cx="114300" cy="1236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楕円 34">
            <a:extLst>
              <a:ext uri="{FF2B5EF4-FFF2-40B4-BE49-F238E27FC236}">
                <a16:creationId xmlns:a16="http://schemas.microsoft.com/office/drawing/2014/main" id="{BDEFF37C-7116-4AB2-8168-8FF62C0F30D5}"/>
              </a:ext>
            </a:extLst>
          </p:cNvPr>
          <p:cNvSpPr/>
          <p:nvPr/>
        </p:nvSpPr>
        <p:spPr>
          <a:xfrm>
            <a:off x="2806700" y="4676977"/>
            <a:ext cx="114300" cy="1236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楕円 35">
            <a:extLst>
              <a:ext uri="{FF2B5EF4-FFF2-40B4-BE49-F238E27FC236}">
                <a16:creationId xmlns:a16="http://schemas.microsoft.com/office/drawing/2014/main" id="{4CF431B5-2868-4098-B728-16844049B317}"/>
              </a:ext>
            </a:extLst>
          </p:cNvPr>
          <p:cNvSpPr/>
          <p:nvPr/>
        </p:nvSpPr>
        <p:spPr>
          <a:xfrm>
            <a:off x="4000500" y="4664277"/>
            <a:ext cx="114300" cy="1236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楕円 36">
            <a:extLst>
              <a:ext uri="{FF2B5EF4-FFF2-40B4-BE49-F238E27FC236}">
                <a16:creationId xmlns:a16="http://schemas.microsoft.com/office/drawing/2014/main" id="{9C857FD7-E6AB-4E3B-9D7C-04332843674C}"/>
              </a:ext>
            </a:extLst>
          </p:cNvPr>
          <p:cNvSpPr/>
          <p:nvPr/>
        </p:nvSpPr>
        <p:spPr>
          <a:xfrm>
            <a:off x="3987800" y="2886277"/>
            <a:ext cx="114300" cy="1236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楕円 37">
            <a:extLst>
              <a:ext uri="{FF2B5EF4-FFF2-40B4-BE49-F238E27FC236}">
                <a16:creationId xmlns:a16="http://schemas.microsoft.com/office/drawing/2014/main" id="{B14DD59E-A302-4C69-AD14-767D61EC8429}"/>
              </a:ext>
            </a:extLst>
          </p:cNvPr>
          <p:cNvSpPr/>
          <p:nvPr/>
        </p:nvSpPr>
        <p:spPr>
          <a:xfrm>
            <a:off x="7518400" y="2886277"/>
            <a:ext cx="114300" cy="1236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楕円 38">
            <a:extLst>
              <a:ext uri="{FF2B5EF4-FFF2-40B4-BE49-F238E27FC236}">
                <a16:creationId xmlns:a16="http://schemas.microsoft.com/office/drawing/2014/main" id="{447D4B03-34EF-4599-9CB1-6402025A2925}"/>
              </a:ext>
            </a:extLst>
          </p:cNvPr>
          <p:cNvSpPr/>
          <p:nvPr/>
        </p:nvSpPr>
        <p:spPr>
          <a:xfrm>
            <a:off x="7543800" y="4689677"/>
            <a:ext cx="114300" cy="1236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楕円 39">
            <a:extLst>
              <a:ext uri="{FF2B5EF4-FFF2-40B4-BE49-F238E27FC236}">
                <a16:creationId xmlns:a16="http://schemas.microsoft.com/office/drawing/2014/main" id="{ED27C885-627E-445B-ACA3-FEE914D66BEC}"/>
              </a:ext>
            </a:extLst>
          </p:cNvPr>
          <p:cNvSpPr/>
          <p:nvPr/>
        </p:nvSpPr>
        <p:spPr>
          <a:xfrm>
            <a:off x="8737600" y="4676977"/>
            <a:ext cx="114300" cy="1236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楕円 40">
            <a:extLst>
              <a:ext uri="{FF2B5EF4-FFF2-40B4-BE49-F238E27FC236}">
                <a16:creationId xmlns:a16="http://schemas.microsoft.com/office/drawing/2014/main" id="{4D76D3B1-FF36-400C-97A9-1FC48155BA25}"/>
              </a:ext>
            </a:extLst>
          </p:cNvPr>
          <p:cNvSpPr/>
          <p:nvPr/>
        </p:nvSpPr>
        <p:spPr>
          <a:xfrm>
            <a:off x="8724900" y="2898977"/>
            <a:ext cx="114300" cy="1236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AA30A2FE-74EC-4758-8E92-463C6C73BFB0}"/>
              </a:ext>
            </a:extLst>
          </p:cNvPr>
          <p:cNvSpPr/>
          <p:nvPr/>
        </p:nvSpPr>
        <p:spPr>
          <a:xfrm>
            <a:off x="4435473" y="2808708"/>
            <a:ext cx="642939" cy="34883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C2784E69-4A76-4FF1-8D49-246065539941}"/>
              </a:ext>
            </a:extLst>
          </p:cNvPr>
          <p:cNvSpPr/>
          <p:nvPr/>
        </p:nvSpPr>
        <p:spPr>
          <a:xfrm>
            <a:off x="6629401" y="2821160"/>
            <a:ext cx="669926" cy="36016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E97A8048-68AB-4E3E-9BD2-4A4738F64A71}"/>
              </a:ext>
            </a:extLst>
          </p:cNvPr>
          <p:cNvSpPr/>
          <p:nvPr/>
        </p:nvSpPr>
        <p:spPr>
          <a:xfrm>
            <a:off x="4445002" y="4564370"/>
            <a:ext cx="633409" cy="34883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1372E9E4-1E61-4A04-B716-2C067623EC71}"/>
              </a:ext>
            </a:extLst>
          </p:cNvPr>
          <p:cNvSpPr/>
          <p:nvPr/>
        </p:nvSpPr>
        <p:spPr>
          <a:xfrm>
            <a:off x="6624685" y="4551670"/>
            <a:ext cx="663527" cy="34883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D2C73357-133C-4EB3-A359-12A2032F0075}"/>
              </a:ext>
            </a:extLst>
          </p:cNvPr>
          <p:cNvSpPr/>
          <p:nvPr/>
        </p:nvSpPr>
        <p:spPr>
          <a:xfrm>
            <a:off x="4813716" y="4645792"/>
            <a:ext cx="2060467" cy="1421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F0F98CFC-D929-48FA-9908-95C20A625A52}"/>
              </a:ext>
            </a:extLst>
          </p:cNvPr>
          <p:cNvSpPr/>
          <p:nvPr/>
        </p:nvSpPr>
        <p:spPr>
          <a:xfrm>
            <a:off x="4786420" y="2917591"/>
            <a:ext cx="2179530" cy="1257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E068147-593B-47DE-B514-7723220F3A18}"/>
              </a:ext>
            </a:extLst>
          </p:cNvPr>
          <p:cNvSpPr txBox="1"/>
          <p:nvPr/>
        </p:nvSpPr>
        <p:spPr>
          <a:xfrm>
            <a:off x="333829" y="2365829"/>
            <a:ext cx="2366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Holes for M4 screws</a:t>
            </a:r>
            <a:endParaRPr kumimoji="1" lang="ja-JP" altLang="en-US" dirty="0"/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EF631C93-BD2F-4177-BC92-F50450BD7A4E}"/>
              </a:ext>
            </a:extLst>
          </p:cNvPr>
          <p:cNvCxnSpPr>
            <a:cxnSpLocks/>
          </p:cNvCxnSpPr>
          <p:nvPr/>
        </p:nvCxnSpPr>
        <p:spPr>
          <a:xfrm>
            <a:off x="2369982" y="2550495"/>
            <a:ext cx="411318" cy="3230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>
            <a:extLst>
              <a:ext uri="{FF2B5EF4-FFF2-40B4-BE49-F238E27FC236}">
                <a16:creationId xmlns:a16="http://schemas.microsoft.com/office/drawing/2014/main" id="{39B434B1-ADF2-48D7-9B30-9CC7A93AA2F2}"/>
              </a:ext>
            </a:extLst>
          </p:cNvPr>
          <p:cNvCxnSpPr>
            <a:cxnSpLocks/>
          </p:cNvCxnSpPr>
          <p:nvPr/>
        </p:nvCxnSpPr>
        <p:spPr>
          <a:xfrm>
            <a:off x="4421187" y="5180240"/>
            <a:ext cx="289027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2A5A3E8F-E80B-4E25-B18F-1B3E1ACE7973}"/>
              </a:ext>
            </a:extLst>
          </p:cNvPr>
          <p:cNvSpPr txBox="1"/>
          <p:nvPr/>
        </p:nvSpPr>
        <p:spPr>
          <a:xfrm>
            <a:off x="5587470" y="5159180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~103</a:t>
            </a:r>
            <a:endParaRPr kumimoji="1" lang="ja-JP" altLang="en-US" dirty="0"/>
          </a:p>
        </p:txBody>
      </p:sp>
      <p:cxnSp>
        <p:nvCxnSpPr>
          <p:cNvPr id="50" name="直線矢印コネクタ 49">
            <a:extLst>
              <a:ext uri="{FF2B5EF4-FFF2-40B4-BE49-F238E27FC236}">
                <a16:creationId xmlns:a16="http://schemas.microsoft.com/office/drawing/2014/main" id="{CFF6128A-B696-4047-8892-37F65E200CEB}"/>
              </a:ext>
            </a:extLst>
          </p:cNvPr>
          <p:cNvCxnSpPr>
            <a:cxnSpLocks/>
          </p:cNvCxnSpPr>
          <p:nvPr/>
        </p:nvCxnSpPr>
        <p:spPr>
          <a:xfrm>
            <a:off x="8750203" y="4717552"/>
            <a:ext cx="269972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>
            <a:extLst>
              <a:ext uri="{FF2B5EF4-FFF2-40B4-BE49-F238E27FC236}">
                <a16:creationId xmlns:a16="http://schemas.microsoft.com/office/drawing/2014/main" id="{AC74583F-5BE0-42AE-B169-304928B373A8}"/>
              </a:ext>
            </a:extLst>
          </p:cNvPr>
          <p:cNvCxnSpPr>
            <a:cxnSpLocks/>
          </p:cNvCxnSpPr>
          <p:nvPr/>
        </p:nvCxnSpPr>
        <p:spPr>
          <a:xfrm>
            <a:off x="8794750" y="4703719"/>
            <a:ext cx="0" cy="21916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A22D817E-965F-4CD4-B1F8-132A41F4A89F}"/>
              </a:ext>
            </a:extLst>
          </p:cNvPr>
          <p:cNvSpPr txBox="1"/>
          <p:nvPr/>
        </p:nvSpPr>
        <p:spPr>
          <a:xfrm>
            <a:off x="8779585" y="431844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cxnSp>
        <p:nvCxnSpPr>
          <p:cNvPr id="54" name="直線矢印コネクタ 53">
            <a:extLst>
              <a:ext uri="{FF2B5EF4-FFF2-40B4-BE49-F238E27FC236}">
                <a16:creationId xmlns:a16="http://schemas.microsoft.com/office/drawing/2014/main" id="{3E7D4FD1-9522-4029-9E38-7EED37A6D2FC}"/>
              </a:ext>
            </a:extLst>
          </p:cNvPr>
          <p:cNvCxnSpPr>
            <a:cxnSpLocks/>
          </p:cNvCxnSpPr>
          <p:nvPr/>
        </p:nvCxnSpPr>
        <p:spPr>
          <a:xfrm>
            <a:off x="7560539" y="4675473"/>
            <a:ext cx="1257314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766C59A0-70DC-4084-B272-8E4C5CFE49B3}"/>
              </a:ext>
            </a:extLst>
          </p:cNvPr>
          <p:cNvSpPr txBox="1"/>
          <p:nvPr/>
        </p:nvSpPr>
        <p:spPr>
          <a:xfrm>
            <a:off x="8391306" y="4715839"/>
            <a:ext cx="352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CD1FFFFF-2A81-4B18-AF50-3AFF6F54F3C2}"/>
              </a:ext>
            </a:extLst>
          </p:cNvPr>
          <p:cNvSpPr txBox="1"/>
          <p:nvPr/>
        </p:nvSpPr>
        <p:spPr>
          <a:xfrm flipH="1">
            <a:off x="8012820" y="4470190"/>
            <a:ext cx="479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47</a:t>
            </a:r>
            <a:endParaRPr kumimoji="1" lang="ja-JP" altLang="en-US" dirty="0"/>
          </a:p>
        </p:txBody>
      </p:sp>
      <p:cxnSp>
        <p:nvCxnSpPr>
          <p:cNvPr id="61" name="直線矢印コネクタ 60">
            <a:extLst>
              <a:ext uri="{FF2B5EF4-FFF2-40B4-BE49-F238E27FC236}">
                <a16:creationId xmlns:a16="http://schemas.microsoft.com/office/drawing/2014/main" id="{D33426B7-4F95-430D-A10D-8DEAD05FC952}"/>
              </a:ext>
            </a:extLst>
          </p:cNvPr>
          <p:cNvCxnSpPr>
            <a:cxnSpLocks/>
          </p:cNvCxnSpPr>
          <p:nvPr/>
        </p:nvCxnSpPr>
        <p:spPr>
          <a:xfrm>
            <a:off x="6630987" y="2685276"/>
            <a:ext cx="68047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1FA3D8A9-E0A7-418D-89AA-78DD0528B142}"/>
              </a:ext>
            </a:extLst>
          </p:cNvPr>
          <p:cNvSpPr txBox="1"/>
          <p:nvPr/>
        </p:nvSpPr>
        <p:spPr>
          <a:xfrm>
            <a:off x="6697984" y="237286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25</a:t>
            </a:r>
            <a:endParaRPr kumimoji="1" lang="ja-JP" altLang="en-US" dirty="0"/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5DCCE375-5E29-44A5-A45C-0955A0E13CAC}"/>
              </a:ext>
            </a:extLst>
          </p:cNvPr>
          <p:cNvSpPr txBox="1"/>
          <p:nvPr/>
        </p:nvSpPr>
        <p:spPr>
          <a:xfrm>
            <a:off x="5645753" y="233290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50</a:t>
            </a:r>
            <a:endParaRPr kumimoji="1" lang="ja-JP" altLang="en-US" dirty="0"/>
          </a:p>
        </p:txBody>
      </p:sp>
      <p:cxnSp>
        <p:nvCxnSpPr>
          <p:cNvPr id="66" name="直線矢印コネクタ 65">
            <a:extLst>
              <a:ext uri="{FF2B5EF4-FFF2-40B4-BE49-F238E27FC236}">
                <a16:creationId xmlns:a16="http://schemas.microsoft.com/office/drawing/2014/main" id="{8369010D-6923-42A4-91EF-31C46598D118}"/>
              </a:ext>
            </a:extLst>
          </p:cNvPr>
          <p:cNvCxnSpPr>
            <a:cxnSpLocks/>
          </p:cNvCxnSpPr>
          <p:nvPr/>
        </p:nvCxnSpPr>
        <p:spPr>
          <a:xfrm>
            <a:off x="4471987" y="2659876"/>
            <a:ext cx="68047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744BAC72-41E8-4919-BD41-4E78E13856A7}"/>
              </a:ext>
            </a:extLst>
          </p:cNvPr>
          <p:cNvSpPr txBox="1"/>
          <p:nvPr/>
        </p:nvSpPr>
        <p:spPr>
          <a:xfrm>
            <a:off x="4538984" y="234746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25</a:t>
            </a:r>
            <a:endParaRPr kumimoji="1" lang="ja-JP" altLang="en-US" dirty="0"/>
          </a:p>
        </p:txBody>
      </p:sp>
      <p:cxnSp>
        <p:nvCxnSpPr>
          <p:cNvPr id="68" name="直線矢印コネクタ 67">
            <a:extLst>
              <a:ext uri="{FF2B5EF4-FFF2-40B4-BE49-F238E27FC236}">
                <a16:creationId xmlns:a16="http://schemas.microsoft.com/office/drawing/2014/main" id="{292750DB-239F-40C8-9B8C-203BD5B6CF45}"/>
              </a:ext>
            </a:extLst>
          </p:cNvPr>
          <p:cNvCxnSpPr>
            <a:cxnSpLocks/>
          </p:cNvCxnSpPr>
          <p:nvPr/>
        </p:nvCxnSpPr>
        <p:spPr>
          <a:xfrm>
            <a:off x="5152466" y="2659876"/>
            <a:ext cx="147221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19404261-92B1-4507-B4BC-AC6FF6C04CEC}"/>
              </a:ext>
            </a:extLst>
          </p:cNvPr>
          <p:cNvSpPr txBox="1"/>
          <p:nvPr/>
        </p:nvSpPr>
        <p:spPr>
          <a:xfrm>
            <a:off x="5674766" y="305668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70</a:t>
            </a:r>
            <a:endParaRPr kumimoji="1" lang="ja-JP" altLang="en-US" dirty="0"/>
          </a:p>
        </p:txBody>
      </p:sp>
      <p:cxnSp>
        <p:nvCxnSpPr>
          <p:cNvPr id="72" name="直線矢印コネクタ 71">
            <a:extLst>
              <a:ext uri="{FF2B5EF4-FFF2-40B4-BE49-F238E27FC236}">
                <a16:creationId xmlns:a16="http://schemas.microsoft.com/office/drawing/2014/main" id="{969625F9-F54E-4BC0-B690-18BD0588F93B}"/>
              </a:ext>
            </a:extLst>
          </p:cNvPr>
          <p:cNvCxnSpPr>
            <a:cxnSpLocks/>
          </p:cNvCxnSpPr>
          <p:nvPr/>
        </p:nvCxnSpPr>
        <p:spPr>
          <a:xfrm>
            <a:off x="4807432" y="3043389"/>
            <a:ext cx="2158518" cy="133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36355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4009B1-233D-496B-B0BD-29B996F63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Acryl Cerenkov Detector</a:t>
            </a:r>
            <a:r>
              <a:rPr lang="ja-JP" altLang="en-US" dirty="0"/>
              <a:t>（変更）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1FF59AA-7A4C-47CB-B879-32CC358111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895" y="5456644"/>
            <a:ext cx="6361515" cy="1004162"/>
          </a:xfrm>
        </p:spPr>
        <p:txBody>
          <a:bodyPr>
            <a:normAutofit fontScale="92500" lnSpcReduction="20000"/>
          </a:bodyPr>
          <a:lstStyle/>
          <a:p>
            <a:r>
              <a:rPr kumimoji="1" lang="ja-JP" altLang="en-US" dirty="0"/>
              <a:t>アクリル外径を小さくし、</a:t>
            </a:r>
            <a:r>
              <a:rPr kumimoji="1" lang="en-US" altLang="ja-JP" dirty="0"/>
              <a:t>PMT</a:t>
            </a:r>
            <a:r>
              <a:rPr kumimoji="1" lang="ja-JP" altLang="en-US" dirty="0"/>
              <a:t>に合わせることで、蓋を外さずに取り付けフレーム</a:t>
            </a:r>
            <a:r>
              <a:rPr lang="ja-JP" altLang="en-US" dirty="0"/>
              <a:t>に挿入可能となる</a:t>
            </a:r>
            <a:endParaRPr kumimoji="1" lang="ja-JP" altLang="en-US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4B082962-68B0-45E1-A439-1A457E1E5AF4}"/>
              </a:ext>
            </a:extLst>
          </p:cNvPr>
          <p:cNvSpPr/>
          <p:nvPr/>
        </p:nvSpPr>
        <p:spPr>
          <a:xfrm>
            <a:off x="4632848" y="2588153"/>
            <a:ext cx="2073110" cy="210142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2B7EBCD-7D4F-4D6D-8DF6-5E601D6612BD}"/>
              </a:ext>
            </a:extLst>
          </p:cNvPr>
          <p:cNvSpPr/>
          <p:nvPr/>
        </p:nvSpPr>
        <p:spPr>
          <a:xfrm>
            <a:off x="4632848" y="2052359"/>
            <a:ext cx="2073110" cy="525320"/>
          </a:xfrm>
          <a:prstGeom prst="rect">
            <a:avLst/>
          </a:prstGeom>
          <a:solidFill>
            <a:srgbClr val="11E1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407D0708-F631-41C4-B393-2BA79214B0C1}"/>
              </a:ext>
            </a:extLst>
          </p:cNvPr>
          <p:cNvCxnSpPr>
            <a:cxnSpLocks/>
          </p:cNvCxnSpPr>
          <p:nvPr/>
        </p:nvCxnSpPr>
        <p:spPr>
          <a:xfrm>
            <a:off x="5029254" y="2052359"/>
            <a:ext cx="0" cy="535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4DAC8E77-322F-4DF2-9756-BDB65761C568}"/>
              </a:ext>
            </a:extLst>
          </p:cNvPr>
          <p:cNvCxnSpPr>
            <a:cxnSpLocks/>
          </p:cNvCxnSpPr>
          <p:nvPr/>
        </p:nvCxnSpPr>
        <p:spPr>
          <a:xfrm>
            <a:off x="6299254" y="2052359"/>
            <a:ext cx="0" cy="5445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8A6CD07E-237E-4780-90B2-7685873AD3F0}"/>
              </a:ext>
            </a:extLst>
          </p:cNvPr>
          <p:cNvCxnSpPr>
            <a:cxnSpLocks/>
          </p:cNvCxnSpPr>
          <p:nvPr/>
        </p:nvCxnSpPr>
        <p:spPr>
          <a:xfrm>
            <a:off x="3783109" y="2731143"/>
            <a:ext cx="0" cy="188929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3427FCF7-0CC7-4A9C-9B5A-896C779BB321}"/>
              </a:ext>
            </a:extLst>
          </p:cNvPr>
          <p:cNvCxnSpPr>
            <a:cxnSpLocks/>
            <a:stCxn id="7" idx="5"/>
          </p:cNvCxnSpPr>
          <p:nvPr/>
        </p:nvCxnSpPr>
        <p:spPr>
          <a:xfrm>
            <a:off x="2931528" y="2763236"/>
            <a:ext cx="1189446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64246268-57CA-44E2-973E-3172321440E1}"/>
              </a:ext>
            </a:extLst>
          </p:cNvPr>
          <p:cNvCxnSpPr/>
          <p:nvPr/>
        </p:nvCxnSpPr>
        <p:spPr>
          <a:xfrm flipV="1">
            <a:off x="2945781" y="4620436"/>
            <a:ext cx="1070079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F832D70F-B17F-4050-99E2-AC27739F3C1B}"/>
              </a:ext>
            </a:extLst>
          </p:cNvPr>
          <p:cNvSpPr txBox="1"/>
          <p:nvPr/>
        </p:nvSpPr>
        <p:spPr>
          <a:xfrm rot="5400000">
            <a:off x="3653426" y="3504916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71.9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DA4F8236-E4BC-4A1A-BFF5-58590E415CFB}"/>
              </a:ext>
            </a:extLst>
          </p:cNvPr>
          <p:cNvSpPr/>
          <p:nvPr/>
        </p:nvSpPr>
        <p:spPr>
          <a:xfrm>
            <a:off x="1220590" y="2526895"/>
            <a:ext cx="2160000" cy="222149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AB627066-ED69-4FC6-BEC5-EE76B17CD799}"/>
              </a:ext>
            </a:extLst>
          </p:cNvPr>
          <p:cNvSpPr>
            <a:spLocks noChangeAspect="1"/>
          </p:cNvSpPr>
          <p:nvPr/>
        </p:nvSpPr>
        <p:spPr>
          <a:xfrm>
            <a:off x="1523549" y="2891714"/>
            <a:ext cx="1512000" cy="1512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99C708C5-0F0B-47EA-A5F5-F4D3FBCC7619}"/>
              </a:ext>
            </a:extLst>
          </p:cNvPr>
          <p:cNvCxnSpPr>
            <a:cxnSpLocks/>
            <a:stCxn id="7" idx="4"/>
            <a:endCxn id="7" idx="1"/>
          </p:cNvCxnSpPr>
          <p:nvPr/>
        </p:nvCxnSpPr>
        <p:spPr>
          <a:xfrm>
            <a:off x="1671528" y="2763236"/>
            <a:ext cx="1260000" cy="1800000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B6C455AD-D0D0-4AE3-9A9F-9D19007F73D8}"/>
              </a:ext>
            </a:extLst>
          </p:cNvPr>
          <p:cNvCxnSpPr>
            <a:cxnSpLocks/>
            <a:stCxn id="7" idx="5"/>
            <a:endCxn id="7" idx="2"/>
          </p:cNvCxnSpPr>
          <p:nvPr/>
        </p:nvCxnSpPr>
        <p:spPr>
          <a:xfrm flipH="1">
            <a:off x="1671528" y="2763236"/>
            <a:ext cx="1260000" cy="1800000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0D927A65-1AF7-4997-8279-9F57BE113548}"/>
              </a:ext>
            </a:extLst>
          </p:cNvPr>
          <p:cNvCxnSpPr>
            <a:cxnSpLocks/>
            <a:stCxn id="7" idx="3"/>
            <a:endCxn id="7" idx="0"/>
          </p:cNvCxnSpPr>
          <p:nvPr/>
        </p:nvCxnSpPr>
        <p:spPr>
          <a:xfrm>
            <a:off x="1221528" y="3663236"/>
            <a:ext cx="2160000" cy="0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2DD4CE48-018C-435A-8028-3F5EC881CA21}"/>
              </a:ext>
            </a:extLst>
          </p:cNvPr>
          <p:cNvCxnSpPr>
            <a:cxnSpLocks/>
          </p:cNvCxnSpPr>
          <p:nvPr/>
        </p:nvCxnSpPr>
        <p:spPr>
          <a:xfrm>
            <a:off x="1248855" y="4905935"/>
            <a:ext cx="2170793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1364A112-6CB2-40FA-B2E4-A423085D6953}"/>
              </a:ext>
            </a:extLst>
          </p:cNvPr>
          <p:cNvCxnSpPr/>
          <p:nvPr/>
        </p:nvCxnSpPr>
        <p:spPr>
          <a:xfrm>
            <a:off x="1223644" y="3668153"/>
            <a:ext cx="0" cy="12791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1B420F73-3D24-4AAF-AC65-C7046751698E}"/>
              </a:ext>
            </a:extLst>
          </p:cNvPr>
          <p:cNvCxnSpPr/>
          <p:nvPr/>
        </p:nvCxnSpPr>
        <p:spPr>
          <a:xfrm>
            <a:off x="3401428" y="3645041"/>
            <a:ext cx="0" cy="12791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5A7C7310-07A7-41EE-A293-A94CA4F45F8B}"/>
              </a:ext>
            </a:extLst>
          </p:cNvPr>
          <p:cNvSpPr txBox="1"/>
          <p:nvPr/>
        </p:nvSpPr>
        <p:spPr>
          <a:xfrm>
            <a:off x="2006394" y="4924185"/>
            <a:ext cx="696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83</a:t>
            </a:r>
            <a:endParaRPr kumimoji="1" lang="en-US" altLang="ja-JP" dirty="0">
              <a:solidFill>
                <a:srgbClr val="FF0000"/>
              </a:solidFill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A2C56BB1-8F71-42B8-9DBD-6523B8777099}"/>
              </a:ext>
            </a:extLst>
          </p:cNvPr>
          <p:cNvCxnSpPr>
            <a:cxnSpLocks/>
          </p:cNvCxnSpPr>
          <p:nvPr/>
        </p:nvCxnSpPr>
        <p:spPr>
          <a:xfrm>
            <a:off x="7082370" y="2052359"/>
            <a:ext cx="0" cy="52532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221F6B86-C991-4C1B-933A-81F4CAB00141}"/>
              </a:ext>
            </a:extLst>
          </p:cNvPr>
          <p:cNvSpPr txBox="1"/>
          <p:nvPr/>
        </p:nvSpPr>
        <p:spPr>
          <a:xfrm rot="5400000">
            <a:off x="7098087" y="2119175"/>
            <a:ext cx="449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30</a:t>
            </a:r>
          </a:p>
        </p:txBody>
      </p: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104F82C6-50CD-4AFE-B948-FF894F01938F}"/>
              </a:ext>
            </a:extLst>
          </p:cNvPr>
          <p:cNvCxnSpPr>
            <a:cxnSpLocks/>
          </p:cNvCxnSpPr>
          <p:nvPr/>
        </p:nvCxnSpPr>
        <p:spPr>
          <a:xfrm>
            <a:off x="4632848" y="4775435"/>
            <a:ext cx="207311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5A672127-CF7E-4677-A207-1DF5849226FF}"/>
              </a:ext>
            </a:extLst>
          </p:cNvPr>
          <p:cNvSpPr txBox="1"/>
          <p:nvPr/>
        </p:nvSpPr>
        <p:spPr>
          <a:xfrm>
            <a:off x="5448354" y="477888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83</a:t>
            </a:r>
            <a:endParaRPr kumimoji="1" lang="ja-JP" altLang="en-US" dirty="0"/>
          </a:p>
        </p:txBody>
      </p: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2E514DDF-571F-49E6-8C17-3046EFE1E5A8}"/>
              </a:ext>
            </a:extLst>
          </p:cNvPr>
          <p:cNvCxnSpPr>
            <a:cxnSpLocks/>
          </p:cNvCxnSpPr>
          <p:nvPr/>
        </p:nvCxnSpPr>
        <p:spPr>
          <a:xfrm>
            <a:off x="4571197" y="1984314"/>
            <a:ext cx="2170793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79B8296C-245A-4363-9FE4-AA662079FA67}"/>
              </a:ext>
            </a:extLst>
          </p:cNvPr>
          <p:cNvSpPr txBox="1"/>
          <p:nvPr/>
        </p:nvSpPr>
        <p:spPr>
          <a:xfrm>
            <a:off x="5017515" y="1614982"/>
            <a:ext cx="1226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86.6</a:t>
            </a:r>
            <a:r>
              <a:rPr kumimoji="1" lang="en-US" altLang="ja-JP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kumimoji="1" lang="en-US" altLang="ja-JP" dirty="0">
                <a:solidFill>
                  <a:srgbClr val="FF0000"/>
                </a:solidFill>
              </a:rPr>
              <a:t>83</a:t>
            </a:r>
          </a:p>
        </p:txBody>
      </p: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2DE3FDD2-148B-4695-A411-C4663E15460F}"/>
              </a:ext>
            </a:extLst>
          </p:cNvPr>
          <p:cNvCxnSpPr>
            <a:cxnSpLocks/>
          </p:cNvCxnSpPr>
          <p:nvPr/>
        </p:nvCxnSpPr>
        <p:spPr>
          <a:xfrm>
            <a:off x="4578273" y="1916218"/>
            <a:ext cx="0" cy="3245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ED2235A1-C38E-4459-A867-164E256D9758}"/>
              </a:ext>
            </a:extLst>
          </p:cNvPr>
          <p:cNvCxnSpPr>
            <a:cxnSpLocks/>
          </p:cNvCxnSpPr>
          <p:nvPr/>
        </p:nvCxnSpPr>
        <p:spPr>
          <a:xfrm>
            <a:off x="6741990" y="1909449"/>
            <a:ext cx="0" cy="412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F3784590-182C-4C02-9A75-C061D14E591E}"/>
              </a:ext>
            </a:extLst>
          </p:cNvPr>
          <p:cNvCxnSpPr>
            <a:cxnSpLocks/>
          </p:cNvCxnSpPr>
          <p:nvPr/>
        </p:nvCxnSpPr>
        <p:spPr>
          <a:xfrm>
            <a:off x="6741990" y="2577679"/>
            <a:ext cx="3682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線コネクタ 43">
            <a:extLst>
              <a:ext uri="{FF2B5EF4-FFF2-40B4-BE49-F238E27FC236}">
                <a16:creationId xmlns:a16="http://schemas.microsoft.com/office/drawing/2014/main" id="{FC5E95F1-98C9-47F0-9155-AAC3FA9620D4}"/>
              </a:ext>
            </a:extLst>
          </p:cNvPr>
          <p:cNvCxnSpPr>
            <a:cxnSpLocks/>
          </p:cNvCxnSpPr>
          <p:nvPr/>
        </p:nvCxnSpPr>
        <p:spPr>
          <a:xfrm>
            <a:off x="6749020" y="2053903"/>
            <a:ext cx="35418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FD86ABA1-2939-4626-99CF-8D732408D6EF}"/>
              </a:ext>
            </a:extLst>
          </p:cNvPr>
          <p:cNvSpPr txBox="1"/>
          <p:nvPr/>
        </p:nvSpPr>
        <p:spPr>
          <a:xfrm>
            <a:off x="7017589" y="4329185"/>
            <a:ext cx="43787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PMT R5543</a:t>
            </a:r>
          </a:p>
          <a:p>
            <a:pPr lvl="1"/>
            <a:r>
              <a:rPr lang="en-US" altLang="ja-JP" dirty="0"/>
              <a:t>Quartz window (UV transparent)</a:t>
            </a:r>
          </a:p>
          <a:p>
            <a:pPr lvl="1"/>
            <a:r>
              <a:rPr lang="en-US" altLang="ja-JP" dirty="0"/>
              <a:t>Fine mesh</a:t>
            </a:r>
          </a:p>
          <a:p>
            <a:pPr lvl="1"/>
            <a:r>
              <a:rPr lang="en-US" altLang="ja-JP" dirty="0"/>
              <a:t>TTS 0.5ns</a:t>
            </a:r>
          </a:p>
          <a:p>
            <a:pPr lvl="1"/>
            <a:r>
              <a:rPr lang="en-US" altLang="ja-JP" dirty="0"/>
              <a:t>Gain 1.7 x 10</a:t>
            </a:r>
            <a:r>
              <a:rPr lang="en-US" altLang="ja-JP" baseline="30000" dirty="0"/>
              <a:t>7</a:t>
            </a:r>
            <a:r>
              <a:rPr lang="en-US" altLang="ja-JP" dirty="0"/>
              <a:t>(B=0), 0.6x10</a:t>
            </a:r>
            <a:r>
              <a:rPr lang="en-US" altLang="ja-JP" baseline="30000" dirty="0"/>
              <a:t>7</a:t>
            </a:r>
            <a:r>
              <a:rPr lang="en-US" altLang="ja-JP" dirty="0"/>
              <a:t>(B=0.5T)</a:t>
            </a:r>
          </a:p>
        </p:txBody>
      </p: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A3AB72E5-5D24-44A1-A6C5-F499BDA93C02}"/>
              </a:ext>
            </a:extLst>
          </p:cNvPr>
          <p:cNvCxnSpPr>
            <a:cxnSpLocks/>
            <a:endCxn id="8" idx="3"/>
          </p:cNvCxnSpPr>
          <p:nvPr/>
        </p:nvCxnSpPr>
        <p:spPr>
          <a:xfrm flipH="1" flipV="1">
            <a:off x="6705958" y="3638867"/>
            <a:ext cx="237368" cy="8538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>
            <a:extLst>
              <a:ext uri="{FF2B5EF4-FFF2-40B4-BE49-F238E27FC236}">
                <a16:creationId xmlns:a16="http://schemas.microsoft.com/office/drawing/2014/main" id="{2E5522E2-4958-4E5E-9957-6F33524BA358}"/>
              </a:ext>
            </a:extLst>
          </p:cNvPr>
          <p:cNvCxnSpPr>
            <a:cxnSpLocks/>
          </p:cNvCxnSpPr>
          <p:nvPr/>
        </p:nvCxnSpPr>
        <p:spPr>
          <a:xfrm>
            <a:off x="1220590" y="2460504"/>
            <a:ext cx="2199057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D438B854-2708-44B2-B187-A9D780797065}"/>
              </a:ext>
            </a:extLst>
          </p:cNvPr>
          <p:cNvSpPr txBox="1"/>
          <p:nvPr/>
        </p:nvSpPr>
        <p:spPr>
          <a:xfrm>
            <a:off x="1781848" y="2069744"/>
            <a:ext cx="1196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83</a:t>
            </a:r>
            <a:r>
              <a:rPr kumimoji="1" lang="en-US" altLang="ja-JP" dirty="0"/>
              <a:t> (PMT)</a:t>
            </a:r>
            <a:endParaRPr kumimoji="1" lang="ja-JP" altLang="en-US" dirty="0"/>
          </a:p>
        </p:txBody>
      </p: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D80BA69B-5379-4660-8F67-75A145736E59}"/>
              </a:ext>
            </a:extLst>
          </p:cNvPr>
          <p:cNvCxnSpPr/>
          <p:nvPr/>
        </p:nvCxnSpPr>
        <p:spPr>
          <a:xfrm>
            <a:off x="1220590" y="2362722"/>
            <a:ext cx="0" cy="12791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B3D50DB3-F0AC-4926-9320-B337BA86ECCD}"/>
              </a:ext>
            </a:extLst>
          </p:cNvPr>
          <p:cNvCxnSpPr/>
          <p:nvPr/>
        </p:nvCxnSpPr>
        <p:spPr>
          <a:xfrm>
            <a:off x="3377321" y="2439076"/>
            <a:ext cx="0" cy="12791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矢印コネクタ 54">
            <a:extLst>
              <a:ext uri="{FF2B5EF4-FFF2-40B4-BE49-F238E27FC236}">
                <a16:creationId xmlns:a16="http://schemas.microsoft.com/office/drawing/2014/main" id="{AFCBB35D-866B-4F2A-A924-B8BD71783BB0}"/>
              </a:ext>
            </a:extLst>
          </p:cNvPr>
          <p:cNvCxnSpPr>
            <a:cxnSpLocks/>
          </p:cNvCxnSpPr>
          <p:nvPr/>
        </p:nvCxnSpPr>
        <p:spPr>
          <a:xfrm>
            <a:off x="1613859" y="3351104"/>
            <a:ext cx="1402575" cy="64126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9DE8A0ED-3CAD-40F7-AE9F-9F31A673D344}"/>
              </a:ext>
            </a:extLst>
          </p:cNvPr>
          <p:cNvSpPr txBox="1"/>
          <p:nvPr/>
        </p:nvSpPr>
        <p:spPr>
          <a:xfrm rot="1472923">
            <a:off x="1546754" y="3361473"/>
            <a:ext cx="2382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Φ58 (photocathode)</a:t>
            </a:r>
            <a:endParaRPr kumimoji="1" lang="ja-JP" altLang="en-US" dirty="0"/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D9E296DE-E080-4BEF-ADD2-6D3F64A11751}"/>
              </a:ext>
            </a:extLst>
          </p:cNvPr>
          <p:cNvSpPr txBox="1"/>
          <p:nvPr/>
        </p:nvSpPr>
        <p:spPr>
          <a:xfrm>
            <a:off x="3074143" y="1528180"/>
            <a:ext cx="1604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Acryl radiator</a:t>
            </a:r>
            <a:endParaRPr kumimoji="1" lang="ja-JP" altLang="en-US" dirty="0"/>
          </a:p>
        </p:txBody>
      </p:sp>
      <p:cxnSp>
        <p:nvCxnSpPr>
          <p:cNvPr id="63" name="直線矢印コネクタ 62">
            <a:extLst>
              <a:ext uri="{FF2B5EF4-FFF2-40B4-BE49-F238E27FC236}">
                <a16:creationId xmlns:a16="http://schemas.microsoft.com/office/drawing/2014/main" id="{F019DCED-4986-4790-8274-B4D096318143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3967775" y="1864185"/>
            <a:ext cx="665073" cy="4508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六角形 6">
            <a:extLst>
              <a:ext uri="{FF2B5EF4-FFF2-40B4-BE49-F238E27FC236}">
                <a16:creationId xmlns:a16="http://schemas.microsoft.com/office/drawing/2014/main" id="{45B5F30E-00E5-4C78-9881-3244BD55F848}"/>
              </a:ext>
            </a:extLst>
          </p:cNvPr>
          <p:cNvSpPr>
            <a:spLocks/>
          </p:cNvSpPr>
          <p:nvPr/>
        </p:nvSpPr>
        <p:spPr>
          <a:xfrm>
            <a:off x="1221528" y="2763236"/>
            <a:ext cx="2160000" cy="1800000"/>
          </a:xfrm>
          <a:prstGeom prst="hexagon">
            <a:avLst/>
          </a:prstGeom>
          <a:solidFill>
            <a:srgbClr val="11E1F7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スライド番号プレースホルダー 9">
            <a:extLst>
              <a:ext uri="{FF2B5EF4-FFF2-40B4-BE49-F238E27FC236}">
                <a16:creationId xmlns:a16="http://schemas.microsoft.com/office/drawing/2014/main" id="{53991435-97BA-40D6-8D7C-6B2081BC8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8C3C-4305-4F8C-A37C-00EA03A9A98A}" type="slidenum">
              <a:rPr kumimoji="1" lang="ja-JP" altLang="en-US" smtClean="0"/>
              <a:t>22</a:t>
            </a:fld>
            <a:endParaRPr kumimoji="1" lang="ja-JP" altLang="en-US" dirty="0"/>
          </a:p>
        </p:txBody>
      </p:sp>
      <p:cxnSp>
        <p:nvCxnSpPr>
          <p:cNvPr id="64" name="直線矢印コネクタ 63">
            <a:extLst>
              <a:ext uri="{FF2B5EF4-FFF2-40B4-BE49-F238E27FC236}">
                <a16:creationId xmlns:a16="http://schemas.microsoft.com/office/drawing/2014/main" id="{D1003C38-3A03-4BB6-A86C-F98BB7FA0D81}"/>
              </a:ext>
            </a:extLst>
          </p:cNvPr>
          <p:cNvCxnSpPr>
            <a:cxnSpLocks/>
          </p:cNvCxnSpPr>
          <p:nvPr/>
        </p:nvCxnSpPr>
        <p:spPr>
          <a:xfrm flipV="1">
            <a:off x="4571197" y="2596957"/>
            <a:ext cx="1" cy="202347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132E7942-9C37-4430-BAD2-62914A68C215}"/>
              </a:ext>
            </a:extLst>
          </p:cNvPr>
          <p:cNvSpPr txBox="1"/>
          <p:nvPr/>
        </p:nvSpPr>
        <p:spPr>
          <a:xfrm rot="5400000">
            <a:off x="4173034" y="324433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84</a:t>
            </a:r>
            <a:endParaRPr kumimoji="1" lang="ja-JP" altLang="en-US" dirty="0"/>
          </a:p>
        </p:txBody>
      </p:sp>
      <p:pic>
        <p:nvPicPr>
          <p:cNvPr id="68" name="図 67">
            <a:extLst>
              <a:ext uri="{FF2B5EF4-FFF2-40B4-BE49-F238E27FC236}">
                <a16:creationId xmlns:a16="http://schemas.microsoft.com/office/drawing/2014/main" id="{8AA113FE-5F9D-4E10-A26B-31AF1C4E63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380" y="1383566"/>
            <a:ext cx="3563707" cy="267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7411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384E2E-E237-45C5-B116-48753D4C1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PMT Frame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D0DA2EB-0208-45AE-B1DB-10451A154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825625"/>
            <a:ext cx="3773175" cy="4351338"/>
          </a:xfrm>
        </p:spPr>
        <p:txBody>
          <a:bodyPr/>
          <a:lstStyle/>
          <a:p>
            <a:r>
              <a:rPr lang="en-US" altLang="ja-JP" dirty="0"/>
              <a:t>Arrived on Jan 7</a:t>
            </a:r>
          </a:p>
          <a:p>
            <a:pPr lvl="1"/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68BED62-0761-477D-AF13-0AF77F519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8C3C-4305-4F8C-A37C-00EA03A9A98A}" type="slidenum">
              <a:rPr kumimoji="1" lang="ja-JP" altLang="en-US" smtClean="0"/>
              <a:t>23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59646883-F3C2-4BDA-8816-1AE7A9A86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381875" y="1474691"/>
            <a:ext cx="6457451" cy="430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8937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楕円 110">
            <a:extLst>
              <a:ext uri="{FF2B5EF4-FFF2-40B4-BE49-F238E27FC236}">
                <a16:creationId xmlns:a16="http://schemas.microsoft.com/office/drawing/2014/main" id="{AAD466B5-DE09-45E9-A91C-6ACC3315E209}"/>
              </a:ext>
            </a:extLst>
          </p:cNvPr>
          <p:cNvSpPr/>
          <p:nvPr/>
        </p:nvSpPr>
        <p:spPr>
          <a:xfrm rot="10800000">
            <a:off x="3976512" y="3597789"/>
            <a:ext cx="439463" cy="423143"/>
          </a:xfrm>
          <a:prstGeom prst="ellipse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7" name="正方形/長方形 206">
            <a:extLst>
              <a:ext uri="{FF2B5EF4-FFF2-40B4-BE49-F238E27FC236}">
                <a16:creationId xmlns:a16="http://schemas.microsoft.com/office/drawing/2014/main" id="{A05A4E68-BE1F-4EBE-B063-2517699D4CA4}"/>
              </a:ext>
            </a:extLst>
          </p:cNvPr>
          <p:cNvSpPr/>
          <p:nvPr/>
        </p:nvSpPr>
        <p:spPr>
          <a:xfrm>
            <a:off x="7966122" y="4905529"/>
            <a:ext cx="705830" cy="384204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9" name="正方形/長方形 178">
            <a:extLst>
              <a:ext uri="{FF2B5EF4-FFF2-40B4-BE49-F238E27FC236}">
                <a16:creationId xmlns:a16="http://schemas.microsoft.com/office/drawing/2014/main" id="{250F585C-9648-4827-84FC-0E459B969879}"/>
              </a:ext>
            </a:extLst>
          </p:cNvPr>
          <p:cNvSpPr/>
          <p:nvPr/>
        </p:nvSpPr>
        <p:spPr>
          <a:xfrm>
            <a:off x="7946777" y="2312666"/>
            <a:ext cx="725175" cy="394058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8132879-77EB-4A6D-BC13-AC6268210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250" y="-114754"/>
            <a:ext cx="10515600" cy="1325563"/>
          </a:xfrm>
        </p:spPr>
        <p:txBody>
          <a:bodyPr/>
          <a:lstStyle/>
          <a:p>
            <a:r>
              <a:rPr kumimoji="1" lang="en-US" altLang="ja-JP" dirty="0"/>
              <a:t>Configuration of Event Start Counter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D3C9161-78BC-4693-9ACD-DD03A6AC0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21" y="1565757"/>
            <a:ext cx="2997512" cy="4628879"/>
          </a:xfrm>
        </p:spPr>
        <p:txBody>
          <a:bodyPr>
            <a:normAutofit fontScale="85000" lnSpcReduction="10000"/>
          </a:bodyPr>
          <a:lstStyle/>
          <a:p>
            <a:endParaRPr lang="en-US" altLang="ja-JP" dirty="0"/>
          </a:p>
          <a:p>
            <a:r>
              <a:rPr lang="en-US" altLang="ja-JP" dirty="0"/>
              <a:t>Configuration to avoid Forward </a:t>
            </a:r>
            <a:r>
              <a:rPr lang="en-US" altLang="ja-JP" dirty="0" err="1"/>
              <a:t>eID</a:t>
            </a:r>
            <a:r>
              <a:rPr lang="en-US" altLang="ja-JP" dirty="0"/>
              <a:t> acceptance (12 deg in horizontal)</a:t>
            </a:r>
            <a:endParaRPr kumimoji="1" lang="en-US" altLang="ja-JP" dirty="0"/>
          </a:p>
          <a:p>
            <a:pPr lvl="1"/>
            <a:r>
              <a:rPr kumimoji="1" lang="en-US" altLang="ja-JP" dirty="0"/>
              <a:t>14 PMTs</a:t>
            </a:r>
          </a:p>
          <a:p>
            <a:pPr lvl="1"/>
            <a:r>
              <a:rPr lang="en-US" altLang="ja-JP" dirty="0"/>
              <a:t>Additional 2 PMTs if they do not interfere the Forward </a:t>
            </a:r>
            <a:r>
              <a:rPr lang="en-US" altLang="ja-JP" dirty="0" err="1"/>
              <a:t>eID</a:t>
            </a:r>
            <a:r>
              <a:rPr lang="en-US" altLang="ja-JP" dirty="0"/>
              <a:t> acceptance</a:t>
            </a:r>
          </a:p>
          <a:p>
            <a:r>
              <a:rPr lang="en-US" altLang="ja-JP" dirty="0"/>
              <a:t>Installation</a:t>
            </a:r>
          </a:p>
          <a:p>
            <a:pPr lvl="1"/>
            <a:r>
              <a:rPr lang="en-US" altLang="ja-JP" dirty="0"/>
              <a:t>Slide in the PMT frame with PMTs on the support  </a:t>
            </a:r>
            <a:endParaRPr kumimoji="1" lang="en-US" altLang="ja-JP" dirty="0"/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802BDC91-AD58-49DE-A4DD-034A2E7CF6B1}"/>
              </a:ext>
            </a:extLst>
          </p:cNvPr>
          <p:cNvSpPr txBox="1"/>
          <p:nvPr/>
        </p:nvSpPr>
        <p:spPr>
          <a:xfrm>
            <a:off x="5315173" y="1288816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He Bag</a:t>
            </a:r>
            <a:endParaRPr kumimoji="1" lang="ja-JP" altLang="en-US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4B9A60AE-05BD-47E7-9826-1DD37328FB0D}"/>
              </a:ext>
            </a:extLst>
          </p:cNvPr>
          <p:cNvSpPr txBox="1"/>
          <p:nvPr/>
        </p:nvSpPr>
        <p:spPr>
          <a:xfrm>
            <a:off x="3738910" y="889521"/>
            <a:ext cx="1080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Acryl C</a:t>
            </a:r>
            <a:endParaRPr kumimoji="1" lang="ja-JP" altLang="en-US" dirty="0"/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50BB86DF-0DAA-4AC2-A3ED-3FD580ABDACA}"/>
              </a:ext>
            </a:extLst>
          </p:cNvPr>
          <p:cNvGrpSpPr/>
          <p:nvPr/>
        </p:nvGrpSpPr>
        <p:grpSpPr>
          <a:xfrm>
            <a:off x="4829618" y="2782805"/>
            <a:ext cx="1498616" cy="2068409"/>
            <a:chOff x="5234730" y="3517051"/>
            <a:chExt cx="1498616" cy="2068409"/>
          </a:xfrm>
        </p:grpSpPr>
        <p:sp>
          <p:nvSpPr>
            <p:cNvPr id="175" name="正方形/長方形 174">
              <a:extLst>
                <a:ext uri="{FF2B5EF4-FFF2-40B4-BE49-F238E27FC236}">
                  <a16:creationId xmlns:a16="http://schemas.microsoft.com/office/drawing/2014/main" id="{B0E473D6-BC2F-4371-BBB8-AC09629BDD97}"/>
                </a:ext>
              </a:extLst>
            </p:cNvPr>
            <p:cNvSpPr/>
            <p:nvPr/>
          </p:nvSpPr>
          <p:spPr>
            <a:xfrm>
              <a:off x="5234730" y="3517051"/>
              <a:ext cx="1498616" cy="206840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E1E70B17-ABBF-458B-814C-A7A7B2D12460}"/>
                </a:ext>
              </a:extLst>
            </p:cNvPr>
            <p:cNvSpPr/>
            <p:nvPr/>
          </p:nvSpPr>
          <p:spPr>
            <a:xfrm>
              <a:off x="5282598" y="3557908"/>
              <a:ext cx="1411200" cy="19692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D139BB3-35A6-4FD2-ADFA-7A62DA3AAD00}"/>
              </a:ext>
            </a:extLst>
          </p:cNvPr>
          <p:cNvSpPr txBox="1"/>
          <p:nvPr/>
        </p:nvSpPr>
        <p:spPr>
          <a:xfrm>
            <a:off x="5338045" y="6091642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550</a:t>
            </a:r>
            <a:endParaRPr kumimoji="1" lang="ja-JP" altLang="en-US" dirty="0"/>
          </a:p>
        </p:txBody>
      </p:sp>
      <p:cxnSp>
        <p:nvCxnSpPr>
          <p:cNvPr id="91" name="直線矢印コネクタ 90">
            <a:extLst>
              <a:ext uri="{FF2B5EF4-FFF2-40B4-BE49-F238E27FC236}">
                <a16:creationId xmlns:a16="http://schemas.microsoft.com/office/drawing/2014/main" id="{CE520BAC-EEFF-4CC0-B1CE-560089F91123}"/>
              </a:ext>
            </a:extLst>
          </p:cNvPr>
          <p:cNvCxnSpPr>
            <a:cxnSpLocks/>
          </p:cNvCxnSpPr>
          <p:nvPr/>
        </p:nvCxnSpPr>
        <p:spPr>
          <a:xfrm>
            <a:off x="4887638" y="4578226"/>
            <a:ext cx="1381956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B2031030-FF1F-4A54-9561-6AF9530D93EC}"/>
              </a:ext>
            </a:extLst>
          </p:cNvPr>
          <p:cNvSpPr txBox="1"/>
          <p:nvPr/>
        </p:nvSpPr>
        <p:spPr>
          <a:xfrm>
            <a:off x="5264220" y="4251967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252</a:t>
            </a:r>
            <a:endParaRPr kumimoji="1" lang="ja-JP" altLang="en-US" dirty="0"/>
          </a:p>
        </p:txBody>
      </p:sp>
      <p:cxnSp>
        <p:nvCxnSpPr>
          <p:cNvPr id="94" name="直線矢印コネクタ 93">
            <a:extLst>
              <a:ext uri="{FF2B5EF4-FFF2-40B4-BE49-F238E27FC236}">
                <a16:creationId xmlns:a16="http://schemas.microsoft.com/office/drawing/2014/main" id="{D624672E-B650-4F30-8E79-E1730CF7DE2A}"/>
              </a:ext>
            </a:extLst>
          </p:cNvPr>
          <p:cNvCxnSpPr>
            <a:cxnSpLocks/>
          </p:cNvCxnSpPr>
          <p:nvPr/>
        </p:nvCxnSpPr>
        <p:spPr>
          <a:xfrm>
            <a:off x="4266280" y="1625267"/>
            <a:ext cx="533602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844166C3-A604-4411-A430-4463E5F41D66}"/>
              </a:ext>
            </a:extLst>
          </p:cNvPr>
          <p:cNvCxnSpPr>
            <a:cxnSpLocks/>
          </p:cNvCxnSpPr>
          <p:nvPr/>
        </p:nvCxnSpPr>
        <p:spPr>
          <a:xfrm>
            <a:off x="4668197" y="1037751"/>
            <a:ext cx="6981" cy="5687177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線矢印コネクタ 146">
            <a:extLst>
              <a:ext uri="{FF2B5EF4-FFF2-40B4-BE49-F238E27FC236}">
                <a16:creationId xmlns:a16="http://schemas.microsoft.com/office/drawing/2014/main" id="{0A949899-A308-4A32-B3E6-3562322103E9}"/>
              </a:ext>
            </a:extLst>
          </p:cNvPr>
          <p:cNvCxnSpPr>
            <a:cxnSpLocks/>
          </p:cNvCxnSpPr>
          <p:nvPr/>
        </p:nvCxnSpPr>
        <p:spPr>
          <a:xfrm>
            <a:off x="6374111" y="2816842"/>
            <a:ext cx="0" cy="202045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4D372119-6156-4A6E-A73A-5AB16E03E240}"/>
              </a:ext>
            </a:extLst>
          </p:cNvPr>
          <p:cNvSpPr txBox="1"/>
          <p:nvPr/>
        </p:nvSpPr>
        <p:spPr>
          <a:xfrm rot="16200000">
            <a:off x="5752335" y="3530365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352</a:t>
            </a:r>
            <a:endParaRPr kumimoji="1" lang="ja-JP" altLang="en-US" dirty="0"/>
          </a:p>
        </p:txBody>
      </p:sp>
      <p:cxnSp>
        <p:nvCxnSpPr>
          <p:cNvPr id="83" name="直線矢印コネクタ 82">
            <a:extLst>
              <a:ext uri="{FF2B5EF4-FFF2-40B4-BE49-F238E27FC236}">
                <a16:creationId xmlns:a16="http://schemas.microsoft.com/office/drawing/2014/main" id="{93FD80EF-7421-4334-B6F0-9EF02C11115B}"/>
              </a:ext>
            </a:extLst>
          </p:cNvPr>
          <p:cNvCxnSpPr>
            <a:cxnSpLocks/>
          </p:cNvCxnSpPr>
          <p:nvPr/>
        </p:nvCxnSpPr>
        <p:spPr>
          <a:xfrm>
            <a:off x="4331383" y="2276879"/>
            <a:ext cx="496442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986D43B-658C-4F93-9863-45430C079EAF}"/>
              </a:ext>
            </a:extLst>
          </p:cNvPr>
          <p:cNvSpPr txBox="1"/>
          <p:nvPr/>
        </p:nvSpPr>
        <p:spPr>
          <a:xfrm>
            <a:off x="4362365" y="189277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84</a:t>
            </a:r>
            <a:endParaRPr kumimoji="1" lang="ja-JP" altLang="en-US" dirty="0"/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4ED3D7EA-6B86-4791-8DC9-EE698D33022C}"/>
              </a:ext>
            </a:extLst>
          </p:cNvPr>
          <p:cNvSpPr txBox="1"/>
          <p:nvPr/>
        </p:nvSpPr>
        <p:spPr>
          <a:xfrm rot="16200000">
            <a:off x="3707272" y="2133669"/>
            <a:ext cx="765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85Φ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FA2831F-BCE5-4052-A5AE-A29AA23F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59199" y="6320270"/>
            <a:ext cx="2743200" cy="365125"/>
          </a:xfrm>
        </p:spPr>
        <p:txBody>
          <a:bodyPr/>
          <a:lstStyle/>
          <a:p>
            <a:fld id="{BC318C3C-4305-4F8C-A37C-00EA03A9A98A}" type="slidenum">
              <a:rPr kumimoji="1" lang="ja-JP" altLang="en-US" smtClean="0"/>
              <a:t>24</a:t>
            </a:fld>
            <a:endParaRPr kumimoji="1" lang="ja-JP" altLang="en-US" dirty="0"/>
          </a:p>
        </p:txBody>
      </p:sp>
      <p:cxnSp>
        <p:nvCxnSpPr>
          <p:cNvPr id="100" name="直線矢印コネクタ 99">
            <a:extLst>
              <a:ext uri="{FF2B5EF4-FFF2-40B4-BE49-F238E27FC236}">
                <a16:creationId xmlns:a16="http://schemas.microsoft.com/office/drawing/2014/main" id="{2B363473-F64F-4A6A-8BAA-77F5AA516CC6}"/>
              </a:ext>
            </a:extLst>
          </p:cNvPr>
          <p:cNvCxnSpPr>
            <a:cxnSpLocks/>
          </p:cNvCxnSpPr>
          <p:nvPr/>
        </p:nvCxnSpPr>
        <p:spPr>
          <a:xfrm flipH="1">
            <a:off x="4877486" y="4436633"/>
            <a:ext cx="24876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テキスト ボックス 173">
            <a:extLst>
              <a:ext uri="{FF2B5EF4-FFF2-40B4-BE49-F238E27FC236}">
                <a16:creationId xmlns:a16="http://schemas.microsoft.com/office/drawing/2014/main" id="{5D46D9FD-205C-48D6-829F-B22AEE3B64BB}"/>
              </a:ext>
            </a:extLst>
          </p:cNvPr>
          <p:cNvSpPr txBox="1"/>
          <p:nvPr/>
        </p:nvSpPr>
        <p:spPr>
          <a:xfrm>
            <a:off x="4266280" y="1591084"/>
            <a:ext cx="489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104</a:t>
            </a:r>
            <a:endParaRPr kumimoji="1" lang="ja-JP" altLang="en-US" dirty="0"/>
          </a:p>
        </p:txBody>
      </p: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C01B4F8A-56DF-4585-9286-6A2697CD7F82}"/>
              </a:ext>
            </a:extLst>
          </p:cNvPr>
          <p:cNvCxnSpPr/>
          <p:nvPr/>
        </p:nvCxnSpPr>
        <p:spPr>
          <a:xfrm>
            <a:off x="4237689" y="1463580"/>
            <a:ext cx="0" cy="6138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直線コネクタ 175">
            <a:extLst>
              <a:ext uri="{FF2B5EF4-FFF2-40B4-BE49-F238E27FC236}">
                <a16:creationId xmlns:a16="http://schemas.microsoft.com/office/drawing/2014/main" id="{EEF11AF5-8DF1-4801-A80F-B113F0F7F0D0}"/>
              </a:ext>
            </a:extLst>
          </p:cNvPr>
          <p:cNvCxnSpPr/>
          <p:nvPr/>
        </p:nvCxnSpPr>
        <p:spPr>
          <a:xfrm>
            <a:off x="4820674" y="1440100"/>
            <a:ext cx="0" cy="6138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143EE2DF-AD6B-4751-84C2-CFAE1A6BF7F6}"/>
              </a:ext>
            </a:extLst>
          </p:cNvPr>
          <p:cNvSpPr/>
          <p:nvPr/>
        </p:nvSpPr>
        <p:spPr>
          <a:xfrm>
            <a:off x="8184786" y="1932214"/>
            <a:ext cx="45719" cy="3812344"/>
          </a:xfrm>
          <a:prstGeom prst="rect">
            <a:avLst/>
          </a:prstGeom>
          <a:solidFill>
            <a:srgbClr val="FFE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7" name="正方形/長方形 176">
            <a:extLst>
              <a:ext uri="{FF2B5EF4-FFF2-40B4-BE49-F238E27FC236}">
                <a16:creationId xmlns:a16="http://schemas.microsoft.com/office/drawing/2014/main" id="{4E67E738-4D79-4764-8CA9-E308FE519C2F}"/>
              </a:ext>
            </a:extLst>
          </p:cNvPr>
          <p:cNvSpPr/>
          <p:nvPr/>
        </p:nvSpPr>
        <p:spPr>
          <a:xfrm flipH="1">
            <a:off x="8518106" y="1926298"/>
            <a:ext cx="45719" cy="3850770"/>
          </a:xfrm>
          <a:prstGeom prst="rect">
            <a:avLst/>
          </a:prstGeom>
          <a:solidFill>
            <a:srgbClr val="FFE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B8561435-8156-4FE0-B337-047F95C4DF84}"/>
              </a:ext>
            </a:extLst>
          </p:cNvPr>
          <p:cNvSpPr/>
          <p:nvPr/>
        </p:nvSpPr>
        <p:spPr>
          <a:xfrm>
            <a:off x="8164936" y="5752084"/>
            <a:ext cx="783596" cy="32459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3" name="正方形/長方形 182">
            <a:extLst>
              <a:ext uri="{FF2B5EF4-FFF2-40B4-BE49-F238E27FC236}">
                <a16:creationId xmlns:a16="http://schemas.microsoft.com/office/drawing/2014/main" id="{F063E7CC-DEF6-4E08-BCDA-204F5E797BA5}"/>
              </a:ext>
            </a:extLst>
          </p:cNvPr>
          <p:cNvSpPr/>
          <p:nvPr/>
        </p:nvSpPr>
        <p:spPr>
          <a:xfrm>
            <a:off x="8224921" y="1945381"/>
            <a:ext cx="293185" cy="11408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4" name="正方形/長方形 183">
            <a:extLst>
              <a:ext uri="{FF2B5EF4-FFF2-40B4-BE49-F238E27FC236}">
                <a16:creationId xmlns:a16="http://schemas.microsoft.com/office/drawing/2014/main" id="{C0C1E382-E108-4FA6-8F48-37242639E4CA}"/>
              </a:ext>
            </a:extLst>
          </p:cNvPr>
          <p:cNvSpPr/>
          <p:nvPr/>
        </p:nvSpPr>
        <p:spPr>
          <a:xfrm rot="5400000">
            <a:off x="6600137" y="3665726"/>
            <a:ext cx="3570831" cy="347293"/>
          </a:xfrm>
          <a:prstGeom prst="rect">
            <a:avLst/>
          </a:prstGeom>
          <a:solidFill>
            <a:srgbClr val="D9D9D9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6" name="正方形/長方形 185">
            <a:extLst>
              <a:ext uri="{FF2B5EF4-FFF2-40B4-BE49-F238E27FC236}">
                <a16:creationId xmlns:a16="http://schemas.microsoft.com/office/drawing/2014/main" id="{9406FBE2-07F1-4D7D-A390-CFE2A98CE8E7}"/>
              </a:ext>
            </a:extLst>
          </p:cNvPr>
          <p:cNvSpPr/>
          <p:nvPr/>
        </p:nvSpPr>
        <p:spPr>
          <a:xfrm>
            <a:off x="3965533" y="5763118"/>
            <a:ext cx="3281556" cy="25107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7" name="正方形/長方形 186">
            <a:extLst>
              <a:ext uri="{FF2B5EF4-FFF2-40B4-BE49-F238E27FC236}">
                <a16:creationId xmlns:a16="http://schemas.microsoft.com/office/drawing/2014/main" id="{D35DC81D-AE7B-4158-9609-15F5F300CE41}"/>
              </a:ext>
            </a:extLst>
          </p:cNvPr>
          <p:cNvSpPr/>
          <p:nvPr/>
        </p:nvSpPr>
        <p:spPr>
          <a:xfrm>
            <a:off x="4163244" y="1944914"/>
            <a:ext cx="3109253" cy="11084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8" name="正方形/長方形 187">
            <a:extLst>
              <a:ext uri="{FF2B5EF4-FFF2-40B4-BE49-F238E27FC236}">
                <a16:creationId xmlns:a16="http://schemas.microsoft.com/office/drawing/2014/main" id="{CDA5E810-E45E-4FEC-B36E-41745D247362}"/>
              </a:ext>
            </a:extLst>
          </p:cNvPr>
          <p:cNvSpPr/>
          <p:nvPr/>
        </p:nvSpPr>
        <p:spPr>
          <a:xfrm rot="5400000">
            <a:off x="5207829" y="3774227"/>
            <a:ext cx="3558108" cy="17468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正方形/長方形 95">
            <a:extLst>
              <a:ext uri="{FF2B5EF4-FFF2-40B4-BE49-F238E27FC236}">
                <a16:creationId xmlns:a16="http://schemas.microsoft.com/office/drawing/2014/main" id="{4C603332-635A-4E03-83C6-B6913CCB9B4A}"/>
              </a:ext>
            </a:extLst>
          </p:cNvPr>
          <p:cNvSpPr/>
          <p:nvPr/>
        </p:nvSpPr>
        <p:spPr>
          <a:xfrm rot="5400000">
            <a:off x="3004125" y="3768971"/>
            <a:ext cx="3528107" cy="13637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正方形/長方形 105">
            <a:extLst>
              <a:ext uri="{FF2B5EF4-FFF2-40B4-BE49-F238E27FC236}">
                <a16:creationId xmlns:a16="http://schemas.microsoft.com/office/drawing/2014/main" id="{E31B0DA8-A308-466E-90F5-6FA8D1934050}"/>
              </a:ext>
            </a:extLst>
          </p:cNvPr>
          <p:cNvSpPr/>
          <p:nvPr/>
        </p:nvSpPr>
        <p:spPr>
          <a:xfrm>
            <a:off x="3962282" y="5592930"/>
            <a:ext cx="3279048" cy="15915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直角三角形 4">
            <a:extLst>
              <a:ext uri="{FF2B5EF4-FFF2-40B4-BE49-F238E27FC236}">
                <a16:creationId xmlns:a16="http://schemas.microsoft.com/office/drawing/2014/main" id="{1F9EB3A4-6650-4ADD-AC92-46E32A25A81C}"/>
              </a:ext>
            </a:extLst>
          </p:cNvPr>
          <p:cNvSpPr/>
          <p:nvPr/>
        </p:nvSpPr>
        <p:spPr>
          <a:xfrm>
            <a:off x="7080100" y="5359968"/>
            <a:ext cx="215351" cy="234809"/>
          </a:xfrm>
          <a:prstGeom prst="rtTriangle">
            <a:avLst/>
          </a:prstGeom>
          <a:solidFill>
            <a:srgbClr val="D9D9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" name="直角三角形 106">
            <a:extLst>
              <a:ext uri="{FF2B5EF4-FFF2-40B4-BE49-F238E27FC236}">
                <a16:creationId xmlns:a16="http://schemas.microsoft.com/office/drawing/2014/main" id="{A5FE3957-EC42-4B47-BE03-34C5FE83DFFB}"/>
              </a:ext>
            </a:extLst>
          </p:cNvPr>
          <p:cNvSpPr/>
          <p:nvPr/>
        </p:nvSpPr>
        <p:spPr>
          <a:xfrm rot="5400000">
            <a:off x="7080503" y="2065384"/>
            <a:ext cx="215351" cy="234809"/>
          </a:xfrm>
          <a:prstGeom prst="rtTriangle">
            <a:avLst/>
          </a:prstGeom>
          <a:solidFill>
            <a:srgbClr val="D9D9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" name="直角三角形 107">
            <a:extLst>
              <a:ext uri="{FF2B5EF4-FFF2-40B4-BE49-F238E27FC236}">
                <a16:creationId xmlns:a16="http://schemas.microsoft.com/office/drawing/2014/main" id="{D758FFFB-32DE-4FD2-B1A4-F4AE148D608D}"/>
              </a:ext>
            </a:extLst>
          </p:cNvPr>
          <p:cNvSpPr/>
          <p:nvPr/>
        </p:nvSpPr>
        <p:spPr>
          <a:xfrm rot="10800000">
            <a:off x="4476939" y="2066240"/>
            <a:ext cx="215351" cy="234809"/>
          </a:xfrm>
          <a:prstGeom prst="rtTriangle">
            <a:avLst/>
          </a:prstGeom>
          <a:solidFill>
            <a:srgbClr val="D9D9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" name="直角三角形 108">
            <a:extLst>
              <a:ext uri="{FF2B5EF4-FFF2-40B4-BE49-F238E27FC236}">
                <a16:creationId xmlns:a16="http://schemas.microsoft.com/office/drawing/2014/main" id="{9CC9AF9F-63C0-4212-A177-30B50A94B58C}"/>
              </a:ext>
            </a:extLst>
          </p:cNvPr>
          <p:cNvSpPr/>
          <p:nvPr/>
        </p:nvSpPr>
        <p:spPr>
          <a:xfrm rot="16200000">
            <a:off x="4465721" y="5384775"/>
            <a:ext cx="215351" cy="234809"/>
          </a:xfrm>
          <a:prstGeom prst="rtTriangle">
            <a:avLst/>
          </a:prstGeom>
          <a:solidFill>
            <a:srgbClr val="D9D9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FE1ADD5F-F3B3-4676-A34A-56AC9E10E75F}"/>
              </a:ext>
            </a:extLst>
          </p:cNvPr>
          <p:cNvGrpSpPr/>
          <p:nvPr/>
        </p:nvGrpSpPr>
        <p:grpSpPr>
          <a:xfrm>
            <a:off x="4865882" y="1926298"/>
            <a:ext cx="2199739" cy="3831304"/>
            <a:chOff x="2082621" y="2437382"/>
            <a:chExt cx="2218145" cy="3831304"/>
          </a:xfrm>
        </p:grpSpPr>
        <p:sp>
          <p:nvSpPr>
            <p:cNvPr id="99" name="正方形/長方形 98">
              <a:extLst>
                <a:ext uri="{FF2B5EF4-FFF2-40B4-BE49-F238E27FC236}">
                  <a16:creationId xmlns:a16="http://schemas.microsoft.com/office/drawing/2014/main" id="{31BC8E62-85FC-46D6-A674-1C7167CDD944}"/>
                </a:ext>
              </a:extLst>
            </p:cNvPr>
            <p:cNvSpPr/>
            <p:nvPr/>
          </p:nvSpPr>
          <p:spPr>
            <a:xfrm>
              <a:off x="2082621" y="2437382"/>
              <a:ext cx="2218145" cy="3831304"/>
            </a:xfrm>
            <a:prstGeom prst="rect">
              <a:avLst/>
            </a:prstGeom>
            <a:solidFill>
              <a:srgbClr val="FFE699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56" name="楕円 155">
              <a:extLst>
                <a:ext uri="{FF2B5EF4-FFF2-40B4-BE49-F238E27FC236}">
                  <a16:creationId xmlns:a16="http://schemas.microsoft.com/office/drawing/2014/main" id="{99E5B722-95AC-48D6-B69A-FF4AFE71CD08}"/>
                </a:ext>
              </a:extLst>
            </p:cNvPr>
            <p:cNvSpPr/>
            <p:nvPr/>
          </p:nvSpPr>
          <p:spPr>
            <a:xfrm>
              <a:off x="2092750" y="2766089"/>
              <a:ext cx="439463" cy="4310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7" name="楕円 156">
              <a:extLst>
                <a:ext uri="{FF2B5EF4-FFF2-40B4-BE49-F238E27FC236}">
                  <a16:creationId xmlns:a16="http://schemas.microsoft.com/office/drawing/2014/main" id="{3CB645BD-0183-4809-801A-0CB017DEDA2D}"/>
                </a:ext>
              </a:extLst>
            </p:cNvPr>
            <p:cNvSpPr/>
            <p:nvPr/>
          </p:nvSpPr>
          <p:spPr>
            <a:xfrm>
              <a:off x="2587405" y="2782394"/>
              <a:ext cx="439463" cy="4310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8" name="楕円 157">
              <a:extLst>
                <a:ext uri="{FF2B5EF4-FFF2-40B4-BE49-F238E27FC236}">
                  <a16:creationId xmlns:a16="http://schemas.microsoft.com/office/drawing/2014/main" id="{D9FE186F-E512-4BA1-BDED-B5CE0FF63341}"/>
                </a:ext>
              </a:extLst>
            </p:cNvPr>
            <p:cNvSpPr/>
            <p:nvPr/>
          </p:nvSpPr>
          <p:spPr>
            <a:xfrm>
              <a:off x="3086904" y="2774532"/>
              <a:ext cx="439463" cy="4310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9" name="楕円 158">
              <a:extLst>
                <a:ext uri="{FF2B5EF4-FFF2-40B4-BE49-F238E27FC236}">
                  <a16:creationId xmlns:a16="http://schemas.microsoft.com/office/drawing/2014/main" id="{229F3D8C-D64D-462E-95DB-F7C433EB1101}"/>
                </a:ext>
              </a:extLst>
            </p:cNvPr>
            <p:cNvSpPr/>
            <p:nvPr/>
          </p:nvSpPr>
          <p:spPr>
            <a:xfrm>
              <a:off x="3594706" y="2779871"/>
              <a:ext cx="439463" cy="4310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0" name="楕円 159">
              <a:extLst>
                <a:ext uri="{FF2B5EF4-FFF2-40B4-BE49-F238E27FC236}">
                  <a16:creationId xmlns:a16="http://schemas.microsoft.com/office/drawing/2014/main" id="{AC855C3B-6620-4D96-A809-D76B54A6C364}"/>
                </a:ext>
              </a:extLst>
            </p:cNvPr>
            <p:cNvSpPr/>
            <p:nvPr/>
          </p:nvSpPr>
          <p:spPr>
            <a:xfrm>
              <a:off x="3613949" y="3342369"/>
              <a:ext cx="439463" cy="4310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1" name="楕円 160">
              <a:extLst>
                <a:ext uri="{FF2B5EF4-FFF2-40B4-BE49-F238E27FC236}">
                  <a16:creationId xmlns:a16="http://schemas.microsoft.com/office/drawing/2014/main" id="{4164B741-6A64-4E27-A742-410B898104B4}"/>
                </a:ext>
              </a:extLst>
            </p:cNvPr>
            <p:cNvSpPr/>
            <p:nvPr/>
          </p:nvSpPr>
          <p:spPr>
            <a:xfrm>
              <a:off x="3621517" y="3844817"/>
              <a:ext cx="439463" cy="4310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2" name="楕円 161">
              <a:extLst>
                <a:ext uri="{FF2B5EF4-FFF2-40B4-BE49-F238E27FC236}">
                  <a16:creationId xmlns:a16="http://schemas.microsoft.com/office/drawing/2014/main" id="{C3976BDD-03B7-4C0D-9F35-BB6F447FB8AC}"/>
                </a:ext>
              </a:extLst>
            </p:cNvPr>
            <p:cNvSpPr/>
            <p:nvPr/>
          </p:nvSpPr>
          <p:spPr>
            <a:xfrm>
              <a:off x="3628958" y="4332132"/>
              <a:ext cx="439463" cy="4310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" name="楕円 162">
              <a:extLst>
                <a:ext uri="{FF2B5EF4-FFF2-40B4-BE49-F238E27FC236}">
                  <a16:creationId xmlns:a16="http://schemas.microsoft.com/office/drawing/2014/main" id="{F9B58473-EB0C-4C96-940C-25F9473E741B}"/>
                </a:ext>
              </a:extLst>
            </p:cNvPr>
            <p:cNvSpPr/>
            <p:nvPr/>
          </p:nvSpPr>
          <p:spPr>
            <a:xfrm>
              <a:off x="3621516" y="4835106"/>
              <a:ext cx="439463" cy="4310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" name="楕円 163">
              <a:extLst>
                <a:ext uri="{FF2B5EF4-FFF2-40B4-BE49-F238E27FC236}">
                  <a16:creationId xmlns:a16="http://schemas.microsoft.com/office/drawing/2014/main" id="{F99E0A3C-D3B3-4672-918D-4AE8A3460484}"/>
                </a:ext>
              </a:extLst>
            </p:cNvPr>
            <p:cNvSpPr/>
            <p:nvPr/>
          </p:nvSpPr>
          <p:spPr>
            <a:xfrm>
              <a:off x="3628116" y="5396075"/>
              <a:ext cx="439463" cy="4310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5" name="楕円 164">
              <a:extLst>
                <a:ext uri="{FF2B5EF4-FFF2-40B4-BE49-F238E27FC236}">
                  <a16:creationId xmlns:a16="http://schemas.microsoft.com/office/drawing/2014/main" id="{62FE9898-DFF1-4483-B773-CF637E43F158}"/>
                </a:ext>
              </a:extLst>
            </p:cNvPr>
            <p:cNvSpPr/>
            <p:nvPr/>
          </p:nvSpPr>
          <p:spPr>
            <a:xfrm>
              <a:off x="3108014" y="5408678"/>
              <a:ext cx="439463" cy="4310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6" name="楕円 165">
              <a:extLst>
                <a:ext uri="{FF2B5EF4-FFF2-40B4-BE49-F238E27FC236}">
                  <a16:creationId xmlns:a16="http://schemas.microsoft.com/office/drawing/2014/main" id="{10A0D3DC-CD32-42D8-9425-3E4EE670FC1C}"/>
                </a:ext>
              </a:extLst>
            </p:cNvPr>
            <p:cNvSpPr/>
            <p:nvPr/>
          </p:nvSpPr>
          <p:spPr>
            <a:xfrm>
              <a:off x="2616236" y="5408678"/>
              <a:ext cx="439463" cy="4310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7" name="楕円 166">
              <a:extLst>
                <a:ext uri="{FF2B5EF4-FFF2-40B4-BE49-F238E27FC236}">
                  <a16:creationId xmlns:a16="http://schemas.microsoft.com/office/drawing/2014/main" id="{7324D3A8-90E5-49E2-93FE-9412E627BE26}"/>
                </a:ext>
              </a:extLst>
            </p:cNvPr>
            <p:cNvSpPr/>
            <p:nvPr/>
          </p:nvSpPr>
          <p:spPr>
            <a:xfrm>
              <a:off x="2107031" y="5410831"/>
              <a:ext cx="439463" cy="4310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10" name="正方形/長方形 109">
            <a:extLst>
              <a:ext uri="{FF2B5EF4-FFF2-40B4-BE49-F238E27FC236}">
                <a16:creationId xmlns:a16="http://schemas.microsoft.com/office/drawing/2014/main" id="{57FF604B-26EF-4A9C-96DE-E34AF44978FC}"/>
              </a:ext>
            </a:extLst>
          </p:cNvPr>
          <p:cNvSpPr/>
          <p:nvPr/>
        </p:nvSpPr>
        <p:spPr>
          <a:xfrm>
            <a:off x="8232419" y="5610858"/>
            <a:ext cx="269069" cy="1412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30979589-99A1-4755-9A9C-91EC3F65348E}"/>
              </a:ext>
            </a:extLst>
          </p:cNvPr>
          <p:cNvSpPr/>
          <p:nvPr/>
        </p:nvSpPr>
        <p:spPr>
          <a:xfrm flipH="1">
            <a:off x="7081443" y="5604915"/>
            <a:ext cx="192261" cy="1721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正方形/長方形 111">
            <a:extLst>
              <a:ext uri="{FF2B5EF4-FFF2-40B4-BE49-F238E27FC236}">
                <a16:creationId xmlns:a16="http://schemas.microsoft.com/office/drawing/2014/main" id="{5F7231D6-7946-448E-9120-9253C0435BFE}"/>
              </a:ext>
            </a:extLst>
          </p:cNvPr>
          <p:cNvSpPr/>
          <p:nvPr/>
        </p:nvSpPr>
        <p:spPr>
          <a:xfrm>
            <a:off x="3951977" y="5602897"/>
            <a:ext cx="168355" cy="17417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" name="直角三角形 112">
            <a:extLst>
              <a:ext uri="{FF2B5EF4-FFF2-40B4-BE49-F238E27FC236}">
                <a16:creationId xmlns:a16="http://schemas.microsoft.com/office/drawing/2014/main" id="{7FDAA298-5A99-44AE-8D53-ECB68CEE7DDA}"/>
              </a:ext>
            </a:extLst>
          </p:cNvPr>
          <p:cNvSpPr/>
          <p:nvPr/>
        </p:nvSpPr>
        <p:spPr>
          <a:xfrm>
            <a:off x="8584872" y="5583034"/>
            <a:ext cx="137880" cy="163892"/>
          </a:xfrm>
          <a:prstGeom prst="rtTriangle">
            <a:avLst/>
          </a:prstGeom>
          <a:solidFill>
            <a:srgbClr val="D9D9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15" name="グループ化 114">
            <a:extLst>
              <a:ext uri="{FF2B5EF4-FFF2-40B4-BE49-F238E27FC236}">
                <a16:creationId xmlns:a16="http://schemas.microsoft.com/office/drawing/2014/main" id="{BDFB12D9-8482-417D-86A6-49DA8D61B8B5}"/>
              </a:ext>
            </a:extLst>
          </p:cNvPr>
          <p:cNvGrpSpPr/>
          <p:nvPr/>
        </p:nvGrpSpPr>
        <p:grpSpPr>
          <a:xfrm>
            <a:off x="4177471" y="1931113"/>
            <a:ext cx="693914" cy="861802"/>
            <a:chOff x="2115463" y="2396850"/>
            <a:chExt cx="693914" cy="861802"/>
          </a:xfrm>
        </p:grpSpPr>
        <p:sp>
          <p:nvSpPr>
            <p:cNvPr id="116" name="正方形/長方形 115">
              <a:extLst>
                <a:ext uri="{FF2B5EF4-FFF2-40B4-BE49-F238E27FC236}">
                  <a16:creationId xmlns:a16="http://schemas.microsoft.com/office/drawing/2014/main" id="{0725E2A8-0F76-4284-BBCB-A1A548C85903}"/>
                </a:ext>
              </a:extLst>
            </p:cNvPr>
            <p:cNvSpPr/>
            <p:nvPr/>
          </p:nvSpPr>
          <p:spPr>
            <a:xfrm>
              <a:off x="2115463" y="2396850"/>
              <a:ext cx="693914" cy="861802"/>
            </a:xfrm>
            <a:prstGeom prst="rect">
              <a:avLst/>
            </a:prstGeom>
            <a:solidFill>
              <a:srgbClr val="FFE699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17" name="楕円 116">
              <a:extLst>
                <a:ext uri="{FF2B5EF4-FFF2-40B4-BE49-F238E27FC236}">
                  <a16:creationId xmlns:a16="http://schemas.microsoft.com/office/drawing/2014/main" id="{E9FD8C29-041F-43FB-8CB8-B4156AB0C09B}"/>
                </a:ext>
              </a:extLst>
            </p:cNvPr>
            <p:cNvSpPr/>
            <p:nvPr/>
          </p:nvSpPr>
          <p:spPr>
            <a:xfrm>
              <a:off x="2152915" y="2724814"/>
              <a:ext cx="439463" cy="4310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02" name="グループ化 201">
            <a:extLst>
              <a:ext uri="{FF2B5EF4-FFF2-40B4-BE49-F238E27FC236}">
                <a16:creationId xmlns:a16="http://schemas.microsoft.com/office/drawing/2014/main" id="{0654E7A5-30DA-40AB-92DB-5A828A700605}"/>
              </a:ext>
            </a:extLst>
          </p:cNvPr>
          <p:cNvGrpSpPr/>
          <p:nvPr/>
        </p:nvGrpSpPr>
        <p:grpSpPr>
          <a:xfrm rot="10800000">
            <a:off x="4177849" y="4851214"/>
            <a:ext cx="726224" cy="900870"/>
            <a:chOff x="1977312" y="2396850"/>
            <a:chExt cx="726224" cy="861802"/>
          </a:xfrm>
        </p:grpSpPr>
        <p:sp>
          <p:nvSpPr>
            <p:cNvPr id="203" name="正方形/長方形 202">
              <a:extLst>
                <a:ext uri="{FF2B5EF4-FFF2-40B4-BE49-F238E27FC236}">
                  <a16:creationId xmlns:a16="http://schemas.microsoft.com/office/drawing/2014/main" id="{9D5FC23E-82CD-4AAB-91E7-CBDBF4765CE2}"/>
                </a:ext>
              </a:extLst>
            </p:cNvPr>
            <p:cNvSpPr/>
            <p:nvPr/>
          </p:nvSpPr>
          <p:spPr>
            <a:xfrm>
              <a:off x="1977312" y="2396850"/>
              <a:ext cx="726224" cy="861802"/>
            </a:xfrm>
            <a:prstGeom prst="rect">
              <a:avLst/>
            </a:prstGeom>
            <a:solidFill>
              <a:srgbClr val="FFE699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04" name="楕円 203">
              <a:extLst>
                <a:ext uri="{FF2B5EF4-FFF2-40B4-BE49-F238E27FC236}">
                  <a16:creationId xmlns:a16="http://schemas.microsoft.com/office/drawing/2014/main" id="{D1870108-3FC6-4E84-8626-5DF154F711EB}"/>
                </a:ext>
              </a:extLst>
            </p:cNvPr>
            <p:cNvSpPr/>
            <p:nvPr/>
          </p:nvSpPr>
          <p:spPr>
            <a:xfrm>
              <a:off x="2222766" y="2801900"/>
              <a:ext cx="439463" cy="40479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05" name="正方形/長方形 204">
            <a:extLst>
              <a:ext uri="{FF2B5EF4-FFF2-40B4-BE49-F238E27FC236}">
                <a16:creationId xmlns:a16="http://schemas.microsoft.com/office/drawing/2014/main" id="{77B055DF-E9AA-4A93-8900-06DE882178E6}"/>
              </a:ext>
            </a:extLst>
          </p:cNvPr>
          <p:cNvSpPr/>
          <p:nvPr/>
        </p:nvSpPr>
        <p:spPr>
          <a:xfrm>
            <a:off x="7851037" y="5601210"/>
            <a:ext cx="307134" cy="78706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8" name="テキスト ボックス 207">
            <a:extLst>
              <a:ext uri="{FF2B5EF4-FFF2-40B4-BE49-F238E27FC236}">
                <a16:creationId xmlns:a16="http://schemas.microsoft.com/office/drawing/2014/main" id="{A8FFF7A3-9221-41B3-87CF-B07BF99DE6FE}"/>
              </a:ext>
            </a:extLst>
          </p:cNvPr>
          <p:cNvSpPr txBox="1"/>
          <p:nvPr/>
        </p:nvSpPr>
        <p:spPr>
          <a:xfrm>
            <a:off x="6178736" y="418850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5</a:t>
            </a:r>
            <a:endParaRPr kumimoji="1" lang="ja-JP" altLang="en-US" dirty="0"/>
          </a:p>
        </p:txBody>
      </p:sp>
      <p:cxnSp>
        <p:nvCxnSpPr>
          <p:cNvPr id="209" name="直線矢印コネクタ 208">
            <a:extLst>
              <a:ext uri="{FF2B5EF4-FFF2-40B4-BE49-F238E27FC236}">
                <a16:creationId xmlns:a16="http://schemas.microsoft.com/office/drawing/2014/main" id="{575F24D3-C26B-4AFD-A144-B759C90672B2}"/>
              </a:ext>
            </a:extLst>
          </p:cNvPr>
          <p:cNvCxnSpPr>
            <a:cxnSpLocks/>
          </p:cNvCxnSpPr>
          <p:nvPr/>
        </p:nvCxnSpPr>
        <p:spPr>
          <a:xfrm>
            <a:off x="4576404" y="4429355"/>
            <a:ext cx="274887" cy="70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テキスト ボックス 147">
            <a:extLst>
              <a:ext uri="{FF2B5EF4-FFF2-40B4-BE49-F238E27FC236}">
                <a16:creationId xmlns:a16="http://schemas.microsoft.com/office/drawing/2014/main" id="{14FB9CD2-B47A-4C7D-9A17-B9C80230B1A9}"/>
              </a:ext>
            </a:extLst>
          </p:cNvPr>
          <p:cNvSpPr txBox="1"/>
          <p:nvPr/>
        </p:nvSpPr>
        <p:spPr>
          <a:xfrm>
            <a:off x="4702771" y="409224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5</a:t>
            </a:r>
            <a:endParaRPr kumimoji="1" lang="ja-JP" altLang="en-US" dirty="0"/>
          </a:p>
        </p:txBody>
      </p:sp>
      <p:cxnSp>
        <p:nvCxnSpPr>
          <p:cNvPr id="210" name="直線矢印コネクタ 209">
            <a:extLst>
              <a:ext uri="{FF2B5EF4-FFF2-40B4-BE49-F238E27FC236}">
                <a16:creationId xmlns:a16="http://schemas.microsoft.com/office/drawing/2014/main" id="{CA2CC123-980B-4637-A446-F9B50C0AB353}"/>
              </a:ext>
            </a:extLst>
          </p:cNvPr>
          <p:cNvCxnSpPr>
            <a:cxnSpLocks/>
          </p:cNvCxnSpPr>
          <p:nvPr/>
        </p:nvCxnSpPr>
        <p:spPr>
          <a:xfrm flipH="1">
            <a:off x="6315689" y="4499887"/>
            <a:ext cx="24876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直線矢印コネクタ 210">
            <a:extLst>
              <a:ext uri="{FF2B5EF4-FFF2-40B4-BE49-F238E27FC236}">
                <a16:creationId xmlns:a16="http://schemas.microsoft.com/office/drawing/2014/main" id="{6B293B99-A7DA-43C5-B28C-262EF0F60C35}"/>
              </a:ext>
            </a:extLst>
          </p:cNvPr>
          <p:cNvCxnSpPr>
            <a:cxnSpLocks/>
          </p:cNvCxnSpPr>
          <p:nvPr/>
        </p:nvCxnSpPr>
        <p:spPr>
          <a:xfrm>
            <a:off x="6014607" y="4492609"/>
            <a:ext cx="274887" cy="70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テキスト ボックス 211">
            <a:extLst>
              <a:ext uri="{FF2B5EF4-FFF2-40B4-BE49-F238E27FC236}">
                <a16:creationId xmlns:a16="http://schemas.microsoft.com/office/drawing/2014/main" id="{0F649401-6CFA-4108-8149-C7E14F926C4D}"/>
              </a:ext>
            </a:extLst>
          </p:cNvPr>
          <p:cNvSpPr txBox="1"/>
          <p:nvPr/>
        </p:nvSpPr>
        <p:spPr>
          <a:xfrm>
            <a:off x="6322684" y="4673949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104</a:t>
            </a:r>
            <a:endParaRPr kumimoji="1" lang="ja-JP" altLang="en-US" dirty="0"/>
          </a:p>
        </p:txBody>
      </p:sp>
      <p:cxnSp>
        <p:nvCxnSpPr>
          <p:cNvPr id="213" name="直線矢印コネクタ 212">
            <a:extLst>
              <a:ext uri="{FF2B5EF4-FFF2-40B4-BE49-F238E27FC236}">
                <a16:creationId xmlns:a16="http://schemas.microsoft.com/office/drawing/2014/main" id="{36324A3D-22DA-46F2-83FA-DC1FC8D58DD8}"/>
              </a:ext>
            </a:extLst>
          </p:cNvPr>
          <p:cNvCxnSpPr>
            <a:cxnSpLocks/>
          </p:cNvCxnSpPr>
          <p:nvPr/>
        </p:nvCxnSpPr>
        <p:spPr>
          <a:xfrm flipV="1">
            <a:off x="6315689" y="4834700"/>
            <a:ext cx="606623" cy="259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直線矢印コネクタ 213">
            <a:extLst>
              <a:ext uri="{FF2B5EF4-FFF2-40B4-BE49-F238E27FC236}">
                <a16:creationId xmlns:a16="http://schemas.microsoft.com/office/drawing/2014/main" id="{70C79FEA-9E6C-45E9-BA66-98DF82264FCA}"/>
              </a:ext>
            </a:extLst>
          </p:cNvPr>
          <p:cNvCxnSpPr>
            <a:cxnSpLocks/>
          </p:cNvCxnSpPr>
          <p:nvPr/>
        </p:nvCxnSpPr>
        <p:spPr>
          <a:xfrm>
            <a:off x="6334005" y="3789739"/>
            <a:ext cx="769777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テキスト ボックス 214">
            <a:extLst>
              <a:ext uri="{FF2B5EF4-FFF2-40B4-BE49-F238E27FC236}">
                <a16:creationId xmlns:a16="http://schemas.microsoft.com/office/drawing/2014/main" id="{19AEE1DF-2A48-4DA4-8F9F-52D2BEF29A96}"/>
              </a:ext>
            </a:extLst>
          </p:cNvPr>
          <p:cNvSpPr txBox="1"/>
          <p:nvPr/>
        </p:nvSpPr>
        <p:spPr>
          <a:xfrm>
            <a:off x="6377741" y="340569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124</a:t>
            </a:r>
            <a:endParaRPr kumimoji="1" lang="ja-JP" altLang="en-US" dirty="0"/>
          </a:p>
        </p:txBody>
      </p:sp>
      <p:cxnSp>
        <p:nvCxnSpPr>
          <p:cNvPr id="216" name="直線矢印コネクタ 215">
            <a:extLst>
              <a:ext uri="{FF2B5EF4-FFF2-40B4-BE49-F238E27FC236}">
                <a16:creationId xmlns:a16="http://schemas.microsoft.com/office/drawing/2014/main" id="{E414D115-7DC4-4C96-BA2E-2485102F051B}"/>
              </a:ext>
            </a:extLst>
          </p:cNvPr>
          <p:cNvCxnSpPr>
            <a:cxnSpLocks/>
          </p:cNvCxnSpPr>
          <p:nvPr/>
        </p:nvCxnSpPr>
        <p:spPr>
          <a:xfrm flipV="1">
            <a:off x="4177849" y="4851214"/>
            <a:ext cx="673442" cy="625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テキスト ボックス 216">
            <a:extLst>
              <a:ext uri="{FF2B5EF4-FFF2-40B4-BE49-F238E27FC236}">
                <a16:creationId xmlns:a16="http://schemas.microsoft.com/office/drawing/2014/main" id="{4CE4A371-AAFC-4B16-AF05-C9C09E8CCA44}"/>
              </a:ext>
            </a:extLst>
          </p:cNvPr>
          <p:cNvSpPr txBox="1"/>
          <p:nvPr/>
        </p:nvSpPr>
        <p:spPr>
          <a:xfrm>
            <a:off x="4188764" y="4568260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124</a:t>
            </a:r>
            <a:endParaRPr kumimoji="1" lang="ja-JP" altLang="en-US" dirty="0"/>
          </a:p>
        </p:txBody>
      </p:sp>
      <p:sp>
        <p:nvSpPr>
          <p:cNvPr id="218" name="テキスト ボックス 217">
            <a:extLst>
              <a:ext uri="{FF2B5EF4-FFF2-40B4-BE49-F238E27FC236}">
                <a16:creationId xmlns:a16="http://schemas.microsoft.com/office/drawing/2014/main" id="{AEC96AE4-A545-41A5-85DC-B82765782338}"/>
              </a:ext>
            </a:extLst>
          </p:cNvPr>
          <p:cNvSpPr txBox="1"/>
          <p:nvPr/>
        </p:nvSpPr>
        <p:spPr>
          <a:xfrm>
            <a:off x="5312509" y="5379095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510</a:t>
            </a:r>
            <a:endParaRPr kumimoji="1" lang="ja-JP" altLang="en-US" dirty="0"/>
          </a:p>
        </p:txBody>
      </p:sp>
      <p:cxnSp>
        <p:nvCxnSpPr>
          <p:cNvPr id="219" name="直線矢印コネクタ 218">
            <a:extLst>
              <a:ext uri="{FF2B5EF4-FFF2-40B4-BE49-F238E27FC236}">
                <a16:creationId xmlns:a16="http://schemas.microsoft.com/office/drawing/2014/main" id="{BAF4FCEA-28FF-4C33-9EB7-507E981C926F}"/>
              </a:ext>
            </a:extLst>
          </p:cNvPr>
          <p:cNvCxnSpPr>
            <a:cxnSpLocks/>
          </p:cNvCxnSpPr>
          <p:nvPr/>
        </p:nvCxnSpPr>
        <p:spPr>
          <a:xfrm>
            <a:off x="4218019" y="5640623"/>
            <a:ext cx="2885763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" name="テキスト ボックス 219">
            <a:extLst>
              <a:ext uri="{FF2B5EF4-FFF2-40B4-BE49-F238E27FC236}">
                <a16:creationId xmlns:a16="http://schemas.microsoft.com/office/drawing/2014/main" id="{681A0CE8-1019-46DD-9105-8CD79CA3D9CB}"/>
              </a:ext>
            </a:extLst>
          </p:cNvPr>
          <p:cNvSpPr txBox="1"/>
          <p:nvPr/>
        </p:nvSpPr>
        <p:spPr>
          <a:xfrm rot="16200000">
            <a:off x="7037692" y="361856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680</a:t>
            </a:r>
            <a:endParaRPr kumimoji="1" lang="ja-JP" altLang="en-US" dirty="0"/>
          </a:p>
        </p:txBody>
      </p:sp>
      <p:cxnSp>
        <p:nvCxnSpPr>
          <p:cNvPr id="221" name="直線矢印コネクタ 220">
            <a:extLst>
              <a:ext uri="{FF2B5EF4-FFF2-40B4-BE49-F238E27FC236}">
                <a16:creationId xmlns:a16="http://schemas.microsoft.com/office/drawing/2014/main" id="{BAFA6265-FCB5-492A-BF07-D71872824B13}"/>
              </a:ext>
            </a:extLst>
          </p:cNvPr>
          <p:cNvCxnSpPr>
            <a:cxnSpLocks/>
            <a:endCxn id="10" idx="2"/>
          </p:cNvCxnSpPr>
          <p:nvPr/>
        </p:nvCxnSpPr>
        <p:spPr>
          <a:xfrm>
            <a:off x="7134090" y="1897832"/>
            <a:ext cx="43483" cy="387924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直線矢印コネクタ 235">
            <a:extLst>
              <a:ext uri="{FF2B5EF4-FFF2-40B4-BE49-F238E27FC236}">
                <a16:creationId xmlns:a16="http://schemas.microsoft.com/office/drawing/2014/main" id="{5DA18914-F8A1-4CB1-B391-3E491475323A}"/>
              </a:ext>
            </a:extLst>
          </p:cNvPr>
          <p:cNvCxnSpPr>
            <a:cxnSpLocks/>
            <a:endCxn id="117" idx="6"/>
          </p:cNvCxnSpPr>
          <p:nvPr/>
        </p:nvCxnSpPr>
        <p:spPr>
          <a:xfrm>
            <a:off x="4186400" y="2465020"/>
            <a:ext cx="467986" cy="9596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CE96C975-0EE0-4182-86B0-3C913340607F}"/>
              </a:ext>
            </a:extLst>
          </p:cNvPr>
          <p:cNvSpPr txBox="1"/>
          <p:nvPr/>
        </p:nvSpPr>
        <p:spPr>
          <a:xfrm>
            <a:off x="2491209" y="3210727"/>
            <a:ext cx="1701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Acceptance</a:t>
            </a:r>
            <a:r>
              <a:rPr kumimoji="1" lang="ja-JP" altLang="en-US" dirty="0"/>
              <a:t> </a:t>
            </a:r>
            <a:r>
              <a:rPr kumimoji="1" lang="en-US" altLang="ja-JP" dirty="0"/>
              <a:t>of</a:t>
            </a:r>
          </a:p>
          <a:p>
            <a:r>
              <a:rPr lang="en-US" altLang="ja-JP" dirty="0"/>
              <a:t>Forward </a:t>
            </a:r>
            <a:r>
              <a:rPr lang="en-US" altLang="ja-JP" dirty="0" err="1"/>
              <a:t>eID</a:t>
            </a:r>
            <a:endParaRPr kumimoji="1" lang="ja-JP" altLang="en-US" dirty="0"/>
          </a:p>
        </p:txBody>
      </p:sp>
      <p:cxnSp>
        <p:nvCxnSpPr>
          <p:cNvPr id="86" name="直線矢印コネクタ 85">
            <a:extLst>
              <a:ext uri="{FF2B5EF4-FFF2-40B4-BE49-F238E27FC236}">
                <a16:creationId xmlns:a16="http://schemas.microsoft.com/office/drawing/2014/main" id="{49A2B5A8-951E-4197-BF0E-A17DEA910B5F}"/>
              </a:ext>
            </a:extLst>
          </p:cNvPr>
          <p:cNvCxnSpPr>
            <a:cxnSpLocks/>
            <a:endCxn id="117" idx="1"/>
          </p:cNvCxnSpPr>
          <p:nvPr/>
        </p:nvCxnSpPr>
        <p:spPr>
          <a:xfrm>
            <a:off x="4022035" y="1189681"/>
            <a:ext cx="257246" cy="11325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直線矢印コネクタ 236">
            <a:extLst>
              <a:ext uri="{FF2B5EF4-FFF2-40B4-BE49-F238E27FC236}">
                <a16:creationId xmlns:a16="http://schemas.microsoft.com/office/drawing/2014/main" id="{700ED612-217F-47DF-89CC-FC6BC5056701}"/>
              </a:ext>
            </a:extLst>
          </p:cNvPr>
          <p:cNvCxnSpPr>
            <a:cxnSpLocks/>
          </p:cNvCxnSpPr>
          <p:nvPr/>
        </p:nvCxnSpPr>
        <p:spPr>
          <a:xfrm flipV="1">
            <a:off x="3492027" y="3903531"/>
            <a:ext cx="419876" cy="984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7860B51C-BC97-4A96-BFF4-781E5C06C251}"/>
              </a:ext>
            </a:extLst>
          </p:cNvPr>
          <p:cNvCxnSpPr>
            <a:stCxn id="87" idx="2"/>
          </p:cNvCxnSpPr>
          <p:nvPr/>
        </p:nvCxnSpPr>
        <p:spPr>
          <a:xfrm flipH="1">
            <a:off x="5731022" y="1658148"/>
            <a:ext cx="65213" cy="12982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0F5AE7B8-B04A-43C4-A810-FDB32CE688E6}"/>
              </a:ext>
            </a:extLst>
          </p:cNvPr>
          <p:cNvSpPr txBox="1"/>
          <p:nvPr/>
        </p:nvSpPr>
        <p:spPr>
          <a:xfrm>
            <a:off x="7925059" y="1189681"/>
            <a:ext cx="228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/>
              <a:t>PMT+Acryl</a:t>
            </a:r>
            <a:r>
              <a:rPr lang="en-US" altLang="ja-JP" dirty="0"/>
              <a:t> radiator</a:t>
            </a:r>
            <a:endParaRPr kumimoji="1" lang="ja-JP" altLang="en-US" dirty="0"/>
          </a:p>
        </p:txBody>
      </p:sp>
      <p:cxnSp>
        <p:nvCxnSpPr>
          <p:cNvPr id="44" name="直線矢印コネクタ 43">
            <a:extLst>
              <a:ext uri="{FF2B5EF4-FFF2-40B4-BE49-F238E27FC236}">
                <a16:creationId xmlns:a16="http://schemas.microsoft.com/office/drawing/2014/main" id="{18497CFD-6726-4D2B-AC95-DEE464D57BF8}"/>
              </a:ext>
            </a:extLst>
          </p:cNvPr>
          <p:cNvCxnSpPr/>
          <p:nvPr/>
        </p:nvCxnSpPr>
        <p:spPr>
          <a:xfrm flipH="1">
            <a:off x="8019878" y="1516373"/>
            <a:ext cx="164908" cy="8392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>
            <a:extLst>
              <a:ext uri="{FF2B5EF4-FFF2-40B4-BE49-F238E27FC236}">
                <a16:creationId xmlns:a16="http://schemas.microsoft.com/office/drawing/2014/main" id="{FBD838CC-8DF1-4628-A4CA-71B05A162CD9}"/>
              </a:ext>
            </a:extLst>
          </p:cNvPr>
          <p:cNvCxnSpPr/>
          <p:nvPr/>
        </p:nvCxnSpPr>
        <p:spPr>
          <a:xfrm flipH="1">
            <a:off x="8617934" y="3146929"/>
            <a:ext cx="1235215" cy="4434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B5F923C8-2C25-48F3-8D11-9D791CCF078F}"/>
              </a:ext>
            </a:extLst>
          </p:cNvPr>
          <p:cNvSpPr txBox="1"/>
          <p:nvPr/>
        </p:nvSpPr>
        <p:spPr>
          <a:xfrm>
            <a:off x="9830630" y="2846821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Al Plate (t=4mm)</a:t>
            </a:r>
            <a:endParaRPr kumimoji="1" lang="ja-JP" altLang="en-US" dirty="0"/>
          </a:p>
        </p:txBody>
      </p:sp>
      <p:cxnSp>
        <p:nvCxnSpPr>
          <p:cNvPr id="238" name="直線矢印コネクタ 237">
            <a:extLst>
              <a:ext uri="{FF2B5EF4-FFF2-40B4-BE49-F238E27FC236}">
                <a16:creationId xmlns:a16="http://schemas.microsoft.com/office/drawing/2014/main" id="{C3F63E0D-E00B-42A8-B735-E70296BBEB30}"/>
              </a:ext>
            </a:extLst>
          </p:cNvPr>
          <p:cNvCxnSpPr>
            <a:cxnSpLocks/>
          </p:cNvCxnSpPr>
          <p:nvPr/>
        </p:nvCxnSpPr>
        <p:spPr>
          <a:xfrm flipH="1">
            <a:off x="8237086" y="3204099"/>
            <a:ext cx="1475051" cy="286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テキスト ボックス 238">
            <a:extLst>
              <a:ext uri="{FF2B5EF4-FFF2-40B4-BE49-F238E27FC236}">
                <a16:creationId xmlns:a16="http://schemas.microsoft.com/office/drawing/2014/main" id="{30CCD76C-C598-4213-8105-1FDDEEE2D10A}"/>
              </a:ext>
            </a:extLst>
          </p:cNvPr>
          <p:cNvSpPr txBox="1"/>
          <p:nvPr/>
        </p:nvSpPr>
        <p:spPr>
          <a:xfrm>
            <a:off x="4955558" y="831362"/>
            <a:ext cx="2983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Hole for PMT(</a:t>
            </a:r>
            <a:r>
              <a:rPr lang="en-US" altLang="ja-JP" dirty="0">
                <a:latin typeface="Symbol" panose="05050102010706020507" pitchFamily="18" charset="2"/>
              </a:rPr>
              <a:t>f</a:t>
            </a:r>
            <a:r>
              <a:rPr kumimoji="1" lang="en-US" altLang="ja-JP" dirty="0"/>
              <a:t>=</a:t>
            </a:r>
            <a:r>
              <a:rPr lang="en-US" altLang="ja-JP" dirty="0"/>
              <a:t>84.5 </a:t>
            </a:r>
            <a:r>
              <a:rPr kumimoji="1" lang="en-US" altLang="ja-JP" dirty="0"/>
              <a:t>mm)</a:t>
            </a:r>
            <a:endParaRPr kumimoji="1" lang="ja-JP" altLang="en-US" dirty="0"/>
          </a:p>
        </p:txBody>
      </p:sp>
      <p:cxnSp>
        <p:nvCxnSpPr>
          <p:cNvPr id="240" name="直線矢印コネクタ 239">
            <a:extLst>
              <a:ext uri="{FF2B5EF4-FFF2-40B4-BE49-F238E27FC236}">
                <a16:creationId xmlns:a16="http://schemas.microsoft.com/office/drawing/2014/main" id="{6306A1BC-8360-45CA-ABD1-8B20C870ED06}"/>
              </a:ext>
            </a:extLst>
          </p:cNvPr>
          <p:cNvCxnSpPr>
            <a:cxnSpLocks/>
          </p:cNvCxnSpPr>
          <p:nvPr/>
        </p:nvCxnSpPr>
        <p:spPr>
          <a:xfrm>
            <a:off x="6563181" y="1183456"/>
            <a:ext cx="20147" cy="10781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直線矢印コネクタ 240">
            <a:extLst>
              <a:ext uri="{FF2B5EF4-FFF2-40B4-BE49-F238E27FC236}">
                <a16:creationId xmlns:a16="http://schemas.microsoft.com/office/drawing/2014/main" id="{36E5D788-94C8-49CF-8620-F181A2DD18C2}"/>
              </a:ext>
            </a:extLst>
          </p:cNvPr>
          <p:cNvCxnSpPr>
            <a:cxnSpLocks/>
          </p:cNvCxnSpPr>
          <p:nvPr/>
        </p:nvCxnSpPr>
        <p:spPr>
          <a:xfrm flipH="1">
            <a:off x="6739657" y="3163401"/>
            <a:ext cx="3090973" cy="851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3BEBC9E7-6608-4D09-BE15-F5FDEBC334FB}"/>
              </a:ext>
            </a:extLst>
          </p:cNvPr>
          <p:cNvSpPr txBox="1"/>
          <p:nvPr/>
        </p:nvSpPr>
        <p:spPr>
          <a:xfrm>
            <a:off x="9982910" y="5689982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Support</a:t>
            </a:r>
            <a:endParaRPr kumimoji="1" lang="ja-JP" altLang="en-US" dirty="0"/>
          </a:p>
        </p:txBody>
      </p:sp>
      <p:cxnSp>
        <p:nvCxnSpPr>
          <p:cNvPr id="242" name="直線矢印コネクタ 241">
            <a:extLst>
              <a:ext uri="{FF2B5EF4-FFF2-40B4-BE49-F238E27FC236}">
                <a16:creationId xmlns:a16="http://schemas.microsoft.com/office/drawing/2014/main" id="{FB3445E5-A1BB-4733-BEAB-4BC02F0F4897}"/>
              </a:ext>
            </a:extLst>
          </p:cNvPr>
          <p:cNvCxnSpPr>
            <a:cxnSpLocks/>
            <a:stCxn id="52" idx="1"/>
          </p:cNvCxnSpPr>
          <p:nvPr/>
        </p:nvCxnSpPr>
        <p:spPr>
          <a:xfrm flipH="1">
            <a:off x="8194896" y="5874648"/>
            <a:ext cx="1788014" cy="3258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352E921F-7773-4230-A786-0906133E5629}"/>
              </a:ext>
            </a:extLst>
          </p:cNvPr>
          <p:cNvCxnSpPr>
            <a:cxnSpLocks/>
          </p:cNvCxnSpPr>
          <p:nvPr/>
        </p:nvCxnSpPr>
        <p:spPr>
          <a:xfrm>
            <a:off x="3931022" y="6107135"/>
            <a:ext cx="3256753" cy="1015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AD6FE90F-40FE-4A61-96A4-0C521013C957}"/>
              </a:ext>
            </a:extLst>
          </p:cNvPr>
          <p:cNvSpPr txBox="1"/>
          <p:nvPr/>
        </p:nvSpPr>
        <p:spPr>
          <a:xfrm rot="16200000">
            <a:off x="5261414" y="284627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5</a:t>
            </a:r>
            <a:endParaRPr kumimoji="1" lang="ja-JP" altLang="en-US" dirty="0"/>
          </a:p>
        </p:txBody>
      </p:sp>
      <p:cxnSp>
        <p:nvCxnSpPr>
          <p:cNvPr id="102" name="直線矢印コネクタ 101">
            <a:extLst>
              <a:ext uri="{FF2B5EF4-FFF2-40B4-BE49-F238E27FC236}">
                <a16:creationId xmlns:a16="http://schemas.microsoft.com/office/drawing/2014/main" id="{2382CFA3-8724-4F15-A3D5-A4EF644E2868}"/>
              </a:ext>
            </a:extLst>
          </p:cNvPr>
          <p:cNvCxnSpPr>
            <a:cxnSpLocks/>
            <a:stCxn id="101" idx="0"/>
          </p:cNvCxnSpPr>
          <p:nvPr/>
        </p:nvCxnSpPr>
        <p:spPr>
          <a:xfrm flipV="1">
            <a:off x="5233201" y="2821952"/>
            <a:ext cx="1476" cy="2089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矢印コネクタ 102">
            <a:extLst>
              <a:ext uri="{FF2B5EF4-FFF2-40B4-BE49-F238E27FC236}">
                <a16:creationId xmlns:a16="http://schemas.microsoft.com/office/drawing/2014/main" id="{9182C6D6-870D-48AE-99A8-F25735527DC4}"/>
              </a:ext>
            </a:extLst>
          </p:cNvPr>
          <p:cNvCxnSpPr>
            <a:cxnSpLocks/>
          </p:cNvCxnSpPr>
          <p:nvPr/>
        </p:nvCxnSpPr>
        <p:spPr>
          <a:xfrm flipH="1">
            <a:off x="5220474" y="2538704"/>
            <a:ext cx="15336" cy="2339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9D0D4D31-0E48-476A-B1AF-BC192CC8B18E}"/>
              </a:ext>
            </a:extLst>
          </p:cNvPr>
          <p:cNvCxnSpPr/>
          <p:nvPr/>
        </p:nvCxnSpPr>
        <p:spPr>
          <a:xfrm>
            <a:off x="4177471" y="3821048"/>
            <a:ext cx="142506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テキスト ボックス 103">
            <a:extLst>
              <a:ext uri="{FF2B5EF4-FFF2-40B4-BE49-F238E27FC236}">
                <a16:creationId xmlns:a16="http://schemas.microsoft.com/office/drawing/2014/main" id="{6FAA38B8-89E2-4E96-A930-18D07143FD3C}"/>
              </a:ext>
            </a:extLst>
          </p:cNvPr>
          <p:cNvSpPr txBox="1"/>
          <p:nvPr/>
        </p:nvSpPr>
        <p:spPr>
          <a:xfrm>
            <a:off x="4421211" y="3423145"/>
            <a:ext cx="113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233(12</a:t>
            </a:r>
            <a:r>
              <a:rPr kumimoji="1" lang="en-US" altLang="ja-JP" baseline="30000" dirty="0">
                <a:solidFill>
                  <a:srgbClr val="FF0000"/>
                </a:solidFill>
              </a:rPr>
              <a:t>o</a:t>
            </a:r>
            <a:r>
              <a:rPr kumimoji="1" lang="en-US" altLang="ja-JP" dirty="0">
                <a:solidFill>
                  <a:srgbClr val="FF0000"/>
                </a:solidFill>
              </a:rPr>
              <a:t>)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99F5A685-C636-44A8-BDA0-772563475046}"/>
              </a:ext>
            </a:extLst>
          </p:cNvPr>
          <p:cNvCxnSpPr/>
          <p:nvPr/>
        </p:nvCxnSpPr>
        <p:spPr>
          <a:xfrm>
            <a:off x="4654386" y="4087928"/>
            <a:ext cx="94281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E711252-3586-4472-ACFD-4685992EE3D5}"/>
              </a:ext>
            </a:extLst>
          </p:cNvPr>
          <p:cNvSpPr txBox="1"/>
          <p:nvPr/>
        </p:nvSpPr>
        <p:spPr>
          <a:xfrm flipH="1">
            <a:off x="4820214" y="3803534"/>
            <a:ext cx="634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151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grpSp>
        <p:nvGrpSpPr>
          <p:cNvPr id="114" name="グループ化 113">
            <a:extLst>
              <a:ext uri="{FF2B5EF4-FFF2-40B4-BE49-F238E27FC236}">
                <a16:creationId xmlns:a16="http://schemas.microsoft.com/office/drawing/2014/main" id="{286DF0C0-8C94-486A-ACB9-3A6B046CF596}"/>
              </a:ext>
            </a:extLst>
          </p:cNvPr>
          <p:cNvGrpSpPr/>
          <p:nvPr/>
        </p:nvGrpSpPr>
        <p:grpSpPr>
          <a:xfrm>
            <a:off x="4176353" y="2798098"/>
            <a:ext cx="693914" cy="531206"/>
            <a:chOff x="2115463" y="2396851"/>
            <a:chExt cx="693914" cy="531206"/>
          </a:xfrm>
        </p:grpSpPr>
        <p:sp>
          <p:nvSpPr>
            <p:cNvPr id="118" name="正方形/長方形 117">
              <a:extLst>
                <a:ext uri="{FF2B5EF4-FFF2-40B4-BE49-F238E27FC236}">
                  <a16:creationId xmlns:a16="http://schemas.microsoft.com/office/drawing/2014/main" id="{7DDA565F-2B7E-460E-A85E-5A679AD4186F}"/>
                </a:ext>
              </a:extLst>
            </p:cNvPr>
            <p:cNvSpPr/>
            <p:nvPr/>
          </p:nvSpPr>
          <p:spPr>
            <a:xfrm>
              <a:off x="2115463" y="2396851"/>
              <a:ext cx="693914" cy="531206"/>
            </a:xfrm>
            <a:prstGeom prst="rect">
              <a:avLst/>
            </a:prstGeom>
            <a:solidFill>
              <a:srgbClr val="00B050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19" name="楕円 118">
              <a:extLst>
                <a:ext uri="{FF2B5EF4-FFF2-40B4-BE49-F238E27FC236}">
                  <a16:creationId xmlns:a16="http://schemas.microsoft.com/office/drawing/2014/main" id="{4B6514D8-7EA3-4C79-A5BC-8E575FE7C26D}"/>
                </a:ext>
              </a:extLst>
            </p:cNvPr>
            <p:cNvSpPr/>
            <p:nvPr/>
          </p:nvSpPr>
          <p:spPr>
            <a:xfrm>
              <a:off x="2174360" y="2456735"/>
              <a:ext cx="439463" cy="4310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20" name="グループ化 119">
            <a:extLst>
              <a:ext uri="{FF2B5EF4-FFF2-40B4-BE49-F238E27FC236}">
                <a16:creationId xmlns:a16="http://schemas.microsoft.com/office/drawing/2014/main" id="{215F30A8-8987-4836-A6FD-328136D3FE42}"/>
              </a:ext>
            </a:extLst>
          </p:cNvPr>
          <p:cNvGrpSpPr/>
          <p:nvPr/>
        </p:nvGrpSpPr>
        <p:grpSpPr>
          <a:xfrm>
            <a:off x="4163110" y="4346819"/>
            <a:ext cx="693914" cy="531206"/>
            <a:chOff x="2115463" y="2396851"/>
            <a:chExt cx="693914" cy="531206"/>
          </a:xfrm>
        </p:grpSpPr>
        <p:sp>
          <p:nvSpPr>
            <p:cNvPr id="121" name="正方形/長方形 120">
              <a:extLst>
                <a:ext uri="{FF2B5EF4-FFF2-40B4-BE49-F238E27FC236}">
                  <a16:creationId xmlns:a16="http://schemas.microsoft.com/office/drawing/2014/main" id="{4223F808-9D17-4091-B3F9-6C788C9979D6}"/>
                </a:ext>
              </a:extLst>
            </p:cNvPr>
            <p:cNvSpPr/>
            <p:nvPr/>
          </p:nvSpPr>
          <p:spPr>
            <a:xfrm>
              <a:off x="2115463" y="2396851"/>
              <a:ext cx="693914" cy="531206"/>
            </a:xfrm>
            <a:prstGeom prst="rect">
              <a:avLst/>
            </a:prstGeom>
            <a:solidFill>
              <a:srgbClr val="00B050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22" name="楕円 121">
              <a:extLst>
                <a:ext uri="{FF2B5EF4-FFF2-40B4-BE49-F238E27FC236}">
                  <a16:creationId xmlns:a16="http://schemas.microsoft.com/office/drawing/2014/main" id="{6B6B1A91-12D2-4BD2-9E9D-1D01442E07C1}"/>
                </a:ext>
              </a:extLst>
            </p:cNvPr>
            <p:cNvSpPr/>
            <p:nvPr/>
          </p:nvSpPr>
          <p:spPr>
            <a:xfrm>
              <a:off x="2174360" y="2456735"/>
              <a:ext cx="439463" cy="4310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4" name="テキスト ボックス 123">
            <a:extLst>
              <a:ext uri="{FF2B5EF4-FFF2-40B4-BE49-F238E27FC236}">
                <a16:creationId xmlns:a16="http://schemas.microsoft.com/office/drawing/2014/main" id="{AE7F8F86-3FBE-4451-AF62-BAA42DE8035B}"/>
              </a:ext>
            </a:extLst>
          </p:cNvPr>
          <p:cNvSpPr txBox="1"/>
          <p:nvPr/>
        </p:nvSpPr>
        <p:spPr>
          <a:xfrm>
            <a:off x="272718" y="1266774"/>
            <a:ext cx="2323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FF0000"/>
                </a:solidFill>
              </a:rPr>
              <a:t>Position at R=1096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0E805895-5D64-4E4F-8514-FA7CE1AB9791}"/>
              </a:ext>
            </a:extLst>
          </p:cNvPr>
          <p:cNvSpPr/>
          <p:nvPr/>
        </p:nvSpPr>
        <p:spPr>
          <a:xfrm>
            <a:off x="8019877" y="5394503"/>
            <a:ext cx="807797" cy="64127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78D5E82-4BEF-4AE6-99A6-FEB4D639A3DF}"/>
              </a:ext>
            </a:extLst>
          </p:cNvPr>
          <p:cNvSpPr txBox="1"/>
          <p:nvPr/>
        </p:nvSpPr>
        <p:spPr>
          <a:xfrm>
            <a:off x="8948532" y="3826502"/>
            <a:ext cx="29610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Problem in fixing the PMT</a:t>
            </a:r>
          </a:p>
          <a:p>
            <a:r>
              <a:rPr lang="en-US" altLang="ja-JP" dirty="0">
                <a:solidFill>
                  <a:srgbClr val="FF0000"/>
                </a:solidFill>
              </a:rPr>
              <a:t>Frame to the support</a:t>
            </a:r>
          </a:p>
          <a:p>
            <a:r>
              <a:rPr lang="en-US" altLang="ja-JP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kumimoji="1" lang="en-US" altLang="ja-JP" dirty="0">
                <a:solidFill>
                  <a:srgbClr val="FF0000"/>
                </a:solidFill>
              </a:rPr>
              <a:t>Order additional parts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513E9DED-8DCC-41BE-A9C3-9DBF47A2F283}"/>
              </a:ext>
            </a:extLst>
          </p:cNvPr>
          <p:cNvCxnSpPr/>
          <p:nvPr/>
        </p:nvCxnSpPr>
        <p:spPr>
          <a:xfrm flipH="1">
            <a:off x="8617934" y="4710703"/>
            <a:ext cx="816352" cy="6671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正方形/長方形 189">
            <a:extLst>
              <a:ext uri="{FF2B5EF4-FFF2-40B4-BE49-F238E27FC236}">
                <a16:creationId xmlns:a16="http://schemas.microsoft.com/office/drawing/2014/main" id="{656A55EE-05B2-42FC-9659-BA1856ECABA4}"/>
              </a:ext>
            </a:extLst>
          </p:cNvPr>
          <p:cNvSpPr/>
          <p:nvPr/>
        </p:nvSpPr>
        <p:spPr>
          <a:xfrm>
            <a:off x="6392006" y="5600700"/>
            <a:ext cx="287066" cy="76914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1" name="正方形/長方形 190">
            <a:extLst>
              <a:ext uri="{FF2B5EF4-FFF2-40B4-BE49-F238E27FC236}">
                <a16:creationId xmlns:a16="http://schemas.microsoft.com/office/drawing/2014/main" id="{BD5A2C58-B3C8-4505-90AD-101E2DF21993}"/>
              </a:ext>
            </a:extLst>
          </p:cNvPr>
          <p:cNvSpPr/>
          <p:nvPr/>
        </p:nvSpPr>
        <p:spPr>
          <a:xfrm>
            <a:off x="4530889" y="5590613"/>
            <a:ext cx="287066" cy="77030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72235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extLst>
              <a:ext uri="{FF2B5EF4-FFF2-40B4-BE49-F238E27FC236}">
                <a16:creationId xmlns:a16="http://schemas.microsoft.com/office/drawing/2014/main" id="{51ADA964-0995-4FCB-9DB4-E152D3183E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1718" y="200118"/>
            <a:ext cx="6491175" cy="6522797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7B4AA552-3D0D-4172-B94B-386FD265B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142B16C-E1AD-4324-AAE8-533F3E405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769589" cy="4176984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778B89F-8E08-436B-80E4-C26179248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8C3C-4305-4F8C-A37C-00EA03A9A98A}" type="slidenum">
              <a:rPr kumimoji="1" lang="ja-JP" altLang="en-US" smtClean="0"/>
              <a:t>25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D84B8CA-1769-4F5F-AA1A-D0B8D24EB9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890277"/>
            <a:ext cx="3137883" cy="5605032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63E4155F-8A7B-4CFE-84BB-DB4E20B5C769}"/>
              </a:ext>
            </a:extLst>
          </p:cNvPr>
          <p:cNvSpPr/>
          <p:nvPr/>
        </p:nvSpPr>
        <p:spPr>
          <a:xfrm>
            <a:off x="1442713" y="890277"/>
            <a:ext cx="1350303" cy="1881498"/>
          </a:xfrm>
          <a:prstGeom prst="rect">
            <a:avLst/>
          </a:prstGeom>
          <a:noFill/>
          <a:ln w="38100">
            <a:solidFill>
              <a:srgbClr val="FFE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66CC"/>
              </a:solidFill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D55BA21-54FC-4417-9732-AD8F1F8DEF4A}"/>
              </a:ext>
            </a:extLst>
          </p:cNvPr>
          <p:cNvSpPr/>
          <p:nvPr/>
        </p:nvSpPr>
        <p:spPr>
          <a:xfrm>
            <a:off x="1436083" y="1181583"/>
            <a:ext cx="1004858" cy="1327498"/>
          </a:xfrm>
          <a:prstGeom prst="rect">
            <a:avLst/>
          </a:prstGeom>
          <a:noFill/>
          <a:ln w="38100">
            <a:solidFill>
              <a:srgbClr val="FFE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1D7ABAC-B87D-469F-8B1B-6D4828DB7C2F}"/>
              </a:ext>
            </a:extLst>
          </p:cNvPr>
          <p:cNvSpPr/>
          <p:nvPr/>
        </p:nvSpPr>
        <p:spPr>
          <a:xfrm>
            <a:off x="6362941" y="1252584"/>
            <a:ext cx="99058" cy="10798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C0484CB-B0BF-40E5-A7A8-4C0671F1EE3A}"/>
              </a:ext>
            </a:extLst>
          </p:cNvPr>
          <p:cNvSpPr/>
          <p:nvPr/>
        </p:nvSpPr>
        <p:spPr>
          <a:xfrm>
            <a:off x="6258640" y="2337201"/>
            <a:ext cx="105210" cy="174814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51C456B0-771E-450F-937D-E67670C56AC4}"/>
              </a:ext>
            </a:extLst>
          </p:cNvPr>
          <p:cNvSpPr/>
          <p:nvPr/>
        </p:nvSpPr>
        <p:spPr>
          <a:xfrm>
            <a:off x="2469516" y="919334"/>
            <a:ext cx="255967" cy="259100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5DA57BAA-C46F-400B-83A7-D325C5BF4860}"/>
              </a:ext>
            </a:extLst>
          </p:cNvPr>
          <p:cNvSpPr/>
          <p:nvPr/>
        </p:nvSpPr>
        <p:spPr>
          <a:xfrm rot="16200000">
            <a:off x="1854732" y="3538523"/>
            <a:ext cx="191568" cy="685078"/>
          </a:xfrm>
          <a:prstGeom prst="rect">
            <a:avLst/>
          </a:prstGeom>
          <a:solidFill>
            <a:srgbClr val="FFFF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137481FA-AA96-427E-8684-73D49EEC0769}"/>
              </a:ext>
            </a:extLst>
          </p:cNvPr>
          <p:cNvSpPr/>
          <p:nvPr/>
        </p:nvSpPr>
        <p:spPr>
          <a:xfrm rot="16200000">
            <a:off x="1900087" y="1940646"/>
            <a:ext cx="123452" cy="1784724"/>
          </a:xfrm>
          <a:prstGeom prst="rect">
            <a:avLst/>
          </a:prstGeom>
          <a:solidFill>
            <a:srgbClr val="FFFF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6CE030E5-3DF5-4F7A-BA2D-76FCECFA6B3A}"/>
              </a:ext>
            </a:extLst>
          </p:cNvPr>
          <p:cNvSpPr/>
          <p:nvPr/>
        </p:nvSpPr>
        <p:spPr>
          <a:xfrm rot="16200000">
            <a:off x="1850797" y="4515988"/>
            <a:ext cx="191570" cy="692946"/>
          </a:xfrm>
          <a:prstGeom prst="rect">
            <a:avLst/>
          </a:prstGeom>
          <a:solidFill>
            <a:srgbClr val="FFFF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7C0DABAB-DB06-49B6-8073-037BC620E5B2}"/>
              </a:ext>
            </a:extLst>
          </p:cNvPr>
          <p:cNvSpPr/>
          <p:nvPr/>
        </p:nvSpPr>
        <p:spPr>
          <a:xfrm>
            <a:off x="6362172" y="2387193"/>
            <a:ext cx="198648" cy="6043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10878AE7-BE1D-48DD-BEBC-1FAD6D97E9FD}"/>
              </a:ext>
            </a:extLst>
          </p:cNvPr>
          <p:cNvSpPr/>
          <p:nvPr/>
        </p:nvSpPr>
        <p:spPr>
          <a:xfrm>
            <a:off x="6366225" y="1206865"/>
            <a:ext cx="99058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7417FB81-62A8-407A-B37E-FA2252DC055C}"/>
              </a:ext>
            </a:extLst>
          </p:cNvPr>
          <p:cNvSpPr/>
          <p:nvPr/>
        </p:nvSpPr>
        <p:spPr>
          <a:xfrm>
            <a:off x="1397000" y="855391"/>
            <a:ext cx="56599" cy="18416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33349DB8-DD1F-4E24-99C4-6F6BA951372F}"/>
              </a:ext>
            </a:extLst>
          </p:cNvPr>
          <p:cNvSpPr/>
          <p:nvPr/>
        </p:nvSpPr>
        <p:spPr>
          <a:xfrm rot="16200000">
            <a:off x="1927898" y="1843328"/>
            <a:ext cx="67993" cy="1784885"/>
          </a:xfrm>
          <a:prstGeom prst="rect">
            <a:avLst/>
          </a:prstGeom>
          <a:solidFill>
            <a:schemeClr val="bg1">
              <a:lumMod val="85000"/>
              <a:alpha val="50196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90BB9A19-8703-424A-97AD-94F37D21270B}"/>
              </a:ext>
            </a:extLst>
          </p:cNvPr>
          <p:cNvSpPr/>
          <p:nvPr/>
        </p:nvSpPr>
        <p:spPr>
          <a:xfrm>
            <a:off x="2732115" y="880854"/>
            <a:ext cx="75133" cy="18162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8BEB6507-1D98-42A2-A556-890EB5B3E7C8}"/>
              </a:ext>
            </a:extLst>
          </p:cNvPr>
          <p:cNvSpPr/>
          <p:nvPr/>
        </p:nvSpPr>
        <p:spPr>
          <a:xfrm rot="16200000">
            <a:off x="2081704" y="206553"/>
            <a:ext cx="45719" cy="1336966"/>
          </a:xfrm>
          <a:prstGeom prst="rect">
            <a:avLst/>
          </a:prstGeom>
          <a:solidFill>
            <a:schemeClr val="bg1">
              <a:lumMod val="85000"/>
              <a:alpha val="50196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A13E6E70-1918-4F77-8233-150042C5A027}"/>
              </a:ext>
            </a:extLst>
          </p:cNvPr>
          <p:cNvSpPr/>
          <p:nvPr/>
        </p:nvSpPr>
        <p:spPr>
          <a:xfrm>
            <a:off x="6313012" y="1259492"/>
            <a:ext cx="182058" cy="102960"/>
          </a:xfrm>
          <a:prstGeom prst="rect">
            <a:avLst/>
          </a:prstGeom>
          <a:solidFill>
            <a:srgbClr val="00FF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B0E0071E-9501-4F57-ABC2-FC8DE208D09E}"/>
              </a:ext>
            </a:extLst>
          </p:cNvPr>
          <p:cNvSpPr/>
          <p:nvPr/>
        </p:nvSpPr>
        <p:spPr>
          <a:xfrm>
            <a:off x="6315103" y="1422768"/>
            <a:ext cx="182058" cy="102960"/>
          </a:xfrm>
          <a:prstGeom prst="rect">
            <a:avLst/>
          </a:prstGeom>
          <a:solidFill>
            <a:srgbClr val="00FF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57233C5E-B240-405E-9232-F7894B380267}"/>
              </a:ext>
            </a:extLst>
          </p:cNvPr>
          <p:cNvSpPr txBox="1"/>
          <p:nvPr/>
        </p:nvSpPr>
        <p:spPr>
          <a:xfrm>
            <a:off x="2915236" y="1341062"/>
            <a:ext cx="1385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NFS5-2060</a:t>
            </a:r>
            <a:endParaRPr kumimoji="1" lang="ja-JP" altLang="en-US" dirty="0"/>
          </a:p>
        </p:txBody>
      </p: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EF2E1D63-3DEF-4A4E-A206-C098668CFD9E}"/>
              </a:ext>
            </a:extLst>
          </p:cNvPr>
          <p:cNvCxnSpPr>
            <a:cxnSpLocks/>
          </p:cNvCxnSpPr>
          <p:nvPr/>
        </p:nvCxnSpPr>
        <p:spPr>
          <a:xfrm flipH="1">
            <a:off x="2799646" y="1598929"/>
            <a:ext cx="308862" cy="3927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37C42857-2D2D-4485-AF8F-0402A87F6B84}"/>
              </a:ext>
            </a:extLst>
          </p:cNvPr>
          <p:cNvCxnSpPr>
            <a:cxnSpLocks/>
          </p:cNvCxnSpPr>
          <p:nvPr/>
        </p:nvCxnSpPr>
        <p:spPr>
          <a:xfrm flipH="1">
            <a:off x="2593509" y="1719366"/>
            <a:ext cx="535945" cy="10192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F1256743-5B7C-4C2D-80E9-F2312B28B3FF}"/>
              </a:ext>
            </a:extLst>
          </p:cNvPr>
          <p:cNvCxnSpPr>
            <a:cxnSpLocks/>
          </p:cNvCxnSpPr>
          <p:nvPr/>
        </p:nvCxnSpPr>
        <p:spPr>
          <a:xfrm flipH="1" flipV="1">
            <a:off x="2250692" y="906674"/>
            <a:ext cx="756539" cy="5573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48FFC53C-A69A-44F2-8C8A-0E0784AF5D41}"/>
              </a:ext>
            </a:extLst>
          </p:cNvPr>
          <p:cNvSpPr txBox="1"/>
          <p:nvPr/>
        </p:nvSpPr>
        <p:spPr>
          <a:xfrm>
            <a:off x="-104542" y="2000250"/>
            <a:ext cx="1385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NFS5-2020</a:t>
            </a:r>
            <a:endParaRPr kumimoji="1" lang="ja-JP" altLang="en-US" dirty="0"/>
          </a:p>
        </p:txBody>
      </p:sp>
      <p:cxnSp>
        <p:nvCxnSpPr>
          <p:cNvPr id="46" name="直線矢印コネクタ 45">
            <a:extLst>
              <a:ext uri="{FF2B5EF4-FFF2-40B4-BE49-F238E27FC236}">
                <a16:creationId xmlns:a16="http://schemas.microsoft.com/office/drawing/2014/main" id="{BEFD4CDD-E2F4-4E09-AF15-2E6BAB1E9A18}"/>
              </a:ext>
            </a:extLst>
          </p:cNvPr>
          <p:cNvCxnSpPr>
            <a:cxnSpLocks/>
          </p:cNvCxnSpPr>
          <p:nvPr/>
        </p:nvCxnSpPr>
        <p:spPr>
          <a:xfrm flipV="1">
            <a:off x="1099646" y="1857077"/>
            <a:ext cx="290506" cy="218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>
            <a:extLst>
              <a:ext uri="{FF2B5EF4-FFF2-40B4-BE49-F238E27FC236}">
                <a16:creationId xmlns:a16="http://schemas.microsoft.com/office/drawing/2014/main" id="{FD57212D-1C63-4E94-96C7-91DBEA1C3C85}"/>
              </a:ext>
            </a:extLst>
          </p:cNvPr>
          <p:cNvCxnSpPr>
            <a:cxnSpLocks/>
          </p:cNvCxnSpPr>
          <p:nvPr/>
        </p:nvCxnSpPr>
        <p:spPr>
          <a:xfrm flipH="1" flipV="1">
            <a:off x="2680987" y="2877173"/>
            <a:ext cx="448468" cy="777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5BA4D01B-166D-4AF6-81A4-EB16D638D423}"/>
              </a:ext>
            </a:extLst>
          </p:cNvPr>
          <p:cNvSpPr txBox="1"/>
          <p:nvPr/>
        </p:nvSpPr>
        <p:spPr>
          <a:xfrm>
            <a:off x="2704667" y="3624942"/>
            <a:ext cx="1385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NFS5-6060</a:t>
            </a:r>
            <a:endParaRPr kumimoji="1" lang="ja-JP" altLang="en-US" dirty="0"/>
          </a:p>
        </p:txBody>
      </p:sp>
      <p:cxnSp>
        <p:nvCxnSpPr>
          <p:cNvPr id="51" name="直線矢印コネクタ 50">
            <a:extLst>
              <a:ext uri="{FF2B5EF4-FFF2-40B4-BE49-F238E27FC236}">
                <a16:creationId xmlns:a16="http://schemas.microsoft.com/office/drawing/2014/main" id="{E708B887-6B2F-4EB6-B713-57F007DAE3A8}"/>
              </a:ext>
            </a:extLst>
          </p:cNvPr>
          <p:cNvCxnSpPr>
            <a:cxnSpLocks/>
          </p:cNvCxnSpPr>
          <p:nvPr/>
        </p:nvCxnSpPr>
        <p:spPr>
          <a:xfrm flipH="1">
            <a:off x="2516015" y="3903437"/>
            <a:ext cx="469284" cy="10548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>
            <a:extLst>
              <a:ext uri="{FF2B5EF4-FFF2-40B4-BE49-F238E27FC236}">
                <a16:creationId xmlns:a16="http://schemas.microsoft.com/office/drawing/2014/main" id="{30BBA183-62E3-41F4-A5E3-FDE22BCB6ECE}"/>
              </a:ext>
            </a:extLst>
          </p:cNvPr>
          <p:cNvCxnSpPr>
            <a:cxnSpLocks/>
            <a:stCxn id="50" idx="1"/>
          </p:cNvCxnSpPr>
          <p:nvPr/>
        </p:nvCxnSpPr>
        <p:spPr>
          <a:xfrm flipH="1">
            <a:off x="2137685" y="3809608"/>
            <a:ext cx="566982" cy="111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矢印コネクタ 54">
            <a:extLst>
              <a:ext uri="{FF2B5EF4-FFF2-40B4-BE49-F238E27FC236}">
                <a16:creationId xmlns:a16="http://schemas.microsoft.com/office/drawing/2014/main" id="{0317AC10-A36B-4A05-BD36-8B283C694B7E}"/>
              </a:ext>
            </a:extLst>
          </p:cNvPr>
          <p:cNvCxnSpPr>
            <a:cxnSpLocks/>
          </p:cNvCxnSpPr>
          <p:nvPr/>
        </p:nvCxnSpPr>
        <p:spPr>
          <a:xfrm flipH="1">
            <a:off x="2167533" y="3962717"/>
            <a:ext cx="747703" cy="9923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>
            <a:extLst>
              <a:ext uri="{FF2B5EF4-FFF2-40B4-BE49-F238E27FC236}">
                <a16:creationId xmlns:a16="http://schemas.microsoft.com/office/drawing/2014/main" id="{073014D8-FEC7-4894-B43D-865E9E7614BB}"/>
              </a:ext>
            </a:extLst>
          </p:cNvPr>
          <p:cNvCxnSpPr>
            <a:cxnSpLocks/>
            <a:stCxn id="7" idx="1"/>
            <a:endCxn id="6" idx="3"/>
          </p:cNvCxnSpPr>
          <p:nvPr/>
        </p:nvCxnSpPr>
        <p:spPr>
          <a:xfrm flipV="1">
            <a:off x="1404866" y="4325554"/>
            <a:ext cx="1101251" cy="13166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05B5C533-EAE3-4882-A396-46DDCB3D4BAE}"/>
              </a:ext>
            </a:extLst>
          </p:cNvPr>
          <p:cNvSpPr txBox="1"/>
          <p:nvPr/>
        </p:nvSpPr>
        <p:spPr>
          <a:xfrm>
            <a:off x="1692060" y="415083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320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64" name="直角三角形 63">
            <a:extLst>
              <a:ext uri="{FF2B5EF4-FFF2-40B4-BE49-F238E27FC236}">
                <a16:creationId xmlns:a16="http://schemas.microsoft.com/office/drawing/2014/main" id="{A4441742-B687-4E84-A1EB-6CBDE522A6AF}"/>
              </a:ext>
            </a:extLst>
          </p:cNvPr>
          <p:cNvSpPr/>
          <p:nvPr/>
        </p:nvSpPr>
        <p:spPr>
          <a:xfrm rot="5400000">
            <a:off x="1615127" y="3982947"/>
            <a:ext cx="108243" cy="105891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直角三角形 64">
            <a:extLst>
              <a:ext uri="{FF2B5EF4-FFF2-40B4-BE49-F238E27FC236}">
                <a16:creationId xmlns:a16="http://schemas.microsoft.com/office/drawing/2014/main" id="{D612B5B6-04F7-47D5-AF10-BA467A77A026}"/>
              </a:ext>
            </a:extLst>
          </p:cNvPr>
          <p:cNvSpPr/>
          <p:nvPr/>
        </p:nvSpPr>
        <p:spPr>
          <a:xfrm rot="5400000">
            <a:off x="1598853" y="4959758"/>
            <a:ext cx="108243" cy="105891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直角三角形 65">
            <a:extLst>
              <a:ext uri="{FF2B5EF4-FFF2-40B4-BE49-F238E27FC236}">
                <a16:creationId xmlns:a16="http://schemas.microsoft.com/office/drawing/2014/main" id="{7D1608C5-2AB7-48D0-8D28-7754C3FB3C97}"/>
              </a:ext>
            </a:extLst>
          </p:cNvPr>
          <p:cNvSpPr/>
          <p:nvPr/>
        </p:nvSpPr>
        <p:spPr>
          <a:xfrm rot="10800000">
            <a:off x="2176172" y="4960274"/>
            <a:ext cx="108243" cy="105891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直角三角形 66">
            <a:extLst>
              <a:ext uri="{FF2B5EF4-FFF2-40B4-BE49-F238E27FC236}">
                <a16:creationId xmlns:a16="http://schemas.microsoft.com/office/drawing/2014/main" id="{D7311B97-CACF-4F0A-8F93-2D4B854E4634}"/>
              </a:ext>
            </a:extLst>
          </p:cNvPr>
          <p:cNvSpPr/>
          <p:nvPr/>
        </p:nvSpPr>
        <p:spPr>
          <a:xfrm rot="10800000">
            <a:off x="2176171" y="3976322"/>
            <a:ext cx="108243" cy="105891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直角三角形 69">
            <a:extLst>
              <a:ext uri="{FF2B5EF4-FFF2-40B4-BE49-F238E27FC236}">
                <a16:creationId xmlns:a16="http://schemas.microsoft.com/office/drawing/2014/main" id="{09FC19F3-E1EE-4903-802C-E4F3D7B9465C}"/>
              </a:ext>
            </a:extLst>
          </p:cNvPr>
          <p:cNvSpPr/>
          <p:nvPr/>
        </p:nvSpPr>
        <p:spPr>
          <a:xfrm>
            <a:off x="1590349" y="3672499"/>
            <a:ext cx="108243" cy="105891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直角三角形 70">
            <a:extLst>
              <a:ext uri="{FF2B5EF4-FFF2-40B4-BE49-F238E27FC236}">
                <a16:creationId xmlns:a16="http://schemas.microsoft.com/office/drawing/2014/main" id="{2CEFA0C5-8C58-44B0-B36B-19566C2537FA}"/>
              </a:ext>
            </a:extLst>
          </p:cNvPr>
          <p:cNvSpPr/>
          <p:nvPr/>
        </p:nvSpPr>
        <p:spPr>
          <a:xfrm rot="16200000">
            <a:off x="2177762" y="3687813"/>
            <a:ext cx="108243" cy="105891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直角三角形 71">
            <a:extLst>
              <a:ext uri="{FF2B5EF4-FFF2-40B4-BE49-F238E27FC236}">
                <a16:creationId xmlns:a16="http://schemas.microsoft.com/office/drawing/2014/main" id="{A4F7BA91-1B3A-46B9-8A9A-0BAA549154DA}"/>
              </a:ext>
            </a:extLst>
          </p:cNvPr>
          <p:cNvSpPr/>
          <p:nvPr/>
        </p:nvSpPr>
        <p:spPr>
          <a:xfrm>
            <a:off x="1607974" y="4655345"/>
            <a:ext cx="108243" cy="105891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直角三角形 72">
            <a:extLst>
              <a:ext uri="{FF2B5EF4-FFF2-40B4-BE49-F238E27FC236}">
                <a16:creationId xmlns:a16="http://schemas.microsoft.com/office/drawing/2014/main" id="{3CADED3F-EBC8-4864-9BF6-B84A05819025}"/>
              </a:ext>
            </a:extLst>
          </p:cNvPr>
          <p:cNvSpPr/>
          <p:nvPr/>
        </p:nvSpPr>
        <p:spPr>
          <a:xfrm rot="16200000">
            <a:off x="2176172" y="4663057"/>
            <a:ext cx="108243" cy="105891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正方形/長方形 74">
            <a:extLst>
              <a:ext uri="{FF2B5EF4-FFF2-40B4-BE49-F238E27FC236}">
                <a16:creationId xmlns:a16="http://schemas.microsoft.com/office/drawing/2014/main" id="{2BC81DB7-E4DD-462F-80BC-1CCAF25743F3}"/>
              </a:ext>
            </a:extLst>
          </p:cNvPr>
          <p:cNvSpPr/>
          <p:nvPr/>
        </p:nvSpPr>
        <p:spPr>
          <a:xfrm flipV="1">
            <a:off x="6356789" y="2334002"/>
            <a:ext cx="105210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61038CCB-E1DD-4812-80D8-1247997305A0}"/>
              </a:ext>
            </a:extLst>
          </p:cNvPr>
          <p:cNvSpPr/>
          <p:nvPr/>
        </p:nvSpPr>
        <p:spPr>
          <a:xfrm>
            <a:off x="1404866" y="2700940"/>
            <a:ext cx="195242" cy="3275560"/>
          </a:xfrm>
          <a:prstGeom prst="rect">
            <a:avLst/>
          </a:prstGeom>
          <a:solidFill>
            <a:srgbClr val="FFFF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37EE47C-052D-478A-856F-E390F7CCF083}"/>
              </a:ext>
            </a:extLst>
          </p:cNvPr>
          <p:cNvSpPr/>
          <p:nvPr/>
        </p:nvSpPr>
        <p:spPr>
          <a:xfrm>
            <a:off x="2293053" y="2700940"/>
            <a:ext cx="213064" cy="3249228"/>
          </a:xfrm>
          <a:prstGeom prst="rect">
            <a:avLst/>
          </a:prstGeom>
          <a:solidFill>
            <a:srgbClr val="FFFF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直角三角形 87">
            <a:extLst>
              <a:ext uri="{FF2B5EF4-FFF2-40B4-BE49-F238E27FC236}">
                <a16:creationId xmlns:a16="http://schemas.microsoft.com/office/drawing/2014/main" id="{3858AD64-E8BA-4122-AF48-6511721201A7}"/>
              </a:ext>
            </a:extLst>
          </p:cNvPr>
          <p:cNvSpPr/>
          <p:nvPr/>
        </p:nvSpPr>
        <p:spPr>
          <a:xfrm>
            <a:off x="6465699" y="2318006"/>
            <a:ext cx="49929" cy="60435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38152FA6-2AD0-4E73-B513-4C75FC62D72B}"/>
              </a:ext>
            </a:extLst>
          </p:cNvPr>
          <p:cNvSpPr txBox="1"/>
          <p:nvPr/>
        </p:nvSpPr>
        <p:spPr>
          <a:xfrm>
            <a:off x="3094233" y="2767314"/>
            <a:ext cx="1513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NFS6-30120</a:t>
            </a:r>
            <a:endParaRPr kumimoji="1" lang="ja-JP" altLang="en-US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F49818C7-E2CA-4321-9DD7-D381A91A06F1}"/>
              </a:ext>
            </a:extLst>
          </p:cNvPr>
          <p:cNvSpPr/>
          <p:nvPr/>
        </p:nvSpPr>
        <p:spPr>
          <a:xfrm flipV="1">
            <a:off x="6560820" y="2388373"/>
            <a:ext cx="1327500" cy="60435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405E233-CA97-42EB-ABE7-1354951816F1}"/>
              </a:ext>
            </a:extLst>
          </p:cNvPr>
          <p:cNvSpPr txBox="1"/>
          <p:nvPr/>
        </p:nvSpPr>
        <p:spPr>
          <a:xfrm>
            <a:off x="6914873" y="2478468"/>
            <a:ext cx="2015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Temporary frame</a:t>
            </a:r>
          </a:p>
          <a:p>
            <a:r>
              <a:rPr lang="en-US" altLang="ja-JP" dirty="0"/>
              <a:t>For installation</a:t>
            </a:r>
            <a:endParaRPr kumimoji="1" lang="ja-JP" altLang="en-US" dirty="0"/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2D4DD216-4A12-4C59-AF71-DDA54F5997ED}"/>
              </a:ext>
            </a:extLst>
          </p:cNvPr>
          <p:cNvCxnSpPr>
            <a:endCxn id="10" idx="0"/>
          </p:cNvCxnSpPr>
          <p:nvPr/>
        </p:nvCxnSpPr>
        <p:spPr>
          <a:xfrm flipH="1" flipV="1">
            <a:off x="7224570" y="2448808"/>
            <a:ext cx="66818" cy="1848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矢印: 左 16">
            <a:extLst>
              <a:ext uri="{FF2B5EF4-FFF2-40B4-BE49-F238E27FC236}">
                <a16:creationId xmlns:a16="http://schemas.microsoft.com/office/drawing/2014/main" id="{A32CC267-9140-47F1-931D-24923CED483F}"/>
              </a:ext>
            </a:extLst>
          </p:cNvPr>
          <p:cNvSpPr/>
          <p:nvPr/>
        </p:nvSpPr>
        <p:spPr>
          <a:xfrm>
            <a:off x="6560820" y="1741760"/>
            <a:ext cx="1016321" cy="23791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0E4863B8-2A8D-4BDA-A50A-6334FE31E35F}"/>
              </a:ext>
            </a:extLst>
          </p:cNvPr>
          <p:cNvSpPr/>
          <p:nvPr/>
        </p:nvSpPr>
        <p:spPr>
          <a:xfrm>
            <a:off x="6090766" y="3261575"/>
            <a:ext cx="273084" cy="124564"/>
          </a:xfrm>
          <a:prstGeom prst="rect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CF94D2D4-ED22-406C-B83C-5BED11D0727A}"/>
              </a:ext>
            </a:extLst>
          </p:cNvPr>
          <p:cNvSpPr txBox="1"/>
          <p:nvPr/>
        </p:nvSpPr>
        <p:spPr>
          <a:xfrm>
            <a:off x="4849524" y="3261574"/>
            <a:ext cx="12121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Connect</a:t>
            </a:r>
          </a:p>
          <a:p>
            <a:r>
              <a:rPr kumimoji="1" lang="en-US" altLang="ja-JP" dirty="0"/>
              <a:t>to He bag</a:t>
            </a:r>
          </a:p>
          <a:p>
            <a:r>
              <a:rPr lang="en-US" altLang="ja-JP" dirty="0"/>
              <a:t>frame</a:t>
            </a:r>
            <a:endParaRPr kumimoji="1" lang="ja-JP" altLang="en-US" dirty="0"/>
          </a:p>
        </p:txBody>
      </p:sp>
      <p:sp>
        <p:nvSpPr>
          <p:cNvPr id="24" name="四角形: 角を丸くする 23">
            <a:extLst>
              <a:ext uri="{FF2B5EF4-FFF2-40B4-BE49-F238E27FC236}">
                <a16:creationId xmlns:a16="http://schemas.microsoft.com/office/drawing/2014/main" id="{54CA6E6F-2E9B-43FC-A777-63DB2B9B24C7}"/>
              </a:ext>
            </a:extLst>
          </p:cNvPr>
          <p:cNvSpPr/>
          <p:nvPr/>
        </p:nvSpPr>
        <p:spPr>
          <a:xfrm>
            <a:off x="5893796" y="1979670"/>
            <a:ext cx="568203" cy="2171168"/>
          </a:xfrm>
          <a:prstGeom prst="roundRect">
            <a:avLst/>
          </a:prstGeom>
          <a:noFill/>
          <a:ln w="28575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4D38D936-B09B-4C0A-A3B1-25634EC83806}"/>
              </a:ext>
            </a:extLst>
          </p:cNvPr>
          <p:cNvSpPr txBox="1"/>
          <p:nvPr/>
        </p:nvSpPr>
        <p:spPr>
          <a:xfrm>
            <a:off x="5671135" y="4655345"/>
            <a:ext cx="2444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Installation on Jan 10</a:t>
            </a:r>
            <a:endParaRPr kumimoji="1" lang="ja-JP" altLang="en-US" dirty="0"/>
          </a:p>
        </p:txBody>
      </p:sp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48A2930F-391F-4809-B477-8450DC597E38}"/>
              </a:ext>
            </a:extLst>
          </p:cNvPr>
          <p:cNvCxnSpPr/>
          <p:nvPr/>
        </p:nvCxnSpPr>
        <p:spPr>
          <a:xfrm flipH="1" flipV="1">
            <a:off x="6356789" y="4101347"/>
            <a:ext cx="138281" cy="5605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406F1EF5-EFED-4D16-9E0F-6FF7722BD069}"/>
              </a:ext>
            </a:extLst>
          </p:cNvPr>
          <p:cNvSpPr/>
          <p:nvPr/>
        </p:nvSpPr>
        <p:spPr>
          <a:xfrm>
            <a:off x="7630770" y="1259492"/>
            <a:ext cx="99058" cy="10798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8A5486FC-A92F-44AF-9B4C-25C736A54B48}"/>
              </a:ext>
            </a:extLst>
          </p:cNvPr>
          <p:cNvSpPr/>
          <p:nvPr/>
        </p:nvSpPr>
        <p:spPr>
          <a:xfrm>
            <a:off x="7634054" y="1213773"/>
            <a:ext cx="99058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1992727E-5E43-484F-93E0-C62ED3BF7FD9}"/>
              </a:ext>
            </a:extLst>
          </p:cNvPr>
          <p:cNvSpPr/>
          <p:nvPr/>
        </p:nvSpPr>
        <p:spPr>
          <a:xfrm>
            <a:off x="7580841" y="1266400"/>
            <a:ext cx="182058" cy="102960"/>
          </a:xfrm>
          <a:prstGeom prst="rect">
            <a:avLst/>
          </a:prstGeom>
          <a:solidFill>
            <a:srgbClr val="00FF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47D4D0ED-71D1-4E10-819E-557D799745AF}"/>
              </a:ext>
            </a:extLst>
          </p:cNvPr>
          <p:cNvSpPr/>
          <p:nvPr/>
        </p:nvSpPr>
        <p:spPr>
          <a:xfrm>
            <a:off x="7582932" y="1429676"/>
            <a:ext cx="182058" cy="102960"/>
          </a:xfrm>
          <a:prstGeom prst="rect">
            <a:avLst/>
          </a:prstGeom>
          <a:solidFill>
            <a:srgbClr val="00FF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5E300A37-4D45-481C-ABF5-2A23A0AF90E9}"/>
              </a:ext>
            </a:extLst>
          </p:cNvPr>
          <p:cNvSpPr/>
          <p:nvPr/>
        </p:nvSpPr>
        <p:spPr>
          <a:xfrm flipV="1">
            <a:off x="7624618" y="2340910"/>
            <a:ext cx="105210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直角三角形 68">
            <a:extLst>
              <a:ext uri="{FF2B5EF4-FFF2-40B4-BE49-F238E27FC236}">
                <a16:creationId xmlns:a16="http://schemas.microsoft.com/office/drawing/2014/main" id="{3BCE5E70-C4AD-4CED-9C56-2494A0ED64DE}"/>
              </a:ext>
            </a:extLst>
          </p:cNvPr>
          <p:cNvSpPr/>
          <p:nvPr/>
        </p:nvSpPr>
        <p:spPr>
          <a:xfrm>
            <a:off x="7733528" y="2324914"/>
            <a:ext cx="49929" cy="60435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6446AE03-0490-4177-933C-931DE350C3CE}"/>
              </a:ext>
            </a:extLst>
          </p:cNvPr>
          <p:cNvSpPr txBox="1"/>
          <p:nvPr/>
        </p:nvSpPr>
        <p:spPr>
          <a:xfrm>
            <a:off x="7864662" y="913466"/>
            <a:ext cx="16914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b="1" dirty="0"/>
              <a:t>Assemble </a:t>
            </a:r>
          </a:p>
          <a:p>
            <a:r>
              <a:rPr lang="en-US" altLang="ja-JP" b="1" dirty="0"/>
              <a:t>PMT frame</a:t>
            </a: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00740AB7-8D4B-4FDC-AD41-5441FF69B401}"/>
              </a:ext>
            </a:extLst>
          </p:cNvPr>
          <p:cNvSpPr txBox="1"/>
          <p:nvPr/>
        </p:nvSpPr>
        <p:spPr>
          <a:xfrm>
            <a:off x="6491821" y="935728"/>
            <a:ext cx="1282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/>
              <a:t>2. Slide in</a:t>
            </a: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5CF981F4-82D5-40D0-9522-3E690CC6E234}"/>
              </a:ext>
            </a:extLst>
          </p:cNvPr>
          <p:cNvSpPr txBox="1"/>
          <p:nvPr/>
        </p:nvSpPr>
        <p:spPr>
          <a:xfrm>
            <a:off x="5075522" y="865244"/>
            <a:ext cx="11785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/>
              <a:t>3. Fix in</a:t>
            </a:r>
          </a:p>
          <a:p>
            <a:r>
              <a:rPr lang="en-US" altLang="ja-JP" b="1" dirty="0"/>
              <a:t>the final </a:t>
            </a:r>
          </a:p>
          <a:p>
            <a:r>
              <a:rPr lang="en-US" altLang="ja-JP" b="1" dirty="0"/>
              <a:t>position</a:t>
            </a:r>
          </a:p>
        </p:txBody>
      </p:sp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E336E6B3-CA2A-4F2F-A631-32120E8E818E}"/>
              </a:ext>
            </a:extLst>
          </p:cNvPr>
          <p:cNvSpPr/>
          <p:nvPr/>
        </p:nvSpPr>
        <p:spPr>
          <a:xfrm flipV="1">
            <a:off x="1128600" y="2783505"/>
            <a:ext cx="66890" cy="55876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D9404637-194E-4895-B658-CD9F24B36818}"/>
              </a:ext>
            </a:extLst>
          </p:cNvPr>
          <p:cNvSpPr/>
          <p:nvPr/>
        </p:nvSpPr>
        <p:spPr>
          <a:xfrm flipV="1">
            <a:off x="2727976" y="2779398"/>
            <a:ext cx="66890" cy="55876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直角三角形 79">
            <a:extLst>
              <a:ext uri="{FF2B5EF4-FFF2-40B4-BE49-F238E27FC236}">
                <a16:creationId xmlns:a16="http://schemas.microsoft.com/office/drawing/2014/main" id="{62A10ADB-0681-4F3A-8891-D8367BA9665E}"/>
              </a:ext>
            </a:extLst>
          </p:cNvPr>
          <p:cNvSpPr/>
          <p:nvPr/>
        </p:nvSpPr>
        <p:spPr>
          <a:xfrm rot="5400000">
            <a:off x="6375207" y="2441828"/>
            <a:ext cx="49929" cy="60435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69077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4E6A864-A77E-429D-8C7D-87A4153B8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3014" y="70134"/>
            <a:ext cx="10515600" cy="1325563"/>
          </a:xfrm>
        </p:spPr>
        <p:txBody>
          <a:bodyPr/>
          <a:lstStyle/>
          <a:p>
            <a:r>
              <a:rPr lang="en-US" altLang="ja-JP" dirty="0"/>
              <a:t>Base plate shared with He bag support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1A8ABD0-EC9D-4AB0-BE2A-B058617A2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10694" y="6409306"/>
            <a:ext cx="2743200" cy="365125"/>
          </a:xfrm>
        </p:spPr>
        <p:txBody>
          <a:bodyPr/>
          <a:lstStyle/>
          <a:p>
            <a:fld id="{BC318C3C-4305-4F8C-A37C-00EA03A9A98A}" type="slidenum">
              <a:rPr kumimoji="1" lang="ja-JP" altLang="en-US" smtClean="0"/>
              <a:t>26</a:t>
            </a:fld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8945C80-27C3-4B70-B75E-B4750812F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762" y="1690688"/>
            <a:ext cx="4677998" cy="4794844"/>
          </a:xfrm>
          <a:prstGeom prst="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E4E600-1810-4054-84B3-23DCC7D80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7881" y="2643980"/>
            <a:ext cx="5451105" cy="1889919"/>
          </a:xfrm>
        </p:spPr>
        <p:txBody>
          <a:bodyPr>
            <a:normAutofit/>
          </a:bodyPr>
          <a:lstStyle/>
          <a:p>
            <a:endParaRPr kumimoji="1" lang="ja-JP" altLang="en-US" dirty="0"/>
          </a:p>
        </p:txBody>
      </p: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52596E81-C170-462E-A0AC-60CCFBEE0073}"/>
              </a:ext>
            </a:extLst>
          </p:cNvPr>
          <p:cNvGrpSpPr/>
          <p:nvPr/>
        </p:nvGrpSpPr>
        <p:grpSpPr>
          <a:xfrm>
            <a:off x="1053014" y="2614315"/>
            <a:ext cx="1566202" cy="541649"/>
            <a:chOff x="1629140" y="2349973"/>
            <a:chExt cx="1566202" cy="541649"/>
          </a:xfrm>
        </p:grpSpPr>
        <p:sp>
          <p:nvSpPr>
            <p:cNvPr id="32" name="正方形/長方形 31">
              <a:extLst>
                <a:ext uri="{FF2B5EF4-FFF2-40B4-BE49-F238E27FC236}">
                  <a16:creationId xmlns:a16="http://schemas.microsoft.com/office/drawing/2014/main" id="{21E42B57-B1FB-46ED-954E-A04369BFD237}"/>
                </a:ext>
              </a:extLst>
            </p:cNvPr>
            <p:cNvSpPr/>
            <p:nvPr/>
          </p:nvSpPr>
          <p:spPr>
            <a:xfrm>
              <a:off x="1629140" y="2612127"/>
              <a:ext cx="290830" cy="27949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4" name="正方形/長方形 33">
              <a:extLst>
                <a:ext uri="{FF2B5EF4-FFF2-40B4-BE49-F238E27FC236}">
                  <a16:creationId xmlns:a16="http://schemas.microsoft.com/office/drawing/2014/main" id="{A7E13790-0466-4048-B6C7-96C573067B38}"/>
                </a:ext>
              </a:extLst>
            </p:cNvPr>
            <p:cNvSpPr/>
            <p:nvPr/>
          </p:nvSpPr>
          <p:spPr>
            <a:xfrm>
              <a:off x="2904512" y="2598430"/>
              <a:ext cx="290830" cy="27949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36" name="直線矢印コネクタ 35">
              <a:extLst>
                <a:ext uri="{FF2B5EF4-FFF2-40B4-BE49-F238E27FC236}">
                  <a16:creationId xmlns:a16="http://schemas.microsoft.com/office/drawing/2014/main" id="{6EF561AF-E73F-469B-8E24-C1B1FB9E6D4D}"/>
                </a:ext>
              </a:extLst>
            </p:cNvPr>
            <p:cNvCxnSpPr/>
            <p:nvPr/>
          </p:nvCxnSpPr>
          <p:spPr>
            <a:xfrm>
              <a:off x="3017520" y="2349973"/>
              <a:ext cx="0" cy="20215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矢印コネクタ 36">
              <a:extLst>
                <a:ext uri="{FF2B5EF4-FFF2-40B4-BE49-F238E27FC236}">
                  <a16:creationId xmlns:a16="http://schemas.microsoft.com/office/drawing/2014/main" id="{DAED32EB-65DB-4EB0-8D51-121F657B693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007763" y="2580928"/>
              <a:ext cx="9757" cy="17336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楕円 49">
              <a:extLst>
                <a:ext uri="{FF2B5EF4-FFF2-40B4-BE49-F238E27FC236}">
                  <a16:creationId xmlns:a16="http://schemas.microsoft.com/office/drawing/2014/main" id="{DD2B156D-E6AD-4F23-8421-FB1ED9E28493}"/>
                </a:ext>
              </a:extLst>
            </p:cNvPr>
            <p:cNvSpPr/>
            <p:nvPr/>
          </p:nvSpPr>
          <p:spPr>
            <a:xfrm>
              <a:off x="1670048" y="2651883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楕円 50">
              <a:extLst>
                <a:ext uri="{FF2B5EF4-FFF2-40B4-BE49-F238E27FC236}">
                  <a16:creationId xmlns:a16="http://schemas.microsoft.com/office/drawing/2014/main" id="{8EBD5770-2E5C-46FA-AD6B-BCBCE13C25F4}"/>
                </a:ext>
              </a:extLst>
            </p:cNvPr>
            <p:cNvSpPr/>
            <p:nvPr/>
          </p:nvSpPr>
          <p:spPr>
            <a:xfrm>
              <a:off x="1822448" y="2804283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楕円 51">
              <a:extLst>
                <a:ext uri="{FF2B5EF4-FFF2-40B4-BE49-F238E27FC236}">
                  <a16:creationId xmlns:a16="http://schemas.microsoft.com/office/drawing/2014/main" id="{90399931-1225-45EC-8EEC-6B1E04452DEA}"/>
                </a:ext>
              </a:extLst>
            </p:cNvPr>
            <p:cNvSpPr/>
            <p:nvPr/>
          </p:nvSpPr>
          <p:spPr>
            <a:xfrm>
              <a:off x="1671578" y="2803132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楕円 52">
              <a:extLst>
                <a:ext uri="{FF2B5EF4-FFF2-40B4-BE49-F238E27FC236}">
                  <a16:creationId xmlns:a16="http://schemas.microsoft.com/office/drawing/2014/main" id="{08390889-7B20-4897-B823-2B5F92320AB7}"/>
                </a:ext>
              </a:extLst>
            </p:cNvPr>
            <p:cNvSpPr/>
            <p:nvPr/>
          </p:nvSpPr>
          <p:spPr>
            <a:xfrm>
              <a:off x="1819921" y="2648648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楕円 53">
              <a:extLst>
                <a:ext uri="{FF2B5EF4-FFF2-40B4-BE49-F238E27FC236}">
                  <a16:creationId xmlns:a16="http://schemas.microsoft.com/office/drawing/2014/main" id="{3D4B45B2-78CA-4357-A0EB-E10339A0C128}"/>
                </a:ext>
              </a:extLst>
            </p:cNvPr>
            <p:cNvSpPr/>
            <p:nvPr/>
          </p:nvSpPr>
          <p:spPr>
            <a:xfrm>
              <a:off x="2943877" y="2645472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楕円 54">
              <a:extLst>
                <a:ext uri="{FF2B5EF4-FFF2-40B4-BE49-F238E27FC236}">
                  <a16:creationId xmlns:a16="http://schemas.microsoft.com/office/drawing/2014/main" id="{21FBFE14-6980-443A-B5B0-11BBD5CFD002}"/>
                </a:ext>
              </a:extLst>
            </p:cNvPr>
            <p:cNvSpPr/>
            <p:nvPr/>
          </p:nvSpPr>
          <p:spPr>
            <a:xfrm>
              <a:off x="2939289" y="2797871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楕円 55">
              <a:extLst>
                <a:ext uri="{FF2B5EF4-FFF2-40B4-BE49-F238E27FC236}">
                  <a16:creationId xmlns:a16="http://schemas.microsoft.com/office/drawing/2014/main" id="{21A2B0C5-F216-41A3-A2A8-02B257FE40B0}"/>
                </a:ext>
              </a:extLst>
            </p:cNvPr>
            <p:cNvSpPr/>
            <p:nvPr/>
          </p:nvSpPr>
          <p:spPr>
            <a:xfrm>
              <a:off x="3102627" y="2797872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楕円 56">
              <a:extLst>
                <a:ext uri="{FF2B5EF4-FFF2-40B4-BE49-F238E27FC236}">
                  <a16:creationId xmlns:a16="http://schemas.microsoft.com/office/drawing/2014/main" id="{BC834EC8-E682-4FDA-8409-47E9DDC2E31C}"/>
                </a:ext>
              </a:extLst>
            </p:cNvPr>
            <p:cNvSpPr/>
            <p:nvPr/>
          </p:nvSpPr>
          <p:spPr>
            <a:xfrm>
              <a:off x="3102627" y="2643121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58" name="直線矢印コネクタ 57">
            <a:extLst>
              <a:ext uri="{FF2B5EF4-FFF2-40B4-BE49-F238E27FC236}">
                <a16:creationId xmlns:a16="http://schemas.microsoft.com/office/drawing/2014/main" id="{20D63B22-4099-47F4-90E1-CCF0A9E927F6}"/>
              </a:ext>
            </a:extLst>
          </p:cNvPr>
          <p:cNvCxnSpPr>
            <a:cxnSpLocks/>
          </p:cNvCxnSpPr>
          <p:nvPr/>
        </p:nvCxnSpPr>
        <p:spPr>
          <a:xfrm flipH="1">
            <a:off x="1188413" y="1464621"/>
            <a:ext cx="272219" cy="142731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5CAB5804-A2CF-48E7-BEA7-784AF83EB382}"/>
              </a:ext>
            </a:extLst>
          </p:cNvPr>
          <p:cNvSpPr txBox="1"/>
          <p:nvPr/>
        </p:nvSpPr>
        <p:spPr>
          <a:xfrm>
            <a:off x="1128893" y="1128293"/>
            <a:ext cx="2067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NFS6-6060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60" name="直線矢印コネクタ 59">
            <a:extLst>
              <a:ext uri="{FF2B5EF4-FFF2-40B4-BE49-F238E27FC236}">
                <a16:creationId xmlns:a16="http://schemas.microsoft.com/office/drawing/2014/main" id="{1147247E-6111-4A00-9FEB-55D8C957AC0C}"/>
              </a:ext>
            </a:extLst>
          </p:cNvPr>
          <p:cNvCxnSpPr>
            <a:cxnSpLocks/>
          </p:cNvCxnSpPr>
          <p:nvPr/>
        </p:nvCxnSpPr>
        <p:spPr>
          <a:xfrm>
            <a:off x="2076929" y="1505820"/>
            <a:ext cx="212399" cy="13394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7DBF3A65-710E-49F7-9BE0-27B6D7F044F0}"/>
              </a:ext>
            </a:extLst>
          </p:cNvPr>
          <p:cNvSpPr txBox="1"/>
          <p:nvPr/>
        </p:nvSpPr>
        <p:spPr>
          <a:xfrm rot="16200000">
            <a:off x="2343024" y="2516883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20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5363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259D11AA-F683-43A2-A298-4AEADD92C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47" y="681037"/>
            <a:ext cx="8789626" cy="6191999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C95D554-47A8-442C-8A45-0F02257DA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6218"/>
            <a:ext cx="10515600" cy="1325563"/>
          </a:xfrm>
        </p:spPr>
        <p:txBody>
          <a:bodyPr/>
          <a:lstStyle/>
          <a:p>
            <a:r>
              <a:rPr kumimoji="1" lang="en-US" altLang="ja-JP" dirty="0"/>
              <a:t>Support of EST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697D05F-CFA6-4C57-B064-1DF2E6398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3874" y="1825625"/>
            <a:ext cx="2947911" cy="4351338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ja-JP" dirty="0"/>
              <a:t>Share the base plate with the upstream He bag support </a:t>
            </a:r>
          </a:p>
          <a:p>
            <a:r>
              <a:rPr lang="en-US" altLang="ja-JP" dirty="0"/>
              <a:t>Misumi frames will be delivered on 25 or 26 Dec</a:t>
            </a:r>
          </a:p>
          <a:p>
            <a:r>
              <a:rPr kumimoji="1" lang="en-US" altLang="ja-JP" dirty="0"/>
              <a:t>Assemble of upstream He bag support should be done with EST frame  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3954B2F-AA3E-4D67-AB4B-A39041144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8C3C-4305-4F8C-A37C-00EA03A9A98A}" type="slidenum">
              <a:rPr kumimoji="1" lang="ja-JP" altLang="en-US" smtClean="0"/>
              <a:t>27</a:t>
            </a:fld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5D6AEB1-B461-4619-B45A-A833312CF5FF}"/>
              </a:ext>
            </a:extLst>
          </p:cNvPr>
          <p:cNvSpPr txBox="1"/>
          <p:nvPr/>
        </p:nvSpPr>
        <p:spPr>
          <a:xfrm>
            <a:off x="4378414" y="6147528"/>
            <a:ext cx="1821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He bag support</a:t>
            </a:r>
          </a:p>
          <a:p>
            <a:r>
              <a:rPr lang="en-US" altLang="ja-JP" dirty="0"/>
              <a:t>(R=956)</a:t>
            </a:r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D34A769-E593-4424-96DD-62D03337FCB1}"/>
              </a:ext>
            </a:extLst>
          </p:cNvPr>
          <p:cNvSpPr txBox="1"/>
          <p:nvPr/>
        </p:nvSpPr>
        <p:spPr>
          <a:xfrm>
            <a:off x="6754335" y="445801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R=1096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660D97D6-6F88-45B2-AB08-3521586EBA11}"/>
              </a:ext>
            </a:extLst>
          </p:cNvPr>
          <p:cNvCxnSpPr>
            <a:cxnSpLocks/>
          </p:cNvCxnSpPr>
          <p:nvPr/>
        </p:nvCxnSpPr>
        <p:spPr>
          <a:xfrm>
            <a:off x="7179348" y="815133"/>
            <a:ext cx="0" cy="6337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EDC1CA89-04C8-452D-9119-D6906BEBB0CD}"/>
              </a:ext>
            </a:extLst>
          </p:cNvPr>
          <p:cNvCxnSpPr/>
          <p:nvPr/>
        </p:nvCxnSpPr>
        <p:spPr>
          <a:xfrm flipH="1">
            <a:off x="7151427" y="3429000"/>
            <a:ext cx="2238233" cy="26442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CB28273-550A-4D3F-A5F2-AE0C3482E471}"/>
              </a:ext>
            </a:extLst>
          </p:cNvPr>
          <p:cNvSpPr txBox="1"/>
          <p:nvPr/>
        </p:nvSpPr>
        <p:spPr>
          <a:xfrm>
            <a:off x="3385194" y="4001294"/>
            <a:ext cx="1986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FF0000"/>
                </a:solidFill>
              </a:rPr>
              <a:t>Support for ESC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75AD81B4-D85C-43A6-AE11-4B764868B584}"/>
              </a:ext>
            </a:extLst>
          </p:cNvPr>
          <p:cNvCxnSpPr>
            <a:stCxn id="15" idx="1"/>
          </p:cNvCxnSpPr>
          <p:nvPr/>
        </p:nvCxnSpPr>
        <p:spPr>
          <a:xfrm flipH="1">
            <a:off x="2347415" y="4185960"/>
            <a:ext cx="1037779" cy="7954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D00A8A4A-C013-4DB0-8DAE-BEED422C2D38}"/>
              </a:ext>
            </a:extLst>
          </p:cNvPr>
          <p:cNvCxnSpPr>
            <a:cxnSpLocks/>
            <a:stCxn id="15" idx="3"/>
          </p:cNvCxnSpPr>
          <p:nvPr/>
        </p:nvCxnSpPr>
        <p:spPr>
          <a:xfrm>
            <a:off x="5371635" y="4185960"/>
            <a:ext cx="1621705" cy="6726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27A3399-BEC4-4EED-AE6A-FAF67DD0B36C}"/>
              </a:ext>
            </a:extLst>
          </p:cNvPr>
          <p:cNvSpPr txBox="1"/>
          <p:nvPr/>
        </p:nvSpPr>
        <p:spPr>
          <a:xfrm>
            <a:off x="8001891" y="737052"/>
            <a:ext cx="3118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>
                <a:solidFill>
                  <a:srgbClr val="FF0000"/>
                </a:solidFill>
              </a:rPr>
              <a:t>Frame for PMTs (R=1096)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FD340C17-5BD7-4BE8-982B-306F7DCEA97F}"/>
              </a:ext>
            </a:extLst>
          </p:cNvPr>
          <p:cNvCxnSpPr/>
          <p:nvPr/>
        </p:nvCxnSpPr>
        <p:spPr>
          <a:xfrm flipH="1">
            <a:off x="7188693" y="1082991"/>
            <a:ext cx="1081850" cy="4926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09DA1324-71A3-4144-B765-6FF7C3E9A7E2}"/>
              </a:ext>
            </a:extLst>
          </p:cNvPr>
          <p:cNvCxnSpPr/>
          <p:nvPr/>
        </p:nvCxnSpPr>
        <p:spPr>
          <a:xfrm flipV="1">
            <a:off x="5900388" y="4981433"/>
            <a:ext cx="821733" cy="11955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19270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66C339-0B49-4BCB-906E-9EE22DB77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Selection of 3-inch PMTs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A7107E0-1EB7-49B5-974B-A166554C04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ja-JP" dirty="0"/>
              <a:t>16 good PMT’s with high gain and 5 PMTs with lower gain (for spares) were selected</a:t>
            </a:r>
          </a:p>
          <a:p>
            <a:r>
              <a:rPr lang="en-US" altLang="ja-JP" dirty="0"/>
              <a:t>Removal of the bottom cap (need to cut HV and signal cables and reconnect) for 16 selected PMT’s </a:t>
            </a:r>
          </a:p>
          <a:p>
            <a:pPr lvl="1"/>
            <a:r>
              <a:rPr lang="en-US" altLang="ja-JP" dirty="0">
                <a:solidFill>
                  <a:srgbClr val="FF0000"/>
                </a:solidFill>
              </a:rPr>
              <a:t>Removal is not necessary</a:t>
            </a:r>
          </a:p>
          <a:p>
            <a:pPr lvl="1"/>
            <a:r>
              <a:rPr lang="en-US" altLang="ja-JP" dirty="0">
                <a:solidFill>
                  <a:srgbClr val="FF0000"/>
                </a:solidFill>
              </a:rPr>
              <a:t>Just slide the cap to backside (already done)</a:t>
            </a:r>
          </a:p>
          <a:p>
            <a:endParaRPr kumimoji="1" lang="en-US" altLang="ja-JP" dirty="0"/>
          </a:p>
          <a:p>
            <a:r>
              <a:rPr lang="en-US" altLang="ja-JP" dirty="0"/>
              <a:t>PHENIX-BBC (with 3cm thick quartz radiator) was  borrowed from BNL and being tested for reference</a:t>
            </a:r>
          </a:p>
          <a:p>
            <a:pPr lvl="1"/>
            <a:r>
              <a:rPr kumimoji="1" lang="en-US" altLang="ja-JP" dirty="0"/>
              <a:t>Should have ~50ps resolution</a:t>
            </a:r>
          </a:p>
          <a:p>
            <a:pPr lvl="1"/>
            <a:r>
              <a:rPr lang="en-US" altLang="ja-JP" dirty="0">
                <a:solidFill>
                  <a:srgbClr val="FF0000"/>
                </a:solidFill>
              </a:rPr>
              <a:t>Under test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7212AB9-53D3-479C-A5B1-D09168369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8C3C-4305-4F8C-A37C-00EA03A9A98A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89318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4CEDA6-D306-45C6-A78F-A81235AB8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Cables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0FA167E-F626-4BD6-A592-69A1FC2CB6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Borrowed from KEK on Jan 9</a:t>
            </a:r>
          </a:p>
          <a:p>
            <a:pPr lvl="1"/>
            <a:r>
              <a:rPr lang="en-US" altLang="ja-JP" dirty="0"/>
              <a:t>18 15m SHV-SHV (14m requested)</a:t>
            </a:r>
          </a:p>
          <a:p>
            <a:pPr lvl="1"/>
            <a:r>
              <a:rPr lang="en-US" altLang="ja-JP" dirty="0"/>
              <a:t>18 15m BNC-BNC (14m requested)</a:t>
            </a:r>
          </a:p>
          <a:p>
            <a:pPr lvl="1"/>
            <a:r>
              <a:rPr lang="en-US" altLang="ja-JP" dirty="0"/>
              <a:t>18 6m BNC-BNC (5m requested)</a:t>
            </a:r>
          </a:p>
          <a:p>
            <a:pPr lvl="1"/>
            <a:r>
              <a:rPr lang="en-US" altLang="ja-JP" dirty="0"/>
              <a:t>20 20m BNC-BNC (20m requested)</a:t>
            </a:r>
          </a:p>
          <a:p>
            <a:r>
              <a:rPr kumimoji="1" lang="en-US" altLang="ja-JP" dirty="0"/>
              <a:t>Found 6</a:t>
            </a:r>
            <a:r>
              <a:rPr lang="en-US" altLang="ja-JP" dirty="0"/>
              <a:t>0/64 BNL-</a:t>
            </a:r>
            <a:r>
              <a:rPr lang="en-US" altLang="ja-JP" dirty="0" err="1"/>
              <a:t>lemo</a:t>
            </a:r>
            <a:r>
              <a:rPr lang="en-US" altLang="ja-JP" dirty="0"/>
              <a:t> connectors</a:t>
            </a:r>
          </a:p>
          <a:p>
            <a:pPr lvl="1"/>
            <a:r>
              <a:rPr kumimoji="1" lang="en-US" altLang="ja-JP" dirty="0"/>
              <a:t>Including new 20 connectors to be bought at JAEA and n</a:t>
            </a:r>
            <a:r>
              <a:rPr lang="en-US" altLang="ja-JP" dirty="0"/>
              <a:t>ew 10 connectors at Tsukuba</a:t>
            </a: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0F6DA85-B903-48AD-AC67-CBD96AA29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8C3C-4305-4F8C-A37C-00EA03A9A98A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542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C061F30-701D-41F5-8A15-02C6143E6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M</a:t>
            </a:r>
            <a:r>
              <a:rPr kumimoji="1" lang="en-US" altLang="ja-JP" baseline="30000" dirty="0"/>
              <a:t>2</a:t>
            </a:r>
            <a:r>
              <a:rPr kumimoji="1" lang="en-US" altLang="ja-JP" dirty="0"/>
              <a:t> vs p/q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BC7D9B-6366-4577-91BF-8E989EC42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8C3C-4305-4F8C-A37C-00EA03A9A98A}" type="slidenum">
              <a:rPr kumimoji="1" lang="ja-JP" altLang="en-US" smtClean="0"/>
              <a:t>3</a:t>
            </a:fld>
            <a:endParaRPr kumimoji="1" lang="ja-JP" altLang="en-US"/>
          </a:p>
        </p:txBody>
      </p:sp>
      <p:pic>
        <p:nvPicPr>
          <p:cNvPr id="8" name="コンテンツ プレースホルダー 5">
            <a:extLst>
              <a:ext uri="{FF2B5EF4-FFF2-40B4-BE49-F238E27FC236}">
                <a16:creationId xmlns:a16="http://schemas.microsoft.com/office/drawing/2014/main" id="{597B4077-5881-4628-ADA0-91C4E1D415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22" y="1535339"/>
            <a:ext cx="3686961" cy="3588204"/>
          </a:xfrm>
          <a:prstGeom prst="rect">
            <a:avLst/>
          </a:prstGeom>
        </p:spPr>
      </p:pic>
      <p:pic>
        <p:nvPicPr>
          <p:cNvPr id="15" name="コンテンツ プレースホルダー 12">
            <a:extLst>
              <a:ext uri="{FF2B5EF4-FFF2-40B4-BE49-F238E27FC236}">
                <a16:creationId xmlns:a16="http://schemas.microsoft.com/office/drawing/2014/main" id="{4DE908FA-DEF6-449E-BA10-32AB5D54CE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683" y="1535339"/>
            <a:ext cx="3686961" cy="3588204"/>
          </a:xfrm>
          <a:prstGeom prst="rect">
            <a:avLst/>
          </a:prstGeom>
        </p:spPr>
      </p:pic>
      <p:sp>
        <p:nvSpPr>
          <p:cNvPr id="18" name="コンテンツ プレースホルダー 17">
            <a:extLst>
              <a:ext uri="{FF2B5EF4-FFF2-40B4-BE49-F238E27FC236}">
                <a16:creationId xmlns:a16="http://schemas.microsoft.com/office/drawing/2014/main" id="{BE08942F-CFA4-4CBF-A079-22424E617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00699"/>
            <a:ext cx="9537700" cy="576263"/>
          </a:xfrm>
        </p:spPr>
        <p:txBody>
          <a:bodyPr/>
          <a:lstStyle/>
          <a:p>
            <a:endParaRPr kumimoji="1" lang="ja-JP" altLang="en-US" dirty="0"/>
          </a:p>
        </p:txBody>
      </p:sp>
      <p:pic>
        <p:nvPicPr>
          <p:cNvPr id="19" name="コンテンツ プレースホルダー 16">
            <a:extLst>
              <a:ext uri="{FF2B5EF4-FFF2-40B4-BE49-F238E27FC236}">
                <a16:creationId xmlns:a16="http://schemas.microsoft.com/office/drawing/2014/main" id="{B8B907A7-5154-48E4-BDA9-2912FB7F36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728" y="1535339"/>
            <a:ext cx="3686956" cy="358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4080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97221BF-356B-4852-A44C-845525836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49225"/>
            <a:ext cx="10515600" cy="1325563"/>
          </a:xfrm>
        </p:spPr>
        <p:txBody>
          <a:bodyPr/>
          <a:lstStyle/>
          <a:p>
            <a:r>
              <a:rPr lang="en-US" altLang="ja-JP" dirty="0"/>
              <a:t>Required circuits and modules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8A98EB4-0350-4D15-B954-6D5F40C4D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500" y="866321"/>
            <a:ext cx="10795000" cy="512535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kumimoji="1" lang="en-US" altLang="ja-JP" dirty="0"/>
              <a:t>ESC</a:t>
            </a:r>
          </a:p>
          <a:p>
            <a:r>
              <a:rPr kumimoji="1" lang="en-US" altLang="ja-JP" dirty="0"/>
              <a:t>16 </a:t>
            </a:r>
            <a:r>
              <a:rPr kumimoji="1" lang="en-US" altLang="ja-JP" dirty="0" err="1"/>
              <a:t>ch</a:t>
            </a:r>
            <a:r>
              <a:rPr kumimoji="1" lang="en-US" altLang="ja-JP" dirty="0"/>
              <a:t> </a:t>
            </a:r>
            <a:r>
              <a:rPr lang="en-US" altLang="ja-JP" dirty="0"/>
              <a:t>of HV</a:t>
            </a:r>
            <a:r>
              <a:rPr kumimoji="1" lang="en-US" altLang="ja-JP" dirty="0"/>
              <a:t> (secured)</a:t>
            </a:r>
          </a:p>
          <a:p>
            <a:r>
              <a:rPr kumimoji="1" lang="en-US" altLang="ja-JP" dirty="0"/>
              <a:t>16 </a:t>
            </a:r>
            <a:r>
              <a:rPr kumimoji="1" lang="en-US" altLang="ja-JP" dirty="0" err="1"/>
              <a:t>ch</a:t>
            </a:r>
            <a:r>
              <a:rPr kumimoji="1" lang="en-US" altLang="ja-JP" dirty="0"/>
              <a:t> PMT amps (</a:t>
            </a:r>
            <a:r>
              <a:rPr lang="en-US" altLang="ja-JP" dirty="0"/>
              <a:t>secured</a:t>
            </a:r>
            <a:r>
              <a:rPr kumimoji="1" lang="en-US" altLang="ja-JP" dirty="0"/>
              <a:t>)</a:t>
            </a:r>
          </a:p>
          <a:p>
            <a:r>
              <a:rPr lang="en-US" altLang="ja-JP" dirty="0"/>
              <a:t>16 </a:t>
            </a:r>
            <a:r>
              <a:rPr lang="en-US" altLang="ja-JP" dirty="0" err="1"/>
              <a:t>ch</a:t>
            </a:r>
            <a:r>
              <a:rPr lang="en-US" altLang="ja-JP" dirty="0"/>
              <a:t> NIM Discriminators (secured) for trigger</a:t>
            </a:r>
          </a:p>
          <a:p>
            <a:r>
              <a:rPr kumimoji="1" lang="en-US" altLang="ja-JP" dirty="0"/>
              <a:t>16 </a:t>
            </a:r>
            <a:r>
              <a:rPr kumimoji="1" lang="en-US" altLang="ja-JP" dirty="0" err="1"/>
              <a:t>ch</a:t>
            </a:r>
            <a:r>
              <a:rPr kumimoji="1" lang="en-US" altLang="ja-JP" dirty="0"/>
              <a:t> LEPS Discriminators (secured)</a:t>
            </a:r>
          </a:p>
          <a:p>
            <a:r>
              <a:rPr lang="en-US" altLang="ja-JP" dirty="0"/>
              <a:t>16ch HRTDC (secured)</a:t>
            </a:r>
            <a:endParaRPr kumimoji="1" lang="en-US" altLang="ja-JP" dirty="0"/>
          </a:p>
          <a:p>
            <a:r>
              <a:rPr kumimoji="1" lang="en-US" altLang="ja-JP" dirty="0"/>
              <a:t>Multiplicity logic module (borrowed from J-PARC)</a:t>
            </a:r>
          </a:p>
          <a:p>
            <a:pPr lvl="1"/>
            <a:r>
              <a:rPr lang="en-US" altLang="ja-JP" dirty="0"/>
              <a:t>For the trigger</a:t>
            </a:r>
          </a:p>
          <a:p>
            <a:pPr marL="0" indent="0">
              <a:buNone/>
            </a:pPr>
            <a:r>
              <a:rPr lang="en-US" altLang="ja-JP" dirty="0"/>
              <a:t>TSC</a:t>
            </a:r>
          </a:p>
          <a:p>
            <a:r>
              <a:rPr lang="en-US" altLang="ja-JP" dirty="0"/>
              <a:t>3 LVPS’s (probably ok)</a:t>
            </a:r>
          </a:p>
          <a:p>
            <a:r>
              <a:rPr lang="en-US" altLang="ja-JP" dirty="0"/>
              <a:t>16 </a:t>
            </a:r>
            <a:r>
              <a:rPr lang="en-US" altLang="ja-JP" dirty="0" err="1"/>
              <a:t>ch</a:t>
            </a:r>
            <a:r>
              <a:rPr lang="en-US" altLang="ja-JP" dirty="0"/>
              <a:t> PMT amps (secured)</a:t>
            </a:r>
          </a:p>
          <a:p>
            <a:r>
              <a:rPr lang="en-US" altLang="ja-JP" dirty="0"/>
              <a:t>16 </a:t>
            </a:r>
            <a:r>
              <a:rPr lang="en-US" altLang="ja-JP" dirty="0" err="1"/>
              <a:t>ch</a:t>
            </a:r>
            <a:r>
              <a:rPr lang="en-US" altLang="ja-JP" dirty="0"/>
              <a:t> NIM </a:t>
            </a:r>
            <a:r>
              <a:rPr lang="en-US" altLang="ja-JP" dirty="0" err="1"/>
              <a:t>Discri</a:t>
            </a:r>
            <a:r>
              <a:rPr lang="en-US" altLang="ja-JP" dirty="0"/>
              <a:t>  (secured)</a:t>
            </a:r>
          </a:p>
          <a:p>
            <a:r>
              <a:rPr lang="en-US" altLang="ja-JP" dirty="0"/>
              <a:t>16ch LEPS </a:t>
            </a:r>
            <a:r>
              <a:rPr lang="en-US" altLang="ja-JP" dirty="0" err="1"/>
              <a:t>Discri</a:t>
            </a:r>
            <a:r>
              <a:rPr lang="en-US" altLang="ja-JP" dirty="0"/>
              <a:t> (secured)</a:t>
            </a:r>
          </a:p>
          <a:p>
            <a:r>
              <a:rPr lang="en-US" altLang="ja-JP" dirty="0"/>
              <a:t>16ch HRTDC (secured)</a:t>
            </a:r>
          </a:p>
          <a:p>
            <a:r>
              <a:rPr lang="en-US" altLang="ja-JP" dirty="0"/>
              <a:t>OR module (secured)</a:t>
            </a:r>
          </a:p>
          <a:p>
            <a:r>
              <a:rPr lang="en-US" altLang="ja-JP" dirty="0"/>
              <a:t>Coincidence (1ch)</a:t>
            </a:r>
          </a:p>
          <a:p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EF10F52-46AE-4D19-9986-CB0EC1285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8C3C-4305-4F8C-A37C-00EA03A9A98A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14437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413CCA0-EA53-43A9-8F6A-E205D9E04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Circuit MRPC </a:t>
            </a:r>
            <a:r>
              <a:rPr kumimoji="1" lang="en-US" altLang="ja-JP" dirty="0" err="1"/>
              <a:t>slowamp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4604EE9-2C59-4F29-9170-06895A3864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NIM </a:t>
            </a:r>
            <a:r>
              <a:rPr lang="en-US" altLang="ja-JP" dirty="0" err="1"/>
              <a:t>discri</a:t>
            </a:r>
            <a:r>
              <a:rPr lang="en-US" altLang="ja-JP" dirty="0"/>
              <a:t> (8ch)</a:t>
            </a:r>
          </a:p>
          <a:p>
            <a:r>
              <a:rPr lang="en-US" altLang="ja-JP" dirty="0"/>
              <a:t>OR log (8ch</a:t>
            </a:r>
            <a:r>
              <a:rPr lang="en-US" altLang="ja-JP" dirty="0">
                <a:sym typeface="Wingdings" panose="05000000000000000000" pitchFamily="2" charset="2"/>
              </a:rPr>
              <a:t>1ch)</a:t>
            </a:r>
          </a:p>
          <a:p>
            <a:r>
              <a:rPr lang="en-US" altLang="ja-JP" dirty="0">
                <a:sym typeface="Wingdings" panose="05000000000000000000" pitchFamily="2" charset="2"/>
              </a:rPr>
              <a:t>Coincidence (1ch)</a:t>
            </a:r>
          </a:p>
          <a:p>
            <a:r>
              <a:rPr lang="en-US" altLang="ja-JP" dirty="0">
                <a:sym typeface="Wingdings" panose="05000000000000000000" pitchFamily="2" charset="2"/>
              </a:rPr>
              <a:t>LVPS</a:t>
            </a:r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B9D5F84-6EB9-4A8E-A338-A0219325E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8C3C-4305-4F8C-A37C-00EA03A9A98A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94030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7FC619-AA18-48C4-AF68-B9FA69F2E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Removing the bottom cap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0BA96A1-628E-41FC-B7AB-BC0A00C4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8C3C-4305-4F8C-A37C-00EA03A9A98A}" type="slidenum">
              <a:rPr kumimoji="1" lang="ja-JP" altLang="en-US" smtClean="0"/>
              <a:t>32</a:t>
            </a:fld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D857FC2E-DA6D-4F86-9A79-6C541A7162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14627" y="2832971"/>
            <a:ext cx="3217372" cy="2413029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91713C8F-137B-43D0-8780-96D95D5B58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05811" y="2846014"/>
            <a:ext cx="3392134" cy="2544100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FE125A9B-5E6B-457E-A166-4C4342A2EA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62496" y="2936089"/>
            <a:ext cx="3197402" cy="2398052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4550643E-49BC-49D7-B9B0-2A949C11C3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376218" y="2946477"/>
            <a:ext cx="3072046" cy="2304035"/>
          </a:xfrm>
          <a:prstGeom prst="rect">
            <a:avLst/>
          </a:prstGeom>
        </p:spPr>
      </p:pic>
      <p:sp>
        <p:nvSpPr>
          <p:cNvPr id="19" name="コンテンツ プレースホルダー 18">
            <a:extLst>
              <a:ext uri="{FF2B5EF4-FFF2-40B4-BE49-F238E27FC236}">
                <a16:creationId xmlns:a16="http://schemas.microsoft.com/office/drawing/2014/main" id="{BF9DCC0C-1FFB-4CEC-A1C6-4B1C15D12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388" y="1500569"/>
            <a:ext cx="10684412" cy="730313"/>
          </a:xfrm>
        </p:spPr>
        <p:txBody>
          <a:bodyPr>
            <a:normAutofit fontScale="77500" lnSpcReduction="20000"/>
          </a:bodyPr>
          <a:lstStyle/>
          <a:p>
            <a:r>
              <a:rPr kumimoji="1" lang="en-US" altLang="ja-JP" dirty="0"/>
              <a:t>With the bottom cap, it is difficult to arrange PMTs side by side</a:t>
            </a:r>
          </a:p>
          <a:p>
            <a:r>
              <a:rPr lang="en-US" altLang="ja-JP" dirty="0"/>
              <a:t>Also it is heavy</a:t>
            </a:r>
            <a:endParaRPr kumimoji="1" lang="ja-JP" altLang="en-US" dirty="0"/>
          </a:p>
        </p:txBody>
      </p:sp>
      <p:pic>
        <p:nvPicPr>
          <p:cNvPr id="20" name="コンテンツ プレースホルダー 5">
            <a:extLst>
              <a:ext uri="{FF2B5EF4-FFF2-40B4-BE49-F238E27FC236}">
                <a16:creationId xmlns:a16="http://schemas.microsoft.com/office/drawing/2014/main" id="{EF70E150-4890-4071-95D3-D4A008E398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59720" y="2831265"/>
            <a:ext cx="3203717" cy="2402787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E5560C36-132E-4FD7-A503-56C51EF203F6}"/>
              </a:ext>
            </a:extLst>
          </p:cNvPr>
          <p:cNvSpPr txBox="1"/>
          <p:nvPr/>
        </p:nvSpPr>
        <p:spPr>
          <a:xfrm>
            <a:off x="450376" y="6018663"/>
            <a:ext cx="2058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1. Remove gasket</a:t>
            </a:r>
            <a:endParaRPr kumimoji="1" lang="ja-JP" altLang="en-US" dirty="0"/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59DCF520-C7E3-472D-B0EE-A3C7AC6504E1}"/>
              </a:ext>
            </a:extLst>
          </p:cNvPr>
          <p:cNvCxnSpPr/>
          <p:nvPr/>
        </p:nvCxnSpPr>
        <p:spPr>
          <a:xfrm flipH="1" flipV="1">
            <a:off x="982639" y="4367284"/>
            <a:ext cx="150125" cy="16104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ADBD467-BD36-48B4-A95E-A9D8337D8EBB}"/>
              </a:ext>
            </a:extLst>
          </p:cNvPr>
          <p:cNvSpPr txBox="1"/>
          <p:nvPr/>
        </p:nvSpPr>
        <p:spPr>
          <a:xfrm>
            <a:off x="4804422" y="5975410"/>
            <a:ext cx="2273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2</a:t>
            </a:r>
            <a:r>
              <a:rPr kumimoji="1" lang="en-US" altLang="ja-JP" dirty="0"/>
              <a:t>. Open bottom cap</a:t>
            </a:r>
            <a:endParaRPr kumimoji="1" lang="ja-JP" altLang="en-US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27A4960D-A88F-43DF-BDAA-E63AA1C60B07}"/>
              </a:ext>
            </a:extLst>
          </p:cNvPr>
          <p:cNvSpPr txBox="1"/>
          <p:nvPr/>
        </p:nvSpPr>
        <p:spPr>
          <a:xfrm>
            <a:off x="7373928" y="5741664"/>
            <a:ext cx="42001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 startAt="3"/>
            </a:pPr>
            <a:r>
              <a:rPr lang="en-US" altLang="ja-JP" dirty="0"/>
              <a:t>Cut HV and signal cables</a:t>
            </a:r>
          </a:p>
          <a:p>
            <a:pPr marL="342900" indent="-342900">
              <a:buAutoNum type="arabicPeriod" startAt="3"/>
            </a:pPr>
            <a:r>
              <a:rPr lang="en-US" altLang="ja-JP" dirty="0"/>
              <a:t>Remove the bottom cap</a:t>
            </a:r>
          </a:p>
          <a:p>
            <a:pPr marL="342900" indent="-342900">
              <a:buAutoNum type="arabicPeriod" startAt="3"/>
            </a:pPr>
            <a:r>
              <a:rPr lang="en-US" altLang="ja-JP" dirty="0"/>
              <a:t>Re-s</a:t>
            </a:r>
            <a:r>
              <a:rPr kumimoji="1" lang="en-US" altLang="ja-JP" dirty="0"/>
              <a:t>older cables on the </a:t>
            </a:r>
            <a:r>
              <a:rPr lang="en-US" altLang="ja-JP" dirty="0"/>
              <a:t>back side </a:t>
            </a:r>
          </a:p>
          <a:p>
            <a:r>
              <a:rPr lang="en-US" altLang="ja-JP" dirty="0"/>
              <a:t>of the circuit board</a:t>
            </a:r>
            <a:endParaRPr kumimoji="1" lang="ja-JP" altLang="en-US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7250281-1036-4FD6-A78C-C60788BDDE5D}"/>
              </a:ext>
            </a:extLst>
          </p:cNvPr>
          <p:cNvSpPr txBox="1"/>
          <p:nvPr/>
        </p:nvSpPr>
        <p:spPr>
          <a:xfrm>
            <a:off x="352219" y="2950798"/>
            <a:ext cx="1410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Bottom cap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9EB6250B-7D4C-4446-A3B7-8B3C789FB27F}"/>
              </a:ext>
            </a:extLst>
          </p:cNvPr>
          <p:cNvCxnSpPr/>
          <p:nvPr/>
        </p:nvCxnSpPr>
        <p:spPr>
          <a:xfrm>
            <a:off x="838200" y="3320130"/>
            <a:ext cx="144439" cy="3272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26866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A00388-38DE-4A1C-AACF-D1C4E9993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Weight</a:t>
            </a:r>
            <a:r>
              <a:rPr lang="ja-JP" altLang="en-US" dirty="0"/>
              <a:t> </a:t>
            </a:r>
            <a:r>
              <a:rPr lang="en-US" altLang="ja-JP" dirty="0"/>
              <a:t>(with 3inch PMT)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C5A914C-CE7E-4163-AF69-3781DBE871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ja-JP" dirty="0"/>
              <a:t>PMT 0.4kg</a:t>
            </a:r>
          </a:p>
          <a:p>
            <a:pPr marL="457200" lvl="1" indent="0">
              <a:buNone/>
            </a:pPr>
            <a:r>
              <a:rPr lang="en-US" altLang="ja-JP" dirty="0"/>
              <a:t>Total = 0.4*14 </a:t>
            </a:r>
          </a:p>
          <a:p>
            <a:r>
              <a:rPr kumimoji="1" lang="en-US" altLang="ja-JP" dirty="0"/>
              <a:t>Acryl radiator : </a:t>
            </a:r>
            <a:r>
              <a:rPr kumimoji="1" lang="en-US" altLang="ja-JP" dirty="0">
                <a:latin typeface="Symbol" panose="05050102010706020507" pitchFamily="18" charset="2"/>
              </a:rPr>
              <a:t>r</a:t>
            </a:r>
            <a:r>
              <a:rPr kumimoji="1" lang="en-US" altLang="ja-JP" dirty="0"/>
              <a:t>=1.19g/cm2</a:t>
            </a:r>
          </a:p>
          <a:p>
            <a:pPr lvl="1"/>
            <a:r>
              <a:rPr lang="en-US" altLang="ja-JP" dirty="0"/>
              <a:t>V=t * </a:t>
            </a:r>
            <a:r>
              <a:rPr lang="en-US" altLang="ja-JP" dirty="0">
                <a:latin typeface="Symbol" panose="05050102010706020507" pitchFamily="18" charset="2"/>
              </a:rPr>
              <a:t>p</a:t>
            </a:r>
            <a:r>
              <a:rPr lang="en-US" altLang="ja-JP" dirty="0"/>
              <a:t> * (R^2)</a:t>
            </a:r>
          </a:p>
          <a:p>
            <a:pPr marL="457200" lvl="1" indent="0">
              <a:buNone/>
            </a:pPr>
            <a:r>
              <a:rPr kumimoji="1" lang="ja-JP" altLang="en-US" dirty="0"/>
              <a:t>     </a:t>
            </a:r>
            <a:r>
              <a:rPr kumimoji="1" lang="en-US" altLang="ja-JP" dirty="0"/>
              <a:t>= 5 * 3.1416 * (</a:t>
            </a:r>
            <a:r>
              <a:rPr lang="en-US" altLang="ja-JP" dirty="0"/>
              <a:t>4</a:t>
            </a:r>
            <a:r>
              <a:rPr kumimoji="1" lang="en-US" altLang="ja-JP" dirty="0"/>
              <a:t>^2) = </a:t>
            </a:r>
            <a:r>
              <a:rPr lang="en-US" altLang="ja-JP" dirty="0"/>
              <a:t>251</a:t>
            </a:r>
            <a:r>
              <a:rPr kumimoji="1" lang="en-US" altLang="ja-JP" dirty="0"/>
              <a:t> (cm3) </a:t>
            </a:r>
          </a:p>
          <a:p>
            <a:pPr marL="457200" lvl="1" indent="0">
              <a:buNone/>
            </a:pPr>
            <a:r>
              <a:rPr lang="en-US" altLang="ja-JP" dirty="0"/>
              <a:t>W = 1.19*0.251*14=4.19kg</a:t>
            </a:r>
          </a:p>
          <a:p>
            <a:r>
              <a:rPr lang="en-US" altLang="ja-JP" dirty="0"/>
              <a:t>Misumi frames</a:t>
            </a:r>
          </a:p>
          <a:p>
            <a:pPr lvl="1"/>
            <a:r>
              <a:rPr lang="en-US" altLang="ja-JP" dirty="0"/>
              <a:t>HFS6-30120: 3.01kg/m 0.5m   1.51kg</a:t>
            </a:r>
          </a:p>
          <a:p>
            <a:pPr lvl="1"/>
            <a:r>
              <a:rPr lang="en-US" altLang="ja-JP" dirty="0"/>
              <a:t>NFS6-2060: 1.26kg/m	 1.6m   2.02kg</a:t>
            </a:r>
          </a:p>
          <a:p>
            <a:pPr lvl="1"/>
            <a:r>
              <a:rPr lang="en-US" altLang="ja-JP" dirty="0"/>
              <a:t>NFS6-6060:</a:t>
            </a:r>
            <a:r>
              <a:rPr lang="ja-JP" altLang="en-US" dirty="0"/>
              <a:t> </a:t>
            </a:r>
            <a:r>
              <a:rPr lang="en-US" altLang="ja-JP" dirty="0"/>
              <a:t>2.63kg/m	 2.4m   6.31kg</a:t>
            </a:r>
          </a:p>
          <a:p>
            <a:pPr lvl="1"/>
            <a:r>
              <a:rPr lang="en-US" altLang="ja-JP" dirty="0"/>
              <a:t>NFS5-2020: 0.5kg/m	 0.6m   0.3kg</a:t>
            </a:r>
          </a:p>
          <a:p>
            <a:pPr marL="457200" lvl="1" indent="0">
              <a:buNone/>
            </a:pPr>
            <a:r>
              <a:rPr lang="en-US" altLang="ja-JP" dirty="0"/>
              <a:t>Total			            10.1kg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>
                <a:solidFill>
                  <a:srgbClr val="FF0000"/>
                </a:solidFill>
              </a:rPr>
              <a:t>Total : 19.9kg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862A17D-6FAB-438E-9A14-CA885C333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8C3C-4305-4F8C-A37C-00EA03A9A98A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40361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F55781-C6C8-4468-A9CE-115E954C9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Strategy in Run0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9BD7DB7-8555-4BFA-980E-8048FDD7B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ja-JP" dirty="0"/>
              <a:t>Position TSC just in front of RPCs</a:t>
            </a:r>
            <a:r>
              <a:rPr lang="ja-JP" altLang="en-US" dirty="0"/>
              <a:t> </a:t>
            </a:r>
            <a:r>
              <a:rPr lang="en-US" altLang="ja-JP" dirty="0"/>
              <a:t>(R~1200mm) to check operations in E16 environment, and evaluate the hit rate and the timing resolution of 2 RPCs and TSC</a:t>
            </a:r>
          </a:p>
          <a:p>
            <a:pPr lvl="1"/>
            <a:r>
              <a:rPr lang="en-US" altLang="ja-JP" dirty="0"/>
              <a:t>Good interaction events need to be selected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/>
              <a:t>Move TSC to R=700mm position to evaluate PID performance with SSDs and GEM trackers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28647B8-C7AB-4C48-A8B0-051FE7032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8C3C-4305-4F8C-A37C-00EA03A9A98A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18013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9B1D1BC-AB49-497B-A32F-64C6F6EA5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MPPC circuit for track start counter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CB5B233-9EC1-431C-BDB0-33767F089E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344101D-279D-4784-9382-EFB04288F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8C3C-4305-4F8C-A37C-00EA03A9A98A}" type="slidenum">
              <a:rPr kumimoji="1" lang="ja-JP" altLang="en-US" smtClean="0"/>
              <a:t>35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17C96DB-B9E3-4513-BA33-334AD9056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975" y="1275380"/>
            <a:ext cx="9077025" cy="544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2479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77B22F2-F251-471C-AC7B-FF14A8D3A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D</a:t>
            </a:r>
            <a:r>
              <a:rPr lang="en-US" altLang="ja-JP" dirty="0"/>
              <a:t>imensions of the scintillators + 2 circuit boards 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0BF9D1F-975D-4D33-A3AB-9A7C64789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5514663"/>
            <a:ext cx="10794994" cy="1343337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ja-JP" dirty="0"/>
              <a:t>Scintillator (already delivered)</a:t>
            </a:r>
          </a:p>
          <a:p>
            <a:r>
              <a:rPr kumimoji="1" lang="en-US" altLang="ja-JP" dirty="0"/>
              <a:t>Circuit (arrive by ~Jan 10)</a:t>
            </a:r>
          </a:p>
          <a:p>
            <a:r>
              <a:rPr kumimoji="1" lang="en-US" altLang="ja-JP" dirty="0"/>
              <a:t>Assemble by Jan 17 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52AFD66-20E3-4ACF-8681-2CE8B3D4A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8C3C-4305-4F8C-A37C-00EA03A9A98A}" type="slidenum">
              <a:rPr kumimoji="1" lang="ja-JP" altLang="en-US" smtClean="0"/>
              <a:t>36</a:t>
            </a:fld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81F3232-B5B5-4B63-9591-95AE39582FF1}"/>
              </a:ext>
            </a:extLst>
          </p:cNvPr>
          <p:cNvSpPr/>
          <p:nvPr/>
        </p:nvSpPr>
        <p:spPr>
          <a:xfrm>
            <a:off x="7305675" y="2781300"/>
            <a:ext cx="1733550" cy="2171700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0FFAFBF-EFE3-4662-9B60-E21A6F18F393}"/>
              </a:ext>
            </a:extLst>
          </p:cNvPr>
          <p:cNvSpPr/>
          <p:nvPr/>
        </p:nvSpPr>
        <p:spPr>
          <a:xfrm>
            <a:off x="3000375" y="2781300"/>
            <a:ext cx="1733550" cy="2171700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856BBFB4-4B2D-4F17-BAC4-CE1D2B427334}"/>
              </a:ext>
            </a:extLst>
          </p:cNvPr>
          <p:cNvCxnSpPr/>
          <p:nvPr/>
        </p:nvCxnSpPr>
        <p:spPr>
          <a:xfrm>
            <a:off x="7286625" y="5038725"/>
            <a:ext cx="173355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D7CA283-413C-4040-8738-359F8F04748E}"/>
              </a:ext>
            </a:extLst>
          </p:cNvPr>
          <p:cNvSpPr txBox="1"/>
          <p:nvPr/>
        </p:nvSpPr>
        <p:spPr>
          <a:xfrm>
            <a:off x="3583873" y="4987409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~60</a:t>
            </a:r>
            <a:endParaRPr kumimoji="1" lang="ja-JP" altLang="en-US" dirty="0"/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3F5CAA43-7334-4A90-8588-505A97C1F9A7}"/>
              </a:ext>
            </a:extLst>
          </p:cNvPr>
          <p:cNvCxnSpPr/>
          <p:nvPr/>
        </p:nvCxnSpPr>
        <p:spPr>
          <a:xfrm>
            <a:off x="3019425" y="5038725"/>
            <a:ext cx="173355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A14489B-BB31-4022-835D-FB2939FC298A}"/>
              </a:ext>
            </a:extLst>
          </p:cNvPr>
          <p:cNvSpPr txBox="1"/>
          <p:nvPr/>
        </p:nvSpPr>
        <p:spPr>
          <a:xfrm>
            <a:off x="7946406" y="503472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60</a:t>
            </a:r>
            <a:endParaRPr kumimoji="1"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498D229-5DB7-4AB1-A704-39C1F90D30F0}"/>
              </a:ext>
            </a:extLst>
          </p:cNvPr>
          <p:cNvSpPr txBox="1"/>
          <p:nvPr/>
        </p:nvSpPr>
        <p:spPr>
          <a:xfrm rot="5400000">
            <a:off x="9280008" y="381662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65</a:t>
            </a:r>
            <a:endParaRPr kumimoji="1" lang="ja-JP" altLang="en-US" dirty="0"/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56DC1A82-BC2B-49FC-B5E7-3589059AD87E}"/>
              </a:ext>
            </a:extLst>
          </p:cNvPr>
          <p:cNvCxnSpPr/>
          <p:nvPr/>
        </p:nvCxnSpPr>
        <p:spPr>
          <a:xfrm>
            <a:off x="9172575" y="2781300"/>
            <a:ext cx="0" cy="220610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C6C1F3A-D789-4FD0-8C7A-29BB1E54AF91}"/>
              </a:ext>
            </a:extLst>
          </p:cNvPr>
          <p:cNvSpPr/>
          <p:nvPr/>
        </p:nvSpPr>
        <p:spPr>
          <a:xfrm>
            <a:off x="4751387" y="4100928"/>
            <a:ext cx="2535238" cy="93325"/>
          </a:xfrm>
          <a:prstGeom prst="rect">
            <a:avLst/>
          </a:prstGeom>
          <a:solidFill>
            <a:srgbClr val="11E1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443CC601-7012-46E8-A673-C1D4FA6F1F6C}"/>
              </a:ext>
            </a:extLst>
          </p:cNvPr>
          <p:cNvSpPr/>
          <p:nvPr/>
        </p:nvSpPr>
        <p:spPr>
          <a:xfrm>
            <a:off x="4751387" y="3997741"/>
            <a:ext cx="2535238" cy="93325"/>
          </a:xfrm>
          <a:prstGeom prst="rect">
            <a:avLst/>
          </a:prstGeom>
          <a:solidFill>
            <a:srgbClr val="11E1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FBA02A9C-9F36-43BD-867B-7B9B4641087D}"/>
              </a:ext>
            </a:extLst>
          </p:cNvPr>
          <p:cNvSpPr/>
          <p:nvPr/>
        </p:nvSpPr>
        <p:spPr>
          <a:xfrm>
            <a:off x="4751387" y="3892689"/>
            <a:ext cx="2535238" cy="93325"/>
          </a:xfrm>
          <a:prstGeom prst="rect">
            <a:avLst/>
          </a:prstGeom>
          <a:solidFill>
            <a:srgbClr val="11E1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89D3B5AB-7663-4C26-A9E7-7B2F1BF46BC0}"/>
              </a:ext>
            </a:extLst>
          </p:cNvPr>
          <p:cNvCxnSpPr>
            <a:cxnSpLocks/>
          </p:cNvCxnSpPr>
          <p:nvPr/>
        </p:nvCxnSpPr>
        <p:spPr>
          <a:xfrm>
            <a:off x="4733925" y="4260028"/>
            <a:ext cx="25527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3EB85DC7-ACFB-43AD-9756-3CF5C8C0BEF0}"/>
              </a:ext>
            </a:extLst>
          </p:cNvPr>
          <p:cNvSpPr txBox="1"/>
          <p:nvPr/>
        </p:nvSpPr>
        <p:spPr>
          <a:xfrm>
            <a:off x="5471758" y="4240842"/>
            <a:ext cx="1933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100 (scintillator)</a:t>
            </a:r>
            <a:endParaRPr kumimoji="1" lang="ja-JP" altLang="en-US" dirty="0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00E338D1-519A-4CE8-BE6E-2B309E67DCA2}"/>
              </a:ext>
            </a:extLst>
          </p:cNvPr>
          <p:cNvSpPr/>
          <p:nvPr/>
        </p:nvSpPr>
        <p:spPr>
          <a:xfrm>
            <a:off x="4751387" y="3797301"/>
            <a:ext cx="2535238" cy="93325"/>
          </a:xfrm>
          <a:prstGeom prst="rect">
            <a:avLst/>
          </a:prstGeom>
          <a:solidFill>
            <a:srgbClr val="11E1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8CF7FD90-1D17-465F-BDCC-204F554375D3}"/>
              </a:ext>
            </a:extLst>
          </p:cNvPr>
          <p:cNvSpPr/>
          <p:nvPr/>
        </p:nvSpPr>
        <p:spPr>
          <a:xfrm>
            <a:off x="4751387" y="3694114"/>
            <a:ext cx="2535238" cy="93325"/>
          </a:xfrm>
          <a:prstGeom prst="rect">
            <a:avLst/>
          </a:prstGeom>
          <a:solidFill>
            <a:srgbClr val="11E1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62490B2F-CA42-4126-9187-3FED027E0DAF}"/>
              </a:ext>
            </a:extLst>
          </p:cNvPr>
          <p:cNvSpPr/>
          <p:nvPr/>
        </p:nvSpPr>
        <p:spPr>
          <a:xfrm>
            <a:off x="4751387" y="3589062"/>
            <a:ext cx="2535238" cy="93325"/>
          </a:xfrm>
          <a:prstGeom prst="rect">
            <a:avLst/>
          </a:prstGeom>
          <a:solidFill>
            <a:srgbClr val="11E1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A4BC0D38-3844-4AB7-8032-15DA80FA67B2}"/>
              </a:ext>
            </a:extLst>
          </p:cNvPr>
          <p:cNvSpPr/>
          <p:nvPr/>
        </p:nvSpPr>
        <p:spPr>
          <a:xfrm>
            <a:off x="4751387" y="3503100"/>
            <a:ext cx="2535238" cy="93325"/>
          </a:xfrm>
          <a:prstGeom prst="rect">
            <a:avLst/>
          </a:prstGeom>
          <a:solidFill>
            <a:srgbClr val="11E1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B89E959A-2294-464F-A9F2-E7AB2512100D}"/>
              </a:ext>
            </a:extLst>
          </p:cNvPr>
          <p:cNvSpPr/>
          <p:nvPr/>
        </p:nvSpPr>
        <p:spPr>
          <a:xfrm>
            <a:off x="4751387" y="3399913"/>
            <a:ext cx="2535238" cy="93325"/>
          </a:xfrm>
          <a:prstGeom prst="rect">
            <a:avLst/>
          </a:prstGeom>
          <a:solidFill>
            <a:srgbClr val="11E1F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880C6941-743B-4473-8A64-B16F61B000FF}"/>
              </a:ext>
            </a:extLst>
          </p:cNvPr>
          <p:cNvCxnSpPr/>
          <p:nvPr/>
        </p:nvCxnSpPr>
        <p:spPr>
          <a:xfrm>
            <a:off x="7429500" y="3415883"/>
            <a:ext cx="0" cy="82195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F9A370E6-C75E-4340-AD0D-91775A69B181}"/>
              </a:ext>
            </a:extLst>
          </p:cNvPr>
          <p:cNvSpPr txBox="1"/>
          <p:nvPr/>
        </p:nvSpPr>
        <p:spPr>
          <a:xfrm rot="5400000">
            <a:off x="7311839" y="3513603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~35</a:t>
            </a:r>
            <a:endParaRPr kumimoji="1" lang="ja-JP" altLang="en-US" dirty="0"/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E12ACA86-73DD-4333-A536-95334FC48FFC}"/>
              </a:ext>
            </a:extLst>
          </p:cNvPr>
          <p:cNvSpPr/>
          <p:nvPr/>
        </p:nvSpPr>
        <p:spPr>
          <a:xfrm>
            <a:off x="4752974" y="2783330"/>
            <a:ext cx="657225" cy="424496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49D5E842-8123-4334-83DF-04B8848D1165}"/>
              </a:ext>
            </a:extLst>
          </p:cNvPr>
          <p:cNvSpPr/>
          <p:nvPr/>
        </p:nvSpPr>
        <p:spPr>
          <a:xfrm>
            <a:off x="6630987" y="2796030"/>
            <a:ext cx="657225" cy="424496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EDD019DF-2DC6-4111-AF6A-9FFDC702CC91}"/>
              </a:ext>
            </a:extLst>
          </p:cNvPr>
          <p:cNvSpPr/>
          <p:nvPr/>
        </p:nvSpPr>
        <p:spPr>
          <a:xfrm>
            <a:off x="6630987" y="4523230"/>
            <a:ext cx="657225" cy="424496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BE901A1C-AD0F-4D0E-8F61-97016D193D86}"/>
              </a:ext>
            </a:extLst>
          </p:cNvPr>
          <p:cNvSpPr/>
          <p:nvPr/>
        </p:nvSpPr>
        <p:spPr>
          <a:xfrm>
            <a:off x="4751387" y="4523230"/>
            <a:ext cx="657225" cy="424496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楕円 33">
            <a:extLst>
              <a:ext uri="{FF2B5EF4-FFF2-40B4-BE49-F238E27FC236}">
                <a16:creationId xmlns:a16="http://schemas.microsoft.com/office/drawing/2014/main" id="{93E66EBB-C0B0-4B23-8EFF-DF6B58DA9EDC}"/>
              </a:ext>
            </a:extLst>
          </p:cNvPr>
          <p:cNvSpPr/>
          <p:nvPr/>
        </p:nvSpPr>
        <p:spPr>
          <a:xfrm>
            <a:off x="3111500" y="2873577"/>
            <a:ext cx="114300" cy="1236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楕円 34">
            <a:extLst>
              <a:ext uri="{FF2B5EF4-FFF2-40B4-BE49-F238E27FC236}">
                <a16:creationId xmlns:a16="http://schemas.microsoft.com/office/drawing/2014/main" id="{BDEFF37C-7116-4AB2-8168-8FF62C0F30D5}"/>
              </a:ext>
            </a:extLst>
          </p:cNvPr>
          <p:cNvSpPr/>
          <p:nvPr/>
        </p:nvSpPr>
        <p:spPr>
          <a:xfrm>
            <a:off x="3136900" y="4676977"/>
            <a:ext cx="114300" cy="1236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楕円 35">
            <a:extLst>
              <a:ext uri="{FF2B5EF4-FFF2-40B4-BE49-F238E27FC236}">
                <a16:creationId xmlns:a16="http://schemas.microsoft.com/office/drawing/2014/main" id="{4CF431B5-2868-4098-B728-16844049B317}"/>
              </a:ext>
            </a:extLst>
          </p:cNvPr>
          <p:cNvSpPr/>
          <p:nvPr/>
        </p:nvSpPr>
        <p:spPr>
          <a:xfrm>
            <a:off x="4330700" y="4664277"/>
            <a:ext cx="114300" cy="1236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楕円 36">
            <a:extLst>
              <a:ext uri="{FF2B5EF4-FFF2-40B4-BE49-F238E27FC236}">
                <a16:creationId xmlns:a16="http://schemas.microsoft.com/office/drawing/2014/main" id="{9C857FD7-E6AB-4E3B-9D7C-04332843674C}"/>
              </a:ext>
            </a:extLst>
          </p:cNvPr>
          <p:cNvSpPr/>
          <p:nvPr/>
        </p:nvSpPr>
        <p:spPr>
          <a:xfrm>
            <a:off x="4318000" y="2886277"/>
            <a:ext cx="114300" cy="1236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楕円 37">
            <a:extLst>
              <a:ext uri="{FF2B5EF4-FFF2-40B4-BE49-F238E27FC236}">
                <a16:creationId xmlns:a16="http://schemas.microsoft.com/office/drawing/2014/main" id="{B14DD59E-A302-4C69-AD14-767D61EC8429}"/>
              </a:ext>
            </a:extLst>
          </p:cNvPr>
          <p:cNvSpPr/>
          <p:nvPr/>
        </p:nvSpPr>
        <p:spPr>
          <a:xfrm>
            <a:off x="7518400" y="2886277"/>
            <a:ext cx="114300" cy="1236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楕円 38">
            <a:extLst>
              <a:ext uri="{FF2B5EF4-FFF2-40B4-BE49-F238E27FC236}">
                <a16:creationId xmlns:a16="http://schemas.microsoft.com/office/drawing/2014/main" id="{447D4B03-34EF-4599-9CB1-6402025A2925}"/>
              </a:ext>
            </a:extLst>
          </p:cNvPr>
          <p:cNvSpPr/>
          <p:nvPr/>
        </p:nvSpPr>
        <p:spPr>
          <a:xfrm>
            <a:off x="7543800" y="4689677"/>
            <a:ext cx="114300" cy="1236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楕円 39">
            <a:extLst>
              <a:ext uri="{FF2B5EF4-FFF2-40B4-BE49-F238E27FC236}">
                <a16:creationId xmlns:a16="http://schemas.microsoft.com/office/drawing/2014/main" id="{ED27C885-627E-445B-ACA3-FEE914D66BEC}"/>
              </a:ext>
            </a:extLst>
          </p:cNvPr>
          <p:cNvSpPr/>
          <p:nvPr/>
        </p:nvSpPr>
        <p:spPr>
          <a:xfrm>
            <a:off x="8737600" y="4676977"/>
            <a:ext cx="114300" cy="1236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楕円 40">
            <a:extLst>
              <a:ext uri="{FF2B5EF4-FFF2-40B4-BE49-F238E27FC236}">
                <a16:creationId xmlns:a16="http://schemas.microsoft.com/office/drawing/2014/main" id="{4D76D3B1-FF36-400C-97A9-1FC48155BA25}"/>
              </a:ext>
            </a:extLst>
          </p:cNvPr>
          <p:cNvSpPr/>
          <p:nvPr/>
        </p:nvSpPr>
        <p:spPr>
          <a:xfrm>
            <a:off x="8724900" y="2898977"/>
            <a:ext cx="114300" cy="1236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AA30A2FE-74EC-4758-8E92-463C6C73BFB0}"/>
              </a:ext>
            </a:extLst>
          </p:cNvPr>
          <p:cNvSpPr/>
          <p:nvPr/>
        </p:nvSpPr>
        <p:spPr>
          <a:xfrm>
            <a:off x="4867275" y="2808708"/>
            <a:ext cx="503237" cy="34883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C2784E69-4A76-4FF1-8D49-246065539941}"/>
              </a:ext>
            </a:extLst>
          </p:cNvPr>
          <p:cNvSpPr/>
          <p:nvPr/>
        </p:nvSpPr>
        <p:spPr>
          <a:xfrm>
            <a:off x="6682581" y="2821160"/>
            <a:ext cx="503237" cy="34883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E97A8048-68AB-4E3E-9BD2-4A4738F64A71}"/>
              </a:ext>
            </a:extLst>
          </p:cNvPr>
          <p:cNvSpPr/>
          <p:nvPr/>
        </p:nvSpPr>
        <p:spPr>
          <a:xfrm>
            <a:off x="4876007" y="4564370"/>
            <a:ext cx="503237" cy="34883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1372E9E4-1E61-4A04-B716-2C067623EC71}"/>
              </a:ext>
            </a:extLst>
          </p:cNvPr>
          <p:cNvSpPr/>
          <p:nvPr/>
        </p:nvSpPr>
        <p:spPr>
          <a:xfrm>
            <a:off x="6666939" y="4551670"/>
            <a:ext cx="503237" cy="34883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D2C73357-133C-4EB3-A359-12A2032F0075}"/>
              </a:ext>
            </a:extLst>
          </p:cNvPr>
          <p:cNvSpPr/>
          <p:nvPr/>
        </p:nvSpPr>
        <p:spPr>
          <a:xfrm>
            <a:off x="5234340" y="4683891"/>
            <a:ext cx="1612548" cy="1408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F0F98CFC-D929-48FA-9908-95C20A625A52}"/>
              </a:ext>
            </a:extLst>
          </p:cNvPr>
          <p:cNvSpPr/>
          <p:nvPr/>
        </p:nvSpPr>
        <p:spPr>
          <a:xfrm>
            <a:off x="5234340" y="2904891"/>
            <a:ext cx="1612548" cy="1408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E068147-593B-47DE-B514-7723220F3A18}"/>
              </a:ext>
            </a:extLst>
          </p:cNvPr>
          <p:cNvSpPr txBox="1"/>
          <p:nvPr/>
        </p:nvSpPr>
        <p:spPr>
          <a:xfrm>
            <a:off x="333829" y="2365829"/>
            <a:ext cx="2366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Holes for M4 screws</a:t>
            </a:r>
            <a:endParaRPr kumimoji="1" lang="ja-JP" altLang="en-US" dirty="0"/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EF631C93-BD2F-4177-BC92-F50450BD7A4E}"/>
              </a:ext>
            </a:extLst>
          </p:cNvPr>
          <p:cNvCxnSpPr>
            <a:stCxn id="7" idx="3"/>
          </p:cNvCxnSpPr>
          <p:nvPr/>
        </p:nvCxnSpPr>
        <p:spPr>
          <a:xfrm>
            <a:off x="2700182" y="2550495"/>
            <a:ext cx="411318" cy="3230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>
            <a:extLst>
              <a:ext uri="{FF2B5EF4-FFF2-40B4-BE49-F238E27FC236}">
                <a16:creationId xmlns:a16="http://schemas.microsoft.com/office/drawing/2014/main" id="{A370439D-8A13-4AF9-B985-EA7741CD9833}"/>
              </a:ext>
            </a:extLst>
          </p:cNvPr>
          <p:cNvCxnSpPr>
            <a:cxnSpLocks/>
          </p:cNvCxnSpPr>
          <p:nvPr/>
        </p:nvCxnSpPr>
        <p:spPr>
          <a:xfrm>
            <a:off x="4733925" y="5038725"/>
            <a:ext cx="257175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B519789F-A824-476E-98E8-D2CF47BF98FA}"/>
              </a:ext>
            </a:extLst>
          </p:cNvPr>
          <p:cNvSpPr txBox="1"/>
          <p:nvPr/>
        </p:nvSpPr>
        <p:spPr>
          <a:xfrm>
            <a:off x="5729553" y="5026064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~103</a:t>
            </a:r>
            <a:endParaRPr kumimoji="1" lang="ja-JP" altLang="en-US" dirty="0"/>
          </a:p>
        </p:txBody>
      </p:sp>
      <p:cxnSp>
        <p:nvCxnSpPr>
          <p:cNvPr id="50" name="直線矢印コネクタ 49">
            <a:extLst>
              <a:ext uri="{FF2B5EF4-FFF2-40B4-BE49-F238E27FC236}">
                <a16:creationId xmlns:a16="http://schemas.microsoft.com/office/drawing/2014/main" id="{4FFB1BCE-26C6-4FBA-A70A-699055403253}"/>
              </a:ext>
            </a:extLst>
          </p:cNvPr>
          <p:cNvCxnSpPr>
            <a:cxnSpLocks/>
          </p:cNvCxnSpPr>
          <p:nvPr/>
        </p:nvCxnSpPr>
        <p:spPr>
          <a:xfrm>
            <a:off x="8818472" y="4752131"/>
            <a:ext cx="220753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0A713483-1B9C-4A57-8E5C-C602C0DC43AF}"/>
              </a:ext>
            </a:extLst>
          </p:cNvPr>
          <p:cNvSpPr txBox="1"/>
          <p:nvPr/>
        </p:nvSpPr>
        <p:spPr>
          <a:xfrm>
            <a:off x="8631327" y="433856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871AF4D8-0B96-4BB0-867F-A9F0E712BE45}"/>
              </a:ext>
            </a:extLst>
          </p:cNvPr>
          <p:cNvSpPr txBox="1"/>
          <p:nvPr/>
        </p:nvSpPr>
        <p:spPr>
          <a:xfrm rot="5400000">
            <a:off x="8372282" y="454548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5</a:t>
            </a:r>
            <a:endParaRPr kumimoji="1" lang="ja-JP" altLang="en-US" dirty="0"/>
          </a:p>
        </p:txBody>
      </p:sp>
      <p:cxnSp>
        <p:nvCxnSpPr>
          <p:cNvPr id="54" name="直線矢印コネクタ 53">
            <a:extLst>
              <a:ext uri="{FF2B5EF4-FFF2-40B4-BE49-F238E27FC236}">
                <a16:creationId xmlns:a16="http://schemas.microsoft.com/office/drawing/2014/main" id="{E9D6AD40-87DA-4A1D-9D6D-4CF1C93C5A05}"/>
              </a:ext>
            </a:extLst>
          </p:cNvPr>
          <p:cNvCxnSpPr>
            <a:cxnSpLocks/>
          </p:cNvCxnSpPr>
          <p:nvPr/>
        </p:nvCxnSpPr>
        <p:spPr>
          <a:xfrm>
            <a:off x="8793449" y="4713464"/>
            <a:ext cx="1" cy="267969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>
            <a:extLst>
              <a:ext uri="{FF2B5EF4-FFF2-40B4-BE49-F238E27FC236}">
                <a16:creationId xmlns:a16="http://schemas.microsoft.com/office/drawing/2014/main" id="{A1E7C5E7-BA72-440F-A295-B213AD4664DD}"/>
              </a:ext>
            </a:extLst>
          </p:cNvPr>
          <p:cNvCxnSpPr>
            <a:cxnSpLocks/>
            <a:endCxn id="40" idx="2"/>
          </p:cNvCxnSpPr>
          <p:nvPr/>
        </p:nvCxnSpPr>
        <p:spPr>
          <a:xfrm flipV="1">
            <a:off x="7578079" y="4738789"/>
            <a:ext cx="1159521" cy="468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324CBF60-3453-43D5-9CB4-AA7558956A89}"/>
              </a:ext>
            </a:extLst>
          </p:cNvPr>
          <p:cNvSpPr txBox="1"/>
          <p:nvPr/>
        </p:nvSpPr>
        <p:spPr>
          <a:xfrm>
            <a:off x="8061104" y="443786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47</a:t>
            </a:r>
            <a:endParaRPr kumimoji="1" lang="ja-JP" altLang="en-US" dirty="0"/>
          </a:p>
        </p:txBody>
      </p:sp>
      <p:cxnSp>
        <p:nvCxnSpPr>
          <p:cNvPr id="62" name="直線矢印コネクタ 61">
            <a:extLst>
              <a:ext uri="{FF2B5EF4-FFF2-40B4-BE49-F238E27FC236}">
                <a16:creationId xmlns:a16="http://schemas.microsoft.com/office/drawing/2014/main" id="{D5E3EC4C-E34D-439F-B13F-86FCA6AB3F73}"/>
              </a:ext>
            </a:extLst>
          </p:cNvPr>
          <p:cNvCxnSpPr>
            <a:endCxn id="39" idx="5"/>
          </p:cNvCxnSpPr>
          <p:nvPr/>
        </p:nvCxnSpPr>
        <p:spPr>
          <a:xfrm flipV="1">
            <a:off x="7632669" y="4795196"/>
            <a:ext cx="8692" cy="10022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3AAFB11-91F2-4684-8301-DE410FF10DBF}"/>
              </a:ext>
            </a:extLst>
          </p:cNvPr>
          <p:cNvSpPr txBox="1"/>
          <p:nvPr/>
        </p:nvSpPr>
        <p:spPr>
          <a:xfrm>
            <a:off x="7355392" y="5789402"/>
            <a:ext cx="2509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4.2mmφ</a:t>
            </a:r>
            <a:r>
              <a:rPr lang="en-US" altLang="ja-JP" dirty="0"/>
              <a:t>through-hole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898059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63B9C9F-4010-4BA4-9CF0-9E686199E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Circuits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84388BD-6DB7-4B63-932C-781A51FD1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dirty="0"/>
              <a:t>Modules</a:t>
            </a:r>
          </a:p>
          <a:p>
            <a:r>
              <a:rPr kumimoji="1" lang="en-US" altLang="ja-JP" dirty="0"/>
              <a:t>PMT amp (16ch) </a:t>
            </a:r>
            <a:endParaRPr lang="en-US" altLang="ja-JP" dirty="0"/>
          </a:p>
          <a:p>
            <a:r>
              <a:rPr kumimoji="1" lang="en-US" altLang="ja-JP" dirty="0"/>
              <a:t>NIM Discrim</a:t>
            </a:r>
            <a:r>
              <a:rPr lang="en-US" altLang="ja-JP" dirty="0"/>
              <a:t>inator (16ch)</a:t>
            </a:r>
          </a:p>
          <a:p>
            <a:r>
              <a:rPr lang="en-US" altLang="ja-JP" dirty="0"/>
              <a:t>LEPS Discriminator (16ch)</a:t>
            </a:r>
          </a:p>
          <a:p>
            <a:r>
              <a:rPr lang="en-US" altLang="ja-JP" dirty="0"/>
              <a:t>OR logic (16ch OR)</a:t>
            </a:r>
          </a:p>
          <a:p>
            <a:r>
              <a:rPr kumimoji="1" lang="en-US" altLang="ja-JP" dirty="0"/>
              <a:t>HRTDC (16ch)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CD8C479-2661-4ED6-8E20-1445CD028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8C3C-4305-4F8C-A37C-00EA03A9A98A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02051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614462-D81B-47E3-87BE-28A295A24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Status and schedule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CD0675B-420E-453E-966F-565EAF2714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8 scintillators delivered</a:t>
            </a:r>
          </a:p>
          <a:p>
            <a:r>
              <a:rPr lang="en-US" altLang="ja-JP" dirty="0"/>
              <a:t>Preamp circuits to be made by Jan 10</a:t>
            </a:r>
          </a:p>
          <a:p>
            <a:r>
              <a:rPr kumimoji="1" lang="en-US" altLang="ja-JP" dirty="0"/>
              <a:t>Assembly in </a:t>
            </a:r>
            <a:r>
              <a:rPr lang="en-US" altLang="ja-JP" dirty="0"/>
              <a:t>Jan 13-17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8B914AE-CCFA-4A45-B8C8-CDE3B78C2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8C3C-4305-4F8C-A37C-00EA03A9A98A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1871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09BF0D-5EF4-4C77-8266-A48659A4D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972" y="30972"/>
            <a:ext cx="10515600" cy="1325563"/>
          </a:xfrm>
        </p:spPr>
        <p:txBody>
          <a:bodyPr/>
          <a:lstStyle/>
          <a:p>
            <a:r>
              <a:rPr kumimoji="1" lang="en-US" altLang="ja-JP" dirty="0"/>
              <a:t>Consideration of setup in E16 </a:t>
            </a:r>
            <a:endParaRPr kumimoji="1" lang="ja-JP" altLang="en-US" dirty="0"/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FC6940F-3B63-4FD6-92F4-53917A8A2B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7" name="コンテンツ プレースホルダー 4">
            <a:extLst>
              <a:ext uri="{FF2B5EF4-FFF2-40B4-BE49-F238E27FC236}">
                <a16:creationId xmlns:a16="http://schemas.microsoft.com/office/drawing/2014/main" id="{AAFC9940-56CF-4A21-9937-F4E3BCC4A4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800" y="1480375"/>
            <a:ext cx="8026400" cy="5215699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64CCB94-59CF-41B7-83C5-6B203A820CCA}"/>
              </a:ext>
            </a:extLst>
          </p:cNvPr>
          <p:cNvSpPr/>
          <p:nvPr/>
        </p:nvSpPr>
        <p:spPr>
          <a:xfrm rot="1069818">
            <a:off x="4408141" y="2520164"/>
            <a:ext cx="132483" cy="4848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664B89E-2DA3-4F20-ACCC-ED79CD3EA5F8}"/>
              </a:ext>
            </a:extLst>
          </p:cNvPr>
          <p:cNvSpPr txBox="1"/>
          <p:nvPr/>
        </p:nvSpPr>
        <p:spPr>
          <a:xfrm>
            <a:off x="4682775" y="937182"/>
            <a:ext cx="7289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Assumed detector position.</a:t>
            </a:r>
            <a:r>
              <a:rPr lang="ja-JP" altLang="en-US" dirty="0"/>
              <a:t> </a:t>
            </a:r>
            <a:r>
              <a:rPr lang="en-US" altLang="ja-JP" dirty="0"/>
              <a:t>R=800mm downstream from the target</a:t>
            </a:r>
            <a:endParaRPr kumimoji="1" lang="ja-JP" altLang="en-US" dirty="0"/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DDD7F820-076A-42EE-BA42-CE6CE0FFFDDF}"/>
              </a:ext>
            </a:extLst>
          </p:cNvPr>
          <p:cNvCxnSpPr>
            <a:stCxn id="9" idx="1"/>
            <a:endCxn id="8" idx="0"/>
          </p:cNvCxnSpPr>
          <p:nvPr/>
        </p:nvCxnSpPr>
        <p:spPr>
          <a:xfrm flipH="1">
            <a:off x="4548609" y="1121848"/>
            <a:ext cx="134166" cy="1409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E123E02D-5843-407F-A208-FE8E78D64DEC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3295787" y="2376972"/>
            <a:ext cx="1115536" cy="36532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D52B963-06CC-4DDB-B64D-97A57F3AB3EB}"/>
              </a:ext>
            </a:extLst>
          </p:cNvPr>
          <p:cNvSpPr txBox="1"/>
          <p:nvPr/>
        </p:nvSpPr>
        <p:spPr>
          <a:xfrm>
            <a:off x="3186851" y="2073305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R=1096mm</a:t>
            </a:r>
            <a:endParaRPr kumimoji="1" lang="ja-JP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966734F-E075-4FF2-ADA9-D26AFE50F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8C3C-4305-4F8C-A37C-00EA03A9A98A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8989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B1BD9AC-861B-4E61-89DB-BFB8AA272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Event Start Counter Simulation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1A25D40-2745-4506-AF61-7304DCF85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8C3C-4305-4F8C-A37C-00EA03A9A98A}" type="slidenum">
              <a:rPr kumimoji="1" lang="ja-JP" altLang="en-US" smtClean="0"/>
              <a:t>4</a:t>
            </a:fld>
            <a:endParaRPr kumimoji="1" lang="ja-JP" altLang="en-US"/>
          </a:p>
        </p:txBody>
      </p:sp>
      <p:pic>
        <p:nvPicPr>
          <p:cNvPr id="8" name="コンテンツ プレースホルダー 5">
            <a:extLst>
              <a:ext uri="{FF2B5EF4-FFF2-40B4-BE49-F238E27FC236}">
                <a16:creationId xmlns:a16="http://schemas.microsoft.com/office/drawing/2014/main" id="{562DF12C-752F-4B66-8603-DF83995AEF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0" y="1915319"/>
            <a:ext cx="4471099" cy="4351338"/>
          </a:xfrm>
          <a:prstGeom prst="rect">
            <a:avLst/>
          </a:prstGeom>
        </p:spPr>
      </p:pic>
      <p:sp>
        <p:nvSpPr>
          <p:cNvPr id="11" name="コンテンツ プレースホルダー 10">
            <a:extLst>
              <a:ext uri="{FF2B5EF4-FFF2-40B4-BE49-F238E27FC236}">
                <a16:creationId xmlns:a16="http://schemas.microsoft.com/office/drawing/2014/main" id="{74EFEE47-C7F0-49BE-922B-1BA03B36E3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2" name="コンテンツ プレースホルダー 9">
            <a:extLst>
              <a:ext uri="{FF2B5EF4-FFF2-40B4-BE49-F238E27FC236}">
                <a16:creationId xmlns:a16="http://schemas.microsoft.com/office/drawing/2014/main" id="{8F8DB292-1B21-4A26-8FBD-F930BBDB14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050" y="1915319"/>
            <a:ext cx="447109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60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BBBE4EA-4485-4A6F-9D55-8043DDAC9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Beam duct design (by </a:t>
            </a:r>
            <a:r>
              <a:rPr kumimoji="1" lang="en-US" altLang="ja-JP" dirty="0" err="1"/>
              <a:t>Morino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5BBAC4B-5B93-4EFC-8D60-D7879B14DD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1B3F643-D3F2-45F5-857E-7F51F1CFC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770" y="1460311"/>
            <a:ext cx="9648459" cy="68580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9487B5E-AC03-4B68-86B9-D108DFFB9138}"/>
              </a:ext>
            </a:extLst>
          </p:cNvPr>
          <p:cNvSpPr txBox="1"/>
          <p:nvPr/>
        </p:nvSpPr>
        <p:spPr>
          <a:xfrm rot="16200000">
            <a:off x="838199" y="4519979"/>
            <a:ext cx="712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rgbClr val="FF0000"/>
                </a:solidFill>
              </a:rPr>
              <a:t>352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FD386DA-C2EE-4877-9B6B-B8362C6F34ED}"/>
              </a:ext>
            </a:extLst>
          </p:cNvPr>
          <p:cNvSpPr txBox="1"/>
          <p:nvPr/>
        </p:nvSpPr>
        <p:spPr>
          <a:xfrm>
            <a:off x="1874519" y="5674291"/>
            <a:ext cx="712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rgbClr val="FF0000"/>
                </a:solidFill>
              </a:rPr>
              <a:t>252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4C7212C1-C647-4F7E-90CA-CCD06BEC242C}"/>
              </a:ext>
            </a:extLst>
          </p:cNvPr>
          <p:cNvCxnSpPr/>
          <p:nvPr/>
        </p:nvCxnSpPr>
        <p:spPr>
          <a:xfrm>
            <a:off x="1577340" y="5715000"/>
            <a:ext cx="124206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DECD79CA-5999-482F-BA49-2E24CF3D57CB}"/>
              </a:ext>
            </a:extLst>
          </p:cNvPr>
          <p:cNvCxnSpPr>
            <a:cxnSpLocks/>
          </p:cNvCxnSpPr>
          <p:nvPr/>
        </p:nvCxnSpPr>
        <p:spPr>
          <a:xfrm flipV="1">
            <a:off x="1440180" y="3863340"/>
            <a:ext cx="0" cy="172974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F9CD9A8-A1C0-4381-A39B-D1122EA0E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8C3C-4305-4F8C-A37C-00EA03A9A98A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8178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8E07837-0A8D-4CC9-B271-4E11EFCC6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5B81CEB-73EF-43C2-A13D-C28A5798D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04B3F9C-A717-472F-904E-9A7E01F51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8C3C-4305-4F8C-A37C-00EA03A9A98A}" type="slidenum">
              <a:rPr kumimoji="1" lang="ja-JP" altLang="en-US" smtClean="0"/>
              <a:t>41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2EB8E5F-CBA0-4451-9D21-0ACBC3F3C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544" y="82825"/>
            <a:ext cx="9013370" cy="6724837"/>
          </a:xfrm>
          <a:prstGeom prst="rect">
            <a:avLst/>
          </a:prstGeom>
        </p:spPr>
      </p:pic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87638270-7FF7-47E3-8217-363EEBC436E9}"/>
              </a:ext>
            </a:extLst>
          </p:cNvPr>
          <p:cNvCxnSpPr/>
          <p:nvPr/>
        </p:nvCxnSpPr>
        <p:spPr>
          <a:xfrm>
            <a:off x="2463800" y="4254500"/>
            <a:ext cx="88900" cy="3683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DB53875-88E2-42BD-A9A1-030CF50D1026}"/>
              </a:ext>
            </a:extLst>
          </p:cNvPr>
          <p:cNvSpPr txBox="1"/>
          <p:nvPr/>
        </p:nvSpPr>
        <p:spPr>
          <a:xfrm>
            <a:off x="794658" y="4753483"/>
            <a:ext cx="2182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Window: 100mmφ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2E01B7B4-62B2-4378-A1CC-A997D3E30B6F}"/>
              </a:ext>
            </a:extLst>
          </p:cNvPr>
          <p:cNvCxnSpPr/>
          <p:nvPr/>
        </p:nvCxnSpPr>
        <p:spPr>
          <a:xfrm flipV="1">
            <a:off x="1905000" y="4438650"/>
            <a:ext cx="558800" cy="3148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017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8F74902-CEBA-406E-99FF-69F8E35AB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B0A3092-F1F5-4913-B09D-0B48E3CDF8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AEC7361-1B90-4EC3-9C14-136B337CF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8C3C-4305-4F8C-A37C-00EA03A9A98A}" type="slidenum">
              <a:rPr kumimoji="1" lang="ja-JP" altLang="en-US" smtClean="0"/>
              <a:t>42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C5B2DD6-4E90-44AB-A512-CCC4B3642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943" y="-3807"/>
            <a:ext cx="9231085" cy="688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561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80A1C6-5F68-4D11-A129-BA125B17B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-117284"/>
            <a:ext cx="10515600" cy="1325563"/>
          </a:xfrm>
        </p:spPr>
        <p:txBody>
          <a:bodyPr/>
          <a:lstStyle/>
          <a:p>
            <a:r>
              <a:rPr kumimoji="1" lang="en-US" altLang="ja-JP" dirty="0"/>
              <a:t>Multiplicity distribution of ESC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7674379-1C6E-47B7-882C-6FBCB730F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8C3C-4305-4F8C-A37C-00EA03A9A98A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D2B55ABB-1019-4991-8192-E2335B46DC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8" name="コンテンツ プレースホルダー 5">
            <a:extLst>
              <a:ext uri="{FF2B5EF4-FFF2-40B4-BE49-F238E27FC236}">
                <a16:creationId xmlns:a16="http://schemas.microsoft.com/office/drawing/2014/main" id="{905A37DC-4F41-4024-B9B9-5CB7D8C9A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859250"/>
            <a:ext cx="6108192" cy="58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466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コンテンツ プレースホルダー 13">
            <a:extLst>
              <a:ext uri="{FF2B5EF4-FFF2-40B4-BE49-F238E27FC236}">
                <a16:creationId xmlns:a16="http://schemas.microsoft.com/office/drawing/2014/main" id="{12F37F9A-31F5-4140-920C-4992EBB5C7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996" y="1338259"/>
            <a:ext cx="4184004" cy="4071938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BF63268-DDD3-45DC-803F-525D57DFA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16" y="136525"/>
            <a:ext cx="10515600" cy="1325563"/>
          </a:xfrm>
        </p:spPr>
        <p:txBody>
          <a:bodyPr/>
          <a:lstStyle/>
          <a:p>
            <a:r>
              <a:rPr kumimoji="1" lang="en-US" altLang="ja-JP" dirty="0"/>
              <a:t>RPC Simulation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B78F735-B2C9-4652-96C4-8E21B30C0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8C3C-4305-4F8C-A37C-00EA03A9A98A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8" name="コンテンツ プレースホルダー 5">
            <a:extLst>
              <a:ext uri="{FF2B5EF4-FFF2-40B4-BE49-F238E27FC236}">
                <a16:creationId xmlns:a16="http://schemas.microsoft.com/office/drawing/2014/main" id="{9613BD7F-7AAD-4C90-B943-7DF2F828B2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322" y="1338261"/>
            <a:ext cx="4184009" cy="4071938"/>
          </a:xfrm>
          <a:prstGeom prst="rect">
            <a:avLst/>
          </a:prstGeom>
        </p:spPr>
      </p:pic>
      <p:pic>
        <p:nvPicPr>
          <p:cNvPr id="12" name="コンテンツ プレースホルダー 9">
            <a:extLst>
              <a:ext uri="{FF2B5EF4-FFF2-40B4-BE49-F238E27FC236}">
                <a16:creationId xmlns:a16="http://schemas.microsoft.com/office/drawing/2014/main" id="{10D10F7F-5F54-43B5-ABD2-0F831E3275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76" y="1338259"/>
            <a:ext cx="4184010" cy="4071939"/>
          </a:xfrm>
          <a:prstGeom prst="rect">
            <a:avLst/>
          </a:prstGeom>
        </p:spPr>
      </p:pic>
      <p:sp>
        <p:nvSpPr>
          <p:cNvPr id="15" name="コンテンツ プレースホルダー 14">
            <a:extLst>
              <a:ext uri="{FF2B5EF4-FFF2-40B4-BE49-F238E27FC236}">
                <a16:creationId xmlns:a16="http://schemas.microsoft.com/office/drawing/2014/main" id="{FD4C2AA2-4686-41D8-BE71-1517F2073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10199"/>
            <a:ext cx="10515600" cy="766763"/>
          </a:xfrm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95967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957002-6109-44EC-BAF4-B050D5E8E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Track Start Counter Simulation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8DC3049-1670-4AA8-BA0D-441DAEB57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8C3C-4305-4F8C-A37C-00EA03A9A98A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E512D7A7-7A35-48C4-9870-49F45683F8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478" y="1715400"/>
            <a:ext cx="4107976" cy="3997941"/>
          </a:xfrm>
          <a:prstGeom prst="rect">
            <a:avLst/>
          </a:prstGeom>
        </p:spPr>
      </p:pic>
      <p:pic>
        <p:nvPicPr>
          <p:cNvPr id="14" name="コンテンツ プレースホルダー 5">
            <a:extLst>
              <a:ext uri="{FF2B5EF4-FFF2-40B4-BE49-F238E27FC236}">
                <a16:creationId xmlns:a16="http://schemas.microsoft.com/office/drawing/2014/main" id="{F0C0A7B5-2177-4042-8BC1-DCF7D584B3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90688"/>
            <a:ext cx="4107976" cy="3997941"/>
          </a:xfrm>
          <a:prstGeom prst="rect">
            <a:avLst/>
          </a:prstGeom>
        </p:spPr>
      </p:pic>
      <p:sp>
        <p:nvSpPr>
          <p:cNvPr id="15" name="コンテンツ プレースホルダー 14">
            <a:extLst>
              <a:ext uri="{FF2B5EF4-FFF2-40B4-BE49-F238E27FC236}">
                <a16:creationId xmlns:a16="http://schemas.microsoft.com/office/drawing/2014/main" id="{9C8287EA-B242-4E8C-9195-9433AD192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5811837"/>
            <a:ext cx="10515599" cy="519801"/>
          </a:xfrm>
        </p:spPr>
        <p:txBody>
          <a:bodyPr>
            <a:normAutofit/>
          </a:bodyPr>
          <a:lstStyle/>
          <a:p>
            <a:endParaRPr kumimoji="1" lang="ja-JP" altLang="en-US" dirty="0"/>
          </a:p>
        </p:txBody>
      </p:sp>
      <p:pic>
        <p:nvPicPr>
          <p:cNvPr id="16" name="コンテンツ プレースホルダー 9">
            <a:extLst>
              <a:ext uri="{FF2B5EF4-FFF2-40B4-BE49-F238E27FC236}">
                <a16:creationId xmlns:a16="http://schemas.microsoft.com/office/drawing/2014/main" id="{672EB176-8288-4488-8C63-A063A78DB6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502" y="1690688"/>
            <a:ext cx="4107976" cy="399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474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B56F5E-BFE6-463B-97FA-6644D9D74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Rate study (</a:t>
            </a:r>
            <a:r>
              <a:rPr kumimoji="1" lang="en-US" altLang="ja-JP" dirty="0" err="1"/>
              <a:t>p+Cu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graphicFrame>
        <p:nvGraphicFramePr>
          <p:cNvPr id="5" name="表 5">
            <a:extLst>
              <a:ext uri="{FF2B5EF4-FFF2-40B4-BE49-F238E27FC236}">
                <a16:creationId xmlns:a16="http://schemas.microsoft.com/office/drawing/2014/main" id="{0B8C09B2-69B9-40BB-B42F-864C7125FD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3442552"/>
              </p:ext>
            </p:extLst>
          </p:nvPr>
        </p:nvGraphicFramePr>
        <p:xfrm>
          <a:off x="1066800" y="1983899"/>
          <a:ext cx="10515597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9900">
                  <a:extLst>
                    <a:ext uri="{9D8B030D-6E8A-4147-A177-3AD203B41FA5}">
                      <a16:colId xmlns:a16="http://schemas.microsoft.com/office/drawing/2014/main" val="3676637236"/>
                    </a:ext>
                  </a:extLst>
                </a:gridCol>
                <a:gridCol w="2476500">
                  <a:extLst>
                    <a:ext uri="{9D8B030D-6E8A-4147-A177-3AD203B41FA5}">
                      <a16:colId xmlns:a16="http://schemas.microsoft.com/office/drawing/2014/main" val="3467148043"/>
                    </a:ext>
                  </a:extLst>
                </a:gridCol>
                <a:gridCol w="5029197">
                  <a:extLst>
                    <a:ext uri="{9D8B030D-6E8A-4147-A177-3AD203B41FA5}">
                      <a16:colId xmlns:a16="http://schemas.microsoft.com/office/drawing/2014/main" val="33580080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Rate / event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Rate at 10MHz interaction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6883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ESC (M&gt;=1)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0.348+-0.004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3.48 MHz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74982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ESC (M&gt;=2)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0.081+-0.002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0.81 MHz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8317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ESC (M&gt;=3)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0.0152+-0.0008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0.152 MHz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4556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ESC (M&gt;=4)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0.0026+-0.0003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0.026 MHz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927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MRPC (inner, proton side)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0.0208+-0.0009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0.208 MHz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474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MRPC (inner, pbar side)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0.0147+-0.0007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0.147 MHz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1624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MRPC (outer, proton side)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0.0177+-0.0008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0.177 MHz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3780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MRPC (outer, pbar side)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0.0137+-0.0007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0.137 MHz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0750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TSC (proton side)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0.0013+-0.0002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0.013 MHz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3087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/>
                        <a:t>TSC (pbar side)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0.0010+-0.0002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0.010 MHz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134995"/>
                  </a:ext>
                </a:extLst>
              </a:tr>
            </a:tbl>
          </a:graphicData>
        </a:graphic>
      </p:graphicFrame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A06512E-A88B-4511-8251-702A66A00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8C3C-4305-4F8C-A37C-00EA03A9A98A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6633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744788-BB26-4DE7-808B-15BAADE55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Schedule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7AE7762-E02D-4415-8E1E-54D2D26B1B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457" y="1454605"/>
            <a:ext cx="10889343" cy="503078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ja-JP" dirty="0">
                <a:solidFill>
                  <a:srgbClr val="FF0000"/>
                </a:solidFill>
              </a:rPr>
              <a:t>By Jan 22</a:t>
            </a:r>
          </a:p>
          <a:p>
            <a:r>
              <a:rPr lang="en-US" altLang="ja-JP" dirty="0">
                <a:solidFill>
                  <a:srgbClr val="FF0000"/>
                </a:solidFill>
              </a:rPr>
              <a:t>Remove caps of PMTs (done)</a:t>
            </a:r>
          </a:p>
          <a:p>
            <a:r>
              <a:rPr lang="en-US" altLang="ja-JP" dirty="0">
                <a:solidFill>
                  <a:srgbClr val="FF0000"/>
                </a:solidFill>
              </a:rPr>
              <a:t>Assemble EST support (done)</a:t>
            </a:r>
            <a:endParaRPr lang="en-US" altLang="ja-JP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en-US" altLang="ja-JP" dirty="0">
                <a:solidFill>
                  <a:srgbClr val="FF0000"/>
                </a:solidFill>
              </a:rPr>
              <a:t>Acryl Radiator delivered</a:t>
            </a:r>
            <a:endParaRPr lang="en-US" altLang="ja-JP" dirty="0"/>
          </a:p>
          <a:p>
            <a:pPr marL="0" indent="0">
              <a:buNone/>
            </a:pPr>
            <a:r>
              <a:rPr kumimoji="1" lang="en-US" altLang="ja-JP" dirty="0"/>
              <a:t>Jan </a:t>
            </a:r>
            <a:r>
              <a:rPr lang="en-US" altLang="ja-JP" dirty="0"/>
              <a:t>23-31</a:t>
            </a:r>
            <a:endParaRPr kumimoji="1" lang="en-US" altLang="ja-JP" dirty="0"/>
          </a:p>
          <a:p>
            <a:r>
              <a:rPr lang="en-US" altLang="ja-JP" dirty="0"/>
              <a:t>Light shielding of the PMT’s, test of PMT’s</a:t>
            </a:r>
          </a:p>
          <a:p>
            <a:r>
              <a:rPr lang="en-US" altLang="ja-JP" dirty="0"/>
              <a:t>Attach PMT’s in the EST support</a:t>
            </a:r>
          </a:p>
          <a:p>
            <a:r>
              <a:rPr lang="en-US" altLang="ja-JP" dirty="0"/>
              <a:t>Test with cosmic ray</a:t>
            </a:r>
          </a:p>
          <a:p>
            <a:pPr marL="0" indent="0">
              <a:buNone/>
            </a:pPr>
            <a:r>
              <a:rPr lang="en-US" altLang="ja-JP" dirty="0"/>
              <a:t>Jan 24-31</a:t>
            </a:r>
          </a:p>
          <a:p>
            <a:r>
              <a:rPr lang="en-US" altLang="ja-JP" dirty="0"/>
              <a:t>TSC assembly and test (90Sr source)</a:t>
            </a:r>
          </a:p>
          <a:p>
            <a:r>
              <a:rPr kumimoji="1" lang="en-US" altLang="ja-JP" dirty="0"/>
              <a:t>Installation of TSC</a:t>
            </a:r>
          </a:p>
          <a:p>
            <a:r>
              <a:rPr kumimoji="1" lang="en-US" altLang="ja-JP" dirty="0"/>
              <a:t>Test with 90Sr source</a:t>
            </a:r>
          </a:p>
          <a:p>
            <a:pPr marL="0" indent="0">
              <a:buNone/>
            </a:pPr>
            <a:r>
              <a:rPr lang="en-US" altLang="ja-JP" dirty="0"/>
              <a:t>Feb 5-6</a:t>
            </a:r>
          </a:p>
          <a:p>
            <a:r>
              <a:rPr lang="en-US" altLang="ja-JP" dirty="0"/>
              <a:t>Installation of ESC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8004DDF-F3B8-45E5-9EF2-17C9CC242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18C3C-4305-4F8C-A37C-00EA03A9A98A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09398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14762</TotalTime>
  <Words>1519</Words>
  <Application>Microsoft Office PowerPoint</Application>
  <PresentationFormat>ワイド画面</PresentationFormat>
  <Paragraphs>370</Paragraphs>
  <Slides>42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42</vt:i4>
      </vt:variant>
    </vt:vector>
  </HeadingPairs>
  <TitlesOfParts>
    <vt:vector size="48" baseType="lpstr">
      <vt:lpstr>游ゴシック</vt:lpstr>
      <vt:lpstr>游ゴシック Light</vt:lpstr>
      <vt:lpstr>Arial</vt:lpstr>
      <vt:lpstr>Calibri</vt:lpstr>
      <vt:lpstr>Symbol</vt:lpstr>
      <vt:lpstr>Office テーマ</vt:lpstr>
      <vt:lpstr>Status of Track/Event Start Counters</vt:lpstr>
      <vt:lpstr>Particle species (Bug found in JAM data  GEANT input data) </vt:lpstr>
      <vt:lpstr>M2 vs p/q</vt:lpstr>
      <vt:lpstr>Event Start Counter Simulation</vt:lpstr>
      <vt:lpstr>Multiplicity distribution of ESC</vt:lpstr>
      <vt:lpstr>RPC Simulation</vt:lpstr>
      <vt:lpstr>Track Start Counter Simulation</vt:lpstr>
      <vt:lpstr>Rate study (p+Cu)</vt:lpstr>
      <vt:lpstr>Schedule</vt:lpstr>
      <vt:lpstr>EST frame assembly</vt:lpstr>
      <vt:lpstr>Test of TSC</vt:lpstr>
      <vt:lpstr>How to remove cap of PMT</vt:lpstr>
      <vt:lpstr>Test at E16 area before the beam</vt:lpstr>
      <vt:lpstr>Backup</vt:lpstr>
      <vt:lpstr>M2 vs p with TSC (R=0.7m) and RPC with resolution 60ps and 70ps </vt:lpstr>
      <vt:lpstr>How to remove cap of PMT</vt:lpstr>
      <vt:lpstr>EST support frame on E16</vt:lpstr>
      <vt:lpstr>EST frame assembly</vt:lpstr>
      <vt:lpstr>Only tracks with hits on all detectors (SDD,GTR1,2,3,RPC) are shown</vt:lpstr>
      <vt:lpstr>PowerPoint プレゼンテーション</vt:lpstr>
      <vt:lpstr>Dimensions of the scintillators + 2 circuit boards </vt:lpstr>
      <vt:lpstr>Acryl Cerenkov Detector（変更）</vt:lpstr>
      <vt:lpstr>PMT Frame</vt:lpstr>
      <vt:lpstr>Configuration of Event Start Counter</vt:lpstr>
      <vt:lpstr>PowerPoint プレゼンテーション</vt:lpstr>
      <vt:lpstr>Base plate shared with He bag support</vt:lpstr>
      <vt:lpstr>Support of EST</vt:lpstr>
      <vt:lpstr>Selection of 3-inch PMTs</vt:lpstr>
      <vt:lpstr>Cables</vt:lpstr>
      <vt:lpstr>Required circuits and modules</vt:lpstr>
      <vt:lpstr>Circuit MRPC slowamp</vt:lpstr>
      <vt:lpstr>Removing the bottom cap</vt:lpstr>
      <vt:lpstr>Weight (with 3inch PMT)</vt:lpstr>
      <vt:lpstr>Strategy in Run0</vt:lpstr>
      <vt:lpstr>MPPC circuit for track start counter</vt:lpstr>
      <vt:lpstr>Dimensions of the scintillators + 2 circuit boards </vt:lpstr>
      <vt:lpstr>Circuits</vt:lpstr>
      <vt:lpstr>Status and schedule</vt:lpstr>
      <vt:lpstr>Consideration of setup in E16 </vt:lpstr>
      <vt:lpstr>Beam duct design (by Morino)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Hiroyuki Sako</dc:creator>
  <cp:lastModifiedBy>Sako Hiroyuki</cp:lastModifiedBy>
  <cp:revision>340</cp:revision>
  <dcterms:created xsi:type="dcterms:W3CDTF">2019-08-28T05:54:23Z</dcterms:created>
  <dcterms:modified xsi:type="dcterms:W3CDTF">2020-01-22T15:33:29Z</dcterms:modified>
</cp:coreProperties>
</file>