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イメージ（値は適当）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Sheet1!$A$1:$A$6</c:f>
              <c:numCache>
                <c:formatCode>General</c:formatCode>
                <c:ptCount val="6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</c:numCache>
            </c:numRef>
          </c:xVal>
          <c:yVal>
            <c:numRef>
              <c:f>Sheet1!$B$1:$B$6</c:f>
              <c:numCache>
                <c:formatCode>General</c:formatCode>
                <c:ptCount val="6"/>
                <c:pt idx="0">
                  <c:v>20</c:v>
                </c:pt>
                <c:pt idx="1">
                  <c:v>22</c:v>
                </c:pt>
                <c:pt idx="2">
                  <c:v>25</c:v>
                </c:pt>
                <c:pt idx="3">
                  <c:v>29</c:v>
                </c:pt>
                <c:pt idx="4">
                  <c:v>33</c:v>
                </c:pt>
                <c:pt idx="5">
                  <c:v>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7BC-47C0-B500-0FB0CB261B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7626400"/>
        <c:axId val="447631320"/>
      </c:scatterChart>
      <c:valAx>
        <c:axId val="447626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dirty="0"/>
                  <a:t>線量</a:t>
                </a:r>
                <a:r>
                  <a:rPr lang="en-US" altLang="ja-JP" dirty="0"/>
                  <a:t>[Gy]</a:t>
                </a:r>
                <a:endParaRPr lang="ja-JP" alt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47631320"/>
        <c:crosses val="autoZero"/>
        <c:crossBetween val="midCat"/>
      </c:valAx>
      <c:valAx>
        <c:axId val="447631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/>
                  <a:t>硬さ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476264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0.07806</cdr:x>
      <cdr:y>0.46007</cdr:y>
    </cdr:from>
    <cdr:to>
      <cdr:x>0.15343</cdr:x>
      <cdr:y>0.57926</cdr:y>
    </cdr:to>
    <cdr:sp macro="" textlink="">
      <cdr:nvSpPr>
        <cdr:cNvPr id="2" name="星: 5 pt 1">
          <a:extLst xmlns:a="http://schemas.openxmlformats.org/drawingml/2006/main">
            <a:ext uri="{FF2B5EF4-FFF2-40B4-BE49-F238E27FC236}">
              <a16:creationId xmlns:a16="http://schemas.microsoft.com/office/drawing/2014/main" id="{0E10879A-FE79-47C3-9FA5-E9628BA72D97}"/>
            </a:ext>
          </a:extLst>
        </cdr:cNvPr>
        <cdr:cNvSpPr/>
      </cdr:nvSpPr>
      <cdr:spPr>
        <a:xfrm xmlns:a="http://schemas.openxmlformats.org/drawingml/2006/main">
          <a:off x="465219" y="1548064"/>
          <a:ext cx="449179" cy="401052"/>
        </a:xfrm>
        <a:prstGeom xmlns:a="http://schemas.openxmlformats.org/drawingml/2006/main" prst="star5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ja-JP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133B5D-8E55-417C-A352-384B47809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32D23B6-F6A1-4F55-86E2-0C8015B991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1BE3FC8-D908-4D28-B9F1-ABE4A39DE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177F-5A33-4678-B03A-0D99AECC9444}" type="datetimeFigureOut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2D73C8-53E9-4190-8B6F-9FC5351D9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6EDC8F-337D-4DE6-90CB-F491318CD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0FDE-4DBE-43B3-98FA-FEDD69A805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6495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FFAF87-26B1-4505-B81F-BE407E5D5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75309F1-33AC-4E50-BF25-A01C243CC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0781A1E-D69A-4C03-BB11-FE48DCE09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177F-5A33-4678-B03A-0D99AECC9444}" type="datetimeFigureOut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8E7ECBE-DEAF-4FBD-9126-4E7F1972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ED6D9D6-F059-45E2-AEF0-55A8B80C0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0FDE-4DBE-43B3-98FA-FEDD69A805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622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7CD99BB-5667-4C07-8750-191DDF3CC6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1FB3FD8-BD17-4BAF-B495-39225F8AE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4CFD534-5C51-4F7A-A75A-D9621D959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177F-5A33-4678-B03A-0D99AECC9444}" type="datetimeFigureOut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2ED5CFC-11C4-4050-A3C1-47FDD010F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1CD0BE-6A59-4AA5-9C83-001B5826F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0FDE-4DBE-43B3-98FA-FEDD69A805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665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98399F-AE36-46C6-B190-DE74252BD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3BF1196-5815-48C2-8367-027167DC0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0CEC55-C62C-4CF5-9979-63E5DCC69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177F-5A33-4678-B03A-0D99AECC9444}" type="datetimeFigureOut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42C218-2E89-4688-980D-CA098EA53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CB1559-DE8F-48B8-B851-7B7155F46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0FDE-4DBE-43B3-98FA-FEDD69A805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526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53C8C9-35B4-4114-961F-35D6F31FB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CB561FC-0368-41C1-BC70-BE02F2A3C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AEBD1D-2B58-4276-956F-50A2B6635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177F-5A33-4678-B03A-0D99AECC9444}" type="datetimeFigureOut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6EDB2A-2F8B-49EE-A31E-8F4857FE2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A16D6A-5F0B-40FA-BDEC-0F8D137D1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0FDE-4DBE-43B3-98FA-FEDD69A805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8536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941C8D-5B31-472A-9271-A9AF8852E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F324BC5-735C-401B-A607-74EB99AEE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76A25EE-974B-4CC7-9F7C-D7D00C6FE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28D3588-FB0E-4089-B79A-371C11069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177F-5A33-4678-B03A-0D99AECC9444}" type="datetimeFigureOut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C450991-CEEF-4FF2-9EB0-3D0647152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17CBD4B-A2B9-4F22-AF6B-62B8463AB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0FDE-4DBE-43B3-98FA-FEDD69A805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919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ADB4F8-E22C-4358-82E9-91725CEAF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C4A687A-691A-48AC-9EDD-1EB58621C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551127B-18D1-406F-AE5A-B8BE2FF07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6F85EA-78C3-4254-92C6-F288B06A73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2932D6E-1FC9-4769-9640-7B3E53F78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190D4FC-B8B7-48E5-86D7-EA338BF7F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177F-5A33-4678-B03A-0D99AECC9444}" type="datetimeFigureOut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9AFA63C-9EB0-4955-B688-A4162ED06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07B6733-763C-4471-8547-B1862BDF9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0FDE-4DBE-43B3-98FA-FEDD69A805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9336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3998BD-5BAA-4486-ABB0-6D43BCA4B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7325C61-2CAE-4CED-BF13-F950CEACC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177F-5A33-4678-B03A-0D99AECC9444}" type="datetimeFigureOut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9E20905-4CF4-4E0C-A13C-1DE3BABF1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6F3AADA-8A6D-4006-84BB-63D7C104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0FDE-4DBE-43B3-98FA-FEDD69A805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3465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237A1B1-AE3A-4494-A8A3-3D105DAB6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177F-5A33-4678-B03A-0D99AECC9444}" type="datetimeFigureOut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68B1088-ACC7-44ED-83E8-88CE4C17F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39428D3-B786-4750-8038-D1940734A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0FDE-4DBE-43B3-98FA-FEDD69A805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9048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BFDED8-67D2-4909-9663-9D8A2AC6B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56FDFF-2129-475C-9E7E-EC0694564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B4ED5E5-1C91-4927-A9F0-729BAFC1E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92B24DC-BBCA-4392-8058-FB9FE898B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177F-5A33-4678-B03A-0D99AECC9444}" type="datetimeFigureOut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2DF60B8-4390-412B-AA53-8D2661958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F431E14-2974-4CA4-A7DB-A3C3C8950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0FDE-4DBE-43B3-98FA-FEDD69A805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7738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27B92E-8C59-4463-822A-49B33B397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DE175A7-3A19-4433-BD38-8A03BCA189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391C9A7-822A-4E4B-A2BD-F7559C4059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96C87D9-658D-4AC8-8380-40FF54E88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177F-5A33-4678-B03A-0D99AECC9444}" type="datetimeFigureOut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C1BF481-D9AD-412F-A894-19A4081BA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8DD5134-D4B7-40E3-9727-12D9B3994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0FDE-4DBE-43B3-98FA-FEDD69A805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18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349C90E-DEB2-4FA0-A0AC-6445492FF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A620410-47E7-4E1C-AE6F-9F4586552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B3BB751-5786-4754-98D3-295D33CFBA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9177F-5A33-4678-B03A-0D99AECC9444}" type="datetimeFigureOut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53186E-2720-4419-990C-B18599159B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9437A2C-95E2-48BF-83A9-E11E203FF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E0FDE-4DBE-43B3-98FA-FEDD69A805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866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325EE8-993C-4B78-976B-08BF4BDD85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曲げ剛性測定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6CC5EF7-7DA5-4695-83DC-55986BF00D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立教　今井　ひかる</a:t>
            </a:r>
          </a:p>
        </p:txBody>
      </p:sp>
    </p:spTree>
    <p:extLst>
      <p:ext uri="{BB962C8B-B14F-4D97-AF65-F5344CB8AC3E}">
        <p14:creationId xmlns:p14="http://schemas.microsoft.com/office/powerpoint/2010/main" val="4238995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B3DC03-D6D6-4CF8-BDAD-75DBC9769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測定結果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CF2B52-5AE3-4A58-A71B-6556BE2E3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ほぼ、同じような結果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塑性変形で、結果が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大きく変わることは無い。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再現性を確認できた。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C57463A-8590-422B-A3C9-95FA6ADA6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354" y="1921962"/>
            <a:ext cx="6265803" cy="425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99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3A5EA2-5CB5-41AF-A254-8310EA4B4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測定結果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9CF5AE28-1C63-4403-A52D-136833712C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241" y="2272803"/>
            <a:ext cx="4492842" cy="3051014"/>
          </a:xfrm>
          <a:prstGeom prst="rect">
            <a:avLst/>
          </a:prstGeom>
        </p:spPr>
      </p:pic>
      <p:pic>
        <p:nvPicPr>
          <p:cNvPr id="7" name="図 6" descr="屋内, 器具, 家電, ストーブ が含まれている画像&#10;&#10;自動的に生成された説明">
            <a:extLst>
              <a:ext uri="{FF2B5EF4-FFF2-40B4-BE49-F238E27FC236}">
                <a16:creationId xmlns:a16="http://schemas.microsoft.com/office/drawing/2014/main" id="{F1831640-3D8D-44C1-91F2-0CBD93BE5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22" y="2847476"/>
            <a:ext cx="2054860" cy="2741050"/>
          </a:xfrm>
          <a:prstGeom prst="rect">
            <a:avLst/>
          </a:prstGeom>
        </p:spPr>
      </p:pic>
      <p:pic>
        <p:nvPicPr>
          <p:cNvPr id="10" name="コンテンツ プレースホルダー 4" descr="屋内, 戸棚, キッチン, オーブン が含まれている画像&#10;&#10;自動的に生成された説明">
            <a:extLst>
              <a:ext uri="{FF2B5EF4-FFF2-40B4-BE49-F238E27FC236}">
                <a16:creationId xmlns:a16="http://schemas.microsoft.com/office/drawing/2014/main" id="{49997318-9103-40EC-A10E-69FA8510D0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242" y="1793745"/>
            <a:ext cx="2955758" cy="3942790"/>
          </a:xfrm>
          <a:prstGeom prst="rect">
            <a:avLst/>
          </a:prstGeom>
        </p:spPr>
      </p:pic>
      <p:sp>
        <p:nvSpPr>
          <p:cNvPr id="11" name="楕円 10">
            <a:extLst>
              <a:ext uri="{FF2B5EF4-FFF2-40B4-BE49-F238E27FC236}">
                <a16:creationId xmlns:a16="http://schemas.microsoft.com/office/drawing/2014/main" id="{6BEC14BE-08F4-49D0-A90C-8B1B8212F71B}"/>
              </a:ext>
            </a:extLst>
          </p:cNvPr>
          <p:cNvSpPr/>
          <p:nvPr/>
        </p:nvSpPr>
        <p:spPr>
          <a:xfrm>
            <a:off x="3818021" y="3954379"/>
            <a:ext cx="3031958" cy="1114927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3B37827A-805C-4643-B9F3-3E752E785C1A}"/>
              </a:ext>
            </a:extLst>
          </p:cNvPr>
          <p:cNvSpPr/>
          <p:nvPr/>
        </p:nvSpPr>
        <p:spPr>
          <a:xfrm>
            <a:off x="7339220" y="1793745"/>
            <a:ext cx="1090863" cy="3531018"/>
          </a:xfrm>
          <a:prstGeom prst="ellipse">
            <a:avLst/>
          </a:prstGeom>
          <a:noFill/>
          <a:ln w="38100">
            <a:solidFill>
              <a:srgbClr val="00B0F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84A91137-155E-4DCB-AAE4-9970E11EDB9C}"/>
              </a:ext>
            </a:extLst>
          </p:cNvPr>
          <p:cNvSpPr/>
          <p:nvPr/>
        </p:nvSpPr>
        <p:spPr>
          <a:xfrm rot="11371189">
            <a:off x="3272589" y="4203559"/>
            <a:ext cx="1090863" cy="46522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62C1B7F7-1918-4B36-84E3-B5A5DB39215B}"/>
              </a:ext>
            </a:extLst>
          </p:cNvPr>
          <p:cNvSpPr/>
          <p:nvPr/>
        </p:nvSpPr>
        <p:spPr>
          <a:xfrm rot="19592449">
            <a:off x="8107521" y="3469543"/>
            <a:ext cx="1090863" cy="4652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211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8BC789-879B-453C-8EAA-DE42685B5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解析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853098-BF9E-43B2-BCB5-3D1D93920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先程のデータから、「なにを」を物質の曲げ剛性とするか。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データの横軸を押した距離では無く、曲率で書いてみる。</a:t>
            </a:r>
          </a:p>
        </p:txBody>
      </p:sp>
    </p:spTree>
    <p:extLst>
      <p:ext uri="{BB962C8B-B14F-4D97-AF65-F5344CB8AC3E}">
        <p14:creationId xmlns:p14="http://schemas.microsoft.com/office/powerpoint/2010/main" val="1673906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08B8CE-DA5A-4818-9155-0ABD59DB6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解析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492BE2E3-DD8A-4619-9E14-16124A07E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/>
              <a:t>No7,No8,No9</a:t>
            </a:r>
            <a:r>
              <a:rPr lang="ja-JP" altLang="en-US" dirty="0"/>
              <a:t>は、それぞれ新しい試料での測定</a:t>
            </a:r>
            <a:r>
              <a:rPr lang="en-US" altLang="ja-JP" dirty="0"/>
              <a:t>(</a:t>
            </a:r>
            <a:r>
              <a:rPr lang="ja-JP" altLang="en-US" dirty="0"/>
              <a:t>条件同じ</a:t>
            </a:r>
            <a:r>
              <a:rPr lang="en-US" altLang="ja-JP" dirty="0"/>
              <a:t>)</a:t>
            </a:r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曲率で書くと、線形になる。</a:t>
            </a:r>
          </a:p>
        </p:txBody>
      </p:sp>
      <p:pic>
        <p:nvPicPr>
          <p:cNvPr id="13" name="図 12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1D975C87-E7C8-46FF-842C-5D32B7BFF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505" y="2749121"/>
            <a:ext cx="4052134" cy="2783848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2AD3136-A48B-4052-8EE0-261CF7691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49121"/>
            <a:ext cx="3987633" cy="2724494"/>
          </a:xfrm>
          <a:prstGeom prst="rect">
            <a:avLst/>
          </a:prstGeom>
        </p:spPr>
      </p:pic>
      <p:sp>
        <p:nvSpPr>
          <p:cNvPr id="17" name="矢印: 右 16">
            <a:extLst>
              <a:ext uri="{FF2B5EF4-FFF2-40B4-BE49-F238E27FC236}">
                <a16:creationId xmlns:a16="http://schemas.microsoft.com/office/drawing/2014/main" id="{AF76C43E-EE0A-4A69-A738-D0B5D6770458}"/>
              </a:ext>
            </a:extLst>
          </p:cNvPr>
          <p:cNvSpPr/>
          <p:nvPr/>
        </p:nvSpPr>
        <p:spPr>
          <a:xfrm>
            <a:off x="5642810" y="3779834"/>
            <a:ext cx="906379" cy="72242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134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1DFE3B-9DA2-464A-AFB1-BF64986EA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推察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EC3644A-32C6-45C1-9B4C-14E72C340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/>
          </a:p>
          <a:p>
            <a:r>
              <a:rPr lang="ja-JP" altLang="en-US" dirty="0"/>
              <a:t>曲率と元に戻ろうとする力には、次の関係があると推定できる。</a:t>
            </a:r>
            <a:endParaRPr lang="en-US" altLang="ja-JP" dirty="0"/>
          </a:p>
          <a:p>
            <a:r>
              <a:rPr kumimoji="1" lang="en-US" altLang="ja-JP" dirty="0"/>
              <a:t>R</a:t>
            </a:r>
            <a:r>
              <a:rPr kumimoji="1" lang="ja-JP" altLang="en-US" dirty="0"/>
              <a:t>を曲率、力を</a:t>
            </a:r>
            <a:r>
              <a:rPr kumimoji="1" lang="en-US" altLang="ja-JP" dirty="0"/>
              <a:t>F</a:t>
            </a:r>
            <a:r>
              <a:rPr lang="ja-JP" altLang="en-US" dirty="0"/>
              <a:t>、比例定数を</a:t>
            </a:r>
            <a:r>
              <a:rPr lang="en-US" altLang="ja-JP" dirty="0"/>
              <a:t>α</a:t>
            </a:r>
            <a:r>
              <a:rPr lang="ja-JP" altLang="en-US" dirty="0"/>
              <a:t>とすると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　　　　　　　　　　　</a:t>
            </a:r>
            <a:r>
              <a:rPr lang="en-US" altLang="ja-JP" dirty="0"/>
              <a:t>F</a:t>
            </a:r>
            <a:r>
              <a:rPr lang="ja-JP" altLang="en-US" dirty="0"/>
              <a:t>＝</a:t>
            </a:r>
            <a:r>
              <a:rPr lang="en-US" altLang="ja-JP" dirty="0"/>
              <a:t>αR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この</a:t>
            </a:r>
            <a:r>
              <a:rPr lang="en-US" altLang="ja-JP" dirty="0"/>
              <a:t>α</a:t>
            </a:r>
            <a:r>
              <a:rPr lang="ja-JP" altLang="en-US" dirty="0"/>
              <a:t>を、この試料の曲げ剛性と考える。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（バネの硬さを表す</a:t>
            </a:r>
            <a:r>
              <a:rPr kumimoji="1" lang="en-US" altLang="ja-JP" dirty="0"/>
              <a:t>F=kx</a:t>
            </a:r>
            <a:r>
              <a:rPr kumimoji="1" lang="ja-JP" altLang="en-US" dirty="0"/>
              <a:t>の</a:t>
            </a:r>
            <a:r>
              <a:rPr kumimoji="1" lang="en-US" altLang="ja-JP" dirty="0"/>
              <a:t>k</a:t>
            </a:r>
            <a:r>
              <a:rPr lang="ja-JP" altLang="en-US" dirty="0"/>
              <a:t>からの類推</a:t>
            </a:r>
            <a:r>
              <a:rPr kumimoji="1" lang="ja-JP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634876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7EC3EF-DE97-4043-874F-88DE24954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Fitting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DE88C-20ED-44C2-BE0A-963255DA0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先程の</a:t>
            </a:r>
            <a:r>
              <a:rPr lang="en-US" altLang="ja-JP" dirty="0"/>
              <a:t>α</a:t>
            </a:r>
            <a:r>
              <a:rPr lang="ja-JP" altLang="en-US" dirty="0"/>
              <a:t>を求めるためには、</a:t>
            </a:r>
            <a:r>
              <a:rPr lang="en-US" altLang="ja-JP" dirty="0"/>
              <a:t>1</a:t>
            </a:r>
            <a:r>
              <a:rPr lang="ja-JP" altLang="en-US" dirty="0"/>
              <a:t>次関数</a:t>
            </a:r>
            <a:r>
              <a:rPr lang="en-US" altLang="ja-JP" dirty="0"/>
              <a:t>(p0+p1*x)</a:t>
            </a:r>
            <a:r>
              <a:rPr lang="ja-JP" altLang="en-US" dirty="0"/>
              <a:t>で</a:t>
            </a:r>
            <a:r>
              <a:rPr lang="en-US" altLang="ja-JP" dirty="0"/>
              <a:t>Fitting</a:t>
            </a:r>
            <a:r>
              <a:rPr lang="ja-JP" altLang="en-US" dirty="0"/>
              <a:t>をすればよい。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とりあえず、</a:t>
            </a:r>
            <a:r>
              <a:rPr lang="en-US" altLang="ja-JP" dirty="0"/>
              <a:t>Fitting</a:t>
            </a:r>
            <a:r>
              <a:rPr lang="ja-JP" altLang="en-US" dirty="0"/>
              <a:t>をする範囲を、</a:t>
            </a:r>
            <a:r>
              <a:rPr lang="en-US" altLang="ja-JP" dirty="0"/>
              <a:t>stroke=200[mm]</a:t>
            </a:r>
            <a:r>
              <a:rPr lang="ja-JP" altLang="en-US" dirty="0"/>
              <a:t>、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R=0.02</a:t>
            </a:r>
            <a:r>
              <a:rPr lang="ja-JP" altLang="en-US" dirty="0"/>
              <a:t>から</a:t>
            </a:r>
            <a:r>
              <a:rPr lang="en-US" altLang="ja-JP" dirty="0"/>
              <a:t>fitting</a:t>
            </a:r>
            <a:r>
              <a:rPr lang="ja-JP" altLang="en-US" dirty="0"/>
              <a:t>をする。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理由は、測定の開始時は、まだ、</a:t>
            </a:r>
            <a:r>
              <a:rPr lang="en-US" altLang="ja-JP" dirty="0"/>
              <a:t>U</a:t>
            </a:r>
            <a:r>
              <a:rPr lang="ja-JP" altLang="en-US" dirty="0"/>
              <a:t>の形になっていないから。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341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38D928-2019-4630-9B28-04CB11AE0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Fitting</a:t>
            </a:r>
            <a:r>
              <a:rPr kumimoji="1" lang="ja-JP" altLang="en-US" dirty="0"/>
              <a:t>結果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1EFC9EA-A9FD-460D-9843-454DBD46D5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Fitting</a:t>
                </a:r>
                <a:r>
                  <a:rPr kumimoji="1" lang="ja-JP" altLang="en-US" dirty="0"/>
                  <a:t>結果</a:t>
                </a:r>
                <a:endParaRPr kumimoji="1" lang="en-US" altLang="ja-JP" dirty="0"/>
              </a:p>
              <a:p>
                <a:endParaRPr lang="en-US" altLang="ja-JP" dirty="0"/>
              </a:p>
              <a:p>
                <a:endParaRPr kumimoji="1" lang="en-US" altLang="ja-JP" dirty="0"/>
              </a:p>
              <a:p>
                <a:endParaRPr lang="en-US" altLang="ja-JP" dirty="0"/>
              </a:p>
              <a:p>
                <a:endParaRPr kumimoji="1" lang="en-US" altLang="ja-JP" dirty="0"/>
              </a:p>
              <a:p>
                <a:pPr marL="0" indent="0">
                  <a:buNone/>
                </a:pPr>
                <a:r>
                  <a:rPr kumimoji="1" lang="en-US" altLang="ja-JP" dirty="0"/>
                  <a:t>p1</a:t>
                </a:r>
                <a:r>
                  <a:rPr kumimoji="1" lang="ja-JP" altLang="en-US" dirty="0"/>
                  <a:t>の平均を、この試料の</a:t>
                </a:r>
                <a:r>
                  <a:rPr kumimoji="1" lang="en-US" altLang="ja-JP" dirty="0"/>
                  <a:t>α</a:t>
                </a:r>
                <a:r>
                  <a:rPr kumimoji="1" lang="ja-JP" altLang="en-US" dirty="0"/>
                  <a:t>とし、標準偏差を誤差とすると</a:t>
                </a:r>
                <a:endParaRPr kumimoji="1"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kumimoji="1" lang="ja-JP" altLang="en-US" dirty="0"/>
                  <a:t>　　　　　　              </a:t>
                </a:r>
                <a:r>
                  <a:rPr kumimoji="1" lang="en-US" altLang="ja-JP" sz="3600" dirty="0"/>
                  <a:t>α</a:t>
                </a:r>
                <a:r>
                  <a:rPr kumimoji="1" lang="ja-JP" altLang="en-US" sz="3600" dirty="0"/>
                  <a:t>＝</a:t>
                </a:r>
                <a14:m>
                  <m:oMath xmlns:m="http://schemas.openxmlformats.org/officeDocument/2006/math">
                    <m:r>
                      <a:rPr kumimoji="1" lang="en-US" altLang="ja-JP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35.62</m:t>
                    </m:r>
                    <m:r>
                      <a:rPr kumimoji="1" lang="en-US" altLang="ja-JP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kumimoji="1" lang="en-US" altLang="ja-JP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1.50</m:t>
                    </m:r>
                  </m:oMath>
                </a14:m>
                <a:r>
                  <a:rPr kumimoji="1" lang="en-US" altLang="ja-JP" dirty="0"/>
                  <a:t>[N</a:t>
                </a:r>
                <a:r>
                  <a:rPr kumimoji="1" lang="ja-JP" altLang="en-US" dirty="0"/>
                  <a:t>・</a:t>
                </a:r>
                <a:r>
                  <a:rPr kumimoji="1" lang="en-US" altLang="ja-JP" dirty="0"/>
                  <a:t>mm]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1EFC9EA-A9FD-460D-9843-454DBD46D5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11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>
            <a:extLst>
              <a:ext uri="{FF2B5EF4-FFF2-40B4-BE49-F238E27FC236}">
                <a16:creationId xmlns:a16="http://schemas.microsoft.com/office/drawing/2014/main" id="{490A6BA1-1B07-4829-87E0-CCD5BE646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252" y="1534631"/>
            <a:ext cx="5676936" cy="274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99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586268-F83F-4FF0-BED0-A93B7A679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Fitting</a:t>
            </a:r>
            <a:r>
              <a:rPr kumimoji="1" lang="ja-JP" altLang="en-US" dirty="0"/>
              <a:t>範囲問題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72B83B-4F1D-4C3C-9F13-BB84310D4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結果は、一応でたが、</a:t>
            </a:r>
            <a:r>
              <a:rPr lang="ja-JP" altLang="en-US" dirty="0"/>
              <a:t>換算カイ二乗を最小にする範囲をまだ特定していない。（これから特定する）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481B740-E024-4BE7-A362-AD73F0923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217" y="2999874"/>
            <a:ext cx="4650062" cy="317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51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5028F9-9FF9-4D2C-A80D-DE58B0C9C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目的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53A7929-B057-454A-B2EE-3A8351F8E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バスエクステンダーケーブルの放射線耐久を評価したい。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特に、放射線によって、どれぐらい固くなるか注目している。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dirty="0"/>
              <a:t>そのために、まずは放射線を当てていないバスエクステンダーケーブルの硬さ（曲げ剛性）を評価</a:t>
            </a:r>
            <a:r>
              <a:rPr lang="en-US" altLang="ja-JP" dirty="0"/>
              <a:t>(</a:t>
            </a:r>
            <a:r>
              <a:rPr lang="ja-JP" altLang="en-US" dirty="0"/>
              <a:t>今回、行なったこと</a:t>
            </a:r>
            <a:r>
              <a:rPr lang="en-US" altLang="ja-JP" dirty="0"/>
              <a:t>)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402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763F7A-7D40-4D40-9AE8-11DD0601C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目的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4413BC-68E5-4353-9C72-6F2EA28D2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今回の測定で、　　の点をプロットしたい</a:t>
            </a:r>
            <a:endParaRPr kumimoji="1" lang="en-US" altLang="ja-JP" dirty="0"/>
          </a:p>
          <a:p>
            <a:endParaRPr kumimoji="1" lang="ja-JP" altLang="en-US" dirty="0"/>
          </a:p>
        </p:txBody>
      </p:sp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E6C94567-334B-449E-A3C7-FED3EFCA0C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81622"/>
              </p:ext>
            </p:extLst>
          </p:nvPr>
        </p:nvGraphicFramePr>
        <p:xfrm>
          <a:off x="2671012" y="3023936"/>
          <a:ext cx="5959642" cy="3364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星: 5 pt 8">
            <a:extLst>
              <a:ext uri="{FF2B5EF4-FFF2-40B4-BE49-F238E27FC236}">
                <a16:creationId xmlns:a16="http://schemas.microsoft.com/office/drawing/2014/main" id="{F5A9D921-CA4A-4EE0-92B8-BEA8B4C2B466}"/>
              </a:ext>
            </a:extLst>
          </p:cNvPr>
          <p:cNvSpPr/>
          <p:nvPr/>
        </p:nvSpPr>
        <p:spPr>
          <a:xfrm>
            <a:off x="3914273" y="1825625"/>
            <a:ext cx="449179" cy="4010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147793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842807-6622-48EE-925A-E1CDD557A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測定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BA7BCB8-7FEA-4560-8607-671664E19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/>
          </a:p>
          <a:p>
            <a:r>
              <a:rPr lang="ja-JP" altLang="en-US" dirty="0"/>
              <a:t>測定場所は、東京都産業技術研究センター</a:t>
            </a:r>
            <a:endParaRPr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そこにある、万能試験機で測定。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万能試験機で試料を押していき、反発する力を測定。</a:t>
            </a:r>
          </a:p>
        </p:txBody>
      </p:sp>
    </p:spTree>
    <p:extLst>
      <p:ext uri="{BB962C8B-B14F-4D97-AF65-F5344CB8AC3E}">
        <p14:creationId xmlns:p14="http://schemas.microsoft.com/office/powerpoint/2010/main" val="495961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A79C98-6B36-4F55-BF3E-D3DD9567A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測定の様子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8E17955-9FE9-4989-B028-43FFCB51A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試料を</a:t>
            </a:r>
            <a:r>
              <a:rPr lang="en-US" altLang="ja-JP" dirty="0"/>
              <a:t>U</a:t>
            </a:r>
            <a:r>
              <a:rPr lang="ja-JP" altLang="en-US" dirty="0"/>
              <a:t>字に曲げて測定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万能試験機は、押した距離と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試料が反発する力（元に</a:t>
            </a:r>
            <a:r>
              <a:rPr lang="ja-JP" altLang="en-US" dirty="0"/>
              <a:t>戻ろうとする</a:t>
            </a:r>
            <a:r>
              <a:rPr kumimoji="1" lang="ja-JP" altLang="en-US" dirty="0"/>
              <a:t>力）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　　　　　　　　</a:t>
            </a:r>
            <a:r>
              <a:rPr kumimoji="1" lang="ja-JP" altLang="en-US" dirty="0"/>
              <a:t>を測定している</a:t>
            </a:r>
          </a:p>
        </p:txBody>
      </p:sp>
      <p:pic>
        <p:nvPicPr>
          <p:cNvPr id="5" name="図 4" descr="屋内, 戸棚, キッチン, オーブン が含まれている画像&#10;&#10;自動的に生成された説明">
            <a:extLst>
              <a:ext uri="{FF2B5EF4-FFF2-40B4-BE49-F238E27FC236}">
                <a16:creationId xmlns:a16="http://schemas.microsoft.com/office/drawing/2014/main" id="{264E3298-50B3-4457-B8F1-254F3BBCE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685" y="1705506"/>
            <a:ext cx="3987215" cy="459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851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ED6CC2-CB72-49B1-855A-A3E909312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測定の流れ</a:t>
            </a:r>
            <a:r>
              <a:rPr kumimoji="1" lang="en-US" altLang="ja-JP" dirty="0"/>
              <a:t>(</a:t>
            </a:r>
            <a:r>
              <a:rPr kumimoji="1" lang="ja-JP" altLang="en-US" dirty="0"/>
              <a:t>開始→途中→終わり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pic>
        <p:nvPicPr>
          <p:cNvPr id="5" name="コンテンツ プレースホルダー 4" descr="屋内, 戸棚, キッチン, オーブン が含まれている画像&#10;&#10;自動的に生成された説明">
            <a:extLst>
              <a:ext uri="{FF2B5EF4-FFF2-40B4-BE49-F238E27FC236}">
                <a16:creationId xmlns:a16="http://schemas.microsoft.com/office/drawing/2014/main" id="{BB0CEB33-B514-4AF8-BB7B-F3AC079BA9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432" y="2014702"/>
            <a:ext cx="2955758" cy="3942790"/>
          </a:xfrm>
        </p:spPr>
      </p:pic>
      <p:pic>
        <p:nvPicPr>
          <p:cNvPr id="7" name="図 6" descr="屋内, 器具, 家電, ストーブ が含まれている画像&#10;&#10;自動的に生成された説明">
            <a:extLst>
              <a:ext uri="{FF2B5EF4-FFF2-40B4-BE49-F238E27FC236}">
                <a16:creationId xmlns:a16="http://schemas.microsoft.com/office/drawing/2014/main" id="{F1D725E3-4EF6-4F5B-8588-7F7F3178A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" y="2014702"/>
            <a:ext cx="2955759" cy="3942790"/>
          </a:xfrm>
          <a:prstGeom prst="rect">
            <a:avLst/>
          </a:prstGeom>
        </p:spPr>
      </p:pic>
      <p:pic>
        <p:nvPicPr>
          <p:cNvPr id="9" name="図 8" descr="屋内, 戸棚, キッチン, オーブン が含まれている画像&#10;&#10;自動的に生成された説明">
            <a:extLst>
              <a:ext uri="{FF2B5EF4-FFF2-40B4-BE49-F238E27FC236}">
                <a16:creationId xmlns:a16="http://schemas.microsoft.com/office/drawing/2014/main" id="{0A281E12-BCDB-44BF-8863-2BA795F2C4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611" y="1979444"/>
            <a:ext cx="3530015" cy="406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3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A69829-9616-4E28-AFBA-72F237BF2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測定の概念と言葉の定義</a:t>
            </a:r>
            <a:endParaRPr kumimoji="1" lang="ja-JP" altLang="en-US" dirty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978AEBC4-B4DA-48A2-94FB-102BF28F7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半径の逆数を</a:t>
            </a:r>
            <a:r>
              <a:rPr lang="ja-JP" altLang="en-US" dirty="0">
                <a:solidFill>
                  <a:srgbClr val="FF0000"/>
                </a:solidFill>
              </a:rPr>
              <a:t>曲率</a:t>
            </a:r>
            <a:r>
              <a:rPr lang="ja-JP" altLang="en-US" dirty="0"/>
              <a:t>と定義する</a:t>
            </a:r>
          </a:p>
        </p:txBody>
      </p:sp>
      <p:pic>
        <p:nvPicPr>
          <p:cNvPr id="9" name="図 8" descr="文字と写真のスクリーンショット&#10;&#10;自動的に生成された説明">
            <a:extLst>
              <a:ext uri="{FF2B5EF4-FFF2-40B4-BE49-F238E27FC236}">
                <a16:creationId xmlns:a16="http://schemas.microsoft.com/office/drawing/2014/main" id="{54600B28-7B10-4E3E-973D-C5C111810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375" y="2101782"/>
            <a:ext cx="5823249" cy="265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06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44D1FA-4B98-41EB-9171-731D941F4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実験中、懸念していたこと　塑性変形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A05D9E-C9D5-4DE7-AB7A-AB48C409D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/>
          </a:p>
          <a:p>
            <a:r>
              <a:rPr kumimoji="1" lang="ja-JP" altLang="en-US" dirty="0"/>
              <a:t>万能試験機で押していくと、試料は、変形してしまう。</a:t>
            </a:r>
            <a:endParaRPr kumimoji="1" lang="en-US" altLang="ja-JP" dirty="0"/>
          </a:p>
          <a:p>
            <a:r>
              <a:rPr lang="ja-JP" altLang="en-US" dirty="0"/>
              <a:t>物質の硬さは固有の量で、何回測定しても変わらないはず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つまり、同じ測定結果が得られるはず。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kumimoji="1" lang="ja-JP" altLang="en-US" dirty="0"/>
              <a:t>しかし、塑性変形が原因で、同じ結果</a:t>
            </a:r>
            <a:r>
              <a:rPr lang="ja-JP" altLang="en-US" dirty="0"/>
              <a:t>が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得られない、つまり、再現性が失われる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のでは、と考えていた。</a:t>
            </a:r>
            <a:endParaRPr kumimoji="1" lang="en-US" altLang="ja-JP" dirty="0"/>
          </a:p>
        </p:txBody>
      </p:sp>
      <p:pic>
        <p:nvPicPr>
          <p:cNvPr id="5" name="図 4" descr="男, 板, 水, 野球 が含まれている画像&#10;&#10;自動的に生成された説明">
            <a:extLst>
              <a:ext uri="{FF2B5EF4-FFF2-40B4-BE49-F238E27FC236}">
                <a16:creationId xmlns:a16="http://schemas.microsoft.com/office/drawing/2014/main" id="{CBE0EBB6-E02E-460D-8782-5F56AF845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142" y="3623658"/>
            <a:ext cx="4334858" cy="286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68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5FCDAD-22D9-4DB5-97DC-A72352034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再現性検証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52DA45A-30D1-4F06-893C-14E933DB1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/>
          </a:p>
          <a:p>
            <a:r>
              <a:rPr lang="ja-JP" altLang="en-US" dirty="0"/>
              <a:t>まず、一回測定する。（</a:t>
            </a:r>
            <a:r>
              <a:rPr lang="en-US" altLang="ja-JP" dirty="0"/>
              <a:t>No1</a:t>
            </a:r>
            <a:r>
              <a:rPr lang="ja-JP" altLang="en-US" dirty="0"/>
              <a:t>）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そのあと、変形した試料を、重しなどを乗せて、延ばすことを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考える。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dirty="0"/>
              <a:t>その後、同じ試料で再度、測定。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7559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608</Words>
  <Application>Microsoft Office PowerPoint</Application>
  <PresentationFormat>ワイド画面</PresentationFormat>
  <Paragraphs>104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2" baseType="lpstr">
      <vt:lpstr>游ゴシック</vt:lpstr>
      <vt:lpstr>游ゴシック Light</vt:lpstr>
      <vt:lpstr>Arial</vt:lpstr>
      <vt:lpstr>Cambria Math</vt:lpstr>
      <vt:lpstr>Office テーマ</vt:lpstr>
      <vt:lpstr>曲げ剛性測定</vt:lpstr>
      <vt:lpstr>目的</vt:lpstr>
      <vt:lpstr>目的</vt:lpstr>
      <vt:lpstr>測定</vt:lpstr>
      <vt:lpstr>測定の様子</vt:lpstr>
      <vt:lpstr>測定の流れ(開始→途中→終わり)</vt:lpstr>
      <vt:lpstr>測定の概念と言葉の定義</vt:lpstr>
      <vt:lpstr>実験中、懸念していたこと　塑性変形</vt:lpstr>
      <vt:lpstr>再現性検証</vt:lpstr>
      <vt:lpstr>測定結果</vt:lpstr>
      <vt:lpstr>測定結果</vt:lpstr>
      <vt:lpstr>解析</vt:lpstr>
      <vt:lpstr>解析</vt:lpstr>
      <vt:lpstr>推察</vt:lpstr>
      <vt:lpstr>Fitting</vt:lpstr>
      <vt:lpstr>Fitting結果</vt:lpstr>
      <vt:lpstr>Fitting範囲問題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曲げ剛性測定</dc:title>
  <dc:creator>今井 皓</dc:creator>
  <cp:lastModifiedBy>今井 皓</cp:lastModifiedBy>
  <cp:revision>14</cp:revision>
  <dcterms:created xsi:type="dcterms:W3CDTF">2020-08-20T21:41:28Z</dcterms:created>
  <dcterms:modified xsi:type="dcterms:W3CDTF">2020-08-20T23:50:07Z</dcterms:modified>
</cp:coreProperties>
</file>