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684" r:id="rId3"/>
    <p:sldMasterId id="2147483696" r:id="rId4"/>
  </p:sldMasterIdLst>
  <p:notesMasterIdLst>
    <p:notesMasterId r:id="rId140"/>
  </p:notesMasterIdLst>
  <p:sldIdLst>
    <p:sldId id="261" r:id="rId5"/>
    <p:sldId id="1536" r:id="rId6"/>
    <p:sldId id="1535" r:id="rId7"/>
    <p:sldId id="1537" r:id="rId8"/>
    <p:sldId id="353" r:id="rId9"/>
    <p:sldId id="1539" r:id="rId10"/>
    <p:sldId id="1542" r:id="rId11"/>
    <p:sldId id="1543" r:id="rId12"/>
    <p:sldId id="1544" r:id="rId13"/>
    <p:sldId id="1538" r:id="rId14"/>
    <p:sldId id="1552" r:id="rId15"/>
    <p:sldId id="1551" r:id="rId16"/>
    <p:sldId id="1529" r:id="rId17"/>
    <p:sldId id="1549" r:id="rId18"/>
    <p:sldId id="1553" r:id="rId19"/>
    <p:sldId id="1554" r:id="rId20"/>
    <p:sldId id="280" r:id="rId21"/>
    <p:sldId id="276" r:id="rId22"/>
    <p:sldId id="277" r:id="rId23"/>
    <p:sldId id="1545" r:id="rId24"/>
    <p:sldId id="1546" r:id="rId25"/>
    <p:sldId id="1547" r:id="rId26"/>
    <p:sldId id="308" r:id="rId27"/>
    <p:sldId id="1550" r:id="rId28"/>
    <p:sldId id="1531" r:id="rId29"/>
    <p:sldId id="354" r:id="rId30"/>
    <p:sldId id="1516" r:id="rId31"/>
    <p:sldId id="1517" r:id="rId32"/>
    <p:sldId id="1548" r:id="rId33"/>
    <p:sldId id="1518" r:id="rId34"/>
    <p:sldId id="1519" r:id="rId35"/>
    <p:sldId id="1514" r:id="rId36"/>
    <p:sldId id="1541" r:id="rId37"/>
    <p:sldId id="1527" r:id="rId38"/>
    <p:sldId id="1528" r:id="rId39"/>
    <p:sldId id="1509" r:id="rId40"/>
    <p:sldId id="1532" r:id="rId41"/>
    <p:sldId id="1533" r:id="rId42"/>
    <p:sldId id="1524" r:id="rId43"/>
    <p:sldId id="1534" r:id="rId44"/>
    <p:sldId id="1540" r:id="rId45"/>
    <p:sldId id="313" r:id="rId46"/>
    <p:sldId id="312" r:id="rId47"/>
    <p:sldId id="1522" r:id="rId48"/>
    <p:sldId id="1506" r:id="rId49"/>
    <p:sldId id="355" r:id="rId50"/>
    <p:sldId id="1504" r:id="rId51"/>
    <p:sldId id="356" r:id="rId52"/>
    <p:sldId id="1507" r:id="rId53"/>
    <p:sldId id="1511" r:id="rId54"/>
    <p:sldId id="1513" r:id="rId55"/>
    <p:sldId id="1520" r:id="rId56"/>
    <p:sldId id="1521" r:id="rId57"/>
    <p:sldId id="1515" r:id="rId58"/>
    <p:sldId id="1510" r:id="rId59"/>
    <p:sldId id="1512" r:id="rId60"/>
    <p:sldId id="1525" r:id="rId61"/>
    <p:sldId id="1526" r:id="rId62"/>
    <p:sldId id="1430" r:id="rId63"/>
    <p:sldId id="1486" r:id="rId64"/>
    <p:sldId id="1523" r:id="rId65"/>
    <p:sldId id="350" r:id="rId66"/>
    <p:sldId id="314" r:id="rId67"/>
    <p:sldId id="315" r:id="rId68"/>
    <p:sldId id="316" r:id="rId69"/>
    <p:sldId id="309" r:id="rId70"/>
    <p:sldId id="310" r:id="rId71"/>
    <p:sldId id="1508" r:id="rId72"/>
    <p:sldId id="1471" r:id="rId73"/>
    <p:sldId id="1500" r:id="rId74"/>
    <p:sldId id="1498" r:id="rId75"/>
    <p:sldId id="1499" r:id="rId76"/>
    <p:sldId id="1501" r:id="rId77"/>
    <p:sldId id="1502" r:id="rId78"/>
    <p:sldId id="1503" r:id="rId79"/>
    <p:sldId id="1505" r:id="rId80"/>
    <p:sldId id="344" r:id="rId81"/>
    <p:sldId id="345" r:id="rId82"/>
    <p:sldId id="346" r:id="rId83"/>
    <p:sldId id="347" r:id="rId84"/>
    <p:sldId id="348" r:id="rId85"/>
    <p:sldId id="330" r:id="rId86"/>
    <p:sldId id="328" r:id="rId87"/>
    <p:sldId id="297" r:id="rId88"/>
    <p:sldId id="294" r:id="rId89"/>
    <p:sldId id="325" r:id="rId90"/>
    <p:sldId id="333" r:id="rId91"/>
    <p:sldId id="334" r:id="rId92"/>
    <p:sldId id="335" r:id="rId93"/>
    <p:sldId id="337" r:id="rId94"/>
    <p:sldId id="338" r:id="rId95"/>
    <p:sldId id="339" r:id="rId96"/>
    <p:sldId id="340" r:id="rId97"/>
    <p:sldId id="341" r:id="rId98"/>
    <p:sldId id="336" r:id="rId99"/>
    <p:sldId id="342" r:id="rId100"/>
    <p:sldId id="343" r:id="rId101"/>
    <p:sldId id="331" r:id="rId102"/>
    <p:sldId id="332" r:id="rId103"/>
    <p:sldId id="307" r:id="rId104"/>
    <p:sldId id="319" r:id="rId105"/>
    <p:sldId id="320" r:id="rId106"/>
    <p:sldId id="321" r:id="rId107"/>
    <p:sldId id="322" r:id="rId108"/>
    <p:sldId id="326" r:id="rId109"/>
    <p:sldId id="323" r:id="rId110"/>
    <p:sldId id="318" r:id="rId111"/>
    <p:sldId id="317" r:id="rId112"/>
    <p:sldId id="311" r:id="rId113"/>
    <p:sldId id="324" r:id="rId114"/>
    <p:sldId id="329" r:id="rId115"/>
    <p:sldId id="269" r:id="rId116"/>
    <p:sldId id="306" r:id="rId117"/>
    <p:sldId id="304" r:id="rId118"/>
    <p:sldId id="305" r:id="rId119"/>
    <p:sldId id="295" r:id="rId120"/>
    <p:sldId id="281" r:id="rId121"/>
    <p:sldId id="270" r:id="rId122"/>
    <p:sldId id="264" r:id="rId123"/>
    <p:sldId id="282" r:id="rId124"/>
    <p:sldId id="284" r:id="rId125"/>
    <p:sldId id="285" r:id="rId126"/>
    <p:sldId id="298" r:id="rId127"/>
    <p:sldId id="300" r:id="rId128"/>
    <p:sldId id="296" r:id="rId129"/>
    <p:sldId id="286" r:id="rId130"/>
    <p:sldId id="288" r:id="rId131"/>
    <p:sldId id="293" r:id="rId132"/>
    <p:sldId id="301" r:id="rId133"/>
    <p:sldId id="299" r:id="rId134"/>
    <p:sldId id="287" r:id="rId135"/>
    <p:sldId id="290" r:id="rId136"/>
    <p:sldId id="291" r:id="rId137"/>
    <p:sldId id="292" r:id="rId138"/>
    <p:sldId id="302" r:id="rId139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1FF74"/>
    <a:srgbClr val="4472C4"/>
    <a:srgbClr val="FB79E2"/>
    <a:srgbClr val="FFFF00"/>
    <a:srgbClr val="0CE5FC"/>
    <a:srgbClr val="FFD966"/>
    <a:srgbClr val="4CC5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798" autoAdjust="0"/>
    <p:restoredTop sz="88469" autoAdjust="0"/>
  </p:normalViewPr>
  <p:slideViewPr>
    <p:cSldViewPr snapToGrid="0">
      <p:cViewPr>
        <p:scale>
          <a:sx n="66" d="100"/>
          <a:sy n="66" d="100"/>
        </p:scale>
        <p:origin x="906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117" Type="http://schemas.openxmlformats.org/officeDocument/2006/relationships/slide" Target="slides/slide113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slide" Target="slides/slide80.xml"/><Relationship Id="rId89" Type="http://schemas.openxmlformats.org/officeDocument/2006/relationships/slide" Target="slides/slide85.xml"/><Relationship Id="rId112" Type="http://schemas.openxmlformats.org/officeDocument/2006/relationships/slide" Target="slides/slide108.xml"/><Relationship Id="rId133" Type="http://schemas.openxmlformats.org/officeDocument/2006/relationships/slide" Target="slides/slide129.xml"/><Relationship Id="rId138" Type="http://schemas.openxmlformats.org/officeDocument/2006/relationships/slide" Target="slides/slide134.xml"/><Relationship Id="rId16" Type="http://schemas.openxmlformats.org/officeDocument/2006/relationships/slide" Target="slides/slide12.xml"/><Relationship Id="rId107" Type="http://schemas.openxmlformats.org/officeDocument/2006/relationships/slide" Target="slides/slide103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102" Type="http://schemas.openxmlformats.org/officeDocument/2006/relationships/slide" Target="slides/slide98.xml"/><Relationship Id="rId123" Type="http://schemas.openxmlformats.org/officeDocument/2006/relationships/slide" Target="slides/slide119.xml"/><Relationship Id="rId128" Type="http://schemas.openxmlformats.org/officeDocument/2006/relationships/slide" Target="slides/slide124.xml"/><Relationship Id="rId144" Type="http://schemas.openxmlformats.org/officeDocument/2006/relationships/tableStyles" Target="tableStyles.xml"/><Relationship Id="rId5" Type="http://schemas.openxmlformats.org/officeDocument/2006/relationships/slide" Target="slides/slide1.xml"/><Relationship Id="rId90" Type="http://schemas.openxmlformats.org/officeDocument/2006/relationships/slide" Target="slides/slide86.xml"/><Relationship Id="rId95" Type="http://schemas.openxmlformats.org/officeDocument/2006/relationships/slide" Target="slides/slide91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113" Type="http://schemas.openxmlformats.org/officeDocument/2006/relationships/slide" Target="slides/slide109.xml"/><Relationship Id="rId118" Type="http://schemas.openxmlformats.org/officeDocument/2006/relationships/slide" Target="slides/slide114.xml"/><Relationship Id="rId134" Type="http://schemas.openxmlformats.org/officeDocument/2006/relationships/slide" Target="slides/slide130.xml"/><Relationship Id="rId139" Type="http://schemas.openxmlformats.org/officeDocument/2006/relationships/slide" Target="slides/slide135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93" Type="http://schemas.openxmlformats.org/officeDocument/2006/relationships/slide" Target="slides/slide89.xml"/><Relationship Id="rId98" Type="http://schemas.openxmlformats.org/officeDocument/2006/relationships/slide" Target="slides/slide94.xml"/><Relationship Id="rId121" Type="http://schemas.openxmlformats.org/officeDocument/2006/relationships/slide" Target="slides/slide117.xml"/><Relationship Id="rId142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103" Type="http://schemas.openxmlformats.org/officeDocument/2006/relationships/slide" Target="slides/slide99.xml"/><Relationship Id="rId108" Type="http://schemas.openxmlformats.org/officeDocument/2006/relationships/slide" Target="slides/slide104.xml"/><Relationship Id="rId116" Type="http://schemas.openxmlformats.org/officeDocument/2006/relationships/slide" Target="slides/slide112.xml"/><Relationship Id="rId124" Type="http://schemas.openxmlformats.org/officeDocument/2006/relationships/slide" Target="slides/slide120.xml"/><Relationship Id="rId129" Type="http://schemas.openxmlformats.org/officeDocument/2006/relationships/slide" Target="slides/slide125.xml"/><Relationship Id="rId137" Type="http://schemas.openxmlformats.org/officeDocument/2006/relationships/slide" Target="slides/slide13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91" Type="http://schemas.openxmlformats.org/officeDocument/2006/relationships/slide" Target="slides/slide87.xml"/><Relationship Id="rId96" Type="http://schemas.openxmlformats.org/officeDocument/2006/relationships/slide" Target="slides/slide92.xml"/><Relationship Id="rId111" Type="http://schemas.openxmlformats.org/officeDocument/2006/relationships/slide" Target="slides/slide107.xml"/><Relationship Id="rId132" Type="http://schemas.openxmlformats.org/officeDocument/2006/relationships/slide" Target="slides/slide128.xml"/><Relationship Id="rId14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6" Type="http://schemas.openxmlformats.org/officeDocument/2006/relationships/slide" Target="slides/slide102.xml"/><Relationship Id="rId114" Type="http://schemas.openxmlformats.org/officeDocument/2006/relationships/slide" Target="slides/slide110.xml"/><Relationship Id="rId119" Type="http://schemas.openxmlformats.org/officeDocument/2006/relationships/slide" Target="slides/slide115.xml"/><Relationship Id="rId127" Type="http://schemas.openxmlformats.org/officeDocument/2006/relationships/slide" Target="slides/slide12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94" Type="http://schemas.openxmlformats.org/officeDocument/2006/relationships/slide" Target="slides/slide90.xml"/><Relationship Id="rId99" Type="http://schemas.openxmlformats.org/officeDocument/2006/relationships/slide" Target="slides/slide95.xml"/><Relationship Id="rId101" Type="http://schemas.openxmlformats.org/officeDocument/2006/relationships/slide" Target="slides/slide97.xml"/><Relationship Id="rId122" Type="http://schemas.openxmlformats.org/officeDocument/2006/relationships/slide" Target="slides/slide118.xml"/><Relationship Id="rId130" Type="http://schemas.openxmlformats.org/officeDocument/2006/relationships/slide" Target="slides/slide126.xml"/><Relationship Id="rId135" Type="http://schemas.openxmlformats.org/officeDocument/2006/relationships/slide" Target="slides/slide131.xml"/><Relationship Id="rId143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109" Type="http://schemas.openxmlformats.org/officeDocument/2006/relationships/slide" Target="slides/slide10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openxmlformats.org/officeDocument/2006/relationships/slide" Target="slides/slide93.xml"/><Relationship Id="rId104" Type="http://schemas.openxmlformats.org/officeDocument/2006/relationships/slide" Target="slides/slide100.xml"/><Relationship Id="rId120" Type="http://schemas.openxmlformats.org/officeDocument/2006/relationships/slide" Target="slides/slide116.xml"/><Relationship Id="rId125" Type="http://schemas.openxmlformats.org/officeDocument/2006/relationships/slide" Target="slides/slide121.xml"/><Relationship Id="rId141" Type="http://schemas.openxmlformats.org/officeDocument/2006/relationships/presProps" Target="presProps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slide" Target="slides/slide88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slide" Target="slides/slide83.xml"/><Relationship Id="rId110" Type="http://schemas.openxmlformats.org/officeDocument/2006/relationships/slide" Target="slides/slide106.xml"/><Relationship Id="rId115" Type="http://schemas.openxmlformats.org/officeDocument/2006/relationships/slide" Target="slides/slide111.xml"/><Relationship Id="rId131" Type="http://schemas.openxmlformats.org/officeDocument/2006/relationships/slide" Target="slides/slide127.xml"/><Relationship Id="rId136" Type="http://schemas.openxmlformats.org/officeDocument/2006/relationships/slide" Target="slides/slide132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56" Type="http://schemas.openxmlformats.org/officeDocument/2006/relationships/slide" Target="slides/slide52.xml"/><Relationship Id="rId77" Type="http://schemas.openxmlformats.org/officeDocument/2006/relationships/slide" Target="slides/slide73.xml"/><Relationship Id="rId100" Type="http://schemas.openxmlformats.org/officeDocument/2006/relationships/slide" Target="slides/slide96.xml"/><Relationship Id="rId105" Type="http://schemas.openxmlformats.org/officeDocument/2006/relationships/slide" Target="slides/slide101.xml"/><Relationship Id="rId126" Type="http://schemas.openxmlformats.org/officeDocument/2006/relationships/slide" Target="slides/slide12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184F24-A60E-49CD-B45E-F1E7919E49FB}" type="datetimeFigureOut">
              <a:rPr kumimoji="1" lang="ja-JP" altLang="en-US" smtClean="0"/>
              <a:t>2020/10/21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08182D-03E7-4D24-95FB-2C5C4C25E8C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552999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08182D-03E7-4D24-95FB-2C5C4C25E8C9}" type="slidenum">
              <a:rPr kumimoji="1" lang="ja-JP" altLang="en-US" smtClean="0"/>
              <a:t>14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005713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08182D-03E7-4D24-95FB-2C5C4C25E8C9}" type="slidenum">
              <a:rPr kumimoji="1" lang="ja-JP" altLang="en-US" smtClean="0"/>
              <a:t>104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838680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EB6ADA-11EC-4840-AB00-F1857016E6F6}" type="slidenum">
              <a:rPr kumimoji="1" lang="ja-JP" altLang="en-US" smtClean="0"/>
              <a:t>116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916657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08182D-03E7-4D24-95FB-2C5C4C25E8C9}" type="slidenum">
              <a:rPr kumimoji="1" lang="ja-JP" altLang="en-US" smtClean="0"/>
              <a:t>127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164257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08182D-03E7-4D24-95FB-2C5C4C25E8C9}" type="slidenum">
              <a:rPr kumimoji="1" lang="ja-JP" altLang="en-US" smtClean="0"/>
              <a:t>133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867506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08182D-03E7-4D24-95FB-2C5C4C25E8C9}" type="slidenum">
              <a:rPr kumimoji="1" lang="ja-JP" altLang="en-US" smtClean="0"/>
              <a:t>135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142463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08182D-03E7-4D24-95FB-2C5C4C25E8C9}" type="slidenum">
              <a:rPr kumimoji="1" lang="ja-JP" altLang="en-US" smtClean="0"/>
              <a:t>15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741833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C2B3FB-7763-4354-A2EA-80D9AE947DF4}" type="slidenum">
              <a:rPr kumimoji="1" lang="ja-JP" altLang="en-US" smtClean="0"/>
              <a:t>18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991638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08182D-03E7-4D24-95FB-2C5C4C25E8C9}" type="slidenum">
              <a:rPr kumimoji="1" lang="ja-JP" altLang="en-US" smtClean="0"/>
              <a:t>24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889656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08182D-03E7-4D24-95FB-2C5C4C25E8C9}" type="slidenum">
              <a:rPr kumimoji="1" lang="ja-JP" altLang="en-US" smtClean="0"/>
              <a:t>27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619773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08182D-03E7-4D24-95FB-2C5C4C25E8C9}" type="slidenum">
              <a:rPr kumimoji="1" lang="ja-JP" altLang="en-US" smtClean="0"/>
              <a:t>30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686292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EB6ADA-11EC-4840-AB00-F1857016E6F6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82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83297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EB6ADA-11EC-4840-AB00-F1857016E6F6}" type="slidenum">
              <a:rPr kumimoji="1" lang="ja-JP" altLang="en-US" smtClean="0"/>
              <a:t>84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895164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08182D-03E7-4D24-95FB-2C5C4C25E8C9}" type="slidenum">
              <a:rPr kumimoji="1" lang="ja-JP" altLang="en-US" smtClean="0"/>
              <a:t>102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502066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C278A26-A3C5-4972-8995-B19434132F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DABB38E1-EC73-467D-89CC-7D4DB826EF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BF25FE70-6880-4852-89CF-0A333BBAB5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3BB75-091D-4866-ABA3-36D28152E4CF}" type="datetimeFigureOut">
              <a:rPr kumimoji="1" lang="ja-JP" altLang="en-US" smtClean="0"/>
              <a:t>2020/10/21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4DA4E293-61D3-4D3A-8FD7-D1FFADE4B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C2F37FBD-06D6-4F5A-B504-DCB6DB4267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7D9B7-69F4-481C-96CF-996D93B546C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63105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2B3A467-94BB-4B19-8774-1E992713D4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766E35E0-E72D-43F7-B839-92EE83C9DD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21FCEE6B-40FB-4F6D-9C31-79524A0D83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3BB75-091D-4866-ABA3-36D28152E4CF}" type="datetimeFigureOut">
              <a:rPr kumimoji="1" lang="ja-JP" altLang="en-US" smtClean="0"/>
              <a:t>2020/10/21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E97D7457-D508-4832-B3D5-6241F4ACCD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46D17A6-ED4D-4FAF-B694-073CAE06E1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7D9B7-69F4-481C-96CF-996D93B546C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291620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2C619375-6A67-4A28-A8F4-CEEB9699658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23D8BF1F-F959-4EDE-8FB3-F9BB3AD822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A937B5A3-423B-46FE-8655-F43D535BE3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3BB75-091D-4866-ABA3-36D28152E4CF}" type="datetimeFigureOut">
              <a:rPr kumimoji="1" lang="ja-JP" altLang="en-US" smtClean="0"/>
              <a:t>2020/10/21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57ECA5C0-C42F-4DE3-B5E0-256EC964EB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E6A1BB7-B2CE-42DE-86F2-FC8DD385A6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7D9B7-69F4-481C-96CF-996D93B546C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521071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C278A26-A3C5-4972-8995-B19434132F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DABB38E1-EC73-467D-89CC-7D4DB826EF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BF25FE70-6880-4852-89CF-0A333BBAB5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8AFFA-D01B-4E14-BF98-E4FC53C3118A}" type="datetime1">
              <a:rPr kumimoji="1" lang="ja-JP" altLang="en-US" smtClean="0"/>
              <a:t>2020/10/21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4DA4E293-61D3-4D3A-8FD7-D1FFADE4B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C2F37FBD-06D6-4F5A-B504-DCB6DB4267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7D9B7-69F4-481C-96CF-996D93B546C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7516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8652781-6DAB-4147-AA1A-7644D98759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2B752AFB-ECDE-4FED-AF1C-F1765F4016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862B45A5-95E9-4780-80AF-C0A3439310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2327A-3202-400F-8188-5BBD7B5BBE52}" type="datetime1">
              <a:rPr kumimoji="1" lang="ja-JP" altLang="en-US" smtClean="0"/>
              <a:t>2020/10/21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F4DAB60E-5C1C-4007-AA70-D9FAE269F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AE60BB5-13E4-4C21-989B-DC71DA970C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7D9B7-69F4-481C-96CF-996D93B546C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027052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86999DA-317B-47AF-A9DB-EA723E110A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B4C6FCB1-4C70-48F2-A392-258567E089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2B3672E8-6556-4D3A-B7FA-87C571A0C3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EFBCB-D5A8-4405-9BE3-E18AA7294BC9}" type="datetime1">
              <a:rPr kumimoji="1" lang="ja-JP" altLang="en-US" smtClean="0"/>
              <a:t>2020/10/21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F9B94301-E0D5-4501-AB60-B79A5C43ED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439E3C4-EB65-4904-8161-1167E180F8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7D9B7-69F4-481C-96CF-996D93B546C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365335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E6A17CC-EA06-455C-9344-DFBAB6940F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3B242A0-0CF6-41BA-895E-C783AA9058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1EDC938F-6AA0-4C43-9032-E03FC3B8E7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34D8A37E-3C39-4E08-8277-C53FC5F418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46C7F-F751-4F5C-B3E0-6AAB1F8273C1}" type="datetime1">
              <a:rPr kumimoji="1" lang="ja-JP" altLang="en-US" smtClean="0"/>
              <a:t>2020/10/21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5BBE899D-DFB7-4C04-B3C3-2CE136C3C9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7EEAA16C-AFAA-4B22-A33D-99D8AF7552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7D9B7-69F4-481C-96CF-996D93B546C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612402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98AB252-87C7-4AEA-94E6-49BE013247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B28C8253-9BA8-49B5-8543-2B8AD7A343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7DA45D0A-3183-41AD-A83F-0B6D674E4C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C447C13F-CCC3-4684-827F-B4916985877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556CAAD2-F3FA-43A9-B98D-8F0E6E2F99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B5B5543D-7DB4-406A-8331-4C5F031CED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C0836-372A-41A3-841C-6DFB7042B3B9}" type="datetime1">
              <a:rPr kumimoji="1" lang="ja-JP" altLang="en-US" smtClean="0"/>
              <a:t>2020/10/21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A793C9A9-3C66-44A9-9643-D71692FB58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E8F852E2-1483-4CAE-B335-D85B63B782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7D9B7-69F4-481C-96CF-996D93B546C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12261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A2341AE-8563-4883-9016-103D3CFD1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A6691E20-397A-44BE-9A03-27E5698877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EC070-4F19-46AC-867D-6B28A1C7D7F1}" type="datetime1">
              <a:rPr kumimoji="1" lang="ja-JP" altLang="en-US" smtClean="0"/>
              <a:t>2020/10/21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28A9F538-B4C0-4A81-89BF-4612C204E7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966DE2C9-7F01-4530-8275-AA9A9A1483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7D9B7-69F4-481C-96CF-996D93B546C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965407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46EF2B72-1598-4DB4-ADFE-433D8934DA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34604-0F78-46D6-82B6-B7C686C06E8B}" type="datetime1">
              <a:rPr kumimoji="1" lang="ja-JP" altLang="en-US" smtClean="0"/>
              <a:t>2020/10/21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A0A54188-D753-469D-AE92-631A966BBB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899C159-F742-4C7C-9A38-A6EB68019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7D9B7-69F4-481C-96CF-996D93B546C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048975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2FA92CD-1BED-4344-AE16-EEE49FA8C3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910129C-0EF9-4E7F-B97B-E97F36B664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2A061B88-8E12-4F14-93A4-195FBDE201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53953074-CFFD-4C5C-90CB-6421EA108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38CEB-A4BD-4D2B-B29A-EBD799A559ED}" type="datetime1">
              <a:rPr kumimoji="1" lang="ja-JP" altLang="en-US" smtClean="0"/>
              <a:t>2020/10/21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92446BCE-B1C4-4947-A34B-F1FD05F239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111E1E4F-A319-4145-96A8-9FB776E170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7D9B7-69F4-481C-96CF-996D93B546C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068452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8652781-6DAB-4147-AA1A-7644D98759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2B752AFB-ECDE-4FED-AF1C-F1765F4016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862B45A5-95E9-4780-80AF-C0A3439310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3BB75-091D-4866-ABA3-36D28152E4CF}" type="datetimeFigureOut">
              <a:rPr kumimoji="1" lang="ja-JP" altLang="en-US" smtClean="0"/>
              <a:t>2020/10/21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F4DAB60E-5C1C-4007-AA70-D9FAE269F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AE60BB5-13E4-4C21-989B-DC71DA970C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7D9B7-69F4-481C-96CF-996D93B546C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1284760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56EE184-5ABB-4ACF-B42B-BAF3FE7312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62A1A302-BD40-4C6A-A434-9587F5DBD09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57AE8296-D198-4173-A8EC-9917CEE28B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FDB26D67-B963-4F85-8E22-2D8563EE50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5E4FB-E03A-4F40-91B8-29596FD39899}" type="datetime1">
              <a:rPr kumimoji="1" lang="ja-JP" altLang="en-US" smtClean="0"/>
              <a:t>2020/10/21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FDDD97CD-9337-42FE-B0EF-3A8E83FE7D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1A1EE597-AF63-42A0-A09D-A34A426541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7D9B7-69F4-481C-96CF-996D93B546C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2071001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2B3A467-94BB-4B19-8774-1E992713D4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766E35E0-E72D-43F7-B839-92EE83C9DD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21FCEE6B-40FB-4F6D-9C31-79524A0D83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244FC-3C33-4DC0-8965-94645C918842}" type="datetime1">
              <a:rPr kumimoji="1" lang="ja-JP" altLang="en-US" smtClean="0"/>
              <a:t>2020/10/21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E97D7457-D508-4832-B3D5-6241F4ACCD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46D17A6-ED4D-4FAF-B694-073CAE06E1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7D9B7-69F4-481C-96CF-996D93B546C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587933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2C619375-6A67-4A28-A8F4-CEEB9699658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23D8BF1F-F959-4EDE-8FB3-F9BB3AD822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A937B5A3-423B-46FE-8655-F43D535BE3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0F001-3A73-40A6-89E0-74157A8787D0}" type="datetime1">
              <a:rPr kumimoji="1" lang="ja-JP" altLang="en-US" smtClean="0"/>
              <a:t>2020/10/21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57ECA5C0-C42F-4DE3-B5E0-256EC964EB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E6A1BB7-B2CE-42DE-86F2-FC8DD385A6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7D9B7-69F4-481C-96CF-996D93B546C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1036725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E228684-349C-4F30-B4B6-473B9CBD9B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0123A249-98E7-4147-8909-CA87E0AE8F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2C5B265-0996-41AF-9DFC-8D14C0F2B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42C5A-C6CE-4489-AA1D-0DF83F114F95}" type="datetime1">
              <a:rPr kumimoji="1" lang="ja-JP" altLang="en-US" smtClean="0"/>
              <a:t>2020/10/21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8509487E-9877-4308-A777-6F88834AE1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0A1FDC64-3A91-4197-B338-37E1E2C1EA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1E80B-E9B9-47E6-9C24-EE52FDE1291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2145225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35E7992-F9F7-4137-84AE-4F9378CD33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07154B1-98FE-45A3-874E-D259B30333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020D4853-51FD-464A-AA3F-15A3E5C751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F024F-B465-4E1F-8B3D-ABDCCBB27D18}" type="datetime1">
              <a:rPr kumimoji="1" lang="ja-JP" altLang="en-US" smtClean="0"/>
              <a:t>2020/10/21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07BB0185-AA47-4998-A1D0-11B8D669B9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5D584C51-1AE0-477A-8576-A1FE31C747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1E80B-E9B9-47E6-9C24-EE52FDE1291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6778349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6026A32-C08F-4C9E-8B7D-63496BE535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6BA4037A-70A4-4087-A4A0-BD4A1C0875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A4F31CE0-022D-4B0A-B3AD-BA4882D766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8677C-99DD-48EB-8C4C-FD084A0B67CC}" type="datetime1">
              <a:rPr kumimoji="1" lang="ja-JP" altLang="en-US" smtClean="0"/>
              <a:t>2020/10/21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C6CD25C5-24A1-4F75-8983-AF3DC50727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BC5E40E0-1B03-4E1F-BCFD-22B2680708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1E80B-E9B9-47E6-9C24-EE52FDE1291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2379393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50C9B66-B26B-4913-914B-EC4C2AF465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CFE8DE6-64F1-413A-A311-1A8BD68E52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4DCB7AF2-7C0C-4E37-859B-7A71A1E7F2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783EB712-1B27-4EA8-8A48-73BDE6BEC5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E04E5-1C70-4F00-B9FB-2198FA6B17A3}" type="datetime1">
              <a:rPr kumimoji="1" lang="ja-JP" altLang="en-US" smtClean="0"/>
              <a:t>2020/10/21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29BD6988-AFFF-4864-88BF-87A60A1577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C972F254-FC06-45A3-A9C8-BC88535C0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1E80B-E9B9-47E6-9C24-EE52FDE1291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5310588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D58BB65-3704-41E6-A606-4566513079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6D113A67-A622-4D80-954F-78A2EE9B50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1857EC49-65A0-4122-9A86-5BDCCB8754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FEB233E4-4A36-4816-9943-7F7A812C78B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BCB01A2A-EB4A-4AFC-89B1-95A0FF7CA7C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507412A5-1B87-4098-A321-D2866FB010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F7F3EE-9C13-475E-90EA-5A971A0AB0FC}" type="datetime1">
              <a:rPr kumimoji="1" lang="ja-JP" altLang="en-US" smtClean="0"/>
              <a:t>2020/10/21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EC3FF05C-E50B-4CCE-9B94-7B10B0077A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F13A386C-515A-43D1-B32C-B618B7B1E7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1E80B-E9B9-47E6-9C24-EE52FDE1291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5128108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C4DDA55-646E-4DB6-8D80-FE76AFC45D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DBE1222C-9E98-47A3-B41B-6C288C4778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519DA3-9833-4FF1-858E-7BC01128E7DB}" type="datetime1">
              <a:rPr kumimoji="1" lang="ja-JP" altLang="en-US" smtClean="0"/>
              <a:t>2020/10/21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4BF7E536-9939-4423-BBC4-B6D625B934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9A4DE7D4-71D2-463A-93DC-E967B18F17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1E80B-E9B9-47E6-9C24-EE52FDE1291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5922476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AB3E14B3-FC94-4F96-AAB3-C2AB37DCA3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76FAD-1AA6-442D-AF84-DFB52570F84E}" type="datetime1">
              <a:rPr kumimoji="1" lang="ja-JP" altLang="en-US" smtClean="0"/>
              <a:t>2020/10/21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70D7F173-8B80-4868-B87B-F4231EE37C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9062D9D-C103-4E9C-AAFE-7F01397A2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1E80B-E9B9-47E6-9C24-EE52FDE1291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396149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86999DA-317B-47AF-A9DB-EA723E110A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B4C6FCB1-4C70-48F2-A392-258567E089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2B3672E8-6556-4D3A-B7FA-87C571A0C3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3BB75-091D-4866-ABA3-36D28152E4CF}" type="datetimeFigureOut">
              <a:rPr kumimoji="1" lang="ja-JP" altLang="en-US" smtClean="0"/>
              <a:t>2020/10/21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F9B94301-E0D5-4501-AB60-B79A5C43ED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439E3C4-EB65-4904-8161-1167E180F8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7D9B7-69F4-481C-96CF-996D93B546C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1696176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685CDA6-96A5-4C9D-82D7-EB18F00A6F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877F7773-69AA-4FC6-B243-18D28B9F91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92EB9AC4-3154-40BE-893A-5211CC9713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B4B7B08F-C327-4790-9ADA-57E84B806D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2FDF2-578B-4ADB-90BC-B543397FB1B4}" type="datetime1">
              <a:rPr kumimoji="1" lang="ja-JP" altLang="en-US" smtClean="0"/>
              <a:t>2020/10/21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37EC591E-B176-4628-AB7B-A87F74B198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98E17E58-5EC3-45FD-8C9B-36AC01396C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1E80B-E9B9-47E6-9C24-EE52FDE1291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9755635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E996840-9E70-4C62-87B0-EA9DA694DF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FA668FAF-DC6F-41F2-96B2-C714D13A0E3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9B0773F6-7442-4962-9EF1-CBB9BDA335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F341A67B-9AA2-451C-8042-14046F1115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C4312-0AF6-40AC-92A0-7AF17CCFD01E}" type="datetime1">
              <a:rPr kumimoji="1" lang="ja-JP" altLang="en-US" smtClean="0"/>
              <a:t>2020/10/21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705494FD-0107-4F28-8692-0250B9750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603E6DB2-CE8F-4FCE-926D-AC3FE1687D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1E80B-E9B9-47E6-9C24-EE52FDE1291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0862561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9645B88-3C91-475C-903E-4A41951F78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73BACCCF-7547-4338-9640-181B144C79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77096EBB-52AB-4036-B099-E5EB475C19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8C536-2ED8-40E6-A8B9-9C7CA824C7B8}" type="datetime1">
              <a:rPr kumimoji="1" lang="ja-JP" altLang="en-US" smtClean="0"/>
              <a:t>2020/10/21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F5B43F54-65D6-4403-8509-DCE150965B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2A713CA8-FCFE-4141-A87C-3D27D6A86A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1E80B-E9B9-47E6-9C24-EE52FDE1291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7135557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42BB67FC-EDAB-4F5E-B2A1-B9B27AC090C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0E0C02EA-30FB-4F4B-9E90-5928CB0F41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12BEB7AB-A0A0-42CA-BCB2-E0072E82BC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0BBA0-D0C7-4FD1-A51E-B3F459CC8B3E}" type="datetime1">
              <a:rPr kumimoji="1" lang="ja-JP" altLang="en-US" smtClean="0"/>
              <a:t>2020/10/21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92077BDB-664C-4E7A-9355-312685DF00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C8E88204-E99A-4A37-8F2A-A406B5204C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1E80B-E9B9-47E6-9C24-EE52FDE1291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0931161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CF5324F-398E-448C-83AA-C6D4D9A9EF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F3FFE97A-6735-496D-BDC3-E17186BBA6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E17CF616-7556-4741-92C1-218F3ACC92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EDBFF-14FC-466B-B05E-616FFF7763EC}" type="datetime1">
              <a:rPr kumimoji="1" lang="ja-JP" altLang="en-US" smtClean="0"/>
              <a:t>2020/10/21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213D986D-3848-4315-974C-DED484E9CC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28FFFC0-6823-44FB-90EE-A16DB323A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AC1FA8-6527-4602-B3D8-15A805C9F7C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5609645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9175318-EFB1-485E-903B-BA2092F914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DBDF668-B7B6-468D-A93D-47C7084630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0D535985-EC2E-45E6-8583-D020718030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062F6-C5BE-468A-BD53-89EDA606CF01}" type="datetime1">
              <a:rPr kumimoji="1" lang="ja-JP" altLang="en-US" smtClean="0"/>
              <a:t>2020/10/21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169F7FBF-6CAB-4A72-ACF7-B422B0D90D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D067D90E-A991-4D20-8E93-4C593BA031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AC1FA8-6527-4602-B3D8-15A805C9F7C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4624370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54EA58E-2C15-477E-BF72-EC3797FD12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4579DFA4-955F-4A7C-8923-96A2529DB4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AF1DB868-D6C2-406C-A7AD-A612065338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FAB8A-69EC-4DAE-9212-EDCEE0E9256A}" type="datetime1">
              <a:rPr kumimoji="1" lang="ja-JP" altLang="en-US" smtClean="0"/>
              <a:t>2020/10/21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2153DF9B-DCFD-422F-B086-5A8C625F21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A33A942E-DD11-442A-B963-F7CAE898D1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AC1FA8-6527-4602-B3D8-15A805C9F7C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2353421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E39CC21-869C-4C6D-895E-71B41239FF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33433709-6F4E-40D6-A750-CCF84E2A99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A6B6DADA-CBF4-4733-8681-6A5AE4FE13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25918B1B-E239-41A6-99B6-4B018D85A4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D0442-3D94-4C29-A34D-4C11D333B201}" type="datetime1">
              <a:rPr kumimoji="1" lang="ja-JP" altLang="en-US" smtClean="0"/>
              <a:t>2020/10/21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49C504CE-423B-44B5-B076-3DB4C74FE1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AA696756-680D-4D05-A708-690C8E89C1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AC1FA8-6527-4602-B3D8-15A805C9F7C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7489639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EB52A60-3C18-47D4-91B5-E0C8CBD16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BCC4C519-D493-472B-8437-60D2CB41EE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37B9B213-3F4E-43E2-973C-AAC6C7F7FF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1CBDC44A-C7E1-4945-8C06-DE83C543ADA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B35233CF-91FC-4263-AD8B-7129EF96A23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55B84974-F702-41C6-8BA1-CCB7F15168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AA249-2BC2-41E0-BF45-692EAC4557E2}" type="datetime1">
              <a:rPr kumimoji="1" lang="ja-JP" altLang="en-US" smtClean="0"/>
              <a:t>2020/10/21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2BB09CEB-6F62-4563-BDB4-2B65600C97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CE658ACB-AFD5-47F1-B928-25D960B375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AC1FA8-6527-4602-B3D8-15A805C9F7C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9386252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D00F7E8-EBCA-462F-AC75-A7062A704C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403E729A-AA3D-4E5A-8865-A307305B87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39192-9FE2-4F3B-8374-65DE8C792D0B}" type="datetime1">
              <a:rPr kumimoji="1" lang="ja-JP" altLang="en-US" smtClean="0"/>
              <a:t>2020/10/21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16AA1DFA-7FB5-4763-A6F0-BD9ADAC91B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98E3FA74-6602-4024-8ED7-C917E35E5D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AC1FA8-6527-4602-B3D8-15A805C9F7C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053151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E6A17CC-EA06-455C-9344-DFBAB6940F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3B242A0-0CF6-41BA-895E-C783AA9058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1EDC938F-6AA0-4C43-9032-E03FC3B8E7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34D8A37E-3C39-4E08-8277-C53FC5F418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3BB75-091D-4866-ABA3-36D28152E4CF}" type="datetimeFigureOut">
              <a:rPr kumimoji="1" lang="ja-JP" altLang="en-US" smtClean="0"/>
              <a:t>2020/10/21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5BBE899D-DFB7-4C04-B3C3-2CE136C3C9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7EEAA16C-AFAA-4B22-A33D-99D8AF7552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7D9B7-69F4-481C-96CF-996D93B546C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5172409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196303C7-BBC6-4D75-A2A3-03C8146A16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118D5-6B6A-412D-9619-7E3DC164E2C3}" type="datetime1">
              <a:rPr kumimoji="1" lang="ja-JP" altLang="en-US" smtClean="0"/>
              <a:t>2020/10/21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EB394DAD-1AE7-4918-A52B-16F92F94BF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7947920-C332-4C6A-9C1F-64E3B1A440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AC1FA8-6527-4602-B3D8-15A805C9F7C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3246374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0A6519A-8874-4FA2-9116-04C2F091B3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2978C064-233F-42F0-8755-4097FEFB5A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95D94342-1066-4678-852C-9F75358012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BCFDE9F8-7A0A-4DCA-83D2-0DFECB73B2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1CD72-06A7-483A-8501-A3CC8A60D670}" type="datetime1">
              <a:rPr kumimoji="1" lang="ja-JP" altLang="en-US" smtClean="0"/>
              <a:t>2020/10/21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70904F5A-F74C-4F5E-B00D-A0559B8D50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E978B1E3-69DD-4E8F-8467-18B7230D00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AC1FA8-6527-4602-B3D8-15A805C9F7C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5789773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D39A72D-A905-465A-8879-B4DEA54686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7A9274FC-578F-4C8C-9C53-76D127BA158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3CA1EAF0-353E-4B73-AC20-3EE8084A26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9E66DC66-7F07-423B-9069-9E018479FC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B76CA-477D-4A38-B735-ED4C75D8DFD9}" type="datetime1">
              <a:rPr kumimoji="1" lang="ja-JP" altLang="en-US" smtClean="0"/>
              <a:t>2020/10/21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38C56EE9-269E-47C4-99D5-4C29F0BBAB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27769B41-6828-4EBC-A245-D6569E834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AC1FA8-6527-4602-B3D8-15A805C9F7C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6433261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07A0B86-234E-4B44-8FA6-480D4AB806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42049FA9-8F64-4233-8590-B383CC2DCA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71F06DEA-F5EE-4392-875C-E3CEE45E7F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24F6C-00F8-4DF1-9AF9-81DCB62E2EC3}" type="datetime1">
              <a:rPr kumimoji="1" lang="ja-JP" altLang="en-US" smtClean="0"/>
              <a:t>2020/10/21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26D04F8C-2E6B-4C2F-A54F-5EC88D09DE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7968F18A-C8FE-4439-8744-D3CCCC093C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AC1FA8-6527-4602-B3D8-15A805C9F7C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4530401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70E0BB75-3CB9-4749-B843-BEED8AC1955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424BB1EB-F91F-47DB-8CDF-F07C7F36D9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757BBE7-2C3E-478C-938B-81111B7E0B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A2EBE-B0FE-43FC-8E5C-D9D83652A257}" type="datetime1">
              <a:rPr kumimoji="1" lang="ja-JP" altLang="en-US" smtClean="0"/>
              <a:t>2020/10/21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CBE0004D-A442-4190-B4CF-290FCEE946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C602242D-C09F-4DA6-9F9D-CF747B90E6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AC1FA8-6527-4602-B3D8-15A805C9F7C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940816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98AB252-87C7-4AEA-94E6-49BE013247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B28C8253-9BA8-49B5-8543-2B8AD7A343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7DA45D0A-3183-41AD-A83F-0B6D674E4C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C447C13F-CCC3-4684-827F-B4916985877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556CAAD2-F3FA-43A9-B98D-8F0E6E2F99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B5B5543D-7DB4-406A-8331-4C5F031CED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3BB75-091D-4866-ABA3-36D28152E4CF}" type="datetimeFigureOut">
              <a:rPr kumimoji="1" lang="ja-JP" altLang="en-US" smtClean="0"/>
              <a:t>2020/10/21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A793C9A9-3C66-44A9-9643-D71692FB58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E8F852E2-1483-4CAE-B335-D85B63B782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7D9B7-69F4-481C-96CF-996D93B546C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566784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A2341AE-8563-4883-9016-103D3CFD1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A6691E20-397A-44BE-9A03-27E5698877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3BB75-091D-4866-ABA3-36D28152E4CF}" type="datetimeFigureOut">
              <a:rPr kumimoji="1" lang="ja-JP" altLang="en-US" smtClean="0"/>
              <a:t>2020/10/21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28A9F538-B4C0-4A81-89BF-4612C204E7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966DE2C9-7F01-4530-8275-AA9A9A1483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7D9B7-69F4-481C-96CF-996D93B546C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059969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46EF2B72-1598-4DB4-ADFE-433D8934DA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3BB75-091D-4866-ABA3-36D28152E4CF}" type="datetimeFigureOut">
              <a:rPr kumimoji="1" lang="ja-JP" altLang="en-US" smtClean="0"/>
              <a:t>2020/10/21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A0A54188-D753-469D-AE92-631A966BBB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899C159-F742-4C7C-9A38-A6EB68019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7D9B7-69F4-481C-96CF-996D93B546C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718851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2FA92CD-1BED-4344-AE16-EEE49FA8C3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910129C-0EF9-4E7F-B97B-E97F36B664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2A061B88-8E12-4F14-93A4-195FBDE201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53953074-CFFD-4C5C-90CB-6421EA108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3BB75-091D-4866-ABA3-36D28152E4CF}" type="datetimeFigureOut">
              <a:rPr kumimoji="1" lang="ja-JP" altLang="en-US" smtClean="0"/>
              <a:t>2020/10/21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92446BCE-B1C4-4947-A34B-F1FD05F239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111E1E4F-A319-4145-96A8-9FB776E170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7D9B7-69F4-481C-96CF-996D93B546C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35619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56EE184-5ABB-4ACF-B42B-BAF3FE7312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62A1A302-BD40-4C6A-A434-9587F5DBD09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57AE8296-D198-4173-A8EC-9917CEE28B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FDB26D67-B963-4F85-8E22-2D8563EE50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3BB75-091D-4866-ABA3-36D28152E4CF}" type="datetimeFigureOut">
              <a:rPr kumimoji="1" lang="ja-JP" altLang="en-US" smtClean="0"/>
              <a:t>2020/10/21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FDDD97CD-9337-42FE-B0EF-3A8E83FE7D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1A1EE597-AF63-42A0-A09D-A34A426541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7D9B7-69F4-481C-96CF-996D93B546C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656104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C056BEB4-26A2-47E3-B982-3A9CF1EBF3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CA58866F-7E11-4561-9C25-5DB673CC9D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4A8C97DA-881D-45D2-904E-7C0CF42D2C6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E3BB75-091D-4866-ABA3-36D28152E4CF}" type="datetimeFigureOut">
              <a:rPr kumimoji="1" lang="ja-JP" altLang="en-US" smtClean="0"/>
              <a:t>2020/10/21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BF163797-4A0D-47F5-B194-F9776F9B15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2AC0D8B9-AEBC-46BD-92BC-BB61D360E0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E7D9B7-69F4-481C-96CF-996D93B546C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601622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C056BEB4-26A2-47E3-B982-3A9CF1EBF3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CA58866F-7E11-4561-9C25-5DB673CC9D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4A8C97DA-881D-45D2-904E-7C0CF42D2C6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A291CC-3DB4-452B-B3BF-E38016B2D257}" type="datetime1">
              <a:rPr kumimoji="1" lang="ja-JP" altLang="en-US" smtClean="0"/>
              <a:t>2020/10/21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BF163797-4A0D-47F5-B194-F9776F9B15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2AC0D8B9-AEBC-46BD-92BC-BB61D360E0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E7D9B7-69F4-481C-96CF-996D93B546C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64762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09B5F236-17E7-4FBA-8936-012246CD1A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20564D14-D061-4F57-9B4B-00ADC3B6B3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26B9F4D0-A9BC-42B6-A194-ED1DBE8A8E1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715967-FD40-433D-8563-B160252532CC}" type="datetime1">
              <a:rPr kumimoji="1" lang="ja-JP" altLang="en-US" smtClean="0"/>
              <a:t>2020/10/21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6EAA065A-5B94-4098-8DA9-0F38CFC104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A29C1418-F93E-4CD8-97FC-73B6DB5D60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E1E80B-E9B9-47E6-9C24-EE52FDE1291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471153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5FD00184-495E-4A5C-B2B5-0E25292C8C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FBC73EDF-7934-448E-9720-E30929688A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2CD67237-C34A-4D09-BCA0-2A35D2425CD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B5D232-A009-486B-ABEE-4F67F603B966}" type="datetime1">
              <a:rPr kumimoji="1" lang="ja-JP" altLang="en-US" smtClean="0"/>
              <a:t>2020/10/21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0D0C223A-C311-4A61-9298-AB08FE1E6E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2D0A411-4E65-44D3-B927-5BCEF82192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AC1FA8-6527-4602-B3D8-15A805C9F7C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23520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kumimoji="1"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1.png"/><Relationship Id="rId4" Type="http://schemas.openxmlformats.org/officeDocument/2006/relationships/image" Target="../media/image5.emf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gif"/><Relationship Id="rId2" Type="http://schemas.openxmlformats.org/officeDocument/2006/relationships/image" Target="../media/image98.gif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gif"/><Relationship Id="rId2" Type="http://schemas.openxmlformats.org/officeDocument/2006/relationships/image" Target="../media/image100.gif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4.gif"/><Relationship Id="rId4" Type="http://schemas.openxmlformats.org/officeDocument/2006/relationships/image" Target="../media/image103.gif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gif"/><Relationship Id="rId2" Type="http://schemas.openxmlformats.org/officeDocument/2006/relationships/image" Target="../media/image105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7.gif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9.gif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gif"/><Relationship Id="rId2" Type="http://schemas.openxmlformats.org/officeDocument/2006/relationships/image" Target="../media/image110.gif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gif"/><Relationship Id="rId2" Type="http://schemas.openxmlformats.org/officeDocument/2006/relationships/image" Target="../media/image112.gif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7" Type="http://schemas.openxmlformats.org/officeDocument/2006/relationships/image" Target="../media/image119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8.png"/><Relationship Id="rId5" Type="http://schemas.openxmlformats.org/officeDocument/2006/relationships/image" Target="../media/image117.png"/><Relationship Id="rId4" Type="http://schemas.openxmlformats.org/officeDocument/2006/relationships/image" Target="../media/image116.pn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emf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emf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emf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emf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emf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emf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emf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emf"/><Relationship Id="rId2" Type="http://schemas.openxmlformats.org/officeDocument/2006/relationships/image" Target="../media/image132.emf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4.png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emf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emf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emf"/><Relationship Id="rId4" Type="http://schemas.openxmlformats.org/officeDocument/2006/relationships/image" Target="../media/image30.emf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gi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gi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gif"/><Relationship Id="rId2" Type="http://schemas.openxmlformats.org/officeDocument/2006/relationships/image" Target="../media/image50.gif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gif"/><Relationship Id="rId2" Type="http://schemas.openxmlformats.org/officeDocument/2006/relationships/image" Target="../media/image52.gif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gif"/><Relationship Id="rId2" Type="http://schemas.openxmlformats.org/officeDocument/2006/relationships/image" Target="../media/image54.gif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gif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gif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5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5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gif"/><Relationship Id="rId2" Type="http://schemas.openxmlformats.org/officeDocument/2006/relationships/image" Target="../media/image69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gif"/><Relationship Id="rId2" Type="http://schemas.openxmlformats.org/officeDocument/2006/relationships/image" Target="../media/image52.gif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gif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emf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.png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emf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emf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gif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gif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1.png"/><Relationship Id="rId4" Type="http://schemas.openxmlformats.org/officeDocument/2006/relationships/image" Target="../media/image4.emf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gif"/><Relationship Id="rId2" Type="http://schemas.openxmlformats.org/officeDocument/2006/relationships/image" Target="../media/image85.gif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gif"/><Relationship Id="rId2" Type="http://schemas.openxmlformats.org/officeDocument/2006/relationships/image" Target="../media/image87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gif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gif"/><Relationship Id="rId2" Type="http://schemas.openxmlformats.org/officeDocument/2006/relationships/image" Target="../media/image87.gif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gif"/><Relationship Id="rId2" Type="http://schemas.openxmlformats.org/officeDocument/2006/relationships/image" Target="../media/image91.gif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gif"/><Relationship Id="rId2" Type="http://schemas.openxmlformats.org/officeDocument/2006/relationships/image" Target="../media/image93.gif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gif"/><Relationship Id="rId2" Type="http://schemas.openxmlformats.org/officeDocument/2006/relationships/image" Target="../media/image95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7.gif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7998A36-2D00-4F57-8915-9018D8D665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3899" y="264205"/>
            <a:ext cx="11251791" cy="2387600"/>
          </a:xfrm>
        </p:spPr>
        <p:txBody>
          <a:bodyPr/>
          <a:lstStyle/>
          <a:p>
            <a:r>
              <a:rPr lang="en-US" altLang="ja-JP" dirty="0"/>
              <a:t>MRPC Meeting</a:t>
            </a:r>
            <a:endParaRPr kumimoji="1" lang="ja-JP" altLang="en-US" dirty="0"/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A5F276CC-91D3-4FC5-9AFA-EAB08B801B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33500" y="2874962"/>
            <a:ext cx="9588500" cy="3132138"/>
          </a:xfrm>
        </p:spPr>
        <p:txBody>
          <a:bodyPr>
            <a:normAutofit/>
          </a:bodyPr>
          <a:lstStyle/>
          <a:p>
            <a:r>
              <a:rPr kumimoji="1" lang="en-US" altLang="ja-JP" dirty="0"/>
              <a:t>2020/10/22</a:t>
            </a:r>
          </a:p>
          <a:p>
            <a:r>
              <a:rPr lang="en-US" altLang="ja-JP" dirty="0"/>
              <a:t>H. Sako</a:t>
            </a:r>
          </a:p>
          <a:p>
            <a:endParaRPr lang="en-US" altLang="ja-JP" dirty="0"/>
          </a:p>
          <a:p>
            <a:r>
              <a:rPr lang="ja-JP" altLang="en-US" dirty="0"/>
              <a:t>スケジュール</a:t>
            </a:r>
            <a:endParaRPr lang="en-US" altLang="ja-JP" dirty="0"/>
          </a:p>
          <a:p>
            <a:r>
              <a:rPr lang="ja-JP" altLang="en-US" dirty="0"/>
              <a:t>各自報告</a:t>
            </a:r>
            <a:endParaRPr lang="en-US" altLang="ja-JP" dirty="0"/>
          </a:p>
          <a:p>
            <a:r>
              <a:rPr lang="en-US" altLang="ja-JP" dirty="0"/>
              <a:t>Φ</a:t>
            </a:r>
            <a:r>
              <a:rPr lang="ja-JP" altLang="en-US" dirty="0"/>
              <a:t>→</a:t>
            </a:r>
            <a:r>
              <a:rPr lang="en-US" altLang="ja-JP" dirty="0"/>
              <a:t>KK Study </a:t>
            </a:r>
            <a:r>
              <a:rPr lang="ja-JP" altLang="en-US" dirty="0"/>
              <a:t>の状況</a:t>
            </a:r>
            <a:endParaRPr lang="en-US" altLang="ja-JP" dirty="0"/>
          </a:p>
          <a:p>
            <a:endParaRPr lang="en-US" altLang="ja-JP" dirty="0"/>
          </a:p>
        </p:txBody>
      </p:sp>
      <p:pic>
        <p:nvPicPr>
          <p:cNvPr id="4" name="オーディオ 3">
            <a:hlinkClick r:id="" action="ppaction://media"/>
            <a:extLst>
              <a:ext uri="{FF2B5EF4-FFF2-40B4-BE49-F238E27FC236}">
                <a16:creationId xmlns:a16="http://schemas.microsoft.com/office/drawing/2014/main" id="{EDDED0D7-9CCA-44C9-BB40-04052995CB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4522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868"/>
    </mc:Choice>
    <mc:Fallback>
      <p:transition spd="slow" advTm="68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2295EB9-F9D6-4204-8E16-1B12EAF7DC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52A99E5-2C5E-47FC-A580-914C154BE2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7960E5D4-D0DD-47C3-B252-7477AA035B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6875" y="0"/>
            <a:ext cx="9806429" cy="6922819"/>
          </a:xfrm>
          <a:prstGeom prst="rect">
            <a:avLst/>
          </a:prstGeom>
        </p:spPr>
      </p:pic>
      <p:cxnSp>
        <p:nvCxnSpPr>
          <p:cNvPr id="6" name="直線コネクタ 5">
            <a:extLst>
              <a:ext uri="{FF2B5EF4-FFF2-40B4-BE49-F238E27FC236}">
                <a16:creationId xmlns:a16="http://schemas.microsoft.com/office/drawing/2014/main" id="{C090B3FC-76BD-4489-96D7-5DD17344AB45}"/>
              </a:ext>
            </a:extLst>
          </p:cNvPr>
          <p:cNvCxnSpPr/>
          <p:nvPr/>
        </p:nvCxnSpPr>
        <p:spPr>
          <a:xfrm>
            <a:off x="2105891" y="1551710"/>
            <a:ext cx="148243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4594191F-F336-48D6-B430-FF656477EE00}"/>
              </a:ext>
            </a:extLst>
          </p:cNvPr>
          <p:cNvCxnSpPr/>
          <p:nvPr/>
        </p:nvCxnSpPr>
        <p:spPr>
          <a:xfrm>
            <a:off x="2105891" y="2092037"/>
            <a:ext cx="148243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コネクタ 8">
            <a:extLst>
              <a:ext uri="{FF2B5EF4-FFF2-40B4-BE49-F238E27FC236}">
                <a16:creationId xmlns:a16="http://schemas.microsoft.com/office/drawing/2014/main" id="{3ED2518D-1B04-4216-9F67-D200992A8219}"/>
              </a:ext>
            </a:extLst>
          </p:cNvPr>
          <p:cNvCxnSpPr/>
          <p:nvPr/>
        </p:nvCxnSpPr>
        <p:spPr>
          <a:xfrm>
            <a:off x="2410691" y="2382982"/>
            <a:ext cx="148243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コネクタ 9">
            <a:extLst>
              <a:ext uri="{FF2B5EF4-FFF2-40B4-BE49-F238E27FC236}">
                <a16:creationId xmlns:a16="http://schemas.microsoft.com/office/drawing/2014/main" id="{59B0CBC4-47B9-467F-847A-F133450AA68A}"/>
              </a:ext>
            </a:extLst>
          </p:cNvPr>
          <p:cNvCxnSpPr/>
          <p:nvPr/>
        </p:nvCxnSpPr>
        <p:spPr>
          <a:xfrm>
            <a:off x="2410691" y="2646218"/>
            <a:ext cx="148243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コネクタ 10">
            <a:extLst>
              <a:ext uri="{FF2B5EF4-FFF2-40B4-BE49-F238E27FC236}">
                <a16:creationId xmlns:a16="http://schemas.microsoft.com/office/drawing/2014/main" id="{561AADC3-3E50-4AD6-B140-D0BB7B9AD0AF}"/>
              </a:ext>
            </a:extLst>
          </p:cNvPr>
          <p:cNvCxnSpPr/>
          <p:nvPr/>
        </p:nvCxnSpPr>
        <p:spPr>
          <a:xfrm>
            <a:off x="2410691" y="2895599"/>
            <a:ext cx="148243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コネクタ 11">
            <a:extLst>
              <a:ext uri="{FF2B5EF4-FFF2-40B4-BE49-F238E27FC236}">
                <a16:creationId xmlns:a16="http://schemas.microsoft.com/office/drawing/2014/main" id="{012A33EF-1B7E-4C19-99A1-C64048DCBD87}"/>
              </a:ext>
            </a:extLst>
          </p:cNvPr>
          <p:cNvCxnSpPr/>
          <p:nvPr/>
        </p:nvCxnSpPr>
        <p:spPr>
          <a:xfrm>
            <a:off x="2410691" y="3172689"/>
            <a:ext cx="148243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コネクタ 12">
            <a:extLst>
              <a:ext uri="{FF2B5EF4-FFF2-40B4-BE49-F238E27FC236}">
                <a16:creationId xmlns:a16="http://schemas.microsoft.com/office/drawing/2014/main" id="{1DDA46D7-14D4-4A37-80FA-85E812B57B54}"/>
              </a:ext>
            </a:extLst>
          </p:cNvPr>
          <p:cNvCxnSpPr/>
          <p:nvPr/>
        </p:nvCxnSpPr>
        <p:spPr>
          <a:xfrm>
            <a:off x="6594763" y="3657599"/>
            <a:ext cx="148243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コネクタ 13">
            <a:extLst>
              <a:ext uri="{FF2B5EF4-FFF2-40B4-BE49-F238E27FC236}">
                <a16:creationId xmlns:a16="http://schemas.microsoft.com/office/drawing/2014/main" id="{92D3040B-7E6A-4F86-8C92-059FC2A70713}"/>
              </a:ext>
            </a:extLst>
          </p:cNvPr>
          <p:cNvCxnSpPr/>
          <p:nvPr/>
        </p:nvCxnSpPr>
        <p:spPr>
          <a:xfrm>
            <a:off x="6594763" y="3906981"/>
            <a:ext cx="148243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コネクタ 14">
            <a:extLst>
              <a:ext uri="{FF2B5EF4-FFF2-40B4-BE49-F238E27FC236}">
                <a16:creationId xmlns:a16="http://schemas.microsoft.com/office/drawing/2014/main" id="{4380DBC5-1B32-45F1-9D69-517EBF2FAF5D}"/>
              </a:ext>
            </a:extLst>
          </p:cNvPr>
          <p:cNvCxnSpPr/>
          <p:nvPr/>
        </p:nvCxnSpPr>
        <p:spPr>
          <a:xfrm>
            <a:off x="6594763" y="4184072"/>
            <a:ext cx="148243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コネクタ 15">
            <a:extLst>
              <a:ext uri="{FF2B5EF4-FFF2-40B4-BE49-F238E27FC236}">
                <a16:creationId xmlns:a16="http://schemas.microsoft.com/office/drawing/2014/main" id="{16B072AF-1DA1-4FA7-AFC3-7B81AF6BA48F}"/>
              </a:ext>
            </a:extLst>
          </p:cNvPr>
          <p:cNvCxnSpPr/>
          <p:nvPr/>
        </p:nvCxnSpPr>
        <p:spPr>
          <a:xfrm>
            <a:off x="6594763" y="4447308"/>
            <a:ext cx="148243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オーディオ 4">
            <a:hlinkClick r:id="" action="ppaction://media"/>
            <a:extLst>
              <a:ext uri="{FF2B5EF4-FFF2-40B4-BE49-F238E27FC236}">
                <a16:creationId xmlns:a16="http://schemas.microsoft.com/office/drawing/2014/main" id="{44B38248-4DAC-4841-BABB-2EB06A24E0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8878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27"/>
    </mc:Choice>
    <mc:Fallback>
      <p:transition spd="slow" advTm="11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BB942F2-41FC-491D-BA9B-FDCEB7F559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データ解析</a:t>
            </a:r>
            <a:endParaRPr kumimoji="1" lang="ja-JP" altLang="en-US" dirty="0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17E3ADAB-9CB5-4C76-8D6A-D21EC1FCD5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472" y="2271618"/>
            <a:ext cx="4357779" cy="4221257"/>
          </a:xfrm>
          <a:prstGeom prst="rect">
            <a:avLst/>
          </a:prstGeom>
        </p:spPr>
      </p:pic>
      <p:sp>
        <p:nvSpPr>
          <p:cNvPr id="11" name="コンテンツ プレースホルダー 10">
            <a:extLst>
              <a:ext uri="{FF2B5EF4-FFF2-40B4-BE49-F238E27FC236}">
                <a16:creationId xmlns:a16="http://schemas.microsoft.com/office/drawing/2014/main" id="{EF0A0B88-29A2-4312-A4EB-93AA21AE16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ja-JP" altLang="en-US"/>
          </a:p>
        </p:txBody>
      </p:sp>
      <p:pic>
        <p:nvPicPr>
          <p:cNvPr id="12" name="コンテンツ プレースホルダー 4">
            <a:extLst>
              <a:ext uri="{FF2B5EF4-FFF2-40B4-BE49-F238E27FC236}">
                <a16:creationId xmlns:a16="http://schemas.microsoft.com/office/drawing/2014/main" id="{78DD6B92-B76F-4981-A1BB-28C1A3ECC0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8024" y="2206577"/>
            <a:ext cx="4492066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899778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234728C-8191-49DD-B326-2A8B8E5198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D74CE4B8-637E-4B8D-81AF-D1568BB529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302" y="1438542"/>
            <a:ext cx="5291270" cy="5125504"/>
          </a:xfrm>
          <a:prstGeom prst="rect">
            <a:avLst/>
          </a:prstGeom>
        </p:spPr>
      </p:pic>
      <p:sp>
        <p:nvSpPr>
          <p:cNvPr id="11" name="コンテンツ プレースホルダー 10">
            <a:extLst>
              <a:ext uri="{FF2B5EF4-FFF2-40B4-BE49-F238E27FC236}">
                <a16:creationId xmlns:a16="http://schemas.microsoft.com/office/drawing/2014/main" id="{2A519A03-3319-4CAE-9133-2C8969C151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ja-JP" altLang="en-US" dirty="0"/>
          </a:p>
        </p:txBody>
      </p:sp>
      <p:pic>
        <p:nvPicPr>
          <p:cNvPr id="12" name="コンテンツ プレースホルダー 4">
            <a:extLst>
              <a:ext uri="{FF2B5EF4-FFF2-40B4-BE49-F238E27FC236}">
                <a16:creationId xmlns:a16="http://schemas.microsoft.com/office/drawing/2014/main" id="{5B0274B4-725F-4874-9A74-799C78DC78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9470" y="1419998"/>
            <a:ext cx="5291269" cy="5125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247282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2E427AA-7435-4FCE-8938-A8786767FB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5" name="コンテンツ プレースホルダー 4">
            <a:extLst>
              <a:ext uri="{FF2B5EF4-FFF2-40B4-BE49-F238E27FC236}">
                <a16:creationId xmlns:a16="http://schemas.microsoft.com/office/drawing/2014/main" id="{BB9452A4-D772-4F17-AD20-716801B5A6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695" y="2141536"/>
            <a:ext cx="4026637" cy="3900490"/>
          </a:xfr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589E5A34-E1D9-4435-812B-78CD28689E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4942" y="2141537"/>
            <a:ext cx="4026637" cy="3900489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785323AD-8039-4822-B9A9-E1A295EEDB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1579" y="2141537"/>
            <a:ext cx="4026637" cy="3900489"/>
          </a:xfrm>
          <a:prstGeom prst="rect">
            <a:avLst/>
          </a:prstGeom>
        </p:spPr>
      </p:pic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6440F17C-DD80-4123-B61B-324BFC53C83E}"/>
              </a:ext>
            </a:extLst>
          </p:cNvPr>
          <p:cNvSpPr txBox="1"/>
          <p:nvPr/>
        </p:nvSpPr>
        <p:spPr>
          <a:xfrm>
            <a:off x="1349829" y="1973943"/>
            <a:ext cx="7761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RPC1</a:t>
            </a:r>
            <a:endParaRPr kumimoji="1" lang="ja-JP" altLang="en-US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82FE71F2-C16B-4384-8DDA-4996820DEEF6}"/>
              </a:ext>
            </a:extLst>
          </p:cNvPr>
          <p:cNvSpPr txBox="1"/>
          <p:nvPr/>
        </p:nvSpPr>
        <p:spPr>
          <a:xfrm>
            <a:off x="5707912" y="1973943"/>
            <a:ext cx="7761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RPC2</a:t>
            </a:r>
            <a:endParaRPr kumimoji="1" lang="ja-JP" altLang="en-US" dirty="0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CE697E2A-8AD3-4B69-BC01-5431FAD83A32}"/>
              </a:ext>
            </a:extLst>
          </p:cNvPr>
          <p:cNvSpPr txBox="1"/>
          <p:nvPr/>
        </p:nvSpPr>
        <p:spPr>
          <a:xfrm>
            <a:off x="9636809" y="1956870"/>
            <a:ext cx="6319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TSC</a:t>
            </a:r>
            <a:endParaRPr kumimoji="1" lang="ja-JP" altLang="en-US" dirty="0"/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8BE5CDA4-555A-4EA7-8DA8-48324A351FC4}"/>
              </a:ext>
            </a:extLst>
          </p:cNvPr>
          <p:cNvSpPr txBox="1"/>
          <p:nvPr/>
        </p:nvSpPr>
        <p:spPr>
          <a:xfrm>
            <a:off x="2953657" y="5840287"/>
            <a:ext cx="889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Strip #</a:t>
            </a:r>
            <a:endParaRPr kumimoji="1" lang="ja-JP" altLang="en-US" dirty="0"/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5D61CF2E-1F5B-4819-B3A8-4F1063456F56}"/>
              </a:ext>
            </a:extLst>
          </p:cNvPr>
          <p:cNvSpPr txBox="1"/>
          <p:nvPr/>
        </p:nvSpPr>
        <p:spPr>
          <a:xfrm>
            <a:off x="11115741" y="5840287"/>
            <a:ext cx="80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Slat #</a:t>
            </a:r>
            <a:endParaRPr kumimoji="1" lang="ja-JP" altLang="en-US" dirty="0"/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0DF07AF9-B596-4CF3-A69F-BB6C4DF9DC89}"/>
              </a:ext>
            </a:extLst>
          </p:cNvPr>
          <p:cNvSpPr txBox="1"/>
          <p:nvPr/>
        </p:nvSpPr>
        <p:spPr>
          <a:xfrm>
            <a:off x="7121592" y="5840287"/>
            <a:ext cx="889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Strip #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304952969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1A05129-9FDC-4821-A863-FC41B74AEB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5" name="コンテンツ プレースホルダー 4">
            <a:extLst>
              <a:ext uri="{FF2B5EF4-FFF2-40B4-BE49-F238E27FC236}">
                <a16:creationId xmlns:a16="http://schemas.microsoft.com/office/drawing/2014/main" id="{9A0A8917-8511-40C5-A9E9-E4C531BCE8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268" y="2141537"/>
            <a:ext cx="3802303" cy="3683184"/>
          </a:xfr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3F25BEC7-3503-43CD-ADA3-E425297E83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6267" y="2141537"/>
            <a:ext cx="3802304" cy="3683184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2D63ED9B-47CD-4102-BCC7-11D368FB75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3964" y="2141537"/>
            <a:ext cx="3802303" cy="3683184"/>
          </a:xfrm>
          <a:prstGeom prst="rect">
            <a:avLst/>
          </a:prstGeom>
        </p:spPr>
      </p:pic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B1641A1D-57D5-4D92-8823-7A8DE1C51F73}"/>
              </a:ext>
            </a:extLst>
          </p:cNvPr>
          <p:cNvSpPr txBox="1"/>
          <p:nvPr/>
        </p:nvSpPr>
        <p:spPr>
          <a:xfrm>
            <a:off x="9661819" y="1690688"/>
            <a:ext cx="71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TSC</a:t>
            </a:r>
            <a:endParaRPr kumimoji="1" lang="ja-JP" altLang="en-US" dirty="0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4189CC85-C14F-467A-BECD-DE1B3D3FEC19}"/>
              </a:ext>
            </a:extLst>
          </p:cNvPr>
          <p:cNvSpPr txBox="1"/>
          <p:nvPr/>
        </p:nvSpPr>
        <p:spPr>
          <a:xfrm>
            <a:off x="1818981" y="1703880"/>
            <a:ext cx="8661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RP</a:t>
            </a:r>
            <a:r>
              <a:rPr kumimoji="1" lang="en-US" altLang="ja-JP" dirty="0"/>
              <a:t>C1</a:t>
            </a:r>
            <a:endParaRPr kumimoji="1" lang="ja-JP" altLang="en-US" dirty="0"/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6BC47BB1-E72A-46DD-B7D2-7D0065D3C2E6}"/>
              </a:ext>
            </a:extLst>
          </p:cNvPr>
          <p:cNvSpPr txBox="1"/>
          <p:nvPr/>
        </p:nvSpPr>
        <p:spPr>
          <a:xfrm>
            <a:off x="5861208" y="1690688"/>
            <a:ext cx="10475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/>
              <a:t>RP</a:t>
            </a:r>
            <a:r>
              <a:rPr kumimoji="1" lang="en-US" altLang="ja-JP"/>
              <a:t>C</a:t>
            </a:r>
            <a:r>
              <a:rPr kumimoji="1" lang="ja-JP" altLang="en-US" dirty="0"/>
              <a:t>２</a:t>
            </a:r>
          </a:p>
        </p:txBody>
      </p:sp>
    </p:spTree>
    <p:extLst>
      <p:ext uri="{BB962C8B-B14F-4D97-AF65-F5344CB8AC3E}">
        <p14:creationId xmlns:p14="http://schemas.microsoft.com/office/powerpoint/2010/main" val="16588562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9704740-5525-45BA-8A5E-49584E4A0D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032F9697-E722-4E03-847D-C3DE8B93F8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610" y="1465941"/>
            <a:ext cx="5566444" cy="5392057"/>
          </a:xfrm>
          <a:prstGeom prst="rect">
            <a:avLst/>
          </a:prstGeom>
        </p:spPr>
      </p:pic>
      <p:sp>
        <p:nvSpPr>
          <p:cNvPr id="9" name="コンテンツ プレースホルダー 8">
            <a:extLst>
              <a:ext uri="{FF2B5EF4-FFF2-40B4-BE49-F238E27FC236}">
                <a16:creationId xmlns:a16="http://schemas.microsoft.com/office/drawing/2014/main" id="{A3DFF248-9943-46AD-9009-E8CF5B29FF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ja-JP" altLang="en-US" dirty="0"/>
          </a:p>
        </p:txBody>
      </p:sp>
      <p:pic>
        <p:nvPicPr>
          <p:cNvPr id="10" name="コンテンツ プレースホルダー 4">
            <a:extLst>
              <a:ext uri="{FF2B5EF4-FFF2-40B4-BE49-F238E27FC236}">
                <a16:creationId xmlns:a16="http://schemas.microsoft.com/office/drawing/2014/main" id="{E2459B6F-8408-4A93-962C-C2A33F87E7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4644" y="1465942"/>
            <a:ext cx="5566443" cy="5392057"/>
          </a:xfrm>
          <a:prstGeom prst="rect">
            <a:avLst/>
          </a:prstGeom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CFB09529-FDCE-47F2-9A77-EDA1EAB45C70}"/>
              </a:ext>
            </a:extLst>
          </p:cNvPr>
          <p:cNvSpPr txBox="1"/>
          <p:nvPr/>
        </p:nvSpPr>
        <p:spPr>
          <a:xfrm>
            <a:off x="4615543" y="6487886"/>
            <a:ext cx="14221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Projected-y</a:t>
            </a:r>
            <a:endParaRPr kumimoji="1" lang="ja-JP" altLang="en-US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4F284E44-5FDD-44B5-ABF7-2DD9A8841EDB}"/>
              </a:ext>
            </a:extLst>
          </p:cNvPr>
          <p:cNvSpPr txBox="1"/>
          <p:nvPr/>
        </p:nvSpPr>
        <p:spPr>
          <a:xfrm>
            <a:off x="127108" y="1360704"/>
            <a:ext cx="8467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y-TSC</a:t>
            </a:r>
            <a:endParaRPr kumimoji="1" lang="ja-JP" altLang="en-US" dirty="0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2D4D8D5E-BA1B-4839-825C-49D9F03BEA80}"/>
              </a:ext>
            </a:extLst>
          </p:cNvPr>
          <p:cNvSpPr txBox="1"/>
          <p:nvPr/>
        </p:nvSpPr>
        <p:spPr>
          <a:xfrm>
            <a:off x="10408489" y="6578607"/>
            <a:ext cx="14221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Projected-y</a:t>
            </a:r>
            <a:endParaRPr kumimoji="1" lang="ja-JP" altLang="en-US" dirty="0"/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E2769675-69B2-4020-B880-F1EED36B727B}"/>
              </a:ext>
            </a:extLst>
          </p:cNvPr>
          <p:cNvSpPr txBox="1"/>
          <p:nvPr/>
        </p:nvSpPr>
        <p:spPr>
          <a:xfrm>
            <a:off x="5920054" y="1451425"/>
            <a:ext cx="8467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y-TSC</a:t>
            </a:r>
            <a:endParaRPr kumimoji="1" lang="ja-JP" altLang="en-US" dirty="0"/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6A75699E-9366-4CAA-A723-90346B7EB2C2}"/>
              </a:ext>
            </a:extLst>
          </p:cNvPr>
          <p:cNvSpPr txBox="1"/>
          <p:nvPr/>
        </p:nvSpPr>
        <p:spPr>
          <a:xfrm>
            <a:off x="2097125" y="1366482"/>
            <a:ext cx="20794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Before calibration</a:t>
            </a:r>
            <a:endParaRPr kumimoji="1" lang="ja-JP" altLang="en-US" dirty="0"/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1B9E335F-B0D9-48C1-8295-15E1CD7B258B}"/>
              </a:ext>
            </a:extLst>
          </p:cNvPr>
          <p:cNvSpPr txBox="1"/>
          <p:nvPr/>
        </p:nvSpPr>
        <p:spPr>
          <a:xfrm>
            <a:off x="8015462" y="1449035"/>
            <a:ext cx="18950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After calibration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135957240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0E557E3-CCD0-41A0-A9E1-9C03EFC0A9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8" name="コンテンツ プレースホルダー 4">
            <a:extLst>
              <a:ext uri="{FF2B5EF4-FFF2-40B4-BE49-F238E27FC236}">
                <a16:creationId xmlns:a16="http://schemas.microsoft.com/office/drawing/2014/main" id="{96E71540-B970-4E7D-9313-C9D7BC4FC0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71" y="949194"/>
            <a:ext cx="5884595" cy="5700241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A89B33FF-7813-48AD-8984-BC834B15D338}"/>
              </a:ext>
            </a:extLst>
          </p:cNvPr>
          <p:cNvSpPr txBox="1"/>
          <p:nvPr/>
        </p:nvSpPr>
        <p:spPr>
          <a:xfrm>
            <a:off x="2641600" y="1960562"/>
            <a:ext cx="8803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Chi2-y</a:t>
            </a:r>
            <a:endParaRPr kumimoji="1" lang="ja-JP" altLang="en-US" dirty="0"/>
          </a:p>
        </p:txBody>
      </p:sp>
      <p:sp>
        <p:nvSpPr>
          <p:cNvPr id="13" name="コンテンツ プレースホルダー 12">
            <a:extLst>
              <a:ext uri="{FF2B5EF4-FFF2-40B4-BE49-F238E27FC236}">
                <a16:creationId xmlns:a16="http://schemas.microsoft.com/office/drawing/2014/main" id="{10DA9982-FE69-4AA8-A555-B179262399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5714" y="4368799"/>
            <a:ext cx="10628086" cy="1808163"/>
          </a:xfrm>
        </p:spPr>
        <p:txBody>
          <a:bodyPr/>
          <a:lstStyle/>
          <a:p>
            <a:endParaRPr lang="ja-JP" altLang="en-US" dirty="0"/>
          </a:p>
        </p:txBody>
      </p:sp>
      <p:pic>
        <p:nvPicPr>
          <p:cNvPr id="14" name="コンテンツ プレースホルダー 10">
            <a:extLst>
              <a:ext uri="{FF2B5EF4-FFF2-40B4-BE49-F238E27FC236}">
                <a16:creationId xmlns:a16="http://schemas.microsoft.com/office/drawing/2014/main" id="{207527D1-DF4C-4ECF-B5BA-BBE3A98E1E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0586" y="1454752"/>
            <a:ext cx="5257800" cy="5093083"/>
          </a:xfrm>
          <a:prstGeom prst="rect">
            <a:avLst/>
          </a:prstGeom>
        </p:spPr>
      </p:pic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03B477A2-A94B-42AC-B288-15A32F9BC41F}"/>
              </a:ext>
            </a:extLst>
          </p:cNvPr>
          <p:cNvSpPr txBox="1"/>
          <p:nvPr/>
        </p:nvSpPr>
        <p:spPr>
          <a:xfrm>
            <a:off x="8229601" y="1640959"/>
            <a:ext cx="1598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w/calibration</a:t>
            </a:r>
            <a:endParaRPr kumimoji="1" lang="ja-JP" altLang="en-US" dirty="0"/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BE6697BD-5E71-4182-9440-0D3A96E7F508}"/>
              </a:ext>
            </a:extLst>
          </p:cNvPr>
          <p:cNvSpPr txBox="1"/>
          <p:nvPr/>
        </p:nvSpPr>
        <p:spPr>
          <a:xfrm>
            <a:off x="4418997" y="1865993"/>
            <a:ext cx="1598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FF0000"/>
                </a:solidFill>
              </a:rPr>
              <a:t>w/calibration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4413934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F9ECEBF-178F-42D7-94A5-6E7696A869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FFA1DC86-FD0F-42FE-83BD-9C586C6C58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787" y="1376637"/>
            <a:ext cx="5419085" cy="5249314"/>
          </a:xfrm>
          <a:prstGeom prst="rect">
            <a:avLst/>
          </a:prstGeom>
        </p:spPr>
      </p:pic>
      <p:sp>
        <p:nvSpPr>
          <p:cNvPr id="11" name="コンテンツ プレースホルダー 10">
            <a:extLst>
              <a:ext uri="{FF2B5EF4-FFF2-40B4-BE49-F238E27FC236}">
                <a16:creationId xmlns:a16="http://schemas.microsoft.com/office/drawing/2014/main" id="{99C1F2D4-2C17-422C-B9D7-CEF8436F5D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ja-JP" altLang="en-US"/>
          </a:p>
        </p:txBody>
      </p:sp>
      <p:pic>
        <p:nvPicPr>
          <p:cNvPr id="12" name="コンテンツ プレースホルダー 4">
            <a:extLst>
              <a:ext uri="{FF2B5EF4-FFF2-40B4-BE49-F238E27FC236}">
                <a16:creationId xmlns:a16="http://schemas.microsoft.com/office/drawing/2014/main" id="{92BE7F12-670E-4164-BA8C-B266221BE4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4716" y="1376637"/>
            <a:ext cx="5419084" cy="5249314"/>
          </a:xfrm>
          <a:prstGeom prst="rect">
            <a:avLst/>
          </a:prstGeom>
        </p:spPr>
      </p:pic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AB78498F-F1C3-4D10-9427-02428ECD5BCC}"/>
              </a:ext>
            </a:extLst>
          </p:cNvPr>
          <p:cNvSpPr txBox="1"/>
          <p:nvPr/>
        </p:nvSpPr>
        <p:spPr>
          <a:xfrm>
            <a:off x="9100458" y="2332868"/>
            <a:ext cx="18950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srgbClr val="FF0000"/>
                </a:solidFill>
              </a:rPr>
              <a:t>After calibration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5A8FAD6E-C74D-421C-BD09-E15515E4B071}"/>
              </a:ext>
            </a:extLst>
          </p:cNvPr>
          <p:cNvSpPr txBox="1"/>
          <p:nvPr/>
        </p:nvSpPr>
        <p:spPr>
          <a:xfrm>
            <a:off x="1629099" y="6301436"/>
            <a:ext cx="2816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Projected z at X=0 plane</a:t>
            </a:r>
            <a:endParaRPr kumimoji="1" lang="ja-JP" altLang="en-US" dirty="0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B336AE05-64FD-4AA1-ADFE-33A44E2113F8}"/>
              </a:ext>
            </a:extLst>
          </p:cNvPr>
          <p:cNvSpPr txBox="1"/>
          <p:nvPr/>
        </p:nvSpPr>
        <p:spPr>
          <a:xfrm>
            <a:off x="7235859" y="6256619"/>
            <a:ext cx="2816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Projected y at X=0 plane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828626207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0665DD3-4E7E-40A2-BED6-CFEE47C659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DFAB9909-DBAA-43D0-A5F8-2DDCF7AE1C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5257AD74-E4D7-4528-87E0-D02A2F13C2F7}"/>
              </a:ext>
            </a:extLst>
          </p:cNvPr>
          <p:cNvSpPr txBox="1"/>
          <p:nvPr/>
        </p:nvSpPr>
        <p:spPr>
          <a:xfrm>
            <a:off x="1016000" y="2139967"/>
            <a:ext cx="81280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altLang="ja-JP" dirty="0"/>
              <a:t>v(RPC1) (mm/ns)= {155.039,148.699,144.404,149.813,150.943,153.257,149.813,158.103};</a:t>
            </a:r>
          </a:p>
          <a:p>
            <a:r>
              <a:rPr lang="fr-FR" altLang="ja-JP" dirty="0"/>
              <a:t>V(RPC2) (mm/ns) = {153.257,162.602,145.985,149.813,144.928,147.601,143.885,153.846};</a:t>
            </a:r>
          </a:p>
          <a:p>
            <a:r>
              <a:rPr lang="fr-FR" altLang="ja-JP" dirty="0"/>
              <a:t>V(TSC) (mm/ns) = {89.8876,79.2079,76.1905,79.2079,76.1905,79.2079,73.3945,72.7273};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04213952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EDEF68D-C886-40BC-8650-D0CB802183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8" name="コンテンツ プレースホルダー 4">
            <a:extLst>
              <a:ext uri="{FF2B5EF4-FFF2-40B4-BE49-F238E27FC236}">
                <a16:creationId xmlns:a16="http://schemas.microsoft.com/office/drawing/2014/main" id="{162F8C24-43C9-436F-AB19-A12139579F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54" y="676784"/>
            <a:ext cx="3713045" cy="3287712"/>
          </a:xfrm>
          <a:prstGeom prst="rect">
            <a:avLst/>
          </a:prstGeom>
        </p:spPr>
      </p:pic>
      <p:pic>
        <p:nvPicPr>
          <p:cNvPr id="22" name="コンテンツ プレースホルダー 18">
            <a:extLst>
              <a:ext uri="{FF2B5EF4-FFF2-40B4-BE49-F238E27FC236}">
                <a16:creationId xmlns:a16="http://schemas.microsoft.com/office/drawing/2014/main" id="{E6B07493-FD74-4970-89A2-A51118C3F4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0373" y="843228"/>
            <a:ext cx="3713045" cy="3287712"/>
          </a:xfrm>
          <a:prstGeom prst="rect">
            <a:avLst/>
          </a:prstGeom>
        </p:spPr>
      </p:pic>
      <p:pic>
        <p:nvPicPr>
          <p:cNvPr id="27" name="コンテンツ プレースホルダー 23">
            <a:extLst>
              <a:ext uri="{FF2B5EF4-FFF2-40B4-BE49-F238E27FC236}">
                <a16:creationId xmlns:a16="http://schemas.microsoft.com/office/drawing/2014/main" id="{0069B7AD-3C44-4FD2-BAE7-84473C121E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1162" y="779065"/>
            <a:ext cx="3713046" cy="3287713"/>
          </a:xfrm>
          <a:prstGeom prst="rect">
            <a:avLst/>
          </a:prstGeom>
        </p:spPr>
      </p:pic>
      <p:pic>
        <p:nvPicPr>
          <p:cNvPr id="38" name="図 37">
            <a:extLst>
              <a:ext uri="{FF2B5EF4-FFF2-40B4-BE49-F238E27FC236}">
                <a16:creationId xmlns:a16="http://schemas.microsoft.com/office/drawing/2014/main" id="{BC7ADB03-D914-45EB-8D59-DA5EE5E7413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743" y="3678219"/>
            <a:ext cx="3713045" cy="3287712"/>
          </a:xfrm>
          <a:prstGeom prst="rect">
            <a:avLst/>
          </a:prstGeom>
        </p:spPr>
      </p:pic>
      <p:pic>
        <p:nvPicPr>
          <p:cNvPr id="46" name="図 45">
            <a:extLst>
              <a:ext uri="{FF2B5EF4-FFF2-40B4-BE49-F238E27FC236}">
                <a16:creationId xmlns:a16="http://schemas.microsoft.com/office/drawing/2014/main" id="{10400DE4-E5E0-40F8-B663-A4246509E62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4330" y="3809188"/>
            <a:ext cx="3565133" cy="3156743"/>
          </a:xfrm>
          <a:prstGeom prst="rect">
            <a:avLst/>
          </a:prstGeom>
        </p:spPr>
      </p:pic>
      <p:grpSp>
        <p:nvGrpSpPr>
          <p:cNvPr id="62" name="グループ化 61">
            <a:extLst>
              <a:ext uri="{FF2B5EF4-FFF2-40B4-BE49-F238E27FC236}">
                <a16:creationId xmlns:a16="http://schemas.microsoft.com/office/drawing/2014/main" id="{D9C51B25-3D5E-4423-87F8-7BB1F0AA6B4C}"/>
              </a:ext>
            </a:extLst>
          </p:cNvPr>
          <p:cNvGrpSpPr/>
          <p:nvPr/>
        </p:nvGrpSpPr>
        <p:grpSpPr>
          <a:xfrm>
            <a:off x="8650068" y="-327105"/>
            <a:ext cx="3539515" cy="1862564"/>
            <a:chOff x="6439847" y="1693503"/>
            <a:chExt cx="3539515" cy="1862564"/>
          </a:xfrm>
        </p:grpSpPr>
        <p:grpSp>
          <p:nvGrpSpPr>
            <p:cNvPr id="63" name="グループ化 6">
              <a:extLst>
                <a:ext uri="{FF2B5EF4-FFF2-40B4-BE49-F238E27FC236}">
                  <a16:creationId xmlns:a16="http://schemas.microsoft.com/office/drawing/2014/main" id="{79888D08-9C30-4FE6-830C-4ACB2BE1B559}"/>
                </a:ext>
              </a:extLst>
            </p:cNvPr>
            <p:cNvGrpSpPr/>
            <p:nvPr/>
          </p:nvGrpSpPr>
          <p:grpSpPr>
            <a:xfrm>
              <a:off x="6439847" y="1693503"/>
              <a:ext cx="3539515" cy="1862564"/>
              <a:chOff x="4572000" y="-3222"/>
              <a:chExt cx="3539515" cy="1862564"/>
            </a:xfrm>
          </p:grpSpPr>
          <p:grpSp>
            <p:nvGrpSpPr>
              <p:cNvPr id="70" name="グループ化 7">
                <a:extLst>
                  <a:ext uri="{FF2B5EF4-FFF2-40B4-BE49-F238E27FC236}">
                    <a16:creationId xmlns:a16="http://schemas.microsoft.com/office/drawing/2014/main" id="{4256502D-4C4E-4908-A695-A0231AE7B872}"/>
                  </a:ext>
                </a:extLst>
              </p:cNvPr>
              <p:cNvGrpSpPr/>
              <p:nvPr/>
            </p:nvGrpSpPr>
            <p:grpSpPr>
              <a:xfrm>
                <a:off x="4572000" y="-3222"/>
                <a:ext cx="3539515" cy="1862163"/>
                <a:chOff x="3214678" y="-3222"/>
                <a:chExt cx="3539515" cy="1862163"/>
              </a:xfrm>
            </p:grpSpPr>
            <p:sp>
              <p:nvSpPr>
                <p:cNvPr id="72" name="テキスト ボックス 71">
                  <a:extLst>
                    <a:ext uri="{FF2B5EF4-FFF2-40B4-BE49-F238E27FC236}">
                      <a16:creationId xmlns:a16="http://schemas.microsoft.com/office/drawing/2014/main" id="{9CC5A56E-1C03-4833-B160-4C5FA4166D02}"/>
                    </a:ext>
                  </a:extLst>
                </p:cNvPr>
                <p:cNvSpPr txBox="1"/>
                <p:nvPr/>
              </p:nvSpPr>
              <p:spPr>
                <a:xfrm>
                  <a:off x="4765838" y="1520387"/>
                  <a:ext cx="393056" cy="338554"/>
                </a:xfrm>
                <a:prstGeom prst="rect">
                  <a:avLst/>
                </a:prstGeom>
                <a:solidFill>
                  <a:schemeClr val="accent6">
                    <a:lumMod val="75000"/>
                  </a:schemeClr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ja-JP" sz="1600" dirty="0">
                      <a:solidFill>
                        <a:prstClr val="black"/>
                      </a:solidFill>
                      <a:latin typeface="Calibri"/>
                      <a:ea typeface="ＭＳ Ｐゴシック" panose="020B0600070205080204" pitchFamily="50" charset="-128"/>
                    </a:rPr>
                    <a:t>15</a:t>
                  </a:r>
                  <a:endParaRPr lang="ja-JP" altLang="en-US" sz="1600" dirty="0">
                    <a:solidFill>
                      <a:prstClr val="black"/>
                    </a:solidFill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73" name="テキスト ボックス 72">
                  <a:extLst>
                    <a:ext uri="{FF2B5EF4-FFF2-40B4-BE49-F238E27FC236}">
                      <a16:creationId xmlns:a16="http://schemas.microsoft.com/office/drawing/2014/main" id="{14222842-4C1A-4891-BDF1-770D4F8D63E7}"/>
                    </a:ext>
                  </a:extLst>
                </p:cNvPr>
                <p:cNvSpPr txBox="1"/>
                <p:nvPr/>
              </p:nvSpPr>
              <p:spPr>
                <a:xfrm>
                  <a:off x="6361137" y="472334"/>
                  <a:ext cx="393056" cy="338554"/>
                </a:xfrm>
                <a:prstGeom prst="rect">
                  <a:avLst/>
                </a:prstGeom>
                <a:solidFill>
                  <a:schemeClr val="accent6">
                    <a:lumMod val="75000"/>
                  </a:schemeClr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ja-JP" sz="1600" dirty="0">
                      <a:solidFill>
                        <a:prstClr val="black"/>
                      </a:solidFill>
                      <a:latin typeface="Calibri"/>
                      <a:ea typeface="ＭＳ Ｐゴシック" panose="020B0600070205080204" pitchFamily="50" charset="-128"/>
                    </a:rPr>
                    <a:t>45</a:t>
                  </a:r>
                  <a:endParaRPr lang="ja-JP" altLang="en-US" sz="1600" dirty="0">
                    <a:solidFill>
                      <a:prstClr val="black"/>
                    </a:solidFill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74" name="テキスト ボックス 73">
                  <a:extLst>
                    <a:ext uri="{FF2B5EF4-FFF2-40B4-BE49-F238E27FC236}">
                      <a16:creationId xmlns:a16="http://schemas.microsoft.com/office/drawing/2014/main" id="{4F096DDC-EF4F-4358-B9FE-68B71089A98A}"/>
                    </a:ext>
                  </a:extLst>
                </p:cNvPr>
                <p:cNvSpPr txBox="1"/>
                <p:nvPr/>
              </p:nvSpPr>
              <p:spPr>
                <a:xfrm>
                  <a:off x="6361137" y="80628"/>
                  <a:ext cx="393056" cy="338554"/>
                </a:xfrm>
                <a:prstGeom prst="rect">
                  <a:avLst/>
                </a:prstGeom>
                <a:solidFill>
                  <a:schemeClr val="accent6">
                    <a:lumMod val="75000"/>
                  </a:schemeClr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ja-JP" sz="1600" dirty="0">
                      <a:solidFill>
                        <a:prstClr val="black"/>
                      </a:solidFill>
                      <a:latin typeface="Calibri"/>
                      <a:ea typeface="ＭＳ Ｐゴシック" panose="020B0600070205080204" pitchFamily="50" charset="-128"/>
                    </a:rPr>
                    <a:t>15</a:t>
                  </a:r>
                  <a:endParaRPr lang="ja-JP" altLang="en-US" sz="1600" dirty="0">
                    <a:solidFill>
                      <a:prstClr val="black"/>
                    </a:solidFill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75" name="正方形/長方形 74">
                  <a:extLst>
                    <a:ext uri="{FF2B5EF4-FFF2-40B4-BE49-F238E27FC236}">
                      <a16:creationId xmlns:a16="http://schemas.microsoft.com/office/drawing/2014/main" id="{83ED5FA2-9146-4F89-8499-522425AAA6ED}"/>
                    </a:ext>
                  </a:extLst>
                </p:cNvPr>
                <p:cNvSpPr/>
                <p:nvPr/>
              </p:nvSpPr>
              <p:spPr>
                <a:xfrm>
                  <a:off x="4572000" y="361908"/>
                  <a:ext cx="328617" cy="292104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ja-JP" altLang="en-US">
                    <a:solidFill>
                      <a:prstClr val="white"/>
                    </a:solidFill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76" name="正方形/長方形 75">
                  <a:extLst>
                    <a:ext uri="{FF2B5EF4-FFF2-40B4-BE49-F238E27FC236}">
                      <a16:creationId xmlns:a16="http://schemas.microsoft.com/office/drawing/2014/main" id="{CE686354-46A7-4041-9CC2-039DD0A10635}"/>
                    </a:ext>
                  </a:extLst>
                </p:cNvPr>
                <p:cNvSpPr/>
                <p:nvPr/>
              </p:nvSpPr>
              <p:spPr>
                <a:xfrm>
                  <a:off x="4572000" y="946116"/>
                  <a:ext cx="328617" cy="292104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ja-JP" altLang="en-US">
                    <a:solidFill>
                      <a:prstClr val="white"/>
                    </a:solidFill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77" name="正方形/長方形 76">
                  <a:extLst>
                    <a:ext uri="{FF2B5EF4-FFF2-40B4-BE49-F238E27FC236}">
                      <a16:creationId xmlns:a16="http://schemas.microsoft.com/office/drawing/2014/main" id="{615FF3AD-D4C4-4CA7-9692-0CF35DCD3CD1}"/>
                    </a:ext>
                  </a:extLst>
                </p:cNvPr>
                <p:cNvSpPr/>
                <p:nvPr/>
              </p:nvSpPr>
              <p:spPr>
                <a:xfrm>
                  <a:off x="4918080" y="360132"/>
                  <a:ext cx="328617" cy="292104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ja-JP" altLang="en-US">
                    <a:solidFill>
                      <a:prstClr val="white"/>
                    </a:solidFill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78" name="正方形/長方形 77">
                  <a:extLst>
                    <a:ext uri="{FF2B5EF4-FFF2-40B4-BE49-F238E27FC236}">
                      <a16:creationId xmlns:a16="http://schemas.microsoft.com/office/drawing/2014/main" id="{B213026A-5307-4E0B-8197-45AB2BEE4C8D}"/>
                    </a:ext>
                  </a:extLst>
                </p:cNvPr>
                <p:cNvSpPr/>
                <p:nvPr/>
              </p:nvSpPr>
              <p:spPr>
                <a:xfrm>
                  <a:off x="3214678" y="357166"/>
                  <a:ext cx="3000396" cy="881054"/>
                </a:xfrm>
                <a:prstGeom prst="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ja-JP" altLang="en-US">
                    <a:solidFill>
                      <a:prstClr val="white"/>
                    </a:solidFill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79" name="円/楕円 24">
                  <a:extLst>
                    <a:ext uri="{FF2B5EF4-FFF2-40B4-BE49-F238E27FC236}">
                      <a16:creationId xmlns:a16="http://schemas.microsoft.com/office/drawing/2014/main" id="{F8D965C6-BD8D-4B8F-88F9-C396FDF56DC0}"/>
                    </a:ext>
                  </a:extLst>
                </p:cNvPr>
                <p:cNvSpPr/>
                <p:nvPr/>
              </p:nvSpPr>
              <p:spPr>
                <a:xfrm>
                  <a:off x="4718052" y="800064"/>
                  <a:ext cx="45719" cy="45719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ja-JP" altLang="en-US">
                    <a:solidFill>
                      <a:prstClr val="white"/>
                    </a:solidFill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80" name="テキスト ボックス 79">
                  <a:extLst>
                    <a:ext uri="{FF2B5EF4-FFF2-40B4-BE49-F238E27FC236}">
                      <a16:creationId xmlns:a16="http://schemas.microsoft.com/office/drawing/2014/main" id="{C73507D5-B8D7-4024-AB6E-6912837DCD39}"/>
                    </a:ext>
                  </a:extLst>
                </p:cNvPr>
                <p:cNvSpPr txBox="1"/>
                <p:nvPr/>
              </p:nvSpPr>
              <p:spPr>
                <a:xfrm>
                  <a:off x="4572000" y="-3222"/>
                  <a:ext cx="30168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ja-JP" dirty="0">
                      <a:solidFill>
                        <a:prstClr val="black"/>
                      </a:solidFill>
                      <a:latin typeface="Calibri"/>
                      <a:ea typeface="ＭＳ Ｐゴシック" panose="020B0600070205080204" pitchFamily="50" charset="-128"/>
                    </a:rPr>
                    <a:t>1</a:t>
                  </a:r>
                  <a:endParaRPr lang="ja-JP" altLang="en-US" dirty="0">
                    <a:solidFill>
                      <a:prstClr val="black"/>
                    </a:solidFill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81" name="テキスト ボックス 80">
                  <a:extLst>
                    <a:ext uri="{FF2B5EF4-FFF2-40B4-BE49-F238E27FC236}">
                      <a16:creationId xmlns:a16="http://schemas.microsoft.com/office/drawing/2014/main" id="{CD9393CA-42E7-4D50-9776-844575BACFB7}"/>
                    </a:ext>
                  </a:extLst>
                </p:cNvPr>
                <p:cNvSpPr txBox="1"/>
                <p:nvPr/>
              </p:nvSpPr>
              <p:spPr>
                <a:xfrm>
                  <a:off x="4572000" y="1155257"/>
                  <a:ext cx="30168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ja-JP" dirty="0">
                      <a:solidFill>
                        <a:prstClr val="black"/>
                      </a:solidFill>
                      <a:latin typeface="Calibri"/>
                      <a:ea typeface="ＭＳ Ｐゴシック" panose="020B0600070205080204" pitchFamily="50" charset="-128"/>
                    </a:rPr>
                    <a:t>3</a:t>
                  </a:r>
                  <a:endParaRPr lang="ja-JP" altLang="en-US" dirty="0">
                    <a:solidFill>
                      <a:prstClr val="black"/>
                    </a:solidFill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82" name="テキスト ボックス 81">
                  <a:extLst>
                    <a:ext uri="{FF2B5EF4-FFF2-40B4-BE49-F238E27FC236}">
                      <a16:creationId xmlns:a16="http://schemas.microsoft.com/office/drawing/2014/main" id="{250243AA-7505-4240-B845-DE4362149A1D}"/>
                    </a:ext>
                  </a:extLst>
                </p:cNvPr>
                <p:cNvSpPr txBox="1"/>
                <p:nvPr/>
              </p:nvSpPr>
              <p:spPr>
                <a:xfrm>
                  <a:off x="5265747" y="654012"/>
                  <a:ext cx="30168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ja-JP" dirty="0">
                      <a:solidFill>
                        <a:prstClr val="black"/>
                      </a:solidFill>
                      <a:latin typeface="Calibri"/>
                      <a:ea typeface="ＭＳ Ｐゴシック" panose="020B0600070205080204" pitchFamily="50" charset="-128"/>
                    </a:rPr>
                    <a:t>2</a:t>
                  </a:r>
                  <a:endParaRPr lang="ja-JP" altLang="en-US" dirty="0">
                    <a:solidFill>
                      <a:prstClr val="black"/>
                    </a:solidFill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83" name="テキスト ボックス 82">
                  <a:extLst>
                    <a:ext uri="{FF2B5EF4-FFF2-40B4-BE49-F238E27FC236}">
                      <a16:creationId xmlns:a16="http://schemas.microsoft.com/office/drawing/2014/main" id="{2066A870-25B6-47FC-B59D-1EE267AF2407}"/>
                    </a:ext>
                  </a:extLst>
                </p:cNvPr>
                <p:cNvSpPr txBox="1"/>
                <p:nvPr/>
              </p:nvSpPr>
              <p:spPr>
                <a:xfrm>
                  <a:off x="3878253" y="654012"/>
                  <a:ext cx="30168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ja-JP" dirty="0">
                      <a:solidFill>
                        <a:prstClr val="black"/>
                      </a:solidFill>
                      <a:latin typeface="Calibri"/>
                      <a:ea typeface="ＭＳ Ｐゴシック" panose="020B0600070205080204" pitchFamily="50" charset="-128"/>
                    </a:rPr>
                    <a:t>4</a:t>
                  </a:r>
                  <a:endParaRPr lang="ja-JP" altLang="en-US" dirty="0">
                    <a:solidFill>
                      <a:prstClr val="black"/>
                    </a:solidFill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</p:grpSp>
          <p:sp>
            <p:nvSpPr>
              <p:cNvPr id="71" name="テキスト ボックス 70">
                <a:extLst>
                  <a:ext uri="{FF2B5EF4-FFF2-40B4-BE49-F238E27FC236}">
                    <a16:creationId xmlns:a16="http://schemas.microsoft.com/office/drawing/2014/main" id="{24A70B9D-0E54-4846-AF21-60DEEBE41AE1}"/>
                  </a:ext>
                </a:extLst>
              </p:cNvPr>
              <p:cNvSpPr txBox="1"/>
              <p:nvPr/>
            </p:nvSpPr>
            <p:spPr>
              <a:xfrm>
                <a:off x="6591212" y="1520788"/>
                <a:ext cx="393056" cy="338554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1600" dirty="0">
                    <a:solidFill>
                      <a:prstClr val="black"/>
                    </a:solidFill>
                    <a:latin typeface="Calibri"/>
                    <a:ea typeface="ＭＳ Ｐゴシック" panose="020B0600070205080204" pitchFamily="50" charset="-128"/>
                  </a:rPr>
                  <a:t>45</a:t>
                </a:r>
                <a:endParaRPr lang="ja-JP" altLang="en-US" sz="1600" dirty="0">
                  <a:solidFill>
                    <a:prstClr val="black"/>
                  </a:solidFill>
                  <a:latin typeface="Calibri"/>
                  <a:ea typeface="ＭＳ Ｐゴシック" panose="020B0600070205080204" pitchFamily="50" charset="-128"/>
                </a:endParaRPr>
              </a:p>
            </p:txBody>
          </p:sp>
        </p:grpSp>
        <p:sp>
          <p:nvSpPr>
            <p:cNvPr id="64" name="正方形/長方形 63">
              <a:extLst>
                <a:ext uri="{FF2B5EF4-FFF2-40B4-BE49-F238E27FC236}">
                  <a16:creationId xmlns:a16="http://schemas.microsoft.com/office/drawing/2014/main" id="{176A6301-4CB6-4C01-9640-06AB759237B5}"/>
                </a:ext>
              </a:extLst>
            </p:cNvPr>
            <p:cNvSpPr/>
            <p:nvPr/>
          </p:nvSpPr>
          <p:spPr>
            <a:xfrm>
              <a:off x="8135537" y="2634706"/>
              <a:ext cx="328617" cy="29210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ja-JP" altLang="en-US">
                <a:solidFill>
                  <a:prstClr val="white"/>
                </a:solidFill>
                <a:latin typeface="Calibri"/>
                <a:ea typeface="ＭＳ Ｐゴシック" panose="020B0600070205080204" pitchFamily="50" charset="-128"/>
              </a:endParaRPr>
            </a:p>
          </p:txBody>
        </p:sp>
        <p:sp>
          <p:nvSpPr>
            <p:cNvPr id="65" name="正方形/長方形 64">
              <a:extLst>
                <a:ext uri="{FF2B5EF4-FFF2-40B4-BE49-F238E27FC236}">
                  <a16:creationId xmlns:a16="http://schemas.microsoft.com/office/drawing/2014/main" id="{A98A0A80-A1A5-46BD-85E3-1B172A1AF1AF}"/>
                </a:ext>
              </a:extLst>
            </p:cNvPr>
            <p:cNvSpPr/>
            <p:nvPr/>
          </p:nvSpPr>
          <p:spPr>
            <a:xfrm>
              <a:off x="7465190" y="2058052"/>
              <a:ext cx="328617" cy="29210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ja-JP" altLang="en-US">
                <a:solidFill>
                  <a:prstClr val="white"/>
                </a:solidFill>
                <a:latin typeface="Calibri"/>
                <a:ea typeface="ＭＳ Ｐゴシック" panose="020B0600070205080204" pitchFamily="50" charset="-128"/>
              </a:endParaRPr>
            </a:p>
          </p:txBody>
        </p:sp>
        <p:sp>
          <p:nvSpPr>
            <p:cNvPr id="66" name="正方形/長方形 65">
              <a:extLst>
                <a:ext uri="{FF2B5EF4-FFF2-40B4-BE49-F238E27FC236}">
                  <a16:creationId xmlns:a16="http://schemas.microsoft.com/office/drawing/2014/main" id="{98A8B099-E20E-4CC6-8FE2-D4BAB12202FB}"/>
                </a:ext>
              </a:extLst>
            </p:cNvPr>
            <p:cNvSpPr/>
            <p:nvPr/>
          </p:nvSpPr>
          <p:spPr>
            <a:xfrm>
              <a:off x="7460671" y="2636018"/>
              <a:ext cx="328617" cy="29210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ja-JP" altLang="en-US">
                <a:solidFill>
                  <a:prstClr val="white"/>
                </a:solidFill>
                <a:latin typeface="Calibri"/>
                <a:ea typeface="ＭＳ Ｐゴシック" panose="020B0600070205080204" pitchFamily="50" charset="-128"/>
              </a:endParaRPr>
            </a:p>
          </p:txBody>
        </p:sp>
        <p:grpSp>
          <p:nvGrpSpPr>
            <p:cNvPr id="67" name="グループ化 66">
              <a:extLst>
                <a:ext uri="{FF2B5EF4-FFF2-40B4-BE49-F238E27FC236}">
                  <a16:creationId xmlns:a16="http://schemas.microsoft.com/office/drawing/2014/main" id="{4692F73F-BCA4-4928-90E5-85ABAB6885E3}"/>
                </a:ext>
              </a:extLst>
            </p:cNvPr>
            <p:cNvGrpSpPr/>
            <p:nvPr/>
          </p:nvGrpSpPr>
          <p:grpSpPr>
            <a:xfrm>
              <a:off x="7808338" y="2372097"/>
              <a:ext cx="328617" cy="292104"/>
              <a:chOff x="8732216" y="2794153"/>
              <a:chExt cx="328617" cy="292104"/>
            </a:xfrm>
          </p:grpSpPr>
          <p:sp>
            <p:nvSpPr>
              <p:cNvPr id="68" name="正方形/長方形 67">
                <a:extLst>
                  <a:ext uri="{FF2B5EF4-FFF2-40B4-BE49-F238E27FC236}">
                    <a16:creationId xmlns:a16="http://schemas.microsoft.com/office/drawing/2014/main" id="{9D47461B-3E60-4857-A042-EF9D5EABEF3C}"/>
                  </a:ext>
                </a:extLst>
              </p:cNvPr>
              <p:cNvSpPr/>
              <p:nvPr/>
            </p:nvSpPr>
            <p:spPr>
              <a:xfrm>
                <a:off x="8732216" y="2794153"/>
                <a:ext cx="328617" cy="292104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ja-JP"/>
                </a:defPPr>
                <a:lvl1pPr marL="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ja-JP" altLang="en-US">
                  <a:solidFill>
                    <a:prstClr val="white"/>
                  </a:solidFill>
                  <a:latin typeface="Calibri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69" name="正方形/長方形 68">
                <a:extLst>
                  <a:ext uri="{FF2B5EF4-FFF2-40B4-BE49-F238E27FC236}">
                    <a16:creationId xmlns:a16="http://schemas.microsoft.com/office/drawing/2014/main" id="{FB2436D7-01DA-4695-BE5E-830EF7C6D16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808420" y="2860834"/>
                <a:ext cx="164308" cy="146052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ja-JP"/>
                </a:defPPr>
                <a:lvl1pPr marL="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ja-JP" altLang="en-US">
                  <a:solidFill>
                    <a:prstClr val="white"/>
                  </a:solidFill>
                  <a:latin typeface="Calibri"/>
                  <a:ea typeface="ＭＳ Ｐゴシック" panose="020B0600070205080204" pitchFamily="50" charset="-128"/>
                </a:endParaRPr>
              </a:p>
            </p:txBody>
          </p:sp>
        </p:grpSp>
      </p:grpSp>
      <p:grpSp>
        <p:nvGrpSpPr>
          <p:cNvPr id="84" name="グループ化 83">
            <a:extLst>
              <a:ext uri="{FF2B5EF4-FFF2-40B4-BE49-F238E27FC236}">
                <a16:creationId xmlns:a16="http://schemas.microsoft.com/office/drawing/2014/main" id="{01119E50-A8FD-43A7-990A-CD4CCE4D2539}"/>
              </a:ext>
            </a:extLst>
          </p:cNvPr>
          <p:cNvGrpSpPr/>
          <p:nvPr/>
        </p:nvGrpSpPr>
        <p:grpSpPr>
          <a:xfrm>
            <a:off x="4724711" y="-309049"/>
            <a:ext cx="3539515" cy="1862564"/>
            <a:chOff x="6439847" y="1693503"/>
            <a:chExt cx="3539515" cy="1862564"/>
          </a:xfrm>
        </p:grpSpPr>
        <p:grpSp>
          <p:nvGrpSpPr>
            <p:cNvPr id="85" name="グループ化 6">
              <a:extLst>
                <a:ext uri="{FF2B5EF4-FFF2-40B4-BE49-F238E27FC236}">
                  <a16:creationId xmlns:a16="http://schemas.microsoft.com/office/drawing/2014/main" id="{5DF947C1-AB81-4EB4-ACA9-98EDE42E0E3C}"/>
                </a:ext>
              </a:extLst>
            </p:cNvPr>
            <p:cNvGrpSpPr/>
            <p:nvPr/>
          </p:nvGrpSpPr>
          <p:grpSpPr>
            <a:xfrm>
              <a:off x="6439847" y="1693503"/>
              <a:ext cx="3539515" cy="1862564"/>
              <a:chOff x="4572000" y="-3222"/>
              <a:chExt cx="3539515" cy="1862564"/>
            </a:xfrm>
          </p:grpSpPr>
          <p:grpSp>
            <p:nvGrpSpPr>
              <p:cNvPr id="92" name="グループ化 7">
                <a:extLst>
                  <a:ext uri="{FF2B5EF4-FFF2-40B4-BE49-F238E27FC236}">
                    <a16:creationId xmlns:a16="http://schemas.microsoft.com/office/drawing/2014/main" id="{160DBB1A-0700-4336-A6E1-22B292F7F973}"/>
                  </a:ext>
                </a:extLst>
              </p:cNvPr>
              <p:cNvGrpSpPr/>
              <p:nvPr/>
            </p:nvGrpSpPr>
            <p:grpSpPr>
              <a:xfrm>
                <a:off x="4572000" y="-3222"/>
                <a:ext cx="3539515" cy="1862163"/>
                <a:chOff x="3214678" y="-3222"/>
                <a:chExt cx="3539515" cy="1862163"/>
              </a:xfrm>
            </p:grpSpPr>
            <p:sp>
              <p:nvSpPr>
                <p:cNvPr id="94" name="テキスト ボックス 93">
                  <a:extLst>
                    <a:ext uri="{FF2B5EF4-FFF2-40B4-BE49-F238E27FC236}">
                      <a16:creationId xmlns:a16="http://schemas.microsoft.com/office/drawing/2014/main" id="{A45DDE7F-08C2-44F1-920B-3251B268ACEE}"/>
                    </a:ext>
                  </a:extLst>
                </p:cNvPr>
                <p:cNvSpPr txBox="1"/>
                <p:nvPr/>
              </p:nvSpPr>
              <p:spPr>
                <a:xfrm>
                  <a:off x="4765838" y="1520387"/>
                  <a:ext cx="393056" cy="338554"/>
                </a:xfrm>
                <a:prstGeom prst="rect">
                  <a:avLst/>
                </a:prstGeom>
                <a:solidFill>
                  <a:schemeClr val="accent6">
                    <a:lumMod val="75000"/>
                  </a:schemeClr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ja-JP" sz="1600" dirty="0">
                      <a:solidFill>
                        <a:prstClr val="black"/>
                      </a:solidFill>
                      <a:latin typeface="Calibri"/>
                      <a:ea typeface="ＭＳ Ｐゴシック" panose="020B0600070205080204" pitchFamily="50" charset="-128"/>
                    </a:rPr>
                    <a:t>15</a:t>
                  </a:r>
                  <a:endParaRPr lang="ja-JP" altLang="en-US" sz="1600" dirty="0">
                    <a:solidFill>
                      <a:prstClr val="black"/>
                    </a:solidFill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95" name="テキスト ボックス 94">
                  <a:extLst>
                    <a:ext uri="{FF2B5EF4-FFF2-40B4-BE49-F238E27FC236}">
                      <a16:creationId xmlns:a16="http://schemas.microsoft.com/office/drawing/2014/main" id="{476BD749-88C7-49E8-A815-77E0C41B87C2}"/>
                    </a:ext>
                  </a:extLst>
                </p:cNvPr>
                <p:cNvSpPr txBox="1"/>
                <p:nvPr/>
              </p:nvSpPr>
              <p:spPr>
                <a:xfrm>
                  <a:off x="6361137" y="472334"/>
                  <a:ext cx="393056" cy="338554"/>
                </a:xfrm>
                <a:prstGeom prst="rect">
                  <a:avLst/>
                </a:prstGeom>
                <a:solidFill>
                  <a:schemeClr val="accent6">
                    <a:lumMod val="75000"/>
                  </a:schemeClr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ja-JP" sz="1600" dirty="0">
                      <a:solidFill>
                        <a:prstClr val="black"/>
                      </a:solidFill>
                      <a:latin typeface="Calibri"/>
                      <a:ea typeface="ＭＳ Ｐゴシック" panose="020B0600070205080204" pitchFamily="50" charset="-128"/>
                    </a:rPr>
                    <a:t>45</a:t>
                  </a:r>
                  <a:endParaRPr lang="ja-JP" altLang="en-US" sz="1600" dirty="0">
                    <a:solidFill>
                      <a:prstClr val="black"/>
                    </a:solidFill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96" name="テキスト ボックス 95">
                  <a:extLst>
                    <a:ext uri="{FF2B5EF4-FFF2-40B4-BE49-F238E27FC236}">
                      <a16:creationId xmlns:a16="http://schemas.microsoft.com/office/drawing/2014/main" id="{51C664F1-7127-4A1E-922E-9225D1CF86E0}"/>
                    </a:ext>
                  </a:extLst>
                </p:cNvPr>
                <p:cNvSpPr txBox="1"/>
                <p:nvPr/>
              </p:nvSpPr>
              <p:spPr>
                <a:xfrm>
                  <a:off x="6361137" y="80628"/>
                  <a:ext cx="393056" cy="338554"/>
                </a:xfrm>
                <a:prstGeom prst="rect">
                  <a:avLst/>
                </a:prstGeom>
                <a:solidFill>
                  <a:schemeClr val="accent6">
                    <a:lumMod val="75000"/>
                  </a:schemeClr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ja-JP" sz="1600" dirty="0">
                      <a:solidFill>
                        <a:prstClr val="black"/>
                      </a:solidFill>
                      <a:latin typeface="Calibri"/>
                      <a:ea typeface="ＭＳ Ｐゴシック" panose="020B0600070205080204" pitchFamily="50" charset="-128"/>
                    </a:rPr>
                    <a:t>15</a:t>
                  </a:r>
                  <a:endParaRPr lang="ja-JP" altLang="en-US" sz="1600" dirty="0">
                    <a:solidFill>
                      <a:prstClr val="black"/>
                    </a:solidFill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97" name="正方形/長方形 96">
                  <a:extLst>
                    <a:ext uri="{FF2B5EF4-FFF2-40B4-BE49-F238E27FC236}">
                      <a16:creationId xmlns:a16="http://schemas.microsoft.com/office/drawing/2014/main" id="{9F732049-F453-45FB-829A-D49832144310}"/>
                    </a:ext>
                  </a:extLst>
                </p:cNvPr>
                <p:cNvSpPr/>
                <p:nvPr/>
              </p:nvSpPr>
              <p:spPr>
                <a:xfrm>
                  <a:off x="4572000" y="361908"/>
                  <a:ext cx="328617" cy="292104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ja-JP" altLang="en-US">
                    <a:solidFill>
                      <a:prstClr val="white"/>
                    </a:solidFill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98" name="正方形/長方形 97">
                  <a:extLst>
                    <a:ext uri="{FF2B5EF4-FFF2-40B4-BE49-F238E27FC236}">
                      <a16:creationId xmlns:a16="http://schemas.microsoft.com/office/drawing/2014/main" id="{65538E7E-D86E-46F4-86D9-AE1FFAC1D972}"/>
                    </a:ext>
                  </a:extLst>
                </p:cNvPr>
                <p:cNvSpPr/>
                <p:nvPr/>
              </p:nvSpPr>
              <p:spPr>
                <a:xfrm>
                  <a:off x="4572000" y="946116"/>
                  <a:ext cx="328617" cy="292104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ja-JP" altLang="en-US">
                    <a:solidFill>
                      <a:prstClr val="white"/>
                    </a:solidFill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99" name="正方形/長方形 98">
                  <a:extLst>
                    <a:ext uri="{FF2B5EF4-FFF2-40B4-BE49-F238E27FC236}">
                      <a16:creationId xmlns:a16="http://schemas.microsoft.com/office/drawing/2014/main" id="{163B1D45-5DC6-4C39-AFD9-4C27BE0F2782}"/>
                    </a:ext>
                  </a:extLst>
                </p:cNvPr>
                <p:cNvSpPr/>
                <p:nvPr/>
              </p:nvSpPr>
              <p:spPr>
                <a:xfrm>
                  <a:off x="4918080" y="360132"/>
                  <a:ext cx="328617" cy="292104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ja-JP" altLang="en-US">
                    <a:solidFill>
                      <a:prstClr val="white"/>
                    </a:solidFill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100" name="正方形/長方形 99">
                  <a:extLst>
                    <a:ext uri="{FF2B5EF4-FFF2-40B4-BE49-F238E27FC236}">
                      <a16:creationId xmlns:a16="http://schemas.microsoft.com/office/drawing/2014/main" id="{D3D8A56A-8178-4174-9BC5-44C0BB4F6EBE}"/>
                    </a:ext>
                  </a:extLst>
                </p:cNvPr>
                <p:cNvSpPr/>
                <p:nvPr/>
              </p:nvSpPr>
              <p:spPr>
                <a:xfrm>
                  <a:off x="3214678" y="357166"/>
                  <a:ext cx="3000396" cy="881054"/>
                </a:xfrm>
                <a:prstGeom prst="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ja-JP" altLang="en-US">
                    <a:solidFill>
                      <a:prstClr val="white"/>
                    </a:solidFill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101" name="円/楕円 24">
                  <a:extLst>
                    <a:ext uri="{FF2B5EF4-FFF2-40B4-BE49-F238E27FC236}">
                      <a16:creationId xmlns:a16="http://schemas.microsoft.com/office/drawing/2014/main" id="{8C74175C-551B-4249-9282-5EB094CF761F}"/>
                    </a:ext>
                  </a:extLst>
                </p:cNvPr>
                <p:cNvSpPr/>
                <p:nvPr/>
              </p:nvSpPr>
              <p:spPr>
                <a:xfrm>
                  <a:off x="4718052" y="800064"/>
                  <a:ext cx="45719" cy="45719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ja-JP" altLang="en-US">
                    <a:solidFill>
                      <a:prstClr val="white"/>
                    </a:solidFill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102" name="テキスト ボックス 101">
                  <a:extLst>
                    <a:ext uri="{FF2B5EF4-FFF2-40B4-BE49-F238E27FC236}">
                      <a16:creationId xmlns:a16="http://schemas.microsoft.com/office/drawing/2014/main" id="{CA81C3A6-B254-44FF-97DD-C2B045BFE47B}"/>
                    </a:ext>
                  </a:extLst>
                </p:cNvPr>
                <p:cNvSpPr txBox="1"/>
                <p:nvPr/>
              </p:nvSpPr>
              <p:spPr>
                <a:xfrm>
                  <a:off x="4572000" y="-3222"/>
                  <a:ext cx="30168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ja-JP" dirty="0">
                      <a:solidFill>
                        <a:prstClr val="black"/>
                      </a:solidFill>
                      <a:latin typeface="Calibri"/>
                      <a:ea typeface="ＭＳ Ｐゴシック" panose="020B0600070205080204" pitchFamily="50" charset="-128"/>
                    </a:rPr>
                    <a:t>1</a:t>
                  </a:r>
                  <a:endParaRPr lang="ja-JP" altLang="en-US" dirty="0">
                    <a:solidFill>
                      <a:prstClr val="black"/>
                    </a:solidFill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103" name="テキスト ボックス 102">
                  <a:extLst>
                    <a:ext uri="{FF2B5EF4-FFF2-40B4-BE49-F238E27FC236}">
                      <a16:creationId xmlns:a16="http://schemas.microsoft.com/office/drawing/2014/main" id="{FDDF3222-D5E5-4576-801A-638D9D5922A8}"/>
                    </a:ext>
                  </a:extLst>
                </p:cNvPr>
                <p:cNvSpPr txBox="1"/>
                <p:nvPr/>
              </p:nvSpPr>
              <p:spPr>
                <a:xfrm>
                  <a:off x="4572000" y="1155257"/>
                  <a:ext cx="30168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ja-JP" dirty="0">
                      <a:solidFill>
                        <a:prstClr val="black"/>
                      </a:solidFill>
                      <a:latin typeface="Calibri"/>
                      <a:ea typeface="ＭＳ Ｐゴシック" panose="020B0600070205080204" pitchFamily="50" charset="-128"/>
                    </a:rPr>
                    <a:t>3</a:t>
                  </a:r>
                  <a:endParaRPr lang="ja-JP" altLang="en-US" dirty="0">
                    <a:solidFill>
                      <a:prstClr val="black"/>
                    </a:solidFill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104" name="テキスト ボックス 103">
                  <a:extLst>
                    <a:ext uri="{FF2B5EF4-FFF2-40B4-BE49-F238E27FC236}">
                      <a16:creationId xmlns:a16="http://schemas.microsoft.com/office/drawing/2014/main" id="{05FEF10B-403A-42BB-8675-3EE8CB7A1CAB}"/>
                    </a:ext>
                  </a:extLst>
                </p:cNvPr>
                <p:cNvSpPr txBox="1"/>
                <p:nvPr/>
              </p:nvSpPr>
              <p:spPr>
                <a:xfrm>
                  <a:off x="5265747" y="654012"/>
                  <a:ext cx="30168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ja-JP" dirty="0">
                      <a:solidFill>
                        <a:prstClr val="black"/>
                      </a:solidFill>
                      <a:latin typeface="Calibri"/>
                      <a:ea typeface="ＭＳ Ｐゴシック" panose="020B0600070205080204" pitchFamily="50" charset="-128"/>
                    </a:rPr>
                    <a:t>2</a:t>
                  </a:r>
                  <a:endParaRPr lang="ja-JP" altLang="en-US" dirty="0">
                    <a:solidFill>
                      <a:prstClr val="black"/>
                    </a:solidFill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105" name="テキスト ボックス 104">
                  <a:extLst>
                    <a:ext uri="{FF2B5EF4-FFF2-40B4-BE49-F238E27FC236}">
                      <a16:creationId xmlns:a16="http://schemas.microsoft.com/office/drawing/2014/main" id="{43A2B4D5-2A7B-4D7C-A37B-F56AAA8DD3A3}"/>
                    </a:ext>
                  </a:extLst>
                </p:cNvPr>
                <p:cNvSpPr txBox="1"/>
                <p:nvPr/>
              </p:nvSpPr>
              <p:spPr>
                <a:xfrm>
                  <a:off x="3878253" y="654012"/>
                  <a:ext cx="30168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ja-JP" dirty="0">
                      <a:solidFill>
                        <a:prstClr val="black"/>
                      </a:solidFill>
                      <a:latin typeface="Calibri"/>
                      <a:ea typeface="ＭＳ Ｐゴシック" panose="020B0600070205080204" pitchFamily="50" charset="-128"/>
                    </a:rPr>
                    <a:t>4</a:t>
                  </a:r>
                  <a:endParaRPr lang="ja-JP" altLang="en-US" dirty="0">
                    <a:solidFill>
                      <a:prstClr val="black"/>
                    </a:solidFill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</p:grpSp>
          <p:sp>
            <p:nvSpPr>
              <p:cNvPr id="93" name="テキスト ボックス 92">
                <a:extLst>
                  <a:ext uri="{FF2B5EF4-FFF2-40B4-BE49-F238E27FC236}">
                    <a16:creationId xmlns:a16="http://schemas.microsoft.com/office/drawing/2014/main" id="{9EA73045-3A88-43EB-8DF3-0CD4C94DFB4B}"/>
                  </a:ext>
                </a:extLst>
              </p:cNvPr>
              <p:cNvSpPr txBox="1"/>
              <p:nvPr/>
            </p:nvSpPr>
            <p:spPr>
              <a:xfrm>
                <a:off x="6591212" y="1520788"/>
                <a:ext cx="393056" cy="338554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1600" dirty="0">
                    <a:solidFill>
                      <a:prstClr val="black"/>
                    </a:solidFill>
                    <a:latin typeface="Calibri"/>
                    <a:ea typeface="ＭＳ Ｐゴシック" panose="020B0600070205080204" pitchFamily="50" charset="-128"/>
                  </a:rPr>
                  <a:t>45</a:t>
                </a:r>
                <a:endParaRPr lang="ja-JP" altLang="en-US" sz="1600" dirty="0">
                  <a:solidFill>
                    <a:prstClr val="black"/>
                  </a:solidFill>
                  <a:latin typeface="Calibri"/>
                  <a:ea typeface="ＭＳ Ｐゴシック" panose="020B0600070205080204" pitchFamily="50" charset="-128"/>
                </a:endParaRPr>
              </a:p>
            </p:txBody>
          </p:sp>
        </p:grpSp>
        <p:sp>
          <p:nvSpPr>
            <p:cNvPr id="86" name="正方形/長方形 85">
              <a:extLst>
                <a:ext uri="{FF2B5EF4-FFF2-40B4-BE49-F238E27FC236}">
                  <a16:creationId xmlns:a16="http://schemas.microsoft.com/office/drawing/2014/main" id="{C21B204D-1149-4C6A-B6A9-3DDA8E8E2FA5}"/>
                </a:ext>
              </a:extLst>
            </p:cNvPr>
            <p:cNvSpPr/>
            <p:nvPr/>
          </p:nvSpPr>
          <p:spPr>
            <a:xfrm>
              <a:off x="8135537" y="2634706"/>
              <a:ext cx="328617" cy="29210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ja-JP" altLang="en-US">
                <a:solidFill>
                  <a:prstClr val="white"/>
                </a:solidFill>
                <a:latin typeface="Calibri"/>
                <a:ea typeface="ＭＳ Ｐゴシック" panose="020B0600070205080204" pitchFamily="50" charset="-128"/>
              </a:endParaRPr>
            </a:p>
          </p:txBody>
        </p:sp>
        <p:sp>
          <p:nvSpPr>
            <p:cNvPr id="87" name="正方形/長方形 86">
              <a:extLst>
                <a:ext uri="{FF2B5EF4-FFF2-40B4-BE49-F238E27FC236}">
                  <a16:creationId xmlns:a16="http://schemas.microsoft.com/office/drawing/2014/main" id="{151BCE56-E2C7-4750-92E7-B899B3880866}"/>
                </a:ext>
              </a:extLst>
            </p:cNvPr>
            <p:cNvSpPr/>
            <p:nvPr/>
          </p:nvSpPr>
          <p:spPr>
            <a:xfrm>
              <a:off x="7465190" y="2058052"/>
              <a:ext cx="328617" cy="29210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ja-JP" altLang="en-US">
                <a:solidFill>
                  <a:prstClr val="white"/>
                </a:solidFill>
                <a:latin typeface="Calibri"/>
                <a:ea typeface="ＭＳ Ｐゴシック" panose="020B0600070205080204" pitchFamily="50" charset="-128"/>
              </a:endParaRPr>
            </a:p>
          </p:txBody>
        </p:sp>
        <p:sp>
          <p:nvSpPr>
            <p:cNvPr id="88" name="正方形/長方形 87">
              <a:extLst>
                <a:ext uri="{FF2B5EF4-FFF2-40B4-BE49-F238E27FC236}">
                  <a16:creationId xmlns:a16="http://schemas.microsoft.com/office/drawing/2014/main" id="{6714D246-910A-4213-97D8-CCD4AE953E8D}"/>
                </a:ext>
              </a:extLst>
            </p:cNvPr>
            <p:cNvSpPr/>
            <p:nvPr/>
          </p:nvSpPr>
          <p:spPr>
            <a:xfrm>
              <a:off x="7460671" y="2636018"/>
              <a:ext cx="328617" cy="29210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ja-JP" altLang="en-US">
                <a:solidFill>
                  <a:prstClr val="white"/>
                </a:solidFill>
                <a:latin typeface="Calibri"/>
                <a:ea typeface="ＭＳ Ｐゴシック" panose="020B0600070205080204" pitchFamily="50" charset="-128"/>
              </a:endParaRPr>
            </a:p>
          </p:txBody>
        </p:sp>
        <p:sp>
          <p:nvSpPr>
            <p:cNvPr id="90" name="正方形/長方形 89">
              <a:extLst>
                <a:ext uri="{FF2B5EF4-FFF2-40B4-BE49-F238E27FC236}">
                  <a16:creationId xmlns:a16="http://schemas.microsoft.com/office/drawing/2014/main" id="{25DA0917-C28B-4F80-AC94-E6E9A1DB82D3}"/>
                </a:ext>
              </a:extLst>
            </p:cNvPr>
            <p:cNvSpPr/>
            <p:nvPr/>
          </p:nvSpPr>
          <p:spPr>
            <a:xfrm>
              <a:off x="7808338" y="2372097"/>
              <a:ext cx="328617" cy="29210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ja-JP" altLang="en-US">
                <a:solidFill>
                  <a:prstClr val="white"/>
                </a:solidFill>
                <a:latin typeface="Calibri"/>
                <a:ea typeface="ＭＳ Ｐゴシック" panose="020B0600070205080204" pitchFamily="50" charset="-128"/>
              </a:endParaRPr>
            </a:p>
          </p:txBody>
        </p:sp>
      </p:grpSp>
      <p:sp>
        <p:nvSpPr>
          <p:cNvPr id="106" name="テキスト ボックス 105">
            <a:extLst>
              <a:ext uri="{FF2B5EF4-FFF2-40B4-BE49-F238E27FC236}">
                <a16:creationId xmlns:a16="http://schemas.microsoft.com/office/drawing/2014/main" id="{169340E4-535D-4490-B3C4-2C474CFBA3BB}"/>
              </a:ext>
            </a:extLst>
          </p:cNvPr>
          <p:cNvSpPr txBox="1"/>
          <p:nvPr/>
        </p:nvSpPr>
        <p:spPr>
          <a:xfrm>
            <a:off x="1751047" y="148451"/>
            <a:ext cx="12987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Generated</a:t>
            </a:r>
            <a:endParaRPr kumimoji="1" lang="ja-JP" altLang="en-US" dirty="0"/>
          </a:p>
        </p:txBody>
      </p:sp>
      <p:sp>
        <p:nvSpPr>
          <p:cNvPr id="107" name="テキスト ボックス 106">
            <a:extLst>
              <a:ext uri="{FF2B5EF4-FFF2-40B4-BE49-F238E27FC236}">
                <a16:creationId xmlns:a16="http://schemas.microsoft.com/office/drawing/2014/main" id="{B08C5EF6-B0B4-43CC-977A-8B68393DF37C}"/>
              </a:ext>
            </a:extLst>
          </p:cNvPr>
          <p:cNvSpPr txBox="1"/>
          <p:nvPr/>
        </p:nvSpPr>
        <p:spPr>
          <a:xfrm>
            <a:off x="238582" y="4567388"/>
            <a:ext cx="10583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w/AC</a:t>
            </a:r>
          </a:p>
          <a:p>
            <a:r>
              <a:rPr lang="en-US" altLang="ja-JP" dirty="0"/>
              <a:t>n=1.034</a:t>
            </a:r>
            <a:endParaRPr kumimoji="1" lang="ja-JP" altLang="en-US" dirty="0"/>
          </a:p>
        </p:txBody>
      </p:sp>
      <p:sp>
        <p:nvSpPr>
          <p:cNvPr id="110" name="テキスト ボックス 109">
            <a:extLst>
              <a:ext uri="{FF2B5EF4-FFF2-40B4-BE49-F238E27FC236}">
                <a16:creationId xmlns:a16="http://schemas.microsoft.com/office/drawing/2014/main" id="{5CE55534-AE68-4AAE-BF62-C277C6BCBF64}"/>
              </a:ext>
            </a:extLst>
          </p:cNvPr>
          <p:cNvSpPr txBox="1"/>
          <p:nvPr/>
        </p:nvSpPr>
        <p:spPr>
          <a:xfrm>
            <a:off x="54367" y="2320640"/>
            <a:ext cx="8595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No AC</a:t>
            </a:r>
            <a:endParaRPr kumimoji="1" lang="ja-JP" altLang="en-US" dirty="0"/>
          </a:p>
        </p:txBody>
      </p:sp>
      <p:pic>
        <p:nvPicPr>
          <p:cNvPr id="114" name="図 113">
            <a:extLst>
              <a:ext uri="{FF2B5EF4-FFF2-40B4-BE49-F238E27FC236}">
                <a16:creationId xmlns:a16="http://schemas.microsoft.com/office/drawing/2014/main" id="{DA7F5E20-1B0F-4FF0-9D64-93A7BFA5057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6080" y="3701256"/>
            <a:ext cx="3565134" cy="3156744"/>
          </a:xfrm>
          <a:prstGeom prst="rect">
            <a:avLst/>
          </a:prstGeom>
        </p:spPr>
      </p:pic>
      <p:sp>
        <p:nvSpPr>
          <p:cNvPr id="116" name="コンテンツ プレースホルダー 115">
            <a:extLst>
              <a:ext uri="{FF2B5EF4-FFF2-40B4-BE49-F238E27FC236}">
                <a16:creationId xmlns:a16="http://schemas.microsoft.com/office/drawing/2014/main" id="{DBC51EAA-D7B3-4548-9E9D-37CA534302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992336"/>
          </a:xfrm>
        </p:spPr>
        <p:txBody>
          <a:bodyPr/>
          <a:lstStyle/>
          <a:p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981338885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AA9994E-2371-4C8B-9951-EE551638AF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>
                <a:latin typeface="Symbol" panose="05050102010706020507" pitchFamily="18" charset="2"/>
              </a:rPr>
              <a:t> </a:t>
            </a:r>
            <a:r>
              <a:rPr kumimoji="1" lang="en-US" altLang="ja-JP" dirty="0" err="1">
                <a:latin typeface="Symbol" panose="05050102010706020507" pitchFamily="18" charset="2"/>
              </a:rPr>
              <a:t>bg</a:t>
            </a:r>
            <a:r>
              <a:rPr lang="ja-JP" altLang="en-US" dirty="0">
                <a:latin typeface="Symbol" panose="05050102010706020507" pitchFamily="18" charset="2"/>
              </a:rPr>
              <a:t> </a:t>
            </a:r>
            <a:r>
              <a:rPr lang="en-US" altLang="ja-JP" dirty="0"/>
              <a:t>with AC n=</a:t>
            </a:r>
            <a:r>
              <a:rPr kumimoji="1" lang="en-US" altLang="ja-JP" dirty="0"/>
              <a:t>1.034</a:t>
            </a:r>
            <a:endParaRPr kumimoji="1" lang="ja-JP" altLang="en-US" dirty="0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37573148-B2AD-46CB-8022-5C3D60D059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9220" y="1803841"/>
            <a:ext cx="4669944" cy="4134997"/>
          </a:xfrm>
          <a:prstGeom prst="rect">
            <a:avLst/>
          </a:prstGeom>
        </p:spPr>
      </p:pic>
      <p:pic>
        <p:nvPicPr>
          <p:cNvPr id="12" name="コンテンツ プレースホルダー 4">
            <a:extLst>
              <a:ext uri="{FF2B5EF4-FFF2-40B4-BE49-F238E27FC236}">
                <a16:creationId xmlns:a16="http://schemas.microsoft.com/office/drawing/2014/main" id="{DEA11CC6-AA22-4D15-A8D5-21ABDC6F47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0700" y="1948517"/>
            <a:ext cx="4669945" cy="4134998"/>
          </a:xfrm>
          <a:prstGeom prst="rect">
            <a:avLst/>
          </a:prstGeom>
        </p:spPr>
      </p:pic>
      <p:pic>
        <p:nvPicPr>
          <p:cNvPr id="21" name="コンテンツ プレースホルダー 17">
            <a:extLst>
              <a:ext uri="{FF2B5EF4-FFF2-40B4-BE49-F238E27FC236}">
                <a16:creationId xmlns:a16="http://schemas.microsoft.com/office/drawing/2014/main" id="{A00DF316-F480-402B-BFED-CFA6B03877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74" y="1897138"/>
            <a:ext cx="4436785" cy="3928547"/>
          </a:xfrm>
          <a:prstGeom prst="rect">
            <a:avLst/>
          </a:prstGeom>
        </p:spPr>
      </p:pic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07B9C6CA-A806-4638-A1F7-FD0EFC7413EE}"/>
              </a:ext>
            </a:extLst>
          </p:cNvPr>
          <p:cNvSpPr txBox="1"/>
          <p:nvPr/>
        </p:nvSpPr>
        <p:spPr>
          <a:xfrm>
            <a:off x="3429000" y="5662803"/>
            <a:ext cx="4058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>
                <a:latin typeface="Symbol" panose="05050102010706020507" pitchFamily="18" charset="2"/>
              </a:rPr>
              <a:t>bg</a:t>
            </a:r>
            <a:endParaRPr kumimoji="1" lang="ja-JP" altLang="en-US" dirty="0">
              <a:latin typeface="Symbol" panose="05050102010706020507" pitchFamily="18" charset="2"/>
            </a:endParaRPr>
          </a:p>
        </p:txBody>
      </p:sp>
      <p:sp>
        <p:nvSpPr>
          <p:cNvPr id="31" name="コンテンツ プレースホルダー 30">
            <a:extLst>
              <a:ext uri="{FF2B5EF4-FFF2-40B4-BE49-F238E27FC236}">
                <a16:creationId xmlns:a16="http://schemas.microsoft.com/office/drawing/2014/main" id="{B6E7CEB9-8E7C-49E8-A490-D14F0A74EF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14550" y="1825625"/>
            <a:ext cx="9239250" cy="3630728"/>
          </a:xfrm>
        </p:spPr>
        <p:txBody>
          <a:bodyPr/>
          <a:lstStyle/>
          <a:p>
            <a:endParaRPr lang="ja-JP" altLang="en-US" dirty="0"/>
          </a:p>
        </p:txBody>
      </p:sp>
      <p:grpSp>
        <p:nvGrpSpPr>
          <p:cNvPr id="32" name="グループ化 31">
            <a:extLst>
              <a:ext uri="{FF2B5EF4-FFF2-40B4-BE49-F238E27FC236}">
                <a16:creationId xmlns:a16="http://schemas.microsoft.com/office/drawing/2014/main" id="{539D7A9E-23CF-46BC-9FCE-EE262D430395}"/>
              </a:ext>
            </a:extLst>
          </p:cNvPr>
          <p:cNvGrpSpPr/>
          <p:nvPr/>
        </p:nvGrpSpPr>
        <p:grpSpPr>
          <a:xfrm>
            <a:off x="8650068" y="326039"/>
            <a:ext cx="3539515" cy="1862564"/>
            <a:chOff x="6439847" y="1693503"/>
            <a:chExt cx="3539515" cy="1862564"/>
          </a:xfrm>
        </p:grpSpPr>
        <p:grpSp>
          <p:nvGrpSpPr>
            <p:cNvPr id="33" name="グループ化 6">
              <a:extLst>
                <a:ext uri="{FF2B5EF4-FFF2-40B4-BE49-F238E27FC236}">
                  <a16:creationId xmlns:a16="http://schemas.microsoft.com/office/drawing/2014/main" id="{3E2F89D2-BCA0-498C-8AAB-2D9E17DD626F}"/>
                </a:ext>
              </a:extLst>
            </p:cNvPr>
            <p:cNvGrpSpPr/>
            <p:nvPr/>
          </p:nvGrpSpPr>
          <p:grpSpPr>
            <a:xfrm>
              <a:off x="6439847" y="1693503"/>
              <a:ext cx="3539515" cy="1862564"/>
              <a:chOff x="4572000" y="-3222"/>
              <a:chExt cx="3539515" cy="1862564"/>
            </a:xfrm>
          </p:grpSpPr>
          <p:grpSp>
            <p:nvGrpSpPr>
              <p:cNvPr id="40" name="グループ化 7">
                <a:extLst>
                  <a:ext uri="{FF2B5EF4-FFF2-40B4-BE49-F238E27FC236}">
                    <a16:creationId xmlns:a16="http://schemas.microsoft.com/office/drawing/2014/main" id="{922C5110-DACB-4BB1-AF9C-EFFC2B624E5C}"/>
                  </a:ext>
                </a:extLst>
              </p:cNvPr>
              <p:cNvGrpSpPr/>
              <p:nvPr/>
            </p:nvGrpSpPr>
            <p:grpSpPr>
              <a:xfrm>
                <a:off x="4572000" y="-3222"/>
                <a:ext cx="3539515" cy="1862163"/>
                <a:chOff x="3214678" y="-3222"/>
                <a:chExt cx="3539515" cy="1862163"/>
              </a:xfrm>
            </p:grpSpPr>
            <p:sp>
              <p:nvSpPr>
                <p:cNvPr id="42" name="テキスト ボックス 41">
                  <a:extLst>
                    <a:ext uri="{FF2B5EF4-FFF2-40B4-BE49-F238E27FC236}">
                      <a16:creationId xmlns:a16="http://schemas.microsoft.com/office/drawing/2014/main" id="{7CDAD083-4292-47F8-882A-1D34FDB204C6}"/>
                    </a:ext>
                  </a:extLst>
                </p:cNvPr>
                <p:cNvSpPr txBox="1"/>
                <p:nvPr/>
              </p:nvSpPr>
              <p:spPr>
                <a:xfrm>
                  <a:off x="4765838" y="1520387"/>
                  <a:ext cx="393056" cy="338554"/>
                </a:xfrm>
                <a:prstGeom prst="rect">
                  <a:avLst/>
                </a:prstGeom>
                <a:solidFill>
                  <a:schemeClr val="accent6">
                    <a:lumMod val="75000"/>
                  </a:schemeClr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ja-JP" sz="1600" dirty="0">
                      <a:solidFill>
                        <a:prstClr val="black"/>
                      </a:solidFill>
                      <a:latin typeface="Calibri"/>
                      <a:ea typeface="ＭＳ Ｐゴシック" panose="020B0600070205080204" pitchFamily="50" charset="-128"/>
                    </a:rPr>
                    <a:t>15</a:t>
                  </a:r>
                  <a:endParaRPr lang="ja-JP" altLang="en-US" sz="1600" dirty="0">
                    <a:solidFill>
                      <a:prstClr val="black"/>
                    </a:solidFill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43" name="テキスト ボックス 42">
                  <a:extLst>
                    <a:ext uri="{FF2B5EF4-FFF2-40B4-BE49-F238E27FC236}">
                      <a16:creationId xmlns:a16="http://schemas.microsoft.com/office/drawing/2014/main" id="{87AD2D29-4145-4706-98DB-2997F36FCF6A}"/>
                    </a:ext>
                  </a:extLst>
                </p:cNvPr>
                <p:cNvSpPr txBox="1"/>
                <p:nvPr/>
              </p:nvSpPr>
              <p:spPr>
                <a:xfrm>
                  <a:off x="6361137" y="472334"/>
                  <a:ext cx="393056" cy="338554"/>
                </a:xfrm>
                <a:prstGeom prst="rect">
                  <a:avLst/>
                </a:prstGeom>
                <a:solidFill>
                  <a:schemeClr val="accent6">
                    <a:lumMod val="75000"/>
                  </a:schemeClr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ja-JP" sz="1600" dirty="0">
                      <a:solidFill>
                        <a:prstClr val="black"/>
                      </a:solidFill>
                      <a:latin typeface="Calibri"/>
                      <a:ea typeface="ＭＳ Ｐゴシック" panose="020B0600070205080204" pitchFamily="50" charset="-128"/>
                    </a:rPr>
                    <a:t>45</a:t>
                  </a:r>
                  <a:endParaRPr lang="ja-JP" altLang="en-US" sz="1600" dirty="0">
                    <a:solidFill>
                      <a:prstClr val="black"/>
                    </a:solidFill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44" name="テキスト ボックス 43">
                  <a:extLst>
                    <a:ext uri="{FF2B5EF4-FFF2-40B4-BE49-F238E27FC236}">
                      <a16:creationId xmlns:a16="http://schemas.microsoft.com/office/drawing/2014/main" id="{6DE9F338-D0DF-437D-8F0B-A325ABF656F0}"/>
                    </a:ext>
                  </a:extLst>
                </p:cNvPr>
                <p:cNvSpPr txBox="1"/>
                <p:nvPr/>
              </p:nvSpPr>
              <p:spPr>
                <a:xfrm>
                  <a:off x="6361137" y="80628"/>
                  <a:ext cx="393056" cy="338554"/>
                </a:xfrm>
                <a:prstGeom prst="rect">
                  <a:avLst/>
                </a:prstGeom>
                <a:solidFill>
                  <a:schemeClr val="accent6">
                    <a:lumMod val="75000"/>
                  </a:schemeClr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ja-JP" sz="1600" dirty="0">
                      <a:solidFill>
                        <a:prstClr val="black"/>
                      </a:solidFill>
                      <a:latin typeface="Calibri"/>
                      <a:ea typeface="ＭＳ Ｐゴシック" panose="020B0600070205080204" pitchFamily="50" charset="-128"/>
                    </a:rPr>
                    <a:t>15</a:t>
                  </a:r>
                  <a:endParaRPr lang="ja-JP" altLang="en-US" sz="1600" dirty="0">
                    <a:solidFill>
                      <a:prstClr val="black"/>
                    </a:solidFill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45" name="正方形/長方形 44">
                  <a:extLst>
                    <a:ext uri="{FF2B5EF4-FFF2-40B4-BE49-F238E27FC236}">
                      <a16:creationId xmlns:a16="http://schemas.microsoft.com/office/drawing/2014/main" id="{C5CFAA5E-A238-4189-BF80-D08927554CB1}"/>
                    </a:ext>
                  </a:extLst>
                </p:cNvPr>
                <p:cNvSpPr/>
                <p:nvPr/>
              </p:nvSpPr>
              <p:spPr>
                <a:xfrm>
                  <a:off x="4572000" y="361908"/>
                  <a:ext cx="328617" cy="292104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ja-JP" altLang="en-US">
                    <a:solidFill>
                      <a:prstClr val="white"/>
                    </a:solidFill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46" name="正方形/長方形 45">
                  <a:extLst>
                    <a:ext uri="{FF2B5EF4-FFF2-40B4-BE49-F238E27FC236}">
                      <a16:creationId xmlns:a16="http://schemas.microsoft.com/office/drawing/2014/main" id="{B0E8DC26-4EB0-438C-AE03-E185216495FA}"/>
                    </a:ext>
                  </a:extLst>
                </p:cNvPr>
                <p:cNvSpPr/>
                <p:nvPr/>
              </p:nvSpPr>
              <p:spPr>
                <a:xfrm>
                  <a:off x="4572000" y="946116"/>
                  <a:ext cx="328617" cy="292104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ja-JP" altLang="en-US">
                    <a:solidFill>
                      <a:prstClr val="white"/>
                    </a:solidFill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47" name="正方形/長方形 46">
                  <a:extLst>
                    <a:ext uri="{FF2B5EF4-FFF2-40B4-BE49-F238E27FC236}">
                      <a16:creationId xmlns:a16="http://schemas.microsoft.com/office/drawing/2014/main" id="{E388B256-49A1-44F0-A380-09721422D9FF}"/>
                    </a:ext>
                  </a:extLst>
                </p:cNvPr>
                <p:cNvSpPr/>
                <p:nvPr/>
              </p:nvSpPr>
              <p:spPr>
                <a:xfrm>
                  <a:off x="4918080" y="360132"/>
                  <a:ext cx="328617" cy="292104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ja-JP" altLang="en-US">
                    <a:solidFill>
                      <a:prstClr val="white"/>
                    </a:solidFill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48" name="正方形/長方形 47">
                  <a:extLst>
                    <a:ext uri="{FF2B5EF4-FFF2-40B4-BE49-F238E27FC236}">
                      <a16:creationId xmlns:a16="http://schemas.microsoft.com/office/drawing/2014/main" id="{C01B0D69-1DF6-4843-8A9E-22D64780A20E}"/>
                    </a:ext>
                  </a:extLst>
                </p:cNvPr>
                <p:cNvSpPr/>
                <p:nvPr/>
              </p:nvSpPr>
              <p:spPr>
                <a:xfrm>
                  <a:off x="3214678" y="357166"/>
                  <a:ext cx="3000396" cy="881054"/>
                </a:xfrm>
                <a:prstGeom prst="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ja-JP" altLang="en-US">
                    <a:solidFill>
                      <a:prstClr val="white"/>
                    </a:solidFill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49" name="円/楕円 24">
                  <a:extLst>
                    <a:ext uri="{FF2B5EF4-FFF2-40B4-BE49-F238E27FC236}">
                      <a16:creationId xmlns:a16="http://schemas.microsoft.com/office/drawing/2014/main" id="{5021C8BC-836C-4097-92EC-5D68E7AC109F}"/>
                    </a:ext>
                  </a:extLst>
                </p:cNvPr>
                <p:cNvSpPr/>
                <p:nvPr/>
              </p:nvSpPr>
              <p:spPr>
                <a:xfrm>
                  <a:off x="4718052" y="800064"/>
                  <a:ext cx="45719" cy="45719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ja-JP" altLang="en-US">
                    <a:solidFill>
                      <a:prstClr val="white"/>
                    </a:solidFill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50" name="テキスト ボックス 49">
                  <a:extLst>
                    <a:ext uri="{FF2B5EF4-FFF2-40B4-BE49-F238E27FC236}">
                      <a16:creationId xmlns:a16="http://schemas.microsoft.com/office/drawing/2014/main" id="{DEBF8FB5-E420-4F81-9502-94A6A7FE5C16}"/>
                    </a:ext>
                  </a:extLst>
                </p:cNvPr>
                <p:cNvSpPr txBox="1"/>
                <p:nvPr/>
              </p:nvSpPr>
              <p:spPr>
                <a:xfrm>
                  <a:off x="4572000" y="-3222"/>
                  <a:ext cx="30168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ja-JP" dirty="0">
                      <a:solidFill>
                        <a:prstClr val="black"/>
                      </a:solidFill>
                      <a:latin typeface="Calibri"/>
                      <a:ea typeface="ＭＳ Ｐゴシック" panose="020B0600070205080204" pitchFamily="50" charset="-128"/>
                    </a:rPr>
                    <a:t>1</a:t>
                  </a:r>
                  <a:endParaRPr lang="ja-JP" altLang="en-US" dirty="0">
                    <a:solidFill>
                      <a:prstClr val="black"/>
                    </a:solidFill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51" name="テキスト ボックス 50">
                  <a:extLst>
                    <a:ext uri="{FF2B5EF4-FFF2-40B4-BE49-F238E27FC236}">
                      <a16:creationId xmlns:a16="http://schemas.microsoft.com/office/drawing/2014/main" id="{80967D5F-2E5D-4018-BE78-C5F3BA0AFD40}"/>
                    </a:ext>
                  </a:extLst>
                </p:cNvPr>
                <p:cNvSpPr txBox="1"/>
                <p:nvPr/>
              </p:nvSpPr>
              <p:spPr>
                <a:xfrm>
                  <a:off x="4572000" y="1155257"/>
                  <a:ext cx="30168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ja-JP" dirty="0">
                      <a:solidFill>
                        <a:prstClr val="black"/>
                      </a:solidFill>
                      <a:latin typeface="Calibri"/>
                      <a:ea typeface="ＭＳ Ｐゴシック" panose="020B0600070205080204" pitchFamily="50" charset="-128"/>
                    </a:rPr>
                    <a:t>3</a:t>
                  </a:r>
                  <a:endParaRPr lang="ja-JP" altLang="en-US" dirty="0">
                    <a:solidFill>
                      <a:prstClr val="black"/>
                    </a:solidFill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52" name="テキスト ボックス 51">
                  <a:extLst>
                    <a:ext uri="{FF2B5EF4-FFF2-40B4-BE49-F238E27FC236}">
                      <a16:creationId xmlns:a16="http://schemas.microsoft.com/office/drawing/2014/main" id="{850BE1B4-C47F-4873-B6AC-72A3A54F8E4C}"/>
                    </a:ext>
                  </a:extLst>
                </p:cNvPr>
                <p:cNvSpPr txBox="1"/>
                <p:nvPr/>
              </p:nvSpPr>
              <p:spPr>
                <a:xfrm>
                  <a:off x="5265747" y="654012"/>
                  <a:ext cx="30168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ja-JP" dirty="0">
                      <a:solidFill>
                        <a:prstClr val="black"/>
                      </a:solidFill>
                      <a:latin typeface="Calibri"/>
                      <a:ea typeface="ＭＳ Ｐゴシック" panose="020B0600070205080204" pitchFamily="50" charset="-128"/>
                    </a:rPr>
                    <a:t>2</a:t>
                  </a:r>
                  <a:endParaRPr lang="ja-JP" altLang="en-US" dirty="0">
                    <a:solidFill>
                      <a:prstClr val="black"/>
                    </a:solidFill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53" name="テキスト ボックス 52">
                  <a:extLst>
                    <a:ext uri="{FF2B5EF4-FFF2-40B4-BE49-F238E27FC236}">
                      <a16:creationId xmlns:a16="http://schemas.microsoft.com/office/drawing/2014/main" id="{42228DA1-CC87-4023-AC09-F8E7B587DE49}"/>
                    </a:ext>
                  </a:extLst>
                </p:cNvPr>
                <p:cNvSpPr txBox="1"/>
                <p:nvPr/>
              </p:nvSpPr>
              <p:spPr>
                <a:xfrm>
                  <a:off x="3878253" y="654012"/>
                  <a:ext cx="30168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ja-JP" dirty="0">
                      <a:solidFill>
                        <a:prstClr val="black"/>
                      </a:solidFill>
                      <a:latin typeface="Calibri"/>
                      <a:ea typeface="ＭＳ Ｐゴシック" panose="020B0600070205080204" pitchFamily="50" charset="-128"/>
                    </a:rPr>
                    <a:t>4</a:t>
                  </a:r>
                  <a:endParaRPr lang="ja-JP" altLang="en-US" dirty="0">
                    <a:solidFill>
                      <a:prstClr val="black"/>
                    </a:solidFill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</p:grpSp>
          <p:sp>
            <p:nvSpPr>
              <p:cNvPr id="41" name="テキスト ボックス 40">
                <a:extLst>
                  <a:ext uri="{FF2B5EF4-FFF2-40B4-BE49-F238E27FC236}">
                    <a16:creationId xmlns:a16="http://schemas.microsoft.com/office/drawing/2014/main" id="{02773540-4D22-4D92-9D03-D42288DF6D71}"/>
                  </a:ext>
                </a:extLst>
              </p:cNvPr>
              <p:cNvSpPr txBox="1"/>
              <p:nvPr/>
            </p:nvSpPr>
            <p:spPr>
              <a:xfrm>
                <a:off x="6591212" y="1520788"/>
                <a:ext cx="393056" cy="338554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1600" dirty="0">
                    <a:solidFill>
                      <a:prstClr val="black"/>
                    </a:solidFill>
                    <a:latin typeface="Calibri"/>
                    <a:ea typeface="ＭＳ Ｐゴシック" panose="020B0600070205080204" pitchFamily="50" charset="-128"/>
                  </a:rPr>
                  <a:t>45</a:t>
                </a:r>
                <a:endParaRPr lang="ja-JP" altLang="en-US" sz="1600" dirty="0">
                  <a:solidFill>
                    <a:prstClr val="black"/>
                  </a:solidFill>
                  <a:latin typeface="Calibri"/>
                  <a:ea typeface="ＭＳ Ｐゴシック" panose="020B0600070205080204" pitchFamily="50" charset="-128"/>
                </a:endParaRPr>
              </a:p>
            </p:txBody>
          </p:sp>
        </p:grpSp>
        <p:sp>
          <p:nvSpPr>
            <p:cNvPr id="34" name="正方形/長方形 33">
              <a:extLst>
                <a:ext uri="{FF2B5EF4-FFF2-40B4-BE49-F238E27FC236}">
                  <a16:creationId xmlns:a16="http://schemas.microsoft.com/office/drawing/2014/main" id="{E5C54597-1811-4289-A200-0DC05971D2B0}"/>
                </a:ext>
              </a:extLst>
            </p:cNvPr>
            <p:cNvSpPr/>
            <p:nvPr/>
          </p:nvSpPr>
          <p:spPr>
            <a:xfrm>
              <a:off x="8135537" y="2634706"/>
              <a:ext cx="328617" cy="29210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ja-JP" altLang="en-US">
                <a:solidFill>
                  <a:prstClr val="white"/>
                </a:solidFill>
                <a:latin typeface="Calibri"/>
                <a:ea typeface="ＭＳ Ｐゴシック" panose="020B0600070205080204" pitchFamily="50" charset="-128"/>
              </a:endParaRPr>
            </a:p>
          </p:txBody>
        </p:sp>
        <p:sp>
          <p:nvSpPr>
            <p:cNvPr id="35" name="正方形/長方形 34">
              <a:extLst>
                <a:ext uri="{FF2B5EF4-FFF2-40B4-BE49-F238E27FC236}">
                  <a16:creationId xmlns:a16="http://schemas.microsoft.com/office/drawing/2014/main" id="{3FED1099-5A54-4344-8F49-F6F35300F82B}"/>
                </a:ext>
              </a:extLst>
            </p:cNvPr>
            <p:cNvSpPr/>
            <p:nvPr/>
          </p:nvSpPr>
          <p:spPr>
            <a:xfrm>
              <a:off x="7465190" y="2058052"/>
              <a:ext cx="328617" cy="29210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ja-JP" altLang="en-US">
                <a:solidFill>
                  <a:prstClr val="white"/>
                </a:solidFill>
                <a:latin typeface="Calibri"/>
                <a:ea typeface="ＭＳ Ｐゴシック" panose="020B0600070205080204" pitchFamily="50" charset="-128"/>
              </a:endParaRPr>
            </a:p>
          </p:txBody>
        </p:sp>
        <p:sp>
          <p:nvSpPr>
            <p:cNvPr id="36" name="正方形/長方形 35">
              <a:extLst>
                <a:ext uri="{FF2B5EF4-FFF2-40B4-BE49-F238E27FC236}">
                  <a16:creationId xmlns:a16="http://schemas.microsoft.com/office/drawing/2014/main" id="{52610EE6-5F80-4D5F-AD37-871D3988ABCF}"/>
                </a:ext>
              </a:extLst>
            </p:cNvPr>
            <p:cNvSpPr/>
            <p:nvPr/>
          </p:nvSpPr>
          <p:spPr>
            <a:xfrm>
              <a:off x="7460671" y="2636018"/>
              <a:ext cx="328617" cy="29210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ja-JP" altLang="en-US">
                <a:solidFill>
                  <a:prstClr val="white"/>
                </a:solidFill>
                <a:latin typeface="Calibri"/>
                <a:ea typeface="ＭＳ Ｐゴシック" panose="020B0600070205080204" pitchFamily="50" charset="-128"/>
              </a:endParaRPr>
            </a:p>
          </p:txBody>
        </p:sp>
        <p:grpSp>
          <p:nvGrpSpPr>
            <p:cNvPr id="37" name="グループ化 36">
              <a:extLst>
                <a:ext uri="{FF2B5EF4-FFF2-40B4-BE49-F238E27FC236}">
                  <a16:creationId xmlns:a16="http://schemas.microsoft.com/office/drawing/2014/main" id="{63903C70-C95B-402A-844E-8716AC8ACE81}"/>
                </a:ext>
              </a:extLst>
            </p:cNvPr>
            <p:cNvGrpSpPr/>
            <p:nvPr/>
          </p:nvGrpSpPr>
          <p:grpSpPr>
            <a:xfrm>
              <a:off x="7808338" y="2372097"/>
              <a:ext cx="328617" cy="292104"/>
              <a:chOff x="8732216" y="2794153"/>
              <a:chExt cx="328617" cy="292104"/>
            </a:xfrm>
          </p:grpSpPr>
          <p:sp>
            <p:nvSpPr>
              <p:cNvPr id="38" name="正方形/長方形 37">
                <a:extLst>
                  <a:ext uri="{FF2B5EF4-FFF2-40B4-BE49-F238E27FC236}">
                    <a16:creationId xmlns:a16="http://schemas.microsoft.com/office/drawing/2014/main" id="{E6817B90-BC61-40D9-87B2-0FCA4AAD39AE}"/>
                  </a:ext>
                </a:extLst>
              </p:cNvPr>
              <p:cNvSpPr/>
              <p:nvPr/>
            </p:nvSpPr>
            <p:spPr>
              <a:xfrm>
                <a:off x="8732216" y="2794153"/>
                <a:ext cx="328617" cy="292104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ja-JP"/>
                </a:defPPr>
                <a:lvl1pPr marL="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ja-JP" altLang="en-US">
                  <a:solidFill>
                    <a:prstClr val="white"/>
                  </a:solidFill>
                  <a:latin typeface="Calibri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39" name="正方形/長方形 38">
                <a:extLst>
                  <a:ext uri="{FF2B5EF4-FFF2-40B4-BE49-F238E27FC236}">
                    <a16:creationId xmlns:a16="http://schemas.microsoft.com/office/drawing/2014/main" id="{F307463C-D074-4658-97EA-0544EE4DB23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808420" y="2860834"/>
                <a:ext cx="164308" cy="146052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ja-JP"/>
                </a:defPPr>
                <a:lvl1pPr marL="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ja-JP" altLang="en-US">
                  <a:solidFill>
                    <a:prstClr val="white"/>
                  </a:solidFill>
                  <a:latin typeface="Calibri"/>
                  <a:ea typeface="ＭＳ Ｐゴシック" panose="020B0600070205080204" pitchFamily="50" charset="-128"/>
                </a:endParaRPr>
              </a:p>
            </p:txBody>
          </p:sp>
        </p:grpSp>
      </p:grpSp>
      <p:grpSp>
        <p:nvGrpSpPr>
          <p:cNvPr id="54" name="グループ化 53">
            <a:extLst>
              <a:ext uri="{FF2B5EF4-FFF2-40B4-BE49-F238E27FC236}">
                <a16:creationId xmlns:a16="http://schemas.microsoft.com/office/drawing/2014/main" id="{0AD0CBAC-6B1D-4B22-8936-76572E2B7F72}"/>
              </a:ext>
            </a:extLst>
          </p:cNvPr>
          <p:cNvGrpSpPr/>
          <p:nvPr/>
        </p:nvGrpSpPr>
        <p:grpSpPr>
          <a:xfrm>
            <a:off x="4724711" y="344095"/>
            <a:ext cx="3539515" cy="1862564"/>
            <a:chOff x="6439847" y="1693503"/>
            <a:chExt cx="3539515" cy="1862564"/>
          </a:xfrm>
        </p:grpSpPr>
        <p:grpSp>
          <p:nvGrpSpPr>
            <p:cNvPr id="55" name="グループ化 6">
              <a:extLst>
                <a:ext uri="{FF2B5EF4-FFF2-40B4-BE49-F238E27FC236}">
                  <a16:creationId xmlns:a16="http://schemas.microsoft.com/office/drawing/2014/main" id="{EFC41F96-4AB3-488D-9E77-33C8794A58E1}"/>
                </a:ext>
              </a:extLst>
            </p:cNvPr>
            <p:cNvGrpSpPr/>
            <p:nvPr/>
          </p:nvGrpSpPr>
          <p:grpSpPr>
            <a:xfrm>
              <a:off x="6439847" y="1693503"/>
              <a:ext cx="3539515" cy="1862564"/>
              <a:chOff x="4572000" y="-3222"/>
              <a:chExt cx="3539515" cy="1862564"/>
            </a:xfrm>
          </p:grpSpPr>
          <p:grpSp>
            <p:nvGrpSpPr>
              <p:cNvPr id="60" name="グループ化 7">
                <a:extLst>
                  <a:ext uri="{FF2B5EF4-FFF2-40B4-BE49-F238E27FC236}">
                    <a16:creationId xmlns:a16="http://schemas.microsoft.com/office/drawing/2014/main" id="{01668A09-1C8F-457C-BD8C-D8EAB6B52466}"/>
                  </a:ext>
                </a:extLst>
              </p:cNvPr>
              <p:cNvGrpSpPr/>
              <p:nvPr/>
            </p:nvGrpSpPr>
            <p:grpSpPr>
              <a:xfrm>
                <a:off x="4572000" y="-3222"/>
                <a:ext cx="3539515" cy="1862163"/>
                <a:chOff x="3214678" y="-3222"/>
                <a:chExt cx="3539515" cy="1862163"/>
              </a:xfrm>
            </p:grpSpPr>
            <p:sp>
              <p:nvSpPr>
                <p:cNvPr id="62" name="テキスト ボックス 61">
                  <a:extLst>
                    <a:ext uri="{FF2B5EF4-FFF2-40B4-BE49-F238E27FC236}">
                      <a16:creationId xmlns:a16="http://schemas.microsoft.com/office/drawing/2014/main" id="{9C7874B1-7A8F-4B3C-809F-B0571B4E10F0}"/>
                    </a:ext>
                  </a:extLst>
                </p:cNvPr>
                <p:cNvSpPr txBox="1"/>
                <p:nvPr/>
              </p:nvSpPr>
              <p:spPr>
                <a:xfrm>
                  <a:off x="4765838" y="1520387"/>
                  <a:ext cx="393056" cy="338554"/>
                </a:xfrm>
                <a:prstGeom prst="rect">
                  <a:avLst/>
                </a:prstGeom>
                <a:solidFill>
                  <a:schemeClr val="accent6">
                    <a:lumMod val="75000"/>
                  </a:schemeClr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ja-JP" sz="1600" dirty="0">
                      <a:solidFill>
                        <a:prstClr val="black"/>
                      </a:solidFill>
                      <a:latin typeface="Calibri"/>
                      <a:ea typeface="ＭＳ Ｐゴシック" panose="020B0600070205080204" pitchFamily="50" charset="-128"/>
                    </a:rPr>
                    <a:t>15</a:t>
                  </a:r>
                  <a:endParaRPr lang="ja-JP" altLang="en-US" sz="1600" dirty="0">
                    <a:solidFill>
                      <a:prstClr val="black"/>
                    </a:solidFill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63" name="テキスト ボックス 62">
                  <a:extLst>
                    <a:ext uri="{FF2B5EF4-FFF2-40B4-BE49-F238E27FC236}">
                      <a16:creationId xmlns:a16="http://schemas.microsoft.com/office/drawing/2014/main" id="{D70BE552-DD69-4874-A30A-89FF7BFBB54E}"/>
                    </a:ext>
                  </a:extLst>
                </p:cNvPr>
                <p:cNvSpPr txBox="1"/>
                <p:nvPr/>
              </p:nvSpPr>
              <p:spPr>
                <a:xfrm>
                  <a:off x="6361137" y="472334"/>
                  <a:ext cx="393056" cy="338554"/>
                </a:xfrm>
                <a:prstGeom prst="rect">
                  <a:avLst/>
                </a:prstGeom>
                <a:solidFill>
                  <a:schemeClr val="accent6">
                    <a:lumMod val="75000"/>
                  </a:schemeClr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ja-JP" sz="1600" dirty="0">
                      <a:solidFill>
                        <a:prstClr val="black"/>
                      </a:solidFill>
                      <a:latin typeface="Calibri"/>
                      <a:ea typeface="ＭＳ Ｐゴシック" panose="020B0600070205080204" pitchFamily="50" charset="-128"/>
                    </a:rPr>
                    <a:t>45</a:t>
                  </a:r>
                  <a:endParaRPr lang="ja-JP" altLang="en-US" sz="1600" dirty="0">
                    <a:solidFill>
                      <a:prstClr val="black"/>
                    </a:solidFill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64" name="テキスト ボックス 63">
                  <a:extLst>
                    <a:ext uri="{FF2B5EF4-FFF2-40B4-BE49-F238E27FC236}">
                      <a16:creationId xmlns:a16="http://schemas.microsoft.com/office/drawing/2014/main" id="{BFD6E54C-2F16-419B-8630-B1FA7F76C24C}"/>
                    </a:ext>
                  </a:extLst>
                </p:cNvPr>
                <p:cNvSpPr txBox="1"/>
                <p:nvPr/>
              </p:nvSpPr>
              <p:spPr>
                <a:xfrm>
                  <a:off x="6361137" y="80628"/>
                  <a:ext cx="393056" cy="338554"/>
                </a:xfrm>
                <a:prstGeom prst="rect">
                  <a:avLst/>
                </a:prstGeom>
                <a:solidFill>
                  <a:schemeClr val="accent6">
                    <a:lumMod val="75000"/>
                  </a:schemeClr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ja-JP" sz="1600" dirty="0">
                      <a:solidFill>
                        <a:prstClr val="black"/>
                      </a:solidFill>
                      <a:latin typeface="Calibri"/>
                      <a:ea typeface="ＭＳ Ｐゴシック" panose="020B0600070205080204" pitchFamily="50" charset="-128"/>
                    </a:rPr>
                    <a:t>15</a:t>
                  </a:r>
                  <a:endParaRPr lang="ja-JP" altLang="en-US" sz="1600" dirty="0">
                    <a:solidFill>
                      <a:prstClr val="black"/>
                    </a:solidFill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65" name="正方形/長方形 64">
                  <a:extLst>
                    <a:ext uri="{FF2B5EF4-FFF2-40B4-BE49-F238E27FC236}">
                      <a16:creationId xmlns:a16="http://schemas.microsoft.com/office/drawing/2014/main" id="{9F85650E-545A-41B3-88AD-AFA802315B27}"/>
                    </a:ext>
                  </a:extLst>
                </p:cNvPr>
                <p:cNvSpPr/>
                <p:nvPr/>
              </p:nvSpPr>
              <p:spPr>
                <a:xfrm>
                  <a:off x="4572000" y="361908"/>
                  <a:ext cx="328617" cy="292104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ja-JP" altLang="en-US">
                    <a:solidFill>
                      <a:prstClr val="white"/>
                    </a:solidFill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66" name="正方形/長方形 65">
                  <a:extLst>
                    <a:ext uri="{FF2B5EF4-FFF2-40B4-BE49-F238E27FC236}">
                      <a16:creationId xmlns:a16="http://schemas.microsoft.com/office/drawing/2014/main" id="{B13F2D84-CB59-4BEC-951E-352A62E95B08}"/>
                    </a:ext>
                  </a:extLst>
                </p:cNvPr>
                <p:cNvSpPr/>
                <p:nvPr/>
              </p:nvSpPr>
              <p:spPr>
                <a:xfrm>
                  <a:off x="4572000" y="946116"/>
                  <a:ext cx="328617" cy="292104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ja-JP" altLang="en-US">
                    <a:solidFill>
                      <a:prstClr val="white"/>
                    </a:solidFill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67" name="正方形/長方形 66">
                  <a:extLst>
                    <a:ext uri="{FF2B5EF4-FFF2-40B4-BE49-F238E27FC236}">
                      <a16:creationId xmlns:a16="http://schemas.microsoft.com/office/drawing/2014/main" id="{FDBEA325-0A3F-4663-8775-6E6700E6138C}"/>
                    </a:ext>
                  </a:extLst>
                </p:cNvPr>
                <p:cNvSpPr/>
                <p:nvPr/>
              </p:nvSpPr>
              <p:spPr>
                <a:xfrm>
                  <a:off x="4918080" y="360132"/>
                  <a:ext cx="328617" cy="292104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ja-JP" altLang="en-US">
                    <a:solidFill>
                      <a:prstClr val="white"/>
                    </a:solidFill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68" name="正方形/長方形 67">
                  <a:extLst>
                    <a:ext uri="{FF2B5EF4-FFF2-40B4-BE49-F238E27FC236}">
                      <a16:creationId xmlns:a16="http://schemas.microsoft.com/office/drawing/2014/main" id="{31C00F0E-8A44-45F9-A25F-C07489426C3F}"/>
                    </a:ext>
                  </a:extLst>
                </p:cNvPr>
                <p:cNvSpPr/>
                <p:nvPr/>
              </p:nvSpPr>
              <p:spPr>
                <a:xfrm>
                  <a:off x="3214678" y="357166"/>
                  <a:ext cx="3000396" cy="881054"/>
                </a:xfrm>
                <a:prstGeom prst="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ja-JP" altLang="en-US">
                    <a:solidFill>
                      <a:prstClr val="white"/>
                    </a:solidFill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69" name="円/楕円 24">
                  <a:extLst>
                    <a:ext uri="{FF2B5EF4-FFF2-40B4-BE49-F238E27FC236}">
                      <a16:creationId xmlns:a16="http://schemas.microsoft.com/office/drawing/2014/main" id="{F1DABAC5-FBF9-4E3E-9CFE-3021CA76704E}"/>
                    </a:ext>
                  </a:extLst>
                </p:cNvPr>
                <p:cNvSpPr/>
                <p:nvPr/>
              </p:nvSpPr>
              <p:spPr>
                <a:xfrm>
                  <a:off x="4718052" y="800064"/>
                  <a:ext cx="45719" cy="45719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ja-JP" altLang="en-US">
                    <a:solidFill>
                      <a:prstClr val="white"/>
                    </a:solidFill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70" name="テキスト ボックス 69">
                  <a:extLst>
                    <a:ext uri="{FF2B5EF4-FFF2-40B4-BE49-F238E27FC236}">
                      <a16:creationId xmlns:a16="http://schemas.microsoft.com/office/drawing/2014/main" id="{B88992E1-5A99-40DB-9DAD-33AD79E8AA45}"/>
                    </a:ext>
                  </a:extLst>
                </p:cNvPr>
                <p:cNvSpPr txBox="1"/>
                <p:nvPr/>
              </p:nvSpPr>
              <p:spPr>
                <a:xfrm>
                  <a:off x="4572000" y="-3222"/>
                  <a:ext cx="30168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ja-JP" dirty="0">
                      <a:solidFill>
                        <a:prstClr val="black"/>
                      </a:solidFill>
                      <a:latin typeface="Calibri"/>
                      <a:ea typeface="ＭＳ Ｐゴシック" panose="020B0600070205080204" pitchFamily="50" charset="-128"/>
                    </a:rPr>
                    <a:t>1</a:t>
                  </a:r>
                  <a:endParaRPr lang="ja-JP" altLang="en-US" dirty="0">
                    <a:solidFill>
                      <a:prstClr val="black"/>
                    </a:solidFill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71" name="テキスト ボックス 70">
                  <a:extLst>
                    <a:ext uri="{FF2B5EF4-FFF2-40B4-BE49-F238E27FC236}">
                      <a16:creationId xmlns:a16="http://schemas.microsoft.com/office/drawing/2014/main" id="{6FFCFEC4-4365-4E5D-BD37-4C42D8551F03}"/>
                    </a:ext>
                  </a:extLst>
                </p:cNvPr>
                <p:cNvSpPr txBox="1"/>
                <p:nvPr/>
              </p:nvSpPr>
              <p:spPr>
                <a:xfrm>
                  <a:off x="4572000" y="1155257"/>
                  <a:ext cx="30168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ja-JP" dirty="0">
                      <a:solidFill>
                        <a:prstClr val="black"/>
                      </a:solidFill>
                      <a:latin typeface="Calibri"/>
                      <a:ea typeface="ＭＳ Ｐゴシック" panose="020B0600070205080204" pitchFamily="50" charset="-128"/>
                    </a:rPr>
                    <a:t>3</a:t>
                  </a:r>
                  <a:endParaRPr lang="ja-JP" altLang="en-US" dirty="0">
                    <a:solidFill>
                      <a:prstClr val="black"/>
                    </a:solidFill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72" name="テキスト ボックス 71">
                  <a:extLst>
                    <a:ext uri="{FF2B5EF4-FFF2-40B4-BE49-F238E27FC236}">
                      <a16:creationId xmlns:a16="http://schemas.microsoft.com/office/drawing/2014/main" id="{7461DA40-9EEE-4E18-A6A3-3EBBD9BEBC6C}"/>
                    </a:ext>
                  </a:extLst>
                </p:cNvPr>
                <p:cNvSpPr txBox="1"/>
                <p:nvPr/>
              </p:nvSpPr>
              <p:spPr>
                <a:xfrm>
                  <a:off x="5265747" y="654012"/>
                  <a:ext cx="30168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ja-JP" dirty="0">
                      <a:solidFill>
                        <a:prstClr val="black"/>
                      </a:solidFill>
                      <a:latin typeface="Calibri"/>
                      <a:ea typeface="ＭＳ Ｐゴシック" panose="020B0600070205080204" pitchFamily="50" charset="-128"/>
                    </a:rPr>
                    <a:t>2</a:t>
                  </a:r>
                  <a:endParaRPr lang="ja-JP" altLang="en-US" dirty="0">
                    <a:solidFill>
                      <a:prstClr val="black"/>
                    </a:solidFill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73" name="テキスト ボックス 72">
                  <a:extLst>
                    <a:ext uri="{FF2B5EF4-FFF2-40B4-BE49-F238E27FC236}">
                      <a16:creationId xmlns:a16="http://schemas.microsoft.com/office/drawing/2014/main" id="{F30A69C4-D7BC-4A35-925B-9D23B22C474F}"/>
                    </a:ext>
                  </a:extLst>
                </p:cNvPr>
                <p:cNvSpPr txBox="1"/>
                <p:nvPr/>
              </p:nvSpPr>
              <p:spPr>
                <a:xfrm>
                  <a:off x="3878253" y="654012"/>
                  <a:ext cx="30168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ja-JP" dirty="0">
                      <a:solidFill>
                        <a:prstClr val="black"/>
                      </a:solidFill>
                      <a:latin typeface="Calibri"/>
                      <a:ea typeface="ＭＳ Ｐゴシック" panose="020B0600070205080204" pitchFamily="50" charset="-128"/>
                    </a:rPr>
                    <a:t>4</a:t>
                  </a:r>
                  <a:endParaRPr lang="ja-JP" altLang="en-US" dirty="0">
                    <a:solidFill>
                      <a:prstClr val="black"/>
                    </a:solidFill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</p:grpSp>
          <p:sp>
            <p:nvSpPr>
              <p:cNvPr id="61" name="テキスト ボックス 60">
                <a:extLst>
                  <a:ext uri="{FF2B5EF4-FFF2-40B4-BE49-F238E27FC236}">
                    <a16:creationId xmlns:a16="http://schemas.microsoft.com/office/drawing/2014/main" id="{F625E271-0399-4F86-82B7-BA2C1A2E912D}"/>
                  </a:ext>
                </a:extLst>
              </p:cNvPr>
              <p:cNvSpPr txBox="1"/>
              <p:nvPr/>
            </p:nvSpPr>
            <p:spPr>
              <a:xfrm>
                <a:off x="6591212" y="1520788"/>
                <a:ext cx="393056" cy="338554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1600" dirty="0">
                    <a:solidFill>
                      <a:prstClr val="black"/>
                    </a:solidFill>
                    <a:latin typeface="Calibri"/>
                    <a:ea typeface="ＭＳ Ｐゴシック" panose="020B0600070205080204" pitchFamily="50" charset="-128"/>
                  </a:rPr>
                  <a:t>45</a:t>
                </a:r>
                <a:endParaRPr lang="ja-JP" altLang="en-US" sz="1600" dirty="0">
                  <a:solidFill>
                    <a:prstClr val="black"/>
                  </a:solidFill>
                  <a:latin typeface="Calibri"/>
                  <a:ea typeface="ＭＳ Ｐゴシック" panose="020B0600070205080204" pitchFamily="50" charset="-128"/>
                </a:endParaRPr>
              </a:p>
            </p:txBody>
          </p:sp>
        </p:grpSp>
        <p:sp>
          <p:nvSpPr>
            <p:cNvPr id="56" name="正方形/長方形 55">
              <a:extLst>
                <a:ext uri="{FF2B5EF4-FFF2-40B4-BE49-F238E27FC236}">
                  <a16:creationId xmlns:a16="http://schemas.microsoft.com/office/drawing/2014/main" id="{1E8BA26A-D3D3-468D-A204-B0F0B2BA07B5}"/>
                </a:ext>
              </a:extLst>
            </p:cNvPr>
            <p:cNvSpPr/>
            <p:nvPr/>
          </p:nvSpPr>
          <p:spPr>
            <a:xfrm>
              <a:off x="8135537" y="2634706"/>
              <a:ext cx="328617" cy="29210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ja-JP" altLang="en-US">
                <a:solidFill>
                  <a:prstClr val="white"/>
                </a:solidFill>
                <a:latin typeface="Calibri"/>
                <a:ea typeface="ＭＳ Ｐゴシック" panose="020B0600070205080204" pitchFamily="50" charset="-128"/>
              </a:endParaRPr>
            </a:p>
          </p:txBody>
        </p:sp>
        <p:sp>
          <p:nvSpPr>
            <p:cNvPr id="57" name="正方形/長方形 56">
              <a:extLst>
                <a:ext uri="{FF2B5EF4-FFF2-40B4-BE49-F238E27FC236}">
                  <a16:creationId xmlns:a16="http://schemas.microsoft.com/office/drawing/2014/main" id="{862AC14D-BE64-40C7-86BE-E699C05B05F3}"/>
                </a:ext>
              </a:extLst>
            </p:cNvPr>
            <p:cNvSpPr/>
            <p:nvPr/>
          </p:nvSpPr>
          <p:spPr>
            <a:xfrm>
              <a:off x="7465190" y="2058052"/>
              <a:ext cx="328617" cy="29210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ja-JP" altLang="en-US">
                <a:solidFill>
                  <a:prstClr val="white"/>
                </a:solidFill>
                <a:latin typeface="Calibri"/>
                <a:ea typeface="ＭＳ Ｐゴシック" panose="020B0600070205080204" pitchFamily="50" charset="-128"/>
              </a:endParaRPr>
            </a:p>
          </p:txBody>
        </p:sp>
        <p:sp>
          <p:nvSpPr>
            <p:cNvPr id="58" name="正方形/長方形 57">
              <a:extLst>
                <a:ext uri="{FF2B5EF4-FFF2-40B4-BE49-F238E27FC236}">
                  <a16:creationId xmlns:a16="http://schemas.microsoft.com/office/drawing/2014/main" id="{8BC431FF-88F2-4753-84BC-89DD2BF9D4A2}"/>
                </a:ext>
              </a:extLst>
            </p:cNvPr>
            <p:cNvSpPr/>
            <p:nvPr/>
          </p:nvSpPr>
          <p:spPr>
            <a:xfrm>
              <a:off x="7460671" y="2636018"/>
              <a:ext cx="328617" cy="29210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ja-JP" altLang="en-US">
                <a:solidFill>
                  <a:prstClr val="white"/>
                </a:solidFill>
                <a:latin typeface="Calibri"/>
                <a:ea typeface="ＭＳ Ｐゴシック" panose="020B0600070205080204" pitchFamily="50" charset="-128"/>
              </a:endParaRPr>
            </a:p>
          </p:txBody>
        </p:sp>
        <p:sp>
          <p:nvSpPr>
            <p:cNvPr id="59" name="正方形/長方形 58">
              <a:extLst>
                <a:ext uri="{FF2B5EF4-FFF2-40B4-BE49-F238E27FC236}">
                  <a16:creationId xmlns:a16="http://schemas.microsoft.com/office/drawing/2014/main" id="{FDA9FBFE-DF45-4A0B-B323-5DB0C59EDBBE}"/>
                </a:ext>
              </a:extLst>
            </p:cNvPr>
            <p:cNvSpPr/>
            <p:nvPr/>
          </p:nvSpPr>
          <p:spPr>
            <a:xfrm>
              <a:off x="7808338" y="2372097"/>
              <a:ext cx="328617" cy="29210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ja-JP" altLang="en-US">
                <a:solidFill>
                  <a:prstClr val="white"/>
                </a:solidFill>
                <a:latin typeface="Calibri"/>
                <a:ea typeface="ＭＳ Ｐゴシック" panose="020B0600070205080204" pitchFamily="50" charset="-128"/>
              </a:endParaRPr>
            </a:p>
          </p:txBody>
        </p:sp>
      </p:grpSp>
      <p:sp>
        <p:nvSpPr>
          <p:cNvPr id="74" name="テキスト ボックス 73">
            <a:extLst>
              <a:ext uri="{FF2B5EF4-FFF2-40B4-BE49-F238E27FC236}">
                <a16:creationId xmlns:a16="http://schemas.microsoft.com/office/drawing/2014/main" id="{E7E39460-9841-4272-BAA5-88FF0501C6C7}"/>
              </a:ext>
            </a:extLst>
          </p:cNvPr>
          <p:cNvSpPr txBox="1"/>
          <p:nvPr/>
        </p:nvSpPr>
        <p:spPr>
          <a:xfrm>
            <a:off x="1751047" y="801595"/>
            <a:ext cx="12987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Generated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6129626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464C22D-6F2D-47C9-B4F9-192F079319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4571" y="-162039"/>
            <a:ext cx="10515600" cy="1325563"/>
          </a:xfrm>
        </p:spPr>
        <p:txBody>
          <a:bodyPr/>
          <a:lstStyle/>
          <a:p>
            <a:r>
              <a:rPr kumimoji="1" lang="en-US" altLang="ja-JP" dirty="0"/>
              <a:t>MRPC DAQ</a:t>
            </a:r>
            <a:r>
              <a:rPr kumimoji="1" lang="ja-JP" altLang="en-US" dirty="0"/>
              <a:t>等について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3F3D1923-669B-49D5-96E4-16B7573C8D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9857" y="650930"/>
            <a:ext cx="10860314" cy="6207070"/>
          </a:xfrm>
        </p:spPr>
        <p:txBody>
          <a:bodyPr>
            <a:normAutofit fontScale="70000" lnSpcReduction="20000"/>
          </a:bodyPr>
          <a:lstStyle/>
          <a:p>
            <a:r>
              <a:rPr kumimoji="1" lang="en-US" altLang="ja-JP" dirty="0"/>
              <a:t>Local DAQ</a:t>
            </a:r>
            <a:r>
              <a:rPr lang="ja-JP" altLang="en-US" dirty="0"/>
              <a:t>と</a:t>
            </a:r>
            <a:r>
              <a:rPr lang="en-US" altLang="ja-JP" dirty="0"/>
              <a:t>E16 DAQ</a:t>
            </a:r>
          </a:p>
          <a:p>
            <a:pPr lvl="1"/>
            <a:r>
              <a:rPr lang="ja-JP" altLang="en-US" dirty="0"/>
              <a:t>両方動かせるように準備必要</a:t>
            </a:r>
            <a:endParaRPr lang="en-US" altLang="ja-JP" dirty="0"/>
          </a:p>
          <a:p>
            <a:pPr lvl="1"/>
            <a:r>
              <a:rPr kumimoji="1" lang="en-US" altLang="ja-JP" dirty="0"/>
              <a:t>Local DAQ</a:t>
            </a:r>
            <a:r>
              <a:rPr kumimoji="1" lang="ja-JP" altLang="en-US" dirty="0"/>
              <a:t>は非常に速い→恐らく</a:t>
            </a:r>
            <a:r>
              <a:rPr kumimoji="1" lang="en-US" altLang="ja-JP" dirty="0"/>
              <a:t>1MHz(HRTDC time window</a:t>
            </a:r>
            <a:r>
              <a:rPr lang="ja-JP" altLang="en-US" dirty="0"/>
              <a:t>＝</a:t>
            </a:r>
            <a:r>
              <a:rPr kumimoji="1" lang="en-US" altLang="ja-JP" dirty="0"/>
              <a:t>1us</a:t>
            </a:r>
            <a:r>
              <a:rPr kumimoji="1" lang="ja-JP" altLang="en-US" dirty="0"/>
              <a:t>）</a:t>
            </a:r>
            <a:endParaRPr lang="en-US" altLang="ja-JP" dirty="0"/>
          </a:p>
          <a:p>
            <a:pPr lvl="2"/>
            <a:r>
              <a:rPr kumimoji="1" lang="ja-JP" altLang="en-US" dirty="0"/>
              <a:t>前回は</a:t>
            </a:r>
            <a:r>
              <a:rPr kumimoji="1" lang="en-US" altLang="ja-JP" dirty="0"/>
              <a:t>10kHz(time window=16us)</a:t>
            </a:r>
            <a:r>
              <a:rPr kumimoji="1" lang="ja-JP" altLang="en-US" dirty="0"/>
              <a:t>で走ったが統計が各設定で</a:t>
            </a:r>
            <a:r>
              <a:rPr lang="en-US" altLang="ja-JP" dirty="0"/>
              <a:t>2</a:t>
            </a:r>
            <a:r>
              <a:rPr kumimoji="1" lang="ja-JP" altLang="en-US" dirty="0"/>
              <a:t>桁以上不足していた</a:t>
            </a:r>
            <a:endParaRPr kumimoji="1" lang="en-US" altLang="ja-JP" dirty="0"/>
          </a:p>
          <a:p>
            <a:pPr lvl="1"/>
            <a:r>
              <a:rPr kumimoji="1" lang="en-US" altLang="ja-JP" dirty="0"/>
              <a:t>E16 DAQ</a:t>
            </a:r>
            <a:r>
              <a:rPr kumimoji="1" lang="ja-JP" altLang="en-US" dirty="0"/>
              <a:t>の方が遅い？それとも変わらない？</a:t>
            </a:r>
            <a:endParaRPr kumimoji="1" lang="en-US" altLang="ja-JP" dirty="0"/>
          </a:p>
          <a:p>
            <a:pPr lvl="2"/>
            <a:r>
              <a:rPr lang="ja-JP" altLang="en-US" dirty="0"/>
              <a:t>各検出器の</a:t>
            </a:r>
            <a:r>
              <a:rPr lang="en-US" altLang="ja-JP" dirty="0"/>
              <a:t>DAQ</a:t>
            </a:r>
            <a:r>
              <a:rPr lang="ja-JP" altLang="en-US" dirty="0"/>
              <a:t>でタグ付けだけで走るなら変わらないような気がする</a:t>
            </a:r>
            <a:endParaRPr kumimoji="1" lang="en-US" altLang="ja-JP" dirty="0"/>
          </a:p>
          <a:p>
            <a:pPr lvl="1"/>
            <a:r>
              <a:rPr lang="en-US" altLang="ja-JP" dirty="0"/>
              <a:t>E16</a:t>
            </a:r>
            <a:r>
              <a:rPr lang="ja-JP" altLang="en-US" dirty="0"/>
              <a:t>と一緒に走らないといけないので自由に</a:t>
            </a:r>
            <a:r>
              <a:rPr lang="en-US" altLang="ja-JP" dirty="0"/>
              <a:t>parameter</a:t>
            </a:r>
            <a:r>
              <a:rPr lang="ja-JP" altLang="en-US" dirty="0"/>
              <a:t>変更ができない</a:t>
            </a:r>
            <a:endParaRPr lang="en-US" altLang="ja-JP" dirty="0"/>
          </a:p>
          <a:p>
            <a:pPr lvl="1"/>
            <a:r>
              <a:rPr kumimoji="1" lang="en-US" altLang="ja-JP" dirty="0"/>
              <a:t>E16 DAQ</a:t>
            </a:r>
            <a:r>
              <a:rPr kumimoji="1" lang="ja-JP" altLang="en-US" dirty="0"/>
              <a:t>用ソフトはコマンドベースのもの。</a:t>
            </a:r>
            <a:r>
              <a:rPr kumimoji="1" lang="en-US" altLang="ja-JP" dirty="0"/>
              <a:t>Data format</a:t>
            </a:r>
            <a:r>
              <a:rPr lang="ja-JP" altLang="en-US" dirty="0"/>
              <a:t>は</a:t>
            </a:r>
            <a:r>
              <a:rPr kumimoji="1" lang="en-US" altLang="ja-JP" dirty="0"/>
              <a:t>Local DAQ(GUI base)</a:t>
            </a:r>
            <a:r>
              <a:rPr kumimoji="1" lang="ja-JP" altLang="en-US" dirty="0"/>
              <a:t>のものと異なる</a:t>
            </a:r>
            <a:endParaRPr kumimoji="1" lang="en-US" altLang="ja-JP" dirty="0"/>
          </a:p>
          <a:p>
            <a:pPr lvl="2"/>
            <a:r>
              <a:rPr lang="ja-JP" altLang="en-US" dirty="0"/>
              <a:t>高橋（智則）さんは</a:t>
            </a:r>
            <a:r>
              <a:rPr lang="en-US" altLang="ja-JP" dirty="0"/>
              <a:t>GUI</a:t>
            </a:r>
            <a:r>
              <a:rPr lang="ja-JP" altLang="en-US" dirty="0"/>
              <a:t>ベース</a:t>
            </a:r>
            <a:r>
              <a:rPr lang="en-US" altLang="ja-JP" dirty="0"/>
              <a:t>(DAQ middle ware?)</a:t>
            </a:r>
            <a:r>
              <a:rPr lang="ja-JP" altLang="en-US" dirty="0"/>
              <a:t>を推奨していた。</a:t>
            </a:r>
            <a:endParaRPr lang="en-US" altLang="ja-JP" dirty="0"/>
          </a:p>
          <a:p>
            <a:pPr lvl="1"/>
            <a:r>
              <a:rPr lang="ja-JP" altLang="en-US" dirty="0"/>
              <a:t>高橋さんとどのような方針にするか議論の必要</a:t>
            </a:r>
            <a:endParaRPr lang="en-US" altLang="ja-JP" dirty="0"/>
          </a:p>
          <a:p>
            <a:pPr lvl="1"/>
            <a:r>
              <a:rPr lang="en-US" altLang="ja-JP" dirty="0">
                <a:solidFill>
                  <a:srgbClr val="FF0000"/>
                </a:solidFill>
              </a:rPr>
              <a:t>10/20</a:t>
            </a:r>
            <a:r>
              <a:rPr lang="ja-JP" altLang="en-US" dirty="0">
                <a:solidFill>
                  <a:srgbClr val="FF0000"/>
                </a:solidFill>
              </a:rPr>
              <a:t>に高橋さんに聞いた。</a:t>
            </a:r>
            <a:r>
              <a:rPr lang="en-US" altLang="ja-JP" dirty="0">
                <a:solidFill>
                  <a:srgbClr val="FF0000"/>
                </a:solidFill>
              </a:rPr>
              <a:t>Run0b</a:t>
            </a:r>
            <a:r>
              <a:rPr lang="ja-JP" altLang="en-US" dirty="0">
                <a:solidFill>
                  <a:srgbClr val="FF0000"/>
                </a:solidFill>
              </a:rPr>
              <a:t>では</a:t>
            </a:r>
            <a:r>
              <a:rPr lang="en-US" altLang="ja-JP" dirty="0">
                <a:solidFill>
                  <a:srgbClr val="FF0000"/>
                </a:solidFill>
              </a:rPr>
              <a:t>integrated E16 DAQ</a:t>
            </a:r>
            <a:r>
              <a:rPr lang="ja-JP" altLang="en-US" dirty="0">
                <a:solidFill>
                  <a:srgbClr val="FF0000"/>
                </a:solidFill>
              </a:rPr>
              <a:t>を作ろうとしている</a:t>
            </a:r>
            <a:r>
              <a:rPr lang="en-US" altLang="ja-JP" dirty="0">
                <a:solidFill>
                  <a:srgbClr val="FF0000"/>
                </a:solidFill>
              </a:rPr>
              <a:t>(MRPC</a:t>
            </a:r>
            <a:r>
              <a:rPr lang="ja-JP" altLang="en-US" dirty="0">
                <a:solidFill>
                  <a:srgbClr val="FF0000"/>
                </a:solidFill>
              </a:rPr>
              <a:t>は本多コマンドベースを使用）。これについては我々が何かする必要はない。</a:t>
            </a:r>
            <a:endParaRPr lang="en-US" altLang="ja-JP" dirty="0">
              <a:solidFill>
                <a:srgbClr val="FF0000"/>
              </a:solidFill>
            </a:endParaRPr>
          </a:p>
          <a:p>
            <a:pPr lvl="1"/>
            <a:r>
              <a:rPr lang="ja-JP" altLang="en-US" dirty="0">
                <a:solidFill>
                  <a:srgbClr val="FF0000"/>
                </a:solidFill>
              </a:rPr>
              <a:t>これがうまく行けば、</a:t>
            </a:r>
            <a:r>
              <a:rPr lang="en-US" altLang="ja-JP" dirty="0">
                <a:solidFill>
                  <a:srgbClr val="FF0000"/>
                </a:solidFill>
              </a:rPr>
              <a:t>DAQ-middleware</a:t>
            </a:r>
            <a:r>
              <a:rPr lang="ja-JP" altLang="en-US" dirty="0">
                <a:solidFill>
                  <a:srgbClr val="FF0000"/>
                </a:solidFill>
              </a:rPr>
              <a:t>ベースの</a:t>
            </a:r>
            <a:r>
              <a:rPr lang="en-US" altLang="ja-JP" dirty="0">
                <a:solidFill>
                  <a:srgbClr val="FF0000"/>
                </a:solidFill>
              </a:rPr>
              <a:t>MRPC DAQ</a:t>
            </a:r>
            <a:r>
              <a:rPr lang="ja-JP" altLang="en-US" dirty="0">
                <a:solidFill>
                  <a:srgbClr val="FF0000"/>
                </a:solidFill>
              </a:rPr>
              <a:t>ソフトは必要ない？</a:t>
            </a:r>
            <a:endParaRPr lang="en-US" altLang="ja-JP" dirty="0">
              <a:solidFill>
                <a:srgbClr val="FF0000"/>
              </a:solidFill>
            </a:endParaRPr>
          </a:p>
          <a:p>
            <a:pPr lvl="1"/>
            <a:r>
              <a:rPr lang="ja-JP" altLang="en-US" dirty="0">
                <a:solidFill>
                  <a:srgbClr val="FF0000"/>
                </a:solidFill>
              </a:rPr>
              <a:t>最初はうまく行かない可能性があるが、本多コードでしのぐ？</a:t>
            </a:r>
            <a:endParaRPr lang="en-US" altLang="ja-JP" dirty="0">
              <a:solidFill>
                <a:srgbClr val="FF0000"/>
              </a:solidFill>
            </a:endParaRPr>
          </a:p>
          <a:p>
            <a:pPr lvl="2"/>
            <a:endParaRPr lang="en-US" altLang="ja-JP" dirty="0"/>
          </a:p>
          <a:p>
            <a:r>
              <a:rPr lang="en-US" altLang="ja-JP" dirty="0"/>
              <a:t>Local DAQ</a:t>
            </a:r>
            <a:r>
              <a:rPr lang="ja-JP" altLang="en-US" dirty="0"/>
              <a:t>では</a:t>
            </a:r>
            <a:r>
              <a:rPr lang="en-US" altLang="ja-JP" dirty="0"/>
              <a:t>HUL</a:t>
            </a:r>
            <a:r>
              <a:rPr lang="ja-JP" altLang="en-US" dirty="0"/>
              <a:t>での</a:t>
            </a:r>
            <a:r>
              <a:rPr lang="en-US" altLang="ja-JP" dirty="0" err="1"/>
              <a:t>prescale</a:t>
            </a:r>
            <a:r>
              <a:rPr lang="en-US" altLang="ja-JP" dirty="0"/>
              <a:t> module</a:t>
            </a:r>
            <a:r>
              <a:rPr lang="ja-JP" altLang="en-US" dirty="0"/>
              <a:t>を作ると圧倒的に便利</a:t>
            </a:r>
            <a:endParaRPr lang="en-US" altLang="ja-JP" dirty="0"/>
          </a:p>
          <a:p>
            <a:pPr lvl="1"/>
            <a:r>
              <a:rPr lang="en-US" altLang="ja-JP" dirty="0">
                <a:solidFill>
                  <a:srgbClr val="FF0000"/>
                </a:solidFill>
              </a:rPr>
              <a:t>FPGA</a:t>
            </a:r>
            <a:r>
              <a:rPr lang="ja-JP" altLang="en-US" dirty="0">
                <a:solidFill>
                  <a:srgbClr val="FF0000"/>
                </a:solidFill>
              </a:rPr>
              <a:t>開発→稲葉さんにお願いしてみる（まだ）</a:t>
            </a:r>
            <a:endParaRPr lang="en-US" altLang="ja-JP" dirty="0">
              <a:solidFill>
                <a:srgbClr val="FF0000"/>
              </a:solidFill>
            </a:endParaRPr>
          </a:p>
          <a:p>
            <a:r>
              <a:rPr lang="en-US" altLang="ja-JP" dirty="0"/>
              <a:t>DST</a:t>
            </a:r>
          </a:p>
          <a:p>
            <a:pPr lvl="1"/>
            <a:r>
              <a:rPr lang="en-US" altLang="ja-JP" dirty="0"/>
              <a:t>E16 DAQ</a:t>
            </a:r>
            <a:r>
              <a:rPr lang="ja-JP" altLang="en-US" dirty="0"/>
              <a:t>用の</a:t>
            </a:r>
            <a:r>
              <a:rPr lang="en-US" altLang="ja-JP" dirty="0"/>
              <a:t>MRPC data format</a:t>
            </a:r>
            <a:r>
              <a:rPr lang="ja-JP" altLang="en-US" dirty="0"/>
              <a:t>が決まったら</a:t>
            </a:r>
            <a:r>
              <a:rPr lang="en-US" altLang="ja-JP" dirty="0"/>
              <a:t>DST</a:t>
            </a:r>
            <a:r>
              <a:rPr lang="ja-JP" altLang="en-US" dirty="0"/>
              <a:t>担当者（</a:t>
            </a:r>
            <a:r>
              <a:rPr lang="en-US" altLang="ja-JP" dirty="0"/>
              <a:t>6</a:t>
            </a:r>
            <a:r>
              <a:rPr lang="ja-JP" altLang="en-US" dirty="0"/>
              <a:t>月は中井さん）へ情報を提供</a:t>
            </a:r>
            <a:endParaRPr lang="en-US" altLang="ja-JP" dirty="0"/>
          </a:p>
          <a:p>
            <a:r>
              <a:rPr lang="en-US" altLang="ja-JP" dirty="0"/>
              <a:t>E16</a:t>
            </a:r>
            <a:r>
              <a:rPr lang="ja-JP" altLang="en-US" dirty="0"/>
              <a:t>解析コード</a:t>
            </a:r>
            <a:endParaRPr lang="en-US" altLang="ja-JP" dirty="0"/>
          </a:p>
          <a:p>
            <a:pPr lvl="1"/>
            <a:r>
              <a:rPr lang="en-US" altLang="ja-JP" dirty="0"/>
              <a:t>E16 data analysis</a:t>
            </a:r>
            <a:r>
              <a:rPr lang="ja-JP" altLang="en-US" dirty="0"/>
              <a:t>コードを学ぶ（特に</a:t>
            </a:r>
            <a:r>
              <a:rPr lang="en-US" altLang="ja-JP" dirty="0"/>
              <a:t>SSD, GTR)</a:t>
            </a:r>
          </a:p>
          <a:p>
            <a:pPr lvl="1"/>
            <a:r>
              <a:rPr lang="ja-JP" altLang="en-US" dirty="0"/>
              <a:t>筑波大院生</a:t>
            </a:r>
            <a:endParaRPr lang="en-US" altLang="ja-JP" dirty="0"/>
          </a:p>
        </p:txBody>
      </p:sp>
      <p:pic>
        <p:nvPicPr>
          <p:cNvPr id="4" name="オーディオ 3">
            <a:hlinkClick r:id="" action="ppaction://media"/>
            <a:extLst>
              <a:ext uri="{FF2B5EF4-FFF2-40B4-BE49-F238E27FC236}">
                <a16:creationId xmlns:a16="http://schemas.microsoft.com/office/drawing/2014/main" id="{5B74FB73-68E3-4431-9E3D-A10856A14A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589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984"/>
    </mc:Choice>
    <mc:Fallback>
      <p:transition spd="slow" advTm="139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E456CA0-3254-4647-90E3-E72BA7E0BC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8" name="コンテンツ プレースホルダー 4">
            <a:extLst>
              <a:ext uri="{FF2B5EF4-FFF2-40B4-BE49-F238E27FC236}">
                <a16:creationId xmlns:a16="http://schemas.microsoft.com/office/drawing/2014/main" id="{4CE139F1-1E78-4900-A2AE-D587FEE51F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405" y="1690688"/>
            <a:ext cx="4914273" cy="4351338"/>
          </a:xfrm>
          <a:prstGeom prst="rect">
            <a:avLst/>
          </a:prstGeom>
        </p:spPr>
      </p:pic>
      <p:sp>
        <p:nvSpPr>
          <p:cNvPr id="12" name="コンテンツ プレースホルダー 11">
            <a:extLst>
              <a:ext uri="{FF2B5EF4-FFF2-40B4-BE49-F238E27FC236}">
                <a16:creationId xmlns:a16="http://schemas.microsoft.com/office/drawing/2014/main" id="{DDCA71D7-852C-4C6C-86BA-3B564DFCD1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ja-JP" altLang="en-US"/>
          </a:p>
        </p:txBody>
      </p:sp>
      <p:pic>
        <p:nvPicPr>
          <p:cNvPr id="13" name="コンテンツ プレースホルダー 9">
            <a:extLst>
              <a:ext uri="{FF2B5EF4-FFF2-40B4-BE49-F238E27FC236}">
                <a16:creationId xmlns:a16="http://schemas.microsoft.com/office/drawing/2014/main" id="{3C992BE0-5E53-483F-95EF-21CF83FEA7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9527" y="1535339"/>
            <a:ext cx="4914273" cy="4351338"/>
          </a:xfrm>
          <a:prstGeom prst="rect">
            <a:avLst/>
          </a:prstGeom>
        </p:spPr>
      </p:pic>
      <p:grpSp>
        <p:nvGrpSpPr>
          <p:cNvPr id="14" name="グループ化 13">
            <a:extLst>
              <a:ext uri="{FF2B5EF4-FFF2-40B4-BE49-F238E27FC236}">
                <a16:creationId xmlns:a16="http://schemas.microsoft.com/office/drawing/2014/main" id="{DDCA5B0C-4215-450B-9393-6B8812BDCC65}"/>
              </a:ext>
            </a:extLst>
          </p:cNvPr>
          <p:cNvGrpSpPr/>
          <p:nvPr/>
        </p:nvGrpSpPr>
        <p:grpSpPr>
          <a:xfrm>
            <a:off x="4724711" y="344095"/>
            <a:ext cx="3539515" cy="1862564"/>
            <a:chOff x="6439847" y="1693503"/>
            <a:chExt cx="3539515" cy="1862564"/>
          </a:xfrm>
        </p:grpSpPr>
        <p:grpSp>
          <p:nvGrpSpPr>
            <p:cNvPr id="15" name="グループ化 6">
              <a:extLst>
                <a:ext uri="{FF2B5EF4-FFF2-40B4-BE49-F238E27FC236}">
                  <a16:creationId xmlns:a16="http://schemas.microsoft.com/office/drawing/2014/main" id="{6576197F-FDE1-461D-A346-BFE2D6E2C41D}"/>
                </a:ext>
              </a:extLst>
            </p:cNvPr>
            <p:cNvGrpSpPr/>
            <p:nvPr/>
          </p:nvGrpSpPr>
          <p:grpSpPr>
            <a:xfrm>
              <a:off x="6439847" y="1693503"/>
              <a:ext cx="3539515" cy="1862564"/>
              <a:chOff x="4572000" y="-3222"/>
              <a:chExt cx="3539515" cy="1862564"/>
            </a:xfrm>
          </p:grpSpPr>
          <p:grpSp>
            <p:nvGrpSpPr>
              <p:cNvPr id="20" name="グループ化 7">
                <a:extLst>
                  <a:ext uri="{FF2B5EF4-FFF2-40B4-BE49-F238E27FC236}">
                    <a16:creationId xmlns:a16="http://schemas.microsoft.com/office/drawing/2014/main" id="{9A7AB9C8-CC13-4848-B739-90B90F7DAF68}"/>
                  </a:ext>
                </a:extLst>
              </p:cNvPr>
              <p:cNvGrpSpPr/>
              <p:nvPr/>
            </p:nvGrpSpPr>
            <p:grpSpPr>
              <a:xfrm>
                <a:off x="4572000" y="-3222"/>
                <a:ext cx="3539515" cy="1862163"/>
                <a:chOff x="3214678" y="-3222"/>
                <a:chExt cx="3539515" cy="1862163"/>
              </a:xfrm>
            </p:grpSpPr>
            <p:sp>
              <p:nvSpPr>
                <p:cNvPr id="22" name="テキスト ボックス 21">
                  <a:extLst>
                    <a:ext uri="{FF2B5EF4-FFF2-40B4-BE49-F238E27FC236}">
                      <a16:creationId xmlns:a16="http://schemas.microsoft.com/office/drawing/2014/main" id="{9DCF76F0-EEF8-42EB-8AEF-825021311AEF}"/>
                    </a:ext>
                  </a:extLst>
                </p:cNvPr>
                <p:cNvSpPr txBox="1"/>
                <p:nvPr/>
              </p:nvSpPr>
              <p:spPr>
                <a:xfrm>
                  <a:off x="4765838" y="1520387"/>
                  <a:ext cx="393056" cy="338554"/>
                </a:xfrm>
                <a:prstGeom prst="rect">
                  <a:avLst/>
                </a:prstGeom>
                <a:solidFill>
                  <a:schemeClr val="accent6">
                    <a:lumMod val="75000"/>
                  </a:schemeClr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ja-JP" sz="1600" dirty="0">
                      <a:solidFill>
                        <a:prstClr val="black"/>
                      </a:solidFill>
                      <a:latin typeface="Calibri"/>
                      <a:ea typeface="ＭＳ Ｐゴシック" panose="020B0600070205080204" pitchFamily="50" charset="-128"/>
                    </a:rPr>
                    <a:t>15</a:t>
                  </a:r>
                  <a:endParaRPr lang="ja-JP" altLang="en-US" sz="1600" dirty="0">
                    <a:solidFill>
                      <a:prstClr val="black"/>
                    </a:solidFill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23" name="テキスト ボックス 22">
                  <a:extLst>
                    <a:ext uri="{FF2B5EF4-FFF2-40B4-BE49-F238E27FC236}">
                      <a16:creationId xmlns:a16="http://schemas.microsoft.com/office/drawing/2014/main" id="{F0CEF4B6-2757-46EF-8B9A-A04E7EE8CB4E}"/>
                    </a:ext>
                  </a:extLst>
                </p:cNvPr>
                <p:cNvSpPr txBox="1"/>
                <p:nvPr/>
              </p:nvSpPr>
              <p:spPr>
                <a:xfrm>
                  <a:off x="6361137" y="472334"/>
                  <a:ext cx="393056" cy="338554"/>
                </a:xfrm>
                <a:prstGeom prst="rect">
                  <a:avLst/>
                </a:prstGeom>
                <a:solidFill>
                  <a:schemeClr val="accent6">
                    <a:lumMod val="75000"/>
                  </a:schemeClr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ja-JP" sz="1600" dirty="0">
                      <a:solidFill>
                        <a:prstClr val="black"/>
                      </a:solidFill>
                      <a:latin typeface="Calibri"/>
                      <a:ea typeface="ＭＳ Ｐゴシック" panose="020B0600070205080204" pitchFamily="50" charset="-128"/>
                    </a:rPr>
                    <a:t>45</a:t>
                  </a:r>
                  <a:endParaRPr lang="ja-JP" altLang="en-US" sz="1600" dirty="0">
                    <a:solidFill>
                      <a:prstClr val="black"/>
                    </a:solidFill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24" name="テキスト ボックス 23">
                  <a:extLst>
                    <a:ext uri="{FF2B5EF4-FFF2-40B4-BE49-F238E27FC236}">
                      <a16:creationId xmlns:a16="http://schemas.microsoft.com/office/drawing/2014/main" id="{BA3C6463-5F38-4111-AD8D-4F0E00A4F1DA}"/>
                    </a:ext>
                  </a:extLst>
                </p:cNvPr>
                <p:cNvSpPr txBox="1"/>
                <p:nvPr/>
              </p:nvSpPr>
              <p:spPr>
                <a:xfrm>
                  <a:off x="6361137" y="80628"/>
                  <a:ext cx="393056" cy="338554"/>
                </a:xfrm>
                <a:prstGeom prst="rect">
                  <a:avLst/>
                </a:prstGeom>
                <a:solidFill>
                  <a:schemeClr val="accent6">
                    <a:lumMod val="75000"/>
                  </a:schemeClr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ja-JP" sz="1600" dirty="0">
                      <a:solidFill>
                        <a:prstClr val="black"/>
                      </a:solidFill>
                      <a:latin typeface="Calibri"/>
                      <a:ea typeface="ＭＳ Ｐゴシック" panose="020B0600070205080204" pitchFamily="50" charset="-128"/>
                    </a:rPr>
                    <a:t>15</a:t>
                  </a:r>
                  <a:endParaRPr lang="ja-JP" altLang="en-US" sz="1600" dirty="0">
                    <a:solidFill>
                      <a:prstClr val="black"/>
                    </a:solidFill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25" name="正方形/長方形 24">
                  <a:extLst>
                    <a:ext uri="{FF2B5EF4-FFF2-40B4-BE49-F238E27FC236}">
                      <a16:creationId xmlns:a16="http://schemas.microsoft.com/office/drawing/2014/main" id="{D47FF0E7-A507-4774-B0AB-E3A6AE96A0C7}"/>
                    </a:ext>
                  </a:extLst>
                </p:cNvPr>
                <p:cNvSpPr/>
                <p:nvPr/>
              </p:nvSpPr>
              <p:spPr>
                <a:xfrm>
                  <a:off x="4572000" y="361908"/>
                  <a:ext cx="328617" cy="292104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ja-JP" altLang="en-US">
                    <a:solidFill>
                      <a:prstClr val="white"/>
                    </a:solidFill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26" name="正方形/長方形 25">
                  <a:extLst>
                    <a:ext uri="{FF2B5EF4-FFF2-40B4-BE49-F238E27FC236}">
                      <a16:creationId xmlns:a16="http://schemas.microsoft.com/office/drawing/2014/main" id="{1E7DCCCC-D2AB-4777-964A-5B02427E8C47}"/>
                    </a:ext>
                  </a:extLst>
                </p:cNvPr>
                <p:cNvSpPr/>
                <p:nvPr/>
              </p:nvSpPr>
              <p:spPr>
                <a:xfrm>
                  <a:off x="4572000" y="946116"/>
                  <a:ext cx="328617" cy="292104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ja-JP" altLang="en-US">
                    <a:solidFill>
                      <a:prstClr val="white"/>
                    </a:solidFill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28" name="正方形/長方形 27">
                  <a:extLst>
                    <a:ext uri="{FF2B5EF4-FFF2-40B4-BE49-F238E27FC236}">
                      <a16:creationId xmlns:a16="http://schemas.microsoft.com/office/drawing/2014/main" id="{A08E6BB3-31F5-4DEE-811B-C4915E3DE424}"/>
                    </a:ext>
                  </a:extLst>
                </p:cNvPr>
                <p:cNvSpPr/>
                <p:nvPr/>
              </p:nvSpPr>
              <p:spPr>
                <a:xfrm>
                  <a:off x="3214678" y="357166"/>
                  <a:ext cx="3000396" cy="881054"/>
                </a:xfrm>
                <a:prstGeom prst="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ja-JP" altLang="en-US">
                    <a:solidFill>
                      <a:prstClr val="white"/>
                    </a:solidFill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29" name="円/楕円 24">
                  <a:extLst>
                    <a:ext uri="{FF2B5EF4-FFF2-40B4-BE49-F238E27FC236}">
                      <a16:creationId xmlns:a16="http://schemas.microsoft.com/office/drawing/2014/main" id="{C8356475-2746-4FE9-ADC3-794A7EC8F7C5}"/>
                    </a:ext>
                  </a:extLst>
                </p:cNvPr>
                <p:cNvSpPr/>
                <p:nvPr/>
              </p:nvSpPr>
              <p:spPr>
                <a:xfrm>
                  <a:off x="4718052" y="800064"/>
                  <a:ext cx="45719" cy="45719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ja-JP" altLang="en-US">
                    <a:solidFill>
                      <a:prstClr val="white"/>
                    </a:solidFill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30" name="テキスト ボックス 29">
                  <a:extLst>
                    <a:ext uri="{FF2B5EF4-FFF2-40B4-BE49-F238E27FC236}">
                      <a16:creationId xmlns:a16="http://schemas.microsoft.com/office/drawing/2014/main" id="{E055F83A-65F8-4893-B64E-824E5255A133}"/>
                    </a:ext>
                  </a:extLst>
                </p:cNvPr>
                <p:cNvSpPr txBox="1"/>
                <p:nvPr/>
              </p:nvSpPr>
              <p:spPr>
                <a:xfrm>
                  <a:off x="4572000" y="-3222"/>
                  <a:ext cx="30168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ja-JP" dirty="0">
                      <a:solidFill>
                        <a:prstClr val="black"/>
                      </a:solidFill>
                      <a:latin typeface="Calibri"/>
                      <a:ea typeface="ＭＳ Ｐゴシック" panose="020B0600070205080204" pitchFamily="50" charset="-128"/>
                    </a:rPr>
                    <a:t>1</a:t>
                  </a:r>
                  <a:endParaRPr lang="ja-JP" altLang="en-US" dirty="0">
                    <a:solidFill>
                      <a:prstClr val="black"/>
                    </a:solidFill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31" name="テキスト ボックス 30">
                  <a:extLst>
                    <a:ext uri="{FF2B5EF4-FFF2-40B4-BE49-F238E27FC236}">
                      <a16:creationId xmlns:a16="http://schemas.microsoft.com/office/drawing/2014/main" id="{416D95EB-778B-417C-8D37-F9A857A93770}"/>
                    </a:ext>
                  </a:extLst>
                </p:cNvPr>
                <p:cNvSpPr txBox="1"/>
                <p:nvPr/>
              </p:nvSpPr>
              <p:spPr>
                <a:xfrm>
                  <a:off x="4572000" y="1155257"/>
                  <a:ext cx="30168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ja-JP" dirty="0">
                      <a:solidFill>
                        <a:prstClr val="black"/>
                      </a:solidFill>
                      <a:latin typeface="Calibri"/>
                      <a:ea typeface="ＭＳ Ｐゴシック" panose="020B0600070205080204" pitchFamily="50" charset="-128"/>
                    </a:rPr>
                    <a:t>3</a:t>
                  </a:r>
                  <a:endParaRPr lang="ja-JP" altLang="en-US" dirty="0">
                    <a:solidFill>
                      <a:prstClr val="black"/>
                    </a:solidFill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32" name="テキスト ボックス 31">
                  <a:extLst>
                    <a:ext uri="{FF2B5EF4-FFF2-40B4-BE49-F238E27FC236}">
                      <a16:creationId xmlns:a16="http://schemas.microsoft.com/office/drawing/2014/main" id="{7C64F026-9A7D-4E9D-9BD0-4F1AD679993C}"/>
                    </a:ext>
                  </a:extLst>
                </p:cNvPr>
                <p:cNvSpPr txBox="1"/>
                <p:nvPr/>
              </p:nvSpPr>
              <p:spPr>
                <a:xfrm>
                  <a:off x="5265747" y="654012"/>
                  <a:ext cx="30168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ja-JP" dirty="0">
                      <a:solidFill>
                        <a:prstClr val="black"/>
                      </a:solidFill>
                      <a:latin typeface="Calibri"/>
                      <a:ea typeface="ＭＳ Ｐゴシック" panose="020B0600070205080204" pitchFamily="50" charset="-128"/>
                    </a:rPr>
                    <a:t>2</a:t>
                  </a:r>
                  <a:endParaRPr lang="ja-JP" altLang="en-US" dirty="0">
                    <a:solidFill>
                      <a:prstClr val="black"/>
                    </a:solidFill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33" name="テキスト ボックス 32">
                  <a:extLst>
                    <a:ext uri="{FF2B5EF4-FFF2-40B4-BE49-F238E27FC236}">
                      <a16:creationId xmlns:a16="http://schemas.microsoft.com/office/drawing/2014/main" id="{03AA96AD-E82C-4791-A468-9AAD77B42870}"/>
                    </a:ext>
                  </a:extLst>
                </p:cNvPr>
                <p:cNvSpPr txBox="1"/>
                <p:nvPr/>
              </p:nvSpPr>
              <p:spPr>
                <a:xfrm>
                  <a:off x="3878253" y="654012"/>
                  <a:ext cx="30168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ja-JP" dirty="0">
                      <a:solidFill>
                        <a:prstClr val="black"/>
                      </a:solidFill>
                      <a:latin typeface="Calibri"/>
                      <a:ea typeface="ＭＳ Ｐゴシック" panose="020B0600070205080204" pitchFamily="50" charset="-128"/>
                    </a:rPr>
                    <a:t>4</a:t>
                  </a:r>
                  <a:endParaRPr lang="ja-JP" altLang="en-US" dirty="0">
                    <a:solidFill>
                      <a:prstClr val="black"/>
                    </a:solidFill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</p:grpSp>
          <p:sp>
            <p:nvSpPr>
              <p:cNvPr id="21" name="テキスト ボックス 20">
                <a:extLst>
                  <a:ext uri="{FF2B5EF4-FFF2-40B4-BE49-F238E27FC236}">
                    <a16:creationId xmlns:a16="http://schemas.microsoft.com/office/drawing/2014/main" id="{C94E377E-75A4-474C-9040-83529312A26B}"/>
                  </a:ext>
                </a:extLst>
              </p:cNvPr>
              <p:cNvSpPr txBox="1"/>
              <p:nvPr/>
            </p:nvSpPr>
            <p:spPr>
              <a:xfrm>
                <a:off x="6591212" y="1520788"/>
                <a:ext cx="393056" cy="338554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1600" dirty="0">
                    <a:solidFill>
                      <a:prstClr val="black"/>
                    </a:solidFill>
                    <a:latin typeface="Calibri"/>
                    <a:ea typeface="ＭＳ Ｐゴシック" panose="020B0600070205080204" pitchFamily="50" charset="-128"/>
                  </a:rPr>
                  <a:t>45</a:t>
                </a:r>
                <a:endParaRPr lang="ja-JP" altLang="en-US" sz="1600" dirty="0">
                  <a:solidFill>
                    <a:prstClr val="black"/>
                  </a:solidFill>
                  <a:latin typeface="Calibri"/>
                  <a:ea typeface="ＭＳ Ｐゴシック" panose="020B0600070205080204" pitchFamily="50" charset="-128"/>
                </a:endParaRPr>
              </a:p>
            </p:txBody>
          </p:sp>
        </p:grpSp>
        <p:sp>
          <p:nvSpPr>
            <p:cNvPr id="19" name="正方形/長方形 18">
              <a:extLst>
                <a:ext uri="{FF2B5EF4-FFF2-40B4-BE49-F238E27FC236}">
                  <a16:creationId xmlns:a16="http://schemas.microsoft.com/office/drawing/2014/main" id="{767DE13B-C117-4BB7-8969-46ED6CEF7D15}"/>
                </a:ext>
              </a:extLst>
            </p:cNvPr>
            <p:cNvSpPr/>
            <p:nvPr/>
          </p:nvSpPr>
          <p:spPr>
            <a:xfrm>
              <a:off x="7808338" y="2372097"/>
              <a:ext cx="328617" cy="29210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ja-JP" altLang="en-US">
                <a:solidFill>
                  <a:prstClr val="white"/>
                </a:solidFill>
                <a:latin typeface="Calibri"/>
                <a:ea typeface="ＭＳ Ｐゴシック" panose="020B0600070205080204" pitchFamily="50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51329217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0303F31-B529-471D-A155-BA57E7C1C5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A49AEE3-369E-4A75-BFE1-FF1B50EEE5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99388632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B9890C7-DBC9-483E-BE25-A5D41BD90E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8963" y="-12937"/>
            <a:ext cx="10515600" cy="1325563"/>
          </a:xfrm>
        </p:spPr>
        <p:txBody>
          <a:bodyPr/>
          <a:lstStyle/>
          <a:p>
            <a:r>
              <a:rPr kumimoji="1" lang="en-US" altLang="ja-JP" dirty="0"/>
              <a:t>Dimension of E16 PRC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054B7AB-35CC-42A7-AAA9-24B7A7CC77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53220"/>
            <a:ext cx="10515600" cy="4351338"/>
          </a:xfrm>
        </p:spPr>
        <p:txBody>
          <a:bodyPr/>
          <a:lstStyle/>
          <a:p>
            <a:r>
              <a:rPr kumimoji="1" lang="en-US" altLang="ja-JP" dirty="0"/>
              <a:t>Almost same structure as </a:t>
            </a:r>
            <a:r>
              <a:rPr kumimoji="1" lang="en-US" altLang="ja-JP" dirty="0" err="1"/>
              <a:t>BGOegg</a:t>
            </a:r>
            <a:r>
              <a:rPr kumimoji="1" lang="en-US" altLang="ja-JP" dirty="0"/>
              <a:t>-RPC but </a:t>
            </a:r>
            <a:r>
              <a:rPr lang="en-US" altLang="ja-JP" dirty="0"/>
              <a:t>slightly </a:t>
            </a:r>
            <a:r>
              <a:rPr kumimoji="1" lang="en-US" altLang="ja-JP" dirty="0"/>
              <a:t>shorter length</a:t>
            </a:r>
            <a:endParaRPr kumimoji="1" lang="ja-JP" altLang="en-US" dirty="0"/>
          </a:p>
        </p:txBody>
      </p:sp>
      <p:pic>
        <p:nvPicPr>
          <p:cNvPr id="4" name="コンテンツ プレースホルダー 4">
            <a:extLst>
              <a:ext uri="{FF2B5EF4-FFF2-40B4-BE49-F238E27FC236}">
                <a16:creationId xmlns:a16="http://schemas.microsoft.com/office/drawing/2014/main" id="{F2E2775B-A615-411B-B8CD-AF491AAB04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187" y="2114153"/>
            <a:ext cx="4554513" cy="3415884"/>
          </a:xfrm>
          <a:prstGeom prst="rect">
            <a:avLst/>
          </a:prstGeom>
        </p:spPr>
      </p:pic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F5D29653-F869-418F-9E0D-9270500CA42C}"/>
              </a:ext>
            </a:extLst>
          </p:cNvPr>
          <p:cNvSpPr/>
          <p:nvPr/>
        </p:nvSpPr>
        <p:spPr>
          <a:xfrm>
            <a:off x="5824513" y="2888351"/>
            <a:ext cx="5681938" cy="1181201"/>
          </a:xfrm>
          <a:prstGeom prst="rect">
            <a:avLst/>
          </a:prstGeom>
          <a:solidFill>
            <a:srgbClr val="4CEDF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E69D4EA7-4D6A-4286-B175-393E5981AEFF}"/>
              </a:ext>
            </a:extLst>
          </p:cNvPr>
          <p:cNvSpPr/>
          <p:nvPr/>
        </p:nvSpPr>
        <p:spPr>
          <a:xfrm>
            <a:off x="6046763" y="2888351"/>
            <a:ext cx="5257800" cy="1158187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cxnSp>
        <p:nvCxnSpPr>
          <p:cNvPr id="10" name="直線矢印コネクタ 9">
            <a:extLst>
              <a:ext uri="{FF2B5EF4-FFF2-40B4-BE49-F238E27FC236}">
                <a16:creationId xmlns:a16="http://schemas.microsoft.com/office/drawing/2014/main" id="{293A7543-FC69-4CBE-9A50-18009C664B33}"/>
              </a:ext>
            </a:extLst>
          </p:cNvPr>
          <p:cNvCxnSpPr/>
          <p:nvPr/>
        </p:nvCxnSpPr>
        <p:spPr>
          <a:xfrm>
            <a:off x="5814336" y="2714625"/>
            <a:ext cx="5702300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E2A5CD84-912F-4694-AE7F-9A509915AFC9}"/>
              </a:ext>
            </a:extLst>
          </p:cNvPr>
          <p:cNvSpPr txBox="1"/>
          <p:nvPr/>
        </p:nvSpPr>
        <p:spPr>
          <a:xfrm>
            <a:off x="7668015" y="2398762"/>
            <a:ext cx="2015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Total length=880</a:t>
            </a:r>
            <a:endParaRPr kumimoji="1" lang="ja-JP" altLang="en-US" dirty="0"/>
          </a:p>
        </p:txBody>
      </p:sp>
      <p:cxnSp>
        <p:nvCxnSpPr>
          <p:cNvPr id="12" name="直線矢印コネクタ 11">
            <a:extLst>
              <a:ext uri="{FF2B5EF4-FFF2-40B4-BE49-F238E27FC236}">
                <a16:creationId xmlns:a16="http://schemas.microsoft.com/office/drawing/2014/main" id="{138252D2-8584-419D-99F3-978DF6E1FE12}"/>
              </a:ext>
            </a:extLst>
          </p:cNvPr>
          <p:cNvCxnSpPr>
            <a:cxnSpLocks/>
          </p:cNvCxnSpPr>
          <p:nvPr/>
        </p:nvCxnSpPr>
        <p:spPr>
          <a:xfrm>
            <a:off x="5819962" y="3505544"/>
            <a:ext cx="239501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F0711CE7-E7A6-4C25-B159-5ED8F821A748}"/>
              </a:ext>
            </a:extLst>
          </p:cNvPr>
          <p:cNvSpPr txBox="1"/>
          <p:nvPr/>
        </p:nvSpPr>
        <p:spPr>
          <a:xfrm>
            <a:off x="7914097" y="4403673"/>
            <a:ext cx="27895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Space for amp =55 each</a:t>
            </a:r>
            <a:endParaRPr kumimoji="1" lang="ja-JP" altLang="en-US" dirty="0"/>
          </a:p>
        </p:txBody>
      </p:sp>
      <p:cxnSp>
        <p:nvCxnSpPr>
          <p:cNvPr id="18" name="直線矢印コネクタ 17">
            <a:extLst>
              <a:ext uri="{FF2B5EF4-FFF2-40B4-BE49-F238E27FC236}">
                <a16:creationId xmlns:a16="http://schemas.microsoft.com/office/drawing/2014/main" id="{05110E16-7612-4922-AF38-40D2B6563C54}"/>
              </a:ext>
            </a:extLst>
          </p:cNvPr>
          <p:cNvCxnSpPr>
            <a:cxnSpLocks/>
          </p:cNvCxnSpPr>
          <p:nvPr/>
        </p:nvCxnSpPr>
        <p:spPr>
          <a:xfrm flipH="1" flipV="1">
            <a:off x="5935638" y="3670579"/>
            <a:ext cx="2109812" cy="86332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矢印コネクタ 18">
            <a:extLst>
              <a:ext uri="{FF2B5EF4-FFF2-40B4-BE49-F238E27FC236}">
                <a16:creationId xmlns:a16="http://schemas.microsoft.com/office/drawing/2014/main" id="{9664240B-D1A2-4C6D-A31C-8A3543D6327E}"/>
              </a:ext>
            </a:extLst>
          </p:cNvPr>
          <p:cNvCxnSpPr>
            <a:cxnSpLocks/>
          </p:cNvCxnSpPr>
          <p:nvPr/>
        </p:nvCxnSpPr>
        <p:spPr>
          <a:xfrm>
            <a:off x="11304563" y="3665814"/>
            <a:ext cx="222250" cy="4764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矢印コネクタ 19">
            <a:extLst>
              <a:ext uri="{FF2B5EF4-FFF2-40B4-BE49-F238E27FC236}">
                <a16:creationId xmlns:a16="http://schemas.microsoft.com/office/drawing/2014/main" id="{E643A551-903D-4FCB-A6C0-6ED2B1DEB8A4}"/>
              </a:ext>
            </a:extLst>
          </p:cNvPr>
          <p:cNvCxnSpPr>
            <a:cxnSpLocks/>
          </p:cNvCxnSpPr>
          <p:nvPr/>
        </p:nvCxnSpPr>
        <p:spPr>
          <a:xfrm flipV="1">
            <a:off x="10602913" y="3665814"/>
            <a:ext cx="812775" cy="76413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361A107C-9622-4AA8-AB20-1B9D0C15D0E1}"/>
              </a:ext>
            </a:extLst>
          </p:cNvPr>
          <p:cNvSpPr txBox="1"/>
          <p:nvPr/>
        </p:nvSpPr>
        <p:spPr>
          <a:xfrm>
            <a:off x="7556951" y="4889607"/>
            <a:ext cx="3095719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Cathode PCB (230x770)</a:t>
            </a:r>
            <a:r>
              <a:rPr lang="ja-JP" altLang="en-US" dirty="0"/>
              <a:t>：</a:t>
            </a:r>
            <a:r>
              <a:rPr lang="en-US" altLang="ja-JP" dirty="0"/>
              <a:t>2</a:t>
            </a:r>
          </a:p>
          <a:p>
            <a:r>
              <a:rPr lang="en-US" altLang="ja-JP" dirty="0"/>
              <a:t>Anode</a:t>
            </a:r>
            <a:r>
              <a:rPr lang="ja-JP" altLang="en-US" dirty="0"/>
              <a:t> </a:t>
            </a:r>
            <a:r>
              <a:rPr lang="en-US" altLang="ja-JP" dirty="0"/>
              <a:t>PCB</a:t>
            </a:r>
            <a:r>
              <a:rPr lang="ja-JP" altLang="en-US" dirty="0"/>
              <a:t> </a:t>
            </a:r>
            <a:r>
              <a:rPr lang="en-US" altLang="ja-JP" dirty="0"/>
              <a:t>(230x770)</a:t>
            </a:r>
            <a:r>
              <a:rPr lang="ja-JP" altLang="en-US" dirty="0"/>
              <a:t>：</a:t>
            </a:r>
            <a:r>
              <a:rPr lang="en-US" altLang="ja-JP" dirty="0"/>
              <a:t>1</a:t>
            </a:r>
            <a:r>
              <a:rPr lang="ja-JP" altLang="en-US" dirty="0"/>
              <a:t> </a:t>
            </a:r>
            <a:endParaRPr lang="en-US" altLang="ja-JP" dirty="0"/>
          </a:p>
          <a:p>
            <a:r>
              <a:rPr lang="en-US" altLang="ja-JP" dirty="0"/>
              <a:t>Honeycomb </a:t>
            </a:r>
            <a:r>
              <a:rPr kumimoji="1" lang="en-US" altLang="ja-JP" dirty="0"/>
              <a:t>(6x240x750):2</a:t>
            </a:r>
          </a:p>
          <a:p>
            <a:r>
              <a:rPr kumimoji="1" lang="en-US" altLang="ja-JP" dirty="0"/>
              <a:t>G-10</a:t>
            </a:r>
            <a:r>
              <a:rPr lang="ja-JP" altLang="en-US" dirty="0"/>
              <a:t> </a:t>
            </a:r>
            <a:r>
              <a:rPr lang="en-US" altLang="ja-JP" dirty="0"/>
              <a:t>plate</a:t>
            </a:r>
            <a:r>
              <a:rPr lang="ja-JP" altLang="en-US" dirty="0"/>
              <a:t> </a:t>
            </a:r>
            <a:r>
              <a:rPr kumimoji="1" lang="en-US" altLang="ja-JP" dirty="0"/>
              <a:t>(0.5x240x770):4</a:t>
            </a:r>
            <a:endParaRPr lang="en-US" altLang="ja-JP" dirty="0"/>
          </a:p>
          <a:p>
            <a:r>
              <a:rPr lang="en-US" altLang="ja-JP" dirty="0">
                <a:solidFill>
                  <a:srgbClr val="FF0000"/>
                </a:solidFill>
              </a:rPr>
              <a:t>Glass (0.4x230x750)</a:t>
            </a:r>
            <a:r>
              <a:rPr lang="ja-JP" altLang="en-US" dirty="0">
                <a:solidFill>
                  <a:srgbClr val="FF0000"/>
                </a:solidFill>
              </a:rPr>
              <a:t>：</a:t>
            </a:r>
            <a:r>
              <a:rPr lang="en-US" altLang="ja-JP" dirty="0">
                <a:solidFill>
                  <a:srgbClr val="FF0000"/>
                </a:solidFill>
              </a:rPr>
              <a:t>12</a:t>
            </a:r>
          </a:p>
          <a:p>
            <a:r>
              <a:rPr lang="en-US" altLang="ja-JP" dirty="0"/>
              <a:t>Carbon tape (230x734)</a:t>
            </a:r>
            <a:endParaRPr kumimoji="1" lang="ja-JP" altLang="en-US" dirty="0"/>
          </a:p>
        </p:txBody>
      </p:sp>
      <p:cxnSp>
        <p:nvCxnSpPr>
          <p:cNvPr id="27" name="直線矢印コネクタ 26">
            <a:extLst>
              <a:ext uri="{FF2B5EF4-FFF2-40B4-BE49-F238E27FC236}">
                <a16:creationId xmlns:a16="http://schemas.microsoft.com/office/drawing/2014/main" id="{05BE1693-0B28-4C74-811C-FD55DEEE8D7A}"/>
              </a:ext>
            </a:extLst>
          </p:cNvPr>
          <p:cNvCxnSpPr>
            <a:cxnSpLocks/>
          </p:cNvCxnSpPr>
          <p:nvPr/>
        </p:nvCxnSpPr>
        <p:spPr>
          <a:xfrm flipH="1" flipV="1">
            <a:off x="6485206" y="4020878"/>
            <a:ext cx="1022508" cy="87445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線矢印コネクタ 27">
            <a:extLst>
              <a:ext uri="{FF2B5EF4-FFF2-40B4-BE49-F238E27FC236}">
                <a16:creationId xmlns:a16="http://schemas.microsoft.com/office/drawing/2014/main" id="{6EBA13AE-5262-44D6-81B4-3F8E6FA7EE74}"/>
              </a:ext>
            </a:extLst>
          </p:cNvPr>
          <p:cNvCxnSpPr>
            <a:cxnSpLocks/>
          </p:cNvCxnSpPr>
          <p:nvPr/>
        </p:nvCxnSpPr>
        <p:spPr>
          <a:xfrm flipV="1">
            <a:off x="11679471" y="2816709"/>
            <a:ext cx="0" cy="1333809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935C626F-F4DB-46D6-8957-339BE6B48E58}"/>
              </a:ext>
            </a:extLst>
          </p:cNvPr>
          <p:cNvSpPr txBox="1"/>
          <p:nvPr/>
        </p:nvSpPr>
        <p:spPr>
          <a:xfrm rot="5400000">
            <a:off x="11641331" y="3282778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260</a:t>
            </a:r>
            <a:endParaRPr kumimoji="1" lang="ja-JP" altLang="en-US" dirty="0"/>
          </a:p>
        </p:txBody>
      </p:sp>
      <p:cxnSp>
        <p:nvCxnSpPr>
          <p:cNvPr id="14" name="直線矢印コネクタ 13">
            <a:extLst>
              <a:ext uri="{FF2B5EF4-FFF2-40B4-BE49-F238E27FC236}">
                <a16:creationId xmlns:a16="http://schemas.microsoft.com/office/drawing/2014/main" id="{6E787F9B-69CE-4C3F-B4EE-E7E0DC8EA045}"/>
              </a:ext>
            </a:extLst>
          </p:cNvPr>
          <p:cNvCxnSpPr/>
          <p:nvPr/>
        </p:nvCxnSpPr>
        <p:spPr>
          <a:xfrm flipV="1">
            <a:off x="5824513" y="4020878"/>
            <a:ext cx="111125" cy="75212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222725EB-89A6-4FB5-813A-D17DB0B7C80A}"/>
              </a:ext>
            </a:extLst>
          </p:cNvPr>
          <p:cNvSpPr txBox="1"/>
          <p:nvPr/>
        </p:nvSpPr>
        <p:spPr>
          <a:xfrm>
            <a:off x="5354128" y="4828652"/>
            <a:ext cx="17263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Amp part lids can be opened (with O-rings)</a:t>
            </a:r>
            <a:endParaRPr kumimoji="1" lang="en-US" altLang="ja-JP" dirty="0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51860A11-29C0-4087-AE93-1177B0E3C1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E3326-C353-4C2A-B238-BC58BD05FD39}" type="slidenum">
              <a:rPr kumimoji="1" lang="ja-JP" altLang="en-US" smtClean="0"/>
              <a:t>112</a:t>
            </a:fld>
            <a:endParaRPr kumimoji="1" lang="ja-JP" altLang="en-US"/>
          </a:p>
        </p:txBody>
      </p:sp>
      <p:grpSp>
        <p:nvGrpSpPr>
          <p:cNvPr id="30" name="グループ化 29">
            <a:extLst>
              <a:ext uri="{FF2B5EF4-FFF2-40B4-BE49-F238E27FC236}">
                <a16:creationId xmlns:a16="http://schemas.microsoft.com/office/drawing/2014/main" id="{DCE93329-8D60-47AD-BF94-D8ECB9B3A46A}"/>
              </a:ext>
            </a:extLst>
          </p:cNvPr>
          <p:cNvGrpSpPr/>
          <p:nvPr/>
        </p:nvGrpSpPr>
        <p:grpSpPr>
          <a:xfrm>
            <a:off x="10703643" y="2675030"/>
            <a:ext cx="207092" cy="213321"/>
            <a:chOff x="10496551" y="2248148"/>
            <a:chExt cx="207092" cy="213321"/>
          </a:xfrm>
        </p:grpSpPr>
        <p:sp>
          <p:nvSpPr>
            <p:cNvPr id="29" name="正方形/長方形 28">
              <a:extLst>
                <a:ext uri="{FF2B5EF4-FFF2-40B4-BE49-F238E27FC236}">
                  <a16:creationId xmlns:a16="http://schemas.microsoft.com/office/drawing/2014/main" id="{83C3164E-585D-42BC-A626-4C1C770F9DE2}"/>
                </a:ext>
              </a:extLst>
            </p:cNvPr>
            <p:cNvSpPr/>
            <p:nvPr/>
          </p:nvSpPr>
          <p:spPr>
            <a:xfrm>
              <a:off x="10496551" y="2249947"/>
              <a:ext cx="94232" cy="211522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2" name="正方形/長方形 31">
              <a:extLst>
                <a:ext uri="{FF2B5EF4-FFF2-40B4-BE49-F238E27FC236}">
                  <a16:creationId xmlns:a16="http://schemas.microsoft.com/office/drawing/2014/main" id="{3893DD53-ED97-4B00-BD2F-4B798803993F}"/>
                </a:ext>
              </a:extLst>
            </p:cNvPr>
            <p:cNvSpPr/>
            <p:nvPr/>
          </p:nvSpPr>
          <p:spPr>
            <a:xfrm>
              <a:off x="10581532" y="2248148"/>
              <a:ext cx="122111" cy="115779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33" name="グループ化 32">
            <a:extLst>
              <a:ext uri="{FF2B5EF4-FFF2-40B4-BE49-F238E27FC236}">
                <a16:creationId xmlns:a16="http://schemas.microsoft.com/office/drawing/2014/main" id="{8D028BA7-FF3C-4866-8379-C4FBBFE15667}"/>
              </a:ext>
            </a:extLst>
          </p:cNvPr>
          <p:cNvGrpSpPr/>
          <p:nvPr/>
        </p:nvGrpSpPr>
        <p:grpSpPr>
          <a:xfrm rot="10800000">
            <a:off x="6476313" y="4104911"/>
            <a:ext cx="207092" cy="213321"/>
            <a:chOff x="10496551" y="2248148"/>
            <a:chExt cx="207092" cy="213321"/>
          </a:xfrm>
        </p:grpSpPr>
        <p:sp>
          <p:nvSpPr>
            <p:cNvPr id="34" name="正方形/長方形 33">
              <a:extLst>
                <a:ext uri="{FF2B5EF4-FFF2-40B4-BE49-F238E27FC236}">
                  <a16:creationId xmlns:a16="http://schemas.microsoft.com/office/drawing/2014/main" id="{92F0E67A-0617-40A4-9398-DF2D4AE8E2B6}"/>
                </a:ext>
              </a:extLst>
            </p:cNvPr>
            <p:cNvSpPr/>
            <p:nvPr/>
          </p:nvSpPr>
          <p:spPr>
            <a:xfrm>
              <a:off x="10496551" y="2249947"/>
              <a:ext cx="94232" cy="211522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5" name="正方形/長方形 34">
              <a:extLst>
                <a:ext uri="{FF2B5EF4-FFF2-40B4-BE49-F238E27FC236}">
                  <a16:creationId xmlns:a16="http://schemas.microsoft.com/office/drawing/2014/main" id="{8C991FC5-FD9F-4E81-BC5E-570AD65C7293}"/>
                </a:ext>
              </a:extLst>
            </p:cNvPr>
            <p:cNvSpPr/>
            <p:nvPr/>
          </p:nvSpPr>
          <p:spPr>
            <a:xfrm>
              <a:off x="10581532" y="2248148"/>
              <a:ext cx="122111" cy="115779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36" name="グループ化 35">
            <a:extLst>
              <a:ext uri="{FF2B5EF4-FFF2-40B4-BE49-F238E27FC236}">
                <a16:creationId xmlns:a16="http://schemas.microsoft.com/office/drawing/2014/main" id="{17D13701-00B8-42A0-8DC0-DAD4DBCEC8D5}"/>
              </a:ext>
            </a:extLst>
          </p:cNvPr>
          <p:cNvGrpSpPr/>
          <p:nvPr/>
        </p:nvGrpSpPr>
        <p:grpSpPr>
          <a:xfrm flipH="1">
            <a:off x="6485206" y="2634015"/>
            <a:ext cx="203373" cy="196502"/>
            <a:chOff x="10496551" y="2248148"/>
            <a:chExt cx="207092" cy="213321"/>
          </a:xfrm>
        </p:grpSpPr>
        <p:sp>
          <p:nvSpPr>
            <p:cNvPr id="37" name="正方形/長方形 36">
              <a:extLst>
                <a:ext uri="{FF2B5EF4-FFF2-40B4-BE49-F238E27FC236}">
                  <a16:creationId xmlns:a16="http://schemas.microsoft.com/office/drawing/2014/main" id="{54F2DDEE-CD82-4AF1-8491-4F0BA31C9948}"/>
                </a:ext>
              </a:extLst>
            </p:cNvPr>
            <p:cNvSpPr/>
            <p:nvPr/>
          </p:nvSpPr>
          <p:spPr>
            <a:xfrm>
              <a:off x="10496551" y="2249947"/>
              <a:ext cx="94232" cy="211522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8" name="正方形/長方形 37">
              <a:extLst>
                <a:ext uri="{FF2B5EF4-FFF2-40B4-BE49-F238E27FC236}">
                  <a16:creationId xmlns:a16="http://schemas.microsoft.com/office/drawing/2014/main" id="{6504778B-6BFB-4CE0-919B-92AEBB91D699}"/>
                </a:ext>
              </a:extLst>
            </p:cNvPr>
            <p:cNvSpPr/>
            <p:nvPr/>
          </p:nvSpPr>
          <p:spPr>
            <a:xfrm>
              <a:off x="10581532" y="2248148"/>
              <a:ext cx="122111" cy="115779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39" name="グループ化 38">
            <a:extLst>
              <a:ext uri="{FF2B5EF4-FFF2-40B4-BE49-F238E27FC236}">
                <a16:creationId xmlns:a16="http://schemas.microsoft.com/office/drawing/2014/main" id="{A6D3B2AE-07FE-4CC5-8D6B-1DE9D4A6D36D}"/>
              </a:ext>
            </a:extLst>
          </p:cNvPr>
          <p:cNvGrpSpPr/>
          <p:nvPr/>
        </p:nvGrpSpPr>
        <p:grpSpPr>
          <a:xfrm rot="10800000" flipH="1">
            <a:off x="10747992" y="4081141"/>
            <a:ext cx="203373" cy="196502"/>
            <a:chOff x="10496551" y="2248148"/>
            <a:chExt cx="207092" cy="213321"/>
          </a:xfrm>
        </p:grpSpPr>
        <p:sp>
          <p:nvSpPr>
            <p:cNvPr id="40" name="正方形/長方形 39">
              <a:extLst>
                <a:ext uri="{FF2B5EF4-FFF2-40B4-BE49-F238E27FC236}">
                  <a16:creationId xmlns:a16="http://schemas.microsoft.com/office/drawing/2014/main" id="{9EE5DA28-CC4D-4010-8A38-E5596DEB7758}"/>
                </a:ext>
              </a:extLst>
            </p:cNvPr>
            <p:cNvSpPr/>
            <p:nvPr/>
          </p:nvSpPr>
          <p:spPr>
            <a:xfrm>
              <a:off x="10496551" y="2249947"/>
              <a:ext cx="94232" cy="211522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1" name="正方形/長方形 40">
              <a:extLst>
                <a:ext uri="{FF2B5EF4-FFF2-40B4-BE49-F238E27FC236}">
                  <a16:creationId xmlns:a16="http://schemas.microsoft.com/office/drawing/2014/main" id="{EE5B449A-884A-4301-80F3-81CE23164961}"/>
                </a:ext>
              </a:extLst>
            </p:cNvPr>
            <p:cNvSpPr/>
            <p:nvPr/>
          </p:nvSpPr>
          <p:spPr>
            <a:xfrm>
              <a:off x="10581532" y="2248148"/>
              <a:ext cx="122111" cy="115779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372B9EFB-4761-4494-AB72-C5D6620512B6}"/>
              </a:ext>
            </a:extLst>
          </p:cNvPr>
          <p:cNvSpPr/>
          <p:nvPr/>
        </p:nvSpPr>
        <p:spPr>
          <a:xfrm>
            <a:off x="5814336" y="2823557"/>
            <a:ext cx="5702300" cy="57946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802DD515-43C7-4ED8-B0A5-E66E70EAD6AF}"/>
              </a:ext>
            </a:extLst>
          </p:cNvPr>
          <p:cNvSpPr/>
          <p:nvPr/>
        </p:nvSpPr>
        <p:spPr>
          <a:xfrm>
            <a:off x="5824513" y="4074318"/>
            <a:ext cx="5702300" cy="76200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2" name="矢印: 下 41">
            <a:extLst>
              <a:ext uri="{FF2B5EF4-FFF2-40B4-BE49-F238E27FC236}">
                <a16:creationId xmlns:a16="http://schemas.microsoft.com/office/drawing/2014/main" id="{CA0F3AA4-2D9C-4D05-B61E-3A05FECB0703}"/>
              </a:ext>
            </a:extLst>
          </p:cNvPr>
          <p:cNvSpPr/>
          <p:nvPr/>
        </p:nvSpPr>
        <p:spPr>
          <a:xfrm>
            <a:off x="6447445" y="3051153"/>
            <a:ext cx="377685" cy="612137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AA22E80E-1187-4D25-A2A6-871CE7FA94EE}"/>
              </a:ext>
            </a:extLst>
          </p:cNvPr>
          <p:cNvSpPr txBox="1"/>
          <p:nvPr/>
        </p:nvSpPr>
        <p:spPr>
          <a:xfrm>
            <a:off x="10482180" y="2085156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/>
              <a:t>ガスフロー</a:t>
            </a:r>
            <a:endParaRPr kumimoji="1" lang="ja-JP" altLang="en-US" dirty="0"/>
          </a:p>
        </p:txBody>
      </p:sp>
      <p:sp>
        <p:nvSpPr>
          <p:cNvPr id="44" name="矢印: 下 43">
            <a:extLst>
              <a:ext uri="{FF2B5EF4-FFF2-40B4-BE49-F238E27FC236}">
                <a16:creationId xmlns:a16="http://schemas.microsoft.com/office/drawing/2014/main" id="{355B18BF-874C-413F-A163-D04D98AD1614}"/>
              </a:ext>
            </a:extLst>
          </p:cNvPr>
          <p:cNvSpPr/>
          <p:nvPr/>
        </p:nvSpPr>
        <p:spPr>
          <a:xfrm>
            <a:off x="10559149" y="3115414"/>
            <a:ext cx="377685" cy="612137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7" name="直線矢印コネクタ 16">
            <a:extLst>
              <a:ext uri="{FF2B5EF4-FFF2-40B4-BE49-F238E27FC236}">
                <a16:creationId xmlns:a16="http://schemas.microsoft.com/office/drawing/2014/main" id="{64B6BE83-32A5-4805-8990-8A42336C0908}"/>
              </a:ext>
            </a:extLst>
          </p:cNvPr>
          <p:cNvCxnSpPr/>
          <p:nvPr/>
        </p:nvCxnSpPr>
        <p:spPr>
          <a:xfrm>
            <a:off x="6256020" y="2545080"/>
            <a:ext cx="0" cy="27847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線矢印コネクタ 44">
            <a:extLst>
              <a:ext uri="{FF2B5EF4-FFF2-40B4-BE49-F238E27FC236}">
                <a16:creationId xmlns:a16="http://schemas.microsoft.com/office/drawing/2014/main" id="{94B434D6-223B-4AA7-B330-FBB2F7F7B691}"/>
              </a:ext>
            </a:extLst>
          </p:cNvPr>
          <p:cNvCxnSpPr>
            <a:cxnSpLocks/>
          </p:cNvCxnSpPr>
          <p:nvPr/>
        </p:nvCxnSpPr>
        <p:spPr>
          <a:xfrm flipV="1">
            <a:off x="6240780" y="4158223"/>
            <a:ext cx="0" cy="20679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矢印コネクタ 22">
            <a:extLst>
              <a:ext uri="{FF2B5EF4-FFF2-40B4-BE49-F238E27FC236}">
                <a16:creationId xmlns:a16="http://schemas.microsoft.com/office/drawing/2014/main" id="{54F8A01F-C116-4FC0-B653-F122067BED0C}"/>
              </a:ext>
            </a:extLst>
          </p:cNvPr>
          <p:cNvCxnSpPr/>
          <p:nvPr/>
        </p:nvCxnSpPr>
        <p:spPr>
          <a:xfrm>
            <a:off x="5824513" y="2545080"/>
            <a:ext cx="431507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A0C676E3-D770-4C78-9753-CE4449F58920}"/>
              </a:ext>
            </a:extLst>
          </p:cNvPr>
          <p:cNvSpPr txBox="1"/>
          <p:nvPr/>
        </p:nvSpPr>
        <p:spPr>
          <a:xfrm>
            <a:off x="6065906" y="1862933"/>
            <a:ext cx="22493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FF0000"/>
                </a:solidFill>
              </a:rPr>
              <a:t>HV</a:t>
            </a:r>
            <a:r>
              <a:rPr kumimoji="1" lang="ja-JP" altLang="en-US" dirty="0">
                <a:solidFill>
                  <a:srgbClr val="FF0000"/>
                </a:solidFill>
              </a:rPr>
              <a:t>ケーブル用穴</a:t>
            </a:r>
            <a:r>
              <a:rPr kumimoji="1" lang="el-GR" altLang="ja-JP" dirty="0">
                <a:solidFill>
                  <a:srgbClr val="FF0000"/>
                </a:solidFill>
              </a:rPr>
              <a:t>Φ</a:t>
            </a:r>
            <a:r>
              <a:rPr kumimoji="1" lang="en-US" altLang="ja-JP" dirty="0">
                <a:solidFill>
                  <a:srgbClr val="FF0000"/>
                </a:solidFill>
              </a:rPr>
              <a:t>3</a:t>
            </a:r>
          </a:p>
          <a:p>
            <a:r>
              <a:rPr kumimoji="1" lang="ja-JP" altLang="en-US" dirty="0">
                <a:solidFill>
                  <a:srgbClr val="FF0000"/>
                </a:solidFill>
              </a:rPr>
              <a:t>（全</a:t>
            </a:r>
            <a:r>
              <a:rPr kumimoji="1" lang="en-US" altLang="ja-JP" dirty="0">
                <a:solidFill>
                  <a:srgbClr val="FF0000"/>
                </a:solidFill>
              </a:rPr>
              <a:t>2</a:t>
            </a:r>
            <a:r>
              <a:rPr kumimoji="1" lang="ja-JP" altLang="en-US" dirty="0">
                <a:solidFill>
                  <a:srgbClr val="FF0000"/>
                </a:solidFill>
              </a:rPr>
              <a:t>か所）</a:t>
            </a: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3A675DF7-9E2E-4F4C-A24F-619C1A37E343}"/>
              </a:ext>
            </a:extLst>
          </p:cNvPr>
          <p:cNvSpPr txBox="1"/>
          <p:nvPr/>
        </p:nvSpPr>
        <p:spPr>
          <a:xfrm>
            <a:off x="5979402" y="4351573"/>
            <a:ext cx="543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φ3</a:t>
            </a:r>
            <a:endParaRPr kumimoji="1" lang="ja-JP" altLang="en-US" dirty="0"/>
          </a:p>
        </p:txBody>
      </p: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6B565AF8-4EF7-4873-9060-EF381C6C497A}"/>
              </a:ext>
            </a:extLst>
          </p:cNvPr>
          <p:cNvSpPr txBox="1"/>
          <p:nvPr/>
        </p:nvSpPr>
        <p:spPr>
          <a:xfrm>
            <a:off x="5790256" y="2266662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65</a:t>
            </a:r>
            <a:endParaRPr kumimoji="1" lang="ja-JP" altLang="en-US" dirty="0"/>
          </a:p>
        </p:txBody>
      </p:sp>
      <p:sp>
        <p:nvSpPr>
          <p:cNvPr id="49" name="テキスト ボックス 48">
            <a:extLst>
              <a:ext uri="{FF2B5EF4-FFF2-40B4-BE49-F238E27FC236}">
                <a16:creationId xmlns:a16="http://schemas.microsoft.com/office/drawing/2014/main" id="{97AC4178-2E6C-4895-9B68-AB05681F8D7E}"/>
              </a:ext>
            </a:extLst>
          </p:cNvPr>
          <p:cNvSpPr txBox="1"/>
          <p:nvPr/>
        </p:nvSpPr>
        <p:spPr>
          <a:xfrm>
            <a:off x="5804383" y="4204871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65</a:t>
            </a:r>
            <a:endParaRPr kumimoji="1" lang="ja-JP" altLang="en-US" dirty="0"/>
          </a:p>
        </p:txBody>
      </p:sp>
      <p:cxnSp>
        <p:nvCxnSpPr>
          <p:cNvPr id="50" name="直線矢印コネクタ 49">
            <a:extLst>
              <a:ext uri="{FF2B5EF4-FFF2-40B4-BE49-F238E27FC236}">
                <a16:creationId xmlns:a16="http://schemas.microsoft.com/office/drawing/2014/main" id="{B5396F4D-3BA5-4052-8380-FC916D86700E}"/>
              </a:ext>
            </a:extLst>
          </p:cNvPr>
          <p:cNvCxnSpPr/>
          <p:nvPr/>
        </p:nvCxnSpPr>
        <p:spPr>
          <a:xfrm>
            <a:off x="5831009" y="4298846"/>
            <a:ext cx="431507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線コネクタ 51">
            <a:extLst>
              <a:ext uri="{FF2B5EF4-FFF2-40B4-BE49-F238E27FC236}">
                <a16:creationId xmlns:a16="http://schemas.microsoft.com/office/drawing/2014/main" id="{6C45B4AD-8A03-4C4C-A4CD-7F1561D4728B}"/>
              </a:ext>
            </a:extLst>
          </p:cNvPr>
          <p:cNvCxnSpPr/>
          <p:nvPr/>
        </p:nvCxnSpPr>
        <p:spPr>
          <a:xfrm flipV="1">
            <a:off x="5816893" y="2341441"/>
            <a:ext cx="0" cy="219245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8139342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FC4D83A-4278-4F53-B09E-16D57B45FD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35D18525-1519-40C4-9244-E940DD654F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08DC4497-E302-4070-9082-7A1F07D0C3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8504" y="0"/>
            <a:ext cx="8794992" cy="6858000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61D243EC-1397-4239-B8B9-6791E4A0A250}"/>
              </a:ext>
            </a:extLst>
          </p:cNvPr>
          <p:cNvSpPr txBox="1"/>
          <p:nvPr/>
        </p:nvSpPr>
        <p:spPr>
          <a:xfrm>
            <a:off x="9804210" y="459394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853</a:t>
            </a:r>
            <a:endParaRPr kumimoji="1" lang="ja-JP" altLang="en-US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A1CE27A0-42F9-4316-BC94-A0C599101F75}"/>
              </a:ext>
            </a:extLst>
          </p:cNvPr>
          <p:cNvSpPr txBox="1"/>
          <p:nvPr/>
        </p:nvSpPr>
        <p:spPr>
          <a:xfrm>
            <a:off x="9804210" y="-4207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893</a:t>
            </a:r>
            <a:endParaRPr kumimoji="1" lang="ja-JP" altLang="en-US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4" name="グループ化 13">
            <a:extLst>
              <a:ext uri="{FF2B5EF4-FFF2-40B4-BE49-F238E27FC236}">
                <a16:creationId xmlns:a16="http://schemas.microsoft.com/office/drawing/2014/main" id="{885CB544-21F1-4445-8D96-72C59D45D4BD}"/>
              </a:ext>
            </a:extLst>
          </p:cNvPr>
          <p:cNvGrpSpPr/>
          <p:nvPr/>
        </p:nvGrpSpPr>
        <p:grpSpPr>
          <a:xfrm>
            <a:off x="2133600" y="1364342"/>
            <a:ext cx="8359897" cy="4949372"/>
            <a:chOff x="2133600" y="1364342"/>
            <a:chExt cx="8359897" cy="4949372"/>
          </a:xfrm>
        </p:grpSpPr>
        <p:sp>
          <p:nvSpPr>
            <p:cNvPr id="9" name="正方形/長方形 8">
              <a:extLst>
                <a:ext uri="{FF2B5EF4-FFF2-40B4-BE49-F238E27FC236}">
                  <a16:creationId xmlns:a16="http://schemas.microsoft.com/office/drawing/2014/main" id="{3F3F4D10-3AA2-4D61-A63A-1A5F6F972521}"/>
                </a:ext>
              </a:extLst>
            </p:cNvPr>
            <p:cNvSpPr/>
            <p:nvPr/>
          </p:nvSpPr>
          <p:spPr>
            <a:xfrm>
              <a:off x="2162175" y="1364342"/>
              <a:ext cx="104775" cy="494937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" name="正方形/長方形 10">
              <a:extLst>
                <a:ext uri="{FF2B5EF4-FFF2-40B4-BE49-F238E27FC236}">
                  <a16:creationId xmlns:a16="http://schemas.microsoft.com/office/drawing/2014/main" id="{B9F97858-2974-4233-BC14-186B1A0348A7}"/>
                </a:ext>
              </a:extLst>
            </p:cNvPr>
            <p:cNvSpPr/>
            <p:nvPr/>
          </p:nvSpPr>
          <p:spPr>
            <a:xfrm rot="5400000">
              <a:off x="6255491" y="-2757548"/>
              <a:ext cx="116116" cy="835989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" name="正方形/長方形 12">
              <a:extLst>
                <a:ext uri="{FF2B5EF4-FFF2-40B4-BE49-F238E27FC236}">
                  <a16:creationId xmlns:a16="http://schemas.microsoft.com/office/drawing/2014/main" id="{38191D85-D595-4B95-8646-CE2ABB5A6817}"/>
                </a:ext>
              </a:extLst>
            </p:cNvPr>
            <p:cNvSpPr/>
            <p:nvPr/>
          </p:nvSpPr>
          <p:spPr>
            <a:xfrm rot="5400000">
              <a:off x="6255491" y="2026043"/>
              <a:ext cx="116116" cy="835989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365864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58EAF6F-61A8-4723-8A16-3EA9BEBAE1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A8E8533-7FBB-4A55-B38C-B889B8CD7E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DEDBFF9F-E972-46D4-83F8-5E267CD330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4946" y="1084152"/>
            <a:ext cx="9162107" cy="4689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027021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E1D79C7-0954-4329-BE6F-791B3E0656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26CDC6AC-775C-45F6-9D3C-DC25DB0577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57DC77F4-FB4B-4B60-98CD-4F823BEC73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033" y="2708099"/>
            <a:ext cx="11841933" cy="2109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341646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507B4E3C-AED8-4495-8836-8D8BF001E49E}"/>
              </a:ext>
            </a:extLst>
          </p:cNvPr>
          <p:cNvSpPr/>
          <p:nvPr/>
        </p:nvSpPr>
        <p:spPr>
          <a:xfrm>
            <a:off x="10325883" y="2168745"/>
            <a:ext cx="6144205" cy="3973504"/>
          </a:xfrm>
          <a:prstGeom prst="rect">
            <a:avLst/>
          </a:prstGeom>
          <a:solidFill>
            <a:srgbClr val="92D050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1B297E11-8816-4098-8E44-F6446DBF73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346" y="-129687"/>
            <a:ext cx="10515600" cy="1325563"/>
          </a:xfrm>
        </p:spPr>
        <p:txBody>
          <a:bodyPr/>
          <a:lstStyle/>
          <a:p>
            <a:r>
              <a:rPr lang="en-US" altLang="ja-JP" dirty="0"/>
              <a:t>RPC</a:t>
            </a:r>
            <a:r>
              <a:rPr kumimoji="1" lang="en-US" altLang="ja-JP" dirty="0"/>
              <a:t> structure</a:t>
            </a:r>
            <a:r>
              <a:rPr lang="en-US" altLang="ja-JP" dirty="0"/>
              <a:t> </a:t>
            </a:r>
            <a:r>
              <a:rPr kumimoji="1" lang="en-US" altLang="ja-JP" dirty="0"/>
              <a:t>(26mm pitch Amp</a:t>
            </a:r>
            <a:r>
              <a:rPr lang="en-US" altLang="ja-JP" dirty="0"/>
              <a:t>)</a:t>
            </a:r>
            <a:endParaRPr kumimoji="1" lang="ja-JP" altLang="en-US" dirty="0"/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51473DE7-39BD-454E-82A5-E9FD9D9F2A56}"/>
              </a:ext>
            </a:extLst>
          </p:cNvPr>
          <p:cNvSpPr/>
          <p:nvPr/>
        </p:nvSpPr>
        <p:spPr>
          <a:xfrm>
            <a:off x="10783678" y="2201350"/>
            <a:ext cx="5568244" cy="161778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DD85E106-E29B-4474-B67B-BC4A55E9A0DC}"/>
              </a:ext>
            </a:extLst>
          </p:cNvPr>
          <p:cNvSpPr/>
          <p:nvPr/>
        </p:nvSpPr>
        <p:spPr>
          <a:xfrm>
            <a:off x="10765173" y="3869544"/>
            <a:ext cx="5586749" cy="161778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66C26BD3-1C2D-44A1-BAE4-38F595E52BA1}"/>
              </a:ext>
            </a:extLst>
          </p:cNvPr>
          <p:cNvSpPr txBox="1"/>
          <p:nvPr/>
        </p:nvSpPr>
        <p:spPr>
          <a:xfrm>
            <a:off x="10361664" y="1486209"/>
            <a:ext cx="19262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dirty="0"/>
              <a:t>Anode PCB</a:t>
            </a:r>
          </a:p>
          <a:p>
            <a:r>
              <a:rPr kumimoji="1" lang="en-US" altLang="ja-JP" b="1" dirty="0"/>
              <a:t>(bottom side)</a:t>
            </a:r>
            <a:endParaRPr kumimoji="1" lang="ja-JP" altLang="en-US" b="1" dirty="0"/>
          </a:p>
        </p:txBody>
      </p:sp>
      <p:cxnSp>
        <p:nvCxnSpPr>
          <p:cNvPr id="34" name="直線矢印コネクタ 33">
            <a:extLst>
              <a:ext uri="{FF2B5EF4-FFF2-40B4-BE49-F238E27FC236}">
                <a16:creationId xmlns:a16="http://schemas.microsoft.com/office/drawing/2014/main" id="{B153C73B-57AC-4231-A467-A300873375CE}"/>
              </a:ext>
            </a:extLst>
          </p:cNvPr>
          <p:cNvCxnSpPr>
            <a:cxnSpLocks/>
          </p:cNvCxnSpPr>
          <p:nvPr/>
        </p:nvCxnSpPr>
        <p:spPr>
          <a:xfrm flipH="1">
            <a:off x="9569933" y="1509438"/>
            <a:ext cx="179280" cy="60247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正方形/長方形 50">
            <a:extLst>
              <a:ext uri="{FF2B5EF4-FFF2-40B4-BE49-F238E27FC236}">
                <a16:creationId xmlns:a16="http://schemas.microsoft.com/office/drawing/2014/main" id="{74348E89-D2E6-4713-A9AF-630F4D0B5C65}"/>
              </a:ext>
            </a:extLst>
          </p:cNvPr>
          <p:cNvSpPr/>
          <p:nvPr/>
        </p:nvSpPr>
        <p:spPr>
          <a:xfrm>
            <a:off x="10765173" y="5516739"/>
            <a:ext cx="5586749" cy="61068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52" name="直線矢印コネクタ 51">
            <a:extLst>
              <a:ext uri="{FF2B5EF4-FFF2-40B4-BE49-F238E27FC236}">
                <a16:creationId xmlns:a16="http://schemas.microsoft.com/office/drawing/2014/main" id="{2D78980B-C5B5-48EF-A0AD-AC8DAC7016D6}"/>
              </a:ext>
            </a:extLst>
          </p:cNvPr>
          <p:cNvCxnSpPr>
            <a:cxnSpLocks/>
          </p:cNvCxnSpPr>
          <p:nvPr/>
        </p:nvCxnSpPr>
        <p:spPr>
          <a:xfrm>
            <a:off x="11819542" y="2205942"/>
            <a:ext cx="0" cy="1604532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直線矢印コネクタ 55">
            <a:extLst>
              <a:ext uri="{FF2B5EF4-FFF2-40B4-BE49-F238E27FC236}">
                <a16:creationId xmlns:a16="http://schemas.microsoft.com/office/drawing/2014/main" id="{65E1A3FE-4195-449F-8873-88446AE59088}"/>
              </a:ext>
            </a:extLst>
          </p:cNvPr>
          <p:cNvCxnSpPr/>
          <p:nvPr/>
        </p:nvCxnSpPr>
        <p:spPr>
          <a:xfrm>
            <a:off x="11271893" y="3507440"/>
            <a:ext cx="0" cy="32193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直線矢印コネクタ 56">
            <a:extLst>
              <a:ext uri="{FF2B5EF4-FFF2-40B4-BE49-F238E27FC236}">
                <a16:creationId xmlns:a16="http://schemas.microsoft.com/office/drawing/2014/main" id="{A8681292-F6E9-49D0-B03B-A857B34B00CB}"/>
              </a:ext>
            </a:extLst>
          </p:cNvPr>
          <p:cNvCxnSpPr>
            <a:cxnSpLocks/>
          </p:cNvCxnSpPr>
          <p:nvPr/>
        </p:nvCxnSpPr>
        <p:spPr>
          <a:xfrm flipV="1">
            <a:off x="11264637" y="3865665"/>
            <a:ext cx="0" cy="29206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テキスト ボックス 58">
            <a:extLst>
              <a:ext uri="{FF2B5EF4-FFF2-40B4-BE49-F238E27FC236}">
                <a16:creationId xmlns:a16="http://schemas.microsoft.com/office/drawing/2014/main" id="{18A37E23-F3A4-4BED-899E-7DFF79BDD4EA}"/>
              </a:ext>
            </a:extLst>
          </p:cNvPr>
          <p:cNvSpPr txBox="1"/>
          <p:nvPr/>
        </p:nvSpPr>
        <p:spPr>
          <a:xfrm rot="16200000">
            <a:off x="11344689" y="2820962"/>
            <a:ext cx="6286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25.5</a:t>
            </a:r>
            <a:endParaRPr kumimoji="1" lang="ja-JP" altLang="en-US" dirty="0"/>
          </a:p>
        </p:txBody>
      </p:sp>
      <p:sp>
        <p:nvSpPr>
          <p:cNvPr id="60" name="テキスト ボックス 59">
            <a:extLst>
              <a:ext uri="{FF2B5EF4-FFF2-40B4-BE49-F238E27FC236}">
                <a16:creationId xmlns:a16="http://schemas.microsoft.com/office/drawing/2014/main" id="{7BEB6283-1590-4649-A12F-90A6CD87A136}"/>
              </a:ext>
            </a:extLst>
          </p:cNvPr>
          <p:cNvSpPr txBox="1"/>
          <p:nvPr/>
        </p:nvSpPr>
        <p:spPr>
          <a:xfrm rot="16200000">
            <a:off x="11235815" y="3322774"/>
            <a:ext cx="5004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0.5</a:t>
            </a:r>
            <a:endParaRPr kumimoji="1" lang="ja-JP" altLang="en-US" dirty="0"/>
          </a:p>
        </p:txBody>
      </p:sp>
      <p:sp>
        <p:nvSpPr>
          <p:cNvPr id="14" name="スライド番号プレースホルダー 13">
            <a:extLst>
              <a:ext uri="{FF2B5EF4-FFF2-40B4-BE49-F238E27FC236}">
                <a16:creationId xmlns:a16="http://schemas.microsoft.com/office/drawing/2014/main" id="{2479FCE0-AEC9-47AE-AC73-38D003DF65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90535" y="7459126"/>
            <a:ext cx="2743200" cy="365125"/>
          </a:xfrm>
        </p:spPr>
        <p:txBody>
          <a:bodyPr/>
          <a:lstStyle/>
          <a:p>
            <a:fld id="{17FE3326-C353-4C2A-B238-BC58BD05FD39}" type="slidenum">
              <a:rPr kumimoji="1" lang="ja-JP" altLang="en-US" smtClean="0"/>
              <a:t>116</a:t>
            </a:fld>
            <a:endParaRPr kumimoji="1" lang="ja-JP" altLang="en-US" dirty="0"/>
          </a:p>
        </p:txBody>
      </p:sp>
      <p:sp>
        <p:nvSpPr>
          <p:cNvPr id="26" name="正方形/長方形 25">
            <a:extLst>
              <a:ext uri="{FF2B5EF4-FFF2-40B4-BE49-F238E27FC236}">
                <a16:creationId xmlns:a16="http://schemas.microsoft.com/office/drawing/2014/main" id="{8EC244C8-41AB-484D-ADB4-385D07DCC393}"/>
              </a:ext>
            </a:extLst>
          </p:cNvPr>
          <p:cNvSpPr/>
          <p:nvPr/>
        </p:nvSpPr>
        <p:spPr>
          <a:xfrm>
            <a:off x="10361664" y="2938267"/>
            <a:ext cx="436869" cy="130862"/>
          </a:xfrm>
          <a:prstGeom prst="rect">
            <a:avLst/>
          </a:prstGeom>
          <a:solidFill>
            <a:srgbClr val="FFFF7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2" name="正方形/長方形 151">
            <a:extLst>
              <a:ext uri="{FF2B5EF4-FFF2-40B4-BE49-F238E27FC236}">
                <a16:creationId xmlns:a16="http://schemas.microsoft.com/office/drawing/2014/main" id="{51C6BF6B-051F-4426-B91E-A4F3D75FE94E}"/>
              </a:ext>
            </a:extLst>
          </p:cNvPr>
          <p:cNvSpPr/>
          <p:nvPr/>
        </p:nvSpPr>
        <p:spPr>
          <a:xfrm>
            <a:off x="10369577" y="4639913"/>
            <a:ext cx="395595" cy="100560"/>
          </a:xfrm>
          <a:prstGeom prst="rect">
            <a:avLst/>
          </a:prstGeom>
          <a:solidFill>
            <a:srgbClr val="FFFF7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3" name="正方形/長方形 152">
            <a:extLst>
              <a:ext uri="{FF2B5EF4-FFF2-40B4-BE49-F238E27FC236}">
                <a16:creationId xmlns:a16="http://schemas.microsoft.com/office/drawing/2014/main" id="{9D31E9B6-957E-442B-AFF3-B2541B671207}"/>
              </a:ext>
            </a:extLst>
          </p:cNvPr>
          <p:cNvSpPr/>
          <p:nvPr/>
        </p:nvSpPr>
        <p:spPr>
          <a:xfrm>
            <a:off x="10337485" y="2193730"/>
            <a:ext cx="395593" cy="713232"/>
          </a:xfrm>
          <a:prstGeom prst="rect">
            <a:avLst/>
          </a:prstGeom>
          <a:solidFill>
            <a:srgbClr val="B9F9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4" name="正方形/長方形 153">
            <a:extLst>
              <a:ext uri="{FF2B5EF4-FFF2-40B4-BE49-F238E27FC236}">
                <a16:creationId xmlns:a16="http://schemas.microsoft.com/office/drawing/2014/main" id="{0EFD5D0F-8419-4394-8FE4-61F308E723CB}"/>
              </a:ext>
            </a:extLst>
          </p:cNvPr>
          <p:cNvSpPr/>
          <p:nvPr/>
        </p:nvSpPr>
        <p:spPr>
          <a:xfrm>
            <a:off x="10345756" y="3101102"/>
            <a:ext cx="395593" cy="713232"/>
          </a:xfrm>
          <a:prstGeom prst="rect">
            <a:avLst/>
          </a:prstGeom>
          <a:solidFill>
            <a:srgbClr val="B9F9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5" name="正方形/長方形 154">
            <a:extLst>
              <a:ext uri="{FF2B5EF4-FFF2-40B4-BE49-F238E27FC236}">
                <a16:creationId xmlns:a16="http://schemas.microsoft.com/office/drawing/2014/main" id="{CB6136C8-C07E-4D55-AE09-FC2D90419CB8}"/>
              </a:ext>
            </a:extLst>
          </p:cNvPr>
          <p:cNvSpPr/>
          <p:nvPr/>
        </p:nvSpPr>
        <p:spPr>
          <a:xfrm>
            <a:off x="10325884" y="3878318"/>
            <a:ext cx="395594" cy="713232"/>
          </a:xfrm>
          <a:prstGeom prst="rect">
            <a:avLst/>
          </a:prstGeom>
          <a:solidFill>
            <a:srgbClr val="B9F9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7" name="正方形/長方形 156">
            <a:extLst>
              <a:ext uri="{FF2B5EF4-FFF2-40B4-BE49-F238E27FC236}">
                <a16:creationId xmlns:a16="http://schemas.microsoft.com/office/drawing/2014/main" id="{33AF6206-DC64-42BE-BCC9-BCC75EB1BBAE}"/>
              </a:ext>
            </a:extLst>
          </p:cNvPr>
          <p:cNvSpPr/>
          <p:nvPr/>
        </p:nvSpPr>
        <p:spPr>
          <a:xfrm>
            <a:off x="10325882" y="5527620"/>
            <a:ext cx="407196" cy="621414"/>
          </a:xfrm>
          <a:prstGeom prst="rect">
            <a:avLst/>
          </a:prstGeom>
          <a:solidFill>
            <a:srgbClr val="B9F9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3" name="正方形/長方形 162">
            <a:extLst>
              <a:ext uri="{FF2B5EF4-FFF2-40B4-BE49-F238E27FC236}">
                <a16:creationId xmlns:a16="http://schemas.microsoft.com/office/drawing/2014/main" id="{54D46988-E5FC-478C-B825-1BD1AD8641FD}"/>
              </a:ext>
            </a:extLst>
          </p:cNvPr>
          <p:cNvSpPr/>
          <p:nvPr/>
        </p:nvSpPr>
        <p:spPr>
          <a:xfrm>
            <a:off x="10337485" y="4780764"/>
            <a:ext cx="395594" cy="706565"/>
          </a:xfrm>
          <a:prstGeom prst="rect">
            <a:avLst/>
          </a:prstGeom>
          <a:solidFill>
            <a:srgbClr val="B9F9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9A5B3CA2-DE51-428F-B657-158DB9F3ED6D}"/>
              </a:ext>
            </a:extLst>
          </p:cNvPr>
          <p:cNvSpPr txBox="1"/>
          <p:nvPr/>
        </p:nvSpPr>
        <p:spPr>
          <a:xfrm>
            <a:off x="10418317" y="5553164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5</a:t>
            </a:r>
          </a:p>
        </p:txBody>
      </p:sp>
      <p:cxnSp>
        <p:nvCxnSpPr>
          <p:cNvPr id="17" name="直線矢印コネクタ 16">
            <a:extLst>
              <a:ext uri="{FF2B5EF4-FFF2-40B4-BE49-F238E27FC236}">
                <a16:creationId xmlns:a16="http://schemas.microsoft.com/office/drawing/2014/main" id="{7BE7AD97-5F1B-44B6-B12C-1C8825E7E164}"/>
              </a:ext>
            </a:extLst>
          </p:cNvPr>
          <p:cNvCxnSpPr>
            <a:cxnSpLocks/>
          </p:cNvCxnSpPr>
          <p:nvPr/>
        </p:nvCxnSpPr>
        <p:spPr>
          <a:xfrm flipV="1">
            <a:off x="10337485" y="5838327"/>
            <a:ext cx="439291" cy="8434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5" name="グループ化 114">
            <a:extLst>
              <a:ext uri="{FF2B5EF4-FFF2-40B4-BE49-F238E27FC236}">
                <a16:creationId xmlns:a16="http://schemas.microsoft.com/office/drawing/2014/main" id="{62626158-8175-46BC-A869-18970EA726B2}"/>
              </a:ext>
            </a:extLst>
          </p:cNvPr>
          <p:cNvGrpSpPr/>
          <p:nvPr/>
        </p:nvGrpSpPr>
        <p:grpSpPr>
          <a:xfrm>
            <a:off x="73348" y="970174"/>
            <a:ext cx="8560202" cy="5887826"/>
            <a:chOff x="73348" y="970174"/>
            <a:chExt cx="8560202" cy="5887826"/>
          </a:xfrm>
        </p:grpSpPr>
        <p:grpSp>
          <p:nvGrpSpPr>
            <p:cNvPr id="106" name="グループ化 105">
              <a:extLst>
                <a:ext uri="{FF2B5EF4-FFF2-40B4-BE49-F238E27FC236}">
                  <a16:creationId xmlns:a16="http://schemas.microsoft.com/office/drawing/2014/main" id="{A6C8B45D-3A5C-4699-B7E3-075A592CD2EA}"/>
                </a:ext>
              </a:extLst>
            </p:cNvPr>
            <p:cNvGrpSpPr/>
            <p:nvPr/>
          </p:nvGrpSpPr>
          <p:grpSpPr>
            <a:xfrm>
              <a:off x="73348" y="970174"/>
              <a:ext cx="8560202" cy="5887826"/>
              <a:chOff x="-597767" y="1574821"/>
              <a:chExt cx="8560202" cy="5887826"/>
            </a:xfrm>
          </p:grpSpPr>
          <p:sp>
            <p:nvSpPr>
              <p:cNvPr id="168" name="正方形/長方形 167">
                <a:extLst>
                  <a:ext uri="{FF2B5EF4-FFF2-40B4-BE49-F238E27FC236}">
                    <a16:creationId xmlns:a16="http://schemas.microsoft.com/office/drawing/2014/main" id="{6E460EAF-E6F4-4696-91C7-42E468FF3D42}"/>
                  </a:ext>
                </a:extLst>
              </p:cNvPr>
              <p:cNvSpPr/>
              <p:nvPr/>
            </p:nvSpPr>
            <p:spPr>
              <a:xfrm>
                <a:off x="1387718" y="4498237"/>
                <a:ext cx="227668" cy="1018003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70" name="正方形/長方形 169">
                <a:extLst>
                  <a:ext uri="{FF2B5EF4-FFF2-40B4-BE49-F238E27FC236}">
                    <a16:creationId xmlns:a16="http://schemas.microsoft.com/office/drawing/2014/main" id="{E72023F1-06A8-47B2-9418-6D9E2EA4F372}"/>
                  </a:ext>
                </a:extLst>
              </p:cNvPr>
              <p:cNvSpPr/>
              <p:nvPr/>
            </p:nvSpPr>
            <p:spPr>
              <a:xfrm>
                <a:off x="1391055" y="5508383"/>
                <a:ext cx="6570567" cy="46396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55" name="正方形/長方形 54">
                <a:extLst>
                  <a:ext uri="{FF2B5EF4-FFF2-40B4-BE49-F238E27FC236}">
                    <a16:creationId xmlns:a16="http://schemas.microsoft.com/office/drawing/2014/main" id="{A47CFFF4-9D0B-4CB2-BAF7-94DCBD003F7E}"/>
                  </a:ext>
                </a:extLst>
              </p:cNvPr>
              <p:cNvSpPr/>
              <p:nvPr/>
            </p:nvSpPr>
            <p:spPr>
              <a:xfrm>
                <a:off x="3943383" y="3468244"/>
                <a:ext cx="4018242" cy="344543"/>
              </a:xfrm>
              <a:prstGeom prst="rect">
                <a:avLst/>
              </a:prstGeom>
              <a:solidFill>
                <a:srgbClr val="FB79E2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" name="正方形/長方形 2">
                <a:extLst>
                  <a:ext uri="{FF2B5EF4-FFF2-40B4-BE49-F238E27FC236}">
                    <a16:creationId xmlns:a16="http://schemas.microsoft.com/office/drawing/2014/main" id="{D64EADF0-2F09-4530-9C14-C32641BE5625}"/>
                  </a:ext>
                </a:extLst>
              </p:cNvPr>
              <p:cNvSpPr/>
              <p:nvPr/>
            </p:nvSpPr>
            <p:spPr>
              <a:xfrm rot="5400000">
                <a:off x="5509411" y="1487327"/>
                <a:ext cx="73612" cy="4792355"/>
              </a:xfrm>
              <a:prstGeom prst="rect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4" name="正方形/長方形 43">
                <a:extLst>
                  <a:ext uri="{FF2B5EF4-FFF2-40B4-BE49-F238E27FC236}">
                    <a16:creationId xmlns:a16="http://schemas.microsoft.com/office/drawing/2014/main" id="{E4716EBC-7247-4090-83DC-94F7E4CB3C1D}"/>
                  </a:ext>
                </a:extLst>
              </p:cNvPr>
              <p:cNvSpPr/>
              <p:nvPr/>
            </p:nvSpPr>
            <p:spPr>
              <a:xfrm rot="5400000">
                <a:off x="5803373" y="2391682"/>
                <a:ext cx="69121" cy="4224158"/>
              </a:xfrm>
              <a:prstGeom prst="rect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5" name="正方形/長方形 44">
                <a:extLst>
                  <a:ext uri="{FF2B5EF4-FFF2-40B4-BE49-F238E27FC236}">
                    <a16:creationId xmlns:a16="http://schemas.microsoft.com/office/drawing/2014/main" id="{0F76D8C2-0768-45A0-BAFE-D92CD138DD4E}"/>
                  </a:ext>
                </a:extLst>
              </p:cNvPr>
              <p:cNvSpPr/>
              <p:nvPr/>
            </p:nvSpPr>
            <p:spPr>
              <a:xfrm rot="5400000">
                <a:off x="5509902" y="2655645"/>
                <a:ext cx="73612" cy="4792355"/>
              </a:xfrm>
              <a:prstGeom prst="rect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grpSp>
            <p:nvGrpSpPr>
              <p:cNvPr id="7" name="グループ化 6">
                <a:extLst>
                  <a:ext uri="{FF2B5EF4-FFF2-40B4-BE49-F238E27FC236}">
                    <a16:creationId xmlns:a16="http://schemas.microsoft.com/office/drawing/2014/main" id="{8C95B826-7A90-4C56-A5AB-D0381A9413C2}"/>
                  </a:ext>
                </a:extLst>
              </p:cNvPr>
              <p:cNvGrpSpPr/>
              <p:nvPr/>
            </p:nvGrpSpPr>
            <p:grpSpPr>
              <a:xfrm>
                <a:off x="3943886" y="4560619"/>
                <a:ext cx="4015509" cy="428430"/>
                <a:chOff x="1932451" y="3970523"/>
                <a:chExt cx="3972065" cy="428430"/>
              </a:xfrm>
            </p:grpSpPr>
            <p:sp>
              <p:nvSpPr>
                <p:cNvPr id="49" name="正方形/長方形 48">
                  <a:extLst>
                    <a:ext uri="{FF2B5EF4-FFF2-40B4-BE49-F238E27FC236}">
                      <a16:creationId xmlns:a16="http://schemas.microsoft.com/office/drawing/2014/main" id="{A5FC26C1-107D-4AAD-AE98-405B38A0FEA3}"/>
                    </a:ext>
                  </a:extLst>
                </p:cNvPr>
                <p:cNvSpPr/>
                <p:nvPr/>
              </p:nvSpPr>
              <p:spPr>
                <a:xfrm rot="5400000">
                  <a:off x="3895721" y="2008523"/>
                  <a:ext cx="36000" cy="3960000"/>
                </a:xfrm>
                <a:prstGeom prst="rect">
                  <a:avLst/>
                </a:prstGeom>
                <a:solidFill>
                  <a:srgbClr val="C9F1FF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63" name="正方形/長方形 62">
                  <a:extLst>
                    <a:ext uri="{FF2B5EF4-FFF2-40B4-BE49-F238E27FC236}">
                      <a16:creationId xmlns:a16="http://schemas.microsoft.com/office/drawing/2014/main" id="{91EBEE4D-5E2E-4F95-93C1-4D431309A66A}"/>
                    </a:ext>
                  </a:extLst>
                </p:cNvPr>
                <p:cNvSpPr/>
                <p:nvPr/>
              </p:nvSpPr>
              <p:spPr>
                <a:xfrm rot="5400000">
                  <a:off x="3894451" y="2094248"/>
                  <a:ext cx="36000" cy="3960000"/>
                </a:xfrm>
                <a:prstGeom prst="rect">
                  <a:avLst/>
                </a:prstGeom>
                <a:solidFill>
                  <a:srgbClr val="C9F1FF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64" name="正方形/長方形 63">
                  <a:extLst>
                    <a:ext uri="{FF2B5EF4-FFF2-40B4-BE49-F238E27FC236}">
                      <a16:creationId xmlns:a16="http://schemas.microsoft.com/office/drawing/2014/main" id="{0092E490-8AFC-4B1D-85AB-C4E0A43CD947}"/>
                    </a:ext>
                  </a:extLst>
                </p:cNvPr>
                <p:cNvSpPr/>
                <p:nvPr/>
              </p:nvSpPr>
              <p:spPr>
                <a:xfrm rot="5400000">
                  <a:off x="3898896" y="2179973"/>
                  <a:ext cx="36000" cy="3960000"/>
                </a:xfrm>
                <a:prstGeom prst="rect">
                  <a:avLst/>
                </a:prstGeom>
                <a:solidFill>
                  <a:srgbClr val="C9F1FF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65" name="正方形/長方形 64">
                  <a:extLst>
                    <a:ext uri="{FF2B5EF4-FFF2-40B4-BE49-F238E27FC236}">
                      <a16:creationId xmlns:a16="http://schemas.microsoft.com/office/drawing/2014/main" id="{411BA8FD-3D15-41DE-9696-4A2E783A138C}"/>
                    </a:ext>
                  </a:extLst>
                </p:cNvPr>
                <p:cNvSpPr/>
                <p:nvPr/>
              </p:nvSpPr>
              <p:spPr>
                <a:xfrm rot="5400000">
                  <a:off x="3898896" y="2256173"/>
                  <a:ext cx="36000" cy="3960000"/>
                </a:xfrm>
                <a:prstGeom prst="rect">
                  <a:avLst/>
                </a:prstGeom>
                <a:solidFill>
                  <a:srgbClr val="C9F1FF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66" name="正方形/長方形 65">
                  <a:extLst>
                    <a:ext uri="{FF2B5EF4-FFF2-40B4-BE49-F238E27FC236}">
                      <a16:creationId xmlns:a16="http://schemas.microsoft.com/office/drawing/2014/main" id="{12E8E619-D2D7-4B76-ACD5-02575F923B5C}"/>
                    </a:ext>
                  </a:extLst>
                </p:cNvPr>
                <p:cNvSpPr/>
                <p:nvPr/>
              </p:nvSpPr>
              <p:spPr>
                <a:xfrm rot="5400000">
                  <a:off x="3896039" y="2332373"/>
                  <a:ext cx="36000" cy="3960000"/>
                </a:xfrm>
                <a:prstGeom prst="rect">
                  <a:avLst/>
                </a:prstGeom>
                <a:solidFill>
                  <a:srgbClr val="C9F1FF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67" name="正方形/長方形 66">
                  <a:extLst>
                    <a:ext uri="{FF2B5EF4-FFF2-40B4-BE49-F238E27FC236}">
                      <a16:creationId xmlns:a16="http://schemas.microsoft.com/office/drawing/2014/main" id="{97BE42EA-3A50-47E7-8511-38989E8287B8}"/>
                    </a:ext>
                  </a:extLst>
                </p:cNvPr>
                <p:cNvSpPr/>
                <p:nvPr/>
              </p:nvSpPr>
              <p:spPr>
                <a:xfrm rot="5400000">
                  <a:off x="3906516" y="2400953"/>
                  <a:ext cx="36000" cy="3960000"/>
                </a:xfrm>
                <a:prstGeom prst="rect">
                  <a:avLst/>
                </a:prstGeom>
                <a:solidFill>
                  <a:srgbClr val="C9F1FF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  <p:sp>
            <p:nvSpPr>
              <p:cNvPr id="68" name="正方形/長方形 67">
                <a:extLst>
                  <a:ext uri="{FF2B5EF4-FFF2-40B4-BE49-F238E27FC236}">
                    <a16:creationId xmlns:a16="http://schemas.microsoft.com/office/drawing/2014/main" id="{8C22EFDF-AA7F-4371-99BE-56D8D1B8B1DC}"/>
                  </a:ext>
                </a:extLst>
              </p:cNvPr>
              <p:cNvSpPr/>
              <p:nvPr/>
            </p:nvSpPr>
            <p:spPr>
              <a:xfrm rot="5400000">
                <a:off x="5537549" y="2020546"/>
                <a:ext cx="56916" cy="4787695"/>
              </a:xfrm>
              <a:prstGeom prst="rect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grpSp>
            <p:nvGrpSpPr>
              <p:cNvPr id="69" name="グループ化 68">
                <a:extLst>
                  <a:ext uri="{FF2B5EF4-FFF2-40B4-BE49-F238E27FC236}">
                    <a16:creationId xmlns:a16="http://schemas.microsoft.com/office/drawing/2014/main" id="{95F2D37C-9FF5-498A-BCE1-2223444D06F9}"/>
                  </a:ext>
                </a:extLst>
              </p:cNvPr>
              <p:cNvGrpSpPr/>
              <p:nvPr/>
            </p:nvGrpSpPr>
            <p:grpSpPr>
              <a:xfrm>
                <a:off x="3931594" y="3934325"/>
                <a:ext cx="4008751" cy="428430"/>
                <a:chOff x="1932451" y="3970523"/>
                <a:chExt cx="3972065" cy="428430"/>
              </a:xfrm>
            </p:grpSpPr>
            <p:sp>
              <p:nvSpPr>
                <p:cNvPr id="70" name="正方形/長方形 69">
                  <a:extLst>
                    <a:ext uri="{FF2B5EF4-FFF2-40B4-BE49-F238E27FC236}">
                      <a16:creationId xmlns:a16="http://schemas.microsoft.com/office/drawing/2014/main" id="{2C728865-5138-4908-914E-0384FE989794}"/>
                    </a:ext>
                  </a:extLst>
                </p:cNvPr>
                <p:cNvSpPr/>
                <p:nvPr/>
              </p:nvSpPr>
              <p:spPr>
                <a:xfrm rot="5400000">
                  <a:off x="3895721" y="2008523"/>
                  <a:ext cx="36000" cy="3960000"/>
                </a:xfrm>
                <a:prstGeom prst="rect">
                  <a:avLst/>
                </a:prstGeom>
                <a:solidFill>
                  <a:srgbClr val="C9F1FF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71" name="正方形/長方形 70">
                  <a:extLst>
                    <a:ext uri="{FF2B5EF4-FFF2-40B4-BE49-F238E27FC236}">
                      <a16:creationId xmlns:a16="http://schemas.microsoft.com/office/drawing/2014/main" id="{B8D0B854-37B3-4A21-9865-73102DBD8158}"/>
                    </a:ext>
                  </a:extLst>
                </p:cNvPr>
                <p:cNvSpPr/>
                <p:nvPr/>
              </p:nvSpPr>
              <p:spPr>
                <a:xfrm rot="5400000">
                  <a:off x="3894451" y="2094248"/>
                  <a:ext cx="36000" cy="3960000"/>
                </a:xfrm>
                <a:prstGeom prst="rect">
                  <a:avLst/>
                </a:prstGeom>
                <a:solidFill>
                  <a:srgbClr val="C9F1FF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72" name="正方形/長方形 71">
                  <a:extLst>
                    <a:ext uri="{FF2B5EF4-FFF2-40B4-BE49-F238E27FC236}">
                      <a16:creationId xmlns:a16="http://schemas.microsoft.com/office/drawing/2014/main" id="{0D3A7D1C-C454-4F80-85BA-ADD41FA215C6}"/>
                    </a:ext>
                  </a:extLst>
                </p:cNvPr>
                <p:cNvSpPr/>
                <p:nvPr/>
              </p:nvSpPr>
              <p:spPr>
                <a:xfrm rot="5400000">
                  <a:off x="3898896" y="2179973"/>
                  <a:ext cx="36000" cy="3960000"/>
                </a:xfrm>
                <a:prstGeom prst="rect">
                  <a:avLst/>
                </a:prstGeom>
                <a:solidFill>
                  <a:srgbClr val="C9F1FF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73" name="正方形/長方形 72">
                  <a:extLst>
                    <a:ext uri="{FF2B5EF4-FFF2-40B4-BE49-F238E27FC236}">
                      <a16:creationId xmlns:a16="http://schemas.microsoft.com/office/drawing/2014/main" id="{42497D7A-EC2B-4BCC-9FFA-BEB788241648}"/>
                    </a:ext>
                  </a:extLst>
                </p:cNvPr>
                <p:cNvSpPr/>
                <p:nvPr/>
              </p:nvSpPr>
              <p:spPr>
                <a:xfrm rot="5400000">
                  <a:off x="3898896" y="2256173"/>
                  <a:ext cx="36000" cy="3960000"/>
                </a:xfrm>
                <a:prstGeom prst="rect">
                  <a:avLst/>
                </a:prstGeom>
                <a:solidFill>
                  <a:srgbClr val="C9F1FF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74" name="正方形/長方形 73">
                  <a:extLst>
                    <a:ext uri="{FF2B5EF4-FFF2-40B4-BE49-F238E27FC236}">
                      <a16:creationId xmlns:a16="http://schemas.microsoft.com/office/drawing/2014/main" id="{97B03547-4B1D-414B-9649-349488719FFD}"/>
                    </a:ext>
                  </a:extLst>
                </p:cNvPr>
                <p:cNvSpPr/>
                <p:nvPr/>
              </p:nvSpPr>
              <p:spPr>
                <a:xfrm rot="5400000">
                  <a:off x="3896039" y="2332373"/>
                  <a:ext cx="36000" cy="3960000"/>
                </a:xfrm>
                <a:prstGeom prst="rect">
                  <a:avLst/>
                </a:prstGeom>
                <a:solidFill>
                  <a:srgbClr val="C9F1FF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75" name="正方形/長方形 74">
                  <a:extLst>
                    <a:ext uri="{FF2B5EF4-FFF2-40B4-BE49-F238E27FC236}">
                      <a16:creationId xmlns:a16="http://schemas.microsoft.com/office/drawing/2014/main" id="{7095FDDA-AC6D-4003-8D61-440666381320}"/>
                    </a:ext>
                  </a:extLst>
                </p:cNvPr>
                <p:cNvSpPr/>
                <p:nvPr/>
              </p:nvSpPr>
              <p:spPr>
                <a:xfrm rot="5400000">
                  <a:off x="3906516" y="2400953"/>
                  <a:ext cx="36000" cy="3960000"/>
                </a:xfrm>
                <a:prstGeom prst="rect">
                  <a:avLst/>
                </a:prstGeom>
                <a:solidFill>
                  <a:srgbClr val="C9F1FF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  <p:sp>
            <p:nvSpPr>
              <p:cNvPr id="77" name="正方形/長方形 76">
                <a:extLst>
                  <a:ext uri="{FF2B5EF4-FFF2-40B4-BE49-F238E27FC236}">
                    <a16:creationId xmlns:a16="http://schemas.microsoft.com/office/drawing/2014/main" id="{C340C287-72D0-4404-B210-ACEC677855CE}"/>
                  </a:ext>
                </a:extLst>
              </p:cNvPr>
              <p:cNvSpPr/>
              <p:nvPr/>
            </p:nvSpPr>
            <p:spPr>
              <a:xfrm rot="5400000">
                <a:off x="5544058" y="1439625"/>
                <a:ext cx="18000" cy="4792355"/>
              </a:xfrm>
              <a:prstGeom prst="rect">
                <a:avLst/>
              </a:prstGeom>
              <a:solidFill>
                <a:srgbClr val="FFFF00"/>
              </a:solidFill>
              <a:ln w="3175">
                <a:solidFill>
                  <a:srgbClr val="B88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78" name="正方形/長方形 77">
                <a:extLst>
                  <a:ext uri="{FF2B5EF4-FFF2-40B4-BE49-F238E27FC236}">
                    <a16:creationId xmlns:a16="http://schemas.microsoft.com/office/drawing/2014/main" id="{2F945B8D-C69F-4FF1-A288-943B246DFA9B}"/>
                  </a:ext>
                </a:extLst>
              </p:cNvPr>
              <p:cNvSpPr/>
              <p:nvPr/>
            </p:nvSpPr>
            <p:spPr>
              <a:xfrm rot="5400000">
                <a:off x="5552432" y="2710069"/>
                <a:ext cx="18000" cy="4792355"/>
              </a:xfrm>
              <a:prstGeom prst="rect">
                <a:avLst/>
              </a:prstGeom>
              <a:solidFill>
                <a:srgbClr val="FFFF00"/>
              </a:solidFill>
              <a:ln w="3175">
                <a:solidFill>
                  <a:srgbClr val="B88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79" name="正方形/長方形 78">
                <a:extLst>
                  <a:ext uri="{FF2B5EF4-FFF2-40B4-BE49-F238E27FC236}">
                    <a16:creationId xmlns:a16="http://schemas.microsoft.com/office/drawing/2014/main" id="{279B28D6-9A3B-481E-B80F-4CC72AE13978}"/>
                  </a:ext>
                </a:extLst>
              </p:cNvPr>
              <p:cNvSpPr/>
              <p:nvPr/>
            </p:nvSpPr>
            <p:spPr>
              <a:xfrm rot="5400000">
                <a:off x="5565801" y="2077688"/>
                <a:ext cx="14400" cy="4761988"/>
              </a:xfrm>
              <a:prstGeom prst="rect">
                <a:avLst/>
              </a:prstGeom>
              <a:solidFill>
                <a:srgbClr val="FFFF00"/>
              </a:solidFill>
              <a:ln w="3175">
                <a:solidFill>
                  <a:srgbClr val="B88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80" name="正方形/長方形 79">
                <a:extLst>
                  <a:ext uri="{FF2B5EF4-FFF2-40B4-BE49-F238E27FC236}">
                    <a16:creationId xmlns:a16="http://schemas.microsoft.com/office/drawing/2014/main" id="{AB1E8CD8-00A5-4663-B2A3-DAB187F808BE}"/>
                  </a:ext>
                </a:extLst>
              </p:cNvPr>
              <p:cNvSpPr/>
              <p:nvPr/>
            </p:nvSpPr>
            <p:spPr>
              <a:xfrm rot="5400000">
                <a:off x="6203345" y="2199242"/>
                <a:ext cx="18000" cy="3456000"/>
              </a:xfrm>
              <a:prstGeom prst="rect">
                <a:avLst/>
              </a:prstGeom>
              <a:solidFill>
                <a:srgbClr val="FF0000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81" name="正方形/長方形 80">
                <a:extLst>
                  <a:ext uri="{FF2B5EF4-FFF2-40B4-BE49-F238E27FC236}">
                    <a16:creationId xmlns:a16="http://schemas.microsoft.com/office/drawing/2014/main" id="{644919EE-B23C-4530-9FDD-8D6627391A1D}"/>
                  </a:ext>
                </a:extLst>
              </p:cNvPr>
              <p:cNvSpPr/>
              <p:nvPr/>
            </p:nvSpPr>
            <p:spPr>
              <a:xfrm rot="5400000">
                <a:off x="6216045" y="2643742"/>
                <a:ext cx="18000" cy="3456000"/>
              </a:xfrm>
              <a:prstGeom prst="rect">
                <a:avLst/>
              </a:prstGeom>
              <a:solidFill>
                <a:srgbClr val="FF0000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82" name="正方形/長方形 81">
                <a:extLst>
                  <a:ext uri="{FF2B5EF4-FFF2-40B4-BE49-F238E27FC236}">
                    <a16:creationId xmlns:a16="http://schemas.microsoft.com/office/drawing/2014/main" id="{5D55A71E-E108-4A63-AC82-BE17DAA3F45B}"/>
                  </a:ext>
                </a:extLst>
              </p:cNvPr>
              <p:cNvSpPr/>
              <p:nvPr/>
            </p:nvSpPr>
            <p:spPr>
              <a:xfrm rot="5400000">
                <a:off x="6222395" y="2821542"/>
                <a:ext cx="18000" cy="3456000"/>
              </a:xfrm>
              <a:prstGeom prst="rect">
                <a:avLst/>
              </a:prstGeom>
              <a:solidFill>
                <a:srgbClr val="FF0000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83" name="正方形/長方形 82">
                <a:extLst>
                  <a:ext uri="{FF2B5EF4-FFF2-40B4-BE49-F238E27FC236}">
                    <a16:creationId xmlns:a16="http://schemas.microsoft.com/office/drawing/2014/main" id="{39EC379A-B85F-4DEC-B309-F99A0B8BBA72}"/>
                  </a:ext>
                </a:extLst>
              </p:cNvPr>
              <p:cNvSpPr/>
              <p:nvPr/>
            </p:nvSpPr>
            <p:spPr>
              <a:xfrm rot="5400000">
                <a:off x="6222395" y="3285092"/>
                <a:ext cx="18000" cy="3456000"/>
              </a:xfrm>
              <a:prstGeom prst="rect">
                <a:avLst/>
              </a:prstGeom>
              <a:solidFill>
                <a:srgbClr val="FF0000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87" name="直線コネクタ 86">
                <a:extLst>
                  <a:ext uri="{FF2B5EF4-FFF2-40B4-BE49-F238E27FC236}">
                    <a16:creationId xmlns:a16="http://schemas.microsoft.com/office/drawing/2014/main" id="{B83881A4-1AE3-4C47-90B5-2C7632D35C09}"/>
                  </a:ext>
                </a:extLst>
              </p:cNvPr>
              <p:cNvCxnSpPr/>
              <p:nvPr/>
            </p:nvCxnSpPr>
            <p:spPr>
              <a:xfrm>
                <a:off x="3936627" y="3968343"/>
                <a:ext cx="0" cy="46388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直線矢印コネクタ 90">
                <a:extLst>
                  <a:ext uri="{FF2B5EF4-FFF2-40B4-BE49-F238E27FC236}">
                    <a16:creationId xmlns:a16="http://schemas.microsoft.com/office/drawing/2014/main" id="{946118E9-D9AF-4ABF-AAAA-5CE6B14A447F}"/>
                  </a:ext>
                </a:extLst>
              </p:cNvPr>
              <p:cNvCxnSpPr>
                <a:cxnSpLocks/>
                <a:endCxn id="168" idx="0"/>
              </p:cNvCxnSpPr>
              <p:nvPr/>
            </p:nvCxnSpPr>
            <p:spPr>
              <a:xfrm flipV="1">
                <a:off x="892942" y="4498237"/>
                <a:ext cx="608610" cy="526748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" name="テキスト ボックス 9">
                <a:extLst>
                  <a:ext uri="{FF2B5EF4-FFF2-40B4-BE49-F238E27FC236}">
                    <a16:creationId xmlns:a16="http://schemas.microsoft.com/office/drawing/2014/main" id="{592344E9-5E06-4A6B-A539-E43261DE8BC2}"/>
                  </a:ext>
                </a:extLst>
              </p:cNvPr>
              <p:cNvSpPr txBox="1"/>
              <p:nvPr/>
            </p:nvSpPr>
            <p:spPr>
              <a:xfrm>
                <a:off x="1765188" y="4685450"/>
                <a:ext cx="115110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ja-JP" dirty="0"/>
                  <a:t>Amplifier</a:t>
                </a:r>
                <a:r>
                  <a:rPr lang="ja-JP" altLang="en-US" dirty="0"/>
                  <a:t> </a:t>
                </a:r>
                <a:r>
                  <a:rPr lang="en-US" altLang="ja-JP" dirty="0"/>
                  <a:t>PCB</a:t>
                </a:r>
              </a:p>
            </p:txBody>
          </p:sp>
          <p:grpSp>
            <p:nvGrpSpPr>
              <p:cNvPr id="19" name="グループ化 18">
                <a:extLst>
                  <a:ext uri="{FF2B5EF4-FFF2-40B4-BE49-F238E27FC236}">
                    <a16:creationId xmlns:a16="http://schemas.microsoft.com/office/drawing/2014/main" id="{A4923589-5FB2-4E05-B3C9-800F5FC29C1A}"/>
                  </a:ext>
                </a:extLst>
              </p:cNvPr>
              <p:cNvGrpSpPr/>
              <p:nvPr/>
            </p:nvGrpSpPr>
            <p:grpSpPr>
              <a:xfrm>
                <a:off x="801740" y="4275591"/>
                <a:ext cx="2705962" cy="279377"/>
                <a:chOff x="801740" y="4256541"/>
                <a:chExt cx="2705962" cy="279377"/>
              </a:xfrm>
            </p:grpSpPr>
            <p:sp>
              <p:nvSpPr>
                <p:cNvPr id="53" name="正方形/長方形 52">
                  <a:extLst>
                    <a:ext uri="{FF2B5EF4-FFF2-40B4-BE49-F238E27FC236}">
                      <a16:creationId xmlns:a16="http://schemas.microsoft.com/office/drawing/2014/main" id="{910DD093-082D-43F5-B37C-B2DF971DF6F1}"/>
                    </a:ext>
                  </a:extLst>
                </p:cNvPr>
                <p:cNvSpPr/>
                <p:nvPr/>
              </p:nvSpPr>
              <p:spPr>
                <a:xfrm rot="5400000">
                  <a:off x="2199748" y="3227963"/>
                  <a:ext cx="59728" cy="2556181"/>
                </a:xfrm>
                <a:prstGeom prst="rect">
                  <a:avLst/>
                </a:prstGeom>
                <a:solidFill>
                  <a:srgbClr val="FF0000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9" name="正方形/長方形 8">
                  <a:extLst>
                    <a:ext uri="{FF2B5EF4-FFF2-40B4-BE49-F238E27FC236}">
                      <a16:creationId xmlns:a16="http://schemas.microsoft.com/office/drawing/2014/main" id="{E4D8922F-C089-4E77-8973-EE5E508EC9B8}"/>
                    </a:ext>
                  </a:extLst>
                </p:cNvPr>
                <p:cNvSpPr/>
                <p:nvPr/>
              </p:nvSpPr>
              <p:spPr>
                <a:xfrm>
                  <a:off x="956062" y="4256541"/>
                  <a:ext cx="314854" cy="210123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98" name="正方形/長方形 97">
                  <a:extLst>
                    <a:ext uri="{FF2B5EF4-FFF2-40B4-BE49-F238E27FC236}">
                      <a16:creationId xmlns:a16="http://schemas.microsoft.com/office/drawing/2014/main" id="{B6FD7814-5F93-42DE-8043-B407539EFF95}"/>
                    </a:ext>
                  </a:extLst>
                </p:cNvPr>
                <p:cNvSpPr/>
                <p:nvPr/>
              </p:nvSpPr>
              <p:spPr>
                <a:xfrm>
                  <a:off x="801740" y="4306554"/>
                  <a:ext cx="152625" cy="129945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  <p:grpSp>
            <p:nvGrpSpPr>
              <p:cNvPr id="11" name="グループ化 10">
                <a:extLst>
                  <a:ext uri="{FF2B5EF4-FFF2-40B4-BE49-F238E27FC236}">
                    <a16:creationId xmlns:a16="http://schemas.microsoft.com/office/drawing/2014/main" id="{A3268DFB-2FB1-4038-A250-A17A834173D7}"/>
                  </a:ext>
                </a:extLst>
              </p:cNvPr>
              <p:cNvGrpSpPr/>
              <p:nvPr/>
            </p:nvGrpSpPr>
            <p:grpSpPr>
              <a:xfrm>
                <a:off x="3210260" y="1574821"/>
                <a:ext cx="2907322" cy="3634545"/>
                <a:chOff x="1951599" y="-294521"/>
                <a:chExt cx="2907322" cy="3634545"/>
              </a:xfrm>
            </p:grpSpPr>
            <p:sp>
              <p:nvSpPr>
                <p:cNvPr id="93" name="四角形: 角を丸くする 92">
                  <a:extLst>
                    <a:ext uri="{FF2B5EF4-FFF2-40B4-BE49-F238E27FC236}">
                      <a16:creationId xmlns:a16="http://schemas.microsoft.com/office/drawing/2014/main" id="{21014B51-6C4D-44F6-B05B-62476E32B30F}"/>
                    </a:ext>
                  </a:extLst>
                </p:cNvPr>
                <p:cNvSpPr/>
                <p:nvPr/>
              </p:nvSpPr>
              <p:spPr>
                <a:xfrm>
                  <a:off x="1951599" y="3225772"/>
                  <a:ext cx="234635" cy="114252"/>
                </a:xfrm>
                <a:prstGeom prst="roundRect">
                  <a:avLst/>
                </a:prstGeom>
                <a:solidFill>
                  <a:srgbClr val="01FF74">
                    <a:alpha val="50196"/>
                  </a:srgb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32" name="テキスト ボックス 131">
                  <a:extLst>
                    <a:ext uri="{FF2B5EF4-FFF2-40B4-BE49-F238E27FC236}">
                      <a16:creationId xmlns:a16="http://schemas.microsoft.com/office/drawing/2014/main" id="{CF7FA4B1-F202-4E31-BE64-5E762BC6D819}"/>
                    </a:ext>
                  </a:extLst>
                </p:cNvPr>
                <p:cNvSpPr txBox="1"/>
                <p:nvPr/>
              </p:nvSpPr>
              <p:spPr>
                <a:xfrm>
                  <a:off x="2459390" y="-294521"/>
                  <a:ext cx="2399531" cy="1200329"/>
                </a:xfrm>
                <a:prstGeom prst="rect">
                  <a:avLst/>
                </a:prstGeom>
                <a:solidFill>
                  <a:srgbClr val="FFFFBF"/>
                </a:solidFill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ja-JP" dirty="0"/>
                    <a:t>Cu angle for GND connection</a:t>
                  </a:r>
                </a:p>
                <a:p>
                  <a:r>
                    <a:rPr lang="en-US" altLang="ja-JP" dirty="0"/>
                    <a:t>between anode and cathode PCBs</a:t>
                  </a:r>
                  <a:endParaRPr kumimoji="1" lang="ja-JP" altLang="en-US" dirty="0"/>
                </a:p>
              </p:txBody>
            </p:sp>
          </p:grpSp>
          <p:cxnSp>
            <p:nvCxnSpPr>
              <p:cNvPr id="134" name="直線矢印コネクタ 133">
                <a:extLst>
                  <a:ext uri="{FF2B5EF4-FFF2-40B4-BE49-F238E27FC236}">
                    <a16:creationId xmlns:a16="http://schemas.microsoft.com/office/drawing/2014/main" id="{6DA11A34-8B39-46F4-BDE3-4E3CFB581D5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563894" y="2753938"/>
                <a:ext cx="434735" cy="1418512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7" name="テキスト ボックス 136">
                <a:extLst>
                  <a:ext uri="{FF2B5EF4-FFF2-40B4-BE49-F238E27FC236}">
                    <a16:creationId xmlns:a16="http://schemas.microsoft.com/office/drawing/2014/main" id="{21921DAE-9BA4-4C5B-81CF-E16ADA17A88B}"/>
                  </a:ext>
                </a:extLst>
              </p:cNvPr>
              <p:cNvSpPr txBox="1"/>
              <p:nvPr/>
            </p:nvSpPr>
            <p:spPr>
              <a:xfrm>
                <a:off x="2512847" y="5596470"/>
                <a:ext cx="3124573" cy="923330"/>
              </a:xfrm>
              <a:prstGeom prst="rect">
                <a:avLst/>
              </a:prstGeom>
              <a:solidFill>
                <a:srgbClr val="FFFFBF"/>
              </a:solidFill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altLang="ja-JP" dirty="0"/>
                  <a:t>Screws through</a:t>
                </a:r>
                <a:endParaRPr kumimoji="1" lang="en-US" altLang="ja-JP" dirty="0"/>
              </a:p>
              <a:p>
                <a:r>
                  <a:rPr kumimoji="1" lang="en-US" altLang="ja-JP" dirty="0"/>
                  <a:t> cathode PCBs, anode PCB,</a:t>
                </a:r>
              </a:p>
              <a:p>
                <a:r>
                  <a:rPr lang="en-US" altLang="ja-JP" dirty="0"/>
                  <a:t>Amp PCB and </a:t>
                </a:r>
                <a:r>
                  <a:rPr kumimoji="1" lang="en-US" altLang="ja-JP" dirty="0"/>
                  <a:t>Cu </a:t>
                </a:r>
                <a:r>
                  <a:rPr lang="en-US" altLang="ja-JP" dirty="0"/>
                  <a:t>spacer</a:t>
                </a:r>
                <a:endParaRPr kumimoji="1" lang="ja-JP" altLang="en-US" dirty="0"/>
              </a:p>
            </p:txBody>
          </p:sp>
          <p:cxnSp>
            <p:nvCxnSpPr>
              <p:cNvPr id="139" name="直線矢印コネクタ 138">
                <a:extLst>
                  <a:ext uri="{FF2B5EF4-FFF2-40B4-BE49-F238E27FC236}">
                    <a16:creationId xmlns:a16="http://schemas.microsoft.com/office/drawing/2014/main" id="{4B538804-F085-456D-9132-5538C5D5FE5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371643" y="5021654"/>
                <a:ext cx="122994" cy="654749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5" name="正方形/長方形 134">
                <a:extLst>
                  <a:ext uri="{FF2B5EF4-FFF2-40B4-BE49-F238E27FC236}">
                    <a16:creationId xmlns:a16="http://schemas.microsoft.com/office/drawing/2014/main" id="{ACFD790C-02EA-4843-946C-25965EB2CB7C}"/>
                  </a:ext>
                </a:extLst>
              </p:cNvPr>
              <p:cNvSpPr/>
              <p:nvPr/>
            </p:nvSpPr>
            <p:spPr>
              <a:xfrm rot="5400000">
                <a:off x="3282598" y="4384183"/>
                <a:ext cx="36000" cy="208753"/>
              </a:xfrm>
              <a:prstGeom prst="rect">
                <a:avLst/>
              </a:prstGeom>
              <a:solidFill>
                <a:srgbClr val="FFC000"/>
              </a:solidFill>
              <a:ln w="3175">
                <a:solidFill>
                  <a:srgbClr val="B88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42" name="テキスト ボックス 141">
                <a:extLst>
                  <a:ext uri="{FF2B5EF4-FFF2-40B4-BE49-F238E27FC236}">
                    <a16:creationId xmlns:a16="http://schemas.microsoft.com/office/drawing/2014/main" id="{70305BEC-992C-418D-9868-85D569DB55FE}"/>
                  </a:ext>
                </a:extLst>
              </p:cNvPr>
              <p:cNvSpPr txBox="1"/>
              <p:nvPr/>
            </p:nvSpPr>
            <p:spPr>
              <a:xfrm>
                <a:off x="2090928" y="6539317"/>
                <a:ext cx="3884397" cy="923330"/>
              </a:xfrm>
              <a:prstGeom prst="rect">
                <a:avLst/>
              </a:prstGeom>
              <a:solidFill>
                <a:srgbClr val="01FF74"/>
              </a:solidFill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altLang="ja-JP" dirty="0"/>
                  <a:t>Screw for electric contact between</a:t>
                </a:r>
              </a:p>
              <a:p>
                <a:r>
                  <a:rPr kumimoji="1" lang="en-US" altLang="ja-JP" dirty="0"/>
                  <a:t>Amp PCB ground and Cu angle</a:t>
                </a:r>
              </a:p>
              <a:p>
                <a:r>
                  <a:rPr kumimoji="1" lang="en-US" altLang="ja-JP" dirty="0"/>
                  <a:t>with 2.1mm</a:t>
                </a:r>
                <a:r>
                  <a:rPr kumimoji="1" lang="en-US" altLang="ja-JP" dirty="0">
                    <a:latin typeface="Symbol" panose="05050102010706020507" pitchFamily="18" charset="2"/>
                  </a:rPr>
                  <a:t>f</a:t>
                </a:r>
                <a:r>
                  <a:rPr kumimoji="1" lang="en-US" altLang="ja-JP" dirty="0"/>
                  <a:t> throu</a:t>
                </a:r>
                <a:r>
                  <a:rPr lang="en-US" altLang="ja-JP" dirty="0"/>
                  <a:t>gh holes</a:t>
                </a:r>
                <a:endParaRPr kumimoji="1" lang="ja-JP" altLang="en-US" dirty="0"/>
              </a:p>
            </p:txBody>
          </p:sp>
          <p:cxnSp>
            <p:nvCxnSpPr>
              <p:cNvPr id="143" name="直線矢印コネクタ 142">
                <a:extLst>
                  <a:ext uri="{FF2B5EF4-FFF2-40B4-BE49-F238E27FC236}">
                    <a16:creationId xmlns:a16="http://schemas.microsoft.com/office/drawing/2014/main" id="{ED46741B-1AB2-4F83-B4D8-35CF544FDA2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220220" y="4681950"/>
                <a:ext cx="974963" cy="1720838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1" name="正方形/長方形 170">
                <a:extLst>
                  <a:ext uri="{FF2B5EF4-FFF2-40B4-BE49-F238E27FC236}">
                    <a16:creationId xmlns:a16="http://schemas.microsoft.com/office/drawing/2014/main" id="{ED5CC044-F80A-4BBA-BFA9-B6011B4F59ED}"/>
                  </a:ext>
                </a:extLst>
              </p:cNvPr>
              <p:cNvSpPr/>
              <p:nvPr/>
            </p:nvSpPr>
            <p:spPr>
              <a:xfrm>
                <a:off x="3944193" y="5142704"/>
                <a:ext cx="4018242" cy="344543"/>
              </a:xfrm>
              <a:prstGeom prst="rect">
                <a:avLst/>
              </a:prstGeom>
              <a:solidFill>
                <a:srgbClr val="FB79E2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172" name="直線矢印コネクタ 171">
                <a:extLst>
                  <a:ext uri="{FF2B5EF4-FFF2-40B4-BE49-F238E27FC236}">
                    <a16:creationId xmlns:a16="http://schemas.microsoft.com/office/drawing/2014/main" id="{C3DF931C-447A-45B6-A2B8-F5104ACAF696}"/>
                  </a:ext>
                </a:extLst>
              </p:cNvPr>
              <p:cNvCxnSpPr>
                <a:cxnSpLocks/>
                <a:stCxn id="32" idx="2"/>
              </p:cNvCxnSpPr>
              <p:nvPr/>
            </p:nvCxnSpPr>
            <p:spPr>
              <a:xfrm>
                <a:off x="2581767" y="3228538"/>
                <a:ext cx="576525" cy="1235118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2" name="テキスト ボックス 31">
                <a:extLst>
                  <a:ext uri="{FF2B5EF4-FFF2-40B4-BE49-F238E27FC236}">
                    <a16:creationId xmlns:a16="http://schemas.microsoft.com/office/drawing/2014/main" id="{72514DE5-8B3E-404A-93FB-3D68BFCCDC4B}"/>
                  </a:ext>
                </a:extLst>
              </p:cNvPr>
              <p:cNvSpPr txBox="1"/>
              <p:nvPr/>
            </p:nvSpPr>
            <p:spPr>
              <a:xfrm>
                <a:off x="1483948" y="1628100"/>
                <a:ext cx="2195637" cy="1600438"/>
              </a:xfrm>
              <a:prstGeom prst="rect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1400" b="1" dirty="0"/>
                  <a:t>Connection </a:t>
                </a:r>
                <a:r>
                  <a:rPr kumimoji="1" lang="en-US" altLang="ja-JP" sz="1400" b="1" dirty="0" err="1"/>
                  <a:t>betw</a:t>
                </a:r>
                <a:r>
                  <a:rPr kumimoji="1" lang="en-US" altLang="ja-JP" sz="1400" b="1" dirty="0"/>
                  <a:t>. signal line of Amp PCB and RPC strip using </a:t>
                </a:r>
                <a:r>
                  <a:rPr lang="en-US" altLang="ja-JP" sz="1400" b="1" dirty="0"/>
                  <a:t>contact p</a:t>
                </a:r>
                <a:r>
                  <a:rPr kumimoji="1" lang="en-US" altLang="ja-JP" sz="1400" b="1" dirty="0"/>
                  <a:t>ad(S70-22010)</a:t>
                </a:r>
              </a:p>
              <a:p>
                <a:r>
                  <a:rPr kumimoji="1" lang="ja-JP" altLang="en-US" sz="1400" b="1" dirty="0"/>
                  <a:t>（</a:t>
                </a:r>
                <a:r>
                  <a:rPr kumimoji="1" lang="en-US" altLang="ja-JP" sz="1400" b="1" dirty="0"/>
                  <a:t>soldered to anode PCB</a:t>
                </a:r>
                <a:r>
                  <a:rPr kumimoji="1" lang="ja-JP" altLang="en-US" sz="1400" b="1" dirty="0"/>
                  <a:t>）</a:t>
                </a:r>
              </a:p>
            </p:txBody>
          </p:sp>
          <p:grpSp>
            <p:nvGrpSpPr>
              <p:cNvPr id="12" name="グループ化 11">
                <a:extLst>
                  <a:ext uri="{FF2B5EF4-FFF2-40B4-BE49-F238E27FC236}">
                    <a16:creationId xmlns:a16="http://schemas.microsoft.com/office/drawing/2014/main" id="{8731708E-528A-46E0-8ECF-E05DAB58D880}"/>
                  </a:ext>
                </a:extLst>
              </p:cNvPr>
              <p:cNvGrpSpPr/>
              <p:nvPr/>
            </p:nvGrpSpPr>
            <p:grpSpPr>
              <a:xfrm>
                <a:off x="3222948" y="3730707"/>
                <a:ext cx="180000" cy="1508819"/>
                <a:chOff x="2618019" y="3755170"/>
                <a:chExt cx="180000" cy="1450617"/>
              </a:xfrm>
            </p:grpSpPr>
            <p:sp>
              <p:nvSpPr>
                <p:cNvPr id="149" name="斜め縞 148">
                  <a:extLst>
                    <a:ext uri="{FF2B5EF4-FFF2-40B4-BE49-F238E27FC236}">
                      <a16:creationId xmlns:a16="http://schemas.microsoft.com/office/drawing/2014/main" id="{BFE9D25A-CAD3-4B0F-9853-15BD0F2A9C6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2643148">
                  <a:off x="2618019" y="3755170"/>
                  <a:ext cx="180000" cy="180000"/>
                </a:xfrm>
                <a:prstGeom prst="diagStripe">
                  <a:avLst/>
                </a:prstGeom>
                <a:solidFill>
                  <a:srgbClr val="01FF74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50" name="正方形/長方形 149">
                  <a:extLst>
                    <a:ext uri="{FF2B5EF4-FFF2-40B4-BE49-F238E27FC236}">
                      <a16:creationId xmlns:a16="http://schemas.microsoft.com/office/drawing/2014/main" id="{91A5E669-B3AE-4585-966C-194A8CBABFAB}"/>
                    </a:ext>
                  </a:extLst>
                </p:cNvPr>
                <p:cNvSpPr/>
                <p:nvPr/>
              </p:nvSpPr>
              <p:spPr>
                <a:xfrm>
                  <a:off x="2671144" y="3846107"/>
                  <a:ext cx="87883" cy="1359680"/>
                </a:xfrm>
                <a:prstGeom prst="rect">
                  <a:avLst/>
                </a:prstGeom>
                <a:solidFill>
                  <a:srgbClr val="01FF74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  <p:sp>
            <p:nvSpPr>
              <p:cNvPr id="58" name="正方形/長方形 57">
                <a:extLst>
                  <a:ext uri="{FF2B5EF4-FFF2-40B4-BE49-F238E27FC236}">
                    <a16:creationId xmlns:a16="http://schemas.microsoft.com/office/drawing/2014/main" id="{268EF26A-F46E-4C71-BA06-2E160237C14F}"/>
                  </a:ext>
                </a:extLst>
              </p:cNvPr>
              <p:cNvSpPr/>
              <p:nvPr/>
            </p:nvSpPr>
            <p:spPr>
              <a:xfrm>
                <a:off x="1389712" y="3405821"/>
                <a:ext cx="6571913" cy="66414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99" name="テキスト ボックス 98">
                <a:extLst>
                  <a:ext uri="{FF2B5EF4-FFF2-40B4-BE49-F238E27FC236}">
                    <a16:creationId xmlns:a16="http://schemas.microsoft.com/office/drawing/2014/main" id="{C48FBD71-39B8-4CD9-AFD0-6B4AFC5192B0}"/>
                  </a:ext>
                </a:extLst>
              </p:cNvPr>
              <p:cNvSpPr txBox="1"/>
              <p:nvPr/>
            </p:nvSpPr>
            <p:spPr>
              <a:xfrm>
                <a:off x="-597767" y="5035365"/>
                <a:ext cx="1904265" cy="1477328"/>
              </a:xfrm>
              <a:prstGeom prst="rect">
                <a:avLst/>
              </a:prstGeom>
              <a:solidFill>
                <a:srgbClr val="76F1FE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altLang="ja-JP" dirty="0"/>
                  <a:t>Soldering or conductive glue</a:t>
                </a:r>
              </a:p>
              <a:p>
                <a:r>
                  <a:rPr lang="en-US" altLang="ja-JP" dirty="0"/>
                  <a:t>b</a:t>
                </a:r>
                <a:r>
                  <a:rPr kumimoji="1" lang="en-US" altLang="ja-JP" dirty="0"/>
                  <a:t>etween Amp PCB and  chassis</a:t>
                </a:r>
                <a:endParaRPr kumimoji="1" lang="ja-JP" altLang="en-US" dirty="0"/>
              </a:p>
            </p:txBody>
          </p:sp>
          <p:sp>
            <p:nvSpPr>
              <p:cNvPr id="103" name="正方形/長方形 102">
                <a:extLst>
                  <a:ext uri="{FF2B5EF4-FFF2-40B4-BE49-F238E27FC236}">
                    <a16:creationId xmlns:a16="http://schemas.microsoft.com/office/drawing/2014/main" id="{47E4B148-95CA-454D-B553-530A47D60B02}"/>
                  </a:ext>
                </a:extLst>
              </p:cNvPr>
              <p:cNvSpPr/>
              <p:nvPr/>
            </p:nvSpPr>
            <p:spPr>
              <a:xfrm>
                <a:off x="1388073" y="3465479"/>
                <a:ext cx="227668" cy="1018003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177" name="直線矢印コネクタ 176">
                <a:extLst>
                  <a:ext uri="{FF2B5EF4-FFF2-40B4-BE49-F238E27FC236}">
                    <a16:creationId xmlns:a16="http://schemas.microsoft.com/office/drawing/2014/main" id="{33B85800-4715-4757-81EF-14F49B12F1C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301966" y="4554791"/>
                <a:ext cx="37046" cy="228756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79" name="直線矢印コネクタ 178">
              <a:extLst>
                <a:ext uri="{FF2B5EF4-FFF2-40B4-BE49-F238E27FC236}">
                  <a16:creationId xmlns:a16="http://schemas.microsoft.com/office/drawing/2014/main" id="{C6D0D894-F73A-4CF6-8AF2-B11ECFEAE02B}"/>
                </a:ext>
              </a:extLst>
            </p:cNvPr>
            <p:cNvCxnSpPr>
              <a:cxnSpLocks/>
            </p:cNvCxnSpPr>
            <p:nvPr/>
          </p:nvCxnSpPr>
          <p:spPr>
            <a:xfrm>
              <a:off x="1534883" y="3191004"/>
              <a:ext cx="714739" cy="67854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4" name="テキスト ボックス 113">
              <a:extLst>
                <a:ext uri="{FF2B5EF4-FFF2-40B4-BE49-F238E27FC236}">
                  <a16:creationId xmlns:a16="http://schemas.microsoft.com/office/drawing/2014/main" id="{5D1A1B8D-D3B8-42A5-9817-12F9F14100B1}"/>
                </a:ext>
              </a:extLst>
            </p:cNvPr>
            <p:cNvSpPr txBox="1"/>
            <p:nvPr/>
          </p:nvSpPr>
          <p:spPr>
            <a:xfrm>
              <a:off x="134638" y="2562570"/>
              <a:ext cx="1563780" cy="646331"/>
            </a:xfrm>
            <a:prstGeom prst="rect">
              <a:avLst/>
            </a:prstGeom>
            <a:solidFill>
              <a:srgbClr val="76F1FE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altLang="ja-JP" dirty="0"/>
                <a:t>Glue for gas tightness</a:t>
              </a:r>
              <a:endParaRPr kumimoji="1" lang="ja-JP" altLang="en-US" dirty="0"/>
            </a:p>
          </p:txBody>
        </p:sp>
      </p:grpSp>
      <p:sp>
        <p:nvSpPr>
          <p:cNvPr id="116" name="テキスト ボックス 115">
            <a:extLst>
              <a:ext uri="{FF2B5EF4-FFF2-40B4-BE49-F238E27FC236}">
                <a16:creationId xmlns:a16="http://schemas.microsoft.com/office/drawing/2014/main" id="{DDC058C8-E0BB-42F2-8D26-61BDD1D7B162}"/>
              </a:ext>
            </a:extLst>
          </p:cNvPr>
          <p:cNvSpPr txBox="1"/>
          <p:nvPr/>
        </p:nvSpPr>
        <p:spPr>
          <a:xfrm>
            <a:off x="759384" y="1965627"/>
            <a:ext cx="1299449" cy="369332"/>
          </a:xfrm>
          <a:prstGeom prst="rect">
            <a:avLst/>
          </a:prstGeom>
          <a:solidFill>
            <a:srgbClr val="4472C4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dirty="0"/>
              <a:t>Al chassis</a:t>
            </a:r>
            <a:endParaRPr kumimoji="1" lang="ja-JP" altLang="en-US" dirty="0"/>
          </a:p>
        </p:txBody>
      </p:sp>
      <p:cxnSp>
        <p:nvCxnSpPr>
          <p:cNvPr id="182" name="直線矢印コネクタ 181">
            <a:extLst>
              <a:ext uri="{FF2B5EF4-FFF2-40B4-BE49-F238E27FC236}">
                <a16:creationId xmlns:a16="http://schemas.microsoft.com/office/drawing/2014/main" id="{0315598D-8153-41E5-8C67-098A4C741C75}"/>
              </a:ext>
            </a:extLst>
          </p:cNvPr>
          <p:cNvCxnSpPr>
            <a:cxnSpLocks/>
            <a:endCxn id="58" idx="1"/>
          </p:cNvCxnSpPr>
          <p:nvPr/>
        </p:nvCxnSpPr>
        <p:spPr>
          <a:xfrm>
            <a:off x="1673858" y="2289197"/>
            <a:ext cx="386969" cy="54518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3" name="直線矢印コネクタ 182">
            <a:extLst>
              <a:ext uri="{FF2B5EF4-FFF2-40B4-BE49-F238E27FC236}">
                <a16:creationId xmlns:a16="http://schemas.microsoft.com/office/drawing/2014/main" id="{E24F8AEF-78D1-465A-86E1-9B3EB82ED461}"/>
              </a:ext>
            </a:extLst>
          </p:cNvPr>
          <p:cNvCxnSpPr>
            <a:cxnSpLocks/>
          </p:cNvCxnSpPr>
          <p:nvPr/>
        </p:nvCxnSpPr>
        <p:spPr>
          <a:xfrm flipH="1" flipV="1">
            <a:off x="4079311" y="3313595"/>
            <a:ext cx="370182" cy="173737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0" name="四角形: 角を丸くする 189">
            <a:extLst>
              <a:ext uri="{FF2B5EF4-FFF2-40B4-BE49-F238E27FC236}">
                <a16:creationId xmlns:a16="http://schemas.microsoft.com/office/drawing/2014/main" id="{B0881189-7D9B-4E15-AFC2-135C5AE0AEA3}"/>
              </a:ext>
            </a:extLst>
          </p:cNvPr>
          <p:cNvSpPr/>
          <p:nvPr/>
        </p:nvSpPr>
        <p:spPr>
          <a:xfrm>
            <a:off x="10445159" y="2955706"/>
            <a:ext cx="220353" cy="92288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8" name="正方形/長方形 197">
            <a:extLst>
              <a:ext uri="{FF2B5EF4-FFF2-40B4-BE49-F238E27FC236}">
                <a16:creationId xmlns:a16="http://schemas.microsoft.com/office/drawing/2014/main" id="{FD047FC8-BA91-4C19-A6FC-53B6FD03220B}"/>
              </a:ext>
            </a:extLst>
          </p:cNvPr>
          <p:cNvSpPr/>
          <p:nvPr/>
        </p:nvSpPr>
        <p:spPr>
          <a:xfrm>
            <a:off x="5732138" y="2730577"/>
            <a:ext cx="3143825" cy="22735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95" name="図 194">
            <a:extLst>
              <a:ext uri="{FF2B5EF4-FFF2-40B4-BE49-F238E27FC236}">
                <a16:creationId xmlns:a16="http://schemas.microsoft.com/office/drawing/2014/main" id="{1B7A5183-64EF-4C7C-AE98-4BA1C1B07CC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7765" b="9576"/>
          <a:stretch/>
        </p:blipFill>
        <p:spPr>
          <a:xfrm rot="16200000">
            <a:off x="5950808" y="1928850"/>
            <a:ext cx="4899043" cy="3164449"/>
          </a:xfrm>
          <a:prstGeom prst="rect">
            <a:avLst/>
          </a:prstGeom>
        </p:spPr>
      </p:pic>
      <p:sp>
        <p:nvSpPr>
          <p:cNvPr id="62" name="テキスト ボックス 61">
            <a:extLst>
              <a:ext uri="{FF2B5EF4-FFF2-40B4-BE49-F238E27FC236}">
                <a16:creationId xmlns:a16="http://schemas.microsoft.com/office/drawing/2014/main" id="{A1957DF3-7D10-475F-A91E-326C4798F4CE}"/>
              </a:ext>
            </a:extLst>
          </p:cNvPr>
          <p:cNvSpPr txBox="1"/>
          <p:nvPr/>
        </p:nvSpPr>
        <p:spPr>
          <a:xfrm>
            <a:off x="9157205" y="153619"/>
            <a:ext cx="228460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/>
              <a:t>Same pattern of signal/ground as  anode PCB</a:t>
            </a:r>
          </a:p>
          <a:p>
            <a:r>
              <a:rPr lang="en-US" altLang="ja-JP" b="1" dirty="0"/>
              <a:t>for impedance matching (50Ω)</a:t>
            </a:r>
            <a:endParaRPr kumimoji="1" lang="en-US" altLang="ja-JP" b="1" dirty="0"/>
          </a:p>
        </p:txBody>
      </p:sp>
      <p:cxnSp>
        <p:nvCxnSpPr>
          <p:cNvPr id="191" name="直線矢印コネクタ 190">
            <a:extLst>
              <a:ext uri="{FF2B5EF4-FFF2-40B4-BE49-F238E27FC236}">
                <a16:creationId xmlns:a16="http://schemas.microsoft.com/office/drawing/2014/main" id="{0C0FCB1C-1669-4517-B1ED-443064C659E3}"/>
              </a:ext>
            </a:extLst>
          </p:cNvPr>
          <p:cNvCxnSpPr>
            <a:cxnSpLocks/>
            <a:endCxn id="190" idx="1"/>
          </p:cNvCxnSpPr>
          <p:nvPr/>
        </p:nvCxnSpPr>
        <p:spPr>
          <a:xfrm>
            <a:off x="4435217" y="2403243"/>
            <a:ext cx="6009942" cy="59860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8" name="四角形: 角を丸くする 187">
            <a:extLst>
              <a:ext uri="{FF2B5EF4-FFF2-40B4-BE49-F238E27FC236}">
                <a16:creationId xmlns:a16="http://schemas.microsoft.com/office/drawing/2014/main" id="{CE3B344E-FCDA-4330-851D-495EECB59E56}"/>
              </a:ext>
            </a:extLst>
          </p:cNvPr>
          <p:cNvSpPr/>
          <p:nvPr/>
        </p:nvSpPr>
        <p:spPr>
          <a:xfrm>
            <a:off x="9489745" y="2055464"/>
            <a:ext cx="1381349" cy="1937256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203" name="直線矢印コネクタ 202">
            <a:extLst>
              <a:ext uri="{FF2B5EF4-FFF2-40B4-BE49-F238E27FC236}">
                <a16:creationId xmlns:a16="http://schemas.microsoft.com/office/drawing/2014/main" id="{0060CA79-65F1-4C62-A40B-A0AF62279BDF}"/>
              </a:ext>
            </a:extLst>
          </p:cNvPr>
          <p:cNvCxnSpPr>
            <a:cxnSpLocks/>
            <a:endCxn id="188" idx="0"/>
          </p:cNvCxnSpPr>
          <p:nvPr/>
        </p:nvCxnSpPr>
        <p:spPr>
          <a:xfrm>
            <a:off x="10129830" y="1630947"/>
            <a:ext cx="50590" cy="42451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" name="直線コネクタ 204">
            <a:extLst>
              <a:ext uri="{FF2B5EF4-FFF2-40B4-BE49-F238E27FC236}">
                <a16:creationId xmlns:a16="http://schemas.microsoft.com/office/drawing/2014/main" id="{FA23E14C-4608-4000-B9E3-03F5F01ED2DB}"/>
              </a:ext>
            </a:extLst>
          </p:cNvPr>
          <p:cNvCxnSpPr>
            <a:cxnSpLocks/>
          </p:cNvCxnSpPr>
          <p:nvPr/>
        </p:nvCxnSpPr>
        <p:spPr>
          <a:xfrm>
            <a:off x="9878774" y="2918324"/>
            <a:ext cx="458711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7" name="直線コネクタ 206">
            <a:extLst>
              <a:ext uri="{FF2B5EF4-FFF2-40B4-BE49-F238E27FC236}">
                <a16:creationId xmlns:a16="http://schemas.microsoft.com/office/drawing/2014/main" id="{6F1D7148-B92E-4645-90AA-48EAD6224C5F}"/>
              </a:ext>
            </a:extLst>
          </p:cNvPr>
          <p:cNvCxnSpPr>
            <a:cxnSpLocks/>
          </p:cNvCxnSpPr>
          <p:nvPr/>
        </p:nvCxnSpPr>
        <p:spPr>
          <a:xfrm>
            <a:off x="9878774" y="3072803"/>
            <a:ext cx="458711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8" name="直線コネクタ 207">
            <a:extLst>
              <a:ext uri="{FF2B5EF4-FFF2-40B4-BE49-F238E27FC236}">
                <a16:creationId xmlns:a16="http://schemas.microsoft.com/office/drawing/2014/main" id="{77306FA6-57CF-4CD9-A272-B120CE762210}"/>
              </a:ext>
            </a:extLst>
          </p:cNvPr>
          <p:cNvCxnSpPr>
            <a:cxnSpLocks/>
          </p:cNvCxnSpPr>
          <p:nvPr/>
        </p:nvCxnSpPr>
        <p:spPr>
          <a:xfrm>
            <a:off x="9878774" y="3833372"/>
            <a:ext cx="458711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9" name="矢印: 左右 208">
            <a:extLst>
              <a:ext uri="{FF2B5EF4-FFF2-40B4-BE49-F238E27FC236}">
                <a16:creationId xmlns:a16="http://schemas.microsoft.com/office/drawing/2014/main" id="{BE0CFCEA-EF0E-4A8E-B01A-B816287A4397}"/>
              </a:ext>
            </a:extLst>
          </p:cNvPr>
          <p:cNvSpPr/>
          <p:nvPr/>
        </p:nvSpPr>
        <p:spPr>
          <a:xfrm>
            <a:off x="9982554" y="2265624"/>
            <a:ext cx="292729" cy="159986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211" name="直線コネクタ 210">
            <a:extLst>
              <a:ext uri="{FF2B5EF4-FFF2-40B4-BE49-F238E27FC236}">
                <a16:creationId xmlns:a16="http://schemas.microsoft.com/office/drawing/2014/main" id="{44F2823E-DADA-4F59-B8EA-741DE49A9032}"/>
              </a:ext>
            </a:extLst>
          </p:cNvPr>
          <p:cNvCxnSpPr>
            <a:cxnSpLocks/>
          </p:cNvCxnSpPr>
          <p:nvPr/>
        </p:nvCxnSpPr>
        <p:spPr>
          <a:xfrm>
            <a:off x="9871154" y="4594724"/>
            <a:ext cx="458711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2" name="直線コネクタ 211">
            <a:extLst>
              <a:ext uri="{FF2B5EF4-FFF2-40B4-BE49-F238E27FC236}">
                <a16:creationId xmlns:a16="http://schemas.microsoft.com/office/drawing/2014/main" id="{8C93C4A5-7D6F-46E9-96F5-71C007DD8FDC}"/>
              </a:ext>
            </a:extLst>
          </p:cNvPr>
          <p:cNvCxnSpPr>
            <a:cxnSpLocks/>
          </p:cNvCxnSpPr>
          <p:nvPr/>
        </p:nvCxnSpPr>
        <p:spPr>
          <a:xfrm>
            <a:off x="9871154" y="4749203"/>
            <a:ext cx="458711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6" name="四角形: 角を丸くする 215">
            <a:extLst>
              <a:ext uri="{FF2B5EF4-FFF2-40B4-BE49-F238E27FC236}">
                <a16:creationId xmlns:a16="http://schemas.microsoft.com/office/drawing/2014/main" id="{AF303450-1731-404C-A9D7-BD0F247CF620}"/>
              </a:ext>
            </a:extLst>
          </p:cNvPr>
          <p:cNvSpPr/>
          <p:nvPr/>
        </p:nvSpPr>
        <p:spPr>
          <a:xfrm>
            <a:off x="10432155" y="4634881"/>
            <a:ext cx="220353" cy="92288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8" name="テキスト ボックス 217">
            <a:extLst>
              <a:ext uri="{FF2B5EF4-FFF2-40B4-BE49-F238E27FC236}">
                <a16:creationId xmlns:a16="http://schemas.microsoft.com/office/drawing/2014/main" id="{FCE25063-1D5B-4863-8CF7-F716695613B3}"/>
              </a:ext>
            </a:extLst>
          </p:cNvPr>
          <p:cNvSpPr txBox="1"/>
          <p:nvPr/>
        </p:nvSpPr>
        <p:spPr>
          <a:xfrm>
            <a:off x="3218108" y="240324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ja-JP" altLang="en-US" dirty="0"/>
          </a:p>
        </p:txBody>
      </p:sp>
      <p:grpSp>
        <p:nvGrpSpPr>
          <p:cNvPr id="229" name="グループ化 228">
            <a:extLst>
              <a:ext uri="{FF2B5EF4-FFF2-40B4-BE49-F238E27FC236}">
                <a16:creationId xmlns:a16="http://schemas.microsoft.com/office/drawing/2014/main" id="{44528EA9-8302-4108-B338-5C3BE519F9DF}"/>
              </a:ext>
            </a:extLst>
          </p:cNvPr>
          <p:cNvGrpSpPr/>
          <p:nvPr/>
        </p:nvGrpSpPr>
        <p:grpSpPr>
          <a:xfrm>
            <a:off x="10483259" y="2730577"/>
            <a:ext cx="148832" cy="140411"/>
            <a:chOff x="10483259" y="2730577"/>
            <a:chExt cx="148832" cy="140411"/>
          </a:xfrm>
        </p:grpSpPr>
        <p:sp>
          <p:nvSpPr>
            <p:cNvPr id="219" name="楕円 218">
              <a:extLst>
                <a:ext uri="{FF2B5EF4-FFF2-40B4-BE49-F238E27FC236}">
                  <a16:creationId xmlns:a16="http://schemas.microsoft.com/office/drawing/2014/main" id="{FDF2EA3F-58D7-41C4-8DB1-D7B0D51824F7}"/>
                </a:ext>
              </a:extLst>
            </p:cNvPr>
            <p:cNvSpPr/>
            <p:nvPr/>
          </p:nvSpPr>
          <p:spPr>
            <a:xfrm>
              <a:off x="10483259" y="2730577"/>
              <a:ext cx="148832" cy="140411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26" name="楕円 225">
              <a:extLst>
                <a:ext uri="{FF2B5EF4-FFF2-40B4-BE49-F238E27FC236}">
                  <a16:creationId xmlns:a16="http://schemas.microsoft.com/office/drawing/2014/main" id="{B8465B6B-B42D-459D-B336-C24916B5D80A}"/>
                </a:ext>
              </a:extLst>
            </p:cNvPr>
            <p:cNvSpPr/>
            <p:nvPr/>
          </p:nvSpPr>
          <p:spPr>
            <a:xfrm>
              <a:off x="10510283" y="2758532"/>
              <a:ext cx="90000" cy="90000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230" name="グループ化 229">
            <a:extLst>
              <a:ext uri="{FF2B5EF4-FFF2-40B4-BE49-F238E27FC236}">
                <a16:creationId xmlns:a16="http://schemas.microsoft.com/office/drawing/2014/main" id="{B59D90AD-AAC7-44B4-9A95-95B31A12D518}"/>
              </a:ext>
            </a:extLst>
          </p:cNvPr>
          <p:cNvGrpSpPr/>
          <p:nvPr/>
        </p:nvGrpSpPr>
        <p:grpSpPr>
          <a:xfrm>
            <a:off x="10483259" y="3130297"/>
            <a:ext cx="148832" cy="140411"/>
            <a:chOff x="10483259" y="2730577"/>
            <a:chExt cx="148832" cy="140411"/>
          </a:xfrm>
        </p:grpSpPr>
        <p:sp>
          <p:nvSpPr>
            <p:cNvPr id="231" name="楕円 230">
              <a:extLst>
                <a:ext uri="{FF2B5EF4-FFF2-40B4-BE49-F238E27FC236}">
                  <a16:creationId xmlns:a16="http://schemas.microsoft.com/office/drawing/2014/main" id="{15D59D31-5813-4D78-BEAE-933C3A81CD87}"/>
                </a:ext>
              </a:extLst>
            </p:cNvPr>
            <p:cNvSpPr/>
            <p:nvPr/>
          </p:nvSpPr>
          <p:spPr>
            <a:xfrm>
              <a:off x="10483259" y="2730577"/>
              <a:ext cx="148832" cy="140411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32" name="楕円 231">
              <a:extLst>
                <a:ext uri="{FF2B5EF4-FFF2-40B4-BE49-F238E27FC236}">
                  <a16:creationId xmlns:a16="http://schemas.microsoft.com/office/drawing/2014/main" id="{520BA43E-6E3E-432D-A934-E0691FB4A55A}"/>
                </a:ext>
              </a:extLst>
            </p:cNvPr>
            <p:cNvSpPr/>
            <p:nvPr/>
          </p:nvSpPr>
          <p:spPr>
            <a:xfrm>
              <a:off x="10510283" y="2758532"/>
              <a:ext cx="90000" cy="90000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233" name="グループ化 232">
            <a:extLst>
              <a:ext uri="{FF2B5EF4-FFF2-40B4-BE49-F238E27FC236}">
                <a16:creationId xmlns:a16="http://schemas.microsoft.com/office/drawing/2014/main" id="{1CB2FB95-A207-44A9-9AAE-04C3ECDB7767}"/>
              </a:ext>
            </a:extLst>
          </p:cNvPr>
          <p:cNvGrpSpPr/>
          <p:nvPr/>
        </p:nvGrpSpPr>
        <p:grpSpPr>
          <a:xfrm>
            <a:off x="10483249" y="4416507"/>
            <a:ext cx="148832" cy="140411"/>
            <a:chOff x="10483259" y="2730577"/>
            <a:chExt cx="148832" cy="140411"/>
          </a:xfrm>
        </p:grpSpPr>
        <p:sp>
          <p:nvSpPr>
            <p:cNvPr id="234" name="楕円 233">
              <a:extLst>
                <a:ext uri="{FF2B5EF4-FFF2-40B4-BE49-F238E27FC236}">
                  <a16:creationId xmlns:a16="http://schemas.microsoft.com/office/drawing/2014/main" id="{D127101C-B5FB-4858-90AB-98B37C55BC2B}"/>
                </a:ext>
              </a:extLst>
            </p:cNvPr>
            <p:cNvSpPr/>
            <p:nvPr/>
          </p:nvSpPr>
          <p:spPr>
            <a:xfrm>
              <a:off x="10483259" y="2730577"/>
              <a:ext cx="148832" cy="140411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35" name="楕円 234">
              <a:extLst>
                <a:ext uri="{FF2B5EF4-FFF2-40B4-BE49-F238E27FC236}">
                  <a16:creationId xmlns:a16="http://schemas.microsoft.com/office/drawing/2014/main" id="{247F9FE8-1B56-4773-AABC-9AC51029D81E}"/>
                </a:ext>
              </a:extLst>
            </p:cNvPr>
            <p:cNvSpPr/>
            <p:nvPr/>
          </p:nvSpPr>
          <p:spPr>
            <a:xfrm>
              <a:off x="10510283" y="2758532"/>
              <a:ext cx="90000" cy="90000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236" name="グループ化 235">
            <a:extLst>
              <a:ext uri="{FF2B5EF4-FFF2-40B4-BE49-F238E27FC236}">
                <a16:creationId xmlns:a16="http://schemas.microsoft.com/office/drawing/2014/main" id="{9D9F29A7-0570-47C3-9B38-D488914B1D02}"/>
              </a:ext>
            </a:extLst>
          </p:cNvPr>
          <p:cNvGrpSpPr/>
          <p:nvPr/>
        </p:nvGrpSpPr>
        <p:grpSpPr>
          <a:xfrm>
            <a:off x="10483249" y="4816227"/>
            <a:ext cx="148832" cy="140411"/>
            <a:chOff x="10483259" y="2730577"/>
            <a:chExt cx="148832" cy="140411"/>
          </a:xfrm>
        </p:grpSpPr>
        <p:sp>
          <p:nvSpPr>
            <p:cNvPr id="237" name="楕円 236">
              <a:extLst>
                <a:ext uri="{FF2B5EF4-FFF2-40B4-BE49-F238E27FC236}">
                  <a16:creationId xmlns:a16="http://schemas.microsoft.com/office/drawing/2014/main" id="{808D8EF0-772F-4693-BB9C-B9B3B1CDCCD9}"/>
                </a:ext>
              </a:extLst>
            </p:cNvPr>
            <p:cNvSpPr/>
            <p:nvPr/>
          </p:nvSpPr>
          <p:spPr>
            <a:xfrm>
              <a:off x="10483259" y="2730577"/>
              <a:ext cx="148832" cy="140411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38" name="楕円 237">
              <a:extLst>
                <a:ext uri="{FF2B5EF4-FFF2-40B4-BE49-F238E27FC236}">
                  <a16:creationId xmlns:a16="http://schemas.microsoft.com/office/drawing/2014/main" id="{680C7BEE-D934-4FEC-AD2A-84855FF99B38}"/>
                </a:ext>
              </a:extLst>
            </p:cNvPr>
            <p:cNvSpPr/>
            <p:nvPr/>
          </p:nvSpPr>
          <p:spPr>
            <a:xfrm>
              <a:off x="10510283" y="2758532"/>
              <a:ext cx="90000" cy="90000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BE30053F-4F45-4738-AE16-966E59E28A5F}"/>
              </a:ext>
            </a:extLst>
          </p:cNvPr>
          <p:cNvSpPr/>
          <p:nvPr/>
        </p:nvSpPr>
        <p:spPr>
          <a:xfrm>
            <a:off x="3863122" y="3329678"/>
            <a:ext cx="250714" cy="459612"/>
          </a:xfrm>
          <a:prstGeom prst="rect">
            <a:avLst/>
          </a:prstGeom>
          <a:solidFill>
            <a:srgbClr val="FFFF00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1514E49A-734B-4ED0-A637-FBCD017B1E4B}"/>
              </a:ext>
            </a:extLst>
          </p:cNvPr>
          <p:cNvSpPr/>
          <p:nvPr/>
        </p:nvSpPr>
        <p:spPr>
          <a:xfrm>
            <a:off x="3872756" y="3958938"/>
            <a:ext cx="250714" cy="459612"/>
          </a:xfrm>
          <a:prstGeom prst="rect">
            <a:avLst/>
          </a:prstGeom>
          <a:solidFill>
            <a:srgbClr val="FFFF00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77219042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69670A8-6CD8-4B70-9EA4-EA69A90AD6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7673283-BC8E-4523-889F-98A682F931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37A4F069-3D61-4E18-B0EE-8C7B0232BF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7D9B7-69F4-481C-96CF-996D93B546C3}" type="slidenum">
              <a:rPr kumimoji="1" lang="ja-JP" altLang="en-US" smtClean="0"/>
              <a:t>117</a:t>
            </a:fld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3A615B03-D5ED-4E23-8E57-7FF098F45D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2678" y="0"/>
            <a:ext cx="99666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624649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27C277B-F63F-4BED-AB15-AF754D1CF5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5667" y="-72713"/>
            <a:ext cx="10515600" cy="1325563"/>
          </a:xfrm>
        </p:spPr>
        <p:txBody>
          <a:bodyPr/>
          <a:lstStyle/>
          <a:p>
            <a:r>
              <a:rPr lang="ja-JP" altLang="en-US" dirty="0"/>
              <a:t>ＲＰＣ断面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676980B-1A9D-4FCC-AAA9-DC27FBC198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10974" y="3862138"/>
            <a:ext cx="9974860" cy="770975"/>
          </a:xfrm>
        </p:spPr>
        <p:txBody>
          <a:bodyPr/>
          <a:lstStyle/>
          <a:p>
            <a:r>
              <a:rPr lang="ja-JP" altLang="en-US" dirty="0"/>
              <a:t>糸の張り方</a:t>
            </a:r>
            <a:endParaRPr kumimoji="1" lang="ja-JP" altLang="en-US" dirty="0"/>
          </a:p>
        </p:txBody>
      </p:sp>
      <p:grpSp>
        <p:nvGrpSpPr>
          <p:cNvPr id="23" name="グループ化 22">
            <a:extLst>
              <a:ext uri="{FF2B5EF4-FFF2-40B4-BE49-F238E27FC236}">
                <a16:creationId xmlns:a16="http://schemas.microsoft.com/office/drawing/2014/main" id="{35C1B738-57DD-4D29-9FBB-81E903384C88}"/>
              </a:ext>
            </a:extLst>
          </p:cNvPr>
          <p:cNvGrpSpPr>
            <a:grpSpLocks noChangeAspect="1"/>
          </p:cNvGrpSpPr>
          <p:nvPr/>
        </p:nvGrpSpPr>
        <p:grpSpPr>
          <a:xfrm>
            <a:off x="2317553" y="1835068"/>
            <a:ext cx="7729407" cy="961577"/>
            <a:chOff x="3975212" y="2467423"/>
            <a:chExt cx="4804581" cy="597714"/>
          </a:xfrm>
        </p:grpSpPr>
        <p:sp>
          <p:nvSpPr>
            <p:cNvPr id="4" name="正方形/長方形 3">
              <a:extLst>
                <a:ext uri="{FF2B5EF4-FFF2-40B4-BE49-F238E27FC236}">
                  <a16:creationId xmlns:a16="http://schemas.microsoft.com/office/drawing/2014/main" id="{37A4FC84-3CF3-46E1-AC84-5F66DC8F2AA2}"/>
                </a:ext>
              </a:extLst>
            </p:cNvPr>
            <p:cNvSpPr/>
            <p:nvPr/>
          </p:nvSpPr>
          <p:spPr>
            <a:xfrm>
              <a:off x="4273420" y="2620348"/>
              <a:ext cx="4217437" cy="290803"/>
            </a:xfrm>
            <a:prstGeom prst="rect">
              <a:avLst/>
            </a:prstGeom>
            <a:solidFill>
              <a:srgbClr val="0CE5F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" name="正方形/長方形 4">
              <a:extLst>
                <a:ext uri="{FF2B5EF4-FFF2-40B4-BE49-F238E27FC236}">
                  <a16:creationId xmlns:a16="http://schemas.microsoft.com/office/drawing/2014/main" id="{B7B5076B-DB9F-40F2-BA33-10D0F7A0C3F8}"/>
                </a:ext>
              </a:extLst>
            </p:cNvPr>
            <p:cNvSpPr/>
            <p:nvPr/>
          </p:nvSpPr>
          <p:spPr>
            <a:xfrm>
              <a:off x="4273420" y="2903842"/>
              <a:ext cx="4217437" cy="142246"/>
            </a:xfrm>
            <a:prstGeom prst="rect">
              <a:avLst/>
            </a:prstGeom>
            <a:solidFill>
              <a:srgbClr val="FB79E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7" name="直線コネクタ 6">
              <a:extLst>
                <a:ext uri="{FF2B5EF4-FFF2-40B4-BE49-F238E27FC236}">
                  <a16:creationId xmlns:a16="http://schemas.microsoft.com/office/drawing/2014/main" id="{FEB35583-B984-446F-A378-7081AB8BB346}"/>
                </a:ext>
              </a:extLst>
            </p:cNvPr>
            <p:cNvCxnSpPr/>
            <p:nvPr/>
          </p:nvCxnSpPr>
          <p:spPr>
            <a:xfrm>
              <a:off x="4141857" y="2903842"/>
              <a:ext cx="4480560" cy="0"/>
            </a:xfrm>
            <a:prstGeom prst="line">
              <a:avLst/>
            </a:prstGeom>
            <a:ln w="28575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線コネクタ 7">
              <a:extLst>
                <a:ext uri="{FF2B5EF4-FFF2-40B4-BE49-F238E27FC236}">
                  <a16:creationId xmlns:a16="http://schemas.microsoft.com/office/drawing/2014/main" id="{9CF40B5D-4A09-49FE-A30B-EBE4FC6616A9}"/>
                </a:ext>
              </a:extLst>
            </p:cNvPr>
            <p:cNvCxnSpPr>
              <a:cxnSpLocks/>
            </p:cNvCxnSpPr>
            <p:nvPr/>
          </p:nvCxnSpPr>
          <p:spPr>
            <a:xfrm>
              <a:off x="4273420" y="3046088"/>
              <a:ext cx="4217437" cy="0"/>
            </a:xfrm>
            <a:prstGeom prst="line">
              <a:avLst/>
            </a:prstGeom>
            <a:ln w="28575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正方形/長方形 10">
              <a:extLst>
                <a:ext uri="{FF2B5EF4-FFF2-40B4-BE49-F238E27FC236}">
                  <a16:creationId xmlns:a16="http://schemas.microsoft.com/office/drawing/2014/main" id="{291DDB39-1DA5-46AD-86DB-FAB25333E50C}"/>
                </a:ext>
              </a:extLst>
            </p:cNvPr>
            <p:cNvSpPr/>
            <p:nvPr/>
          </p:nvSpPr>
          <p:spPr>
            <a:xfrm>
              <a:off x="4141857" y="2493297"/>
              <a:ext cx="4480560" cy="119743"/>
            </a:xfrm>
            <a:prstGeom prst="rect">
              <a:avLst/>
            </a:prstGeom>
            <a:solidFill>
              <a:srgbClr val="FB79E2"/>
            </a:solidFill>
            <a:ln w="28575"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pSp>
          <p:nvGrpSpPr>
            <p:cNvPr id="14" name="グループ化 13">
              <a:extLst>
                <a:ext uri="{FF2B5EF4-FFF2-40B4-BE49-F238E27FC236}">
                  <a16:creationId xmlns:a16="http://schemas.microsoft.com/office/drawing/2014/main" id="{6C226EEB-416F-4FC0-B72A-FC2C925570D1}"/>
                </a:ext>
              </a:extLst>
            </p:cNvPr>
            <p:cNvGrpSpPr/>
            <p:nvPr/>
          </p:nvGrpSpPr>
          <p:grpSpPr>
            <a:xfrm rot="10800000">
              <a:off x="4149772" y="2620348"/>
              <a:ext cx="123647" cy="378940"/>
              <a:chOff x="4331970" y="2031950"/>
              <a:chExt cx="115729" cy="318521"/>
            </a:xfrm>
          </p:grpSpPr>
          <p:sp>
            <p:nvSpPr>
              <p:cNvPr id="12" name="四角形: 上の 2 つの角を切り取る 11">
                <a:extLst>
                  <a:ext uri="{FF2B5EF4-FFF2-40B4-BE49-F238E27FC236}">
                    <a16:creationId xmlns:a16="http://schemas.microsoft.com/office/drawing/2014/main" id="{8E8EC069-95DB-4354-AF12-34A993ADAF52}"/>
                  </a:ext>
                </a:extLst>
              </p:cNvPr>
              <p:cNvSpPr/>
              <p:nvPr/>
            </p:nvSpPr>
            <p:spPr>
              <a:xfrm>
                <a:off x="4331970" y="2031950"/>
                <a:ext cx="115729" cy="69863"/>
              </a:xfrm>
              <a:prstGeom prst="snip2Same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3" name="正方形/長方形 12">
                <a:extLst>
                  <a:ext uri="{FF2B5EF4-FFF2-40B4-BE49-F238E27FC236}">
                    <a16:creationId xmlns:a16="http://schemas.microsoft.com/office/drawing/2014/main" id="{8A9E434B-87A2-4350-B166-F90F7567F310}"/>
                  </a:ext>
                </a:extLst>
              </p:cNvPr>
              <p:cNvSpPr/>
              <p:nvPr/>
            </p:nvSpPr>
            <p:spPr>
              <a:xfrm>
                <a:off x="4366260" y="2109121"/>
                <a:ext cx="48578" cy="241350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15" name="グループ化 14">
              <a:extLst>
                <a:ext uri="{FF2B5EF4-FFF2-40B4-BE49-F238E27FC236}">
                  <a16:creationId xmlns:a16="http://schemas.microsoft.com/office/drawing/2014/main" id="{2A822B35-42F4-4D04-A2F2-4892E45A4567}"/>
                </a:ext>
              </a:extLst>
            </p:cNvPr>
            <p:cNvGrpSpPr/>
            <p:nvPr/>
          </p:nvGrpSpPr>
          <p:grpSpPr>
            <a:xfrm rot="10800000">
              <a:off x="8479951" y="2632786"/>
              <a:ext cx="123647" cy="378940"/>
              <a:chOff x="4331970" y="2031950"/>
              <a:chExt cx="115729" cy="318521"/>
            </a:xfrm>
          </p:grpSpPr>
          <p:sp>
            <p:nvSpPr>
              <p:cNvPr id="16" name="四角形: 上の 2 つの角を切り取る 15">
                <a:extLst>
                  <a:ext uri="{FF2B5EF4-FFF2-40B4-BE49-F238E27FC236}">
                    <a16:creationId xmlns:a16="http://schemas.microsoft.com/office/drawing/2014/main" id="{F7026B02-7887-4D28-B65C-313DD3516BE6}"/>
                  </a:ext>
                </a:extLst>
              </p:cNvPr>
              <p:cNvSpPr/>
              <p:nvPr/>
            </p:nvSpPr>
            <p:spPr>
              <a:xfrm>
                <a:off x="4331970" y="2031950"/>
                <a:ext cx="115729" cy="69863"/>
              </a:xfrm>
              <a:prstGeom prst="snip2Same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7" name="正方形/長方形 16">
                <a:extLst>
                  <a:ext uri="{FF2B5EF4-FFF2-40B4-BE49-F238E27FC236}">
                    <a16:creationId xmlns:a16="http://schemas.microsoft.com/office/drawing/2014/main" id="{567BB23C-6FBF-4E68-B727-08583B4BDD5C}"/>
                  </a:ext>
                </a:extLst>
              </p:cNvPr>
              <p:cNvSpPr/>
              <p:nvPr/>
            </p:nvSpPr>
            <p:spPr>
              <a:xfrm>
                <a:off x="4366260" y="2109121"/>
                <a:ext cx="48578" cy="241350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18" name="正方形/長方形 17">
              <a:extLst>
                <a:ext uri="{FF2B5EF4-FFF2-40B4-BE49-F238E27FC236}">
                  <a16:creationId xmlns:a16="http://schemas.microsoft.com/office/drawing/2014/main" id="{81C27C63-1568-4804-B517-A882E26D9CC6}"/>
                </a:ext>
              </a:extLst>
            </p:cNvPr>
            <p:cNvSpPr/>
            <p:nvPr/>
          </p:nvSpPr>
          <p:spPr>
            <a:xfrm>
              <a:off x="3989501" y="2472591"/>
              <a:ext cx="130008" cy="57349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9" name="正方形/長方形 18">
              <a:extLst>
                <a:ext uri="{FF2B5EF4-FFF2-40B4-BE49-F238E27FC236}">
                  <a16:creationId xmlns:a16="http://schemas.microsoft.com/office/drawing/2014/main" id="{A89BAE97-9719-4FBD-BF3C-81908D2DB59E}"/>
                </a:ext>
              </a:extLst>
            </p:cNvPr>
            <p:cNvSpPr/>
            <p:nvPr/>
          </p:nvSpPr>
          <p:spPr>
            <a:xfrm>
              <a:off x="8637094" y="2486472"/>
              <a:ext cx="123647" cy="56272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20" name="直線コネクタ 19">
              <a:extLst>
                <a:ext uri="{FF2B5EF4-FFF2-40B4-BE49-F238E27FC236}">
                  <a16:creationId xmlns:a16="http://schemas.microsoft.com/office/drawing/2014/main" id="{91DA70A7-586C-45F2-9F07-EE996C54ACED}"/>
                </a:ext>
              </a:extLst>
            </p:cNvPr>
            <p:cNvCxnSpPr>
              <a:cxnSpLocks/>
            </p:cNvCxnSpPr>
            <p:nvPr/>
          </p:nvCxnSpPr>
          <p:spPr>
            <a:xfrm>
              <a:off x="3975212" y="2467423"/>
              <a:ext cx="4795055" cy="0"/>
            </a:xfrm>
            <a:prstGeom prst="line">
              <a:avLst/>
            </a:prstGeom>
            <a:ln w="285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線コネクタ 21">
              <a:extLst>
                <a:ext uri="{FF2B5EF4-FFF2-40B4-BE49-F238E27FC236}">
                  <a16:creationId xmlns:a16="http://schemas.microsoft.com/office/drawing/2014/main" id="{0A2006EF-C284-423D-ABDF-687D9BC38C20}"/>
                </a:ext>
              </a:extLst>
            </p:cNvPr>
            <p:cNvCxnSpPr>
              <a:cxnSpLocks/>
            </p:cNvCxnSpPr>
            <p:nvPr/>
          </p:nvCxnSpPr>
          <p:spPr>
            <a:xfrm>
              <a:off x="3984738" y="3065137"/>
              <a:ext cx="4795055" cy="0"/>
            </a:xfrm>
            <a:prstGeom prst="line">
              <a:avLst/>
            </a:prstGeom>
            <a:ln w="285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8EF61CFE-5DD3-4F11-8EE7-B2FD301568A4}"/>
              </a:ext>
            </a:extLst>
          </p:cNvPr>
          <p:cNvSpPr txBox="1"/>
          <p:nvPr/>
        </p:nvSpPr>
        <p:spPr>
          <a:xfrm>
            <a:off x="1096376" y="1040132"/>
            <a:ext cx="38090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Honeycomb (t=5, </a:t>
            </a:r>
            <a:r>
              <a:rPr kumimoji="1" lang="ja-JP" altLang="en-US" dirty="0"/>
              <a:t>両側</a:t>
            </a:r>
            <a:r>
              <a:rPr kumimoji="1" lang="en-US" altLang="ja-JP" dirty="0"/>
              <a:t>t=0.5 G-10)</a:t>
            </a:r>
            <a:endParaRPr kumimoji="1" lang="ja-JP" altLang="en-US" dirty="0"/>
          </a:p>
        </p:txBody>
      </p:sp>
      <p:cxnSp>
        <p:nvCxnSpPr>
          <p:cNvPr id="26" name="直線矢印コネクタ 25">
            <a:extLst>
              <a:ext uri="{FF2B5EF4-FFF2-40B4-BE49-F238E27FC236}">
                <a16:creationId xmlns:a16="http://schemas.microsoft.com/office/drawing/2014/main" id="{A904ABA6-146A-4720-A971-BCBD77B5F589}"/>
              </a:ext>
            </a:extLst>
          </p:cNvPr>
          <p:cNvCxnSpPr>
            <a:cxnSpLocks/>
          </p:cNvCxnSpPr>
          <p:nvPr/>
        </p:nvCxnSpPr>
        <p:spPr>
          <a:xfrm flipV="1">
            <a:off x="2598377" y="2643783"/>
            <a:ext cx="552666" cy="63554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線矢印コネクタ 26">
            <a:extLst>
              <a:ext uri="{FF2B5EF4-FFF2-40B4-BE49-F238E27FC236}">
                <a16:creationId xmlns:a16="http://schemas.microsoft.com/office/drawing/2014/main" id="{6A9B0891-7697-46AD-A42C-A60B4150DC83}"/>
              </a:ext>
            </a:extLst>
          </p:cNvPr>
          <p:cNvCxnSpPr>
            <a:cxnSpLocks/>
          </p:cNvCxnSpPr>
          <p:nvPr/>
        </p:nvCxnSpPr>
        <p:spPr>
          <a:xfrm>
            <a:off x="2518437" y="1258365"/>
            <a:ext cx="718699" cy="73503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9FE6DCD5-BBE9-4F6E-BA63-A69522F75D91}"/>
              </a:ext>
            </a:extLst>
          </p:cNvPr>
          <p:cNvSpPr txBox="1"/>
          <p:nvPr/>
        </p:nvSpPr>
        <p:spPr>
          <a:xfrm>
            <a:off x="1096376" y="3135255"/>
            <a:ext cx="38090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Honeycomb (t=5, </a:t>
            </a:r>
            <a:r>
              <a:rPr kumimoji="1" lang="ja-JP" altLang="en-US" dirty="0"/>
              <a:t>両側</a:t>
            </a:r>
            <a:r>
              <a:rPr kumimoji="1" lang="en-US" altLang="ja-JP" dirty="0"/>
              <a:t>t=0.5 G-10)</a:t>
            </a:r>
            <a:endParaRPr kumimoji="1" lang="ja-JP" altLang="en-US" dirty="0"/>
          </a:p>
        </p:txBody>
      </p:sp>
      <p:cxnSp>
        <p:nvCxnSpPr>
          <p:cNvPr id="32" name="直線矢印コネクタ 31">
            <a:extLst>
              <a:ext uri="{FF2B5EF4-FFF2-40B4-BE49-F238E27FC236}">
                <a16:creationId xmlns:a16="http://schemas.microsoft.com/office/drawing/2014/main" id="{4762959E-1488-44A6-9CE2-20D4B6687E50}"/>
              </a:ext>
            </a:extLst>
          </p:cNvPr>
          <p:cNvCxnSpPr>
            <a:cxnSpLocks/>
          </p:cNvCxnSpPr>
          <p:nvPr/>
        </p:nvCxnSpPr>
        <p:spPr>
          <a:xfrm>
            <a:off x="2570526" y="2163512"/>
            <a:ext cx="7208136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線矢印コネクタ 32">
            <a:extLst>
              <a:ext uri="{FF2B5EF4-FFF2-40B4-BE49-F238E27FC236}">
                <a16:creationId xmlns:a16="http://schemas.microsoft.com/office/drawing/2014/main" id="{B0F3D73E-05C2-47AD-A4F7-4D700B32640A}"/>
              </a:ext>
            </a:extLst>
          </p:cNvPr>
          <p:cNvCxnSpPr>
            <a:cxnSpLocks/>
          </p:cNvCxnSpPr>
          <p:nvPr/>
        </p:nvCxnSpPr>
        <p:spPr>
          <a:xfrm>
            <a:off x="2797296" y="2895032"/>
            <a:ext cx="6823773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5CF14A41-2DA5-44F3-B6B8-83A69A052A16}"/>
              </a:ext>
            </a:extLst>
          </p:cNvPr>
          <p:cNvSpPr txBox="1"/>
          <p:nvPr/>
        </p:nvSpPr>
        <p:spPr>
          <a:xfrm>
            <a:off x="5673184" y="2128608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245</a:t>
            </a:r>
            <a:endParaRPr kumimoji="1" lang="ja-JP" altLang="en-US" dirty="0"/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3D81A230-10D1-43E8-95DD-54AFAC0355BF}"/>
              </a:ext>
            </a:extLst>
          </p:cNvPr>
          <p:cNvSpPr txBox="1"/>
          <p:nvPr/>
        </p:nvSpPr>
        <p:spPr>
          <a:xfrm>
            <a:off x="5668075" y="2882570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230</a:t>
            </a:r>
            <a:endParaRPr kumimoji="1" lang="ja-JP" altLang="en-US" dirty="0"/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FD080B3D-5F5D-4FF0-BE48-95CCAB7BBC4F}"/>
              </a:ext>
            </a:extLst>
          </p:cNvPr>
          <p:cNvSpPr txBox="1"/>
          <p:nvPr/>
        </p:nvSpPr>
        <p:spPr>
          <a:xfrm>
            <a:off x="9793780" y="2982565"/>
            <a:ext cx="13388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M5x11?</a:t>
            </a:r>
          </a:p>
          <a:p>
            <a:r>
              <a:rPr kumimoji="1" lang="ja-JP" altLang="en-US" dirty="0"/>
              <a:t>樹脂製ねじ</a:t>
            </a:r>
          </a:p>
        </p:txBody>
      </p:sp>
      <p:cxnSp>
        <p:nvCxnSpPr>
          <p:cNvPr id="39" name="直線矢印コネクタ 38">
            <a:extLst>
              <a:ext uri="{FF2B5EF4-FFF2-40B4-BE49-F238E27FC236}">
                <a16:creationId xmlns:a16="http://schemas.microsoft.com/office/drawing/2014/main" id="{69C26CAC-87D8-4DE8-B6FB-1D54A7E2F783}"/>
              </a:ext>
            </a:extLst>
          </p:cNvPr>
          <p:cNvCxnSpPr>
            <a:cxnSpLocks/>
          </p:cNvCxnSpPr>
          <p:nvPr/>
        </p:nvCxnSpPr>
        <p:spPr>
          <a:xfrm flipH="1" flipV="1">
            <a:off x="9637139" y="2724708"/>
            <a:ext cx="239192" cy="40038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線矢印コネクタ 40">
            <a:extLst>
              <a:ext uri="{FF2B5EF4-FFF2-40B4-BE49-F238E27FC236}">
                <a16:creationId xmlns:a16="http://schemas.microsoft.com/office/drawing/2014/main" id="{C4E7D45D-3E41-43D4-B76D-B1C437C7FA88}"/>
              </a:ext>
            </a:extLst>
          </p:cNvPr>
          <p:cNvCxnSpPr>
            <a:cxnSpLocks/>
          </p:cNvCxnSpPr>
          <p:nvPr/>
        </p:nvCxnSpPr>
        <p:spPr>
          <a:xfrm>
            <a:off x="10229407" y="2071295"/>
            <a:ext cx="0" cy="45970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E57CA70B-EC6B-4DB1-AD79-5F5089E95AC5}"/>
              </a:ext>
            </a:extLst>
          </p:cNvPr>
          <p:cNvSpPr txBox="1"/>
          <p:nvPr/>
        </p:nvSpPr>
        <p:spPr>
          <a:xfrm>
            <a:off x="10631630" y="2182118"/>
            <a:ext cx="185178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/>
              <a:t>約</a:t>
            </a:r>
            <a:r>
              <a:rPr kumimoji="1" lang="en-US" altLang="ja-JP" dirty="0"/>
              <a:t>11(</a:t>
            </a:r>
            <a:r>
              <a:rPr kumimoji="1" lang="ja-JP" altLang="en-US" dirty="0"/>
              <a:t>ガラス</a:t>
            </a:r>
            <a:r>
              <a:rPr kumimoji="1" lang="en-US" altLang="ja-JP" dirty="0"/>
              <a:t>+</a:t>
            </a:r>
          </a:p>
          <a:p>
            <a:r>
              <a:rPr lang="en-US" altLang="ja-JP" dirty="0"/>
              <a:t>Anode/cathode</a:t>
            </a:r>
          </a:p>
          <a:p>
            <a:r>
              <a:rPr kumimoji="1" lang="en-US" altLang="ja-JP" dirty="0"/>
              <a:t>PCB</a:t>
            </a:r>
            <a:r>
              <a:rPr kumimoji="1" lang="ja-JP" altLang="en-US" dirty="0"/>
              <a:t>）</a:t>
            </a:r>
          </a:p>
        </p:txBody>
      </p: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AFBB8CCD-884F-43D8-BE23-D9BCEDF6CCF2}"/>
              </a:ext>
            </a:extLst>
          </p:cNvPr>
          <p:cNvSpPr txBox="1"/>
          <p:nvPr/>
        </p:nvSpPr>
        <p:spPr>
          <a:xfrm>
            <a:off x="2327947" y="1444368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7</a:t>
            </a:r>
            <a:endParaRPr kumimoji="1" lang="ja-JP" altLang="en-US" dirty="0"/>
          </a:p>
        </p:txBody>
      </p: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085AB697-5787-449A-86DD-9ED1BC743599}"/>
              </a:ext>
            </a:extLst>
          </p:cNvPr>
          <p:cNvSpPr txBox="1"/>
          <p:nvPr/>
        </p:nvSpPr>
        <p:spPr>
          <a:xfrm>
            <a:off x="9790817" y="1389305"/>
            <a:ext cx="239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7</a:t>
            </a:r>
            <a:endParaRPr kumimoji="1" lang="ja-JP" altLang="en-US" dirty="0"/>
          </a:p>
        </p:txBody>
      </p:sp>
      <p:cxnSp>
        <p:nvCxnSpPr>
          <p:cNvPr id="46" name="直線矢印コネクタ 45">
            <a:extLst>
              <a:ext uri="{FF2B5EF4-FFF2-40B4-BE49-F238E27FC236}">
                <a16:creationId xmlns:a16="http://schemas.microsoft.com/office/drawing/2014/main" id="{68210733-8AA8-4CC2-8EBE-8D9AB9BBB744}"/>
              </a:ext>
            </a:extLst>
          </p:cNvPr>
          <p:cNvCxnSpPr>
            <a:cxnSpLocks/>
          </p:cNvCxnSpPr>
          <p:nvPr/>
        </p:nvCxnSpPr>
        <p:spPr>
          <a:xfrm flipV="1">
            <a:off x="2334505" y="1444367"/>
            <a:ext cx="7712455" cy="888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線矢印コネクタ 48">
            <a:extLst>
              <a:ext uri="{FF2B5EF4-FFF2-40B4-BE49-F238E27FC236}">
                <a16:creationId xmlns:a16="http://schemas.microsoft.com/office/drawing/2014/main" id="{6518CEAE-A139-40DE-BC66-C6E1AA646E4F}"/>
              </a:ext>
            </a:extLst>
          </p:cNvPr>
          <p:cNvCxnSpPr/>
          <p:nvPr/>
        </p:nvCxnSpPr>
        <p:spPr>
          <a:xfrm>
            <a:off x="9756735" y="1750053"/>
            <a:ext cx="311744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線矢印コネクタ 49">
            <a:extLst>
              <a:ext uri="{FF2B5EF4-FFF2-40B4-BE49-F238E27FC236}">
                <a16:creationId xmlns:a16="http://schemas.microsoft.com/office/drawing/2014/main" id="{42EE565A-9454-432B-9F3E-04B17A73C4A9}"/>
              </a:ext>
            </a:extLst>
          </p:cNvPr>
          <p:cNvCxnSpPr/>
          <p:nvPr/>
        </p:nvCxnSpPr>
        <p:spPr>
          <a:xfrm>
            <a:off x="2299678" y="1732160"/>
            <a:ext cx="311744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テキスト ボックス 53">
            <a:extLst>
              <a:ext uri="{FF2B5EF4-FFF2-40B4-BE49-F238E27FC236}">
                <a16:creationId xmlns:a16="http://schemas.microsoft.com/office/drawing/2014/main" id="{C9B7D956-3477-4BBB-9187-B82CAAFD5EB1}"/>
              </a:ext>
            </a:extLst>
          </p:cNvPr>
          <p:cNvSpPr txBox="1"/>
          <p:nvPr/>
        </p:nvSpPr>
        <p:spPr>
          <a:xfrm>
            <a:off x="5668075" y="1117494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260</a:t>
            </a:r>
            <a:endParaRPr kumimoji="1" lang="ja-JP" altLang="en-US" dirty="0"/>
          </a:p>
        </p:txBody>
      </p:sp>
      <p:cxnSp>
        <p:nvCxnSpPr>
          <p:cNvPr id="56" name="直線矢印コネクタ 55">
            <a:extLst>
              <a:ext uri="{FF2B5EF4-FFF2-40B4-BE49-F238E27FC236}">
                <a16:creationId xmlns:a16="http://schemas.microsoft.com/office/drawing/2014/main" id="{07F6AEC0-0690-4135-A8E7-745420A6901A}"/>
              </a:ext>
            </a:extLst>
          </p:cNvPr>
          <p:cNvCxnSpPr>
            <a:cxnSpLocks/>
          </p:cNvCxnSpPr>
          <p:nvPr/>
        </p:nvCxnSpPr>
        <p:spPr>
          <a:xfrm>
            <a:off x="10229407" y="1813700"/>
            <a:ext cx="0" cy="286946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直線矢印コネクタ 57">
            <a:extLst>
              <a:ext uri="{FF2B5EF4-FFF2-40B4-BE49-F238E27FC236}">
                <a16:creationId xmlns:a16="http://schemas.microsoft.com/office/drawing/2014/main" id="{1B3DC946-C61F-45FD-964E-CB7CBF146F07}"/>
              </a:ext>
            </a:extLst>
          </p:cNvPr>
          <p:cNvCxnSpPr>
            <a:cxnSpLocks/>
          </p:cNvCxnSpPr>
          <p:nvPr/>
        </p:nvCxnSpPr>
        <p:spPr>
          <a:xfrm>
            <a:off x="10229407" y="2532233"/>
            <a:ext cx="0" cy="286946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テキスト ボックス 58">
            <a:extLst>
              <a:ext uri="{FF2B5EF4-FFF2-40B4-BE49-F238E27FC236}">
                <a16:creationId xmlns:a16="http://schemas.microsoft.com/office/drawing/2014/main" id="{B1D92FDC-1A15-4B6E-AF5A-C59FB51D44DB}"/>
              </a:ext>
            </a:extLst>
          </p:cNvPr>
          <p:cNvSpPr txBox="1"/>
          <p:nvPr/>
        </p:nvSpPr>
        <p:spPr>
          <a:xfrm rot="5400000">
            <a:off x="10267115" y="1818781"/>
            <a:ext cx="3201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６</a:t>
            </a:r>
          </a:p>
        </p:txBody>
      </p:sp>
      <p:sp>
        <p:nvSpPr>
          <p:cNvPr id="60" name="テキスト ボックス 59">
            <a:extLst>
              <a:ext uri="{FF2B5EF4-FFF2-40B4-BE49-F238E27FC236}">
                <a16:creationId xmlns:a16="http://schemas.microsoft.com/office/drawing/2014/main" id="{9959058C-CBCB-4675-BDEA-C46F1D41FA38}"/>
              </a:ext>
            </a:extLst>
          </p:cNvPr>
          <p:cNvSpPr txBox="1"/>
          <p:nvPr/>
        </p:nvSpPr>
        <p:spPr>
          <a:xfrm rot="5400000">
            <a:off x="10388291" y="2331158"/>
            <a:ext cx="515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６</a:t>
            </a:r>
          </a:p>
        </p:txBody>
      </p:sp>
      <p:cxnSp>
        <p:nvCxnSpPr>
          <p:cNvPr id="62" name="直線矢印コネクタ 61">
            <a:extLst>
              <a:ext uri="{FF2B5EF4-FFF2-40B4-BE49-F238E27FC236}">
                <a16:creationId xmlns:a16="http://schemas.microsoft.com/office/drawing/2014/main" id="{76248592-6C54-4D35-BB6F-926F7642F3BB}"/>
              </a:ext>
            </a:extLst>
          </p:cNvPr>
          <p:cNvCxnSpPr/>
          <p:nvPr/>
        </p:nvCxnSpPr>
        <p:spPr>
          <a:xfrm flipH="1">
            <a:off x="10227213" y="2332058"/>
            <a:ext cx="41883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直線矢印コネクタ 62">
            <a:extLst>
              <a:ext uri="{FF2B5EF4-FFF2-40B4-BE49-F238E27FC236}">
                <a16:creationId xmlns:a16="http://schemas.microsoft.com/office/drawing/2014/main" id="{0F91A031-2C4F-46A2-AAC1-DEB0C631D3F7}"/>
              </a:ext>
            </a:extLst>
          </p:cNvPr>
          <p:cNvCxnSpPr>
            <a:cxnSpLocks/>
          </p:cNvCxnSpPr>
          <p:nvPr/>
        </p:nvCxnSpPr>
        <p:spPr>
          <a:xfrm>
            <a:off x="4095307" y="1841662"/>
            <a:ext cx="0" cy="977517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テキスト ボックス 64">
            <a:extLst>
              <a:ext uri="{FF2B5EF4-FFF2-40B4-BE49-F238E27FC236}">
                <a16:creationId xmlns:a16="http://schemas.microsoft.com/office/drawing/2014/main" id="{56BEFA89-22D0-489A-BAA6-8DD8ED1A41CA}"/>
              </a:ext>
            </a:extLst>
          </p:cNvPr>
          <p:cNvSpPr txBox="1"/>
          <p:nvPr/>
        </p:nvSpPr>
        <p:spPr>
          <a:xfrm rot="5400000">
            <a:off x="3897876" y="2205150"/>
            <a:ext cx="6355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~23</a:t>
            </a:r>
          </a:p>
        </p:txBody>
      </p:sp>
      <p:pic>
        <p:nvPicPr>
          <p:cNvPr id="66" name="図 65">
            <a:extLst>
              <a:ext uri="{FF2B5EF4-FFF2-40B4-BE49-F238E27FC236}">
                <a16:creationId xmlns:a16="http://schemas.microsoft.com/office/drawing/2014/main" id="{3C794BDE-7AC6-4300-B6F6-903CFD1D8D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7553" y="4365936"/>
            <a:ext cx="6823774" cy="2585026"/>
          </a:xfrm>
          <a:prstGeom prst="rect">
            <a:avLst/>
          </a:prstGeom>
        </p:spPr>
      </p:pic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78B7F59-59FF-46BA-8BA7-61053630B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7D9B7-69F4-481C-96CF-996D93B546C3}" type="slidenum">
              <a:rPr kumimoji="1" lang="ja-JP" altLang="en-US" smtClean="0"/>
              <a:t>118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65119461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B07CDE0-9FB6-4290-B3EC-B402AB83D9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MRPC </a:t>
            </a:r>
            <a:r>
              <a:rPr kumimoji="1" lang="ja-JP" altLang="en-US" dirty="0"/>
              <a:t>新</a:t>
            </a:r>
            <a:r>
              <a:rPr kumimoji="1" lang="en-US" altLang="ja-JP" dirty="0"/>
              <a:t>Amp</a:t>
            </a:r>
            <a:r>
              <a:rPr kumimoji="1" lang="ja-JP" altLang="en-US" dirty="0"/>
              <a:t>について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7449056-C458-4DCC-BB93-70C4200D9C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altLang="ja-JP" dirty="0"/>
              <a:t>9</a:t>
            </a:r>
            <a:r>
              <a:rPr lang="ja-JP" altLang="en-US" dirty="0"/>
              <a:t>月末までに</a:t>
            </a:r>
            <a:r>
              <a:rPr lang="en-US" altLang="ja-JP" dirty="0"/>
              <a:t>26 mm pitch</a:t>
            </a:r>
            <a:r>
              <a:rPr lang="ja-JP" altLang="en-US" dirty="0"/>
              <a:t> </a:t>
            </a:r>
            <a:r>
              <a:rPr lang="en-US" altLang="ja-JP" dirty="0"/>
              <a:t>Amp</a:t>
            </a:r>
            <a:r>
              <a:rPr lang="ja-JP" altLang="en-US" dirty="0"/>
              <a:t>を</a:t>
            </a:r>
            <a:r>
              <a:rPr lang="en-US" altLang="ja-JP" dirty="0"/>
              <a:t>2</a:t>
            </a:r>
            <a:r>
              <a:rPr lang="ja-JP" altLang="en-US" dirty="0"/>
              <a:t>台分（</a:t>
            </a:r>
            <a:r>
              <a:rPr lang="en-US" altLang="ja-JP" dirty="0"/>
              <a:t>4</a:t>
            </a:r>
            <a:r>
              <a:rPr lang="ja-JP" altLang="en-US" dirty="0"/>
              <a:t>個）製作予定</a:t>
            </a:r>
            <a:r>
              <a:rPr lang="en-US" altLang="ja-JP" dirty="0"/>
              <a:t>(Academia </a:t>
            </a:r>
            <a:r>
              <a:rPr lang="en-US" altLang="ja-JP" dirty="0" err="1"/>
              <a:t>Sinica</a:t>
            </a:r>
            <a:r>
              <a:rPr lang="en-US" altLang="ja-JP" dirty="0"/>
              <a:t>)</a:t>
            </a:r>
          </a:p>
          <a:p>
            <a:pPr lvl="1"/>
            <a:r>
              <a:rPr lang="en-US" altLang="ja-JP" dirty="0"/>
              <a:t>Ming-Lee</a:t>
            </a:r>
            <a:r>
              <a:rPr lang="ja-JP" altLang="en-US" dirty="0"/>
              <a:t>と議論、我々のリクエストを設計に取り入れてもらい、ほぼ完成</a:t>
            </a:r>
            <a:endParaRPr lang="en-US" altLang="ja-JP" dirty="0"/>
          </a:p>
          <a:p>
            <a:pPr lvl="1"/>
            <a:r>
              <a:rPr lang="ja-JP" altLang="en-US" dirty="0"/>
              <a:t>他の実験（</a:t>
            </a:r>
            <a:r>
              <a:rPr lang="en-US" altLang="ja-JP" dirty="0"/>
              <a:t>EMPHATIC,E50,LEPS2)</a:t>
            </a:r>
            <a:r>
              <a:rPr lang="ja-JP" altLang="en-US" dirty="0"/>
              <a:t>が従来の設計または我々の設計を使用するかは</a:t>
            </a:r>
            <a:r>
              <a:rPr lang="en-US" altLang="ja-JP" dirty="0"/>
              <a:t>10</a:t>
            </a:r>
            <a:r>
              <a:rPr lang="ja-JP" altLang="en-US" dirty="0"/>
              <a:t>月のビーム試験後に判断</a:t>
            </a:r>
            <a:endParaRPr lang="en-US" altLang="ja-JP" dirty="0"/>
          </a:p>
          <a:p>
            <a:pPr lvl="1"/>
            <a:r>
              <a:rPr lang="ja-JP" altLang="en-US" dirty="0"/>
              <a:t>設計の最終決定期限：</a:t>
            </a:r>
            <a:r>
              <a:rPr lang="en-US" altLang="ja-JP" dirty="0"/>
              <a:t>1</a:t>
            </a:r>
            <a:r>
              <a:rPr lang="ja-JP" altLang="en-US" dirty="0"/>
              <a:t>週間（来週水曜日まで）。この設計がよいかどうか、修正が必要かをハヤシレピックと検討し、</a:t>
            </a:r>
            <a:r>
              <a:rPr lang="en-US" altLang="ja-JP" dirty="0"/>
              <a:t>1</a:t>
            </a:r>
            <a:r>
              <a:rPr lang="ja-JP" altLang="en-US" dirty="0"/>
              <a:t>週間以内に伝えること。</a:t>
            </a:r>
            <a:endParaRPr lang="en-US" altLang="ja-JP" dirty="0"/>
          </a:p>
          <a:p>
            <a:r>
              <a:rPr kumimoji="1" lang="en-US" altLang="ja-JP" dirty="0" err="1"/>
              <a:t>Gain,noise</a:t>
            </a:r>
            <a:r>
              <a:rPr kumimoji="1" lang="ja-JP" altLang="en-US" dirty="0"/>
              <a:t>が以前の</a:t>
            </a:r>
            <a:r>
              <a:rPr lang="en-US" altLang="ja-JP" dirty="0"/>
              <a:t>Amp</a:t>
            </a:r>
            <a:r>
              <a:rPr lang="ja-JP" altLang="en-US" dirty="0"/>
              <a:t>の</a:t>
            </a:r>
            <a:r>
              <a:rPr kumimoji="1" lang="en-US" altLang="ja-JP" dirty="0"/>
              <a:t>3</a:t>
            </a:r>
            <a:r>
              <a:rPr kumimoji="1" lang="ja-JP" altLang="en-US" dirty="0"/>
              <a:t>倍となった</a:t>
            </a:r>
            <a:r>
              <a:rPr lang="ja-JP" altLang="en-US" dirty="0"/>
              <a:t>ので、</a:t>
            </a:r>
            <a:r>
              <a:rPr lang="en-US" altLang="ja-JP" dirty="0"/>
              <a:t>3dB</a:t>
            </a:r>
            <a:r>
              <a:rPr lang="ja-JP" altLang="en-US" dirty="0"/>
              <a:t>の</a:t>
            </a:r>
            <a:r>
              <a:rPr lang="en-US" altLang="ja-JP" dirty="0"/>
              <a:t>a</a:t>
            </a:r>
            <a:r>
              <a:rPr kumimoji="1" lang="en-US" altLang="ja-JP" dirty="0"/>
              <a:t>ttenuator</a:t>
            </a:r>
            <a:r>
              <a:rPr kumimoji="1" lang="ja-JP" altLang="en-US" dirty="0"/>
              <a:t>をつける。</a:t>
            </a:r>
            <a:endParaRPr kumimoji="1" lang="en-US" altLang="ja-JP" dirty="0"/>
          </a:p>
          <a:p>
            <a:r>
              <a:rPr lang="en-US" altLang="ja-JP" dirty="0"/>
              <a:t>25mm pitch amp</a:t>
            </a:r>
            <a:r>
              <a:rPr lang="ja-JP" altLang="en-US" dirty="0"/>
              <a:t>（もうすぐ発送）は冨田さんが</a:t>
            </a:r>
            <a:r>
              <a:rPr lang="en-US" altLang="ja-JP" dirty="0" err="1"/>
              <a:t>BGOegg</a:t>
            </a:r>
            <a:r>
              <a:rPr lang="en-US" altLang="ja-JP" dirty="0"/>
              <a:t> RPC</a:t>
            </a:r>
            <a:r>
              <a:rPr lang="ja-JP" altLang="en-US" dirty="0"/>
              <a:t>に取り付けて試験（宇宙線）</a:t>
            </a:r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820566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69FCD78-D117-4C0E-859B-48546ECB78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Φ</a:t>
            </a:r>
            <a:r>
              <a:rPr kumimoji="1" lang="en-US" altLang="ja-JP" dirty="0">
                <a:sym typeface="Wingdings" panose="05000000000000000000" pitchFamily="2" charset="2"/>
              </a:rPr>
              <a:t>KK study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760C481-55E1-4C36-B847-0A89501B9A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84440356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5177A79F-9A85-4017-A1F5-BD0C16A17B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800" y="3122591"/>
            <a:ext cx="12217811" cy="2859902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2C42D143-BD93-44E8-B0C2-E31CCE2FC5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9865" y="-133042"/>
            <a:ext cx="10515600" cy="1325563"/>
          </a:xfrm>
        </p:spPr>
        <p:txBody>
          <a:bodyPr/>
          <a:lstStyle/>
          <a:p>
            <a:r>
              <a:rPr lang="en-US" altLang="ja-JP" dirty="0"/>
              <a:t>Request for 26mm pitch amplifier</a:t>
            </a:r>
            <a:endParaRPr kumimoji="1" lang="ja-JP" altLang="en-US" dirty="0"/>
          </a:p>
        </p:txBody>
      </p:sp>
      <p:sp>
        <p:nvSpPr>
          <p:cNvPr id="36" name="コンテンツ プレースホルダー 2">
            <a:extLst>
              <a:ext uri="{FF2B5EF4-FFF2-40B4-BE49-F238E27FC236}">
                <a16:creationId xmlns:a16="http://schemas.microsoft.com/office/drawing/2014/main" id="{8BD79C85-FDCF-4E1D-8F6D-C59E74C114B5}"/>
              </a:ext>
            </a:extLst>
          </p:cNvPr>
          <p:cNvSpPr txBox="1">
            <a:spLocks/>
          </p:cNvSpPr>
          <p:nvPr/>
        </p:nvSpPr>
        <p:spPr>
          <a:xfrm>
            <a:off x="55836" y="999901"/>
            <a:ext cx="6964403" cy="944447"/>
          </a:xfrm>
          <a:prstGeom prst="rect">
            <a:avLst/>
          </a:prstGeom>
          <a:solidFill>
            <a:srgbClr val="76F1FE"/>
          </a:solidFill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ja-JP" sz="1800" dirty="0"/>
              <a:t>1. Make space w/o components and GND pattern in the bottom face between MCX and </a:t>
            </a:r>
            <a:r>
              <a:rPr lang="en-US" altLang="ja-JP" sz="1800" dirty="0" err="1"/>
              <a:t>Lemo</a:t>
            </a:r>
            <a:r>
              <a:rPr lang="en-US" altLang="ja-JP" sz="1800" dirty="0"/>
              <a:t> connector with 6mm width</a:t>
            </a:r>
          </a:p>
          <a:p>
            <a:pPr marL="0" indent="0">
              <a:buNone/>
            </a:pPr>
            <a:r>
              <a:rPr lang="en-US" altLang="ja-JP" sz="1800" dirty="0"/>
              <a:t>Make pace w/o components In the same position in the top face</a:t>
            </a:r>
          </a:p>
          <a:p>
            <a:pPr marL="0" indent="0">
              <a:buNone/>
            </a:pPr>
            <a:endParaRPr lang="ja-JP" altLang="en-US" sz="1800" dirty="0"/>
          </a:p>
        </p:txBody>
      </p:sp>
      <p:cxnSp>
        <p:nvCxnSpPr>
          <p:cNvPr id="37" name="直線矢印コネクタ 36">
            <a:extLst>
              <a:ext uri="{FF2B5EF4-FFF2-40B4-BE49-F238E27FC236}">
                <a16:creationId xmlns:a16="http://schemas.microsoft.com/office/drawing/2014/main" id="{AF2D57AC-9B55-4CBD-9CE1-792295F19694}"/>
              </a:ext>
            </a:extLst>
          </p:cNvPr>
          <p:cNvCxnSpPr>
            <a:cxnSpLocks/>
          </p:cNvCxnSpPr>
          <p:nvPr/>
        </p:nvCxnSpPr>
        <p:spPr>
          <a:xfrm>
            <a:off x="360855" y="2879792"/>
            <a:ext cx="332405" cy="106519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スライド番号プレースホルダー 42">
            <a:extLst>
              <a:ext uri="{FF2B5EF4-FFF2-40B4-BE49-F238E27FC236}">
                <a16:creationId xmlns:a16="http://schemas.microsoft.com/office/drawing/2014/main" id="{7D6A714E-7778-4058-AD5A-71AC88E9CD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18343" y="6298346"/>
            <a:ext cx="2743200" cy="365125"/>
          </a:xfrm>
        </p:spPr>
        <p:txBody>
          <a:bodyPr/>
          <a:lstStyle/>
          <a:p>
            <a:fld id="{D8E7D9B7-69F4-481C-96CF-996D93B546C3}" type="slidenum">
              <a:rPr kumimoji="1" lang="ja-JP" altLang="en-US" smtClean="0"/>
              <a:t>120</a:t>
            </a:fld>
            <a:endParaRPr kumimoji="1" lang="ja-JP" altLang="en-US" dirty="0"/>
          </a:p>
        </p:txBody>
      </p:sp>
      <p:sp>
        <p:nvSpPr>
          <p:cNvPr id="5" name="楕円 4">
            <a:extLst>
              <a:ext uri="{FF2B5EF4-FFF2-40B4-BE49-F238E27FC236}">
                <a16:creationId xmlns:a16="http://schemas.microsoft.com/office/drawing/2014/main" id="{FB08BDD9-7F60-4FDC-A7D6-738DD0964E37}"/>
              </a:ext>
            </a:extLst>
          </p:cNvPr>
          <p:cNvSpPr/>
          <p:nvPr/>
        </p:nvSpPr>
        <p:spPr>
          <a:xfrm>
            <a:off x="699158" y="3944984"/>
            <a:ext cx="144000" cy="144000"/>
          </a:xfrm>
          <a:prstGeom prst="ellipse">
            <a:avLst/>
          </a:prstGeom>
          <a:solidFill>
            <a:srgbClr val="0CE5F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7E4EB224-4F22-42D0-98DB-29528DE1C9C4}"/>
              </a:ext>
            </a:extLst>
          </p:cNvPr>
          <p:cNvSpPr/>
          <p:nvPr/>
        </p:nvSpPr>
        <p:spPr>
          <a:xfrm>
            <a:off x="906576" y="3926947"/>
            <a:ext cx="10354967" cy="175655"/>
          </a:xfrm>
          <a:prstGeom prst="rect">
            <a:avLst/>
          </a:prstGeom>
          <a:solidFill>
            <a:srgbClr val="76F1F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楕円 8">
            <a:extLst>
              <a:ext uri="{FF2B5EF4-FFF2-40B4-BE49-F238E27FC236}">
                <a16:creationId xmlns:a16="http://schemas.microsoft.com/office/drawing/2014/main" id="{87640BB7-40B3-40A7-B504-00A18E8502E7}"/>
              </a:ext>
            </a:extLst>
          </p:cNvPr>
          <p:cNvSpPr/>
          <p:nvPr/>
        </p:nvSpPr>
        <p:spPr>
          <a:xfrm>
            <a:off x="11339147" y="3946598"/>
            <a:ext cx="144000" cy="144000"/>
          </a:xfrm>
          <a:prstGeom prst="ellipse">
            <a:avLst/>
          </a:prstGeom>
          <a:solidFill>
            <a:srgbClr val="0CE5F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5" name="楕円 14">
            <a:extLst>
              <a:ext uri="{FF2B5EF4-FFF2-40B4-BE49-F238E27FC236}">
                <a16:creationId xmlns:a16="http://schemas.microsoft.com/office/drawing/2014/main" id="{7BD7E04C-FBAF-49A9-B752-16C4DC32BFC2}"/>
              </a:ext>
            </a:extLst>
          </p:cNvPr>
          <p:cNvSpPr/>
          <p:nvPr/>
        </p:nvSpPr>
        <p:spPr>
          <a:xfrm>
            <a:off x="679450" y="3599223"/>
            <a:ext cx="206133" cy="200527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7" name="楕円 16">
            <a:extLst>
              <a:ext uri="{FF2B5EF4-FFF2-40B4-BE49-F238E27FC236}">
                <a16:creationId xmlns:a16="http://schemas.microsoft.com/office/drawing/2014/main" id="{C9EE6A3E-F15F-4E68-A79A-31CB1BB0B1AF}"/>
              </a:ext>
            </a:extLst>
          </p:cNvPr>
          <p:cNvSpPr/>
          <p:nvPr/>
        </p:nvSpPr>
        <p:spPr>
          <a:xfrm>
            <a:off x="11280298" y="3594798"/>
            <a:ext cx="206133" cy="200527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cxnSp>
        <p:nvCxnSpPr>
          <p:cNvPr id="23" name="直線矢印コネクタ 22">
            <a:extLst>
              <a:ext uri="{FF2B5EF4-FFF2-40B4-BE49-F238E27FC236}">
                <a16:creationId xmlns:a16="http://schemas.microsoft.com/office/drawing/2014/main" id="{DD40FA87-13FF-47E8-AE2B-C08FA02899F4}"/>
              </a:ext>
            </a:extLst>
          </p:cNvPr>
          <p:cNvCxnSpPr>
            <a:cxnSpLocks/>
            <a:endCxn id="15" idx="6"/>
          </p:cNvCxnSpPr>
          <p:nvPr/>
        </p:nvCxnSpPr>
        <p:spPr>
          <a:xfrm flipH="1">
            <a:off x="885583" y="2939312"/>
            <a:ext cx="4493859" cy="76017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コンテンツ プレースホルダー 2">
            <a:extLst>
              <a:ext uri="{FF2B5EF4-FFF2-40B4-BE49-F238E27FC236}">
                <a16:creationId xmlns:a16="http://schemas.microsoft.com/office/drawing/2014/main" id="{47B5D1B3-03F1-41C9-A65A-913E170034DC}"/>
              </a:ext>
            </a:extLst>
          </p:cNvPr>
          <p:cNvSpPr txBox="1">
            <a:spLocks/>
          </p:cNvSpPr>
          <p:nvPr/>
        </p:nvSpPr>
        <p:spPr>
          <a:xfrm>
            <a:off x="5402221" y="2392981"/>
            <a:ext cx="5311003" cy="634548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ja-JP" sz="2000" dirty="0"/>
              <a:t>3. Move two 3.1mm</a:t>
            </a:r>
            <a:r>
              <a:rPr lang="en-US" altLang="ja-JP" sz="2000" dirty="0">
                <a:latin typeface="Symbol" panose="05050102010706020507" pitchFamily="18" charset="2"/>
              </a:rPr>
              <a:t>f</a:t>
            </a:r>
            <a:r>
              <a:rPr lang="en-US" altLang="ja-JP" sz="2000" dirty="0"/>
              <a:t> through holes to the edge (~5mm distance from the edge for example)</a:t>
            </a:r>
          </a:p>
          <a:p>
            <a:pPr marL="0" indent="0">
              <a:buNone/>
            </a:pPr>
            <a:endParaRPr lang="ja-JP" altLang="en-US" sz="2000" dirty="0"/>
          </a:p>
        </p:txBody>
      </p:sp>
      <p:cxnSp>
        <p:nvCxnSpPr>
          <p:cNvPr id="47" name="直線矢印コネクタ 46">
            <a:extLst>
              <a:ext uri="{FF2B5EF4-FFF2-40B4-BE49-F238E27FC236}">
                <a16:creationId xmlns:a16="http://schemas.microsoft.com/office/drawing/2014/main" id="{FEADB7AA-2172-4FB2-A2D7-7CE8126BF421}"/>
              </a:ext>
            </a:extLst>
          </p:cNvPr>
          <p:cNvCxnSpPr>
            <a:cxnSpLocks/>
            <a:endCxn id="17" idx="0"/>
          </p:cNvCxnSpPr>
          <p:nvPr/>
        </p:nvCxnSpPr>
        <p:spPr>
          <a:xfrm>
            <a:off x="10579827" y="2995983"/>
            <a:ext cx="803538" cy="59881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矢印: 右 47">
            <a:extLst>
              <a:ext uri="{FF2B5EF4-FFF2-40B4-BE49-F238E27FC236}">
                <a16:creationId xmlns:a16="http://schemas.microsoft.com/office/drawing/2014/main" id="{05E998FA-413B-48E0-BCAC-8B590E2ECD6E}"/>
              </a:ext>
            </a:extLst>
          </p:cNvPr>
          <p:cNvSpPr/>
          <p:nvPr/>
        </p:nvSpPr>
        <p:spPr>
          <a:xfrm rot="16200000">
            <a:off x="11430117" y="3680452"/>
            <a:ext cx="368334" cy="206134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0" name="コンテンツ プレースホルダー 2">
            <a:extLst>
              <a:ext uri="{FF2B5EF4-FFF2-40B4-BE49-F238E27FC236}">
                <a16:creationId xmlns:a16="http://schemas.microsoft.com/office/drawing/2014/main" id="{E9682F44-E7D9-4238-B296-64F97FF1ABEB}"/>
              </a:ext>
            </a:extLst>
          </p:cNvPr>
          <p:cNvSpPr txBox="1">
            <a:spLocks/>
          </p:cNvSpPr>
          <p:nvPr/>
        </p:nvSpPr>
        <p:spPr>
          <a:xfrm>
            <a:off x="-113570" y="2568042"/>
            <a:ext cx="7247361" cy="8558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ja-JP" altLang="en-US" sz="2000" dirty="0"/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B5DB1C23-17B6-4A46-9A54-5833863033EC}"/>
              </a:ext>
            </a:extLst>
          </p:cNvPr>
          <p:cNvSpPr txBox="1"/>
          <p:nvPr/>
        </p:nvSpPr>
        <p:spPr>
          <a:xfrm>
            <a:off x="166800" y="6171371"/>
            <a:ext cx="5797139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4. Increase diameter of through holes φ1.5 </a:t>
            </a:r>
            <a:r>
              <a:rPr kumimoji="1" lang="en-US" altLang="ja-JP" dirty="0">
                <a:sym typeface="Wingdings" panose="05000000000000000000" pitchFamily="2" charset="2"/>
              </a:rPr>
              <a:t></a:t>
            </a:r>
            <a:r>
              <a:rPr kumimoji="1" lang="en-US" altLang="ja-JP" dirty="0"/>
              <a:t>φ</a:t>
            </a:r>
            <a:r>
              <a:rPr kumimoji="1" lang="en-US" altLang="ja-JP" dirty="0">
                <a:sym typeface="Wingdings" panose="05000000000000000000" pitchFamily="2" charset="2"/>
              </a:rPr>
              <a:t>2.1 </a:t>
            </a:r>
            <a:r>
              <a:rPr lang="en-US" altLang="ja-JP" dirty="0">
                <a:sym typeface="Wingdings" panose="05000000000000000000" pitchFamily="2" charset="2"/>
              </a:rPr>
              <a:t>Increase the distance from the center to </a:t>
            </a:r>
            <a:r>
              <a:rPr lang="en-US" altLang="ja-JP" dirty="0"/>
              <a:t>4.5mm </a:t>
            </a:r>
            <a:endParaRPr kumimoji="1" lang="en-US" altLang="ja-JP" dirty="0"/>
          </a:p>
        </p:txBody>
      </p:sp>
      <p:sp>
        <p:nvSpPr>
          <p:cNvPr id="25" name="楕円 24">
            <a:extLst>
              <a:ext uri="{FF2B5EF4-FFF2-40B4-BE49-F238E27FC236}">
                <a16:creationId xmlns:a16="http://schemas.microsoft.com/office/drawing/2014/main" id="{BC499BC2-780E-4B5A-8338-919F9FE4FA9A}"/>
              </a:ext>
            </a:extLst>
          </p:cNvPr>
          <p:cNvSpPr/>
          <p:nvPr/>
        </p:nvSpPr>
        <p:spPr>
          <a:xfrm>
            <a:off x="1094907" y="5383493"/>
            <a:ext cx="144000" cy="1440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6" name="楕円 25">
            <a:extLst>
              <a:ext uri="{FF2B5EF4-FFF2-40B4-BE49-F238E27FC236}">
                <a16:creationId xmlns:a16="http://schemas.microsoft.com/office/drawing/2014/main" id="{61CAAA62-9427-42DF-B103-48456D12FCFD}"/>
              </a:ext>
            </a:extLst>
          </p:cNvPr>
          <p:cNvSpPr/>
          <p:nvPr/>
        </p:nvSpPr>
        <p:spPr>
          <a:xfrm>
            <a:off x="1472389" y="5395216"/>
            <a:ext cx="144000" cy="1440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cxnSp>
        <p:nvCxnSpPr>
          <p:cNvPr id="27" name="直線コネクタ 26">
            <a:extLst>
              <a:ext uri="{FF2B5EF4-FFF2-40B4-BE49-F238E27FC236}">
                <a16:creationId xmlns:a16="http://schemas.microsoft.com/office/drawing/2014/main" id="{E41D77B3-E2C8-428F-8E31-F6A2D729AC3D}"/>
              </a:ext>
            </a:extLst>
          </p:cNvPr>
          <p:cNvCxnSpPr/>
          <p:nvPr/>
        </p:nvCxnSpPr>
        <p:spPr>
          <a:xfrm>
            <a:off x="1345777" y="5460094"/>
            <a:ext cx="0" cy="67120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矢印コネクタ 7">
            <a:extLst>
              <a:ext uri="{FF2B5EF4-FFF2-40B4-BE49-F238E27FC236}">
                <a16:creationId xmlns:a16="http://schemas.microsoft.com/office/drawing/2014/main" id="{927349C9-8D16-48B1-9ED0-A23D05379D74}"/>
              </a:ext>
            </a:extLst>
          </p:cNvPr>
          <p:cNvCxnSpPr>
            <a:cxnSpLocks/>
          </p:cNvCxnSpPr>
          <p:nvPr/>
        </p:nvCxnSpPr>
        <p:spPr>
          <a:xfrm flipH="1" flipV="1">
            <a:off x="3447925" y="5148775"/>
            <a:ext cx="2883905" cy="96912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線矢印コネクタ 29">
            <a:extLst>
              <a:ext uri="{FF2B5EF4-FFF2-40B4-BE49-F238E27FC236}">
                <a16:creationId xmlns:a16="http://schemas.microsoft.com/office/drawing/2014/main" id="{98B4E36B-D979-47E9-BF89-26DA48F54063}"/>
              </a:ext>
            </a:extLst>
          </p:cNvPr>
          <p:cNvCxnSpPr>
            <a:cxnSpLocks/>
          </p:cNvCxnSpPr>
          <p:nvPr/>
        </p:nvCxnSpPr>
        <p:spPr>
          <a:xfrm flipV="1">
            <a:off x="6734928" y="5148775"/>
            <a:ext cx="2057378" cy="102259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E55D50AD-E0CB-4E9A-A963-0D4DBE710E97}"/>
              </a:ext>
            </a:extLst>
          </p:cNvPr>
          <p:cNvSpPr txBox="1"/>
          <p:nvPr/>
        </p:nvSpPr>
        <p:spPr>
          <a:xfrm>
            <a:off x="6228040" y="6117901"/>
            <a:ext cx="4351787" cy="369332"/>
          </a:xfrm>
          <a:prstGeom prst="rect">
            <a:avLst/>
          </a:prstGeom>
          <a:solidFill>
            <a:srgbClr val="3DFD6B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We will not need these 4 t</a:t>
            </a:r>
            <a:r>
              <a:rPr lang="en-US" altLang="ja-JP" dirty="0"/>
              <a:t>hrough </a:t>
            </a:r>
            <a:r>
              <a:rPr kumimoji="1" lang="en-US" altLang="ja-JP" dirty="0"/>
              <a:t>holes</a:t>
            </a:r>
          </a:p>
        </p:txBody>
      </p:sp>
      <p:cxnSp>
        <p:nvCxnSpPr>
          <p:cNvPr id="39" name="直線矢印コネクタ 38">
            <a:extLst>
              <a:ext uri="{FF2B5EF4-FFF2-40B4-BE49-F238E27FC236}">
                <a16:creationId xmlns:a16="http://schemas.microsoft.com/office/drawing/2014/main" id="{1BA55793-D681-4137-841D-8098A56244CB}"/>
              </a:ext>
            </a:extLst>
          </p:cNvPr>
          <p:cNvCxnSpPr>
            <a:cxnSpLocks/>
          </p:cNvCxnSpPr>
          <p:nvPr/>
        </p:nvCxnSpPr>
        <p:spPr>
          <a:xfrm flipH="1" flipV="1">
            <a:off x="3384737" y="3795325"/>
            <a:ext cx="3036417" cy="228977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線矢印コネクタ 39">
            <a:extLst>
              <a:ext uri="{FF2B5EF4-FFF2-40B4-BE49-F238E27FC236}">
                <a16:creationId xmlns:a16="http://schemas.microsoft.com/office/drawing/2014/main" id="{E8904A41-F51F-4742-A5B5-22EDC9CD2C57}"/>
              </a:ext>
            </a:extLst>
          </p:cNvPr>
          <p:cNvCxnSpPr>
            <a:cxnSpLocks/>
          </p:cNvCxnSpPr>
          <p:nvPr/>
        </p:nvCxnSpPr>
        <p:spPr>
          <a:xfrm flipV="1">
            <a:off x="6686882" y="3695061"/>
            <a:ext cx="2105424" cy="240686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線矢印コネクタ 45">
            <a:extLst>
              <a:ext uri="{FF2B5EF4-FFF2-40B4-BE49-F238E27FC236}">
                <a16:creationId xmlns:a16="http://schemas.microsoft.com/office/drawing/2014/main" id="{2F3A2419-8264-46B4-AD62-0FFD95B25419}"/>
              </a:ext>
            </a:extLst>
          </p:cNvPr>
          <p:cNvCxnSpPr>
            <a:cxnSpLocks/>
          </p:cNvCxnSpPr>
          <p:nvPr/>
        </p:nvCxnSpPr>
        <p:spPr>
          <a:xfrm flipV="1">
            <a:off x="804528" y="5467217"/>
            <a:ext cx="382814" cy="67135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線コネクタ 48">
            <a:extLst>
              <a:ext uri="{FF2B5EF4-FFF2-40B4-BE49-F238E27FC236}">
                <a16:creationId xmlns:a16="http://schemas.microsoft.com/office/drawing/2014/main" id="{AB3167AA-9DD5-4DB6-B265-C7B0032B55C7}"/>
              </a:ext>
            </a:extLst>
          </p:cNvPr>
          <p:cNvCxnSpPr/>
          <p:nvPr/>
        </p:nvCxnSpPr>
        <p:spPr>
          <a:xfrm>
            <a:off x="1559865" y="5455493"/>
            <a:ext cx="0" cy="67120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直線コネクタ 50">
            <a:extLst>
              <a:ext uri="{FF2B5EF4-FFF2-40B4-BE49-F238E27FC236}">
                <a16:creationId xmlns:a16="http://schemas.microsoft.com/office/drawing/2014/main" id="{4BA5544C-A407-410A-A789-2B3CD31FF17F}"/>
              </a:ext>
            </a:extLst>
          </p:cNvPr>
          <p:cNvCxnSpPr/>
          <p:nvPr/>
        </p:nvCxnSpPr>
        <p:spPr>
          <a:xfrm>
            <a:off x="1152839" y="5397561"/>
            <a:ext cx="0" cy="67120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線矢印コネクタ 41">
            <a:extLst>
              <a:ext uri="{FF2B5EF4-FFF2-40B4-BE49-F238E27FC236}">
                <a16:creationId xmlns:a16="http://schemas.microsoft.com/office/drawing/2014/main" id="{C10CE0F3-7D83-4E78-8EC4-DE5D36839D9F}"/>
              </a:ext>
            </a:extLst>
          </p:cNvPr>
          <p:cNvCxnSpPr/>
          <p:nvPr/>
        </p:nvCxnSpPr>
        <p:spPr>
          <a:xfrm>
            <a:off x="834854" y="5913145"/>
            <a:ext cx="33361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線矢印コネクタ 51">
            <a:extLst>
              <a:ext uri="{FF2B5EF4-FFF2-40B4-BE49-F238E27FC236}">
                <a16:creationId xmlns:a16="http://schemas.microsoft.com/office/drawing/2014/main" id="{4B128564-E2C2-4401-A22B-B7096A2B27DF}"/>
              </a:ext>
            </a:extLst>
          </p:cNvPr>
          <p:cNvCxnSpPr>
            <a:cxnSpLocks/>
          </p:cNvCxnSpPr>
          <p:nvPr/>
        </p:nvCxnSpPr>
        <p:spPr>
          <a:xfrm flipH="1">
            <a:off x="1344807" y="5904907"/>
            <a:ext cx="434829" cy="823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テキスト ボックス 52">
            <a:extLst>
              <a:ext uri="{FF2B5EF4-FFF2-40B4-BE49-F238E27FC236}">
                <a16:creationId xmlns:a16="http://schemas.microsoft.com/office/drawing/2014/main" id="{13A54640-CE09-4588-AC4F-513AB9983BC5}"/>
              </a:ext>
            </a:extLst>
          </p:cNvPr>
          <p:cNvSpPr txBox="1"/>
          <p:nvPr/>
        </p:nvSpPr>
        <p:spPr>
          <a:xfrm>
            <a:off x="1023280" y="5701038"/>
            <a:ext cx="5004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4.5</a:t>
            </a:r>
            <a:endParaRPr kumimoji="1" lang="ja-JP" altLang="en-US" dirty="0"/>
          </a:p>
        </p:txBody>
      </p:sp>
      <p:sp>
        <p:nvSpPr>
          <p:cNvPr id="55" name="テキスト ボックス 54">
            <a:extLst>
              <a:ext uri="{FF2B5EF4-FFF2-40B4-BE49-F238E27FC236}">
                <a16:creationId xmlns:a16="http://schemas.microsoft.com/office/drawing/2014/main" id="{EFBA7773-B81A-4036-8FF0-4EDA9EF5A094}"/>
              </a:ext>
            </a:extLst>
          </p:cNvPr>
          <p:cNvSpPr txBox="1"/>
          <p:nvPr/>
        </p:nvSpPr>
        <p:spPr>
          <a:xfrm>
            <a:off x="264718" y="1971305"/>
            <a:ext cx="4610817" cy="923330"/>
          </a:xfrm>
          <a:prstGeom prst="rect">
            <a:avLst/>
          </a:prstGeom>
          <a:solidFill>
            <a:srgbClr val="76F1FE"/>
          </a:solidFill>
        </p:spPr>
        <p:txBody>
          <a:bodyPr wrap="square">
            <a:spAutoFit/>
          </a:bodyPr>
          <a:lstStyle/>
          <a:p>
            <a:r>
              <a:rPr lang="en-US" altLang="ja-JP" sz="1800" dirty="0"/>
              <a:t>2. New1.1mm</a:t>
            </a:r>
            <a:r>
              <a:rPr lang="en-US" altLang="ja-JP" sz="1800" dirty="0">
                <a:latin typeface="Symbol" panose="05050102010706020507" pitchFamily="18" charset="2"/>
              </a:rPr>
              <a:t>f</a:t>
            </a:r>
            <a:r>
              <a:rPr lang="en-US" altLang="ja-JP" sz="1800" dirty="0"/>
              <a:t> through holes for pin</a:t>
            </a:r>
            <a:r>
              <a:rPr lang="en-US" altLang="ja-JP" dirty="0"/>
              <a:t>s to determine the relative positions between the Al plates and the PCB. </a:t>
            </a:r>
          </a:p>
        </p:txBody>
      </p:sp>
      <p:cxnSp>
        <p:nvCxnSpPr>
          <p:cNvPr id="57" name="直線コネクタ 56">
            <a:extLst>
              <a:ext uri="{FF2B5EF4-FFF2-40B4-BE49-F238E27FC236}">
                <a16:creationId xmlns:a16="http://schemas.microsoft.com/office/drawing/2014/main" id="{90DB5566-1317-4EDE-BA55-5CDF7DDC30A7}"/>
              </a:ext>
            </a:extLst>
          </p:cNvPr>
          <p:cNvCxnSpPr/>
          <p:nvPr/>
        </p:nvCxnSpPr>
        <p:spPr>
          <a:xfrm>
            <a:off x="242071" y="4013835"/>
            <a:ext cx="992791" cy="0"/>
          </a:xfrm>
          <a:prstGeom prst="line">
            <a:avLst/>
          </a:prstGeom>
          <a:ln>
            <a:prstDash val="lgDash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8" name="直線コネクタ 57">
            <a:extLst>
              <a:ext uri="{FF2B5EF4-FFF2-40B4-BE49-F238E27FC236}">
                <a16:creationId xmlns:a16="http://schemas.microsoft.com/office/drawing/2014/main" id="{9B7E56C1-73F9-4347-B4AE-BE782348F1E2}"/>
              </a:ext>
            </a:extLst>
          </p:cNvPr>
          <p:cNvCxnSpPr/>
          <p:nvPr/>
        </p:nvCxnSpPr>
        <p:spPr>
          <a:xfrm>
            <a:off x="10724560" y="4021747"/>
            <a:ext cx="992791" cy="0"/>
          </a:xfrm>
          <a:prstGeom prst="line">
            <a:avLst/>
          </a:prstGeom>
          <a:ln>
            <a:prstDash val="lgDash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0" name="直線矢印コネクタ 59">
            <a:extLst>
              <a:ext uri="{FF2B5EF4-FFF2-40B4-BE49-F238E27FC236}">
                <a16:creationId xmlns:a16="http://schemas.microsoft.com/office/drawing/2014/main" id="{E914C527-2A86-4513-BF28-9C07E91228A2}"/>
              </a:ext>
            </a:extLst>
          </p:cNvPr>
          <p:cNvCxnSpPr>
            <a:cxnSpLocks/>
            <a:endCxn id="9" idx="1"/>
          </p:cNvCxnSpPr>
          <p:nvPr/>
        </p:nvCxnSpPr>
        <p:spPr>
          <a:xfrm>
            <a:off x="1926377" y="2863204"/>
            <a:ext cx="9433858" cy="110448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直線矢印コネクタ 66">
            <a:extLst>
              <a:ext uri="{FF2B5EF4-FFF2-40B4-BE49-F238E27FC236}">
                <a16:creationId xmlns:a16="http://schemas.microsoft.com/office/drawing/2014/main" id="{8F6C1B8A-68B3-410C-80BE-1EC2DEF34049}"/>
              </a:ext>
            </a:extLst>
          </p:cNvPr>
          <p:cNvCxnSpPr>
            <a:cxnSpLocks/>
          </p:cNvCxnSpPr>
          <p:nvPr/>
        </p:nvCxnSpPr>
        <p:spPr>
          <a:xfrm>
            <a:off x="117252" y="1897496"/>
            <a:ext cx="1121655" cy="202587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直線矢印コネクタ 77">
            <a:extLst>
              <a:ext uri="{FF2B5EF4-FFF2-40B4-BE49-F238E27FC236}">
                <a16:creationId xmlns:a16="http://schemas.microsoft.com/office/drawing/2014/main" id="{7176AC79-647D-4EA7-B6B8-86FC5E496359}"/>
              </a:ext>
            </a:extLst>
          </p:cNvPr>
          <p:cNvCxnSpPr/>
          <p:nvPr/>
        </p:nvCxnSpPr>
        <p:spPr>
          <a:xfrm>
            <a:off x="1023663" y="6085102"/>
            <a:ext cx="33361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直線矢印コネクタ 78">
            <a:extLst>
              <a:ext uri="{FF2B5EF4-FFF2-40B4-BE49-F238E27FC236}">
                <a16:creationId xmlns:a16="http://schemas.microsoft.com/office/drawing/2014/main" id="{8E8DD30B-6835-4F97-91A7-563059738DBC}"/>
              </a:ext>
            </a:extLst>
          </p:cNvPr>
          <p:cNvCxnSpPr>
            <a:cxnSpLocks/>
          </p:cNvCxnSpPr>
          <p:nvPr/>
        </p:nvCxnSpPr>
        <p:spPr>
          <a:xfrm flipH="1">
            <a:off x="1533616" y="6076864"/>
            <a:ext cx="434829" cy="823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テキスト ボックス 80">
            <a:extLst>
              <a:ext uri="{FF2B5EF4-FFF2-40B4-BE49-F238E27FC236}">
                <a16:creationId xmlns:a16="http://schemas.microsoft.com/office/drawing/2014/main" id="{07174272-B37A-417F-AA66-5538FEC3551C}"/>
              </a:ext>
            </a:extLst>
          </p:cNvPr>
          <p:cNvSpPr txBox="1"/>
          <p:nvPr/>
        </p:nvSpPr>
        <p:spPr>
          <a:xfrm>
            <a:off x="1216659" y="5937615"/>
            <a:ext cx="5004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4.5</a:t>
            </a:r>
            <a:endParaRPr kumimoji="1" lang="ja-JP" altLang="en-US" dirty="0"/>
          </a:p>
        </p:txBody>
      </p:sp>
      <p:sp>
        <p:nvSpPr>
          <p:cNvPr id="85" name="楕円 84">
            <a:extLst>
              <a:ext uri="{FF2B5EF4-FFF2-40B4-BE49-F238E27FC236}">
                <a16:creationId xmlns:a16="http://schemas.microsoft.com/office/drawing/2014/main" id="{BD08AF3A-F903-420F-AB2A-E8FAD8D06105}"/>
              </a:ext>
            </a:extLst>
          </p:cNvPr>
          <p:cNvSpPr/>
          <p:nvPr/>
        </p:nvSpPr>
        <p:spPr>
          <a:xfrm>
            <a:off x="2460157" y="5383493"/>
            <a:ext cx="144000" cy="1440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87" name="楕円 86">
            <a:extLst>
              <a:ext uri="{FF2B5EF4-FFF2-40B4-BE49-F238E27FC236}">
                <a16:creationId xmlns:a16="http://schemas.microsoft.com/office/drawing/2014/main" id="{BEF402CC-CD0D-4AF0-8331-BACBB336C3AB}"/>
              </a:ext>
            </a:extLst>
          </p:cNvPr>
          <p:cNvSpPr/>
          <p:nvPr/>
        </p:nvSpPr>
        <p:spPr>
          <a:xfrm>
            <a:off x="2837639" y="5395216"/>
            <a:ext cx="144000" cy="1440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89" name="楕円 88">
            <a:extLst>
              <a:ext uri="{FF2B5EF4-FFF2-40B4-BE49-F238E27FC236}">
                <a16:creationId xmlns:a16="http://schemas.microsoft.com/office/drawing/2014/main" id="{59108444-21F8-41EF-BE8E-195C486E8FAB}"/>
              </a:ext>
            </a:extLst>
          </p:cNvPr>
          <p:cNvSpPr/>
          <p:nvPr/>
        </p:nvSpPr>
        <p:spPr>
          <a:xfrm>
            <a:off x="3806357" y="5396193"/>
            <a:ext cx="144000" cy="1440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91" name="楕円 90">
            <a:extLst>
              <a:ext uri="{FF2B5EF4-FFF2-40B4-BE49-F238E27FC236}">
                <a16:creationId xmlns:a16="http://schemas.microsoft.com/office/drawing/2014/main" id="{4838D458-9770-4E43-8596-0D4906233DDD}"/>
              </a:ext>
            </a:extLst>
          </p:cNvPr>
          <p:cNvSpPr/>
          <p:nvPr/>
        </p:nvSpPr>
        <p:spPr>
          <a:xfrm>
            <a:off x="4183839" y="5407916"/>
            <a:ext cx="144000" cy="1440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93" name="楕円 92">
            <a:extLst>
              <a:ext uri="{FF2B5EF4-FFF2-40B4-BE49-F238E27FC236}">
                <a16:creationId xmlns:a16="http://schemas.microsoft.com/office/drawing/2014/main" id="{8007EA61-F5AE-41FC-9BBD-1FC32021221D}"/>
              </a:ext>
            </a:extLst>
          </p:cNvPr>
          <p:cNvSpPr/>
          <p:nvPr/>
        </p:nvSpPr>
        <p:spPr>
          <a:xfrm>
            <a:off x="5165257" y="5396193"/>
            <a:ext cx="144000" cy="1440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95" name="楕円 94">
            <a:extLst>
              <a:ext uri="{FF2B5EF4-FFF2-40B4-BE49-F238E27FC236}">
                <a16:creationId xmlns:a16="http://schemas.microsoft.com/office/drawing/2014/main" id="{9BFFC6F1-2052-41E6-B5C3-0AED5E8E8225}"/>
              </a:ext>
            </a:extLst>
          </p:cNvPr>
          <p:cNvSpPr/>
          <p:nvPr/>
        </p:nvSpPr>
        <p:spPr>
          <a:xfrm>
            <a:off x="5542739" y="5407916"/>
            <a:ext cx="144000" cy="1440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97" name="楕円 96">
            <a:extLst>
              <a:ext uri="{FF2B5EF4-FFF2-40B4-BE49-F238E27FC236}">
                <a16:creationId xmlns:a16="http://schemas.microsoft.com/office/drawing/2014/main" id="{3E0DC22D-8A15-42EA-B4D9-BB4B9FCC0D29}"/>
              </a:ext>
            </a:extLst>
          </p:cNvPr>
          <p:cNvSpPr/>
          <p:nvPr/>
        </p:nvSpPr>
        <p:spPr>
          <a:xfrm>
            <a:off x="6498757" y="5396193"/>
            <a:ext cx="144000" cy="1440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99" name="楕円 98">
            <a:extLst>
              <a:ext uri="{FF2B5EF4-FFF2-40B4-BE49-F238E27FC236}">
                <a16:creationId xmlns:a16="http://schemas.microsoft.com/office/drawing/2014/main" id="{B9BD4571-E0CD-4998-A89C-57E0413A85CF}"/>
              </a:ext>
            </a:extLst>
          </p:cNvPr>
          <p:cNvSpPr/>
          <p:nvPr/>
        </p:nvSpPr>
        <p:spPr>
          <a:xfrm>
            <a:off x="6876239" y="5407916"/>
            <a:ext cx="144000" cy="1440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01" name="楕円 100">
            <a:extLst>
              <a:ext uri="{FF2B5EF4-FFF2-40B4-BE49-F238E27FC236}">
                <a16:creationId xmlns:a16="http://schemas.microsoft.com/office/drawing/2014/main" id="{80E5D2A9-15BD-4A2F-B52E-2000381F8484}"/>
              </a:ext>
            </a:extLst>
          </p:cNvPr>
          <p:cNvSpPr/>
          <p:nvPr/>
        </p:nvSpPr>
        <p:spPr>
          <a:xfrm>
            <a:off x="7860832" y="5386668"/>
            <a:ext cx="144000" cy="1440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03" name="楕円 102">
            <a:extLst>
              <a:ext uri="{FF2B5EF4-FFF2-40B4-BE49-F238E27FC236}">
                <a16:creationId xmlns:a16="http://schemas.microsoft.com/office/drawing/2014/main" id="{24FB2082-BEDF-4ECF-AE12-3A0D0290EA60}"/>
              </a:ext>
            </a:extLst>
          </p:cNvPr>
          <p:cNvSpPr/>
          <p:nvPr/>
        </p:nvSpPr>
        <p:spPr>
          <a:xfrm>
            <a:off x="8238314" y="5398391"/>
            <a:ext cx="144000" cy="1440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05" name="楕円 104">
            <a:extLst>
              <a:ext uri="{FF2B5EF4-FFF2-40B4-BE49-F238E27FC236}">
                <a16:creationId xmlns:a16="http://schemas.microsoft.com/office/drawing/2014/main" id="{EA0E35F2-FFFE-467E-866F-8F35E4110D24}"/>
              </a:ext>
            </a:extLst>
          </p:cNvPr>
          <p:cNvSpPr/>
          <p:nvPr/>
        </p:nvSpPr>
        <p:spPr>
          <a:xfrm>
            <a:off x="9219732" y="5386668"/>
            <a:ext cx="144000" cy="1440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07" name="楕円 106">
            <a:extLst>
              <a:ext uri="{FF2B5EF4-FFF2-40B4-BE49-F238E27FC236}">
                <a16:creationId xmlns:a16="http://schemas.microsoft.com/office/drawing/2014/main" id="{BC44C066-1043-4622-9FAE-FF679667E20F}"/>
              </a:ext>
            </a:extLst>
          </p:cNvPr>
          <p:cNvSpPr/>
          <p:nvPr/>
        </p:nvSpPr>
        <p:spPr>
          <a:xfrm>
            <a:off x="9597214" y="5398391"/>
            <a:ext cx="144000" cy="1440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09" name="楕円 108">
            <a:extLst>
              <a:ext uri="{FF2B5EF4-FFF2-40B4-BE49-F238E27FC236}">
                <a16:creationId xmlns:a16="http://schemas.microsoft.com/office/drawing/2014/main" id="{F244A923-4132-4A2C-B3FE-02FB59982DF4}"/>
              </a:ext>
            </a:extLst>
          </p:cNvPr>
          <p:cNvSpPr/>
          <p:nvPr/>
        </p:nvSpPr>
        <p:spPr>
          <a:xfrm>
            <a:off x="10553232" y="5373968"/>
            <a:ext cx="144000" cy="1440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11" name="楕円 110">
            <a:extLst>
              <a:ext uri="{FF2B5EF4-FFF2-40B4-BE49-F238E27FC236}">
                <a16:creationId xmlns:a16="http://schemas.microsoft.com/office/drawing/2014/main" id="{2EF8C291-08A3-4CDB-A184-EB25FEE267C9}"/>
              </a:ext>
            </a:extLst>
          </p:cNvPr>
          <p:cNvSpPr/>
          <p:nvPr/>
        </p:nvSpPr>
        <p:spPr>
          <a:xfrm>
            <a:off x="10930714" y="5385691"/>
            <a:ext cx="144000" cy="1440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246100872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6961A99-115E-416C-8D49-CB36751E89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FCBB3C9-0369-4091-A2A0-FC9EEB0195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9752FCB9-1ED9-498B-988D-87A8DE9FBB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544" y="0"/>
            <a:ext cx="9752912" cy="6858000"/>
          </a:xfrm>
          <a:prstGeom prst="rect">
            <a:avLst/>
          </a:prstGeom>
        </p:spPr>
      </p:pic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AD3067EE-E221-4D8A-8F31-E12124E308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7D9B7-69F4-481C-96CF-996D93B546C3}" type="slidenum">
              <a:rPr kumimoji="1" lang="ja-JP" altLang="en-US" smtClean="0"/>
              <a:t>121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28548384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42642F6-9F48-403D-91E2-06497F6FA9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927BF30-464B-4E15-B4E0-CD6E3DDB5B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7D6C50AE-D876-4131-B77F-BCEAF29655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4909" y="162654"/>
            <a:ext cx="10102181" cy="3191006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F40118DD-902D-4CCF-A653-5F2F9BC914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4909" y="3353660"/>
            <a:ext cx="10308891" cy="3288924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2F4D67E7-6040-4810-9F02-9BE73236823D}"/>
              </a:ext>
            </a:extLst>
          </p:cNvPr>
          <p:cNvSpPr txBox="1"/>
          <p:nvPr/>
        </p:nvSpPr>
        <p:spPr>
          <a:xfrm flipH="1">
            <a:off x="45719" y="1690688"/>
            <a:ext cx="655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Old</a:t>
            </a:r>
            <a:endParaRPr kumimoji="1" lang="ja-JP" altLang="en-US" dirty="0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23D256F1-E7DB-40F3-9814-76D99AF693CB}"/>
              </a:ext>
            </a:extLst>
          </p:cNvPr>
          <p:cNvSpPr txBox="1"/>
          <p:nvPr/>
        </p:nvSpPr>
        <p:spPr>
          <a:xfrm flipH="1">
            <a:off x="114297" y="4674956"/>
            <a:ext cx="7239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New</a:t>
            </a:r>
            <a:endParaRPr kumimoji="1" lang="ja-JP" altLang="en-US" dirty="0"/>
          </a:p>
        </p:txBody>
      </p:sp>
      <p:sp>
        <p:nvSpPr>
          <p:cNvPr id="11" name="矢印: 下 10">
            <a:extLst>
              <a:ext uri="{FF2B5EF4-FFF2-40B4-BE49-F238E27FC236}">
                <a16:creationId xmlns:a16="http://schemas.microsoft.com/office/drawing/2014/main" id="{32D43157-1F20-4BE7-94DA-62C975C00CD2}"/>
              </a:ext>
            </a:extLst>
          </p:cNvPr>
          <p:cNvSpPr/>
          <p:nvPr/>
        </p:nvSpPr>
        <p:spPr>
          <a:xfrm>
            <a:off x="5820227" y="3149600"/>
            <a:ext cx="551543" cy="354741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28852033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F3F3163-EB69-4FB1-B38D-B7E7B1C91A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0"/>
            <a:ext cx="10515600" cy="1325563"/>
          </a:xfrm>
        </p:spPr>
        <p:txBody>
          <a:bodyPr/>
          <a:lstStyle/>
          <a:p>
            <a:r>
              <a:rPr kumimoji="1" lang="ja-JP" altLang="en-US" dirty="0"/>
              <a:t>前回からの変更点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CA1E528B-C373-4E59-890F-39EBE46026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3330"/>
            <a:ext cx="10515600" cy="5337969"/>
          </a:xfrm>
        </p:spPr>
        <p:txBody>
          <a:bodyPr>
            <a:normAutofit lnSpcReduction="10000"/>
          </a:bodyPr>
          <a:lstStyle/>
          <a:p>
            <a:r>
              <a:rPr kumimoji="1" lang="en-US" altLang="ja-JP" dirty="0"/>
              <a:t>Al</a:t>
            </a:r>
            <a:r>
              <a:rPr kumimoji="1" lang="ja-JP" altLang="en-US" dirty="0"/>
              <a:t>上側プレートと</a:t>
            </a:r>
            <a:r>
              <a:rPr kumimoji="1" lang="en-US" altLang="ja-JP" dirty="0"/>
              <a:t>Amp</a:t>
            </a:r>
            <a:r>
              <a:rPr kumimoji="1" lang="ja-JP" altLang="en-US" dirty="0"/>
              <a:t>基板間のガス封止は、</a:t>
            </a:r>
            <a:r>
              <a:rPr lang="ja-JP" altLang="en-US" dirty="0"/>
              <a:t>基板上に細かい凹凸があるので</a:t>
            </a:r>
            <a:r>
              <a:rPr kumimoji="1" lang="ja-JP" altLang="en-US" dirty="0"/>
              <a:t>ゴム板ではうまくできないのではないか？アラルダイトを使用したほうが良いかもしれない</a:t>
            </a:r>
            <a:endParaRPr kumimoji="1" lang="en-US" altLang="ja-JP" dirty="0"/>
          </a:p>
          <a:p>
            <a:r>
              <a:rPr lang="en-US" altLang="ja-JP" dirty="0"/>
              <a:t>Al</a:t>
            </a:r>
            <a:r>
              <a:rPr lang="ja-JP" altLang="en-US" dirty="0"/>
              <a:t>上側プレートと、</a:t>
            </a:r>
            <a:r>
              <a:rPr lang="en-US" altLang="ja-JP" dirty="0"/>
              <a:t>Amp</a:t>
            </a:r>
            <a:r>
              <a:rPr lang="ja-JP" altLang="en-US" dirty="0"/>
              <a:t>基板間の間隔は</a:t>
            </a:r>
            <a:r>
              <a:rPr lang="en-US" altLang="ja-JP" dirty="0"/>
              <a:t>0.6mm</a:t>
            </a:r>
            <a:r>
              <a:rPr lang="ja-JP" altLang="en-US" dirty="0"/>
              <a:t>以上必要。これより小さくなると、浮遊静電容量が発生し、反射が起こるかもしれない。</a:t>
            </a:r>
            <a:endParaRPr lang="en-US" altLang="ja-JP" dirty="0"/>
          </a:p>
          <a:p>
            <a:pPr marL="0" indent="0">
              <a:buNone/>
            </a:pPr>
            <a:r>
              <a:rPr lang="ja-JP" altLang="en-US" dirty="0"/>
              <a:t>　→</a:t>
            </a:r>
            <a:r>
              <a:rPr lang="en-US" altLang="ja-JP" dirty="0"/>
              <a:t>t=1</a:t>
            </a:r>
            <a:r>
              <a:rPr lang="ja-JP" altLang="en-US" dirty="0"/>
              <a:t>の絶縁体板をはさんで接着</a:t>
            </a:r>
            <a:endParaRPr lang="en-US" altLang="ja-JP" dirty="0"/>
          </a:p>
          <a:p>
            <a:r>
              <a:rPr kumimoji="1" lang="en-US" altLang="ja-JP" dirty="0"/>
              <a:t>Al</a:t>
            </a:r>
            <a:r>
              <a:rPr kumimoji="1" lang="ja-JP" altLang="en-US" dirty="0"/>
              <a:t>下側プレートと、</a:t>
            </a:r>
            <a:r>
              <a:rPr kumimoji="1" lang="en-US" altLang="ja-JP" dirty="0"/>
              <a:t>Amp</a:t>
            </a:r>
            <a:r>
              <a:rPr kumimoji="1" lang="ja-JP" altLang="en-US" dirty="0"/>
              <a:t>基板グラウンド間の電気的接続は導電性接着剤はよくない。</a:t>
            </a:r>
            <a:endParaRPr kumimoji="1" lang="en-US" altLang="ja-JP" dirty="0"/>
          </a:p>
          <a:p>
            <a:pPr marL="0" indent="0">
              <a:buNone/>
            </a:pPr>
            <a:r>
              <a:rPr kumimoji="1" lang="ja-JP" altLang="en-US" dirty="0"/>
              <a:t>　→ねじ止めで圧着（</a:t>
            </a:r>
            <a:r>
              <a:rPr kumimoji="1" lang="en-US" altLang="ja-JP" dirty="0"/>
              <a:t>Al</a:t>
            </a:r>
            <a:r>
              <a:rPr kumimoji="1" lang="ja-JP" altLang="en-US" dirty="0"/>
              <a:t>ブロック</a:t>
            </a:r>
            <a:r>
              <a:rPr kumimoji="1" lang="en-US" altLang="ja-JP" dirty="0"/>
              <a:t>A)</a:t>
            </a:r>
          </a:p>
          <a:p>
            <a:r>
              <a:rPr lang="en-US" altLang="ja-JP" dirty="0"/>
              <a:t>Amp</a:t>
            </a:r>
            <a:r>
              <a:rPr lang="ja-JP" altLang="en-US" dirty="0"/>
              <a:t>の入力インピーダンスは</a:t>
            </a:r>
            <a:r>
              <a:rPr lang="en-US" altLang="ja-JP" dirty="0"/>
              <a:t>50Ω</a:t>
            </a:r>
            <a:r>
              <a:rPr lang="ja-JP" altLang="en-US" dirty="0"/>
              <a:t>→マッチングをとるために、</a:t>
            </a:r>
            <a:r>
              <a:rPr lang="en-US" altLang="ja-JP" dirty="0"/>
              <a:t>Anode</a:t>
            </a:r>
            <a:r>
              <a:rPr lang="ja-JP" altLang="en-US" dirty="0"/>
              <a:t>基板のグラウンドパターンと信号パターン間に抵抗を実装することを検討中</a:t>
            </a:r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795968377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A26C6CB-9E5D-48EC-ABC2-B041CEA643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For Hayashi-REPIC (2020/8/19)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E06EFA66-5C84-4481-8E9C-DCB55F3633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85920054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9554D97-11C8-4275-BB16-24D0CC8F5C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アンプ基板の設計と</a:t>
            </a:r>
            <a:r>
              <a:rPr kumimoji="1" lang="en-US" altLang="ja-JP" dirty="0"/>
              <a:t>RPC</a:t>
            </a:r>
            <a:r>
              <a:rPr kumimoji="1" lang="ja-JP" altLang="en-US" dirty="0"/>
              <a:t>への接続</a:t>
            </a:r>
            <a:br>
              <a:rPr kumimoji="1" lang="en-US" altLang="ja-JP" dirty="0"/>
            </a:br>
            <a:r>
              <a:rPr kumimoji="1" lang="en-US" altLang="ja-JP" dirty="0"/>
              <a:t>(2020/8/19)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B6D5DE7-16F3-4294-9CE3-1021956F12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ja-JP" altLang="en-US" dirty="0">
                <a:solidFill>
                  <a:srgbClr val="FF0000"/>
                </a:solidFill>
              </a:rPr>
              <a:t>現在のアンプ基板の設計で大丈夫かどうかの確認を</a:t>
            </a:r>
            <a:r>
              <a:rPr kumimoji="1" lang="en-US" altLang="ja-JP" dirty="0">
                <a:solidFill>
                  <a:srgbClr val="FF0000"/>
                </a:solidFill>
              </a:rPr>
              <a:t>8/25</a:t>
            </a:r>
            <a:r>
              <a:rPr kumimoji="1" lang="ja-JP" altLang="en-US" dirty="0">
                <a:solidFill>
                  <a:srgbClr val="FF0000"/>
                </a:solidFill>
              </a:rPr>
              <a:t>までにお願いします。</a:t>
            </a:r>
            <a:endParaRPr lang="en-US" altLang="ja-JP" dirty="0"/>
          </a:p>
          <a:p>
            <a:r>
              <a:rPr kumimoji="1" lang="ja-JP" altLang="en-US" dirty="0"/>
              <a:t>アンプ基板設計変更（スルーホール追加、銅パターン追加等）は</a:t>
            </a:r>
            <a:r>
              <a:rPr kumimoji="1" lang="en-US" altLang="ja-JP" dirty="0"/>
              <a:t>8/25</a:t>
            </a:r>
            <a:r>
              <a:rPr kumimoji="1" lang="ja-JP" altLang="en-US" dirty="0"/>
              <a:t>（火）が締め切り</a:t>
            </a:r>
            <a:endParaRPr kumimoji="1" lang="en-US" altLang="ja-JP" dirty="0"/>
          </a:p>
          <a:p>
            <a:r>
              <a:rPr lang="ja-JP" altLang="en-US" dirty="0"/>
              <a:t>アンプの筐体への取り付け、アンプの封止、グラウンドの接続等について具体的な設計検討をお願いします。</a:t>
            </a:r>
            <a:endParaRPr lang="en-US" altLang="ja-JP" dirty="0"/>
          </a:p>
          <a:p>
            <a:r>
              <a:rPr lang="ja-JP" altLang="en-US" dirty="0"/>
              <a:t>打ち合わせが必要でしたら来週以降設定します。</a:t>
            </a:r>
            <a:endParaRPr lang="en-US" altLang="ja-JP" dirty="0"/>
          </a:p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841553396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794F514-3573-4026-88F6-650965335C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9" name="コンテンツ プレースホルダー 5">
            <a:extLst>
              <a:ext uri="{FF2B5EF4-FFF2-40B4-BE49-F238E27FC236}">
                <a16:creationId xmlns:a16="http://schemas.microsoft.com/office/drawing/2014/main" id="{279CAD39-9346-4C09-8514-D1697C93D52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2" t="36547" r="7163" b="15605"/>
          <a:stretch/>
        </p:blipFill>
        <p:spPr>
          <a:xfrm>
            <a:off x="1209822" y="665956"/>
            <a:ext cx="10195739" cy="3079530"/>
          </a:xfrm>
          <a:prstGeom prst="rect">
            <a:avLst/>
          </a:prstGeom>
        </p:spPr>
      </p:pic>
      <p:sp>
        <p:nvSpPr>
          <p:cNvPr id="18" name="コンテンツ プレースホルダー 17">
            <a:extLst>
              <a:ext uri="{FF2B5EF4-FFF2-40B4-BE49-F238E27FC236}">
                <a16:creationId xmlns:a16="http://schemas.microsoft.com/office/drawing/2014/main" id="{57C32962-4E9F-477F-B6F8-44503288B6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745485"/>
            <a:ext cx="10267368" cy="2431477"/>
          </a:xfrm>
        </p:spPr>
        <p:txBody>
          <a:bodyPr/>
          <a:lstStyle/>
          <a:p>
            <a:endParaRPr lang="ja-JP" altLang="en-US" dirty="0"/>
          </a:p>
        </p:txBody>
      </p:sp>
      <p:pic>
        <p:nvPicPr>
          <p:cNvPr id="19" name="コンテンツ プレースホルダー 15">
            <a:extLst>
              <a:ext uri="{FF2B5EF4-FFF2-40B4-BE49-F238E27FC236}">
                <a16:creationId xmlns:a16="http://schemas.microsoft.com/office/drawing/2014/main" id="{F5733F9B-F8FF-496C-840E-F214FE90882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1" t="32616" r="6799" b="19536"/>
          <a:stretch/>
        </p:blipFill>
        <p:spPr>
          <a:xfrm>
            <a:off x="1084981" y="3643533"/>
            <a:ext cx="10362195" cy="3079530"/>
          </a:xfrm>
          <a:prstGeom prst="rect">
            <a:avLst/>
          </a:prstGeom>
        </p:spPr>
      </p:pic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B1D37B25-D139-49AE-9A2A-ADC68783BC19}"/>
              </a:ext>
            </a:extLst>
          </p:cNvPr>
          <p:cNvSpPr txBox="1"/>
          <p:nvPr/>
        </p:nvSpPr>
        <p:spPr>
          <a:xfrm>
            <a:off x="0" y="4994228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ja-JP" altLang="en-US" dirty="0"/>
              <a:t>下面</a:t>
            </a:r>
            <a:endParaRPr lang="ja-JP" altLang="en-US" dirty="0"/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418C8DAE-1B79-4209-B321-B9C5C0E8F05C}"/>
              </a:ext>
            </a:extLst>
          </p:cNvPr>
          <p:cNvSpPr txBox="1"/>
          <p:nvPr/>
        </p:nvSpPr>
        <p:spPr>
          <a:xfrm>
            <a:off x="49388" y="2081573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ja-JP" altLang="en-US" dirty="0"/>
              <a:t>上</a:t>
            </a:r>
            <a:r>
              <a:rPr lang="ja-JP" altLang="en-US" dirty="0"/>
              <a:t>面</a:t>
            </a:r>
          </a:p>
        </p:txBody>
      </p:sp>
      <p:sp>
        <p:nvSpPr>
          <p:cNvPr id="29" name="楕円 28">
            <a:extLst>
              <a:ext uri="{FF2B5EF4-FFF2-40B4-BE49-F238E27FC236}">
                <a16:creationId xmlns:a16="http://schemas.microsoft.com/office/drawing/2014/main" id="{443FD5F1-B43C-40C6-A10E-A7DDDC8950C9}"/>
              </a:ext>
            </a:extLst>
          </p:cNvPr>
          <p:cNvSpPr/>
          <p:nvPr/>
        </p:nvSpPr>
        <p:spPr>
          <a:xfrm>
            <a:off x="1209822" y="3953022"/>
            <a:ext cx="422030" cy="243147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楕円 30">
            <a:extLst>
              <a:ext uri="{FF2B5EF4-FFF2-40B4-BE49-F238E27FC236}">
                <a16:creationId xmlns:a16="http://schemas.microsoft.com/office/drawing/2014/main" id="{2C0D5B4F-3588-40E2-88DB-5A7E5F948301}"/>
              </a:ext>
            </a:extLst>
          </p:cNvPr>
          <p:cNvSpPr/>
          <p:nvPr/>
        </p:nvSpPr>
        <p:spPr>
          <a:xfrm>
            <a:off x="3503591" y="3847437"/>
            <a:ext cx="422030" cy="243147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" name="楕円 32">
            <a:extLst>
              <a:ext uri="{FF2B5EF4-FFF2-40B4-BE49-F238E27FC236}">
                <a16:creationId xmlns:a16="http://schemas.microsoft.com/office/drawing/2014/main" id="{E55FD9C4-7CA6-476B-B3DE-6B4D529C2CF8}"/>
              </a:ext>
            </a:extLst>
          </p:cNvPr>
          <p:cNvSpPr/>
          <p:nvPr/>
        </p:nvSpPr>
        <p:spPr>
          <a:xfrm>
            <a:off x="8514610" y="3847436"/>
            <a:ext cx="422030" cy="243147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" name="楕円 34">
            <a:extLst>
              <a:ext uri="{FF2B5EF4-FFF2-40B4-BE49-F238E27FC236}">
                <a16:creationId xmlns:a16="http://schemas.microsoft.com/office/drawing/2014/main" id="{4BB632BB-5511-4164-B4DF-9B2271E4716F}"/>
              </a:ext>
            </a:extLst>
          </p:cNvPr>
          <p:cNvSpPr/>
          <p:nvPr/>
        </p:nvSpPr>
        <p:spPr>
          <a:xfrm>
            <a:off x="10894553" y="3953021"/>
            <a:ext cx="422030" cy="243147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54351198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794F514-3573-4026-88F6-650965335C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9" name="コンテンツ プレースホルダー 5">
            <a:extLst>
              <a:ext uri="{FF2B5EF4-FFF2-40B4-BE49-F238E27FC236}">
                <a16:creationId xmlns:a16="http://schemas.microsoft.com/office/drawing/2014/main" id="{279CAD39-9346-4C09-8514-D1697C93D52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3" t="36548" r="8662" b="20212"/>
          <a:stretch/>
        </p:blipFill>
        <p:spPr>
          <a:xfrm>
            <a:off x="1295706" y="665956"/>
            <a:ext cx="9938231" cy="2782965"/>
          </a:xfrm>
          <a:prstGeom prst="rect">
            <a:avLst/>
          </a:prstGeom>
        </p:spPr>
      </p:pic>
      <p:sp>
        <p:nvSpPr>
          <p:cNvPr id="18" name="コンテンツ プレースホルダー 17">
            <a:extLst>
              <a:ext uri="{FF2B5EF4-FFF2-40B4-BE49-F238E27FC236}">
                <a16:creationId xmlns:a16="http://schemas.microsoft.com/office/drawing/2014/main" id="{57C32962-4E9F-477F-B6F8-44503288B6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745485"/>
            <a:ext cx="10267368" cy="2431477"/>
          </a:xfrm>
        </p:spPr>
        <p:txBody>
          <a:bodyPr/>
          <a:lstStyle/>
          <a:p>
            <a:endParaRPr lang="ja-JP" altLang="en-US" dirty="0"/>
          </a:p>
        </p:txBody>
      </p:sp>
      <p:pic>
        <p:nvPicPr>
          <p:cNvPr id="19" name="コンテンツ プレースホルダー 15">
            <a:extLst>
              <a:ext uri="{FF2B5EF4-FFF2-40B4-BE49-F238E27FC236}">
                <a16:creationId xmlns:a16="http://schemas.microsoft.com/office/drawing/2014/main" id="{F5733F9B-F8FF-496C-840E-F214FE90882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1" t="32616" r="6799" b="19536"/>
          <a:stretch/>
        </p:blipFill>
        <p:spPr>
          <a:xfrm>
            <a:off x="1084981" y="3643533"/>
            <a:ext cx="10362195" cy="3079530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2D59B8EA-1783-45E4-813A-7E343AA7D996}"/>
              </a:ext>
            </a:extLst>
          </p:cNvPr>
          <p:cNvSpPr/>
          <p:nvPr/>
        </p:nvSpPr>
        <p:spPr>
          <a:xfrm>
            <a:off x="856489" y="1310758"/>
            <a:ext cx="10720066" cy="272258"/>
          </a:xfrm>
          <a:prstGeom prst="rect">
            <a:avLst/>
          </a:prstGeom>
          <a:solidFill>
            <a:srgbClr val="0CE5FC">
              <a:alpha val="50196"/>
            </a:srgb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903D84C3-74E6-46AB-A0B9-73F79A9557B9}"/>
              </a:ext>
            </a:extLst>
          </p:cNvPr>
          <p:cNvSpPr txBox="1"/>
          <p:nvPr/>
        </p:nvSpPr>
        <p:spPr>
          <a:xfrm>
            <a:off x="5623834" y="4880730"/>
            <a:ext cx="14558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/>
              <a:t>下側</a:t>
            </a:r>
            <a:r>
              <a:rPr kumimoji="1" lang="en-US" altLang="ja-JP" dirty="0"/>
              <a:t>Al plate</a:t>
            </a:r>
            <a:endParaRPr kumimoji="1" lang="ja-JP" altLang="en-US" dirty="0"/>
          </a:p>
        </p:txBody>
      </p:sp>
      <p:cxnSp>
        <p:nvCxnSpPr>
          <p:cNvPr id="13" name="直線矢印コネクタ 12">
            <a:extLst>
              <a:ext uri="{FF2B5EF4-FFF2-40B4-BE49-F238E27FC236}">
                <a16:creationId xmlns:a16="http://schemas.microsoft.com/office/drawing/2014/main" id="{82170957-4E4D-4147-A8E8-EDC5334AAB7A}"/>
              </a:ext>
            </a:extLst>
          </p:cNvPr>
          <p:cNvCxnSpPr>
            <a:cxnSpLocks/>
          </p:cNvCxnSpPr>
          <p:nvPr/>
        </p:nvCxnSpPr>
        <p:spPr>
          <a:xfrm flipH="1" flipV="1">
            <a:off x="5890159" y="4563727"/>
            <a:ext cx="374662" cy="28843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矢印コネクタ 24">
            <a:extLst>
              <a:ext uri="{FF2B5EF4-FFF2-40B4-BE49-F238E27FC236}">
                <a16:creationId xmlns:a16="http://schemas.microsoft.com/office/drawing/2014/main" id="{70245B26-584E-4BCF-AC46-1C32882F552F}"/>
              </a:ext>
            </a:extLst>
          </p:cNvPr>
          <p:cNvCxnSpPr>
            <a:cxnSpLocks/>
          </p:cNvCxnSpPr>
          <p:nvPr/>
        </p:nvCxnSpPr>
        <p:spPr>
          <a:xfrm flipH="1" flipV="1">
            <a:off x="1489761" y="5106723"/>
            <a:ext cx="422035" cy="16826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正方形/長方形 38">
            <a:extLst>
              <a:ext uri="{FF2B5EF4-FFF2-40B4-BE49-F238E27FC236}">
                <a16:creationId xmlns:a16="http://schemas.microsoft.com/office/drawing/2014/main" id="{ACBBECB3-5567-4CBF-A2AB-566D0000012D}"/>
              </a:ext>
            </a:extLst>
          </p:cNvPr>
          <p:cNvSpPr/>
          <p:nvPr/>
        </p:nvSpPr>
        <p:spPr>
          <a:xfrm>
            <a:off x="11576555" y="653198"/>
            <a:ext cx="165010" cy="2990336"/>
          </a:xfrm>
          <a:prstGeom prst="rect">
            <a:avLst/>
          </a:prstGeom>
          <a:solidFill>
            <a:srgbClr val="4472C4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1" name="正方形/長方形 40">
            <a:extLst>
              <a:ext uri="{FF2B5EF4-FFF2-40B4-BE49-F238E27FC236}">
                <a16:creationId xmlns:a16="http://schemas.microsoft.com/office/drawing/2014/main" id="{321D2AD2-9924-400E-812D-086D35C88F0F}"/>
              </a:ext>
            </a:extLst>
          </p:cNvPr>
          <p:cNvSpPr/>
          <p:nvPr/>
        </p:nvSpPr>
        <p:spPr>
          <a:xfrm>
            <a:off x="699491" y="681038"/>
            <a:ext cx="156998" cy="2840657"/>
          </a:xfrm>
          <a:prstGeom prst="rect">
            <a:avLst/>
          </a:prstGeom>
          <a:solidFill>
            <a:srgbClr val="4472C4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3" name="楕円 42">
            <a:extLst>
              <a:ext uri="{FF2B5EF4-FFF2-40B4-BE49-F238E27FC236}">
                <a16:creationId xmlns:a16="http://schemas.microsoft.com/office/drawing/2014/main" id="{C8DF2A0D-DBB7-4D21-AC80-9BA84BDF999A}"/>
              </a:ext>
            </a:extLst>
          </p:cNvPr>
          <p:cNvSpPr/>
          <p:nvPr/>
        </p:nvSpPr>
        <p:spPr>
          <a:xfrm>
            <a:off x="1372591" y="2909267"/>
            <a:ext cx="130307" cy="14108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5" name="楕円 44">
            <a:extLst>
              <a:ext uri="{FF2B5EF4-FFF2-40B4-BE49-F238E27FC236}">
                <a16:creationId xmlns:a16="http://schemas.microsoft.com/office/drawing/2014/main" id="{10F5951F-A19E-4448-980C-D78CC296BDB1}"/>
              </a:ext>
            </a:extLst>
          </p:cNvPr>
          <p:cNvSpPr/>
          <p:nvPr/>
        </p:nvSpPr>
        <p:spPr>
          <a:xfrm>
            <a:off x="10964416" y="2920990"/>
            <a:ext cx="130307" cy="14108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7" name="テキスト ボックス 66">
            <a:extLst>
              <a:ext uri="{FF2B5EF4-FFF2-40B4-BE49-F238E27FC236}">
                <a16:creationId xmlns:a16="http://schemas.microsoft.com/office/drawing/2014/main" id="{7532DC40-0247-4F32-B531-A0E2803CC1EC}"/>
              </a:ext>
            </a:extLst>
          </p:cNvPr>
          <p:cNvSpPr txBox="1"/>
          <p:nvPr/>
        </p:nvSpPr>
        <p:spPr>
          <a:xfrm>
            <a:off x="6351758" y="59195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/>
              <a:t>ねじ止め</a:t>
            </a:r>
            <a:endParaRPr lang="en-US" altLang="ja-JP" dirty="0"/>
          </a:p>
        </p:txBody>
      </p:sp>
      <p:cxnSp>
        <p:nvCxnSpPr>
          <p:cNvPr id="68" name="直線矢印コネクタ 67">
            <a:extLst>
              <a:ext uri="{FF2B5EF4-FFF2-40B4-BE49-F238E27FC236}">
                <a16:creationId xmlns:a16="http://schemas.microsoft.com/office/drawing/2014/main" id="{CF940E9D-3FBC-4229-A087-E9F270BA06C2}"/>
              </a:ext>
            </a:extLst>
          </p:cNvPr>
          <p:cNvCxnSpPr>
            <a:cxnSpLocks/>
            <a:endCxn id="90" idx="1"/>
          </p:cNvCxnSpPr>
          <p:nvPr/>
        </p:nvCxnSpPr>
        <p:spPr>
          <a:xfrm>
            <a:off x="7509898" y="406219"/>
            <a:ext cx="814693" cy="66272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正方形/長方形 85">
            <a:extLst>
              <a:ext uri="{FF2B5EF4-FFF2-40B4-BE49-F238E27FC236}">
                <a16:creationId xmlns:a16="http://schemas.microsoft.com/office/drawing/2014/main" id="{2B538CB7-7045-493F-9CC4-AFBC277BFA1C}"/>
              </a:ext>
            </a:extLst>
          </p:cNvPr>
          <p:cNvSpPr/>
          <p:nvPr/>
        </p:nvSpPr>
        <p:spPr>
          <a:xfrm>
            <a:off x="3454400" y="869993"/>
            <a:ext cx="673100" cy="426478"/>
          </a:xfrm>
          <a:prstGeom prst="rect">
            <a:avLst/>
          </a:prstGeom>
          <a:solidFill>
            <a:srgbClr val="0CE5FC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8" name="正方形/長方形 87">
            <a:extLst>
              <a:ext uri="{FF2B5EF4-FFF2-40B4-BE49-F238E27FC236}">
                <a16:creationId xmlns:a16="http://schemas.microsoft.com/office/drawing/2014/main" id="{205807E0-119C-4257-A4DD-C7DE0DEC9D59}"/>
              </a:ext>
            </a:extLst>
          </p:cNvPr>
          <p:cNvSpPr/>
          <p:nvPr/>
        </p:nvSpPr>
        <p:spPr>
          <a:xfrm>
            <a:off x="3454400" y="1598720"/>
            <a:ext cx="673100" cy="312507"/>
          </a:xfrm>
          <a:prstGeom prst="rect">
            <a:avLst/>
          </a:prstGeom>
          <a:solidFill>
            <a:srgbClr val="0CE5FC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0" name="正方形/長方形 89">
            <a:extLst>
              <a:ext uri="{FF2B5EF4-FFF2-40B4-BE49-F238E27FC236}">
                <a16:creationId xmlns:a16="http://schemas.microsoft.com/office/drawing/2014/main" id="{3DEDB95E-76F2-4A83-8D79-8EE3189568B8}"/>
              </a:ext>
            </a:extLst>
          </p:cNvPr>
          <p:cNvSpPr/>
          <p:nvPr/>
        </p:nvSpPr>
        <p:spPr>
          <a:xfrm>
            <a:off x="8324591" y="855707"/>
            <a:ext cx="673100" cy="426478"/>
          </a:xfrm>
          <a:prstGeom prst="rect">
            <a:avLst/>
          </a:prstGeom>
          <a:solidFill>
            <a:srgbClr val="0CE5FC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2" name="正方形/長方形 91">
            <a:extLst>
              <a:ext uri="{FF2B5EF4-FFF2-40B4-BE49-F238E27FC236}">
                <a16:creationId xmlns:a16="http://schemas.microsoft.com/office/drawing/2014/main" id="{B4E6A348-3FB7-4D41-9D0A-76E44EE1CCA6}"/>
              </a:ext>
            </a:extLst>
          </p:cNvPr>
          <p:cNvSpPr/>
          <p:nvPr/>
        </p:nvSpPr>
        <p:spPr>
          <a:xfrm>
            <a:off x="8324591" y="1584744"/>
            <a:ext cx="673100" cy="326483"/>
          </a:xfrm>
          <a:prstGeom prst="rect">
            <a:avLst/>
          </a:prstGeom>
          <a:solidFill>
            <a:srgbClr val="0CE5FC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7" name="楕円 96">
            <a:extLst>
              <a:ext uri="{FF2B5EF4-FFF2-40B4-BE49-F238E27FC236}">
                <a16:creationId xmlns:a16="http://schemas.microsoft.com/office/drawing/2014/main" id="{F49FAEAB-D09E-4155-A0EE-7961FAD03B12}"/>
              </a:ext>
            </a:extLst>
          </p:cNvPr>
          <p:cNvSpPr/>
          <p:nvPr/>
        </p:nvSpPr>
        <p:spPr>
          <a:xfrm>
            <a:off x="3734215" y="1003876"/>
            <a:ext cx="130307" cy="14108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9" name="楕円 98">
            <a:extLst>
              <a:ext uri="{FF2B5EF4-FFF2-40B4-BE49-F238E27FC236}">
                <a16:creationId xmlns:a16="http://schemas.microsoft.com/office/drawing/2014/main" id="{45365EEB-A989-427C-8A25-2EF552123284}"/>
              </a:ext>
            </a:extLst>
          </p:cNvPr>
          <p:cNvSpPr/>
          <p:nvPr/>
        </p:nvSpPr>
        <p:spPr>
          <a:xfrm>
            <a:off x="8585615" y="1016576"/>
            <a:ext cx="130307" cy="14108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5" name="正方形/長方形 104">
            <a:extLst>
              <a:ext uri="{FF2B5EF4-FFF2-40B4-BE49-F238E27FC236}">
                <a16:creationId xmlns:a16="http://schemas.microsoft.com/office/drawing/2014/main" id="{815AC8C1-7D5B-4245-B8A0-D5B34CF6CB7E}"/>
              </a:ext>
            </a:extLst>
          </p:cNvPr>
          <p:cNvSpPr/>
          <p:nvPr/>
        </p:nvSpPr>
        <p:spPr>
          <a:xfrm>
            <a:off x="904788" y="4324867"/>
            <a:ext cx="10720066" cy="272258"/>
          </a:xfrm>
          <a:prstGeom prst="rect">
            <a:avLst/>
          </a:prstGeom>
          <a:solidFill>
            <a:srgbClr val="0CE5FC">
              <a:alpha val="50196"/>
            </a:srgb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7" name="正方形/長方形 106">
            <a:extLst>
              <a:ext uri="{FF2B5EF4-FFF2-40B4-BE49-F238E27FC236}">
                <a16:creationId xmlns:a16="http://schemas.microsoft.com/office/drawing/2014/main" id="{C97C6809-56AF-45F6-97B2-2974A8742613}"/>
              </a:ext>
            </a:extLst>
          </p:cNvPr>
          <p:cNvSpPr/>
          <p:nvPr/>
        </p:nvSpPr>
        <p:spPr>
          <a:xfrm>
            <a:off x="11608079" y="3775491"/>
            <a:ext cx="165010" cy="2990336"/>
          </a:xfrm>
          <a:prstGeom prst="rect">
            <a:avLst/>
          </a:prstGeom>
          <a:solidFill>
            <a:srgbClr val="4472C4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9" name="正方形/長方形 108">
            <a:extLst>
              <a:ext uri="{FF2B5EF4-FFF2-40B4-BE49-F238E27FC236}">
                <a16:creationId xmlns:a16="http://schemas.microsoft.com/office/drawing/2014/main" id="{D501C7E3-05ED-42C7-839C-C7F016BA21B3}"/>
              </a:ext>
            </a:extLst>
          </p:cNvPr>
          <p:cNvSpPr/>
          <p:nvPr/>
        </p:nvSpPr>
        <p:spPr>
          <a:xfrm>
            <a:off x="731015" y="3650931"/>
            <a:ext cx="156998" cy="2840657"/>
          </a:xfrm>
          <a:prstGeom prst="rect">
            <a:avLst/>
          </a:prstGeom>
          <a:solidFill>
            <a:srgbClr val="4472C4">
              <a:alpha val="50196"/>
            </a:srgbClr>
          </a:solidFill>
          <a:ln>
            <a:solidFill>
              <a:srgbClr val="4472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1" name="正方形/長方形 110">
            <a:extLst>
              <a:ext uri="{FF2B5EF4-FFF2-40B4-BE49-F238E27FC236}">
                <a16:creationId xmlns:a16="http://schemas.microsoft.com/office/drawing/2014/main" id="{7AAD1365-1CB9-4C4B-97FD-EACEF1723A78}"/>
              </a:ext>
            </a:extLst>
          </p:cNvPr>
          <p:cNvSpPr/>
          <p:nvPr/>
        </p:nvSpPr>
        <p:spPr>
          <a:xfrm>
            <a:off x="3454400" y="3931092"/>
            <a:ext cx="673100" cy="377475"/>
          </a:xfrm>
          <a:prstGeom prst="rect">
            <a:avLst/>
          </a:prstGeom>
          <a:solidFill>
            <a:srgbClr val="0CE5FC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3" name="正方形/長方形 112">
            <a:extLst>
              <a:ext uri="{FF2B5EF4-FFF2-40B4-BE49-F238E27FC236}">
                <a16:creationId xmlns:a16="http://schemas.microsoft.com/office/drawing/2014/main" id="{E1DCDCBD-9B9A-43F0-BD18-B8F28785016F}"/>
              </a:ext>
            </a:extLst>
          </p:cNvPr>
          <p:cNvSpPr/>
          <p:nvPr/>
        </p:nvSpPr>
        <p:spPr>
          <a:xfrm>
            <a:off x="3480185" y="4588803"/>
            <a:ext cx="646965" cy="405366"/>
          </a:xfrm>
          <a:prstGeom prst="rect">
            <a:avLst/>
          </a:prstGeom>
          <a:solidFill>
            <a:srgbClr val="0CE5FC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5" name="正方形/長方形 114">
            <a:extLst>
              <a:ext uri="{FF2B5EF4-FFF2-40B4-BE49-F238E27FC236}">
                <a16:creationId xmlns:a16="http://schemas.microsoft.com/office/drawing/2014/main" id="{7627773C-AE87-49F4-BD20-98A121A9D12E}"/>
              </a:ext>
            </a:extLst>
          </p:cNvPr>
          <p:cNvSpPr/>
          <p:nvPr/>
        </p:nvSpPr>
        <p:spPr>
          <a:xfrm>
            <a:off x="8389997" y="3941639"/>
            <a:ext cx="644964" cy="366149"/>
          </a:xfrm>
          <a:prstGeom prst="rect">
            <a:avLst/>
          </a:prstGeom>
          <a:solidFill>
            <a:srgbClr val="0CE5FC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7" name="正方形/長方形 116">
            <a:extLst>
              <a:ext uri="{FF2B5EF4-FFF2-40B4-BE49-F238E27FC236}">
                <a16:creationId xmlns:a16="http://schemas.microsoft.com/office/drawing/2014/main" id="{F665F126-7BF6-4ED5-9365-200551DEFFEC}"/>
              </a:ext>
            </a:extLst>
          </p:cNvPr>
          <p:cNvSpPr/>
          <p:nvPr/>
        </p:nvSpPr>
        <p:spPr>
          <a:xfrm>
            <a:off x="8382424" y="4597030"/>
            <a:ext cx="638469" cy="415704"/>
          </a:xfrm>
          <a:prstGeom prst="rect">
            <a:avLst/>
          </a:prstGeom>
          <a:solidFill>
            <a:srgbClr val="0CE5FC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9" name="正方形/長方形 118">
            <a:extLst>
              <a:ext uri="{FF2B5EF4-FFF2-40B4-BE49-F238E27FC236}">
                <a16:creationId xmlns:a16="http://schemas.microsoft.com/office/drawing/2014/main" id="{7E02D4C1-CB5E-441D-80AD-0D98F76D014A}"/>
              </a:ext>
            </a:extLst>
          </p:cNvPr>
          <p:cNvSpPr/>
          <p:nvPr/>
        </p:nvSpPr>
        <p:spPr>
          <a:xfrm>
            <a:off x="888013" y="4591009"/>
            <a:ext cx="646965" cy="1652626"/>
          </a:xfrm>
          <a:prstGeom prst="rect">
            <a:avLst/>
          </a:prstGeom>
          <a:solidFill>
            <a:srgbClr val="0CE5FC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1" name="正方形/長方形 120">
            <a:extLst>
              <a:ext uri="{FF2B5EF4-FFF2-40B4-BE49-F238E27FC236}">
                <a16:creationId xmlns:a16="http://schemas.microsoft.com/office/drawing/2014/main" id="{8D79B82C-7187-48E0-A2C8-223553B825DB}"/>
              </a:ext>
            </a:extLst>
          </p:cNvPr>
          <p:cNvSpPr/>
          <p:nvPr/>
        </p:nvSpPr>
        <p:spPr>
          <a:xfrm>
            <a:off x="10945677" y="4566976"/>
            <a:ext cx="646965" cy="1624053"/>
          </a:xfrm>
          <a:prstGeom prst="rect">
            <a:avLst/>
          </a:prstGeom>
          <a:solidFill>
            <a:srgbClr val="0CE5FC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3" name="楕円 122">
            <a:extLst>
              <a:ext uri="{FF2B5EF4-FFF2-40B4-BE49-F238E27FC236}">
                <a16:creationId xmlns:a16="http://schemas.microsoft.com/office/drawing/2014/main" id="{7A516484-D547-49E7-9CE2-4B51F6C177D7}"/>
              </a:ext>
            </a:extLst>
          </p:cNvPr>
          <p:cNvSpPr/>
          <p:nvPr/>
        </p:nvSpPr>
        <p:spPr>
          <a:xfrm>
            <a:off x="3712446" y="1693304"/>
            <a:ext cx="130307" cy="14108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5" name="楕円 124">
            <a:extLst>
              <a:ext uri="{FF2B5EF4-FFF2-40B4-BE49-F238E27FC236}">
                <a16:creationId xmlns:a16="http://schemas.microsoft.com/office/drawing/2014/main" id="{9C70F03D-80DF-4D75-80BB-DF6C9829E23F}"/>
              </a:ext>
            </a:extLst>
          </p:cNvPr>
          <p:cNvSpPr/>
          <p:nvPr/>
        </p:nvSpPr>
        <p:spPr>
          <a:xfrm>
            <a:off x="8611022" y="1715078"/>
            <a:ext cx="130307" cy="14108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7" name="楕円 126">
            <a:extLst>
              <a:ext uri="{FF2B5EF4-FFF2-40B4-BE49-F238E27FC236}">
                <a16:creationId xmlns:a16="http://schemas.microsoft.com/office/drawing/2014/main" id="{D92331E5-5176-4D8F-9263-FC7630D83D7A}"/>
              </a:ext>
            </a:extLst>
          </p:cNvPr>
          <p:cNvSpPr/>
          <p:nvPr/>
        </p:nvSpPr>
        <p:spPr>
          <a:xfrm>
            <a:off x="3747200" y="4774027"/>
            <a:ext cx="130307" cy="14108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9" name="楕円 128">
            <a:extLst>
              <a:ext uri="{FF2B5EF4-FFF2-40B4-BE49-F238E27FC236}">
                <a16:creationId xmlns:a16="http://schemas.microsoft.com/office/drawing/2014/main" id="{C3DECAB1-44DF-4C78-8C8F-A21C33347194}"/>
              </a:ext>
            </a:extLst>
          </p:cNvPr>
          <p:cNvSpPr/>
          <p:nvPr/>
        </p:nvSpPr>
        <p:spPr>
          <a:xfrm>
            <a:off x="8632793" y="4755820"/>
            <a:ext cx="130307" cy="14108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3" name="楕円 132">
            <a:extLst>
              <a:ext uri="{FF2B5EF4-FFF2-40B4-BE49-F238E27FC236}">
                <a16:creationId xmlns:a16="http://schemas.microsoft.com/office/drawing/2014/main" id="{BE32ACF2-7A80-4428-AB16-0E16FC90A8C8}"/>
              </a:ext>
            </a:extLst>
          </p:cNvPr>
          <p:cNvSpPr/>
          <p:nvPr/>
        </p:nvSpPr>
        <p:spPr>
          <a:xfrm>
            <a:off x="3739945" y="4055123"/>
            <a:ext cx="130307" cy="14108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5" name="楕円 134">
            <a:extLst>
              <a:ext uri="{FF2B5EF4-FFF2-40B4-BE49-F238E27FC236}">
                <a16:creationId xmlns:a16="http://schemas.microsoft.com/office/drawing/2014/main" id="{22BAED02-9229-46C2-944D-58AB90905C6E}"/>
              </a:ext>
            </a:extLst>
          </p:cNvPr>
          <p:cNvSpPr/>
          <p:nvPr/>
        </p:nvSpPr>
        <p:spPr>
          <a:xfrm>
            <a:off x="8625538" y="4022848"/>
            <a:ext cx="130307" cy="14108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7" name="楕円 136">
            <a:extLst>
              <a:ext uri="{FF2B5EF4-FFF2-40B4-BE49-F238E27FC236}">
                <a16:creationId xmlns:a16="http://schemas.microsoft.com/office/drawing/2014/main" id="{7A719697-39B8-4707-8591-28AD95538204}"/>
              </a:ext>
            </a:extLst>
          </p:cNvPr>
          <p:cNvSpPr/>
          <p:nvPr/>
        </p:nvSpPr>
        <p:spPr>
          <a:xfrm>
            <a:off x="1394365" y="5935492"/>
            <a:ext cx="130307" cy="14108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9" name="楕円 138">
            <a:extLst>
              <a:ext uri="{FF2B5EF4-FFF2-40B4-BE49-F238E27FC236}">
                <a16:creationId xmlns:a16="http://schemas.microsoft.com/office/drawing/2014/main" id="{D3EBE5DB-0A2E-440F-B3C8-5033795F050C}"/>
              </a:ext>
            </a:extLst>
          </p:cNvPr>
          <p:cNvSpPr/>
          <p:nvPr/>
        </p:nvSpPr>
        <p:spPr>
          <a:xfrm>
            <a:off x="10986190" y="5947215"/>
            <a:ext cx="130307" cy="14108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2" name="正方形/長方形 141">
            <a:extLst>
              <a:ext uri="{FF2B5EF4-FFF2-40B4-BE49-F238E27FC236}">
                <a16:creationId xmlns:a16="http://schemas.microsoft.com/office/drawing/2014/main" id="{0CF63CF6-7E68-454F-A26B-85AEE1353BE7}"/>
              </a:ext>
            </a:extLst>
          </p:cNvPr>
          <p:cNvSpPr/>
          <p:nvPr/>
        </p:nvSpPr>
        <p:spPr>
          <a:xfrm>
            <a:off x="1139052" y="3953020"/>
            <a:ext cx="597384" cy="377476"/>
          </a:xfrm>
          <a:prstGeom prst="rect">
            <a:avLst/>
          </a:prstGeom>
          <a:solidFill>
            <a:srgbClr val="0CE5FC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4" name="楕円 143">
            <a:extLst>
              <a:ext uri="{FF2B5EF4-FFF2-40B4-BE49-F238E27FC236}">
                <a16:creationId xmlns:a16="http://schemas.microsoft.com/office/drawing/2014/main" id="{D02B0BA3-283D-4B38-8E43-A14719721F28}"/>
              </a:ext>
            </a:extLst>
          </p:cNvPr>
          <p:cNvSpPr/>
          <p:nvPr/>
        </p:nvSpPr>
        <p:spPr>
          <a:xfrm>
            <a:off x="1395441" y="4062380"/>
            <a:ext cx="130307" cy="14108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6" name="正方形/長方形 145">
            <a:extLst>
              <a:ext uri="{FF2B5EF4-FFF2-40B4-BE49-F238E27FC236}">
                <a16:creationId xmlns:a16="http://schemas.microsoft.com/office/drawing/2014/main" id="{90211C39-8D17-453C-810C-1270E127F63D}"/>
              </a:ext>
            </a:extLst>
          </p:cNvPr>
          <p:cNvSpPr/>
          <p:nvPr/>
        </p:nvSpPr>
        <p:spPr>
          <a:xfrm>
            <a:off x="10796559" y="3932433"/>
            <a:ext cx="608622" cy="377476"/>
          </a:xfrm>
          <a:prstGeom prst="rect">
            <a:avLst/>
          </a:prstGeom>
          <a:solidFill>
            <a:srgbClr val="0CE5FC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8" name="楕円 147">
            <a:extLst>
              <a:ext uri="{FF2B5EF4-FFF2-40B4-BE49-F238E27FC236}">
                <a16:creationId xmlns:a16="http://schemas.microsoft.com/office/drawing/2014/main" id="{BDAEBEF7-B30B-4FB8-B30C-672C6002FEBD}"/>
              </a:ext>
            </a:extLst>
          </p:cNvPr>
          <p:cNvSpPr/>
          <p:nvPr/>
        </p:nvSpPr>
        <p:spPr>
          <a:xfrm>
            <a:off x="11025680" y="4055126"/>
            <a:ext cx="130307" cy="14108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3" name="正方形/長方形 92">
            <a:extLst>
              <a:ext uri="{FF2B5EF4-FFF2-40B4-BE49-F238E27FC236}">
                <a16:creationId xmlns:a16="http://schemas.microsoft.com/office/drawing/2014/main" id="{CE2BFB3F-B16A-419B-8732-5320162DC28F}"/>
              </a:ext>
            </a:extLst>
          </p:cNvPr>
          <p:cNvSpPr/>
          <p:nvPr/>
        </p:nvSpPr>
        <p:spPr>
          <a:xfrm>
            <a:off x="856489" y="1583016"/>
            <a:ext cx="754358" cy="1556418"/>
          </a:xfrm>
          <a:prstGeom prst="rect">
            <a:avLst/>
          </a:prstGeom>
          <a:solidFill>
            <a:srgbClr val="0CE5FC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5" name="正方形/長方形 94">
            <a:extLst>
              <a:ext uri="{FF2B5EF4-FFF2-40B4-BE49-F238E27FC236}">
                <a16:creationId xmlns:a16="http://schemas.microsoft.com/office/drawing/2014/main" id="{06F4DBC3-1D8D-499E-8F57-EC29AA8AEB79}"/>
              </a:ext>
            </a:extLst>
          </p:cNvPr>
          <p:cNvSpPr/>
          <p:nvPr/>
        </p:nvSpPr>
        <p:spPr>
          <a:xfrm>
            <a:off x="10926255" y="1583016"/>
            <a:ext cx="650300" cy="1556418"/>
          </a:xfrm>
          <a:prstGeom prst="rect">
            <a:avLst/>
          </a:prstGeom>
          <a:solidFill>
            <a:srgbClr val="0CE5FC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0" name="正方形/長方形 149">
            <a:extLst>
              <a:ext uri="{FF2B5EF4-FFF2-40B4-BE49-F238E27FC236}">
                <a16:creationId xmlns:a16="http://schemas.microsoft.com/office/drawing/2014/main" id="{C82A893D-AC0F-463A-AC74-F2C918220F67}"/>
              </a:ext>
            </a:extLst>
          </p:cNvPr>
          <p:cNvSpPr/>
          <p:nvPr/>
        </p:nvSpPr>
        <p:spPr>
          <a:xfrm>
            <a:off x="1123554" y="869914"/>
            <a:ext cx="597384" cy="440843"/>
          </a:xfrm>
          <a:prstGeom prst="rect">
            <a:avLst/>
          </a:prstGeom>
          <a:solidFill>
            <a:srgbClr val="0CE5FC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2" name="楕円 151">
            <a:extLst>
              <a:ext uri="{FF2B5EF4-FFF2-40B4-BE49-F238E27FC236}">
                <a16:creationId xmlns:a16="http://schemas.microsoft.com/office/drawing/2014/main" id="{39D4514E-64BE-4FAA-B560-9F96216428A7}"/>
              </a:ext>
            </a:extLst>
          </p:cNvPr>
          <p:cNvSpPr/>
          <p:nvPr/>
        </p:nvSpPr>
        <p:spPr>
          <a:xfrm>
            <a:off x="1388182" y="1036150"/>
            <a:ext cx="130307" cy="14108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4" name="正方形/長方形 153">
            <a:extLst>
              <a:ext uri="{FF2B5EF4-FFF2-40B4-BE49-F238E27FC236}">
                <a16:creationId xmlns:a16="http://schemas.microsoft.com/office/drawing/2014/main" id="{45A44C9C-8D87-4999-BDCF-405117CCEA7F}"/>
              </a:ext>
            </a:extLst>
          </p:cNvPr>
          <p:cNvSpPr/>
          <p:nvPr/>
        </p:nvSpPr>
        <p:spPr>
          <a:xfrm>
            <a:off x="10803818" y="906203"/>
            <a:ext cx="559498" cy="377476"/>
          </a:xfrm>
          <a:prstGeom prst="rect">
            <a:avLst/>
          </a:prstGeom>
          <a:solidFill>
            <a:srgbClr val="0CE5FC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6" name="楕円 155">
            <a:extLst>
              <a:ext uri="{FF2B5EF4-FFF2-40B4-BE49-F238E27FC236}">
                <a16:creationId xmlns:a16="http://schemas.microsoft.com/office/drawing/2014/main" id="{2AA5682C-C42D-4076-98AF-6AEB2CB782FB}"/>
              </a:ext>
            </a:extLst>
          </p:cNvPr>
          <p:cNvSpPr/>
          <p:nvPr/>
        </p:nvSpPr>
        <p:spPr>
          <a:xfrm>
            <a:off x="11018421" y="1028896"/>
            <a:ext cx="130307" cy="14108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0" name="テキスト ボックス 159">
            <a:extLst>
              <a:ext uri="{FF2B5EF4-FFF2-40B4-BE49-F238E27FC236}">
                <a16:creationId xmlns:a16="http://schemas.microsoft.com/office/drawing/2014/main" id="{ADC6358C-A7BB-4AAC-9B2C-AFFA94304AAB}"/>
              </a:ext>
            </a:extLst>
          </p:cNvPr>
          <p:cNvSpPr txBox="1"/>
          <p:nvPr/>
        </p:nvSpPr>
        <p:spPr>
          <a:xfrm>
            <a:off x="0" y="4994228"/>
            <a:ext cx="16436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ja-JP" altLang="en-US" dirty="0"/>
              <a:t>下面</a:t>
            </a:r>
            <a:endParaRPr lang="ja-JP" altLang="en-US" dirty="0"/>
          </a:p>
        </p:txBody>
      </p:sp>
      <p:sp>
        <p:nvSpPr>
          <p:cNvPr id="162" name="テキスト ボックス 161">
            <a:extLst>
              <a:ext uri="{FF2B5EF4-FFF2-40B4-BE49-F238E27FC236}">
                <a16:creationId xmlns:a16="http://schemas.microsoft.com/office/drawing/2014/main" id="{7C0138B4-62A9-43C2-8B0B-6ABD536481CC}"/>
              </a:ext>
            </a:extLst>
          </p:cNvPr>
          <p:cNvSpPr txBox="1"/>
          <p:nvPr/>
        </p:nvSpPr>
        <p:spPr>
          <a:xfrm>
            <a:off x="49388" y="2081573"/>
            <a:ext cx="10813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ja-JP" altLang="en-US" dirty="0"/>
              <a:t>上</a:t>
            </a:r>
            <a:r>
              <a:rPr lang="ja-JP" altLang="en-US" dirty="0"/>
              <a:t>面</a:t>
            </a:r>
          </a:p>
        </p:txBody>
      </p:sp>
      <p:sp>
        <p:nvSpPr>
          <p:cNvPr id="166" name="テキスト ボックス 165">
            <a:extLst>
              <a:ext uri="{FF2B5EF4-FFF2-40B4-BE49-F238E27FC236}">
                <a16:creationId xmlns:a16="http://schemas.microsoft.com/office/drawing/2014/main" id="{C88C142A-B27F-4779-AB21-BB0F444699E9}"/>
              </a:ext>
            </a:extLst>
          </p:cNvPr>
          <p:cNvSpPr txBox="1"/>
          <p:nvPr/>
        </p:nvSpPr>
        <p:spPr>
          <a:xfrm>
            <a:off x="1788321" y="4876245"/>
            <a:ext cx="160668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Al</a:t>
            </a:r>
            <a:r>
              <a:rPr kumimoji="1" lang="ja-JP" altLang="en-US" dirty="0"/>
              <a:t> </a:t>
            </a:r>
            <a:r>
              <a:rPr kumimoji="1" lang="en-US" altLang="ja-JP" dirty="0"/>
              <a:t>block A</a:t>
            </a:r>
            <a:r>
              <a:rPr kumimoji="1" lang="ja-JP" altLang="en-US" dirty="0"/>
              <a:t>（上下</a:t>
            </a:r>
            <a:r>
              <a:rPr lang="en-US" altLang="ja-JP" dirty="0"/>
              <a:t>4</a:t>
            </a:r>
            <a:r>
              <a:rPr kumimoji="1" lang="ja-JP" altLang="en-US" dirty="0"/>
              <a:t>か所）</a:t>
            </a:r>
            <a:endParaRPr kumimoji="1" lang="en-US" altLang="ja-JP" dirty="0"/>
          </a:p>
          <a:p>
            <a:r>
              <a:rPr lang="ja-JP" altLang="en-US" dirty="0"/>
              <a:t>アンプ基板を</a:t>
            </a:r>
            <a:endParaRPr lang="en-US" altLang="ja-JP" dirty="0"/>
          </a:p>
          <a:p>
            <a:r>
              <a:rPr lang="ja-JP" altLang="en-US" dirty="0"/>
              <a:t>筐体に</a:t>
            </a:r>
            <a:r>
              <a:rPr kumimoji="1" lang="ja-JP" altLang="en-US" dirty="0"/>
              <a:t>接地、</a:t>
            </a:r>
            <a:endParaRPr kumimoji="1" lang="en-US" altLang="ja-JP" dirty="0"/>
          </a:p>
          <a:p>
            <a:r>
              <a:rPr kumimoji="1" lang="ja-JP" altLang="en-US" dirty="0"/>
              <a:t>筐体に固定</a:t>
            </a:r>
          </a:p>
        </p:txBody>
      </p:sp>
      <p:sp>
        <p:nvSpPr>
          <p:cNvPr id="169" name="テキスト ボックス 168">
            <a:extLst>
              <a:ext uri="{FF2B5EF4-FFF2-40B4-BE49-F238E27FC236}">
                <a16:creationId xmlns:a16="http://schemas.microsoft.com/office/drawing/2014/main" id="{77497E91-7760-47C4-AF62-54CDDA163CA6}"/>
              </a:ext>
            </a:extLst>
          </p:cNvPr>
          <p:cNvSpPr txBox="1"/>
          <p:nvPr/>
        </p:nvSpPr>
        <p:spPr>
          <a:xfrm>
            <a:off x="2256078" y="22975"/>
            <a:ext cx="33943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上側・下側</a:t>
            </a:r>
            <a:r>
              <a:rPr kumimoji="1" lang="en-US" altLang="ja-JP" dirty="0"/>
              <a:t>Al</a:t>
            </a:r>
            <a:r>
              <a:rPr kumimoji="1" lang="ja-JP" altLang="en-US" dirty="0"/>
              <a:t>板を</a:t>
            </a:r>
            <a:endParaRPr kumimoji="1" lang="en-US" altLang="ja-JP" dirty="0"/>
          </a:p>
          <a:p>
            <a:r>
              <a:rPr lang="ja-JP" altLang="en-US" dirty="0"/>
              <a:t>挟むための</a:t>
            </a:r>
            <a:r>
              <a:rPr lang="en-US" altLang="ja-JP" dirty="0"/>
              <a:t>Al</a:t>
            </a:r>
            <a:r>
              <a:rPr lang="ja-JP" altLang="en-US" dirty="0"/>
              <a:t> </a:t>
            </a:r>
            <a:r>
              <a:rPr lang="en-US" altLang="ja-JP" dirty="0"/>
              <a:t>block</a:t>
            </a:r>
            <a:r>
              <a:rPr lang="ja-JP" altLang="en-US" dirty="0"/>
              <a:t> </a:t>
            </a:r>
            <a:r>
              <a:rPr lang="en-US" altLang="ja-JP" dirty="0"/>
              <a:t>B</a:t>
            </a:r>
            <a:r>
              <a:rPr lang="ja-JP" altLang="en-US" dirty="0"/>
              <a:t>（</a:t>
            </a:r>
            <a:r>
              <a:rPr lang="en-US" altLang="ja-JP" dirty="0"/>
              <a:t>12</a:t>
            </a:r>
            <a:r>
              <a:rPr lang="ja-JP" altLang="en-US" dirty="0"/>
              <a:t>か所）</a:t>
            </a:r>
            <a:endParaRPr kumimoji="1" lang="en-US" altLang="ja-JP" dirty="0"/>
          </a:p>
        </p:txBody>
      </p:sp>
      <p:cxnSp>
        <p:nvCxnSpPr>
          <p:cNvPr id="173" name="直線矢印コネクタ 172">
            <a:extLst>
              <a:ext uri="{FF2B5EF4-FFF2-40B4-BE49-F238E27FC236}">
                <a16:creationId xmlns:a16="http://schemas.microsoft.com/office/drawing/2014/main" id="{848B142C-0164-488C-ACCF-EAFAF04A3278}"/>
              </a:ext>
            </a:extLst>
          </p:cNvPr>
          <p:cNvCxnSpPr>
            <a:cxnSpLocks/>
            <a:endCxn id="86" idx="0"/>
          </p:cNvCxnSpPr>
          <p:nvPr/>
        </p:nvCxnSpPr>
        <p:spPr>
          <a:xfrm>
            <a:off x="3708165" y="403265"/>
            <a:ext cx="82785" cy="46672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50852157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正方形/長方形 108">
            <a:extLst>
              <a:ext uri="{FF2B5EF4-FFF2-40B4-BE49-F238E27FC236}">
                <a16:creationId xmlns:a16="http://schemas.microsoft.com/office/drawing/2014/main" id="{CC6A43AF-896E-42DE-82DA-853FF42232AA}"/>
              </a:ext>
            </a:extLst>
          </p:cNvPr>
          <p:cNvSpPr/>
          <p:nvPr/>
        </p:nvSpPr>
        <p:spPr>
          <a:xfrm>
            <a:off x="739499" y="2347218"/>
            <a:ext cx="740300" cy="615746"/>
          </a:xfrm>
          <a:prstGeom prst="rect">
            <a:avLst/>
          </a:prstGeom>
          <a:solidFill>
            <a:srgbClr val="FFFF00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7" name="正方形/長方形 106">
            <a:extLst>
              <a:ext uri="{FF2B5EF4-FFF2-40B4-BE49-F238E27FC236}">
                <a16:creationId xmlns:a16="http://schemas.microsoft.com/office/drawing/2014/main" id="{BDC570D5-F2BC-4FCF-B105-062A9CDF523D}"/>
              </a:ext>
            </a:extLst>
          </p:cNvPr>
          <p:cNvSpPr/>
          <p:nvPr/>
        </p:nvSpPr>
        <p:spPr>
          <a:xfrm>
            <a:off x="740227" y="1504838"/>
            <a:ext cx="740300" cy="615746"/>
          </a:xfrm>
          <a:prstGeom prst="rect">
            <a:avLst/>
          </a:prstGeom>
          <a:solidFill>
            <a:srgbClr val="FFFF00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3" name="正方形/長方形 112">
            <a:extLst>
              <a:ext uri="{FF2B5EF4-FFF2-40B4-BE49-F238E27FC236}">
                <a16:creationId xmlns:a16="http://schemas.microsoft.com/office/drawing/2014/main" id="{2AA9E235-0385-45A6-A342-3E123B540CC1}"/>
              </a:ext>
            </a:extLst>
          </p:cNvPr>
          <p:cNvSpPr/>
          <p:nvPr/>
        </p:nvSpPr>
        <p:spPr>
          <a:xfrm>
            <a:off x="10680518" y="1528046"/>
            <a:ext cx="740300" cy="615746"/>
          </a:xfrm>
          <a:prstGeom prst="rect">
            <a:avLst/>
          </a:prstGeom>
          <a:solidFill>
            <a:srgbClr val="FFFF00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1" name="正方形/長方形 110">
            <a:extLst>
              <a:ext uri="{FF2B5EF4-FFF2-40B4-BE49-F238E27FC236}">
                <a16:creationId xmlns:a16="http://schemas.microsoft.com/office/drawing/2014/main" id="{7C5F8CE4-FB1A-4496-97D3-248DBD8D0D1B}"/>
              </a:ext>
            </a:extLst>
          </p:cNvPr>
          <p:cNvSpPr/>
          <p:nvPr/>
        </p:nvSpPr>
        <p:spPr>
          <a:xfrm>
            <a:off x="10684030" y="2372380"/>
            <a:ext cx="740300" cy="615746"/>
          </a:xfrm>
          <a:prstGeom prst="rect">
            <a:avLst/>
          </a:prstGeom>
          <a:solidFill>
            <a:srgbClr val="FFFF00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8" name="コンテンツ プレースホルダー 4">
            <a:extLst>
              <a:ext uri="{FF2B5EF4-FFF2-40B4-BE49-F238E27FC236}">
                <a16:creationId xmlns:a16="http://schemas.microsoft.com/office/drawing/2014/main" id="{B4A7E40E-0BB6-49BB-8BD2-E15EFA1DAF4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3" t="47058" r="10248" b="44386"/>
          <a:stretch/>
        </p:blipFill>
        <p:spPr>
          <a:xfrm>
            <a:off x="838200" y="1894476"/>
            <a:ext cx="10686144" cy="615263"/>
          </a:xfrm>
          <a:prstGeom prst="rect">
            <a:avLst/>
          </a:prstGeom>
        </p:spPr>
      </p:pic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25C1946C-C7F0-4F04-BAC8-B6589CAE8B4D}"/>
              </a:ext>
            </a:extLst>
          </p:cNvPr>
          <p:cNvSpPr/>
          <p:nvPr/>
        </p:nvSpPr>
        <p:spPr>
          <a:xfrm>
            <a:off x="740227" y="1516205"/>
            <a:ext cx="10686144" cy="615263"/>
          </a:xfrm>
          <a:prstGeom prst="rect">
            <a:avLst/>
          </a:prstGeom>
          <a:solidFill>
            <a:srgbClr val="0CE5FC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37AC91BF-1434-4D7E-AF3F-052CFF1568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コンテンツ プレースホルダー 6">
            <a:extLst>
              <a:ext uri="{FF2B5EF4-FFF2-40B4-BE49-F238E27FC236}">
                <a16:creationId xmlns:a16="http://schemas.microsoft.com/office/drawing/2014/main" id="{579727C8-4F59-42EB-8F51-3825896A17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005161"/>
            <a:ext cx="9974943" cy="1171802"/>
          </a:xfrm>
        </p:spPr>
        <p:txBody>
          <a:bodyPr/>
          <a:lstStyle/>
          <a:p>
            <a:endParaRPr lang="ja-JP" altLang="en-US" dirty="0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0AE5936A-5F32-4F7E-842A-DF77FCC5418B}"/>
              </a:ext>
            </a:extLst>
          </p:cNvPr>
          <p:cNvSpPr/>
          <p:nvPr/>
        </p:nvSpPr>
        <p:spPr>
          <a:xfrm>
            <a:off x="752928" y="2350092"/>
            <a:ext cx="10686144" cy="615263"/>
          </a:xfrm>
          <a:prstGeom prst="rect">
            <a:avLst/>
          </a:prstGeom>
          <a:solidFill>
            <a:srgbClr val="0CE5FC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9FCBF99C-D021-4103-9F66-0B1FE9C9DC43}"/>
              </a:ext>
            </a:extLst>
          </p:cNvPr>
          <p:cNvSpPr/>
          <p:nvPr/>
        </p:nvSpPr>
        <p:spPr>
          <a:xfrm>
            <a:off x="653142" y="1441251"/>
            <a:ext cx="97973" cy="15563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B280D3DB-69CD-49A5-8670-C405F12C12DB}"/>
              </a:ext>
            </a:extLst>
          </p:cNvPr>
          <p:cNvSpPr/>
          <p:nvPr/>
        </p:nvSpPr>
        <p:spPr>
          <a:xfrm>
            <a:off x="11415483" y="1441251"/>
            <a:ext cx="97973" cy="15563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C65C7AD1-2862-4935-9C82-AE37FF07D0C0}"/>
              </a:ext>
            </a:extLst>
          </p:cNvPr>
          <p:cNvSpPr/>
          <p:nvPr/>
        </p:nvSpPr>
        <p:spPr>
          <a:xfrm>
            <a:off x="751115" y="2156868"/>
            <a:ext cx="10675256" cy="72570"/>
          </a:xfrm>
          <a:prstGeom prst="rect">
            <a:avLst/>
          </a:prstGeom>
          <a:solidFill>
            <a:srgbClr val="FFFF00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1213C55A-20CA-4174-BDD5-2D7A5BBC3FDF}"/>
              </a:ext>
            </a:extLst>
          </p:cNvPr>
          <p:cNvSpPr/>
          <p:nvPr/>
        </p:nvSpPr>
        <p:spPr>
          <a:xfrm>
            <a:off x="665841" y="2988126"/>
            <a:ext cx="10834915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57E8C80C-1949-4F3A-A702-2DFE646EBE25}"/>
              </a:ext>
            </a:extLst>
          </p:cNvPr>
          <p:cNvSpPr/>
          <p:nvPr/>
        </p:nvSpPr>
        <p:spPr>
          <a:xfrm>
            <a:off x="678541" y="1459119"/>
            <a:ext cx="10834915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23" name="直線矢印コネクタ 22">
            <a:extLst>
              <a:ext uri="{FF2B5EF4-FFF2-40B4-BE49-F238E27FC236}">
                <a16:creationId xmlns:a16="http://schemas.microsoft.com/office/drawing/2014/main" id="{BA821681-4B6F-4A42-A8E5-7F9AC2C0CAD4}"/>
              </a:ext>
            </a:extLst>
          </p:cNvPr>
          <p:cNvCxnSpPr>
            <a:cxnSpLocks/>
          </p:cNvCxnSpPr>
          <p:nvPr/>
        </p:nvCxnSpPr>
        <p:spPr>
          <a:xfrm>
            <a:off x="1650398" y="1362997"/>
            <a:ext cx="457230" cy="8014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4AB73C9D-081F-4559-9E4E-E0F7D67751F5}"/>
              </a:ext>
            </a:extLst>
          </p:cNvPr>
          <p:cNvSpPr txBox="1"/>
          <p:nvPr/>
        </p:nvSpPr>
        <p:spPr>
          <a:xfrm>
            <a:off x="126609" y="1102666"/>
            <a:ext cx="5944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/>
              <a:t>絶縁体</a:t>
            </a:r>
            <a:r>
              <a:rPr lang="ja-JP" altLang="en-US" dirty="0"/>
              <a:t>板</a:t>
            </a:r>
            <a:r>
              <a:rPr lang="en-US" altLang="ja-JP" dirty="0"/>
              <a:t>(t=1), </a:t>
            </a:r>
            <a:r>
              <a:rPr lang="ja-JP" altLang="en-US" dirty="0"/>
              <a:t>アラルダイトでアンプ基板と接着・封止</a:t>
            </a:r>
            <a:endParaRPr kumimoji="1" lang="ja-JP" altLang="en-US" dirty="0"/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92E261F0-F4FD-46A8-A303-6166F349090D}"/>
              </a:ext>
            </a:extLst>
          </p:cNvPr>
          <p:cNvSpPr txBox="1"/>
          <p:nvPr/>
        </p:nvSpPr>
        <p:spPr>
          <a:xfrm>
            <a:off x="6070865" y="970025"/>
            <a:ext cx="54729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Al</a:t>
            </a:r>
            <a:r>
              <a:rPr kumimoji="1" lang="ja-JP" altLang="en-US" dirty="0"/>
              <a:t>板（上）：アラルダイトで絶縁体板と接着・封止</a:t>
            </a: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3F74DCCD-C867-4E35-9241-67FB17D03365}"/>
              </a:ext>
            </a:extLst>
          </p:cNvPr>
          <p:cNvSpPr txBox="1"/>
          <p:nvPr/>
        </p:nvSpPr>
        <p:spPr>
          <a:xfrm>
            <a:off x="4645149" y="3494767"/>
            <a:ext cx="57038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Al</a:t>
            </a:r>
            <a:r>
              <a:rPr kumimoji="1" lang="ja-JP" altLang="en-US" dirty="0"/>
              <a:t>板（下）：アラルダイトで絶縁体板と接着・封止。</a:t>
            </a:r>
            <a:endParaRPr kumimoji="1" lang="en-US" altLang="ja-JP" dirty="0"/>
          </a:p>
          <a:p>
            <a:r>
              <a:rPr kumimoji="1" lang="ja-JP" altLang="en-US" dirty="0"/>
              <a:t>ねじで</a:t>
            </a:r>
            <a:r>
              <a:rPr lang="ja-JP" altLang="en-US" dirty="0"/>
              <a:t>アンプの</a:t>
            </a:r>
            <a:r>
              <a:rPr kumimoji="1" lang="ja-JP" altLang="en-US" dirty="0"/>
              <a:t>グラウンド</a:t>
            </a:r>
            <a:r>
              <a:rPr lang="ja-JP" altLang="en-US" dirty="0"/>
              <a:t>と電気的接続</a:t>
            </a:r>
            <a:endParaRPr kumimoji="1" lang="ja-JP" altLang="en-US" dirty="0"/>
          </a:p>
        </p:txBody>
      </p:sp>
      <p:grpSp>
        <p:nvGrpSpPr>
          <p:cNvPr id="65" name="グループ化 64">
            <a:extLst>
              <a:ext uri="{FF2B5EF4-FFF2-40B4-BE49-F238E27FC236}">
                <a16:creationId xmlns:a16="http://schemas.microsoft.com/office/drawing/2014/main" id="{F126931F-562D-48CB-B821-2B29B3BC85B5}"/>
              </a:ext>
            </a:extLst>
          </p:cNvPr>
          <p:cNvGrpSpPr/>
          <p:nvPr/>
        </p:nvGrpSpPr>
        <p:grpSpPr>
          <a:xfrm>
            <a:off x="766448" y="1773842"/>
            <a:ext cx="597476" cy="1016380"/>
            <a:chOff x="811789" y="1761187"/>
            <a:chExt cx="597476" cy="1016380"/>
          </a:xfrm>
        </p:grpSpPr>
        <p:grpSp>
          <p:nvGrpSpPr>
            <p:cNvPr id="52" name="グループ化 51">
              <a:extLst>
                <a:ext uri="{FF2B5EF4-FFF2-40B4-BE49-F238E27FC236}">
                  <a16:creationId xmlns:a16="http://schemas.microsoft.com/office/drawing/2014/main" id="{00EAA473-767A-47D8-8229-8206D7556461}"/>
                </a:ext>
              </a:extLst>
            </p:cNvPr>
            <p:cNvGrpSpPr/>
            <p:nvPr/>
          </p:nvGrpSpPr>
          <p:grpSpPr>
            <a:xfrm>
              <a:off x="811789" y="1761187"/>
              <a:ext cx="597476" cy="1016380"/>
              <a:chOff x="3403612" y="3656896"/>
              <a:chExt cx="597476" cy="1016380"/>
            </a:xfrm>
          </p:grpSpPr>
          <p:sp>
            <p:nvSpPr>
              <p:cNvPr id="53" name="正方形/長方形 52">
                <a:extLst>
                  <a:ext uri="{FF2B5EF4-FFF2-40B4-BE49-F238E27FC236}">
                    <a16:creationId xmlns:a16="http://schemas.microsoft.com/office/drawing/2014/main" id="{18238B1E-A146-45EB-BD1C-7D07C9CEFBB9}"/>
                  </a:ext>
                </a:extLst>
              </p:cNvPr>
              <p:cNvSpPr/>
              <p:nvPr/>
            </p:nvSpPr>
            <p:spPr>
              <a:xfrm>
                <a:off x="3403612" y="4246963"/>
                <a:ext cx="597476" cy="257693"/>
              </a:xfrm>
              <a:prstGeom prst="rect">
                <a:avLst/>
              </a:prstGeom>
              <a:solidFill>
                <a:srgbClr val="0CE5FC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54" name="正方形/長方形 53">
                <a:extLst>
                  <a:ext uri="{FF2B5EF4-FFF2-40B4-BE49-F238E27FC236}">
                    <a16:creationId xmlns:a16="http://schemas.microsoft.com/office/drawing/2014/main" id="{71AF2683-B210-4AAB-81E4-0E74B142B034}"/>
                  </a:ext>
                </a:extLst>
              </p:cNvPr>
              <p:cNvSpPr/>
              <p:nvPr/>
            </p:nvSpPr>
            <p:spPr>
              <a:xfrm>
                <a:off x="3403612" y="3764995"/>
                <a:ext cx="594042" cy="257693"/>
              </a:xfrm>
              <a:prstGeom prst="rect">
                <a:avLst/>
              </a:prstGeom>
              <a:solidFill>
                <a:srgbClr val="0CE5FC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55" name="斜め縞 54">
                <a:extLst>
                  <a:ext uri="{FF2B5EF4-FFF2-40B4-BE49-F238E27FC236}">
                    <a16:creationId xmlns:a16="http://schemas.microsoft.com/office/drawing/2014/main" id="{FD7038AE-4FCF-4BDA-912C-80E689F53247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643148">
                <a:off x="3597972" y="3656896"/>
                <a:ext cx="200666" cy="208717"/>
              </a:xfrm>
              <a:prstGeom prst="diagStripe">
                <a:avLst/>
              </a:prstGeom>
              <a:solidFill>
                <a:srgbClr val="01FF7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6" name="正方形/長方形 55">
                <a:extLst>
                  <a:ext uri="{FF2B5EF4-FFF2-40B4-BE49-F238E27FC236}">
                    <a16:creationId xmlns:a16="http://schemas.microsoft.com/office/drawing/2014/main" id="{E3FCA70D-74D3-4C61-848D-B3B42A0BEBF9}"/>
                  </a:ext>
                </a:extLst>
              </p:cNvPr>
              <p:cNvSpPr/>
              <p:nvPr/>
            </p:nvSpPr>
            <p:spPr>
              <a:xfrm>
                <a:off x="3649318" y="3756839"/>
                <a:ext cx="97973" cy="916437"/>
              </a:xfrm>
              <a:prstGeom prst="rect">
                <a:avLst/>
              </a:prstGeom>
              <a:solidFill>
                <a:srgbClr val="01FF7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57" name="四角形: 角を丸くする 56">
                <a:extLst>
                  <a:ext uri="{FF2B5EF4-FFF2-40B4-BE49-F238E27FC236}">
                    <a16:creationId xmlns:a16="http://schemas.microsoft.com/office/drawing/2014/main" id="{C44A96B4-2A25-4A1F-8ABD-545222C5A5E8}"/>
                  </a:ext>
                </a:extLst>
              </p:cNvPr>
              <p:cNvSpPr/>
              <p:nvPr/>
            </p:nvSpPr>
            <p:spPr>
              <a:xfrm>
                <a:off x="3586100" y="4509517"/>
                <a:ext cx="234635" cy="114252"/>
              </a:xfrm>
              <a:prstGeom prst="roundRect">
                <a:avLst/>
              </a:prstGeom>
              <a:solidFill>
                <a:srgbClr val="01FF74">
                  <a:alpha val="50196"/>
                </a:s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58" name="楕円 57">
              <a:extLst>
                <a:ext uri="{FF2B5EF4-FFF2-40B4-BE49-F238E27FC236}">
                  <a16:creationId xmlns:a16="http://schemas.microsoft.com/office/drawing/2014/main" id="{8FCB1C83-7B23-42EC-B3C9-C825BD4E0BA2}"/>
                </a:ext>
              </a:extLst>
            </p:cNvPr>
            <p:cNvSpPr/>
            <p:nvPr/>
          </p:nvSpPr>
          <p:spPr>
            <a:xfrm>
              <a:off x="877145" y="1925223"/>
              <a:ext cx="146898" cy="144889"/>
            </a:xfrm>
            <a:prstGeom prst="ellipse">
              <a:avLst/>
            </a:prstGeom>
            <a:solidFill>
              <a:srgbClr val="01FF7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0" name="楕円 59">
              <a:extLst>
                <a:ext uri="{FF2B5EF4-FFF2-40B4-BE49-F238E27FC236}">
                  <a16:creationId xmlns:a16="http://schemas.microsoft.com/office/drawing/2014/main" id="{30EC8607-DA69-4758-81E1-37441CE8DB61}"/>
                </a:ext>
              </a:extLst>
            </p:cNvPr>
            <p:cNvSpPr/>
            <p:nvPr/>
          </p:nvSpPr>
          <p:spPr>
            <a:xfrm>
              <a:off x="864971" y="2382455"/>
              <a:ext cx="146898" cy="144889"/>
            </a:xfrm>
            <a:prstGeom prst="ellipse">
              <a:avLst/>
            </a:prstGeom>
            <a:solidFill>
              <a:srgbClr val="01FF7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2" name="楕円 61">
              <a:extLst>
                <a:ext uri="{FF2B5EF4-FFF2-40B4-BE49-F238E27FC236}">
                  <a16:creationId xmlns:a16="http://schemas.microsoft.com/office/drawing/2014/main" id="{F1C46372-5A77-49D1-ADD2-1365826C526F}"/>
                </a:ext>
              </a:extLst>
            </p:cNvPr>
            <p:cNvSpPr/>
            <p:nvPr/>
          </p:nvSpPr>
          <p:spPr>
            <a:xfrm>
              <a:off x="1207471" y="2389603"/>
              <a:ext cx="146898" cy="144889"/>
            </a:xfrm>
            <a:prstGeom prst="ellipse">
              <a:avLst/>
            </a:prstGeom>
            <a:solidFill>
              <a:srgbClr val="01FF7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4" name="楕円 63">
              <a:extLst>
                <a:ext uri="{FF2B5EF4-FFF2-40B4-BE49-F238E27FC236}">
                  <a16:creationId xmlns:a16="http://schemas.microsoft.com/office/drawing/2014/main" id="{40907131-7D7B-4C1B-B67A-0DEE6399A610}"/>
                </a:ext>
              </a:extLst>
            </p:cNvPr>
            <p:cNvSpPr/>
            <p:nvPr/>
          </p:nvSpPr>
          <p:spPr>
            <a:xfrm>
              <a:off x="1214427" y="1925223"/>
              <a:ext cx="146898" cy="144889"/>
            </a:xfrm>
            <a:prstGeom prst="ellipse">
              <a:avLst/>
            </a:prstGeom>
            <a:solidFill>
              <a:srgbClr val="01FF7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cxnSp>
        <p:nvCxnSpPr>
          <p:cNvPr id="66" name="直線矢印コネクタ 65">
            <a:extLst>
              <a:ext uri="{FF2B5EF4-FFF2-40B4-BE49-F238E27FC236}">
                <a16:creationId xmlns:a16="http://schemas.microsoft.com/office/drawing/2014/main" id="{8F5F7A33-412D-4828-A594-8288569AAF8F}"/>
              </a:ext>
            </a:extLst>
          </p:cNvPr>
          <p:cNvCxnSpPr>
            <a:cxnSpLocks/>
          </p:cNvCxnSpPr>
          <p:nvPr/>
        </p:nvCxnSpPr>
        <p:spPr>
          <a:xfrm flipH="1">
            <a:off x="6291891" y="1298307"/>
            <a:ext cx="133942" cy="60704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直線矢印コネクタ 67">
            <a:extLst>
              <a:ext uri="{FF2B5EF4-FFF2-40B4-BE49-F238E27FC236}">
                <a16:creationId xmlns:a16="http://schemas.microsoft.com/office/drawing/2014/main" id="{F4A64066-E0E8-4185-AD5A-0B80BC753102}"/>
              </a:ext>
            </a:extLst>
          </p:cNvPr>
          <p:cNvCxnSpPr>
            <a:cxnSpLocks/>
          </p:cNvCxnSpPr>
          <p:nvPr/>
        </p:nvCxnSpPr>
        <p:spPr>
          <a:xfrm flipH="1" flipV="1">
            <a:off x="6070498" y="2856224"/>
            <a:ext cx="221393" cy="63854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0" name="グループ化 69">
            <a:extLst>
              <a:ext uri="{FF2B5EF4-FFF2-40B4-BE49-F238E27FC236}">
                <a16:creationId xmlns:a16="http://schemas.microsoft.com/office/drawing/2014/main" id="{D9F9107B-7D17-4740-9869-5E07EC579277}"/>
              </a:ext>
            </a:extLst>
          </p:cNvPr>
          <p:cNvGrpSpPr/>
          <p:nvPr/>
        </p:nvGrpSpPr>
        <p:grpSpPr>
          <a:xfrm>
            <a:off x="10900647" y="1760621"/>
            <a:ext cx="597476" cy="1016380"/>
            <a:chOff x="811789" y="1761187"/>
            <a:chExt cx="597476" cy="1016380"/>
          </a:xfrm>
        </p:grpSpPr>
        <p:grpSp>
          <p:nvGrpSpPr>
            <p:cNvPr id="71" name="グループ化 70">
              <a:extLst>
                <a:ext uri="{FF2B5EF4-FFF2-40B4-BE49-F238E27FC236}">
                  <a16:creationId xmlns:a16="http://schemas.microsoft.com/office/drawing/2014/main" id="{DED0AD0A-CC05-4836-BA6C-B8C82AEFFB90}"/>
                </a:ext>
              </a:extLst>
            </p:cNvPr>
            <p:cNvGrpSpPr/>
            <p:nvPr/>
          </p:nvGrpSpPr>
          <p:grpSpPr>
            <a:xfrm>
              <a:off x="811789" y="1761187"/>
              <a:ext cx="597476" cy="1016380"/>
              <a:chOff x="3403612" y="3656896"/>
              <a:chExt cx="597476" cy="1016380"/>
            </a:xfrm>
          </p:grpSpPr>
          <p:sp>
            <p:nvSpPr>
              <p:cNvPr id="76" name="正方形/長方形 75">
                <a:extLst>
                  <a:ext uri="{FF2B5EF4-FFF2-40B4-BE49-F238E27FC236}">
                    <a16:creationId xmlns:a16="http://schemas.microsoft.com/office/drawing/2014/main" id="{593D2848-7B33-40F7-A0DE-FBA41516CE30}"/>
                  </a:ext>
                </a:extLst>
              </p:cNvPr>
              <p:cNvSpPr/>
              <p:nvPr/>
            </p:nvSpPr>
            <p:spPr>
              <a:xfrm>
                <a:off x="3403612" y="4246963"/>
                <a:ext cx="597476" cy="257693"/>
              </a:xfrm>
              <a:prstGeom prst="rect">
                <a:avLst/>
              </a:prstGeom>
              <a:solidFill>
                <a:srgbClr val="0CE5FC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77" name="正方形/長方形 76">
                <a:extLst>
                  <a:ext uri="{FF2B5EF4-FFF2-40B4-BE49-F238E27FC236}">
                    <a16:creationId xmlns:a16="http://schemas.microsoft.com/office/drawing/2014/main" id="{874BB559-FE8B-42CC-907F-C4E24AD873DC}"/>
                  </a:ext>
                </a:extLst>
              </p:cNvPr>
              <p:cNvSpPr/>
              <p:nvPr/>
            </p:nvSpPr>
            <p:spPr>
              <a:xfrm>
                <a:off x="3403612" y="3764995"/>
                <a:ext cx="594042" cy="257693"/>
              </a:xfrm>
              <a:prstGeom prst="rect">
                <a:avLst/>
              </a:prstGeom>
              <a:solidFill>
                <a:srgbClr val="0CE5FC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78" name="斜め縞 77">
                <a:extLst>
                  <a:ext uri="{FF2B5EF4-FFF2-40B4-BE49-F238E27FC236}">
                    <a16:creationId xmlns:a16="http://schemas.microsoft.com/office/drawing/2014/main" id="{107A7010-1294-4731-BC92-CB684305B8BE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643148">
                <a:off x="3597972" y="3656896"/>
                <a:ext cx="200666" cy="208717"/>
              </a:xfrm>
              <a:prstGeom prst="diagStripe">
                <a:avLst/>
              </a:prstGeom>
              <a:solidFill>
                <a:srgbClr val="01FF7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79" name="正方形/長方形 78">
                <a:extLst>
                  <a:ext uri="{FF2B5EF4-FFF2-40B4-BE49-F238E27FC236}">
                    <a16:creationId xmlns:a16="http://schemas.microsoft.com/office/drawing/2014/main" id="{B5E0905F-A730-4663-8A51-724A11E5A7CD}"/>
                  </a:ext>
                </a:extLst>
              </p:cNvPr>
              <p:cNvSpPr/>
              <p:nvPr/>
            </p:nvSpPr>
            <p:spPr>
              <a:xfrm>
                <a:off x="3649318" y="3756839"/>
                <a:ext cx="97973" cy="916437"/>
              </a:xfrm>
              <a:prstGeom prst="rect">
                <a:avLst/>
              </a:prstGeom>
              <a:solidFill>
                <a:srgbClr val="01FF7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80" name="四角形: 角を丸くする 79">
                <a:extLst>
                  <a:ext uri="{FF2B5EF4-FFF2-40B4-BE49-F238E27FC236}">
                    <a16:creationId xmlns:a16="http://schemas.microsoft.com/office/drawing/2014/main" id="{E9453AEB-9329-4C5C-91D5-F7634174F1BA}"/>
                  </a:ext>
                </a:extLst>
              </p:cNvPr>
              <p:cNvSpPr/>
              <p:nvPr/>
            </p:nvSpPr>
            <p:spPr>
              <a:xfrm>
                <a:off x="3586100" y="4509517"/>
                <a:ext cx="234635" cy="114252"/>
              </a:xfrm>
              <a:prstGeom prst="roundRect">
                <a:avLst/>
              </a:prstGeom>
              <a:solidFill>
                <a:srgbClr val="01FF74">
                  <a:alpha val="50196"/>
                </a:s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72" name="楕円 71">
              <a:extLst>
                <a:ext uri="{FF2B5EF4-FFF2-40B4-BE49-F238E27FC236}">
                  <a16:creationId xmlns:a16="http://schemas.microsoft.com/office/drawing/2014/main" id="{F81ED2C2-A198-4F0C-BD8D-FC8ADABA2B4B}"/>
                </a:ext>
              </a:extLst>
            </p:cNvPr>
            <p:cNvSpPr/>
            <p:nvPr/>
          </p:nvSpPr>
          <p:spPr>
            <a:xfrm>
              <a:off x="877145" y="1925223"/>
              <a:ext cx="146898" cy="144889"/>
            </a:xfrm>
            <a:prstGeom prst="ellipse">
              <a:avLst/>
            </a:prstGeom>
            <a:solidFill>
              <a:srgbClr val="01FF7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3" name="楕円 72">
              <a:extLst>
                <a:ext uri="{FF2B5EF4-FFF2-40B4-BE49-F238E27FC236}">
                  <a16:creationId xmlns:a16="http://schemas.microsoft.com/office/drawing/2014/main" id="{28F242AE-7685-49BB-A200-7B91777F2E3E}"/>
                </a:ext>
              </a:extLst>
            </p:cNvPr>
            <p:cNvSpPr/>
            <p:nvPr/>
          </p:nvSpPr>
          <p:spPr>
            <a:xfrm>
              <a:off x="864971" y="2382455"/>
              <a:ext cx="146898" cy="144889"/>
            </a:xfrm>
            <a:prstGeom prst="ellipse">
              <a:avLst/>
            </a:prstGeom>
            <a:solidFill>
              <a:srgbClr val="01FF7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4" name="楕円 73">
              <a:extLst>
                <a:ext uri="{FF2B5EF4-FFF2-40B4-BE49-F238E27FC236}">
                  <a16:creationId xmlns:a16="http://schemas.microsoft.com/office/drawing/2014/main" id="{B76677B2-4D27-4ADF-9137-8D8F18617211}"/>
                </a:ext>
              </a:extLst>
            </p:cNvPr>
            <p:cNvSpPr/>
            <p:nvPr/>
          </p:nvSpPr>
          <p:spPr>
            <a:xfrm>
              <a:off x="1207471" y="2389603"/>
              <a:ext cx="146898" cy="144889"/>
            </a:xfrm>
            <a:prstGeom prst="ellipse">
              <a:avLst/>
            </a:prstGeom>
            <a:solidFill>
              <a:srgbClr val="01FF7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5" name="楕円 74">
              <a:extLst>
                <a:ext uri="{FF2B5EF4-FFF2-40B4-BE49-F238E27FC236}">
                  <a16:creationId xmlns:a16="http://schemas.microsoft.com/office/drawing/2014/main" id="{7FB90D70-E8BD-4CB9-93F9-78BAF798A724}"/>
                </a:ext>
              </a:extLst>
            </p:cNvPr>
            <p:cNvSpPr/>
            <p:nvPr/>
          </p:nvSpPr>
          <p:spPr>
            <a:xfrm>
              <a:off x="1214427" y="1925223"/>
              <a:ext cx="146898" cy="144889"/>
            </a:xfrm>
            <a:prstGeom prst="ellipse">
              <a:avLst/>
            </a:prstGeom>
            <a:solidFill>
              <a:srgbClr val="01FF7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81" name="グループ化 80">
            <a:extLst>
              <a:ext uri="{FF2B5EF4-FFF2-40B4-BE49-F238E27FC236}">
                <a16:creationId xmlns:a16="http://schemas.microsoft.com/office/drawing/2014/main" id="{2D324EF9-3043-444E-AD0D-6C5183DFBE78}"/>
              </a:ext>
            </a:extLst>
          </p:cNvPr>
          <p:cNvGrpSpPr/>
          <p:nvPr/>
        </p:nvGrpSpPr>
        <p:grpSpPr>
          <a:xfrm>
            <a:off x="8475348" y="1786542"/>
            <a:ext cx="597476" cy="1016380"/>
            <a:chOff x="811789" y="1761187"/>
            <a:chExt cx="597476" cy="1016380"/>
          </a:xfrm>
        </p:grpSpPr>
        <p:grpSp>
          <p:nvGrpSpPr>
            <p:cNvPr id="82" name="グループ化 81">
              <a:extLst>
                <a:ext uri="{FF2B5EF4-FFF2-40B4-BE49-F238E27FC236}">
                  <a16:creationId xmlns:a16="http://schemas.microsoft.com/office/drawing/2014/main" id="{8F0A2DB6-52EB-48CA-B982-C24E63F70B25}"/>
                </a:ext>
              </a:extLst>
            </p:cNvPr>
            <p:cNvGrpSpPr/>
            <p:nvPr/>
          </p:nvGrpSpPr>
          <p:grpSpPr>
            <a:xfrm>
              <a:off x="811789" y="1761187"/>
              <a:ext cx="597476" cy="1016380"/>
              <a:chOff x="3403612" y="3656896"/>
              <a:chExt cx="597476" cy="1016380"/>
            </a:xfrm>
          </p:grpSpPr>
          <p:sp>
            <p:nvSpPr>
              <p:cNvPr id="87" name="正方形/長方形 86">
                <a:extLst>
                  <a:ext uri="{FF2B5EF4-FFF2-40B4-BE49-F238E27FC236}">
                    <a16:creationId xmlns:a16="http://schemas.microsoft.com/office/drawing/2014/main" id="{BCA8D586-4FC3-4931-A4EC-6B7517D61A30}"/>
                  </a:ext>
                </a:extLst>
              </p:cNvPr>
              <p:cNvSpPr/>
              <p:nvPr/>
            </p:nvSpPr>
            <p:spPr>
              <a:xfrm>
                <a:off x="3403612" y="4246963"/>
                <a:ext cx="597476" cy="257693"/>
              </a:xfrm>
              <a:prstGeom prst="rect">
                <a:avLst/>
              </a:prstGeom>
              <a:solidFill>
                <a:srgbClr val="0CE5FC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88" name="正方形/長方形 87">
                <a:extLst>
                  <a:ext uri="{FF2B5EF4-FFF2-40B4-BE49-F238E27FC236}">
                    <a16:creationId xmlns:a16="http://schemas.microsoft.com/office/drawing/2014/main" id="{382D172A-CAE7-4E4B-A0CD-7B27730FFD69}"/>
                  </a:ext>
                </a:extLst>
              </p:cNvPr>
              <p:cNvSpPr/>
              <p:nvPr/>
            </p:nvSpPr>
            <p:spPr>
              <a:xfrm>
                <a:off x="3403612" y="3764995"/>
                <a:ext cx="594042" cy="257693"/>
              </a:xfrm>
              <a:prstGeom prst="rect">
                <a:avLst/>
              </a:prstGeom>
              <a:solidFill>
                <a:srgbClr val="0CE5FC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89" name="斜め縞 88">
                <a:extLst>
                  <a:ext uri="{FF2B5EF4-FFF2-40B4-BE49-F238E27FC236}">
                    <a16:creationId xmlns:a16="http://schemas.microsoft.com/office/drawing/2014/main" id="{8B796626-4E8F-4F3B-9AAF-2FA53D4FDAC1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643148">
                <a:off x="3597972" y="3656896"/>
                <a:ext cx="200666" cy="208717"/>
              </a:xfrm>
              <a:prstGeom prst="diagStripe">
                <a:avLst/>
              </a:prstGeom>
              <a:solidFill>
                <a:srgbClr val="01FF7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90" name="正方形/長方形 89">
                <a:extLst>
                  <a:ext uri="{FF2B5EF4-FFF2-40B4-BE49-F238E27FC236}">
                    <a16:creationId xmlns:a16="http://schemas.microsoft.com/office/drawing/2014/main" id="{3BE642A9-EE0B-437B-93DB-D8472D54910B}"/>
                  </a:ext>
                </a:extLst>
              </p:cNvPr>
              <p:cNvSpPr/>
              <p:nvPr/>
            </p:nvSpPr>
            <p:spPr>
              <a:xfrm>
                <a:off x="3649318" y="3756839"/>
                <a:ext cx="97973" cy="916437"/>
              </a:xfrm>
              <a:prstGeom prst="rect">
                <a:avLst/>
              </a:prstGeom>
              <a:solidFill>
                <a:srgbClr val="01FF7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91" name="四角形: 角を丸くする 90">
                <a:extLst>
                  <a:ext uri="{FF2B5EF4-FFF2-40B4-BE49-F238E27FC236}">
                    <a16:creationId xmlns:a16="http://schemas.microsoft.com/office/drawing/2014/main" id="{D6EE659B-9B8F-4295-B0DD-A8CC54B59006}"/>
                  </a:ext>
                </a:extLst>
              </p:cNvPr>
              <p:cNvSpPr/>
              <p:nvPr/>
            </p:nvSpPr>
            <p:spPr>
              <a:xfrm>
                <a:off x="3586100" y="4509517"/>
                <a:ext cx="234635" cy="114252"/>
              </a:xfrm>
              <a:prstGeom prst="roundRect">
                <a:avLst/>
              </a:prstGeom>
              <a:solidFill>
                <a:srgbClr val="01FF74">
                  <a:alpha val="50196"/>
                </a:s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83" name="楕円 82">
              <a:extLst>
                <a:ext uri="{FF2B5EF4-FFF2-40B4-BE49-F238E27FC236}">
                  <a16:creationId xmlns:a16="http://schemas.microsoft.com/office/drawing/2014/main" id="{4556B43B-B166-4C41-92D8-C27296474112}"/>
                </a:ext>
              </a:extLst>
            </p:cNvPr>
            <p:cNvSpPr/>
            <p:nvPr/>
          </p:nvSpPr>
          <p:spPr>
            <a:xfrm>
              <a:off x="877145" y="1925223"/>
              <a:ext cx="146898" cy="144889"/>
            </a:xfrm>
            <a:prstGeom prst="ellipse">
              <a:avLst/>
            </a:prstGeom>
            <a:solidFill>
              <a:srgbClr val="01FF7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4" name="楕円 83">
              <a:extLst>
                <a:ext uri="{FF2B5EF4-FFF2-40B4-BE49-F238E27FC236}">
                  <a16:creationId xmlns:a16="http://schemas.microsoft.com/office/drawing/2014/main" id="{AA4CB2DC-ABD1-46E3-A0BC-835B24FAB4A6}"/>
                </a:ext>
              </a:extLst>
            </p:cNvPr>
            <p:cNvSpPr/>
            <p:nvPr/>
          </p:nvSpPr>
          <p:spPr>
            <a:xfrm>
              <a:off x="864971" y="2382455"/>
              <a:ext cx="146898" cy="144889"/>
            </a:xfrm>
            <a:prstGeom prst="ellipse">
              <a:avLst/>
            </a:prstGeom>
            <a:solidFill>
              <a:srgbClr val="01FF7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5" name="楕円 84">
              <a:extLst>
                <a:ext uri="{FF2B5EF4-FFF2-40B4-BE49-F238E27FC236}">
                  <a16:creationId xmlns:a16="http://schemas.microsoft.com/office/drawing/2014/main" id="{7711D632-4233-497F-9A16-4FDB120DB918}"/>
                </a:ext>
              </a:extLst>
            </p:cNvPr>
            <p:cNvSpPr/>
            <p:nvPr/>
          </p:nvSpPr>
          <p:spPr>
            <a:xfrm>
              <a:off x="1207471" y="2389603"/>
              <a:ext cx="146898" cy="144889"/>
            </a:xfrm>
            <a:prstGeom prst="ellipse">
              <a:avLst/>
            </a:prstGeom>
            <a:solidFill>
              <a:srgbClr val="01FF7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6" name="楕円 85">
              <a:extLst>
                <a:ext uri="{FF2B5EF4-FFF2-40B4-BE49-F238E27FC236}">
                  <a16:creationId xmlns:a16="http://schemas.microsoft.com/office/drawing/2014/main" id="{BF21A5B3-78C6-4263-B818-80FBE62A2969}"/>
                </a:ext>
              </a:extLst>
            </p:cNvPr>
            <p:cNvSpPr/>
            <p:nvPr/>
          </p:nvSpPr>
          <p:spPr>
            <a:xfrm>
              <a:off x="1214427" y="1925223"/>
              <a:ext cx="146898" cy="144889"/>
            </a:xfrm>
            <a:prstGeom prst="ellipse">
              <a:avLst/>
            </a:prstGeom>
            <a:solidFill>
              <a:srgbClr val="01FF7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92" name="グループ化 91">
            <a:extLst>
              <a:ext uri="{FF2B5EF4-FFF2-40B4-BE49-F238E27FC236}">
                <a16:creationId xmlns:a16="http://schemas.microsoft.com/office/drawing/2014/main" id="{0CD41BE0-359C-4B7C-A437-3A9289CDE89F}"/>
              </a:ext>
            </a:extLst>
          </p:cNvPr>
          <p:cNvGrpSpPr/>
          <p:nvPr/>
        </p:nvGrpSpPr>
        <p:grpSpPr>
          <a:xfrm>
            <a:off x="3405215" y="1786021"/>
            <a:ext cx="597476" cy="1016380"/>
            <a:chOff x="811789" y="1761187"/>
            <a:chExt cx="597476" cy="1016380"/>
          </a:xfrm>
        </p:grpSpPr>
        <p:grpSp>
          <p:nvGrpSpPr>
            <p:cNvPr id="93" name="グループ化 92">
              <a:extLst>
                <a:ext uri="{FF2B5EF4-FFF2-40B4-BE49-F238E27FC236}">
                  <a16:creationId xmlns:a16="http://schemas.microsoft.com/office/drawing/2014/main" id="{6943500C-4363-4BB9-94B6-02C3430F2C91}"/>
                </a:ext>
              </a:extLst>
            </p:cNvPr>
            <p:cNvGrpSpPr/>
            <p:nvPr/>
          </p:nvGrpSpPr>
          <p:grpSpPr>
            <a:xfrm>
              <a:off x="811789" y="1761187"/>
              <a:ext cx="597476" cy="1016380"/>
              <a:chOff x="3403612" y="3656896"/>
              <a:chExt cx="597476" cy="1016380"/>
            </a:xfrm>
          </p:grpSpPr>
          <p:sp>
            <p:nvSpPr>
              <p:cNvPr id="98" name="正方形/長方形 97">
                <a:extLst>
                  <a:ext uri="{FF2B5EF4-FFF2-40B4-BE49-F238E27FC236}">
                    <a16:creationId xmlns:a16="http://schemas.microsoft.com/office/drawing/2014/main" id="{FE1A1733-C865-469E-B177-69C433BC3F41}"/>
                  </a:ext>
                </a:extLst>
              </p:cNvPr>
              <p:cNvSpPr/>
              <p:nvPr/>
            </p:nvSpPr>
            <p:spPr>
              <a:xfrm>
                <a:off x="3403612" y="4246963"/>
                <a:ext cx="597476" cy="257693"/>
              </a:xfrm>
              <a:prstGeom prst="rect">
                <a:avLst/>
              </a:prstGeom>
              <a:solidFill>
                <a:srgbClr val="0CE5FC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99" name="正方形/長方形 98">
                <a:extLst>
                  <a:ext uri="{FF2B5EF4-FFF2-40B4-BE49-F238E27FC236}">
                    <a16:creationId xmlns:a16="http://schemas.microsoft.com/office/drawing/2014/main" id="{401D620D-4229-41D6-B765-4B3FF698D14F}"/>
                  </a:ext>
                </a:extLst>
              </p:cNvPr>
              <p:cNvSpPr/>
              <p:nvPr/>
            </p:nvSpPr>
            <p:spPr>
              <a:xfrm>
                <a:off x="3403612" y="3764995"/>
                <a:ext cx="594042" cy="257693"/>
              </a:xfrm>
              <a:prstGeom prst="rect">
                <a:avLst/>
              </a:prstGeom>
              <a:solidFill>
                <a:srgbClr val="0CE5FC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00" name="斜め縞 99">
                <a:extLst>
                  <a:ext uri="{FF2B5EF4-FFF2-40B4-BE49-F238E27FC236}">
                    <a16:creationId xmlns:a16="http://schemas.microsoft.com/office/drawing/2014/main" id="{19767BC2-3022-4C1D-8D21-AB0A5ED15249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643148">
                <a:off x="3597972" y="3656896"/>
                <a:ext cx="200666" cy="208717"/>
              </a:xfrm>
              <a:prstGeom prst="diagStripe">
                <a:avLst/>
              </a:prstGeom>
              <a:solidFill>
                <a:srgbClr val="01FF7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1" name="正方形/長方形 100">
                <a:extLst>
                  <a:ext uri="{FF2B5EF4-FFF2-40B4-BE49-F238E27FC236}">
                    <a16:creationId xmlns:a16="http://schemas.microsoft.com/office/drawing/2014/main" id="{F7777EE7-C3F9-4670-B7E8-D9D721DB6B15}"/>
                  </a:ext>
                </a:extLst>
              </p:cNvPr>
              <p:cNvSpPr/>
              <p:nvPr/>
            </p:nvSpPr>
            <p:spPr>
              <a:xfrm>
                <a:off x="3649318" y="3756839"/>
                <a:ext cx="97973" cy="916437"/>
              </a:xfrm>
              <a:prstGeom prst="rect">
                <a:avLst/>
              </a:prstGeom>
              <a:solidFill>
                <a:srgbClr val="01FF7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02" name="四角形: 角を丸くする 101">
                <a:extLst>
                  <a:ext uri="{FF2B5EF4-FFF2-40B4-BE49-F238E27FC236}">
                    <a16:creationId xmlns:a16="http://schemas.microsoft.com/office/drawing/2014/main" id="{ED305A30-7463-4FE4-AB89-03922AD76E0F}"/>
                  </a:ext>
                </a:extLst>
              </p:cNvPr>
              <p:cNvSpPr/>
              <p:nvPr/>
            </p:nvSpPr>
            <p:spPr>
              <a:xfrm>
                <a:off x="3586100" y="4509517"/>
                <a:ext cx="234635" cy="114252"/>
              </a:xfrm>
              <a:prstGeom prst="roundRect">
                <a:avLst/>
              </a:prstGeom>
              <a:solidFill>
                <a:srgbClr val="01FF74">
                  <a:alpha val="50196"/>
                </a:s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94" name="楕円 93">
              <a:extLst>
                <a:ext uri="{FF2B5EF4-FFF2-40B4-BE49-F238E27FC236}">
                  <a16:creationId xmlns:a16="http://schemas.microsoft.com/office/drawing/2014/main" id="{469BB552-6CEC-42EC-B4D2-9225F25C7B0C}"/>
                </a:ext>
              </a:extLst>
            </p:cNvPr>
            <p:cNvSpPr/>
            <p:nvPr/>
          </p:nvSpPr>
          <p:spPr>
            <a:xfrm>
              <a:off x="877145" y="1925223"/>
              <a:ext cx="146898" cy="144889"/>
            </a:xfrm>
            <a:prstGeom prst="ellipse">
              <a:avLst/>
            </a:prstGeom>
            <a:solidFill>
              <a:srgbClr val="01FF7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5" name="楕円 94">
              <a:extLst>
                <a:ext uri="{FF2B5EF4-FFF2-40B4-BE49-F238E27FC236}">
                  <a16:creationId xmlns:a16="http://schemas.microsoft.com/office/drawing/2014/main" id="{1C49C64C-D7FB-45DB-8F25-3856F6EE855C}"/>
                </a:ext>
              </a:extLst>
            </p:cNvPr>
            <p:cNvSpPr/>
            <p:nvPr/>
          </p:nvSpPr>
          <p:spPr>
            <a:xfrm>
              <a:off x="864971" y="2382455"/>
              <a:ext cx="146898" cy="144889"/>
            </a:xfrm>
            <a:prstGeom prst="ellipse">
              <a:avLst/>
            </a:prstGeom>
            <a:solidFill>
              <a:srgbClr val="01FF7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6" name="楕円 95">
              <a:extLst>
                <a:ext uri="{FF2B5EF4-FFF2-40B4-BE49-F238E27FC236}">
                  <a16:creationId xmlns:a16="http://schemas.microsoft.com/office/drawing/2014/main" id="{D106355B-7530-41A6-A629-71C4BB482588}"/>
                </a:ext>
              </a:extLst>
            </p:cNvPr>
            <p:cNvSpPr/>
            <p:nvPr/>
          </p:nvSpPr>
          <p:spPr>
            <a:xfrm>
              <a:off x="1207471" y="2389603"/>
              <a:ext cx="146898" cy="144889"/>
            </a:xfrm>
            <a:prstGeom prst="ellipse">
              <a:avLst/>
            </a:prstGeom>
            <a:solidFill>
              <a:srgbClr val="01FF7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7" name="楕円 96">
              <a:extLst>
                <a:ext uri="{FF2B5EF4-FFF2-40B4-BE49-F238E27FC236}">
                  <a16:creationId xmlns:a16="http://schemas.microsoft.com/office/drawing/2014/main" id="{B776B32A-3750-4206-BE74-8E1CEFD41A7C}"/>
                </a:ext>
              </a:extLst>
            </p:cNvPr>
            <p:cNvSpPr/>
            <p:nvPr/>
          </p:nvSpPr>
          <p:spPr>
            <a:xfrm>
              <a:off x="1214427" y="1925223"/>
              <a:ext cx="146898" cy="144889"/>
            </a:xfrm>
            <a:prstGeom prst="ellipse">
              <a:avLst/>
            </a:prstGeom>
            <a:solidFill>
              <a:srgbClr val="01FF7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cxnSp>
        <p:nvCxnSpPr>
          <p:cNvPr id="105" name="直線矢印コネクタ 104">
            <a:extLst>
              <a:ext uri="{FF2B5EF4-FFF2-40B4-BE49-F238E27FC236}">
                <a16:creationId xmlns:a16="http://schemas.microsoft.com/office/drawing/2014/main" id="{8F5F6892-1B2A-4419-B086-FC8814D0D23C}"/>
              </a:ext>
            </a:extLst>
          </p:cNvPr>
          <p:cNvCxnSpPr>
            <a:cxnSpLocks/>
          </p:cNvCxnSpPr>
          <p:nvPr/>
        </p:nvCxnSpPr>
        <p:spPr>
          <a:xfrm flipH="1" flipV="1">
            <a:off x="1492498" y="2802401"/>
            <a:ext cx="364438" cy="79892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6" name="テキスト ボックス 105">
            <a:extLst>
              <a:ext uri="{FF2B5EF4-FFF2-40B4-BE49-F238E27FC236}">
                <a16:creationId xmlns:a16="http://schemas.microsoft.com/office/drawing/2014/main" id="{4E395E43-E08C-47ED-AE39-E53F3782C4C3}"/>
              </a:ext>
            </a:extLst>
          </p:cNvPr>
          <p:cNvSpPr txBox="1"/>
          <p:nvPr/>
        </p:nvSpPr>
        <p:spPr>
          <a:xfrm>
            <a:off x="1360490" y="3629465"/>
            <a:ext cx="12410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Al block A</a:t>
            </a:r>
            <a:endParaRPr kumimoji="1" lang="ja-JP" altLang="en-US" dirty="0"/>
          </a:p>
        </p:txBody>
      </p:sp>
      <p:sp>
        <p:nvSpPr>
          <p:cNvPr id="116" name="テキスト ボックス 115">
            <a:extLst>
              <a:ext uri="{FF2B5EF4-FFF2-40B4-BE49-F238E27FC236}">
                <a16:creationId xmlns:a16="http://schemas.microsoft.com/office/drawing/2014/main" id="{496574BC-A288-44AE-A8D1-35987F67F38D}"/>
              </a:ext>
            </a:extLst>
          </p:cNvPr>
          <p:cNvSpPr txBox="1"/>
          <p:nvPr/>
        </p:nvSpPr>
        <p:spPr>
          <a:xfrm>
            <a:off x="2984772" y="3513698"/>
            <a:ext cx="1249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Al block B</a:t>
            </a:r>
            <a:endParaRPr kumimoji="1" lang="ja-JP" altLang="en-US" dirty="0"/>
          </a:p>
        </p:txBody>
      </p:sp>
      <p:cxnSp>
        <p:nvCxnSpPr>
          <p:cNvPr id="117" name="直線矢印コネクタ 116">
            <a:extLst>
              <a:ext uri="{FF2B5EF4-FFF2-40B4-BE49-F238E27FC236}">
                <a16:creationId xmlns:a16="http://schemas.microsoft.com/office/drawing/2014/main" id="{C871D942-F3B5-48A9-8ADC-97094D9D12D2}"/>
              </a:ext>
            </a:extLst>
          </p:cNvPr>
          <p:cNvCxnSpPr>
            <a:cxnSpLocks/>
          </p:cNvCxnSpPr>
          <p:nvPr/>
        </p:nvCxnSpPr>
        <p:spPr>
          <a:xfrm flipH="1" flipV="1">
            <a:off x="3498577" y="2638642"/>
            <a:ext cx="87195" cy="89183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6756403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B9890C7-DBC9-483E-BE25-A5D41BD90E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8963" y="-12937"/>
            <a:ext cx="10515600" cy="1325563"/>
          </a:xfrm>
        </p:spPr>
        <p:txBody>
          <a:bodyPr/>
          <a:lstStyle/>
          <a:p>
            <a:r>
              <a:rPr kumimoji="1" lang="en-US" altLang="ja-JP" dirty="0"/>
              <a:t>Dimension of E16 PRC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054B7AB-35CC-42A7-AAA9-24B7A7CC77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53220"/>
            <a:ext cx="10515600" cy="4351338"/>
          </a:xfrm>
        </p:spPr>
        <p:txBody>
          <a:bodyPr/>
          <a:lstStyle/>
          <a:p>
            <a:r>
              <a:rPr kumimoji="1" lang="en-US" altLang="ja-JP" dirty="0"/>
              <a:t>Almost same structure as </a:t>
            </a:r>
            <a:r>
              <a:rPr kumimoji="1" lang="en-US" altLang="ja-JP" dirty="0" err="1"/>
              <a:t>BGOegg</a:t>
            </a:r>
            <a:r>
              <a:rPr kumimoji="1" lang="en-US" altLang="ja-JP" dirty="0"/>
              <a:t>-RPC but </a:t>
            </a:r>
            <a:r>
              <a:rPr lang="en-US" altLang="ja-JP" dirty="0"/>
              <a:t>slightly </a:t>
            </a:r>
            <a:r>
              <a:rPr kumimoji="1" lang="en-US" altLang="ja-JP" dirty="0"/>
              <a:t>shorter length</a:t>
            </a:r>
            <a:endParaRPr kumimoji="1" lang="ja-JP" altLang="en-US" dirty="0"/>
          </a:p>
        </p:txBody>
      </p:sp>
      <p:pic>
        <p:nvPicPr>
          <p:cNvPr id="4" name="コンテンツ プレースホルダー 4">
            <a:extLst>
              <a:ext uri="{FF2B5EF4-FFF2-40B4-BE49-F238E27FC236}">
                <a16:creationId xmlns:a16="http://schemas.microsoft.com/office/drawing/2014/main" id="{F2E2775B-A615-411B-B8CD-AF491AAB04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187" y="2114153"/>
            <a:ext cx="4554513" cy="3415884"/>
          </a:xfrm>
          <a:prstGeom prst="rect">
            <a:avLst/>
          </a:prstGeom>
        </p:spPr>
      </p:pic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F5D29653-F869-418F-9E0D-9270500CA42C}"/>
              </a:ext>
            </a:extLst>
          </p:cNvPr>
          <p:cNvSpPr/>
          <p:nvPr/>
        </p:nvSpPr>
        <p:spPr>
          <a:xfrm>
            <a:off x="5824513" y="2888351"/>
            <a:ext cx="5681938" cy="1181201"/>
          </a:xfrm>
          <a:prstGeom prst="rect">
            <a:avLst/>
          </a:prstGeom>
          <a:solidFill>
            <a:srgbClr val="4CEDF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E69D4EA7-4D6A-4286-B175-393E5981AEFF}"/>
              </a:ext>
            </a:extLst>
          </p:cNvPr>
          <p:cNvSpPr/>
          <p:nvPr/>
        </p:nvSpPr>
        <p:spPr>
          <a:xfrm>
            <a:off x="6046763" y="2888351"/>
            <a:ext cx="5257800" cy="1158187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cxnSp>
        <p:nvCxnSpPr>
          <p:cNvPr id="10" name="直線矢印コネクタ 9">
            <a:extLst>
              <a:ext uri="{FF2B5EF4-FFF2-40B4-BE49-F238E27FC236}">
                <a16:creationId xmlns:a16="http://schemas.microsoft.com/office/drawing/2014/main" id="{293A7543-FC69-4CBE-9A50-18009C664B33}"/>
              </a:ext>
            </a:extLst>
          </p:cNvPr>
          <p:cNvCxnSpPr/>
          <p:nvPr/>
        </p:nvCxnSpPr>
        <p:spPr>
          <a:xfrm>
            <a:off x="5814336" y="2714625"/>
            <a:ext cx="5702300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E2A5CD84-912F-4694-AE7F-9A509915AFC9}"/>
              </a:ext>
            </a:extLst>
          </p:cNvPr>
          <p:cNvSpPr txBox="1"/>
          <p:nvPr/>
        </p:nvSpPr>
        <p:spPr>
          <a:xfrm>
            <a:off x="7668015" y="2398762"/>
            <a:ext cx="2015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Total length=880</a:t>
            </a:r>
            <a:endParaRPr kumimoji="1" lang="ja-JP" altLang="en-US" dirty="0"/>
          </a:p>
        </p:txBody>
      </p:sp>
      <p:cxnSp>
        <p:nvCxnSpPr>
          <p:cNvPr id="12" name="直線矢印コネクタ 11">
            <a:extLst>
              <a:ext uri="{FF2B5EF4-FFF2-40B4-BE49-F238E27FC236}">
                <a16:creationId xmlns:a16="http://schemas.microsoft.com/office/drawing/2014/main" id="{138252D2-8584-419D-99F3-978DF6E1FE12}"/>
              </a:ext>
            </a:extLst>
          </p:cNvPr>
          <p:cNvCxnSpPr>
            <a:cxnSpLocks/>
          </p:cNvCxnSpPr>
          <p:nvPr/>
        </p:nvCxnSpPr>
        <p:spPr>
          <a:xfrm>
            <a:off x="5819962" y="3505544"/>
            <a:ext cx="239501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F0711CE7-E7A6-4C25-B159-5ED8F821A748}"/>
              </a:ext>
            </a:extLst>
          </p:cNvPr>
          <p:cNvSpPr txBox="1"/>
          <p:nvPr/>
        </p:nvSpPr>
        <p:spPr>
          <a:xfrm>
            <a:off x="7914097" y="4403673"/>
            <a:ext cx="27895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Space for amp =55 each</a:t>
            </a:r>
            <a:endParaRPr kumimoji="1" lang="ja-JP" altLang="en-US" dirty="0"/>
          </a:p>
        </p:txBody>
      </p:sp>
      <p:cxnSp>
        <p:nvCxnSpPr>
          <p:cNvPr id="18" name="直線矢印コネクタ 17">
            <a:extLst>
              <a:ext uri="{FF2B5EF4-FFF2-40B4-BE49-F238E27FC236}">
                <a16:creationId xmlns:a16="http://schemas.microsoft.com/office/drawing/2014/main" id="{05110E16-7612-4922-AF38-40D2B6563C54}"/>
              </a:ext>
            </a:extLst>
          </p:cNvPr>
          <p:cNvCxnSpPr>
            <a:cxnSpLocks/>
          </p:cNvCxnSpPr>
          <p:nvPr/>
        </p:nvCxnSpPr>
        <p:spPr>
          <a:xfrm flipH="1" flipV="1">
            <a:off x="5935638" y="3670579"/>
            <a:ext cx="2109812" cy="86332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矢印コネクタ 18">
            <a:extLst>
              <a:ext uri="{FF2B5EF4-FFF2-40B4-BE49-F238E27FC236}">
                <a16:creationId xmlns:a16="http://schemas.microsoft.com/office/drawing/2014/main" id="{9664240B-D1A2-4C6D-A31C-8A3543D6327E}"/>
              </a:ext>
            </a:extLst>
          </p:cNvPr>
          <p:cNvCxnSpPr>
            <a:cxnSpLocks/>
          </p:cNvCxnSpPr>
          <p:nvPr/>
        </p:nvCxnSpPr>
        <p:spPr>
          <a:xfrm>
            <a:off x="11304563" y="3665814"/>
            <a:ext cx="222250" cy="4764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矢印コネクタ 19">
            <a:extLst>
              <a:ext uri="{FF2B5EF4-FFF2-40B4-BE49-F238E27FC236}">
                <a16:creationId xmlns:a16="http://schemas.microsoft.com/office/drawing/2014/main" id="{E643A551-903D-4FCB-A6C0-6ED2B1DEB8A4}"/>
              </a:ext>
            </a:extLst>
          </p:cNvPr>
          <p:cNvCxnSpPr>
            <a:cxnSpLocks/>
          </p:cNvCxnSpPr>
          <p:nvPr/>
        </p:nvCxnSpPr>
        <p:spPr>
          <a:xfrm flipV="1">
            <a:off x="10602913" y="3665814"/>
            <a:ext cx="812775" cy="76413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361A107C-9622-4AA8-AB20-1B9D0C15D0E1}"/>
              </a:ext>
            </a:extLst>
          </p:cNvPr>
          <p:cNvSpPr txBox="1"/>
          <p:nvPr/>
        </p:nvSpPr>
        <p:spPr>
          <a:xfrm>
            <a:off x="7556951" y="4889607"/>
            <a:ext cx="3095719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Cathode PCB (230x770)</a:t>
            </a:r>
            <a:r>
              <a:rPr lang="ja-JP" altLang="en-US" dirty="0"/>
              <a:t>：</a:t>
            </a:r>
            <a:r>
              <a:rPr lang="en-US" altLang="ja-JP" dirty="0"/>
              <a:t>2</a:t>
            </a:r>
          </a:p>
          <a:p>
            <a:r>
              <a:rPr lang="en-US" altLang="ja-JP" dirty="0"/>
              <a:t>Anode</a:t>
            </a:r>
            <a:r>
              <a:rPr lang="ja-JP" altLang="en-US" dirty="0"/>
              <a:t> </a:t>
            </a:r>
            <a:r>
              <a:rPr lang="en-US" altLang="ja-JP" dirty="0"/>
              <a:t>PCB</a:t>
            </a:r>
            <a:r>
              <a:rPr lang="ja-JP" altLang="en-US" dirty="0"/>
              <a:t> </a:t>
            </a:r>
            <a:r>
              <a:rPr lang="en-US" altLang="ja-JP" dirty="0"/>
              <a:t>(230x770)</a:t>
            </a:r>
            <a:r>
              <a:rPr lang="ja-JP" altLang="en-US" dirty="0"/>
              <a:t>：</a:t>
            </a:r>
            <a:r>
              <a:rPr lang="en-US" altLang="ja-JP" dirty="0"/>
              <a:t>1</a:t>
            </a:r>
            <a:r>
              <a:rPr lang="ja-JP" altLang="en-US" dirty="0"/>
              <a:t> </a:t>
            </a:r>
            <a:endParaRPr lang="en-US" altLang="ja-JP" dirty="0"/>
          </a:p>
          <a:p>
            <a:r>
              <a:rPr lang="en-US" altLang="ja-JP" dirty="0"/>
              <a:t>Honeycomb </a:t>
            </a:r>
            <a:r>
              <a:rPr kumimoji="1" lang="en-US" altLang="ja-JP" dirty="0"/>
              <a:t>(6x240x750):2</a:t>
            </a:r>
          </a:p>
          <a:p>
            <a:r>
              <a:rPr kumimoji="1" lang="en-US" altLang="ja-JP" dirty="0"/>
              <a:t>G-10</a:t>
            </a:r>
            <a:r>
              <a:rPr lang="ja-JP" altLang="en-US" dirty="0"/>
              <a:t> </a:t>
            </a:r>
            <a:r>
              <a:rPr lang="en-US" altLang="ja-JP" dirty="0"/>
              <a:t>plate</a:t>
            </a:r>
            <a:r>
              <a:rPr lang="ja-JP" altLang="en-US" dirty="0"/>
              <a:t> </a:t>
            </a:r>
            <a:r>
              <a:rPr kumimoji="1" lang="en-US" altLang="ja-JP" dirty="0"/>
              <a:t>(0.5x240x770):4</a:t>
            </a:r>
            <a:endParaRPr lang="en-US" altLang="ja-JP" dirty="0"/>
          </a:p>
          <a:p>
            <a:r>
              <a:rPr lang="en-US" altLang="ja-JP" dirty="0">
                <a:solidFill>
                  <a:srgbClr val="FF0000"/>
                </a:solidFill>
              </a:rPr>
              <a:t>Glass (0.4x230x750)</a:t>
            </a:r>
            <a:r>
              <a:rPr lang="ja-JP" altLang="en-US" dirty="0">
                <a:solidFill>
                  <a:srgbClr val="FF0000"/>
                </a:solidFill>
              </a:rPr>
              <a:t>：</a:t>
            </a:r>
            <a:r>
              <a:rPr lang="en-US" altLang="ja-JP" dirty="0">
                <a:solidFill>
                  <a:srgbClr val="FF0000"/>
                </a:solidFill>
              </a:rPr>
              <a:t>12</a:t>
            </a:r>
          </a:p>
          <a:p>
            <a:r>
              <a:rPr lang="en-US" altLang="ja-JP" dirty="0"/>
              <a:t>Carbon tape (230x734)</a:t>
            </a:r>
            <a:endParaRPr kumimoji="1" lang="ja-JP" altLang="en-US" dirty="0"/>
          </a:p>
        </p:txBody>
      </p:sp>
      <p:cxnSp>
        <p:nvCxnSpPr>
          <p:cNvPr id="27" name="直線矢印コネクタ 26">
            <a:extLst>
              <a:ext uri="{FF2B5EF4-FFF2-40B4-BE49-F238E27FC236}">
                <a16:creationId xmlns:a16="http://schemas.microsoft.com/office/drawing/2014/main" id="{05BE1693-0B28-4C74-811C-FD55DEEE8D7A}"/>
              </a:ext>
            </a:extLst>
          </p:cNvPr>
          <p:cNvCxnSpPr>
            <a:cxnSpLocks/>
          </p:cNvCxnSpPr>
          <p:nvPr/>
        </p:nvCxnSpPr>
        <p:spPr>
          <a:xfrm flipH="1" flipV="1">
            <a:off x="6485206" y="4020878"/>
            <a:ext cx="1022508" cy="87445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線矢印コネクタ 27">
            <a:extLst>
              <a:ext uri="{FF2B5EF4-FFF2-40B4-BE49-F238E27FC236}">
                <a16:creationId xmlns:a16="http://schemas.microsoft.com/office/drawing/2014/main" id="{6EBA13AE-5262-44D6-81B4-3F8E6FA7EE74}"/>
              </a:ext>
            </a:extLst>
          </p:cNvPr>
          <p:cNvCxnSpPr>
            <a:cxnSpLocks/>
          </p:cNvCxnSpPr>
          <p:nvPr/>
        </p:nvCxnSpPr>
        <p:spPr>
          <a:xfrm flipV="1">
            <a:off x="11679471" y="2816709"/>
            <a:ext cx="0" cy="1333809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935C626F-F4DB-46D6-8957-339BE6B48E58}"/>
              </a:ext>
            </a:extLst>
          </p:cNvPr>
          <p:cNvSpPr txBox="1"/>
          <p:nvPr/>
        </p:nvSpPr>
        <p:spPr>
          <a:xfrm rot="5400000">
            <a:off x="11641331" y="3282778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260</a:t>
            </a:r>
            <a:endParaRPr kumimoji="1" lang="ja-JP" altLang="en-US" dirty="0"/>
          </a:p>
        </p:txBody>
      </p:sp>
      <p:cxnSp>
        <p:nvCxnSpPr>
          <p:cNvPr id="14" name="直線矢印コネクタ 13">
            <a:extLst>
              <a:ext uri="{FF2B5EF4-FFF2-40B4-BE49-F238E27FC236}">
                <a16:creationId xmlns:a16="http://schemas.microsoft.com/office/drawing/2014/main" id="{6E787F9B-69CE-4C3F-B4EE-E7E0DC8EA045}"/>
              </a:ext>
            </a:extLst>
          </p:cNvPr>
          <p:cNvCxnSpPr/>
          <p:nvPr/>
        </p:nvCxnSpPr>
        <p:spPr>
          <a:xfrm flipV="1">
            <a:off x="5824513" y="4020878"/>
            <a:ext cx="111125" cy="75212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222725EB-89A6-4FB5-813A-D17DB0B7C80A}"/>
              </a:ext>
            </a:extLst>
          </p:cNvPr>
          <p:cNvSpPr txBox="1"/>
          <p:nvPr/>
        </p:nvSpPr>
        <p:spPr>
          <a:xfrm>
            <a:off x="5354128" y="4828652"/>
            <a:ext cx="17263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Amp part lids can be opened (with O-rings)</a:t>
            </a:r>
            <a:endParaRPr kumimoji="1" lang="en-US" altLang="ja-JP" dirty="0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51860A11-29C0-4087-AE93-1177B0E3C1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E3326-C353-4C2A-B238-BC58BD05FD39}" type="slidenum">
              <a:rPr kumimoji="1" lang="ja-JP" altLang="en-US" smtClean="0"/>
              <a:t>129</a:t>
            </a:fld>
            <a:endParaRPr kumimoji="1" lang="ja-JP" altLang="en-US"/>
          </a:p>
        </p:txBody>
      </p:sp>
      <p:grpSp>
        <p:nvGrpSpPr>
          <p:cNvPr id="30" name="グループ化 29">
            <a:extLst>
              <a:ext uri="{FF2B5EF4-FFF2-40B4-BE49-F238E27FC236}">
                <a16:creationId xmlns:a16="http://schemas.microsoft.com/office/drawing/2014/main" id="{DCE93329-8D60-47AD-BF94-D8ECB9B3A46A}"/>
              </a:ext>
            </a:extLst>
          </p:cNvPr>
          <p:cNvGrpSpPr/>
          <p:nvPr/>
        </p:nvGrpSpPr>
        <p:grpSpPr>
          <a:xfrm>
            <a:off x="10703643" y="2675030"/>
            <a:ext cx="207092" cy="213321"/>
            <a:chOff x="10496551" y="2248148"/>
            <a:chExt cx="207092" cy="213321"/>
          </a:xfrm>
        </p:grpSpPr>
        <p:sp>
          <p:nvSpPr>
            <p:cNvPr id="29" name="正方形/長方形 28">
              <a:extLst>
                <a:ext uri="{FF2B5EF4-FFF2-40B4-BE49-F238E27FC236}">
                  <a16:creationId xmlns:a16="http://schemas.microsoft.com/office/drawing/2014/main" id="{83C3164E-585D-42BC-A626-4C1C770F9DE2}"/>
                </a:ext>
              </a:extLst>
            </p:cNvPr>
            <p:cNvSpPr/>
            <p:nvPr/>
          </p:nvSpPr>
          <p:spPr>
            <a:xfrm>
              <a:off x="10496551" y="2249947"/>
              <a:ext cx="94232" cy="211522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2" name="正方形/長方形 31">
              <a:extLst>
                <a:ext uri="{FF2B5EF4-FFF2-40B4-BE49-F238E27FC236}">
                  <a16:creationId xmlns:a16="http://schemas.microsoft.com/office/drawing/2014/main" id="{3893DD53-ED97-4B00-BD2F-4B798803993F}"/>
                </a:ext>
              </a:extLst>
            </p:cNvPr>
            <p:cNvSpPr/>
            <p:nvPr/>
          </p:nvSpPr>
          <p:spPr>
            <a:xfrm>
              <a:off x="10581532" y="2248148"/>
              <a:ext cx="122111" cy="115779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33" name="グループ化 32">
            <a:extLst>
              <a:ext uri="{FF2B5EF4-FFF2-40B4-BE49-F238E27FC236}">
                <a16:creationId xmlns:a16="http://schemas.microsoft.com/office/drawing/2014/main" id="{8D028BA7-FF3C-4866-8379-C4FBBFE15667}"/>
              </a:ext>
            </a:extLst>
          </p:cNvPr>
          <p:cNvGrpSpPr/>
          <p:nvPr/>
        </p:nvGrpSpPr>
        <p:grpSpPr>
          <a:xfrm rot="10800000">
            <a:off x="6476313" y="4104911"/>
            <a:ext cx="207092" cy="213321"/>
            <a:chOff x="10496551" y="2248148"/>
            <a:chExt cx="207092" cy="213321"/>
          </a:xfrm>
        </p:grpSpPr>
        <p:sp>
          <p:nvSpPr>
            <p:cNvPr id="34" name="正方形/長方形 33">
              <a:extLst>
                <a:ext uri="{FF2B5EF4-FFF2-40B4-BE49-F238E27FC236}">
                  <a16:creationId xmlns:a16="http://schemas.microsoft.com/office/drawing/2014/main" id="{92F0E67A-0617-40A4-9398-DF2D4AE8E2B6}"/>
                </a:ext>
              </a:extLst>
            </p:cNvPr>
            <p:cNvSpPr/>
            <p:nvPr/>
          </p:nvSpPr>
          <p:spPr>
            <a:xfrm>
              <a:off x="10496551" y="2249947"/>
              <a:ext cx="94232" cy="211522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5" name="正方形/長方形 34">
              <a:extLst>
                <a:ext uri="{FF2B5EF4-FFF2-40B4-BE49-F238E27FC236}">
                  <a16:creationId xmlns:a16="http://schemas.microsoft.com/office/drawing/2014/main" id="{8C991FC5-FD9F-4E81-BC5E-570AD65C7293}"/>
                </a:ext>
              </a:extLst>
            </p:cNvPr>
            <p:cNvSpPr/>
            <p:nvPr/>
          </p:nvSpPr>
          <p:spPr>
            <a:xfrm>
              <a:off x="10581532" y="2248148"/>
              <a:ext cx="122111" cy="115779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36" name="グループ化 35">
            <a:extLst>
              <a:ext uri="{FF2B5EF4-FFF2-40B4-BE49-F238E27FC236}">
                <a16:creationId xmlns:a16="http://schemas.microsoft.com/office/drawing/2014/main" id="{17D13701-00B8-42A0-8DC0-DAD4DBCEC8D5}"/>
              </a:ext>
            </a:extLst>
          </p:cNvPr>
          <p:cNvGrpSpPr/>
          <p:nvPr/>
        </p:nvGrpSpPr>
        <p:grpSpPr>
          <a:xfrm flipH="1">
            <a:off x="6485206" y="2634015"/>
            <a:ext cx="203373" cy="196502"/>
            <a:chOff x="10496551" y="2248148"/>
            <a:chExt cx="207092" cy="213321"/>
          </a:xfrm>
        </p:grpSpPr>
        <p:sp>
          <p:nvSpPr>
            <p:cNvPr id="37" name="正方形/長方形 36">
              <a:extLst>
                <a:ext uri="{FF2B5EF4-FFF2-40B4-BE49-F238E27FC236}">
                  <a16:creationId xmlns:a16="http://schemas.microsoft.com/office/drawing/2014/main" id="{54F2DDEE-CD82-4AF1-8491-4F0BA31C9948}"/>
                </a:ext>
              </a:extLst>
            </p:cNvPr>
            <p:cNvSpPr/>
            <p:nvPr/>
          </p:nvSpPr>
          <p:spPr>
            <a:xfrm>
              <a:off x="10496551" y="2249947"/>
              <a:ext cx="94232" cy="211522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8" name="正方形/長方形 37">
              <a:extLst>
                <a:ext uri="{FF2B5EF4-FFF2-40B4-BE49-F238E27FC236}">
                  <a16:creationId xmlns:a16="http://schemas.microsoft.com/office/drawing/2014/main" id="{6504778B-6BFB-4CE0-919B-92AEBB91D699}"/>
                </a:ext>
              </a:extLst>
            </p:cNvPr>
            <p:cNvSpPr/>
            <p:nvPr/>
          </p:nvSpPr>
          <p:spPr>
            <a:xfrm>
              <a:off x="10581532" y="2248148"/>
              <a:ext cx="122111" cy="115779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39" name="グループ化 38">
            <a:extLst>
              <a:ext uri="{FF2B5EF4-FFF2-40B4-BE49-F238E27FC236}">
                <a16:creationId xmlns:a16="http://schemas.microsoft.com/office/drawing/2014/main" id="{A6D3B2AE-07FE-4CC5-8D6B-1DE9D4A6D36D}"/>
              </a:ext>
            </a:extLst>
          </p:cNvPr>
          <p:cNvGrpSpPr/>
          <p:nvPr/>
        </p:nvGrpSpPr>
        <p:grpSpPr>
          <a:xfrm rot="10800000" flipH="1">
            <a:off x="10747992" y="4081141"/>
            <a:ext cx="203373" cy="196502"/>
            <a:chOff x="10496551" y="2248148"/>
            <a:chExt cx="207092" cy="213321"/>
          </a:xfrm>
        </p:grpSpPr>
        <p:sp>
          <p:nvSpPr>
            <p:cNvPr id="40" name="正方形/長方形 39">
              <a:extLst>
                <a:ext uri="{FF2B5EF4-FFF2-40B4-BE49-F238E27FC236}">
                  <a16:creationId xmlns:a16="http://schemas.microsoft.com/office/drawing/2014/main" id="{9EE5DA28-CC4D-4010-8A38-E5596DEB7758}"/>
                </a:ext>
              </a:extLst>
            </p:cNvPr>
            <p:cNvSpPr/>
            <p:nvPr/>
          </p:nvSpPr>
          <p:spPr>
            <a:xfrm>
              <a:off x="10496551" y="2249947"/>
              <a:ext cx="94232" cy="211522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1" name="正方形/長方形 40">
              <a:extLst>
                <a:ext uri="{FF2B5EF4-FFF2-40B4-BE49-F238E27FC236}">
                  <a16:creationId xmlns:a16="http://schemas.microsoft.com/office/drawing/2014/main" id="{EE5B449A-884A-4301-80F3-81CE23164961}"/>
                </a:ext>
              </a:extLst>
            </p:cNvPr>
            <p:cNvSpPr/>
            <p:nvPr/>
          </p:nvSpPr>
          <p:spPr>
            <a:xfrm>
              <a:off x="10581532" y="2248148"/>
              <a:ext cx="122111" cy="115779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372B9EFB-4761-4494-AB72-C5D6620512B6}"/>
              </a:ext>
            </a:extLst>
          </p:cNvPr>
          <p:cNvSpPr/>
          <p:nvPr/>
        </p:nvSpPr>
        <p:spPr>
          <a:xfrm>
            <a:off x="5814336" y="2823557"/>
            <a:ext cx="5702300" cy="57946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802DD515-43C7-4ED8-B0A5-E66E70EAD6AF}"/>
              </a:ext>
            </a:extLst>
          </p:cNvPr>
          <p:cNvSpPr/>
          <p:nvPr/>
        </p:nvSpPr>
        <p:spPr>
          <a:xfrm>
            <a:off x="5824513" y="4074318"/>
            <a:ext cx="5702300" cy="76200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2" name="矢印: 下 41">
            <a:extLst>
              <a:ext uri="{FF2B5EF4-FFF2-40B4-BE49-F238E27FC236}">
                <a16:creationId xmlns:a16="http://schemas.microsoft.com/office/drawing/2014/main" id="{CA0F3AA4-2D9C-4D05-B61E-3A05FECB0703}"/>
              </a:ext>
            </a:extLst>
          </p:cNvPr>
          <p:cNvSpPr/>
          <p:nvPr/>
        </p:nvSpPr>
        <p:spPr>
          <a:xfrm>
            <a:off x="6447445" y="3051153"/>
            <a:ext cx="377685" cy="612137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AA22E80E-1187-4D25-A2A6-871CE7FA94EE}"/>
              </a:ext>
            </a:extLst>
          </p:cNvPr>
          <p:cNvSpPr txBox="1"/>
          <p:nvPr/>
        </p:nvSpPr>
        <p:spPr>
          <a:xfrm>
            <a:off x="10482180" y="2085156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/>
              <a:t>ガスフロー</a:t>
            </a:r>
            <a:endParaRPr kumimoji="1" lang="ja-JP" altLang="en-US" dirty="0"/>
          </a:p>
        </p:txBody>
      </p:sp>
      <p:sp>
        <p:nvSpPr>
          <p:cNvPr id="44" name="矢印: 下 43">
            <a:extLst>
              <a:ext uri="{FF2B5EF4-FFF2-40B4-BE49-F238E27FC236}">
                <a16:creationId xmlns:a16="http://schemas.microsoft.com/office/drawing/2014/main" id="{355B18BF-874C-413F-A163-D04D98AD1614}"/>
              </a:ext>
            </a:extLst>
          </p:cNvPr>
          <p:cNvSpPr/>
          <p:nvPr/>
        </p:nvSpPr>
        <p:spPr>
          <a:xfrm>
            <a:off x="10559149" y="3115414"/>
            <a:ext cx="377685" cy="612137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7" name="直線矢印コネクタ 16">
            <a:extLst>
              <a:ext uri="{FF2B5EF4-FFF2-40B4-BE49-F238E27FC236}">
                <a16:creationId xmlns:a16="http://schemas.microsoft.com/office/drawing/2014/main" id="{64B6BE83-32A5-4805-8990-8A42336C0908}"/>
              </a:ext>
            </a:extLst>
          </p:cNvPr>
          <p:cNvCxnSpPr/>
          <p:nvPr/>
        </p:nvCxnSpPr>
        <p:spPr>
          <a:xfrm>
            <a:off x="6256020" y="2545080"/>
            <a:ext cx="0" cy="27847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線矢印コネクタ 44">
            <a:extLst>
              <a:ext uri="{FF2B5EF4-FFF2-40B4-BE49-F238E27FC236}">
                <a16:creationId xmlns:a16="http://schemas.microsoft.com/office/drawing/2014/main" id="{94B434D6-223B-4AA7-B330-FBB2F7F7B691}"/>
              </a:ext>
            </a:extLst>
          </p:cNvPr>
          <p:cNvCxnSpPr>
            <a:cxnSpLocks/>
          </p:cNvCxnSpPr>
          <p:nvPr/>
        </p:nvCxnSpPr>
        <p:spPr>
          <a:xfrm flipV="1">
            <a:off x="6240780" y="4158223"/>
            <a:ext cx="0" cy="20679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矢印コネクタ 22">
            <a:extLst>
              <a:ext uri="{FF2B5EF4-FFF2-40B4-BE49-F238E27FC236}">
                <a16:creationId xmlns:a16="http://schemas.microsoft.com/office/drawing/2014/main" id="{54F8A01F-C116-4FC0-B653-F122067BED0C}"/>
              </a:ext>
            </a:extLst>
          </p:cNvPr>
          <p:cNvCxnSpPr/>
          <p:nvPr/>
        </p:nvCxnSpPr>
        <p:spPr>
          <a:xfrm>
            <a:off x="5824513" y="2545080"/>
            <a:ext cx="431507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A0C676E3-D770-4C78-9753-CE4449F58920}"/>
              </a:ext>
            </a:extLst>
          </p:cNvPr>
          <p:cNvSpPr txBox="1"/>
          <p:nvPr/>
        </p:nvSpPr>
        <p:spPr>
          <a:xfrm>
            <a:off x="6065906" y="1862933"/>
            <a:ext cx="22493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FF0000"/>
                </a:solidFill>
              </a:rPr>
              <a:t>HV</a:t>
            </a:r>
            <a:r>
              <a:rPr kumimoji="1" lang="ja-JP" altLang="en-US" dirty="0">
                <a:solidFill>
                  <a:srgbClr val="FF0000"/>
                </a:solidFill>
              </a:rPr>
              <a:t>ケーブル用穴</a:t>
            </a:r>
            <a:r>
              <a:rPr kumimoji="1" lang="el-GR" altLang="ja-JP" dirty="0">
                <a:solidFill>
                  <a:srgbClr val="FF0000"/>
                </a:solidFill>
              </a:rPr>
              <a:t>Φ</a:t>
            </a:r>
            <a:r>
              <a:rPr kumimoji="1" lang="en-US" altLang="ja-JP" dirty="0">
                <a:solidFill>
                  <a:srgbClr val="FF0000"/>
                </a:solidFill>
              </a:rPr>
              <a:t>3</a:t>
            </a:r>
          </a:p>
          <a:p>
            <a:r>
              <a:rPr kumimoji="1" lang="ja-JP" altLang="en-US" dirty="0">
                <a:solidFill>
                  <a:srgbClr val="FF0000"/>
                </a:solidFill>
              </a:rPr>
              <a:t>（全</a:t>
            </a:r>
            <a:r>
              <a:rPr kumimoji="1" lang="en-US" altLang="ja-JP" dirty="0">
                <a:solidFill>
                  <a:srgbClr val="FF0000"/>
                </a:solidFill>
              </a:rPr>
              <a:t>2</a:t>
            </a:r>
            <a:r>
              <a:rPr kumimoji="1" lang="ja-JP" altLang="en-US" dirty="0">
                <a:solidFill>
                  <a:srgbClr val="FF0000"/>
                </a:solidFill>
              </a:rPr>
              <a:t>か所）</a:t>
            </a: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3A675DF7-9E2E-4F4C-A24F-619C1A37E343}"/>
              </a:ext>
            </a:extLst>
          </p:cNvPr>
          <p:cNvSpPr txBox="1"/>
          <p:nvPr/>
        </p:nvSpPr>
        <p:spPr>
          <a:xfrm>
            <a:off x="6048852" y="4395844"/>
            <a:ext cx="543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φ3</a:t>
            </a:r>
            <a:endParaRPr kumimoji="1" lang="ja-JP" altLang="en-US" dirty="0"/>
          </a:p>
        </p:txBody>
      </p: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6B565AF8-4EF7-4873-9060-EF381C6C497A}"/>
              </a:ext>
            </a:extLst>
          </p:cNvPr>
          <p:cNvSpPr txBox="1"/>
          <p:nvPr/>
        </p:nvSpPr>
        <p:spPr>
          <a:xfrm>
            <a:off x="5790256" y="2266662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65</a:t>
            </a:r>
            <a:endParaRPr kumimoji="1" lang="ja-JP" altLang="en-US" dirty="0"/>
          </a:p>
        </p:txBody>
      </p:sp>
      <p:sp>
        <p:nvSpPr>
          <p:cNvPr id="49" name="テキスト ボックス 48">
            <a:extLst>
              <a:ext uri="{FF2B5EF4-FFF2-40B4-BE49-F238E27FC236}">
                <a16:creationId xmlns:a16="http://schemas.microsoft.com/office/drawing/2014/main" id="{97AC4178-2E6C-4895-9B68-AB05681F8D7E}"/>
              </a:ext>
            </a:extLst>
          </p:cNvPr>
          <p:cNvSpPr txBox="1"/>
          <p:nvPr/>
        </p:nvSpPr>
        <p:spPr>
          <a:xfrm>
            <a:off x="5790256" y="4243826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65</a:t>
            </a:r>
            <a:endParaRPr kumimoji="1" lang="ja-JP" altLang="en-US" dirty="0"/>
          </a:p>
        </p:txBody>
      </p:sp>
      <p:cxnSp>
        <p:nvCxnSpPr>
          <p:cNvPr id="50" name="直線矢印コネクタ 49">
            <a:extLst>
              <a:ext uri="{FF2B5EF4-FFF2-40B4-BE49-F238E27FC236}">
                <a16:creationId xmlns:a16="http://schemas.microsoft.com/office/drawing/2014/main" id="{B5396F4D-3BA5-4052-8380-FC916D86700E}"/>
              </a:ext>
            </a:extLst>
          </p:cNvPr>
          <p:cNvCxnSpPr/>
          <p:nvPr/>
        </p:nvCxnSpPr>
        <p:spPr>
          <a:xfrm>
            <a:off x="5831009" y="4298846"/>
            <a:ext cx="431507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線コネクタ 51">
            <a:extLst>
              <a:ext uri="{FF2B5EF4-FFF2-40B4-BE49-F238E27FC236}">
                <a16:creationId xmlns:a16="http://schemas.microsoft.com/office/drawing/2014/main" id="{6C45B4AD-8A03-4C4C-A4CD-7F1561D4728B}"/>
              </a:ext>
            </a:extLst>
          </p:cNvPr>
          <p:cNvCxnSpPr/>
          <p:nvPr/>
        </p:nvCxnSpPr>
        <p:spPr>
          <a:xfrm flipV="1">
            <a:off x="5816893" y="2341441"/>
            <a:ext cx="0" cy="219245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60981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6705EB7-BFEB-46AF-A227-4258520360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1FE44B9-1B44-4D1B-9D62-7AF35DB770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D645D9E0-9B28-434F-BB22-6D16A0D39D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513" y="365125"/>
            <a:ext cx="8341843" cy="6222379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9E5A8E7A-FAD2-4954-9F29-7E3525173346}"/>
              </a:ext>
            </a:extLst>
          </p:cNvPr>
          <p:cNvSpPr txBox="1"/>
          <p:nvPr/>
        </p:nvSpPr>
        <p:spPr>
          <a:xfrm>
            <a:off x="112316" y="715828"/>
            <a:ext cx="135806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dirty="0"/>
              <a:t>E325</a:t>
            </a:r>
            <a:endParaRPr kumimoji="1" lang="ja-JP" altLang="en-US" sz="4000" dirty="0"/>
          </a:p>
        </p:txBody>
      </p:sp>
      <p:sp>
        <p:nvSpPr>
          <p:cNvPr id="5" name="フリーフォーム: 図形 4">
            <a:extLst>
              <a:ext uri="{FF2B5EF4-FFF2-40B4-BE49-F238E27FC236}">
                <a16:creationId xmlns:a16="http://schemas.microsoft.com/office/drawing/2014/main" id="{A6079860-F388-4BD0-8226-487F9339D0A3}"/>
              </a:ext>
            </a:extLst>
          </p:cNvPr>
          <p:cNvSpPr/>
          <p:nvPr/>
        </p:nvSpPr>
        <p:spPr>
          <a:xfrm>
            <a:off x="9224976" y="2962560"/>
            <a:ext cx="4025584" cy="2417493"/>
          </a:xfrm>
          <a:custGeom>
            <a:avLst/>
            <a:gdLst>
              <a:gd name="connsiteX0" fmla="*/ 0 w 3471620"/>
              <a:gd name="connsiteY0" fmla="*/ 2526223 h 2541722"/>
              <a:gd name="connsiteX1" fmla="*/ 929898 w 3471620"/>
              <a:gd name="connsiteY1" fmla="*/ 2541722 h 2541722"/>
              <a:gd name="connsiteX2" fmla="*/ 914400 w 3471620"/>
              <a:gd name="connsiteY2" fmla="*/ 0 h 2541722"/>
              <a:gd name="connsiteX3" fmla="*/ 3471620 w 3471620"/>
              <a:gd name="connsiteY3" fmla="*/ 15498 h 2541722"/>
              <a:gd name="connsiteX0" fmla="*/ 0 w 3471620"/>
              <a:gd name="connsiteY0" fmla="*/ 2510724 h 2526223"/>
              <a:gd name="connsiteX1" fmla="*/ 929898 w 3471620"/>
              <a:gd name="connsiteY1" fmla="*/ 2526223 h 2526223"/>
              <a:gd name="connsiteX2" fmla="*/ 1729699 w 3471620"/>
              <a:gd name="connsiteY2" fmla="*/ 597 h 2526223"/>
              <a:gd name="connsiteX3" fmla="*/ 3471620 w 3471620"/>
              <a:gd name="connsiteY3" fmla="*/ -1 h 2526223"/>
              <a:gd name="connsiteX0" fmla="*/ 0 w 3471620"/>
              <a:gd name="connsiteY0" fmla="*/ 2510725 h 2510726"/>
              <a:gd name="connsiteX1" fmla="*/ 1691736 w 3471620"/>
              <a:gd name="connsiteY1" fmla="*/ 2510128 h 2510726"/>
              <a:gd name="connsiteX2" fmla="*/ 1729699 w 3471620"/>
              <a:gd name="connsiteY2" fmla="*/ 598 h 2510726"/>
              <a:gd name="connsiteX3" fmla="*/ 3471620 w 3471620"/>
              <a:gd name="connsiteY3" fmla="*/ 0 h 2510726"/>
              <a:gd name="connsiteX0" fmla="*/ 0 w 3471620"/>
              <a:gd name="connsiteY0" fmla="*/ 2510725 h 2510725"/>
              <a:gd name="connsiteX1" fmla="*/ 1691736 w 3471620"/>
              <a:gd name="connsiteY1" fmla="*/ 2510128 h 2510725"/>
              <a:gd name="connsiteX2" fmla="*/ 1676237 w 3471620"/>
              <a:gd name="connsiteY2" fmla="*/ 598 h 2510725"/>
              <a:gd name="connsiteX3" fmla="*/ 3471620 w 3471620"/>
              <a:gd name="connsiteY3" fmla="*/ 0 h 2510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71620" h="2510725">
                <a:moveTo>
                  <a:pt x="0" y="2510725"/>
                </a:moveTo>
                <a:lnTo>
                  <a:pt x="1691736" y="2510128"/>
                </a:lnTo>
                <a:cubicBezTo>
                  <a:pt x="1686570" y="1673618"/>
                  <a:pt x="1681403" y="837108"/>
                  <a:pt x="1676237" y="598"/>
                </a:cubicBezTo>
                <a:lnTo>
                  <a:pt x="3471620" y="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8" name="直線矢印コネクタ 7">
            <a:extLst>
              <a:ext uri="{FF2B5EF4-FFF2-40B4-BE49-F238E27FC236}">
                <a16:creationId xmlns:a16="http://schemas.microsoft.com/office/drawing/2014/main" id="{81064B4B-29C4-4C7A-BF4A-E9D7B27F847C}"/>
              </a:ext>
            </a:extLst>
          </p:cNvPr>
          <p:cNvCxnSpPr>
            <a:cxnSpLocks/>
          </p:cNvCxnSpPr>
          <p:nvPr/>
        </p:nvCxnSpPr>
        <p:spPr>
          <a:xfrm>
            <a:off x="9082858" y="5785990"/>
            <a:ext cx="2819840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矢印コネクタ 9">
            <a:extLst>
              <a:ext uri="{FF2B5EF4-FFF2-40B4-BE49-F238E27FC236}">
                <a16:creationId xmlns:a16="http://schemas.microsoft.com/office/drawing/2014/main" id="{1F15BF72-DE15-433F-B85A-C28FA729575D}"/>
              </a:ext>
            </a:extLst>
          </p:cNvPr>
          <p:cNvCxnSpPr>
            <a:cxnSpLocks/>
          </p:cNvCxnSpPr>
          <p:nvPr/>
        </p:nvCxnSpPr>
        <p:spPr>
          <a:xfrm flipV="1">
            <a:off x="9082858" y="2627469"/>
            <a:ext cx="0" cy="315852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C7C56816-7548-436A-9E67-8FF68C545B15}"/>
              </a:ext>
            </a:extLst>
          </p:cNvPr>
          <p:cNvSpPr txBox="1"/>
          <p:nvPr/>
        </p:nvSpPr>
        <p:spPr>
          <a:xfrm>
            <a:off x="8741043" y="2200759"/>
            <a:ext cx="15205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Efficiency</a:t>
            </a:r>
            <a:endParaRPr kumimoji="1" lang="ja-JP" altLang="en-US" dirty="0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66370D2B-68FE-45AD-B087-7678F1F5AF72}"/>
              </a:ext>
            </a:extLst>
          </p:cNvPr>
          <p:cNvSpPr txBox="1"/>
          <p:nvPr/>
        </p:nvSpPr>
        <p:spPr>
          <a:xfrm>
            <a:off x="11708920" y="5796811"/>
            <a:ext cx="6819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latin typeface="Symbol" panose="05050102010706020507" pitchFamily="18" charset="2"/>
              </a:rPr>
              <a:t>b</a:t>
            </a:r>
            <a:endParaRPr kumimoji="1" lang="ja-JP" altLang="en-US" dirty="0">
              <a:latin typeface="Symbol" panose="05050102010706020507" pitchFamily="18" charset="2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03EF6573-AB3A-4788-A5A0-3F021B7BE044}"/>
              </a:ext>
            </a:extLst>
          </p:cNvPr>
          <p:cNvSpPr txBox="1"/>
          <p:nvPr/>
        </p:nvSpPr>
        <p:spPr>
          <a:xfrm>
            <a:off x="10788317" y="5870211"/>
            <a:ext cx="8989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0..967</a:t>
            </a:r>
            <a:endParaRPr kumimoji="1" lang="ja-JP" altLang="en-US" dirty="0"/>
          </a:p>
        </p:txBody>
      </p:sp>
      <p:cxnSp>
        <p:nvCxnSpPr>
          <p:cNvPr id="18" name="直線コネクタ 17">
            <a:extLst>
              <a:ext uri="{FF2B5EF4-FFF2-40B4-BE49-F238E27FC236}">
                <a16:creationId xmlns:a16="http://schemas.microsoft.com/office/drawing/2014/main" id="{A5134A86-E113-4ADF-B885-A42CBEE0F6CA}"/>
              </a:ext>
            </a:extLst>
          </p:cNvPr>
          <p:cNvCxnSpPr>
            <a:cxnSpLocks/>
            <a:stCxn id="5" idx="1"/>
          </p:cNvCxnSpPr>
          <p:nvPr/>
        </p:nvCxnSpPr>
        <p:spPr>
          <a:xfrm>
            <a:off x="11186661" y="5379478"/>
            <a:ext cx="0" cy="490733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691F3646-1853-4DFE-91F3-23978E32B497}"/>
              </a:ext>
            </a:extLst>
          </p:cNvPr>
          <p:cNvSpPr txBox="1"/>
          <p:nvPr/>
        </p:nvSpPr>
        <p:spPr>
          <a:xfrm>
            <a:off x="8555507" y="5213182"/>
            <a:ext cx="6286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0.08</a:t>
            </a:r>
            <a:endParaRPr kumimoji="1" lang="ja-JP" altLang="en-US" dirty="0"/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A53EBE62-F967-47FF-9665-6FE4DA5B58EC}"/>
              </a:ext>
            </a:extLst>
          </p:cNvPr>
          <p:cNvSpPr txBox="1"/>
          <p:nvPr/>
        </p:nvSpPr>
        <p:spPr>
          <a:xfrm>
            <a:off x="8536420" y="2827567"/>
            <a:ext cx="5004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0.9</a:t>
            </a:r>
            <a:endParaRPr kumimoji="1" lang="ja-JP" altLang="en-US" dirty="0"/>
          </a:p>
        </p:txBody>
      </p:sp>
      <p:cxnSp>
        <p:nvCxnSpPr>
          <p:cNvPr id="24" name="直線コネクタ 23">
            <a:extLst>
              <a:ext uri="{FF2B5EF4-FFF2-40B4-BE49-F238E27FC236}">
                <a16:creationId xmlns:a16="http://schemas.microsoft.com/office/drawing/2014/main" id="{B6717BBB-6271-4A3D-822D-CBF6FE6B2ADC}"/>
              </a:ext>
            </a:extLst>
          </p:cNvPr>
          <p:cNvCxnSpPr>
            <a:cxnSpLocks/>
            <a:stCxn id="5" idx="2"/>
          </p:cNvCxnSpPr>
          <p:nvPr/>
        </p:nvCxnSpPr>
        <p:spPr>
          <a:xfrm flipH="1">
            <a:off x="9068731" y="2963136"/>
            <a:ext cx="2099958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458F1785-02B8-4DE4-9628-B7B6E7075CD3}"/>
              </a:ext>
            </a:extLst>
          </p:cNvPr>
          <p:cNvSpPr txBox="1"/>
          <p:nvPr/>
        </p:nvSpPr>
        <p:spPr>
          <a:xfrm>
            <a:off x="9458914" y="1729689"/>
            <a:ext cx="17940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/>
              <a:t>Simulation</a:t>
            </a:r>
            <a:endParaRPr kumimoji="1" lang="ja-JP" altLang="en-US" sz="2400" b="1" dirty="0"/>
          </a:p>
        </p:txBody>
      </p:sp>
      <p:sp>
        <p:nvSpPr>
          <p:cNvPr id="28" name="矢印: 右 27">
            <a:extLst>
              <a:ext uri="{FF2B5EF4-FFF2-40B4-BE49-F238E27FC236}">
                <a16:creationId xmlns:a16="http://schemas.microsoft.com/office/drawing/2014/main" id="{BC62341A-322A-4C6A-B8FA-54754D9800A2}"/>
              </a:ext>
            </a:extLst>
          </p:cNvPr>
          <p:cNvSpPr/>
          <p:nvPr/>
        </p:nvSpPr>
        <p:spPr>
          <a:xfrm>
            <a:off x="8296487" y="4171306"/>
            <a:ext cx="444556" cy="447427"/>
          </a:xfrm>
          <a:prstGeom prst="rightArrow">
            <a:avLst/>
          </a:prstGeom>
          <a:solidFill>
            <a:srgbClr val="01FF7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80758282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C3F700F-4290-4219-986A-D8ECAEC282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E651BF8-7471-4F19-BA09-865153DF51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06515246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F3F3163-EB69-4FB1-B38D-B7E7B1C91A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0"/>
            <a:ext cx="10515600" cy="1325563"/>
          </a:xfrm>
        </p:spPr>
        <p:txBody>
          <a:bodyPr/>
          <a:lstStyle/>
          <a:p>
            <a:r>
              <a:rPr kumimoji="1" lang="ja-JP" altLang="en-US" dirty="0"/>
              <a:t>その他</a:t>
            </a:r>
            <a:r>
              <a:rPr kumimoji="1" lang="en-US" altLang="ja-JP" dirty="0"/>
              <a:t>Ming-Lee</a:t>
            </a:r>
            <a:r>
              <a:rPr kumimoji="1" lang="ja-JP" altLang="en-US" dirty="0"/>
              <a:t>からのコメント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CA1E528B-C373-4E59-890F-39EBE46026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3330"/>
            <a:ext cx="10515600" cy="5337969"/>
          </a:xfrm>
        </p:spPr>
        <p:txBody>
          <a:bodyPr>
            <a:normAutofit fontScale="92500"/>
          </a:bodyPr>
          <a:lstStyle/>
          <a:p>
            <a:r>
              <a:rPr kumimoji="1" lang="en-US" altLang="ja-JP" dirty="0"/>
              <a:t>Al</a:t>
            </a:r>
            <a:r>
              <a:rPr kumimoji="1" lang="ja-JP" altLang="en-US" dirty="0"/>
              <a:t>上側プレートと</a:t>
            </a:r>
            <a:r>
              <a:rPr kumimoji="1" lang="en-US" altLang="ja-JP" dirty="0"/>
              <a:t>Amp</a:t>
            </a:r>
            <a:r>
              <a:rPr kumimoji="1" lang="ja-JP" altLang="en-US" dirty="0"/>
              <a:t>基板間のガス封止は、</a:t>
            </a:r>
            <a:r>
              <a:rPr lang="ja-JP" altLang="en-US" dirty="0"/>
              <a:t>基板上に細かい凹凸があるので</a:t>
            </a:r>
            <a:r>
              <a:rPr kumimoji="1" lang="ja-JP" altLang="en-US" dirty="0"/>
              <a:t>ゴム板ではうまくできないのではないか？接着材を使う方が確実。</a:t>
            </a:r>
            <a:endParaRPr kumimoji="1" lang="en-US" altLang="ja-JP" dirty="0"/>
          </a:p>
          <a:p>
            <a:r>
              <a:rPr lang="en-US" altLang="ja-JP" dirty="0"/>
              <a:t>Al</a:t>
            </a:r>
            <a:r>
              <a:rPr lang="ja-JP" altLang="en-US" dirty="0"/>
              <a:t>上側プレートと、</a:t>
            </a:r>
            <a:r>
              <a:rPr lang="en-US" altLang="ja-JP" dirty="0"/>
              <a:t>Amp</a:t>
            </a:r>
            <a:r>
              <a:rPr lang="ja-JP" altLang="en-US" dirty="0"/>
              <a:t>基板間の間隔は</a:t>
            </a:r>
            <a:r>
              <a:rPr lang="en-US" altLang="ja-JP" dirty="0"/>
              <a:t>0.6mm</a:t>
            </a:r>
            <a:r>
              <a:rPr lang="ja-JP" altLang="en-US" dirty="0"/>
              <a:t>以上必要。これより小さくなると、静電容量が発生し、反射が起こるかもしれない。</a:t>
            </a:r>
            <a:endParaRPr lang="en-US" altLang="ja-JP" dirty="0"/>
          </a:p>
          <a:p>
            <a:r>
              <a:rPr kumimoji="1" lang="en-US" altLang="ja-JP" dirty="0"/>
              <a:t>Al</a:t>
            </a:r>
            <a:r>
              <a:rPr kumimoji="1" lang="ja-JP" altLang="en-US" dirty="0"/>
              <a:t>下側プレートと、</a:t>
            </a:r>
            <a:r>
              <a:rPr kumimoji="1" lang="en-US" altLang="ja-JP" dirty="0"/>
              <a:t>Amp</a:t>
            </a:r>
            <a:r>
              <a:rPr kumimoji="1" lang="ja-JP" altLang="en-US" dirty="0"/>
              <a:t>基板グラウンド間の電気的接続は導電性接着剤はよくない。はんだ付けの方が確実</a:t>
            </a:r>
            <a:endParaRPr kumimoji="1" lang="en-US" altLang="ja-JP" dirty="0"/>
          </a:p>
          <a:p>
            <a:r>
              <a:rPr lang="en-US" altLang="ja-JP" dirty="0"/>
              <a:t>Amp</a:t>
            </a:r>
            <a:r>
              <a:rPr lang="ja-JP" altLang="en-US" dirty="0"/>
              <a:t>の入力インピーダンスは</a:t>
            </a:r>
            <a:r>
              <a:rPr lang="en-US" altLang="ja-JP" dirty="0"/>
              <a:t>50Ω</a:t>
            </a:r>
          </a:p>
          <a:p>
            <a:r>
              <a:rPr lang="en-US" altLang="ja-JP" dirty="0"/>
              <a:t>Amp-Cathode</a:t>
            </a:r>
            <a:r>
              <a:rPr lang="ja-JP" altLang="en-US" dirty="0"/>
              <a:t>基板間の</a:t>
            </a:r>
            <a:r>
              <a:rPr lang="en-US" altLang="ja-JP" dirty="0"/>
              <a:t>GND</a:t>
            </a:r>
            <a:r>
              <a:rPr lang="ja-JP" altLang="en-US" dirty="0"/>
              <a:t>接続用</a:t>
            </a:r>
            <a:r>
              <a:rPr kumimoji="1" lang="en-US" altLang="ja-JP" dirty="0"/>
              <a:t>C</a:t>
            </a:r>
            <a:r>
              <a:rPr kumimoji="1" lang="ja-JP" altLang="en-US" dirty="0"/>
              <a:t>型銅板について。ねじ止めが困難なら、導電性スペーサねじの方が良いかもしれない。</a:t>
            </a:r>
            <a:endParaRPr kumimoji="1" lang="en-US" altLang="ja-JP" dirty="0"/>
          </a:p>
          <a:p>
            <a:r>
              <a:rPr kumimoji="1" lang="ja-JP" altLang="en-US" dirty="0"/>
              <a:t>筐体から出ている部分の外部からノイズは大丈夫か？</a:t>
            </a:r>
            <a:endParaRPr kumimoji="1" lang="en-US" altLang="ja-JP" dirty="0"/>
          </a:p>
          <a:p>
            <a:pPr lvl="1"/>
            <a:r>
              <a:rPr lang="en-US" altLang="ja-JP" dirty="0"/>
              <a:t>Ming-Lee</a:t>
            </a:r>
            <a:r>
              <a:rPr lang="ja-JP" altLang="en-US" dirty="0"/>
              <a:t>の回答：</a:t>
            </a:r>
            <a:r>
              <a:rPr kumimoji="1" lang="ja-JP" altLang="en-US" dirty="0"/>
              <a:t>基板上でマッチングがとれており、グラウンドでシールドもしっかりされているので大丈夫</a:t>
            </a:r>
          </a:p>
        </p:txBody>
      </p:sp>
    </p:spTree>
    <p:extLst>
      <p:ext uri="{BB962C8B-B14F-4D97-AF65-F5344CB8AC3E}">
        <p14:creationId xmlns:p14="http://schemas.microsoft.com/office/powerpoint/2010/main" val="1577048558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89934EF3-9708-4D5B-80F7-D40431BB87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31" t="16347" b="-232"/>
          <a:stretch/>
        </p:blipFill>
        <p:spPr>
          <a:xfrm>
            <a:off x="2014779" y="1115878"/>
            <a:ext cx="8300135" cy="5726278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034CCDE8-A1E2-4D84-BAC2-49B9F07788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8148"/>
            <a:ext cx="10515600" cy="1325563"/>
          </a:xfrm>
        </p:spPr>
        <p:txBody>
          <a:bodyPr/>
          <a:lstStyle/>
          <a:p>
            <a:r>
              <a:rPr lang="en-US" altLang="ja-JP" dirty="0"/>
              <a:t>Amp PCB</a:t>
            </a:r>
            <a:r>
              <a:rPr lang="ja-JP" altLang="en-US" dirty="0"/>
              <a:t>と</a:t>
            </a:r>
            <a:r>
              <a:rPr lang="en-US" altLang="ja-JP" dirty="0"/>
              <a:t>Al</a:t>
            </a:r>
            <a:r>
              <a:rPr lang="ja-JP" altLang="en-US" dirty="0"/>
              <a:t>板の取り付け法の例（</a:t>
            </a:r>
            <a:r>
              <a:rPr lang="en-US" altLang="ja-JP" dirty="0"/>
              <a:t>Ming-Lee)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B2774F73-8B6B-4C92-B27D-8482868FEF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370478469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125FA1D-34D3-43DF-A6B1-8FE6FAD7BF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8F28789E-D6AB-43E2-B944-7FFBDE4D94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6EB20906-65D7-48BA-AF3F-A79DA7CEA8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711" y="2397864"/>
            <a:ext cx="12013289" cy="3674519"/>
          </a:xfrm>
          <a:prstGeom prst="rect">
            <a:avLst/>
          </a:prstGeom>
        </p:spPr>
      </p:pic>
      <p:sp>
        <p:nvSpPr>
          <p:cNvPr id="5" name="四角形: 角を丸くする 4">
            <a:extLst>
              <a:ext uri="{FF2B5EF4-FFF2-40B4-BE49-F238E27FC236}">
                <a16:creationId xmlns:a16="http://schemas.microsoft.com/office/drawing/2014/main" id="{B40D360B-9B1B-42B5-88A4-FC8947175548}"/>
              </a:ext>
            </a:extLst>
          </p:cNvPr>
          <p:cNvSpPr/>
          <p:nvPr/>
        </p:nvSpPr>
        <p:spPr>
          <a:xfrm>
            <a:off x="3111500" y="3657600"/>
            <a:ext cx="292100" cy="571500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四角形: 角を丸くする 6">
            <a:extLst>
              <a:ext uri="{FF2B5EF4-FFF2-40B4-BE49-F238E27FC236}">
                <a16:creationId xmlns:a16="http://schemas.microsoft.com/office/drawing/2014/main" id="{60D65819-C0CA-4447-8C79-54D33EC8AB1D}"/>
              </a:ext>
            </a:extLst>
          </p:cNvPr>
          <p:cNvSpPr/>
          <p:nvPr/>
        </p:nvSpPr>
        <p:spPr>
          <a:xfrm>
            <a:off x="8966200" y="3657600"/>
            <a:ext cx="292100" cy="571500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04429284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B224703-DCD0-498E-8539-5A09072543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D9547F8-6197-454C-8A22-D1F75CAF04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73405E41-2C0C-437F-A98D-2B25E742D9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0091" y="1790323"/>
            <a:ext cx="9451818" cy="3277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212654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42642F6-9F48-403D-91E2-06497F6FA9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/>
              <a:t>Request </a:t>
            </a:r>
            <a:r>
              <a:rPr kumimoji="1" lang="en-US" altLang="ja-JP" dirty="0"/>
              <a:t>of additional through holes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927BF30-464B-4E15-B4E0-CD6E3DDB5B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F40118DD-902D-4CCF-A653-5F2F9BC914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71" y="2001946"/>
            <a:ext cx="12164658" cy="3880983"/>
          </a:xfrm>
          <a:prstGeom prst="rect">
            <a:avLst/>
          </a:prstGeom>
        </p:spPr>
      </p:pic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CA9DA402-52E7-404C-8195-378D47233EBE}"/>
              </a:ext>
            </a:extLst>
          </p:cNvPr>
          <p:cNvSpPr txBox="1"/>
          <p:nvPr/>
        </p:nvSpPr>
        <p:spPr>
          <a:xfrm>
            <a:off x="2128520" y="6020737"/>
            <a:ext cx="69285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/>
              <a:t>We request two more 3.1mmφ through holes</a:t>
            </a:r>
            <a:endParaRPr kumimoji="1" lang="ja-JP" altLang="en-US" sz="2400" b="1" dirty="0"/>
          </a:p>
        </p:txBody>
      </p:sp>
      <p:cxnSp>
        <p:nvCxnSpPr>
          <p:cNvPr id="42" name="直線矢印コネクタ 41">
            <a:extLst>
              <a:ext uri="{FF2B5EF4-FFF2-40B4-BE49-F238E27FC236}">
                <a16:creationId xmlns:a16="http://schemas.microsoft.com/office/drawing/2014/main" id="{83EAEB03-7F62-4496-B142-3D546694CAC9}"/>
              </a:ext>
            </a:extLst>
          </p:cNvPr>
          <p:cNvCxnSpPr>
            <a:cxnSpLocks/>
            <a:endCxn id="4" idx="4"/>
          </p:cNvCxnSpPr>
          <p:nvPr/>
        </p:nvCxnSpPr>
        <p:spPr>
          <a:xfrm flipH="1" flipV="1">
            <a:off x="667385" y="3542030"/>
            <a:ext cx="1607186" cy="23409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楕円 3">
            <a:extLst>
              <a:ext uri="{FF2B5EF4-FFF2-40B4-BE49-F238E27FC236}">
                <a16:creationId xmlns:a16="http://schemas.microsoft.com/office/drawing/2014/main" id="{3824302E-8FB6-4C9C-BD74-17AAD4B7F4E1}"/>
              </a:ext>
            </a:extLst>
          </p:cNvPr>
          <p:cNvSpPr/>
          <p:nvPr/>
        </p:nvSpPr>
        <p:spPr>
          <a:xfrm>
            <a:off x="597535" y="3402330"/>
            <a:ext cx="139700" cy="1397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楕円 7">
            <a:extLst>
              <a:ext uri="{FF2B5EF4-FFF2-40B4-BE49-F238E27FC236}">
                <a16:creationId xmlns:a16="http://schemas.microsoft.com/office/drawing/2014/main" id="{9C12221B-105C-4457-9567-D9EDF0E921EA}"/>
              </a:ext>
            </a:extLst>
          </p:cNvPr>
          <p:cNvSpPr/>
          <p:nvPr/>
        </p:nvSpPr>
        <p:spPr>
          <a:xfrm>
            <a:off x="11106150" y="3425825"/>
            <a:ext cx="139700" cy="1397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1" name="直線コネクタ 10">
            <a:extLst>
              <a:ext uri="{FF2B5EF4-FFF2-40B4-BE49-F238E27FC236}">
                <a16:creationId xmlns:a16="http://schemas.microsoft.com/office/drawing/2014/main" id="{3D69913C-E58E-417E-80FE-E6FABD6A2064}"/>
              </a:ext>
            </a:extLst>
          </p:cNvPr>
          <p:cNvCxnSpPr/>
          <p:nvPr/>
        </p:nvCxnSpPr>
        <p:spPr>
          <a:xfrm>
            <a:off x="671195" y="2712720"/>
            <a:ext cx="412264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線コネクタ 27">
            <a:extLst>
              <a:ext uri="{FF2B5EF4-FFF2-40B4-BE49-F238E27FC236}">
                <a16:creationId xmlns:a16="http://schemas.microsoft.com/office/drawing/2014/main" id="{7F18E657-ACEE-406A-9683-11FF9777A46C}"/>
              </a:ext>
            </a:extLst>
          </p:cNvPr>
          <p:cNvCxnSpPr/>
          <p:nvPr/>
        </p:nvCxnSpPr>
        <p:spPr>
          <a:xfrm>
            <a:off x="626502" y="3472180"/>
            <a:ext cx="412264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矢印コネクタ 15">
            <a:extLst>
              <a:ext uri="{FF2B5EF4-FFF2-40B4-BE49-F238E27FC236}">
                <a16:creationId xmlns:a16="http://schemas.microsoft.com/office/drawing/2014/main" id="{6A942123-6777-44D5-AE7F-D63AC6DE7E20}"/>
              </a:ext>
            </a:extLst>
          </p:cNvPr>
          <p:cNvCxnSpPr/>
          <p:nvPr/>
        </p:nvCxnSpPr>
        <p:spPr>
          <a:xfrm>
            <a:off x="1038766" y="2712720"/>
            <a:ext cx="0" cy="759460"/>
          </a:xfrm>
          <a:prstGeom prst="straightConnector1">
            <a:avLst/>
          </a:prstGeom>
          <a:ln>
            <a:solidFill>
              <a:srgbClr val="FFFF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3281D305-52F4-47C1-890B-43FEE8CCE0AB}"/>
              </a:ext>
            </a:extLst>
          </p:cNvPr>
          <p:cNvSpPr txBox="1"/>
          <p:nvPr/>
        </p:nvSpPr>
        <p:spPr>
          <a:xfrm rot="16200000">
            <a:off x="691803" y="2921918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19</a:t>
            </a:r>
            <a:endParaRPr kumimoji="1" lang="ja-JP" altLang="en-US" dirty="0"/>
          </a:p>
        </p:txBody>
      </p:sp>
      <p:cxnSp>
        <p:nvCxnSpPr>
          <p:cNvPr id="22" name="直線コネクタ 21">
            <a:extLst>
              <a:ext uri="{FF2B5EF4-FFF2-40B4-BE49-F238E27FC236}">
                <a16:creationId xmlns:a16="http://schemas.microsoft.com/office/drawing/2014/main" id="{E1392296-BE63-4C6F-A28C-B5BB7E33FFC6}"/>
              </a:ext>
            </a:extLst>
          </p:cNvPr>
          <p:cNvCxnSpPr/>
          <p:nvPr/>
        </p:nvCxnSpPr>
        <p:spPr>
          <a:xfrm>
            <a:off x="671195" y="2147343"/>
            <a:ext cx="0" cy="2945357"/>
          </a:xfrm>
          <a:prstGeom prst="line">
            <a:avLst/>
          </a:prstGeom>
          <a:ln>
            <a:solidFill>
              <a:srgbClr val="FFFF0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線コネクタ 37">
            <a:extLst>
              <a:ext uri="{FF2B5EF4-FFF2-40B4-BE49-F238E27FC236}">
                <a16:creationId xmlns:a16="http://schemas.microsoft.com/office/drawing/2014/main" id="{1F4982EB-DCC3-4E9D-A880-41F89191FBED}"/>
              </a:ext>
            </a:extLst>
          </p:cNvPr>
          <p:cNvCxnSpPr/>
          <p:nvPr/>
        </p:nvCxnSpPr>
        <p:spPr>
          <a:xfrm>
            <a:off x="11177270" y="2299743"/>
            <a:ext cx="0" cy="2945357"/>
          </a:xfrm>
          <a:prstGeom prst="line">
            <a:avLst/>
          </a:prstGeom>
          <a:ln>
            <a:solidFill>
              <a:srgbClr val="FFFF0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線矢印コネクタ 40">
            <a:extLst>
              <a:ext uri="{FF2B5EF4-FFF2-40B4-BE49-F238E27FC236}">
                <a16:creationId xmlns:a16="http://schemas.microsoft.com/office/drawing/2014/main" id="{DE6988ED-2586-47C5-ADCE-9ED5748809EE}"/>
              </a:ext>
            </a:extLst>
          </p:cNvPr>
          <p:cNvCxnSpPr>
            <a:cxnSpLocks/>
            <a:endCxn id="8" idx="3"/>
          </p:cNvCxnSpPr>
          <p:nvPr/>
        </p:nvCxnSpPr>
        <p:spPr>
          <a:xfrm flipV="1">
            <a:off x="8521087" y="3545066"/>
            <a:ext cx="2605522" cy="251418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558269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CDFFDBF-BFA4-448E-AB62-87ED380041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6124" y="-244325"/>
            <a:ext cx="10515600" cy="1325563"/>
          </a:xfrm>
        </p:spPr>
        <p:txBody>
          <a:bodyPr/>
          <a:lstStyle/>
          <a:p>
            <a:r>
              <a:rPr kumimoji="1" lang="en-US" altLang="ja-JP" dirty="0"/>
              <a:t>Rate Estimation (JAM </a:t>
            </a:r>
            <a:r>
              <a:rPr kumimoji="1" lang="en-US" altLang="ja-JP" dirty="0" err="1"/>
              <a:t>p+Cu</a:t>
            </a:r>
            <a:r>
              <a:rPr kumimoji="1" lang="en-US" altLang="ja-JP" dirty="0"/>
              <a:t>, preliminary)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B05DB1C-C054-4EAB-92E1-25561FF234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8393" y="973850"/>
            <a:ext cx="10515600" cy="4351338"/>
          </a:xfrm>
        </p:spPr>
        <p:txBody>
          <a:bodyPr/>
          <a:lstStyle/>
          <a:p>
            <a:r>
              <a:rPr kumimoji="1" lang="en-US" altLang="ja-JP" dirty="0"/>
              <a:t>Kaon trigger, AC</a:t>
            </a:r>
            <a:r>
              <a:rPr kumimoji="1" lang="ja-JP" altLang="en-US" dirty="0"/>
              <a:t>による</a:t>
            </a:r>
            <a:r>
              <a:rPr kumimoji="1" lang="en-US" altLang="ja-JP" dirty="0"/>
              <a:t>veto</a:t>
            </a:r>
            <a:r>
              <a:rPr kumimoji="1" lang="ja-JP" altLang="en-US" dirty="0"/>
              <a:t>によって</a:t>
            </a:r>
            <a:endParaRPr kumimoji="1" lang="en-US" altLang="ja-JP" dirty="0"/>
          </a:p>
          <a:p>
            <a:pPr lvl="1"/>
            <a:r>
              <a:rPr lang="en-US" altLang="ja-JP" dirty="0"/>
              <a:t>Trigger </a:t>
            </a:r>
            <a:r>
              <a:rPr lang="en-US" altLang="ja-JP" dirty="0" err="1"/>
              <a:t>rate,</a:t>
            </a:r>
            <a:r>
              <a:rPr kumimoji="1" lang="en-US" altLang="ja-JP" dirty="0" err="1"/>
              <a:t>Φ</a:t>
            </a:r>
            <a:r>
              <a:rPr kumimoji="1" lang="en-US" altLang="ja-JP" dirty="0" err="1">
                <a:sym typeface="Wingdings" panose="05000000000000000000" pitchFamily="2" charset="2"/>
              </a:rPr>
              <a:t>KK</a:t>
            </a:r>
            <a:r>
              <a:rPr kumimoji="1" lang="ja-JP" altLang="en-US" dirty="0">
                <a:sym typeface="Wingdings" panose="05000000000000000000" pitchFamily="2" charset="2"/>
              </a:rPr>
              <a:t>収量がどうなるか？</a:t>
            </a:r>
            <a:endParaRPr lang="en-US" altLang="ja-JP" dirty="0">
              <a:sym typeface="Wingdings" panose="05000000000000000000" pitchFamily="2" charset="2"/>
            </a:endParaRPr>
          </a:p>
          <a:p>
            <a:pPr marL="0" indent="0">
              <a:buNone/>
            </a:pPr>
            <a:endParaRPr kumimoji="1" lang="ja-JP" altLang="en-US" dirty="0"/>
          </a:p>
        </p:txBody>
      </p:sp>
      <p:graphicFrame>
        <p:nvGraphicFramePr>
          <p:cNvPr id="4" name="表 4">
            <a:extLst>
              <a:ext uri="{FF2B5EF4-FFF2-40B4-BE49-F238E27FC236}">
                <a16:creationId xmlns:a16="http://schemas.microsoft.com/office/drawing/2014/main" id="{0A7FE244-DA4A-4C0F-B748-1CF7ACD3133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3575679"/>
              </p:ext>
            </p:extLst>
          </p:nvPr>
        </p:nvGraphicFramePr>
        <p:xfrm>
          <a:off x="1280315" y="3163752"/>
          <a:ext cx="10672391" cy="38542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78111">
                  <a:extLst>
                    <a:ext uri="{9D8B030D-6E8A-4147-A177-3AD203B41FA5}">
                      <a16:colId xmlns:a16="http://schemas.microsoft.com/office/drawing/2014/main" val="2702630733"/>
                    </a:ext>
                  </a:extLst>
                </a:gridCol>
                <a:gridCol w="1172618">
                  <a:extLst>
                    <a:ext uri="{9D8B030D-6E8A-4147-A177-3AD203B41FA5}">
                      <a16:colId xmlns:a16="http://schemas.microsoft.com/office/drawing/2014/main" val="1941993082"/>
                    </a:ext>
                  </a:extLst>
                </a:gridCol>
                <a:gridCol w="1800903">
                  <a:extLst>
                    <a:ext uri="{9D8B030D-6E8A-4147-A177-3AD203B41FA5}">
                      <a16:colId xmlns:a16="http://schemas.microsoft.com/office/drawing/2014/main" val="3727157279"/>
                    </a:ext>
                  </a:extLst>
                </a:gridCol>
                <a:gridCol w="1816042">
                  <a:extLst>
                    <a:ext uri="{9D8B030D-6E8A-4147-A177-3AD203B41FA5}">
                      <a16:colId xmlns:a16="http://schemas.microsoft.com/office/drawing/2014/main" val="3147680575"/>
                    </a:ext>
                  </a:extLst>
                </a:gridCol>
                <a:gridCol w="1754338">
                  <a:extLst>
                    <a:ext uri="{9D8B030D-6E8A-4147-A177-3AD203B41FA5}">
                      <a16:colId xmlns:a16="http://schemas.microsoft.com/office/drawing/2014/main" val="2697920153"/>
                    </a:ext>
                  </a:extLst>
                </a:gridCol>
                <a:gridCol w="1750379">
                  <a:extLst>
                    <a:ext uri="{9D8B030D-6E8A-4147-A177-3AD203B41FA5}">
                      <a16:colId xmlns:a16="http://schemas.microsoft.com/office/drawing/2014/main" val="3921098159"/>
                    </a:ext>
                  </a:extLst>
                </a:gridCol>
              </a:tblGrid>
              <a:tr h="567067"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Event rate (/event)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aseline="0" dirty="0">
                          <a:latin typeface="+mj-lt"/>
                        </a:rPr>
                        <a:t>A</a:t>
                      </a:r>
                      <a:endParaRPr kumimoji="1" lang="ja-JP" altLang="en-US" sz="1800" baseline="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>
                          <a:latin typeface="Symbol" panose="05050102010706020507" pitchFamily="18" charset="2"/>
                        </a:rPr>
                        <a:t>B</a:t>
                      </a:r>
                      <a:endParaRPr kumimoji="1" lang="ja-JP" altLang="en-US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baseline="0" dirty="0"/>
                        <a:t>C</a:t>
                      </a:r>
                      <a:endParaRPr kumimoji="1" lang="ja-JP" altLang="en-US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>
                          <a:latin typeface="+mj-lt"/>
                        </a:rPr>
                        <a:t>D</a:t>
                      </a:r>
                      <a:endParaRPr kumimoji="1" lang="ja-JP" altLang="en-US" baseline="30000" dirty="0">
                        <a:latin typeface="+mj-lt"/>
                      </a:endParaRPr>
                    </a:p>
                    <a:p>
                      <a:endParaRPr kumimoji="1" lang="ja-JP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3203940"/>
                  </a:ext>
                </a:extLst>
              </a:tr>
              <a:tr h="486057">
                <a:tc rowSpan="2">
                  <a:txBody>
                    <a:bodyPr/>
                    <a:lstStyle/>
                    <a:p>
                      <a:r>
                        <a:rPr kumimoji="1" lang="en-US" altLang="ja-JP" dirty="0"/>
                        <a:t>2 K trigger, AC veto</a:t>
                      </a:r>
                    </a:p>
                    <a:p>
                      <a:r>
                        <a:rPr kumimoji="1" lang="en-US" altLang="ja-JP" dirty="0"/>
                        <a:t>(1</a:t>
                      </a:r>
                      <a:r>
                        <a:rPr kumimoji="1" lang="en-US" altLang="ja-JP" baseline="30000" dirty="0"/>
                        <a:t>st</a:t>
                      </a:r>
                      <a:r>
                        <a:rPr kumimoji="1" lang="en-US" altLang="ja-JP" dirty="0"/>
                        <a:t> level)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Trigger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(1.2±0.1)x10</a:t>
                      </a:r>
                      <a:r>
                        <a:rPr kumimoji="1" lang="en-US" altLang="ja-JP" baseline="30000" dirty="0"/>
                        <a:t>-3</a:t>
                      </a:r>
                      <a:endParaRPr kumimoji="1" lang="ja-JP" altLang="en-US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(2.4±0.1)x10</a:t>
                      </a:r>
                      <a:r>
                        <a:rPr kumimoji="1" lang="en-US" altLang="ja-JP" baseline="30000" dirty="0"/>
                        <a:t>-3</a:t>
                      </a:r>
                      <a:endParaRPr kumimoji="1" lang="ja-JP" altLang="en-US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/>
                        <a:t>(7.4±0.2)x10</a:t>
                      </a:r>
                      <a:r>
                        <a:rPr kumimoji="1" lang="en-US" altLang="ja-JP" baseline="30000" dirty="0"/>
                        <a:t>-3</a:t>
                      </a:r>
                      <a:endParaRPr kumimoji="1" lang="ja-JP" altLang="en-US" baseline="30000" dirty="0"/>
                    </a:p>
                    <a:p>
                      <a:endParaRPr kumimoji="1" lang="ja-JP" altLang="en-US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/>
                        <a:t>(9.5±0.2)x10</a:t>
                      </a:r>
                      <a:r>
                        <a:rPr kumimoji="1" lang="en-US" altLang="ja-JP" baseline="30000" dirty="0"/>
                        <a:t>-3</a:t>
                      </a:r>
                      <a:endParaRPr kumimoji="1" lang="ja-JP" altLang="en-US" baseline="30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0573145"/>
                  </a:ext>
                </a:extLst>
              </a:tr>
              <a:tr h="486057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Φ</a:t>
                      </a:r>
                      <a:r>
                        <a:rPr kumimoji="1" lang="en-US" altLang="ja-JP" dirty="0">
                          <a:sym typeface="Wingdings" panose="05000000000000000000" pitchFamily="2" charset="2"/>
                        </a:rPr>
                        <a:t>KK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/>
                        <a:t>(1.2±0.7)x10</a:t>
                      </a:r>
                      <a:r>
                        <a:rPr kumimoji="1" lang="en-US" altLang="ja-JP" baseline="30000" dirty="0"/>
                        <a:t>-5</a:t>
                      </a:r>
                      <a:endParaRPr kumimoji="1" lang="ja-JP" altLang="en-US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/>
                        <a:t>(5.0±1.4)x10</a:t>
                      </a:r>
                      <a:r>
                        <a:rPr kumimoji="1" lang="en-US" altLang="ja-JP" baseline="30000" dirty="0"/>
                        <a:t>-5</a:t>
                      </a:r>
                      <a:endParaRPr kumimoji="1" lang="ja-JP" altLang="en-US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/>
                        <a:t>(6.5±0.5)x10</a:t>
                      </a:r>
                      <a:r>
                        <a:rPr kumimoji="1" lang="en-US" altLang="ja-JP" baseline="30000" dirty="0"/>
                        <a:t>-4</a:t>
                      </a:r>
                      <a:endParaRPr kumimoji="1" lang="ja-JP" altLang="en-US" baseline="30000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/>
                        <a:t>(7.7±0.6)x10</a:t>
                      </a:r>
                      <a:r>
                        <a:rPr kumimoji="1" lang="en-US" altLang="ja-JP" baseline="30000" dirty="0"/>
                        <a:t>-4</a:t>
                      </a:r>
                      <a:endParaRPr kumimoji="1" lang="ja-JP" altLang="en-US" baseline="30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7835748"/>
                  </a:ext>
                </a:extLst>
              </a:tr>
              <a:tr h="379574">
                <a:tc rowSpan="2">
                  <a:txBody>
                    <a:bodyPr/>
                    <a:lstStyle/>
                    <a:p>
                      <a:r>
                        <a:rPr kumimoji="1" lang="en-US" altLang="ja-JP" dirty="0"/>
                        <a:t>2 K trigger, AC veto (2</a:t>
                      </a:r>
                      <a:r>
                        <a:rPr kumimoji="1" lang="en-US" altLang="ja-JP" baseline="30000" dirty="0"/>
                        <a:t>nd</a:t>
                      </a:r>
                      <a:r>
                        <a:rPr kumimoji="1" lang="en-US" altLang="ja-JP" dirty="0"/>
                        <a:t> level)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Trigger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/>
                        <a:t>(3.0±0.4)x10</a:t>
                      </a:r>
                      <a:r>
                        <a:rPr kumimoji="1" lang="en-US" altLang="ja-JP" baseline="30000" dirty="0"/>
                        <a:t>-4</a:t>
                      </a:r>
                      <a:endParaRPr kumimoji="1" lang="ja-JP" altLang="en-US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(4.9±0.0)x10</a:t>
                      </a:r>
                      <a:r>
                        <a:rPr kumimoji="1" lang="en-US" altLang="ja-JP" baseline="30000" dirty="0"/>
                        <a:t>-4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/>
                        <a:t>(2.9±0.1)x10</a:t>
                      </a:r>
                      <a:r>
                        <a:rPr kumimoji="1" lang="en-US" altLang="ja-JP" baseline="30000" dirty="0"/>
                        <a:t>-3</a:t>
                      </a:r>
                      <a:endParaRPr kumimoji="1" lang="ja-JP" altLang="en-US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/>
                        <a:t>(3.5±0.1)x10</a:t>
                      </a:r>
                      <a:r>
                        <a:rPr kumimoji="1" lang="en-US" altLang="ja-JP" baseline="30000" dirty="0"/>
                        <a:t>-3</a:t>
                      </a:r>
                      <a:endParaRPr kumimoji="1" lang="ja-JP" altLang="en-US" baseline="30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09779458"/>
                  </a:ext>
                </a:extLst>
              </a:tr>
              <a:tr h="486057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Φ</a:t>
                      </a:r>
                      <a:r>
                        <a:rPr kumimoji="1" lang="en-US" altLang="ja-JP" dirty="0">
                          <a:sym typeface="Wingdings" panose="05000000000000000000" pitchFamily="2" charset="2"/>
                        </a:rPr>
                        <a:t>KK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/>
                        <a:t>(1.2±0.7)x10</a:t>
                      </a:r>
                      <a:r>
                        <a:rPr kumimoji="1" lang="en-US" altLang="ja-JP" baseline="30000" dirty="0"/>
                        <a:t>-5</a:t>
                      </a:r>
                      <a:endParaRPr kumimoji="1" lang="ja-JP" altLang="en-US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/>
                        <a:t>(4.1±1.3)x10</a:t>
                      </a:r>
                      <a:r>
                        <a:rPr kumimoji="1" lang="en-US" altLang="ja-JP" baseline="30000" dirty="0"/>
                        <a:t>-5</a:t>
                      </a:r>
                      <a:endParaRPr kumimoji="1" lang="ja-JP" altLang="en-US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/>
                        <a:t>(6.5±0.5)x10</a:t>
                      </a:r>
                      <a:r>
                        <a:rPr kumimoji="1" lang="en-US" altLang="ja-JP" baseline="30000" dirty="0"/>
                        <a:t>-4</a:t>
                      </a:r>
                      <a:endParaRPr kumimoji="1" lang="ja-JP" altLang="en-US" baseline="30000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/>
                        <a:t>(7.6±0.6)x10</a:t>
                      </a:r>
                      <a:r>
                        <a:rPr kumimoji="1" lang="en-US" altLang="ja-JP" baseline="30000" dirty="0"/>
                        <a:t>-4</a:t>
                      </a:r>
                      <a:endParaRPr kumimoji="1" lang="ja-JP" altLang="en-US" baseline="30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32267926"/>
                  </a:ext>
                </a:extLst>
              </a:tr>
              <a:tr h="567067">
                <a:tc rowSpan="2">
                  <a:txBody>
                    <a:bodyPr/>
                    <a:lstStyle/>
                    <a:p>
                      <a:r>
                        <a:rPr kumimoji="1" lang="en-US" altLang="ja-JP" dirty="0"/>
                        <a:t>2 K trigger, AC veto</a:t>
                      </a:r>
                    </a:p>
                    <a:p>
                      <a:r>
                        <a:rPr kumimoji="1" lang="en-US" altLang="ja-JP" dirty="0"/>
                        <a:t>(2</a:t>
                      </a:r>
                      <a:r>
                        <a:rPr kumimoji="1" lang="en-US" altLang="ja-JP" baseline="30000" dirty="0"/>
                        <a:t>nd</a:t>
                      </a:r>
                      <a:r>
                        <a:rPr kumimoji="1" lang="en-US" altLang="ja-JP" dirty="0"/>
                        <a:t> level)</a:t>
                      </a:r>
                    </a:p>
                    <a:p>
                      <a:r>
                        <a:rPr kumimoji="1" lang="en-US" altLang="ja-JP" dirty="0"/>
                        <a:t> except middle layer, 15</a:t>
                      </a:r>
                      <a:r>
                        <a:rPr kumimoji="1" lang="en-US" altLang="ja-JP" baseline="30000" dirty="0"/>
                        <a:t>o</a:t>
                      </a:r>
                      <a:r>
                        <a:rPr kumimoji="1" lang="en-US" altLang="ja-JP" dirty="0"/>
                        <a:t>-45</a:t>
                      </a:r>
                      <a:r>
                        <a:rPr kumimoji="1" lang="en-US" altLang="ja-JP" baseline="30000" dirty="0"/>
                        <a:t>o</a:t>
                      </a:r>
                      <a:endParaRPr kumimoji="1" lang="ja-JP" altLang="en-US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Trigger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/>
                        <a:t>(6.6±0.2)x10</a:t>
                      </a:r>
                      <a:r>
                        <a:rPr kumimoji="1" lang="en-US" altLang="ja-JP" baseline="30000" dirty="0"/>
                        <a:t>-3</a:t>
                      </a:r>
                      <a:endParaRPr kumimoji="1" lang="ja-JP" altLang="en-US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/>
                        <a:t>(7.2±0.2)x10</a:t>
                      </a:r>
                      <a:r>
                        <a:rPr kumimoji="1" lang="en-US" altLang="ja-JP" baseline="30000" dirty="0"/>
                        <a:t>-3</a:t>
                      </a:r>
                      <a:endParaRPr kumimoji="1" lang="ja-JP" altLang="en-US" dirty="0"/>
                    </a:p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/>
                        <a:t>(4.3±0.0)x10</a:t>
                      </a:r>
                      <a:r>
                        <a:rPr kumimoji="1" lang="en-US" altLang="ja-JP" baseline="30000" dirty="0"/>
                        <a:t>-2</a:t>
                      </a:r>
                      <a:endParaRPr kumimoji="1" lang="ja-JP" altLang="en-US" baseline="30000" dirty="0"/>
                    </a:p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/>
                        <a:t>(4.4±0.0)x10</a:t>
                      </a:r>
                      <a:r>
                        <a:rPr kumimoji="1" lang="en-US" altLang="ja-JP" baseline="30000" dirty="0"/>
                        <a:t>-2</a:t>
                      </a:r>
                      <a:endParaRPr kumimoji="1" lang="ja-JP" altLang="en-US" baseline="30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3102862"/>
                  </a:ext>
                </a:extLst>
              </a:tr>
              <a:tr h="532368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Φ</a:t>
                      </a:r>
                      <a:r>
                        <a:rPr kumimoji="1" lang="en-US" altLang="ja-JP" dirty="0">
                          <a:sym typeface="Wingdings" panose="05000000000000000000" pitchFamily="2" charset="2"/>
                        </a:rPr>
                        <a:t>KK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/>
                        <a:t>(1.7±0.8)x10</a:t>
                      </a:r>
                      <a:r>
                        <a:rPr kumimoji="1" lang="en-US" altLang="ja-JP" baseline="30000" dirty="0"/>
                        <a:t>-5</a:t>
                      </a:r>
                      <a:endParaRPr kumimoji="1" lang="ja-JP" altLang="en-US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/>
                        <a:t>(4.6±1.3)x10</a:t>
                      </a:r>
                      <a:r>
                        <a:rPr kumimoji="1" lang="en-US" altLang="ja-JP" baseline="30000" dirty="0"/>
                        <a:t>-5</a:t>
                      </a:r>
                      <a:endParaRPr kumimoji="1" lang="ja-JP" altLang="en-US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/>
                        <a:t>(6.8±0.5)x10</a:t>
                      </a:r>
                      <a:r>
                        <a:rPr kumimoji="1" lang="en-US" altLang="ja-JP" baseline="30000" dirty="0"/>
                        <a:t>-4</a:t>
                      </a:r>
                      <a:endParaRPr kumimoji="1" lang="ja-JP" altLang="en-US" baseline="30000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/>
                        <a:t>(8.0±0.6)x10</a:t>
                      </a:r>
                      <a:r>
                        <a:rPr kumimoji="1" lang="en-US" altLang="ja-JP" baseline="30000" dirty="0"/>
                        <a:t>-4</a:t>
                      </a:r>
                      <a:endParaRPr kumimoji="1" lang="ja-JP" altLang="en-US" baseline="30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75381265"/>
                  </a:ext>
                </a:extLst>
              </a:tr>
            </a:tbl>
          </a:graphicData>
        </a:graphic>
      </p:graphicFrame>
      <p:grpSp>
        <p:nvGrpSpPr>
          <p:cNvPr id="27" name="グループ化 26">
            <a:extLst>
              <a:ext uri="{FF2B5EF4-FFF2-40B4-BE49-F238E27FC236}">
                <a16:creationId xmlns:a16="http://schemas.microsoft.com/office/drawing/2014/main" id="{45620080-AA21-42E5-AE45-1DFFEDF85560}"/>
              </a:ext>
            </a:extLst>
          </p:cNvPr>
          <p:cNvGrpSpPr/>
          <p:nvPr/>
        </p:nvGrpSpPr>
        <p:grpSpPr>
          <a:xfrm>
            <a:off x="10269050" y="1728871"/>
            <a:ext cx="1441852" cy="1126165"/>
            <a:chOff x="3701601" y="279795"/>
            <a:chExt cx="1689180" cy="1527810"/>
          </a:xfrm>
        </p:grpSpPr>
        <p:grpSp>
          <p:nvGrpSpPr>
            <p:cNvPr id="28" name="グループ化 27">
              <a:extLst>
                <a:ext uri="{FF2B5EF4-FFF2-40B4-BE49-F238E27FC236}">
                  <a16:creationId xmlns:a16="http://schemas.microsoft.com/office/drawing/2014/main" id="{952AC5D8-2165-4FD3-BB22-ED57CF2F50FA}"/>
                </a:ext>
              </a:extLst>
            </p:cNvPr>
            <p:cNvGrpSpPr/>
            <p:nvPr/>
          </p:nvGrpSpPr>
          <p:grpSpPr>
            <a:xfrm>
              <a:off x="3701601" y="279795"/>
              <a:ext cx="1689180" cy="1527810"/>
              <a:chOff x="7103422" y="1693503"/>
              <a:chExt cx="1689180" cy="1527810"/>
            </a:xfrm>
          </p:grpSpPr>
          <p:grpSp>
            <p:nvGrpSpPr>
              <p:cNvPr id="38" name="グループ化 7">
                <a:extLst>
                  <a:ext uri="{FF2B5EF4-FFF2-40B4-BE49-F238E27FC236}">
                    <a16:creationId xmlns:a16="http://schemas.microsoft.com/office/drawing/2014/main" id="{9B712FBF-C54C-4E3C-9370-568EC8979DFB}"/>
                  </a:ext>
                </a:extLst>
              </p:cNvPr>
              <p:cNvGrpSpPr/>
              <p:nvPr/>
            </p:nvGrpSpPr>
            <p:grpSpPr>
              <a:xfrm>
                <a:off x="7103422" y="1693503"/>
                <a:ext cx="1689180" cy="1527810"/>
                <a:chOff x="3878253" y="-3222"/>
                <a:chExt cx="1689180" cy="1527811"/>
              </a:xfrm>
            </p:grpSpPr>
            <p:sp>
              <p:nvSpPr>
                <p:cNvPr id="43" name="正方形/長方形 42">
                  <a:extLst>
                    <a:ext uri="{FF2B5EF4-FFF2-40B4-BE49-F238E27FC236}">
                      <a16:creationId xmlns:a16="http://schemas.microsoft.com/office/drawing/2014/main" id="{86A3335D-BEEB-4202-9267-DD041FC2BD84}"/>
                    </a:ext>
                  </a:extLst>
                </p:cNvPr>
                <p:cNvSpPr/>
                <p:nvPr/>
              </p:nvSpPr>
              <p:spPr>
                <a:xfrm>
                  <a:off x="4572000" y="361908"/>
                  <a:ext cx="328617" cy="292104"/>
                </a:xfrm>
                <a:prstGeom prst="rect">
                  <a:avLst/>
                </a:prstGeom>
                <a:solidFill>
                  <a:srgbClr val="4F81BD"/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ja-JP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44" name="正方形/長方形 43">
                  <a:extLst>
                    <a:ext uri="{FF2B5EF4-FFF2-40B4-BE49-F238E27FC236}">
                      <a16:creationId xmlns:a16="http://schemas.microsoft.com/office/drawing/2014/main" id="{DF499290-9B5B-4B35-908C-7B09424E2DEF}"/>
                    </a:ext>
                  </a:extLst>
                </p:cNvPr>
                <p:cNvSpPr/>
                <p:nvPr/>
              </p:nvSpPr>
              <p:spPr>
                <a:xfrm>
                  <a:off x="4572000" y="946116"/>
                  <a:ext cx="328617" cy="292104"/>
                </a:xfrm>
                <a:prstGeom prst="rect">
                  <a:avLst/>
                </a:prstGeom>
                <a:solidFill>
                  <a:srgbClr val="4F81BD"/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45" name="正方形/長方形 44">
                  <a:extLst>
                    <a:ext uri="{FF2B5EF4-FFF2-40B4-BE49-F238E27FC236}">
                      <a16:creationId xmlns:a16="http://schemas.microsoft.com/office/drawing/2014/main" id="{9312DC7D-8A8C-4EBE-BC4C-83C27BD782C7}"/>
                    </a:ext>
                  </a:extLst>
                </p:cNvPr>
                <p:cNvSpPr/>
                <p:nvPr/>
              </p:nvSpPr>
              <p:spPr>
                <a:xfrm>
                  <a:off x="4918080" y="360132"/>
                  <a:ext cx="328617" cy="292104"/>
                </a:xfrm>
                <a:prstGeom prst="rect">
                  <a:avLst/>
                </a:prstGeom>
                <a:solidFill>
                  <a:srgbClr val="4F81BD"/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47" name="円/楕円 24">
                  <a:extLst>
                    <a:ext uri="{FF2B5EF4-FFF2-40B4-BE49-F238E27FC236}">
                      <a16:creationId xmlns:a16="http://schemas.microsoft.com/office/drawing/2014/main" id="{FA2A2237-64DE-4B4E-9C1F-AD2A90387A91}"/>
                    </a:ext>
                  </a:extLst>
                </p:cNvPr>
                <p:cNvSpPr/>
                <p:nvPr/>
              </p:nvSpPr>
              <p:spPr>
                <a:xfrm>
                  <a:off x="4718052" y="800064"/>
                  <a:ext cx="45719" cy="45719"/>
                </a:xfrm>
                <a:prstGeom prst="ellipse">
                  <a:avLst/>
                </a:prstGeom>
                <a:solidFill>
                  <a:srgbClr val="4F81BD"/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ja-JP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48" name="テキスト ボックス 47">
                  <a:extLst>
                    <a:ext uri="{FF2B5EF4-FFF2-40B4-BE49-F238E27FC236}">
                      <a16:creationId xmlns:a16="http://schemas.microsoft.com/office/drawing/2014/main" id="{5BFB1391-DDC1-4CE5-A1A6-4A3BC362B579}"/>
                    </a:ext>
                  </a:extLst>
                </p:cNvPr>
                <p:cNvSpPr txBox="1"/>
                <p:nvPr/>
              </p:nvSpPr>
              <p:spPr>
                <a:xfrm>
                  <a:off x="4572000" y="-3222"/>
                  <a:ext cx="30168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ja-JP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</a:rPr>
                    <a:t>1</a:t>
                  </a:r>
                  <a:endParaRPr kumimoji="0" lang="ja-JP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49" name="テキスト ボックス 48">
                  <a:extLst>
                    <a:ext uri="{FF2B5EF4-FFF2-40B4-BE49-F238E27FC236}">
                      <a16:creationId xmlns:a16="http://schemas.microsoft.com/office/drawing/2014/main" id="{EBD8B7D4-05AF-4D24-91FF-30DA83704736}"/>
                    </a:ext>
                  </a:extLst>
                </p:cNvPr>
                <p:cNvSpPr txBox="1"/>
                <p:nvPr/>
              </p:nvSpPr>
              <p:spPr>
                <a:xfrm>
                  <a:off x="4572000" y="1155257"/>
                  <a:ext cx="30168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ja-JP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</a:rPr>
                    <a:t>3</a:t>
                  </a:r>
                  <a:endParaRPr kumimoji="0" lang="ja-JP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50" name="テキスト ボックス 49">
                  <a:extLst>
                    <a:ext uri="{FF2B5EF4-FFF2-40B4-BE49-F238E27FC236}">
                      <a16:creationId xmlns:a16="http://schemas.microsoft.com/office/drawing/2014/main" id="{2F329EB7-A27F-4D3C-96E0-CE3293131D9D}"/>
                    </a:ext>
                  </a:extLst>
                </p:cNvPr>
                <p:cNvSpPr txBox="1"/>
                <p:nvPr/>
              </p:nvSpPr>
              <p:spPr>
                <a:xfrm>
                  <a:off x="5265747" y="654012"/>
                  <a:ext cx="30168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ja-JP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</a:rPr>
                    <a:t>2</a:t>
                  </a:r>
                  <a:endParaRPr kumimoji="0" lang="ja-JP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51" name="テキスト ボックス 50">
                  <a:extLst>
                    <a:ext uri="{FF2B5EF4-FFF2-40B4-BE49-F238E27FC236}">
                      <a16:creationId xmlns:a16="http://schemas.microsoft.com/office/drawing/2014/main" id="{84FC1C8A-3916-425F-9B14-996AD755FB10}"/>
                    </a:ext>
                  </a:extLst>
                </p:cNvPr>
                <p:cNvSpPr txBox="1"/>
                <p:nvPr/>
              </p:nvSpPr>
              <p:spPr>
                <a:xfrm>
                  <a:off x="3878253" y="654012"/>
                  <a:ext cx="30168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ja-JP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</a:rPr>
                    <a:t>4</a:t>
                  </a:r>
                  <a:endParaRPr kumimoji="0" lang="ja-JP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</p:grpSp>
          <p:sp>
            <p:nvSpPr>
              <p:cNvPr id="32" name="正方形/長方形 31">
                <a:extLst>
                  <a:ext uri="{FF2B5EF4-FFF2-40B4-BE49-F238E27FC236}">
                    <a16:creationId xmlns:a16="http://schemas.microsoft.com/office/drawing/2014/main" id="{500DD38D-AA1A-48D3-96C2-83FB92940A1E}"/>
                  </a:ext>
                </a:extLst>
              </p:cNvPr>
              <p:cNvSpPr/>
              <p:nvPr/>
            </p:nvSpPr>
            <p:spPr>
              <a:xfrm>
                <a:off x="8135537" y="2634706"/>
                <a:ext cx="328617" cy="292104"/>
              </a:xfrm>
              <a:prstGeom prst="rect">
                <a:avLst/>
              </a:prstGeom>
              <a:solidFill>
                <a:srgbClr val="4F81BD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>
                <a:defPPr>
                  <a:defRPr lang="ja-JP"/>
                </a:defPPr>
                <a:lvl1pPr marL="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33" name="正方形/長方形 32">
                <a:extLst>
                  <a:ext uri="{FF2B5EF4-FFF2-40B4-BE49-F238E27FC236}">
                    <a16:creationId xmlns:a16="http://schemas.microsoft.com/office/drawing/2014/main" id="{B1FFA802-1CA0-4648-B3A4-9413F529756D}"/>
                  </a:ext>
                </a:extLst>
              </p:cNvPr>
              <p:cNvSpPr/>
              <p:nvPr/>
            </p:nvSpPr>
            <p:spPr>
              <a:xfrm>
                <a:off x="7465190" y="2058052"/>
                <a:ext cx="328617" cy="292104"/>
              </a:xfrm>
              <a:prstGeom prst="rect">
                <a:avLst/>
              </a:prstGeom>
              <a:solidFill>
                <a:srgbClr val="4F81BD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>
                <a:defPPr>
                  <a:defRPr lang="ja-JP"/>
                </a:defPPr>
                <a:lvl1pPr marL="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34" name="正方形/長方形 33">
                <a:extLst>
                  <a:ext uri="{FF2B5EF4-FFF2-40B4-BE49-F238E27FC236}">
                    <a16:creationId xmlns:a16="http://schemas.microsoft.com/office/drawing/2014/main" id="{8087DF6C-5DEC-4FEB-B136-D8E31B8AD7EB}"/>
                  </a:ext>
                </a:extLst>
              </p:cNvPr>
              <p:cNvSpPr/>
              <p:nvPr/>
            </p:nvSpPr>
            <p:spPr>
              <a:xfrm>
                <a:off x="7460671" y="2636018"/>
                <a:ext cx="328617" cy="292104"/>
              </a:xfrm>
              <a:prstGeom prst="rect">
                <a:avLst/>
              </a:prstGeom>
              <a:solidFill>
                <a:srgbClr val="4F81BD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>
                <a:defPPr>
                  <a:defRPr lang="ja-JP"/>
                </a:defPPr>
                <a:lvl1pPr marL="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endParaRPr>
              </a:p>
            </p:txBody>
          </p:sp>
          <p:grpSp>
            <p:nvGrpSpPr>
              <p:cNvPr id="35" name="グループ化 34">
                <a:extLst>
                  <a:ext uri="{FF2B5EF4-FFF2-40B4-BE49-F238E27FC236}">
                    <a16:creationId xmlns:a16="http://schemas.microsoft.com/office/drawing/2014/main" id="{437A06E4-16D4-4F2C-89C1-FDDB36A306F5}"/>
                  </a:ext>
                </a:extLst>
              </p:cNvPr>
              <p:cNvGrpSpPr/>
              <p:nvPr/>
            </p:nvGrpSpPr>
            <p:grpSpPr>
              <a:xfrm>
                <a:off x="7808338" y="2372097"/>
                <a:ext cx="328617" cy="292104"/>
                <a:chOff x="8732216" y="2794153"/>
                <a:chExt cx="328617" cy="292104"/>
              </a:xfrm>
            </p:grpSpPr>
            <p:sp>
              <p:nvSpPr>
                <p:cNvPr id="36" name="正方形/長方形 35">
                  <a:extLst>
                    <a:ext uri="{FF2B5EF4-FFF2-40B4-BE49-F238E27FC236}">
                      <a16:creationId xmlns:a16="http://schemas.microsoft.com/office/drawing/2014/main" id="{63973B2A-1465-4390-8048-FF6D3ED436F5}"/>
                    </a:ext>
                  </a:extLst>
                </p:cNvPr>
                <p:cNvSpPr/>
                <p:nvPr/>
              </p:nvSpPr>
              <p:spPr>
                <a:xfrm>
                  <a:off x="8732216" y="2794153"/>
                  <a:ext cx="328617" cy="292104"/>
                </a:xfrm>
                <a:prstGeom prst="rect">
                  <a:avLst/>
                </a:prstGeom>
                <a:solidFill>
                  <a:srgbClr val="4F81BD"/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37" name="正方形/長方形 36">
                  <a:extLst>
                    <a:ext uri="{FF2B5EF4-FFF2-40B4-BE49-F238E27FC236}">
                      <a16:creationId xmlns:a16="http://schemas.microsoft.com/office/drawing/2014/main" id="{D61E4AD6-7D30-4708-B827-CF33AFCF617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8808420" y="2860834"/>
                  <a:ext cx="164308" cy="146052"/>
                </a:xfrm>
                <a:prstGeom prst="rect">
                  <a:avLst/>
                </a:prstGeom>
                <a:solidFill>
                  <a:sysClr val="window" lastClr="FFFFFF"/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</p:grpSp>
        </p:grpSp>
        <p:sp>
          <p:nvSpPr>
            <p:cNvPr id="29" name="正方形/長方形 28">
              <a:extLst>
                <a:ext uri="{FF2B5EF4-FFF2-40B4-BE49-F238E27FC236}">
                  <a16:creationId xmlns:a16="http://schemas.microsoft.com/office/drawing/2014/main" id="{87B1D9BC-B636-4B2C-8F4F-185D16780DDE}"/>
                </a:ext>
              </a:extLst>
            </p:cNvPr>
            <p:cNvSpPr/>
            <p:nvPr/>
          </p:nvSpPr>
          <p:spPr>
            <a:xfrm>
              <a:off x="4056980" y="964397"/>
              <a:ext cx="328617" cy="292104"/>
            </a:xfrm>
            <a:prstGeom prst="rect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30" name="正方形/長方形 29">
              <a:extLst>
                <a:ext uri="{FF2B5EF4-FFF2-40B4-BE49-F238E27FC236}">
                  <a16:creationId xmlns:a16="http://schemas.microsoft.com/office/drawing/2014/main" id="{A0F9BA2D-6A21-42E9-87A6-128A5F105E88}"/>
                </a:ext>
              </a:extLst>
            </p:cNvPr>
            <p:cNvSpPr/>
            <p:nvPr/>
          </p:nvSpPr>
          <p:spPr>
            <a:xfrm>
              <a:off x="4715228" y="905758"/>
              <a:ext cx="328617" cy="292104"/>
            </a:xfrm>
            <a:prstGeom prst="rect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</p:grpSp>
      <p:grpSp>
        <p:nvGrpSpPr>
          <p:cNvPr id="77" name="グループ化 76">
            <a:extLst>
              <a:ext uri="{FF2B5EF4-FFF2-40B4-BE49-F238E27FC236}">
                <a16:creationId xmlns:a16="http://schemas.microsoft.com/office/drawing/2014/main" id="{41A4D8D2-321B-4DA3-8A7A-9B82A205F8FD}"/>
              </a:ext>
            </a:extLst>
          </p:cNvPr>
          <p:cNvGrpSpPr/>
          <p:nvPr/>
        </p:nvGrpSpPr>
        <p:grpSpPr>
          <a:xfrm>
            <a:off x="338133" y="6026747"/>
            <a:ext cx="864733" cy="647248"/>
            <a:chOff x="4056980" y="643149"/>
            <a:chExt cx="1013065" cy="878088"/>
          </a:xfrm>
        </p:grpSpPr>
        <p:grpSp>
          <p:nvGrpSpPr>
            <p:cNvPr id="78" name="グループ化 77">
              <a:extLst>
                <a:ext uri="{FF2B5EF4-FFF2-40B4-BE49-F238E27FC236}">
                  <a16:creationId xmlns:a16="http://schemas.microsoft.com/office/drawing/2014/main" id="{557516D8-67F7-4E85-9672-E623D2DADA02}"/>
                </a:ext>
              </a:extLst>
            </p:cNvPr>
            <p:cNvGrpSpPr/>
            <p:nvPr/>
          </p:nvGrpSpPr>
          <p:grpSpPr>
            <a:xfrm>
              <a:off x="4058850" y="643149"/>
              <a:ext cx="1011195" cy="878088"/>
              <a:chOff x="7460671" y="2056857"/>
              <a:chExt cx="1011195" cy="878088"/>
            </a:xfrm>
          </p:grpSpPr>
          <p:grpSp>
            <p:nvGrpSpPr>
              <p:cNvPr id="81" name="グループ化 7">
                <a:extLst>
                  <a:ext uri="{FF2B5EF4-FFF2-40B4-BE49-F238E27FC236}">
                    <a16:creationId xmlns:a16="http://schemas.microsoft.com/office/drawing/2014/main" id="{501CAE6D-6294-49DB-9772-33CF56866971}"/>
                  </a:ext>
                </a:extLst>
              </p:cNvPr>
              <p:cNvGrpSpPr/>
              <p:nvPr/>
            </p:nvGrpSpPr>
            <p:grpSpPr>
              <a:xfrm>
                <a:off x="7797169" y="2056857"/>
                <a:ext cx="674697" cy="878088"/>
                <a:chOff x="4572000" y="360132"/>
                <a:chExt cx="674697" cy="878088"/>
              </a:xfrm>
            </p:grpSpPr>
            <p:sp>
              <p:nvSpPr>
                <p:cNvPr id="88" name="正方形/長方形 87">
                  <a:extLst>
                    <a:ext uri="{FF2B5EF4-FFF2-40B4-BE49-F238E27FC236}">
                      <a16:creationId xmlns:a16="http://schemas.microsoft.com/office/drawing/2014/main" id="{1378E78D-94A6-4FF5-A204-13D9EB4E9DDE}"/>
                    </a:ext>
                  </a:extLst>
                </p:cNvPr>
                <p:cNvSpPr/>
                <p:nvPr/>
              </p:nvSpPr>
              <p:spPr>
                <a:xfrm>
                  <a:off x="4572000" y="361908"/>
                  <a:ext cx="328617" cy="292104"/>
                </a:xfrm>
                <a:prstGeom prst="rect">
                  <a:avLst/>
                </a:prstGeom>
                <a:solidFill>
                  <a:srgbClr val="FB79E2"/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ja-JP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89" name="正方形/長方形 88">
                  <a:extLst>
                    <a:ext uri="{FF2B5EF4-FFF2-40B4-BE49-F238E27FC236}">
                      <a16:creationId xmlns:a16="http://schemas.microsoft.com/office/drawing/2014/main" id="{B60385E8-A3BB-4ACF-AD95-2D6F04BDDC23}"/>
                    </a:ext>
                  </a:extLst>
                </p:cNvPr>
                <p:cNvSpPr/>
                <p:nvPr/>
              </p:nvSpPr>
              <p:spPr>
                <a:xfrm>
                  <a:off x="4572000" y="946116"/>
                  <a:ext cx="328617" cy="292104"/>
                </a:xfrm>
                <a:prstGeom prst="rect">
                  <a:avLst/>
                </a:prstGeom>
                <a:solidFill>
                  <a:srgbClr val="FB79E2"/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90" name="正方形/長方形 89">
                  <a:extLst>
                    <a:ext uri="{FF2B5EF4-FFF2-40B4-BE49-F238E27FC236}">
                      <a16:creationId xmlns:a16="http://schemas.microsoft.com/office/drawing/2014/main" id="{EF965778-1E08-442D-B2E0-ED07A88B06E2}"/>
                    </a:ext>
                  </a:extLst>
                </p:cNvPr>
                <p:cNvSpPr/>
                <p:nvPr/>
              </p:nvSpPr>
              <p:spPr>
                <a:xfrm>
                  <a:off x="4918080" y="360132"/>
                  <a:ext cx="328617" cy="292104"/>
                </a:xfrm>
                <a:prstGeom prst="rect">
                  <a:avLst/>
                </a:prstGeom>
                <a:solidFill>
                  <a:srgbClr val="FB79E2"/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91" name="円/楕円 24">
                  <a:extLst>
                    <a:ext uri="{FF2B5EF4-FFF2-40B4-BE49-F238E27FC236}">
                      <a16:creationId xmlns:a16="http://schemas.microsoft.com/office/drawing/2014/main" id="{CEE6A45C-9796-423F-A416-40E814FD3E70}"/>
                    </a:ext>
                  </a:extLst>
                </p:cNvPr>
                <p:cNvSpPr/>
                <p:nvPr/>
              </p:nvSpPr>
              <p:spPr>
                <a:xfrm>
                  <a:off x="4718052" y="800064"/>
                  <a:ext cx="45719" cy="45719"/>
                </a:xfrm>
                <a:prstGeom prst="ellipse">
                  <a:avLst/>
                </a:prstGeom>
                <a:solidFill>
                  <a:srgbClr val="4F81BD"/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ja-JP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</p:grpSp>
          <p:sp>
            <p:nvSpPr>
              <p:cNvPr id="82" name="正方形/長方形 81">
                <a:extLst>
                  <a:ext uri="{FF2B5EF4-FFF2-40B4-BE49-F238E27FC236}">
                    <a16:creationId xmlns:a16="http://schemas.microsoft.com/office/drawing/2014/main" id="{23403EE8-6A38-465D-B112-54E88214876C}"/>
                  </a:ext>
                </a:extLst>
              </p:cNvPr>
              <p:cNvSpPr/>
              <p:nvPr/>
            </p:nvSpPr>
            <p:spPr>
              <a:xfrm>
                <a:off x="8135537" y="2634706"/>
                <a:ext cx="328617" cy="292104"/>
              </a:xfrm>
              <a:prstGeom prst="rect">
                <a:avLst/>
              </a:prstGeom>
              <a:solidFill>
                <a:srgbClr val="FB79E2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>
                <a:defPPr>
                  <a:defRPr lang="ja-JP"/>
                </a:defPPr>
                <a:lvl1pPr marL="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83" name="正方形/長方形 82">
                <a:extLst>
                  <a:ext uri="{FF2B5EF4-FFF2-40B4-BE49-F238E27FC236}">
                    <a16:creationId xmlns:a16="http://schemas.microsoft.com/office/drawing/2014/main" id="{F211FEA0-1F18-4593-AFEB-4B7AD442F41A}"/>
                  </a:ext>
                </a:extLst>
              </p:cNvPr>
              <p:cNvSpPr/>
              <p:nvPr/>
            </p:nvSpPr>
            <p:spPr>
              <a:xfrm>
                <a:off x="7465190" y="2058052"/>
                <a:ext cx="328617" cy="292104"/>
              </a:xfrm>
              <a:prstGeom prst="rect">
                <a:avLst/>
              </a:prstGeom>
              <a:solidFill>
                <a:srgbClr val="FB79E2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>
                <a:defPPr>
                  <a:defRPr lang="ja-JP"/>
                </a:defPPr>
                <a:lvl1pPr marL="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84" name="正方形/長方形 83">
                <a:extLst>
                  <a:ext uri="{FF2B5EF4-FFF2-40B4-BE49-F238E27FC236}">
                    <a16:creationId xmlns:a16="http://schemas.microsoft.com/office/drawing/2014/main" id="{DF02171C-D73B-4482-A3F2-54A59A7E62AB}"/>
                  </a:ext>
                </a:extLst>
              </p:cNvPr>
              <p:cNvSpPr/>
              <p:nvPr/>
            </p:nvSpPr>
            <p:spPr>
              <a:xfrm>
                <a:off x="7460671" y="2636018"/>
                <a:ext cx="328617" cy="292104"/>
              </a:xfrm>
              <a:prstGeom prst="rect">
                <a:avLst/>
              </a:prstGeom>
              <a:solidFill>
                <a:srgbClr val="FB79E2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>
                <a:defPPr>
                  <a:defRPr lang="ja-JP"/>
                </a:defPPr>
                <a:lvl1pPr marL="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endParaRPr>
              </a:p>
            </p:txBody>
          </p:sp>
          <p:grpSp>
            <p:nvGrpSpPr>
              <p:cNvPr id="85" name="グループ化 84">
                <a:extLst>
                  <a:ext uri="{FF2B5EF4-FFF2-40B4-BE49-F238E27FC236}">
                    <a16:creationId xmlns:a16="http://schemas.microsoft.com/office/drawing/2014/main" id="{2C5C119A-440E-435F-8BD9-421C96BDAB31}"/>
                  </a:ext>
                </a:extLst>
              </p:cNvPr>
              <p:cNvGrpSpPr/>
              <p:nvPr/>
            </p:nvGrpSpPr>
            <p:grpSpPr>
              <a:xfrm>
                <a:off x="7808338" y="2372097"/>
                <a:ext cx="328617" cy="292104"/>
                <a:chOff x="8732216" y="2794153"/>
                <a:chExt cx="328617" cy="292104"/>
              </a:xfrm>
            </p:grpSpPr>
            <p:sp>
              <p:nvSpPr>
                <p:cNvPr id="86" name="正方形/長方形 85">
                  <a:extLst>
                    <a:ext uri="{FF2B5EF4-FFF2-40B4-BE49-F238E27FC236}">
                      <a16:creationId xmlns:a16="http://schemas.microsoft.com/office/drawing/2014/main" id="{F13BAA00-93CE-49CB-B3D5-F3CA008B52D2}"/>
                    </a:ext>
                  </a:extLst>
                </p:cNvPr>
                <p:cNvSpPr/>
                <p:nvPr/>
              </p:nvSpPr>
              <p:spPr>
                <a:xfrm>
                  <a:off x="8732216" y="2794153"/>
                  <a:ext cx="328617" cy="292104"/>
                </a:xfrm>
                <a:prstGeom prst="rect">
                  <a:avLst/>
                </a:prstGeom>
                <a:solidFill>
                  <a:srgbClr val="FB79E2"/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87" name="正方形/長方形 86">
                  <a:extLst>
                    <a:ext uri="{FF2B5EF4-FFF2-40B4-BE49-F238E27FC236}">
                      <a16:creationId xmlns:a16="http://schemas.microsoft.com/office/drawing/2014/main" id="{BA014740-EA56-472A-AA1E-AD60A8CD0DE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8808420" y="2860834"/>
                  <a:ext cx="164308" cy="146052"/>
                </a:xfrm>
                <a:prstGeom prst="rect">
                  <a:avLst/>
                </a:prstGeom>
                <a:solidFill>
                  <a:sysClr val="window" lastClr="FFFFFF"/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</p:grpSp>
        </p:grpSp>
        <p:sp>
          <p:nvSpPr>
            <p:cNvPr id="79" name="正方形/長方形 78">
              <a:extLst>
                <a:ext uri="{FF2B5EF4-FFF2-40B4-BE49-F238E27FC236}">
                  <a16:creationId xmlns:a16="http://schemas.microsoft.com/office/drawing/2014/main" id="{B6EBF195-914E-4CB1-92C6-8C62A4EC47E7}"/>
                </a:ext>
              </a:extLst>
            </p:cNvPr>
            <p:cNvSpPr/>
            <p:nvPr/>
          </p:nvSpPr>
          <p:spPr>
            <a:xfrm>
              <a:off x="4056980" y="964397"/>
              <a:ext cx="328617" cy="292104"/>
            </a:xfrm>
            <a:prstGeom prst="rect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80" name="正方形/長方形 79">
              <a:extLst>
                <a:ext uri="{FF2B5EF4-FFF2-40B4-BE49-F238E27FC236}">
                  <a16:creationId xmlns:a16="http://schemas.microsoft.com/office/drawing/2014/main" id="{A73F0BC6-2A70-4AD9-9A77-F34680D960D2}"/>
                </a:ext>
              </a:extLst>
            </p:cNvPr>
            <p:cNvSpPr/>
            <p:nvPr/>
          </p:nvSpPr>
          <p:spPr>
            <a:xfrm>
              <a:off x="4715228" y="905758"/>
              <a:ext cx="328617" cy="292104"/>
            </a:xfrm>
            <a:prstGeom prst="rect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</p:grpSp>
      <p:grpSp>
        <p:nvGrpSpPr>
          <p:cNvPr id="92" name="グループ化 91">
            <a:extLst>
              <a:ext uri="{FF2B5EF4-FFF2-40B4-BE49-F238E27FC236}">
                <a16:creationId xmlns:a16="http://schemas.microsoft.com/office/drawing/2014/main" id="{03B1D514-A952-4E9D-B0AB-4DBF7C8E3DBA}"/>
              </a:ext>
            </a:extLst>
          </p:cNvPr>
          <p:cNvGrpSpPr/>
          <p:nvPr/>
        </p:nvGrpSpPr>
        <p:grpSpPr>
          <a:xfrm>
            <a:off x="331550" y="4777191"/>
            <a:ext cx="864733" cy="647248"/>
            <a:chOff x="4056980" y="643149"/>
            <a:chExt cx="1013065" cy="878088"/>
          </a:xfrm>
        </p:grpSpPr>
        <p:grpSp>
          <p:nvGrpSpPr>
            <p:cNvPr id="93" name="グループ化 92">
              <a:extLst>
                <a:ext uri="{FF2B5EF4-FFF2-40B4-BE49-F238E27FC236}">
                  <a16:creationId xmlns:a16="http://schemas.microsoft.com/office/drawing/2014/main" id="{DAB71CB5-8B55-48D1-8657-136ACE810220}"/>
                </a:ext>
              </a:extLst>
            </p:cNvPr>
            <p:cNvGrpSpPr/>
            <p:nvPr/>
          </p:nvGrpSpPr>
          <p:grpSpPr>
            <a:xfrm>
              <a:off x="4058850" y="643149"/>
              <a:ext cx="1011195" cy="878088"/>
              <a:chOff x="7460671" y="2056857"/>
              <a:chExt cx="1011195" cy="878088"/>
            </a:xfrm>
          </p:grpSpPr>
          <p:grpSp>
            <p:nvGrpSpPr>
              <p:cNvPr id="96" name="グループ化 7">
                <a:extLst>
                  <a:ext uri="{FF2B5EF4-FFF2-40B4-BE49-F238E27FC236}">
                    <a16:creationId xmlns:a16="http://schemas.microsoft.com/office/drawing/2014/main" id="{5FEA5BB1-D00A-4AAE-99C6-1EBB86288866}"/>
                  </a:ext>
                </a:extLst>
              </p:cNvPr>
              <p:cNvGrpSpPr/>
              <p:nvPr/>
            </p:nvGrpSpPr>
            <p:grpSpPr>
              <a:xfrm>
                <a:off x="7797169" y="2056857"/>
                <a:ext cx="674697" cy="878088"/>
                <a:chOff x="4572000" y="360132"/>
                <a:chExt cx="674697" cy="878088"/>
              </a:xfrm>
            </p:grpSpPr>
            <p:sp>
              <p:nvSpPr>
                <p:cNvPr id="103" name="正方形/長方形 102">
                  <a:extLst>
                    <a:ext uri="{FF2B5EF4-FFF2-40B4-BE49-F238E27FC236}">
                      <a16:creationId xmlns:a16="http://schemas.microsoft.com/office/drawing/2014/main" id="{13CEF948-6082-42FA-9FF7-3D08079E64C3}"/>
                    </a:ext>
                  </a:extLst>
                </p:cNvPr>
                <p:cNvSpPr/>
                <p:nvPr/>
              </p:nvSpPr>
              <p:spPr>
                <a:xfrm>
                  <a:off x="4572000" y="361908"/>
                  <a:ext cx="328617" cy="292104"/>
                </a:xfrm>
                <a:prstGeom prst="rect">
                  <a:avLst/>
                </a:prstGeom>
                <a:solidFill>
                  <a:srgbClr val="FB79E2"/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ja-JP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104" name="正方形/長方形 103">
                  <a:extLst>
                    <a:ext uri="{FF2B5EF4-FFF2-40B4-BE49-F238E27FC236}">
                      <a16:creationId xmlns:a16="http://schemas.microsoft.com/office/drawing/2014/main" id="{C84943AF-58B5-4FFE-BA0F-ECEA77D33429}"/>
                    </a:ext>
                  </a:extLst>
                </p:cNvPr>
                <p:cNvSpPr/>
                <p:nvPr/>
              </p:nvSpPr>
              <p:spPr>
                <a:xfrm>
                  <a:off x="4572000" y="946116"/>
                  <a:ext cx="328617" cy="292104"/>
                </a:xfrm>
                <a:prstGeom prst="rect">
                  <a:avLst/>
                </a:prstGeom>
                <a:solidFill>
                  <a:srgbClr val="FB79E2"/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105" name="正方形/長方形 104">
                  <a:extLst>
                    <a:ext uri="{FF2B5EF4-FFF2-40B4-BE49-F238E27FC236}">
                      <a16:creationId xmlns:a16="http://schemas.microsoft.com/office/drawing/2014/main" id="{FB63F934-8718-4C96-BD1D-F244E0456E2A}"/>
                    </a:ext>
                  </a:extLst>
                </p:cNvPr>
                <p:cNvSpPr/>
                <p:nvPr/>
              </p:nvSpPr>
              <p:spPr>
                <a:xfrm>
                  <a:off x="4918080" y="360132"/>
                  <a:ext cx="328617" cy="292104"/>
                </a:xfrm>
                <a:prstGeom prst="rect">
                  <a:avLst/>
                </a:prstGeom>
                <a:solidFill>
                  <a:srgbClr val="FB79E2"/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106" name="円/楕円 24">
                  <a:extLst>
                    <a:ext uri="{FF2B5EF4-FFF2-40B4-BE49-F238E27FC236}">
                      <a16:creationId xmlns:a16="http://schemas.microsoft.com/office/drawing/2014/main" id="{358C5F0E-7E91-42BC-91B6-1DC425876439}"/>
                    </a:ext>
                  </a:extLst>
                </p:cNvPr>
                <p:cNvSpPr/>
                <p:nvPr/>
              </p:nvSpPr>
              <p:spPr>
                <a:xfrm>
                  <a:off x="4718052" y="800064"/>
                  <a:ext cx="45719" cy="45719"/>
                </a:xfrm>
                <a:prstGeom prst="ellipse">
                  <a:avLst/>
                </a:prstGeom>
                <a:solidFill>
                  <a:srgbClr val="4F81BD"/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ja-JP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</p:grpSp>
          <p:sp>
            <p:nvSpPr>
              <p:cNvPr id="97" name="正方形/長方形 96">
                <a:extLst>
                  <a:ext uri="{FF2B5EF4-FFF2-40B4-BE49-F238E27FC236}">
                    <a16:creationId xmlns:a16="http://schemas.microsoft.com/office/drawing/2014/main" id="{CDE0DC7A-3558-491E-B9C0-EDE144D33C58}"/>
                  </a:ext>
                </a:extLst>
              </p:cNvPr>
              <p:cNvSpPr/>
              <p:nvPr/>
            </p:nvSpPr>
            <p:spPr>
              <a:xfrm>
                <a:off x="8135537" y="2634706"/>
                <a:ext cx="328617" cy="292104"/>
              </a:xfrm>
              <a:prstGeom prst="rect">
                <a:avLst/>
              </a:prstGeom>
              <a:solidFill>
                <a:srgbClr val="FB79E2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>
                <a:defPPr>
                  <a:defRPr lang="ja-JP"/>
                </a:defPPr>
                <a:lvl1pPr marL="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98" name="正方形/長方形 97">
                <a:extLst>
                  <a:ext uri="{FF2B5EF4-FFF2-40B4-BE49-F238E27FC236}">
                    <a16:creationId xmlns:a16="http://schemas.microsoft.com/office/drawing/2014/main" id="{1754C1E8-E645-43D3-BB21-8CD90E1C79DF}"/>
                  </a:ext>
                </a:extLst>
              </p:cNvPr>
              <p:cNvSpPr/>
              <p:nvPr/>
            </p:nvSpPr>
            <p:spPr>
              <a:xfrm>
                <a:off x="7465190" y="2058052"/>
                <a:ext cx="328617" cy="292104"/>
              </a:xfrm>
              <a:prstGeom prst="rect">
                <a:avLst/>
              </a:prstGeom>
              <a:solidFill>
                <a:srgbClr val="FB79E2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>
                <a:defPPr>
                  <a:defRPr lang="ja-JP"/>
                </a:defPPr>
                <a:lvl1pPr marL="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99" name="正方形/長方形 98">
                <a:extLst>
                  <a:ext uri="{FF2B5EF4-FFF2-40B4-BE49-F238E27FC236}">
                    <a16:creationId xmlns:a16="http://schemas.microsoft.com/office/drawing/2014/main" id="{D320859A-3D7E-45E6-BF13-08778C718803}"/>
                  </a:ext>
                </a:extLst>
              </p:cNvPr>
              <p:cNvSpPr/>
              <p:nvPr/>
            </p:nvSpPr>
            <p:spPr>
              <a:xfrm>
                <a:off x="7460671" y="2636018"/>
                <a:ext cx="328617" cy="292104"/>
              </a:xfrm>
              <a:prstGeom prst="rect">
                <a:avLst/>
              </a:prstGeom>
              <a:solidFill>
                <a:srgbClr val="FB79E2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>
                <a:defPPr>
                  <a:defRPr lang="ja-JP"/>
                </a:defPPr>
                <a:lvl1pPr marL="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endParaRPr>
              </a:p>
            </p:txBody>
          </p:sp>
          <p:grpSp>
            <p:nvGrpSpPr>
              <p:cNvPr id="100" name="グループ化 99">
                <a:extLst>
                  <a:ext uri="{FF2B5EF4-FFF2-40B4-BE49-F238E27FC236}">
                    <a16:creationId xmlns:a16="http://schemas.microsoft.com/office/drawing/2014/main" id="{B0A99B21-C3C5-42C9-B4D5-137006C0C2F8}"/>
                  </a:ext>
                </a:extLst>
              </p:cNvPr>
              <p:cNvGrpSpPr/>
              <p:nvPr/>
            </p:nvGrpSpPr>
            <p:grpSpPr>
              <a:xfrm>
                <a:off x="7808338" y="2372097"/>
                <a:ext cx="328617" cy="292104"/>
                <a:chOff x="8732216" y="2794153"/>
                <a:chExt cx="328617" cy="292104"/>
              </a:xfrm>
            </p:grpSpPr>
            <p:sp>
              <p:nvSpPr>
                <p:cNvPr id="101" name="正方形/長方形 100">
                  <a:extLst>
                    <a:ext uri="{FF2B5EF4-FFF2-40B4-BE49-F238E27FC236}">
                      <a16:creationId xmlns:a16="http://schemas.microsoft.com/office/drawing/2014/main" id="{89938B64-94BE-4423-97A1-EFD9828BD92A}"/>
                    </a:ext>
                  </a:extLst>
                </p:cNvPr>
                <p:cNvSpPr/>
                <p:nvPr/>
              </p:nvSpPr>
              <p:spPr>
                <a:xfrm>
                  <a:off x="8732216" y="2794153"/>
                  <a:ext cx="328617" cy="292104"/>
                </a:xfrm>
                <a:prstGeom prst="rect">
                  <a:avLst/>
                </a:prstGeom>
                <a:solidFill>
                  <a:srgbClr val="FB79E2"/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102" name="正方形/長方形 101">
                  <a:extLst>
                    <a:ext uri="{FF2B5EF4-FFF2-40B4-BE49-F238E27FC236}">
                      <a16:creationId xmlns:a16="http://schemas.microsoft.com/office/drawing/2014/main" id="{DD23195D-CDE7-467F-B073-B68AAD8013D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8808420" y="2860834"/>
                  <a:ext cx="164308" cy="146052"/>
                </a:xfrm>
                <a:prstGeom prst="rect">
                  <a:avLst/>
                </a:prstGeom>
                <a:solidFill>
                  <a:sysClr val="window" lastClr="FFFFFF"/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</p:grpSp>
        </p:grpSp>
        <p:sp>
          <p:nvSpPr>
            <p:cNvPr id="94" name="正方形/長方形 93">
              <a:extLst>
                <a:ext uri="{FF2B5EF4-FFF2-40B4-BE49-F238E27FC236}">
                  <a16:creationId xmlns:a16="http://schemas.microsoft.com/office/drawing/2014/main" id="{FA87A6E3-8A9A-45E7-84EC-83E11E44473D}"/>
                </a:ext>
              </a:extLst>
            </p:cNvPr>
            <p:cNvSpPr/>
            <p:nvPr/>
          </p:nvSpPr>
          <p:spPr>
            <a:xfrm>
              <a:off x="4056980" y="964397"/>
              <a:ext cx="328617" cy="292104"/>
            </a:xfrm>
            <a:prstGeom prst="rect">
              <a:avLst/>
            </a:prstGeom>
            <a:solidFill>
              <a:srgbClr val="FB79E2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95" name="正方形/長方形 94">
              <a:extLst>
                <a:ext uri="{FF2B5EF4-FFF2-40B4-BE49-F238E27FC236}">
                  <a16:creationId xmlns:a16="http://schemas.microsoft.com/office/drawing/2014/main" id="{45228105-33D4-4944-95A0-13467BB67E32}"/>
                </a:ext>
              </a:extLst>
            </p:cNvPr>
            <p:cNvSpPr/>
            <p:nvPr/>
          </p:nvSpPr>
          <p:spPr>
            <a:xfrm>
              <a:off x="4737546" y="931602"/>
              <a:ext cx="328617" cy="292104"/>
            </a:xfrm>
            <a:prstGeom prst="rect">
              <a:avLst/>
            </a:prstGeom>
            <a:solidFill>
              <a:srgbClr val="FB79E2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</p:grpSp>
      <p:cxnSp>
        <p:nvCxnSpPr>
          <p:cNvPr id="108" name="直線矢印コネクタ 107">
            <a:extLst>
              <a:ext uri="{FF2B5EF4-FFF2-40B4-BE49-F238E27FC236}">
                <a16:creationId xmlns:a16="http://schemas.microsoft.com/office/drawing/2014/main" id="{1A41E9FE-423B-4F8D-A565-D9E608AE3C86}"/>
              </a:ext>
            </a:extLst>
          </p:cNvPr>
          <p:cNvCxnSpPr>
            <a:cxnSpLocks/>
          </p:cNvCxnSpPr>
          <p:nvPr/>
        </p:nvCxnSpPr>
        <p:spPr>
          <a:xfrm>
            <a:off x="993567" y="5824009"/>
            <a:ext cx="5454" cy="28062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9" name="テキスト ボックス 108">
            <a:extLst>
              <a:ext uri="{FF2B5EF4-FFF2-40B4-BE49-F238E27FC236}">
                <a16:creationId xmlns:a16="http://schemas.microsoft.com/office/drawing/2014/main" id="{744B47FA-95BC-4CBA-B9FE-FB59A52AF64B}"/>
              </a:ext>
            </a:extLst>
          </p:cNvPr>
          <p:cNvSpPr txBox="1"/>
          <p:nvPr/>
        </p:nvSpPr>
        <p:spPr>
          <a:xfrm>
            <a:off x="760624" y="5541581"/>
            <a:ext cx="4908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AC</a:t>
            </a:r>
            <a:endParaRPr kumimoji="1" lang="ja-JP" altLang="en-US" dirty="0"/>
          </a:p>
        </p:txBody>
      </p:sp>
      <p:sp>
        <p:nvSpPr>
          <p:cNvPr id="111" name="テキスト ボックス 110">
            <a:extLst>
              <a:ext uri="{FF2B5EF4-FFF2-40B4-BE49-F238E27FC236}">
                <a16:creationId xmlns:a16="http://schemas.microsoft.com/office/drawing/2014/main" id="{B39534E3-A716-42F4-9C09-6398B288FA54}"/>
              </a:ext>
            </a:extLst>
          </p:cNvPr>
          <p:cNvSpPr txBox="1"/>
          <p:nvPr/>
        </p:nvSpPr>
        <p:spPr>
          <a:xfrm>
            <a:off x="-134706" y="5557050"/>
            <a:ext cx="8595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No AC</a:t>
            </a:r>
            <a:endParaRPr kumimoji="1" lang="ja-JP" altLang="en-US" dirty="0"/>
          </a:p>
        </p:txBody>
      </p:sp>
      <p:cxnSp>
        <p:nvCxnSpPr>
          <p:cNvPr id="112" name="直線矢印コネクタ 111">
            <a:extLst>
              <a:ext uri="{FF2B5EF4-FFF2-40B4-BE49-F238E27FC236}">
                <a16:creationId xmlns:a16="http://schemas.microsoft.com/office/drawing/2014/main" id="{3EAAB54A-B984-48CE-A320-30B9BD213F70}"/>
              </a:ext>
            </a:extLst>
          </p:cNvPr>
          <p:cNvCxnSpPr>
            <a:cxnSpLocks/>
            <a:endCxn id="83" idx="2"/>
          </p:cNvCxnSpPr>
          <p:nvPr/>
        </p:nvCxnSpPr>
        <p:spPr>
          <a:xfrm>
            <a:off x="470862" y="5812743"/>
            <a:ext cx="12975" cy="43019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7" name="グループ化 106">
            <a:extLst>
              <a:ext uri="{FF2B5EF4-FFF2-40B4-BE49-F238E27FC236}">
                <a16:creationId xmlns:a16="http://schemas.microsoft.com/office/drawing/2014/main" id="{F50903F9-8D74-40D6-A388-4358148D3D33}"/>
              </a:ext>
            </a:extLst>
          </p:cNvPr>
          <p:cNvGrpSpPr/>
          <p:nvPr/>
        </p:nvGrpSpPr>
        <p:grpSpPr>
          <a:xfrm>
            <a:off x="8578265" y="1685509"/>
            <a:ext cx="1441852" cy="1126165"/>
            <a:chOff x="3701601" y="279795"/>
            <a:chExt cx="1689180" cy="1527810"/>
          </a:xfrm>
        </p:grpSpPr>
        <p:grpSp>
          <p:nvGrpSpPr>
            <p:cNvPr id="110" name="グループ化 109">
              <a:extLst>
                <a:ext uri="{FF2B5EF4-FFF2-40B4-BE49-F238E27FC236}">
                  <a16:creationId xmlns:a16="http://schemas.microsoft.com/office/drawing/2014/main" id="{BE32E261-A0CF-4D26-87C1-26BADB47F466}"/>
                </a:ext>
              </a:extLst>
            </p:cNvPr>
            <p:cNvGrpSpPr/>
            <p:nvPr/>
          </p:nvGrpSpPr>
          <p:grpSpPr>
            <a:xfrm>
              <a:off x="3701601" y="279795"/>
              <a:ext cx="1689180" cy="1527810"/>
              <a:chOff x="7103422" y="1693503"/>
              <a:chExt cx="1689180" cy="1527810"/>
            </a:xfrm>
          </p:grpSpPr>
          <p:grpSp>
            <p:nvGrpSpPr>
              <p:cNvPr id="115" name="グループ化 7">
                <a:extLst>
                  <a:ext uri="{FF2B5EF4-FFF2-40B4-BE49-F238E27FC236}">
                    <a16:creationId xmlns:a16="http://schemas.microsoft.com/office/drawing/2014/main" id="{4E2C03BE-C534-42E5-9238-B29ABF26055C}"/>
                  </a:ext>
                </a:extLst>
              </p:cNvPr>
              <p:cNvGrpSpPr/>
              <p:nvPr/>
            </p:nvGrpSpPr>
            <p:grpSpPr>
              <a:xfrm>
                <a:off x="7103422" y="1693503"/>
                <a:ext cx="1689180" cy="1527810"/>
                <a:chOff x="3878253" y="-3222"/>
                <a:chExt cx="1689180" cy="1527811"/>
              </a:xfrm>
            </p:grpSpPr>
            <p:sp>
              <p:nvSpPr>
                <p:cNvPr id="122" name="正方形/長方形 121">
                  <a:extLst>
                    <a:ext uri="{FF2B5EF4-FFF2-40B4-BE49-F238E27FC236}">
                      <a16:creationId xmlns:a16="http://schemas.microsoft.com/office/drawing/2014/main" id="{71CF9107-2E82-422F-842F-A9E9173EF3EA}"/>
                    </a:ext>
                  </a:extLst>
                </p:cNvPr>
                <p:cNvSpPr/>
                <p:nvPr/>
              </p:nvSpPr>
              <p:spPr>
                <a:xfrm>
                  <a:off x="4572000" y="361908"/>
                  <a:ext cx="328617" cy="292104"/>
                </a:xfrm>
                <a:prstGeom prst="rect">
                  <a:avLst/>
                </a:prstGeom>
                <a:solidFill>
                  <a:srgbClr val="4F81BD"/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ja-JP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123" name="正方形/長方形 122">
                  <a:extLst>
                    <a:ext uri="{FF2B5EF4-FFF2-40B4-BE49-F238E27FC236}">
                      <a16:creationId xmlns:a16="http://schemas.microsoft.com/office/drawing/2014/main" id="{11229E65-C980-4CE4-AF7E-4CA36FD72AA8}"/>
                    </a:ext>
                  </a:extLst>
                </p:cNvPr>
                <p:cNvSpPr/>
                <p:nvPr/>
              </p:nvSpPr>
              <p:spPr>
                <a:xfrm>
                  <a:off x="4572000" y="946116"/>
                  <a:ext cx="328617" cy="292104"/>
                </a:xfrm>
                <a:prstGeom prst="rect">
                  <a:avLst/>
                </a:prstGeom>
                <a:solidFill>
                  <a:srgbClr val="4F81BD"/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125" name="円/楕円 24">
                  <a:extLst>
                    <a:ext uri="{FF2B5EF4-FFF2-40B4-BE49-F238E27FC236}">
                      <a16:creationId xmlns:a16="http://schemas.microsoft.com/office/drawing/2014/main" id="{528526DE-414D-4BBB-A7DD-72C40624D691}"/>
                    </a:ext>
                  </a:extLst>
                </p:cNvPr>
                <p:cNvSpPr/>
                <p:nvPr/>
              </p:nvSpPr>
              <p:spPr>
                <a:xfrm>
                  <a:off x="4718052" y="800064"/>
                  <a:ext cx="45719" cy="45719"/>
                </a:xfrm>
                <a:prstGeom prst="ellipse">
                  <a:avLst/>
                </a:prstGeom>
                <a:solidFill>
                  <a:srgbClr val="4F81BD"/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ja-JP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126" name="テキスト ボックス 125">
                  <a:extLst>
                    <a:ext uri="{FF2B5EF4-FFF2-40B4-BE49-F238E27FC236}">
                      <a16:creationId xmlns:a16="http://schemas.microsoft.com/office/drawing/2014/main" id="{2787022E-5895-470C-8602-D4E86E4C164F}"/>
                    </a:ext>
                  </a:extLst>
                </p:cNvPr>
                <p:cNvSpPr txBox="1"/>
                <p:nvPr/>
              </p:nvSpPr>
              <p:spPr>
                <a:xfrm>
                  <a:off x="4572000" y="-3222"/>
                  <a:ext cx="30168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ja-JP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</a:rPr>
                    <a:t>1</a:t>
                  </a:r>
                  <a:endParaRPr kumimoji="0" lang="ja-JP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127" name="テキスト ボックス 126">
                  <a:extLst>
                    <a:ext uri="{FF2B5EF4-FFF2-40B4-BE49-F238E27FC236}">
                      <a16:creationId xmlns:a16="http://schemas.microsoft.com/office/drawing/2014/main" id="{F5C48195-2CE8-4120-8B91-DD90A2F5C9E0}"/>
                    </a:ext>
                  </a:extLst>
                </p:cNvPr>
                <p:cNvSpPr txBox="1"/>
                <p:nvPr/>
              </p:nvSpPr>
              <p:spPr>
                <a:xfrm>
                  <a:off x="4572000" y="1155257"/>
                  <a:ext cx="30168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ja-JP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</a:rPr>
                    <a:t>3</a:t>
                  </a:r>
                  <a:endParaRPr kumimoji="0" lang="ja-JP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128" name="テキスト ボックス 127">
                  <a:extLst>
                    <a:ext uri="{FF2B5EF4-FFF2-40B4-BE49-F238E27FC236}">
                      <a16:creationId xmlns:a16="http://schemas.microsoft.com/office/drawing/2014/main" id="{0DA097A6-2E98-410F-B6AB-5DF17ADB27DB}"/>
                    </a:ext>
                  </a:extLst>
                </p:cNvPr>
                <p:cNvSpPr txBox="1"/>
                <p:nvPr/>
              </p:nvSpPr>
              <p:spPr>
                <a:xfrm>
                  <a:off x="5265747" y="654012"/>
                  <a:ext cx="30168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ja-JP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</a:rPr>
                    <a:t>2</a:t>
                  </a:r>
                  <a:endParaRPr kumimoji="0" lang="ja-JP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129" name="テキスト ボックス 128">
                  <a:extLst>
                    <a:ext uri="{FF2B5EF4-FFF2-40B4-BE49-F238E27FC236}">
                      <a16:creationId xmlns:a16="http://schemas.microsoft.com/office/drawing/2014/main" id="{46045797-58E8-41E7-BF5E-F7F84A82AEC3}"/>
                    </a:ext>
                  </a:extLst>
                </p:cNvPr>
                <p:cNvSpPr txBox="1"/>
                <p:nvPr/>
              </p:nvSpPr>
              <p:spPr>
                <a:xfrm>
                  <a:off x="3878253" y="654012"/>
                  <a:ext cx="30168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ja-JP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</a:rPr>
                    <a:t>4</a:t>
                  </a:r>
                  <a:endParaRPr kumimoji="0" lang="ja-JP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</p:grpSp>
          <p:grpSp>
            <p:nvGrpSpPr>
              <p:cNvPr id="119" name="グループ化 118">
                <a:extLst>
                  <a:ext uri="{FF2B5EF4-FFF2-40B4-BE49-F238E27FC236}">
                    <a16:creationId xmlns:a16="http://schemas.microsoft.com/office/drawing/2014/main" id="{AAA05C47-1E4E-4372-A22F-65E19570CADC}"/>
                  </a:ext>
                </a:extLst>
              </p:cNvPr>
              <p:cNvGrpSpPr/>
              <p:nvPr/>
            </p:nvGrpSpPr>
            <p:grpSpPr>
              <a:xfrm>
                <a:off x="7808338" y="2372097"/>
                <a:ext cx="328617" cy="292104"/>
                <a:chOff x="8732216" y="2794153"/>
                <a:chExt cx="328617" cy="292104"/>
              </a:xfrm>
            </p:grpSpPr>
            <p:sp>
              <p:nvSpPr>
                <p:cNvPr id="120" name="正方形/長方形 119">
                  <a:extLst>
                    <a:ext uri="{FF2B5EF4-FFF2-40B4-BE49-F238E27FC236}">
                      <a16:creationId xmlns:a16="http://schemas.microsoft.com/office/drawing/2014/main" id="{4EB0E79E-7104-4473-9AB0-6F1B2DB12183}"/>
                    </a:ext>
                  </a:extLst>
                </p:cNvPr>
                <p:cNvSpPr/>
                <p:nvPr/>
              </p:nvSpPr>
              <p:spPr>
                <a:xfrm>
                  <a:off x="8732216" y="2794153"/>
                  <a:ext cx="328617" cy="292104"/>
                </a:xfrm>
                <a:prstGeom prst="rect">
                  <a:avLst/>
                </a:prstGeom>
                <a:solidFill>
                  <a:srgbClr val="4F81BD"/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121" name="正方形/長方形 120">
                  <a:extLst>
                    <a:ext uri="{FF2B5EF4-FFF2-40B4-BE49-F238E27FC236}">
                      <a16:creationId xmlns:a16="http://schemas.microsoft.com/office/drawing/2014/main" id="{30ABA182-9B67-42E6-9870-9B49BF983F1D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8808420" y="2860834"/>
                  <a:ext cx="164308" cy="146052"/>
                </a:xfrm>
                <a:prstGeom prst="rect">
                  <a:avLst/>
                </a:prstGeom>
                <a:solidFill>
                  <a:sysClr val="window" lastClr="FFFFFF"/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</p:grpSp>
        </p:grpSp>
        <p:sp>
          <p:nvSpPr>
            <p:cNvPr id="113" name="正方形/長方形 112">
              <a:extLst>
                <a:ext uri="{FF2B5EF4-FFF2-40B4-BE49-F238E27FC236}">
                  <a16:creationId xmlns:a16="http://schemas.microsoft.com/office/drawing/2014/main" id="{B6D5CBF4-C864-4498-8DF8-3D9EA40E1B3F}"/>
                </a:ext>
              </a:extLst>
            </p:cNvPr>
            <p:cNvSpPr/>
            <p:nvPr/>
          </p:nvSpPr>
          <p:spPr>
            <a:xfrm>
              <a:off x="4056980" y="964397"/>
              <a:ext cx="328617" cy="292104"/>
            </a:xfrm>
            <a:prstGeom prst="rect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114" name="正方形/長方形 113">
              <a:extLst>
                <a:ext uri="{FF2B5EF4-FFF2-40B4-BE49-F238E27FC236}">
                  <a16:creationId xmlns:a16="http://schemas.microsoft.com/office/drawing/2014/main" id="{61D39435-0ADC-4531-BEC5-434F8CB2F6D6}"/>
                </a:ext>
              </a:extLst>
            </p:cNvPr>
            <p:cNvSpPr/>
            <p:nvPr/>
          </p:nvSpPr>
          <p:spPr>
            <a:xfrm>
              <a:off x="4715228" y="905758"/>
              <a:ext cx="328617" cy="292104"/>
            </a:xfrm>
            <a:prstGeom prst="rect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</p:grpSp>
      <p:grpSp>
        <p:nvGrpSpPr>
          <p:cNvPr id="130" name="グループ化 129">
            <a:extLst>
              <a:ext uri="{FF2B5EF4-FFF2-40B4-BE49-F238E27FC236}">
                <a16:creationId xmlns:a16="http://schemas.microsoft.com/office/drawing/2014/main" id="{FDFE61CA-CE66-4533-957D-A44CC6FE5919}"/>
              </a:ext>
            </a:extLst>
          </p:cNvPr>
          <p:cNvGrpSpPr/>
          <p:nvPr/>
        </p:nvGrpSpPr>
        <p:grpSpPr>
          <a:xfrm>
            <a:off x="6648302" y="1766443"/>
            <a:ext cx="1441852" cy="1126165"/>
            <a:chOff x="3701601" y="279795"/>
            <a:chExt cx="1689180" cy="1527810"/>
          </a:xfrm>
        </p:grpSpPr>
        <p:grpSp>
          <p:nvGrpSpPr>
            <p:cNvPr id="131" name="グループ化 130">
              <a:extLst>
                <a:ext uri="{FF2B5EF4-FFF2-40B4-BE49-F238E27FC236}">
                  <a16:creationId xmlns:a16="http://schemas.microsoft.com/office/drawing/2014/main" id="{2D4D8D92-E832-4FF3-B89A-F8B474E89375}"/>
                </a:ext>
              </a:extLst>
            </p:cNvPr>
            <p:cNvGrpSpPr/>
            <p:nvPr/>
          </p:nvGrpSpPr>
          <p:grpSpPr>
            <a:xfrm>
              <a:off x="3701601" y="279795"/>
              <a:ext cx="1689180" cy="1527810"/>
              <a:chOff x="7103422" y="1693503"/>
              <a:chExt cx="1689180" cy="1527810"/>
            </a:xfrm>
          </p:grpSpPr>
          <p:grpSp>
            <p:nvGrpSpPr>
              <p:cNvPr id="134" name="グループ化 7">
                <a:extLst>
                  <a:ext uri="{FF2B5EF4-FFF2-40B4-BE49-F238E27FC236}">
                    <a16:creationId xmlns:a16="http://schemas.microsoft.com/office/drawing/2014/main" id="{35B5BB1D-427C-411B-92DB-54D513564049}"/>
                  </a:ext>
                </a:extLst>
              </p:cNvPr>
              <p:cNvGrpSpPr/>
              <p:nvPr/>
            </p:nvGrpSpPr>
            <p:grpSpPr>
              <a:xfrm>
                <a:off x="7103422" y="1693503"/>
                <a:ext cx="1689180" cy="1527810"/>
                <a:chOff x="3878253" y="-3222"/>
                <a:chExt cx="1689180" cy="1527811"/>
              </a:xfrm>
            </p:grpSpPr>
            <p:sp>
              <p:nvSpPr>
                <p:cNvPr id="141" name="正方形/長方形 140">
                  <a:extLst>
                    <a:ext uri="{FF2B5EF4-FFF2-40B4-BE49-F238E27FC236}">
                      <a16:creationId xmlns:a16="http://schemas.microsoft.com/office/drawing/2014/main" id="{3B4CC66F-3521-4F03-B80A-27706A7301BE}"/>
                    </a:ext>
                  </a:extLst>
                </p:cNvPr>
                <p:cNvSpPr/>
                <p:nvPr/>
              </p:nvSpPr>
              <p:spPr>
                <a:xfrm>
                  <a:off x="4572000" y="361908"/>
                  <a:ext cx="328617" cy="292104"/>
                </a:xfrm>
                <a:prstGeom prst="rect">
                  <a:avLst/>
                </a:prstGeom>
                <a:solidFill>
                  <a:srgbClr val="4F81BD"/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ja-JP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142" name="正方形/長方形 141">
                  <a:extLst>
                    <a:ext uri="{FF2B5EF4-FFF2-40B4-BE49-F238E27FC236}">
                      <a16:creationId xmlns:a16="http://schemas.microsoft.com/office/drawing/2014/main" id="{564B4D04-4CFA-43C3-91CA-5ADD277E67DF}"/>
                    </a:ext>
                  </a:extLst>
                </p:cNvPr>
                <p:cNvSpPr/>
                <p:nvPr/>
              </p:nvSpPr>
              <p:spPr>
                <a:xfrm>
                  <a:off x="4572000" y="946116"/>
                  <a:ext cx="328617" cy="292104"/>
                </a:xfrm>
                <a:prstGeom prst="rect">
                  <a:avLst/>
                </a:prstGeom>
                <a:solidFill>
                  <a:srgbClr val="4F81BD"/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143" name="正方形/長方形 142">
                  <a:extLst>
                    <a:ext uri="{FF2B5EF4-FFF2-40B4-BE49-F238E27FC236}">
                      <a16:creationId xmlns:a16="http://schemas.microsoft.com/office/drawing/2014/main" id="{BFF49A0A-4F38-4E46-994D-78EDD9665D7B}"/>
                    </a:ext>
                  </a:extLst>
                </p:cNvPr>
                <p:cNvSpPr/>
                <p:nvPr/>
              </p:nvSpPr>
              <p:spPr>
                <a:xfrm>
                  <a:off x="4918080" y="360132"/>
                  <a:ext cx="328617" cy="292104"/>
                </a:xfrm>
                <a:prstGeom prst="rect">
                  <a:avLst/>
                </a:prstGeom>
                <a:solidFill>
                  <a:srgbClr val="4F81BD"/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144" name="円/楕円 24">
                  <a:extLst>
                    <a:ext uri="{FF2B5EF4-FFF2-40B4-BE49-F238E27FC236}">
                      <a16:creationId xmlns:a16="http://schemas.microsoft.com/office/drawing/2014/main" id="{3DDEED11-8479-4192-8561-E28E19354A61}"/>
                    </a:ext>
                  </a:extLst>
                </p:cNvPr>
                <p:cNvSpPr/>
                <p:nvPr/>
              </p:nvSpPr>
              <p:spPr>
                <a:xfrm>
                  <a:off x="4718052" y="800064"/>
                  <a:ext cx="45719" cy="45719"/>
                </a:xfrm>
                <a:prstGeom prst="ellipse">
                  <a:avLst/>
                </a:prstGeom>
                <a:solidFill>
                  <a:srgbClr val="4F81BD"/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ja-JP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145" name="テキスト ボックス 144">
                  <a:extLst>
                    <a:ext uri="{FF2B5EF4-FFF2-40B4-BE49-F238E27FC236}">
                      <a16:creationId xmlns:a16="http://schemas.microsoft.com/office/drawing/2014/main" id="{D79B4E12-9C17-4ACD-A0D3-547F81EAF876}"/>
                    </a:ext>
                  </a:extLst>
                </p:cNvPr>
                <p:cNvSpPr txBox="1"/>
                <p:nvPr/>
              </p:nvSpPr>
              <p:spPr>
                <a:xfrm>
                  <a:off x="4572000" y="-3222"/>
                  <a:ext cx="30168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ja-JP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</a:rPr>
                    <a:t>1</a:t>
                  </a:r>
                  <a:endParaRPr kumimoji="0" lang="ja-JP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146" name="テキスト ボックス 145">
                  <a:extLst>
                    <a:ext uri="{FF2B5EF4-FFF2-40B4-BE49-F238E27FC236}">
                      <a16:creationId xmlns:a16="http://schemas.microsoft.com/office/drawing/2014/main" id="{69DB696B-E484-4F4E-B366-47D441526E0E}"/>
                    </a:ext>
                  </a:extLst>
                </p:cNvPr>
                <p:cNvSpPr txBox="1"/>
                <p:nvPr/>
              </p:nvSpPr>
              <p:spPr>
                <a:xfrm>
                  <a:off x="4572000" y="1155257"/>
                  <a:ext cx="30168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ja-JP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</a:rPr>
                    <a:t>3</a:t>
                  </a:r>
                  <a:endParaRPr kumimoji="0" lang="ja-JP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147" name="テキスト ボックス 146">
                  <a:extLst>
                    <a:ext uri="{FF2B5EF4-FFF2-40B4-BE49-F238E27FC236}">
                      <a16:creationId xmlns:a16="http://schemas.microsoft.com/office/drawing/2014/main" id="{81A24536-6AC6-40EF-AE6B-F88BC8B1E6C3}"/>
                    </a:ext>
                  </a:extLst>
                </p:cNvPr>
                <p:cNvSpPr txBox="1"/>
                <p:nvPr/>
              </p:nvSpPr>
              <p:spPr>
                <a:xfrm>
                  <a:off x="5265747" y="654012"/>
                  <a:ext cx="30168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ja-JP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</a:rPr>
                    <a:t>2</a:t>
                  </a:r>
                  <a:endParaRPr kumimoji="0" lang="ja-JP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148" name="テキスト ボックス 147">
                  <a:extLst>
                    <a:ext uri="{FF2B5EF4-FFF2-40B4-BE49-F238E27FC236}">
                      <a16:creationId xmlns:a16="http://schemas.microsoft.com/office/drawing/2014/main" id="{7414DECF-39A7-48BA-9EF7-7DEF04F893A8}"/>
                    </a:ext>
                  </a:extLst>
                </p:cNvPr>
                <p:cNvSpPr txBox="1"/>
                <p:nvPr/>
              </p:nvSpPr>
              <p:spPr>
                <a:xfrm>
                  <a:off x="3878253" y="654012"/>
                  <a:ext cx="30168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ja-JP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</a:rPr>
                    <a:t>4</a:t>
                  </a:r>
                  <a:endParaRPr kumimoji="0" lang="ja-JP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</p:grpSp>
          <p:sp>
            <p:nvSpPr>
              <p:cNvPr id="135" name="正方形/長方形 134">
                <a:extLst>
                  <a:ext uri="{FF2B5EF4-FFF2-40B4-BE49-F238E27FC236}">
                    <a16:creationId xmlns:a16="http://schemas.microsoft.com/office/drawing/2014/main" id="{2E08CAE3-C3A2-4570-B206-542211C82B54}"/>
                  </a:ext>
                </a:extLst>
              </p:cNvPr>
              <p:cNvSpPr/>
              <p:nvPr/>
            </p:nvSpPr>
            <p:spPr>
              <a:xfrm>
                <a:off x="8135537" y="2634706"/>
                <a:ext cx="328617" cy="292104"/>
              </a:xfrm>
              <a:prstGeom prst="rect">
                <a:avLst/>
              </a:prstGeom>
              <a:solidFill>
                <a:srgbClr val="4F81BD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>
                <a:defPPr>
                  <a:defRPr lang="ja-JP"/>
                </a:defPPr>
                <a:lvl1pPr marL="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136" name="正方形/長方形 135">
                <a:extLst>
                  <a:ext uri="{FF2B5EF4-FFF2-40B4-BE49-F238E27FC236}">
                    <a16:creationId xmlns:a16="http://schemas.microsoft.com/office/drawing/2014/main" id="{3DAADEB1-1484-4E2D-9C09-CF00B079247A}"/>
                  </a:ext>
                </a:extLst>
              </p:cNvPr>
              <p:cNvSpPr/>
              <p:nvPr/>
            </p:nvSpPr>
            <p:spPr>
              <a:xfrm>
                <a:off x="7465190" y="2058052"/>
                <a:ext cx="328617" cy="292104"/>
              </a:xfrm>
              <a:prstGeom prst="rect">
                <a:avLst/>
              </a:prstGeom>
              <a:solidFill>
                <a:srgbClr val="4F81BD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>
                <a:defPPr>
                  <a:defRPr lang="ja-JP"/>
                </a:defPPr>
                <a:lvl1pPr marL="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137" name="正方形/長方形 136">
                <a:extLst>
                  <a:ext uri="{FF2B5EF4-FFF2-40B4-BE49-F238E27FC236}">
                    <a16:creationId xmlns:a16="http://schemas.microsoft.com/office/drawing/2014/main" id="{6DFF2792-59E4-41AA-B17C-D7C41989A163}"/>
                  </a:ext>
                </a:extLst>
              </p:cNvPr>
              <p:cNvSpPr/>
              <p:nvPr/>
            </p:nvSpPr>
            <p:spPr>
              <a:xfrm>
                <a:off x="7460671" y="2636018"/>
                <a:ext cx="328617" cy="292104"/>
              </a:xfrm>
              <a:prstGeom prst="rect">
                <a:avLst/>
              </a:prstGeom>
              <a:solidFill>
                <a:srgbClr val="4F81BD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>
                <a:defPPr>
                  <a:defRPr lang="ja-JP"/>
                </a:defPPr>
                <a:lvl1pPr marL="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endParaRPr>
              </a:p>
            </p:txBody>
          </p:sp>
        </p:grpSp>
        <p:sp>
          <p:nvSpPr>
            <p:cNvPr id="132" name="正方形/長方形 131">
              <a:extLst>
                <a:ext uri="{FF2B5EF4-FFF2-40B4-BE49-F238E27FC236}">
                  <a16:creationId xmlns:a16="http://schemas.microsoft.com/office/drawing/2014/main" id="{2AB26942-E499-4BF8-B154-215F1830E5C1}"/>
                </a:ext>
              </a:extLst>
            </p:cNvPr>
            <p:cNvSpPr/>
            <p:nvPr/>
          </p:nvSpPr>
          <p:spPr>
            <a:xfrm>
              <a:off x="4056980" y="964397"/>
              <a:ext cx="328617" cy="292104"/>
            </a:xfrm>
            <a:prstGeom prst="rect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133" name="正方形/長方形 132">
              <a:extLst>
                <a:ext uri="{FF2B5EF4-FFF2-40B4-BE49-F238E27FC236}">
                  <a16:creationId xmlns:a16="http://schemas.microsoft.com/office/drawing/2014/main" id="{BE9F498F-2F08-4241-890B-9A37649DD87F}"/>
                </a:ext>
              </a:extLst>
            </p:cNvPr>
            <p:cNvSpPr/>
            <p:nvPr/>
          </p:nvSpPr>
          <p:spPr>
            <a:xfrm>
              <a:off x="4715228" y="905758"/>
              <a:ext cx="328617" cy="292104"/>
            </a:xfrm>
            <a:prstGeom prst="rect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</p:grpSp>
      <p:grpSp>
        <p:nvGrpSpPr>
          <p:cNvPr id="149" name="グループ化 148">
            <a:extLst>
              <a:ext uri="{FF2B5EF4-FFF2-40B4-BE49-F238E27FC236}">
                <a16:creationId xmlns:a16="http://schemas.microsoft.com/office/drawing/2014/main" id="{292FACAD-0325-495F-939C-6EC02DFBF12D}"/>
              </a:ext>
            </a:extLst>
          </p:cNvPr>
          <p:cNvGrpSpPr/>
          <p:nvPr/>
        </p:nvGrpSpPr>
        <p:grpSpPr>
          <a:xfrm>
            <a:off x="4855861" y="1707987"/>
            <a:ext cx="1441852" cy="1126165"/>
            <a:chOff x="3701601" y="279795"/>
            <a:chExt cx="1689180" cy="1527810"/>
          </a:xfrm>
        </p:grpSpPr>
        <p:grpSp>
          <p:nvGrpSpPr>
            <p:cNvPr id="153" name="グループ化 7">
              <a:extLst>
                <a:ext uri="{FF2B5EF4-FFF2-40B4-BE49-F238E27FC236}">
                  <a16:creationId xmlns:a16="http://schemas.microsoft.com/office/drawing/2014/main" id="{413E0BFD-8981-4448-BD05-CA938616030F}"/>
                </a:ext>
              </a:extLst>
            </p:cNvPr>
            <p:cNvGrpSpPr/>
            <p:nvPr/>
          </p:nvGrpSpPr>
          <p:grpSpPr>
            <a:xfrm>
              <a:off x="3701601" y="279795"/>
              <a:ext cx="1689180" cy="1527810"/>
              <a:chOff x="3878253" y="-3222"/>
              <a:chExt cx="1689180" cy="1527811"/>
            </a:xfrm>
          </p:grpSpPr>
          <p:sp>
            <p:nvSpPr>
              <p:cNvPr id="157" name="正方形/長方形 156">
                <a:extLst>
                  <a:ext uri="{FF2B5EF4-FFF2-40B4-BE49-F238E27FC236}">
                    <a16:creationId xmlns:a16="http://schemas.microsoft.com/office/drawing/2014/main" id="{9E637CD0-EF7E-43C4-89E2-A2251A19EC08}"/>
                  </a:ext>
                </a:extLst>
              </p:cNvPr>
              <p:cNvSpPr/>
              <p:nvPr/>
            </p:nvSpPr>
            <p:spPr>
              <a:xfrm>
                <a:off x="4572000" y="361908"/>
                <a:ext cx="328617" cy="292104"/>
              </a:xfrm>
              <a:prstGeom prst="rect">
                <a:avLst/>
              </a:prstGeom>
              <a:solidFill>
                <a:srgbClr val="4F81BD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158" name="正方形/長方形 157">
                <a:extLst>
                  <a:ext uri="{FF2B5EF4-FFF2-40B4-BE49-F238E27FC236}">
                    <a16:creationId xmlns:a16="http://schemas.microsoft.com/office/drawing/2014/main" id="{4A52788F-6AFB-49C7-B87E-E4B4F367B005}"/>
                  </a:ext>
                </a:extLst>
              </p:cNvPr>
              <p:cNvSpPr/>
              <p:nvPr/>
            </p:nvSpPr>
            <p:spPr>
              <a:xfrm>
                <a:off x="4572000" y="946116"/>
                <a:ext cx="328617" cy="292104"/>
              </a:xfrm>
              <a:prstGeom prst="rect">
                <a:avLst/>
              </a:prstGeom>
              <a:solidFill>
                <a:srgbClr val="4F81BD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>
                <a:defPPr>
                  <a:defRPr lang="ja-JP"/>
                </a:defPPr>
                <a:lvl1pPr marL="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159" name="円/楕円 24">
                <a:extLst>
                  <a:ext uri="{FF2B5EF4-FFF2-40B4-BE49-F238E27FC236}">
                    <a16:creationId xmlns:a16="http://schemas.microsoft.com/office/drawing/2014/main" id="{62490AE9-FB70-49D8-BB5F-96D200B68296}"/>
                  </a:ext>
                </a:extLst>
              </p:cNvPr>
              <p:cNvSpPr/>
              <p:nvPr/>
            </p:nvSpPr>
            <p:spPr>
              <a:xfrm>
                <a:off x="4718052" y="800064"/>
                <a:ext cx="45719" cy="45719"/>
              </a:xfrm>
              <a:prstGeom prst="ellipse">
                <a:avLst/>
              </a:prstGeom>
              <a:solidFill>
                <a:srgbClr val="4F81BD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160" name="テキスト ボックス 159">
                <a:extLst>
                  <a:ext uri="{FF2B5EF4-FFF2-40B4-BE49-F238E27FC236}">
                    <a16:creationId xmlns:a16="http://schemas.microsoft.com/office/drawing/2014/main" id="{CF8F01BE-9CB2-437A-98A6-8E7FDE6044C4}"/>
                  </a:ext>
                </a:extLst>
              </p:cNvPr>
              <p:cNvSpPr txBox="1"/>
              <p:nvPr/>
            </p:nvSpPr>
            <p:spPr>
              <a:xfrm>
                <a:off x="4572000" y="-3222"/>
                <a:ext cx="301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ja-JP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</a:rPr>
                  <a:t>1</a:t>
                </a:r>
                <a:endParaRPr kumimoji="0" lang="ja-JP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161" name="テキスト ボックス 160">
                <a:extLst>
                  <a:ext uri="{FF2B5EF4-FFF2-40B4-BE49-F238E27FC236}">
                    <a16:creationId xmlns:a16="http://schemas.microsoft.com/office/drawing/2014/main" id="{F7DCD2C1-60EE-4B9F-BEA4-B462E4A147F0}"/>
                  </a:ext>
                </a:extLst>
              </p:cNvPr>
              <p:cNvSpPr txBox="1"/>
              <p:nvPr/>
            </p:nvSpPr>
            <p:spPr>
              <a:xfrm>
                <a:off x="4572000" y="1155257"/>
                <a:ext cx="301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ja-JP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</a:rPr>
                  <a:t>3</a:t>
                </a:r>
                <a:endParaRPr kumimoji="0" lang="ja-JP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162" name="テキスト ボックス 161">
                <a:extLst>
                  <a:ext uri="{FF2B5EF4-FFF2-40B4-BE49-F238E27FC236}">
                    <a16:creationId xmlns:a16="http://schemas.microsoft.com/office/drawing/2014/main" id="{133FEBE9-0BFB-4E62-9360-F1D815A0B594}"/>
                  </a:ext>
                </a:extLst>
              </p:cNvPr>
              <p:cNvSpPr txBox="1"/>
              <p:nvPr/>
            </p:nvSpPr>
            <p:spPr>
              <a:xfrm>
                <a:off x="5265747" y="654012"/>
                <a:ext cx="301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ja-JP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</a:rPr>
                  <a:t>2</a:t>
                </a:r>
                <a:endParaRPr kumimoji="0" lang="ja-JP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163" name="テキスト ボックス 162">
                <a:extLst>
                  <a:ext uri="{FF2B5EF4-FFF2-40B4-BE49-F238E27FC236}">
                    <a16:creationId xmlns:a16="http://schemas.microsoft.com/office/drawing/2014/main" id="{E6CAE670-C4F1-47D2-AF34-DC2C1015A988}"/>
                  </a:ext>
                </a:extLst>
              </p:cNvPr>
              <p:cNvSpPr txBox="1"/>
              <p:nvPr/>
            </p:nvSpPr>
            <p:spPr>
              <a:xfrm>
                <a:off x="3878253" y="654012"/>
                <a:ext cx="301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ja-JP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</a:rPr>
                  <a:t>4</a:t>
                </a:r>
                <a:endParaRPr kumimoji="0" lang="ja-JP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</a:endParaRPr>
              </a:p>
            </p:txBody>
          </p:sp>
        </p:grpSp>
        <p:sp>
          <p:nvSpPr>
            <p:cNvPr id="151" name="正方形/長方形 150">
              <a:extLst>
                <a:ext uri="{FF2B5EF4-FFF2-40B4-BE49-F238E27FC236}">
                  <a16:creationId xmlns:a16="http://schemas.microsoft.com/office/drawing/2014/main" id="{5942CC9B-2157-4ED4-829E-8B83AD1661BB}"/>
                </a:ext>
              </a:extLst>
            </p:cNvPr>
            <p:cNvSpPr/>
            <p:nvPr/>
          </p:nvSpPr>
          <p:spPr>
            <a:xfrm>
              <a:off x="4056980" y="964397"/>
              <a:ext cx="328617" cy="292104"/>
            </a:xfrm>
            <a:prstGeom prst="rect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152" name="正方形/長方形 151">
              <a:extLst>
                <a:ext uri="{FF2B5EF4-FFF2-40B4-BE49-F238E27FC236}">
                  <a16:creationId xmlns:a16="http://schemas.microsoft.com/office/drawing/2014/main" id="{6E903E60-0334-4F54-B02C-35CF99E76305}"/>
                </a:ext>
              </a:extLst>
            </p:cNvPr>
            <p:cNvSpPr/>
            <p:nvPr/>
          </p:nvSpPr>
          <p:spPr>
            <a:xfrm>
              <a:off x="4715228" y="905758"/>
              <a:ext cx="328617" cy="292104"/>
            </a:xfrm>
            <a:prstGeom prst="rect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</p:grpSp>
      <p:sp>
        <p:nvSpPr>
          <p:cNvPr id="54" name="テキスト ボックス 53">
            <a:extLst>
              <a:ext uri="{FF2B5EF4-FFF2-40B4-BE49-F238E27FC236}">
                <a16:creationId xmlns:a16="http://schemas.microsoft.com/office/drawing/2014/main" id="{2C46B3B1-8908-4037-88FE-9E4651BD7A1D}"/>
              </a:ext>
            </a:extLst>
          </p:cNvPr>
          <p:cNvSpPr txBox="1"/>
          <p:nvPr/>
        </p:nvSpPr>
        <p:spPr>
          <a:xfrm>
            <a:off x="4305300" y="2855036"/>
            <a:ext cx="51411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Interaction rate = 2x10</a:t>
            </a:r>
            <a:r>
              <a:rPr kumimoji="1" lang="en-US" altLang="ja-JP" baseline="30000" dirty="0"/>
              <a:t>-3</a:t>
            </a:r>
            <a:r>
              <a:rPr kumimoji="1" lang="en-US" altLang="ja-JP" dirty="0"/>
              <a:t> x 10</a:t>
            </a:r>
            <a:r>
              <a:rPr kumimoji="1" lang="en-US" altLang="ja-JP" baseline="30000" dirty="0"/>
              <a:t>9</a:t>
            </a:r>
            <a:r>
              <a:rPr kumimoji="1" lang="en-US" altLang="ja-JP" dirty="0"/>
              <a:t> = 2x10</a:t>
            </a:r>
            <a:r>
              <a:rPr kumimoji="1" lang="en-US" altLang="ja-JP" baseline="30000" dirty="0"/>
              <a:t>6</a:t>
            </a:r>
            <a:r>
              <a:rPr kumimoji="1" lang="en-US" altLang="ja-JP" dirty="0"/>
              <a:t> / spill </a:t>
            </a:r>
            <a:endParaRPr kumimoji="1" lang="ja-JP" altLang="en-US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59FD8A8B-EB75-407B-9E72-25C87275DA80}"/>
              </a:ext>
            </a:extLst>
          </p:cNvPr>
          <p:cNvSpPr txBox="1"/>
          <p:nvPr/>
        </p:nvSpPr>
        <p:spPr>
          <a:xfrm>
            <a:off x="682709" y="1837899"/>
            <a:ext cx="355578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srgbClr val="FF0000"/>
                </a:solidFill>
              </a:rPr>
              <a:t>Trigger by</a:t>
            </a:r>
            <a:r>
              <a:rPr kumimoji="1" lang="en-US" altLang="ja-JP" dirty="0">
                <a:solidFill>
                  <a:srgbClr val="FF0000"/>
                </a:solidFill>
              </a:rPr>
              <a:t> Sakuma (Simulation)</a:t>
            </a:r>
          </a:p>
          <a:p>
            <a:r>
              <a:rPr lang="en-US" altLang="ja-JP" dirty="0">
                <a:solidFill>
                  <a:srgbClr val="FF0000"/>
                </a:solidFill>
              </a:rPr>
              <a:t>~ 3.6x10</a:t>
            </a:r>
            <a:r>
              <a:rPr lang="en-US" altLang="ja-JP" baseline="30000" dirty="0">
                <a:solidFill>
                  <a:srgbClr val="FF0000"/>
                </a:solidFill>
              </a:rPr>
              <a:t>-3</a:t>
            </a:r>
          </a:p>
          <a:p>
            <a:r>
              <a:rPr lang="en-US" altLang="ja-JP" dirty="0">
                <a:solidFill>
                  <a:srgbClr val="FF0000"/>
                </a:solidFill>
              </a:rPr>
              <a:t>E325 (Real data)</a:t>
            </a:r>
            <a:endParaRPr kumimoji="1" lang="en-US" altLang="ja-JP" dirty="0">
              <a:solidFill>
                <a:srgbClr val="FF0000"/>
              </a:solidFill>
            </a:endParaRPr>
          </a:p>
          <a:p>
            <a:r>
              <a:rPr lang="en-US" altLang="ja-JP" dirty="0">
                <a:solidFill>
                  <a:srgbClr val="FF0000"/>
                </a:solidFill>
              </a:rPr>
              <a:t>~ 57.8x10</a:t>
            </a:r>
            <a:r>
              <a:rPr lang="en-US" altLang="ja-JP" baseline="30000" dirty="0">
                <a:solidFill>
                  <a:srgbClr val="FF0000"/>
                </a:solidFill>
              </a:rPr>
              <a:t>-3</a:t>
            </a:r>
          </a:p>
        </p:txBody>
      </p:sp>
      <p:cxnSp>
        <p:nvCxnSpPr>
          <p:cNvPr id="7" name="直線矢印コネクタ 6">
            <a:extLst>
              <a:ext uri="{FF2B5EF4-FFF2-40B4-BE49-F238E27FC236}">
                <a16:creationId xmlns:a16="http://schemas.microsoft.com/office/drawing/2014/main" id="{DCCC4FC9-D471-42DF-8478-8E9EC86EC23E}"/>
              </a:ext>
            </a:extLst>
          </p:cNvPr>
          <p:cNvCxnSpPr>
            <a:cxnSpLocks/>
          </p:cNvCxnSpPr>
          <p:nvPr/>
        </p:nvCxnSpPr>
        <p:spPr>
          <a:xfrm>
            <a:off x="1987269" y="2811674"/>
            <a:ext cx="2932433" cy="106687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47A60467-E7F7-41D3-AF4B-503601726A35}"/>
              </a:ext>
            </a:extLst>
          </p:cNvPr>
          <p:cNvSpPr txBox="1"/>
          <p:nvPr/>
        </p:nvSpPr>
        <p:spPr>
          <a:xfrm>
            <a:off x="7535879" y="1081238"/>
            <a:ext cx="2331087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AC Efficiency=100%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1614560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CDFFDBF-BFA4-448E-AB62-87ED380041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6124" y="-244325"/>
            <a:ext cx="10515600" cy="1325563"/>
          </a:xfrm>
        </p:spPr>
        <p:txBody>
          <a:bodyPr/>
          <a:lstStyle/>
          <a:p>
            <a:r>
              <a:rPr kumimoji="1" lang="en-US" altLang="ja-JP" dirty="0"/>
              <a:t>Rate Estimation (JAM </a:t>
            </a:r>
            <a:r>
              <a:rPr kumimoji="1" lang="en-US" altLang="ja-JP" dirty="0" err="1"/>
              <a:t>p+Cu</a:t>
            </a:r>
            <a:r>
              <a:rPr kumimoji="1" lang="en-US" altLang="ja-JP" dirty="0"/>
              <a:t>, preliminary)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B05DB1C-C054-4EAB-92E1-25561FF234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8393" y="973850"/>
            <a:ext cx="10515600" cy="4351338"/>
          </a:xfrm>
        </p:spPr>
        <p:txBody>
          <a:bodyPr/>
          <a:lstStyle/>
          <a:p>
            <a:r>
              <a:rPr kumimoji="1" lang="en-US" altLang="ja-JP" dirty="0"/>
              <a:t>Kaon trigger, AC</a:t>
            </a:r>
            <a:r>
              <a:rPr kumimoji="1" lang="ja-JP" altLang="en-US" dirty="0"/>
              <a:t>による</a:t>
            </a:r>
            <a:r>
              <a:rPr kumimoji="1" lang="en-US" altLang="ja-JP" dirty="0"/>
              <a:t>veto</a:t>
            </a:r>
            <a:r>
              <a:rPr kumimoji="1" lang="ja-JP" altLang="en-US" dirty="0"/>
              <a:t>によって</a:t>
            </a:r>
            <a:endParaRPr kumimoji="1" lang="en-US" altLang="ja-JP" dirty="0"/>
          </a:p>
          <a:p>
            <a:pPr lvl="1"/>
            <a:r>
              <a:rPr lang="en-US" altLang="ja-JP" dirty="0"/>
              <a:t>Trigger </a:t>
            </a:r>
            <a:r>
              <a:rPr lang="en-US" altLang="ja-JP" dirty="0" err="1"/>
              <a:t>rate,</a:t>
            </a:r>
            <a:r>
              <a:rPr kumimoji="1" lang="en-US" altLang="ja-JP" dirty="0" err="1"/>
              <a:t>Φ</a:t>
            </a:r>
            <a:r>
              <a:rPr kumimoji="1" lang="en-US" altLang="ja-JP" dirty="0" err="1">
                <a:sym typeface="Wingdings" panose="05000000000000000000" pitchFamily="2" charset="2"/>
              </a:rPr>
              <a:t>KK</a:t>
            </a:r>
            <a:r>
              <a:rPr kumimoji="1" lang="ja-JP" altLang="en-US" dirty="0">
                <a:sym typeface="Wingdings" panose="05000000000000000000" pitchFamily="2" charset="2"/>
              </a:rPr>
              <a:t>収量がどうなるか？</a:t>
            </a:r>
            <a:endParaRPr lang="en-US" altLang="ja-JP" dirty="0">
              <a:sym typeface="Wingdings" panose="05000000000000000000" pitchFamily="2" charset="2"/>
            </a:endParaRPr>
          </a:p>
          <a:p>
            <a:pPr marL="0" indent="0">
              <a:buNone/>
            </a:pPr>
            <a:endParaRPr kumimoji="1" lang="ja-JP" altLang="en-US" dirty="0"/>
          </a:p>
        </p:txBody>
      </p:sp>
      <p:graphicFrame>
        <p:nvGraphicFramePr>
          <p:cNvPr id="4" name="表 4">
            <a:extLst>
              <a:ext uri="{FF2B5EF4-FFF2-40B4-BE49-F238E27FC236}">
                <a16:creationId xmlns:a16="http://schemas.microsoft.com/office/drawing/2014/main" id="{0A7FE244-DA4A-4C0F-B748-1CF7ACD3133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5153783"/>
              </p:ext>
            </p:extLst>
          </p:nvPr>
        </p:nvGraphicFramePr>
        <p:xfrm>
          <a:off x="1280315" y="3163752"/>
          <a:ext cx="10672391" cy="38542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78111">
                  <a:extLst>
                    <a:ext uri="{9D8B030D-6E8A-4147-A177-3AD203B41FA5}">
                      <a16:colId xmlns:a16="http://schemas.microsoft.com/office/drawing/2014/main" val="2702630733"/>
                    </a:ext>
                  </a:extLst>
                </a:gridCol>
                <a:gridCol w="1172618">
                  <a:extLst>
                    <a:ext uri="{9D8B030D-6E8A-4147-A177-3AD203B41FA5}">
                      <a16:colId xmlns:a16="http://schemas.microsoft.com/office/drawing/2014/main" val="1941993082"/>
                    </a:ext>
                  </a:extLst>
                </a:gridCol>
                <a:gridCol w="1800903">
                  <a:extLst>
                    <a:ext uri="{9D8B030D-6E8A-4147-A177-3AD203B41FA5}">
                      <a16:colId xmlns:a16="http://schemas.microsoft.com/office/drawing/2014/main" val="3727157279"/>
                    </a:ext>
                  </a:extLst>
                </a:gridCol>
                <a:gridCol w="1816042">
                  <a:extLst>
                    <a:ext uri="{9D8B030D-6E8A-4147-A177-3AD203B41FA5}">
                      <a16:colId xmlns:a16="http://schemas.microsoft.com/office/drawing/2014/main" val="3147680575"/>
                    </a:ext>
                  </a:extLst>
                </a:gridCol>
                <a:gridCol w="1754338">
                  <a:extLst>
                    <a:ext uri="{9D8B030D-6E8A-4147-A177-3AD203B41FA5}">
                      <a16:colId xmlns:a16="http://schemas.microsoft.com/office/drawing/2014/main" val="2697920153"/>
                    </a:ext>
                  </a:extLst>
                </a:gridCol>
                <a:gridCol w="1750379">
                  <a:extLst>
                    <a:ext uri="{9D8B030D-6E8A-4147-A177-3AD203B41FA5}">
                      <a16:colId xmlns:a16="http://schemas.microsoft.com/office/drawing/2014/main" val="3921098159"/>
                    </a:ext>
                  </a:extLst>
                </a:gridCol>
              </a:tblGrid>
              <a:tr h="567067"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Event rate (/event)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aseline="0" dirty="0">
                          <a:latin typeface="+mj-lt"/>
                        </a:rPr>
                        <a:t>A</a:t>
                      </a:r>
                      <a:endParaRPr kumimoji="1" lang="ja-JP" altLang="en-US" sz="1800" baseline="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>
                          <a:latin typeface="Symbol" panose="05050102010706020507" pitchFamily="18" charset="2"/>
                        </a:rPr>
                        <a:t>B</a:t>
                      </a:r>
                      <a:endParaRPr kumimoji="1" lang="ja-JP" altLang="en-US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baseline="0" dirty="0"/>
                        <a:t>C</a:t>
                      </a:r>
                      <a:endParaRPr kumimoji="1" lang="ja-JP" altLang="en-US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>
                          <a:latin typeface="+mj-lt"/>
                        </a:rPr>
                        <a:t>D</a:t>
                      </a:r>
                      <a:endParaRPr kumimoji="1" lang="ja-JP" altLang="en-US" baseline="30000" dirty="0">
                        <a:latin typeface="+mj-lt"/>
                      </a:endParaRPr>
                    </a:p>
                    <a:p>
                      <a:endParaRPr kumimoji="1" lang="ja-JP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3203940"/>
                  </a:ext>
                </a:extLst>
              </a:tr>
              <a:tr h="486057">
                <a:tc rowSpan="2">
                  <a:txBody>
                    <a:bodyPr/>
                    <a:lstStyle/>
                    <a:p>
                      <a:r>
                        <a:rPr kumimoji="1" lang="en-US" altLang="ja-JP" dirty="0"/>
                        <a:t>2 K trigger, AC veto</a:t>
                      </a:r>
                    </a:p>
                    <a:p>
                      <a:r>
                        <a:rPr kumimoji="1" lang="en-US" altLang="ja-JP" dirty="0"/>
                        <a:t>(1</a:t>
                      </a:r>
                      <a:r>
                        <a:rPr kumimoji="1" lang="en-US" altLang="ja-JP" baseline="30000" dirty="0"/>
                        <a:t>st</a:t>
                      </a:r>
                      <a:r>
                        <a:rPr kumimoji="1" lang="en-US" altLang="ja-JP" dirty="0"/>
                        <a:t> level)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Trigger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(4.5±0.1)x10</a:t>
                      </a:r>
                      <a:r>
                        <a:rPr kumimoji="1" lang="en-US" altLang="ja-JP" baseline="30000" dirty="0"/>
                        <a:t>-3</a:t>
                      </a:r>
                      <a:endParaRPr kumimoji="1" lang="ja-JP" altLang="en-US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(9.6±0.2)x10</a:t>
                      </a:r>
                      <a:r>
                        <a:rPr kumimoji="1" lang="en-US" altLang="ja-JP" baseline="30000" dirty="0"/>
                        <a:t>-3</a:t>
                      </a:r>
                      <a:endParaRPr kumimoji="1" lang="ja-JP" altLang="en-US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/>
                        <a:t>(3.2±0.0)x10</a:t>
                      </a:r>
                      <a:r>
                        <a:rPr kumimoji="1" lang="en-US" altLang="ja-JP" baseline="30000" dirty="0"/>
                        <a:t>-2</a:t>
                      </a:r>
                      <a:endParaRPr kumimoji="1" lang="ja-JP" altLang="en-US" baseline="30000" dirty="0"/>
                    </a:p>
                    <a:p>
                      <a:endParaRPr kumimoji="1" lang="ja-JP" altLang="en-US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/>
                        <a:t>(4.2±0.0)x10</a:t>
                      </a:r>
                      <a:r>
                        <a:rPr kumimoji="1" lang="en-US" altLang="ja-JP" baseline="30000" dirty="0"/>
                        <a:t>-2</a:t>
                      </a:r>
                      <a:endParaRPr kumimoji="1" lang="ja-JP" altLang="en-US" baseline="30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0573145"/>
                  </a:ext>
                </a:extLst>
              </a:tr>
              <a:tr h="486057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Φ</a:t>
                      </a:r>
                      <a:r>
                        <a:rPr kumimoji="1" lang="en-US" altLang="ja-JP" dirty="0">
                          <a:sym typeface="Wingdings" panose="05000000000000000000" pitchFamily="2" charset="2"/>
                        </a:rPr>
                        <a:t>KK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/>
                        <a:t>(1.2±0.7)x10</a:t>
                      </a:r>
                      <a:r>
                        <a:rPr kumimoji="1" lang="en-US" altLang="ja-JP" baseline="30000" dirty="0"/>
                        <a:t>-5</a:t>
                      </a:r>
                      <a:endParaRPr kumimoji="1" lang="ja-JP" altLang="en-US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/>
                        <a:t>(4.6±1.4)x10</a:t>
                      </a:r>
                      <a:r>
                        <a:rPr kumimoji="1" lang="en-US" altLang="ja-JP" baseline="30000" dirty="0"/>
                        <a:t>-5</a:t>
                      </a:r>
                      <a:endParaRPr kumimoji="1" lang="ja-JP" altLang="en-US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/>
                        <a:t>(5.6±0.5)x10</a:t>
                      </a:r>
                      <a:r>
                        <a:rPr kumimoji="1" lang="en-US" altLang="ja-JP" baseline="30000" dirty="0"/>
                        <a:t>-4</a:t>
                      </a:r>
                      <a:endParaRPr kumimoji="1" lang="ja-JP" altLang="en-US" baseline="30000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/>
                        <a:t>(6.7±0.5)x10</a:t>
                      </a:r>
                      <a:r>
                        <a:rPr kumimoji="1" lang="en-US" altLang="ja-JP" baseline="30000" dirty="0"/>
                        <a:t>-4</a:t>
                      </a:r>
                      <a:endParaRPr kumimoji="1" lang="ja-JP" altLang="en-US" baseline="30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7835748"/>
                  </a:ext>
                </a:extLst>
              </a:tr>
              <a:tr h="379574">
                <a:tc rowSpan="2">
                  <a:txBody>
                    <a:bodyPr/>
                    <a:lstStyle/>
                    <a:p>
                      <a:r>
                        <a:rPr kumimoji="1" lang="en-US" altLang="ja-JP" dirty="0"/>
                        <a:t>2 K trigger, AC veto (2</a:t>
                      </a:r>
                      <a:r>
                        <a:rPr kumimoji="1" lang="en-US" altLang="ja-JP" baseline="30000" dirty="0"/>
                        <a:t>nd</a:t>
                      </a:r>
                      <a:r>
                        <a:rPr kumimoji="1" lang="en-US" altLang="ja-JP" dirty="0"/>
                        <a:t> level)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Trigger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/>
                        <a:t>(8.2±0.6)x10</a:t>
                      </a:r>
                      <a:r>
                        <a:rPr kumimoji="1" lang="en-US" altLang="ja-JP" baseline="30000" dirty="0"/>
                        <a:t>-4</a:t>
                      </a:r>
                      <a:endParaRPr kumimoji="1" lang="ja-JP" altLang="en-US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(1.4±0.1)x10</a:t>
                      </a:r>
                      <a:r>
                        <a:rPr kumimoji="1" lang="en-US" altLang="ja-JP" baseline="30000" dirty="0"/>
                        <a:t>-3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/>
                        <a:t>(1.2±0.0)x10</a:t>
                      </a:r>
                      <a:r>
                        <a:rPr kumimoji="1" lang="en-US" altLang="ja-JP" baseline="30000" dirty="0"/>
                        <a:t>-2</a:t>
                      </a:r>
                      <a:endParaRPr kumimoji="1" lang="ja-JP" altLang="en-US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/>
                        <a:t>(1.4±0.0)x10</a:t>
                      </a:r>
                      <a:r>
                        <a:rPr kumimoji="1" lang="en-US" altLang="ja-JP" baseline="30000" dirty="0"/>
                        <a:t>-2</a:t>
                      </a:r>
                      <a:endParaRPr kumimoji="1" lang="ja-JP" altLang="en-US" baseline="30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09779458"/>
                  </a:ext>
                </a:extLst>
              </a:tr>
              <a:tr h="486057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Φ</a:t>
                      </a:r>
                      <a:r>
                        <a:rPr kumimoji="1" lang="en-US" altLang="ja-JP" dirty="0">
                          <a:sym typeface="Wingdings" panose="05000000000000000000" pitchFamily="2" charset="2"/>
                        </a:rPr>
                        <a:t>KK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/>
                        <a:t>(1.2±0.7)x10</a:t>
                      </a:r>
                      <a:r>
                        <a:rPr kumimoji="1" lang="en-US" altLang="ja-JP" baseline="30000" dirty="0"/>
                        <a:t>-5</a:t>
                      </a:r>
                      <a:endParaRPr kumimoji="1" lang="ja-JP" altLang="en-US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/>
                        <a:t>(3.7±1.2)x10</a:t>
                      </a:r>
                      <a:r>
                        <a:rPr kumimoji="1" lang="en-US" altLang="ja-JP" baseline="30000" dirty="0"/>
                        <a:t>-5</a:t>
                      </a:r>
                      <a:endParaRPr kumimoji="1" lang="ja-JP" altLang="en-US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/>
                        <a:t>(5.5±0.5)x10</a:t>
                      </a:r>
                      <a:r>
                        <a:rPr kumimoji="1" lang="en-US" altLang="ja-JP" baseline="30000" dirty="0"/>
                        <a:t>-4</a:t>
                      </a:r>
                      <a:endParaRPr kumimoji="1" lang="ja-JP" altLang="en-US" baseline="30000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/>
                        <a:t>(6.5±0.5)x10</a:t>
                      </a:r>
                      <a:r>
                        <a:rPr kumimoji="1" lang="en-US" altLang="ja-JP" baseline="30000" dirty="0"/>
                        <a:t>-4</a:t>
                      </a:r>
                      <a:endParaRPr kumimoji="1" lang="ja-JP" altLang="en-US" baseline="30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32267926"/>
                  </a:ext>
                </a:extLst>
              </a:tr>
              <a:tr h="567067">
                <a:tc rowSpan="2">
                  <a:txBody>
                    <a:bodyPr/>
                    <a:lstStyle/>
                    <a:p>
                      <a:r>
                        <a:rPr kumimoji="1" lang="en-US" altLang="ja-JP" dirty="0"/>
                        <a:t>2 K trigger, AC veto</a:t>
                      </a:r>
                    </a:p>
                    <a:p>
                      <a:r>
                        <a:rPr kumimoji="1" lang="en-US" altLang="ja-JP" dirty="0"/>
                        <a:t>(2</a:t>
                      </a:r>
                      <a:r>
                        <a:rPr kumimoji="1" lang="en-US" altLang="ja-JP" baseline="30000" dirty="0"/>
                        <a:t>nd</a:t>
                      </a:r>
                      <a:r>
                        <a:rPr kumimoji="1" lang="en-US" altLang="ja-JP" dirty="0"/>
                        <a:t> level)</a:t>
                      </a:r>
                    </a:p>
                    <a:p>
                      <a:r>
                        <a:rPr kumimoji="1" lang="en-US" altLang="ja-JP" dirty="0"/>
                        <a:t> except middle layer, 15</a:t>
                      </a:r>
                      <a:r>
                        <a:rPr kumimoji="1" lang="en-US" altLang="ja-JP" baseline="30000" dirty="0"/>
                        <a:t>o</a:t>
                      </a:r>
                      <a:r>
                        <a:rPr kumimoji="1" lang="en-US" altLang="ja-JP" dirty="0"/>
                        <a:t>-45</a:t>
                      </a:r>
                      <a:r>
                        <a:rPr kumimoji="1" lang="en-US" altLang="ja-JP" baseline="30000" dirty="0"/>
                        <a:t>o</a:t>
                      </a:r>
                      <a:endParaRPr kumimoji="1" lang="ja-JP" altLang="en-US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Trigger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/>
                        <a:t>(7.2±0.2)x10</a:t>
                      </a:r>
                      <a:r>
                        <a:rPr kumimoji="1" lang="en-US" altLang="ja-JP" baseline="30000" dirty="0"/>
                        <a:t>-3</a:t>
                      </a:r>
                      <a:endParaRPr kumimoji="1" lang="ja-JP" altLang="en-US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/>
                        <a:t>(8.5±0.2)x10</a:t>
                      </a:r>
                      <a:r>
                        <a:rPr kumimoji="1" lang="en-US" altLang="ja-JP" baseline="30000" dirty="0"/>
                        <a:t>-3</a:t>
                      </a:r>
                      <a:endParaRPr kumimoji="1" lang="ja-JP" altLang="en-US" dirty="0"/>
                    </a:p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/>
                        <a:t>(5.3±0.0)x10</a:t>
                      </a:r>
                      <a:r>
                        <a:rPr kumimoji="1" lang="en-US" altLang="ja-JP" baseline="30000" dirty="0"/>
                        <a:t>-2</a:t>
                      </a:r>
                      <a:endParaRPr kumimoji="1" lang="ja-JP" altLang="en-US" baseline="30000" dirty="0"/>
                    </a:p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/>
                        <a:t>(5.7±0.0)x10</a:t>
                      </a:r>
                      <a:r>
                        <a:rPr kumimoji="1" lang="en-US" altLang="ja-JP" baseline="30000" dirty="0"/>
                        <a:t>-2</a:t>
                      </a:r>
                      <a:endParaRPr kumimoji="1" lang="ja-JP" altLang="en-US" baseline="30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3102862"/>
                  </a:ext>
                </a:extLst>
              </a:tr>
              <a:tr h="532368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Φ</a:t>
                      </a:r>
                      <a:r>
                        <a:rPr kumimoji="1" lang="en-US" altLang="ja-JP" dirty="0">
                          <a:sym typeface="Wingdings" panose="05000000000000000000" pitchFamily="2" charset="2"/>
                        </a:rPr>
                        <a:t>KK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/>
                        <a:t>(1.7±0.8)x10</a:t>
                      </a:r>
                      <a:r>
                        <a:rPr kumimoji="1" lang="en-US" altLang="ja-JP" baseline="30000" dirty="0"/>
                        <a:t>-5</a:t>
                      </a:r>
                      <a:endParaRPr kumimoji="1" lang="ja-JP" altLang="en-US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/>
                        <a:t>(4.1±1.3)x10</a:t>
                      </a:r>
                      <a:r>
                        <a:rPr kumimoji="1" lang="en-US" altLang="ja-JP" baseline="30000" dirty="0"/>
                        <a:t>-5</a:t>
                      </a:r>
                      <a:endParaRPr kumimoji="1" lang="ja-JP" altLang="en-US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/>
                        <a:t>(6.3±0.5)x10</a:t>
                      </a:r>
                      <a:r>
                        <a:rPr kumimoji="1" lang="en-US" altLang="ja-JP" baseline="30000" dirty="0"/>
                        <a:t>-4</a:t>
                      </a:r>
                      <a:endParaRPr kumimoji="1" lang="ja-JP" altLang="en-US" baseline="30000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/>
                        <a:t>(7.3±0.5)x10</a:t>
                      </a:r>
                      <a:r>
                        <a:rPr kumimoji="1" lang="en-US" altLang="ja-JP" baseline="30000" dirty="0"/>
                        <a:t>-4</a:t>
                      </a:r>
                      <a:endParaRPr kumimoji="1" lang="ja-JP" altLang="en-US" baseline="30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75381265"/>
                  </a:ext>
                </a:extLst>
              </a:tr>
            </a:tbl>
          </a:graphicData>
        </a:graphic>
      </p:graphicFrame>
      <p:grpSp>
        <p:nvGrpSpPr>
          <p:cNvPr id="27" name="グループ化 26">
            <a:extLst>
              <a:ext uri="{FF2B5EF4-FFF2-40B4-BE49-F238E27FC236}">
                <a16:creationId xmlns:a16="http://schemas.microsoft.com/office/drawing/2014/main" id="{45620080-AA21-42E5-AE45-1DFFEDF85560}"/>
              </a:ext>
            </a:extLst>
          </p:cNvPr>
          <p:cNvGrpSpPr/>
          <p:nvPr/>
        </p:nvGrpSpPr>
        <p:grpSpPr>
          <a:xfrm>
            <a:off x="10269050" y="1728871"/>
            <a:ext cx="1441852" cy="1126165"/>
            <a:chOff x="3701601" y="279795"/>
            <a:chExt cx="1689180" cy="1527810"/>
          </a:xfrm>
        </p:grpSpPr>
        <p:grpSp>
          <p:nvGrpSpPr>
            <p:cNvPr id="28" name="グループ化 27">
              <a:extLst>
                <a:ext uri="{FF2B5EF4-FFF2-40B4-BE49-F238E27FC236}">
                  <a16:creationId xmlns:a16="http://schemas.microsoft.com/office/drawing/2014/main" id="{952AC5D8-2165-4FD3-BB22-ED57CF2F50FA}"/>
                </a:ext>
              </a:extLst>
            </p:cNvPr>
            <p:cNvGrpSpPr/>
            <p:nvPr/>
          </p:nvGrpSpPr>
          <p:grpSpPr>
            <a:xfrm>
              <a:off x="3701601" y="279795"/>
              <a:ext cx="1689180" cy="1527810"/>
              <a:chOff x="7103422" y="1693503"/>
              <a:chExt cx="1689180" cy="1527810"/>
            </a:xfrm>
          </p:grpSpPr>
          <p:grpSp>
            <p:nvGrpSpPr>
              <p:cNvPr id="38" name="グループ化 7">
                <a:extLst>
                  <a:ext uri="{FF2B5EF4-FFF2-40B4-BE49-F238E27FC236}">
                    <a16:creationId xmlns:a16="http://schemas.microsoft.com/office/drawing/2014/main" id="{9B712FBF-C54C-4E3C-9370-568EC8979DFB}"/>
                  </a:ext>
                </a:extLst>
              </p:cNvPr>
              <p:cNvGrpSpPr/>
              <p:nvPr/>
            </p:nvGrpSpPr>
            <p:grpSpPr>
              <a:xfrm>
                <a:off x="7103422" y="1693503"/>
                <a:ext cx="1689180" cy="1527810"/>
                <a:chOff x="3878253" y="-3222"/>
                <a:chExt cx="1689180" cy="1527811"/>
              </a:xfrm>
            </p:grpSpPr>
            <p:sp>
              <p:nvSpPr>
                <p:cNvPr id="43" name="正方形/長方形 42">
                  <a:extLst>
                    <a:ext uri="{FF2B5EF4-FFF2-40B4-BE49-F238E27FC236}">
                      <a16:creationId xmlns:a16="http://schemas.microsoft.com/office/drawing/2014/main" id="{86A3335D-BEEB-4202-9267-DD041FC2BD84}"/>
                    </a:ext>
                  </a:extLst>
                </p:cNvPr>
                <p:cNvSpPr/>
                <p:nvPr/>
              </p:nvSpPr>
              <p:spPr>
                <a:xfrm>
                  <a:off x="4572000" y="361908"/>
                  <a:ext cx="328617" cy="292104"/>
                </a:xfrm>
                <a:prstGeom prst="rect">
                  <a:avLst/>
                </a:prstGeom>
                <a:solidFill>
                  <a:srgbClr val="4F81BD"/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ja-JP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44" name="正方形/長方形 43">
                  <a:extLst>
                    <a:ext uri="{FF2B5EF4-FFF2-40B4-BE49-F238E27FC236}">
                      <a16:creationId xmlns:a16="http://schemas.microsoft.com/office/drawing/2014/main" id="{DF499290-9B5B-4B35-908C-7B09424E2DEF}"/>
                    </a:ext>
                  </a:extLst>
                </p:cNvPr>
                <p:cNvSpPr/>
                <p:nvPr/>
              </p:nvSpPr>
              <p:spPr>
                <a:xfrm>
                  <a:off x="4572000" y="946116"/>
                  <a:ext cx="328617" cy="292104"/>
                </a:xfrm>
                <a:prstGeom prst="rect">
                  <a:avLst/>
                </a:prstGeom>
                <a:solidFill>
                  <a:srgbClr val="4F81BD"/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45" name="正方形/長方形 44">
                  <a:extLst>
                    <a:ext uri="{FF2B5EF4-FFF2-40B4-BE49-F238E27FC236}">
                      <a16:creationId xmlns:a16="http://schemas.microsoft.com/office/drawing/2014/main" id="{9312DC7D-8A8C-4EBE-BC4C-83C27BD782C7}"/>
                    </a:ext>
                  </a:extLst>
                </p:cNvPr>
                <p:cNvSpPr/>
                <p:nvPr/>
              </p:nvSpPr>
              <p:spPr>
                <a:xfrm>
                  <a:off x="4918080" y="360132"/>
                  <a:ext cx="328617" cy="292104"/>
                </a:xfrm>
                <a:prstGeom prst="rect">
                  <a:avLst/>
                </a:prstGeom>
                <a:solidFill>
                  <a:srgbClr val="4F81BD"/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47" name="円/楕円 24">
                  <a:extLst>
                    <a:ext uri="{FF2B5EF4-FFF2-40B4-BE49-F238E27FC236}">
                      <a16:creationId xmlns:a16="http://schemas.microsoft.com/office/drawing/2014/main" id="{FA2A2237-64DE-4B4E-9C1F-AD2A90387A91}"/>
                    </a:ext>
                  </a:extLst>
                </p:cNvPr>
                <p:cNvSpPr/>
                <p:nvPr/>
              </p:nvSpPr>
              <p:spPr>
                <a:xfrm>
                  <a:off x="4718052" y="800064"/>
                  <a:ext cx="45719" cy="45719"/>
                </a:xfrm>
                <a:prstGeom prst="ellipse">
                  <a:avLst/>
                </a:prstGeom>
                <a:solidFill>
                  <a:srgbClr val="4F81BD"/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ja-JP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48" name="テキスト ボックス 47">
                  <a:extLst>
                    <a:ext uri="{FF2B5EF4-FFF2-40B4-BE49-F238E27FC236}">
                      <a16:creationId xmlns:a16="http://schemas.microsoft.com/office/drawing/2014/main" id="{5BFB1391-DDC1-4CE5-A1A6-4A3BC362B579}"/>
                    </a:ext>
                  </a:extLst>
                </p:cNvPr>
                <p:cNvSpPr txBox="1"/>
                <p:nvPr/>
              </p:nvSpPr>
              <p:spPr>
                <a:xfrm>
                  <a:off x="4572000" y="-3222"/>
                  <a:ext cx="30168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ja-JP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</a:rPr>
                    <a:t>1</a:t>
                  </a:r>
                  <a:endParaRPr kumimoji="0" lang="ja-JP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49" name="テキスト ボックス 48">
                  <a:extLst>
                    <a:ext uri="{FF2B5EF4-FFF2-40B4-BE49-F238E27FC236}">
                      <a16:creationId xmlns:a16="http://schemas.microsoft.com/office/drawing/2014/main" id="{EBD8B7D4-05AF-4D24-91FF-30DA83704736}"/>
                    </a:ext>
                  </a:extLst>
                </p:cNvPr>
                <p:cNvSpPr txBox="1"/>
                <p:nvPr/>
              </p:nvSpPr>
              <p:spPr>
                <a:xfrm>
                  <a:off x="4572000" y="1155257"/>
                  <a:ext cx="30168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ja-JP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</a:rPr>
                    <a:t>3</a:t>
                  </a:r>
                  <a:endParaRPr kumimoji="0" lang="ja-JP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50" name="テキスト ボックス 49">
                  <a:extLst>
                    <a:ext uri="{FF2B5EF4-FFF2-40B4-BE49-F238E27FC236}">
                      <a16:creationId xmlns:a16="http://schemas.microsoft.com/office/drawing/2014/main" id="{2F329EB7-A27F-4D3C-96E0-CE3293131D9D}"/>
                    </a:ext>
                  </a:extLst>
                </p:cNvPr>
                <p:cNvSpPr txBox="1"/>
                <p:nvPr/>
              </p:nvSpPr>
              <p:spPr>
                <a:xfrm>
                  <a:off x="5265747" y="654012"/>
                  <a:ext cx="30168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ja-JP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</a:rPr>
                    <a:t>2</a:t>
                  </a:r>
                  <a:endParaRPr kumimoji="0" lang="ja-JP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51" name="テキスト ボックス 50">
                  <a:extLst>
                    <a:ext uri="{FF2B5EF4-FFF2-40B4-BE49-F238E27FC236}">
                      <a16:creationId xmlns:a16="http://schemas.microsoft.com/office/drawing/2014/main" id="{84FC1C8A-3916-425F-9B14-996AD755FB10}"/>
                    </a:ext>
                  </a:extLst>
                </p:cNvPr>
                <p:cNvSpPr txBox="1"/>
                <p:nvPr/>
              </p:nvSpPr>
              <p:spPr>
                <a:xfrm>
                  <a:off x="3878253" y="654012"/>
                  <a:ext cx="30168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ja-JP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</a:rPr>
                    <a:t>4</a:t>
                  </a:r>
                  <a:endParaRPr kumimoji="0" lang="ja-JP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</p:grpSp>
          <p:sp>
            <p:nvSpPr>
              <p:cNvPr id="32" name="正方形/長方形 31">
                <a:extLst>
                  <a:ext uri="{FF2B5EF4-FFF2-40B4-BE49-F238E27FC236}">
                    <a16:creationId xmlns:a16="http://schemas.microsoft.com/office/drawing/2014/main" id="{500DD38D-AA1A-48D3-96C2-83FB92940A1E}"/>
                  </a:ext>
                </a:extLst>
              </p:cNvPr>
              <p:cNvSpPr/>
              <p:nvPr/>
            </p:nvSpPr>
            <p:spPr>
              <a:xfrm>
                <a:off x="8135537" y="2634706"/>
                <a:ext cx="328617" cy="292104"/>
              </a:xfrm>
              <a:prstGeom prst="rect">
                <a:avLst/>
              </a:prstGeom>
              <a:solidFill>
                <a:srgbClr val="4F81BD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>
                <a:defPPr>
                  <a:defRPr lang="ja-JP"/>
                </a:defPPr>
                <a:lvl1pPr marL="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33" name="正方形/長方形 32">
                <a:extLst>
                  <a:ext uri="{FF2B5EF4-FFF2-40B4-BE49-F238E27FC236}">
                    <a16:creationId xmlns:a16="http://schemas.microsoft.com/office/drawing/2014/main" id="{B1FFA802-1CA0-4648-B3A4-9413F529756D}"/>
                  </a:ext>
                </a:extLst>
              </p:cNvPr>
              <p:cNvSpPr/>
              <p:nvPr/>
            </p:nvSpPr>
            <p:spPr>
              <a:xfrm>
                <a:off x="7465190" y="2058052"/>
                <a:ext cx="328617" cy="292104"/>
              </a:xfrm>
              <a:prstGeom prst="rect">
                <a:avLst/>
              </a:prstGeom>
              <a:solidFill>
                <a:srgbClr val="4F81BD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>
                <a:defPPr>
                  <a:defRPr lang="ja-JP"/>
                </a:defPPr>
                <a:lvl1pPr marL="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34" name="正方形/長方形 33">
                <a:extLst>
                  <a:ext uri="{FF2B5EF4-FFF2-40B4-BE49-F238E27FC236}">
                    <a16:creationId xmlns:a16="http://schemas.microsoft.com/office/drawing/2014/main" id="{8087DF6C-5DEC-4FEB-B136-D8E31B8AD7EB}"/>
                  </a:ext>
                </a:extLst>
              </p:cNvPr>
              <p:cNvSpPr/>
              <p:nvPr/>
            </p:nvSpPr>
            <p:spPr>
              <a:xfrm>
                <a:off x="7460671" y="2636018"/>
                <a:ext cx="328617" cy="292104"/>
              </a:xfrm>
              <a:prstGeom prst="rect">
                <a:avLst/>
              </a:prstGeom>
              <a:solidFill>
                <a:srgbClr val="4F81BD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>
                <a:defPPr>
                  <a:defRPr lang="ja-JP"/>
                </a:defPPr>
                <a:lvl1pPr marL="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endParaRPr>
              </a:p>
            </p:txBody>
          </p:sp>
          <p:grpSp>
            <p:nvGrpSpPr>
              <p:cNvPr id="35" name="グループ化 34">
                <a:extLst>
                  <a:ext uri="{FF2B5EF4-FFF2-40B4-BE49-F238E27FC236}">
                    <a16:creationId xmlns:a16="http://schemas.microsoft.com/office/drawing/2014/main" id="{437A06E4-16D4-4F2C-89C1-FDDB36A306F5}"/>
                  </a:ext>
                </a:extLst>
              </p:cNvPr>
              <p:cNvGrpSpPr/>
              <p:nvPr/>
            </p:nvGrpSpPr>
            <p:grpSpPr>
              <a:xfrm>
                <a:off x="7808338" y="2372097"/>
                <a:ext cx="328617" cy="292104"/>
                <a:chOff x="8732216" y="2794153"/>
                <a:chExt cx="328617" cy="292104"/>
              </a:xfrm>
            </p:grpSpPr>
            <p:sp>
              <p:nvSpPr>
                <p:cNvPr id="36" name="正方形/長方形 35">
                  <a:extLst>
                    <a:ext uri="{FF2B5EF4-FFF2-40B4-BE49-F238E27FC236}">
                      <a16:creationId xmlns:a16="http://schemas.microsoft.com/office/drawing/2014/main" id="{63973B2A-1465-4390-8048-FF6D3ED436F5}"/>
                    </a:ext>
                  </a:extLst>
                </p:cNvPr>
                <p:cNvSpPr/>
                <p:nvPr/>
              </p:nvSpPr>
              <p:spPr>
                <a:xfrm>
                  <a:off x="8732216" y="2794153"/>
                  <a:ext cx="328617" cy="292104"/>
                </a:xfrm>
                <a:prstGeom prst="rect">
                  <a:avLst/>
                </a:prstGeom>
                <a:solidFill>
                  <a:srgbClr val="4F81BD"/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37" name="正方形/長方形 36">
                  <a:extLst>
                    <a:ext uri="{FF2B5EF4-FFF2-40B4-BE49-F238E27FC236}">
                      <a16:creationId xmlns:a16="http://schemas.microsoft.com/office/drawing/2014/main" id="{D61E4AD6-7D30-4708-B827-CF33AFCF617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8808420" y="2860834"/>
                  <a:ext cx="164308" cy="146052"/>
                </a:xfrm>
                <a:prstGeom prst="rect">
                  <a:avLst/>
                </a:prstGeom>
                <a:solidFill>
                  <a:sysClr val="window" lastClr="FFFFFF"/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</p:grpSp>
        </p:grpSp>
        <p:sp>
          <p:nvSpPr>
            <p:cNvPr id="29" name="正方形/長方形 28">
              <a:extLst>
                <a:ext uri="{FF2B5EF4-FFF2-40B4-BE49-F238E27FC236}">
                  <a16:creationId xmlns:a16="http://schemas.microsoft.com/office/drawing/2014/main" id="{87B1D9BC-B636-4B2C-8F4F-185D16780DDE}"/>
                </a:ext>
              </a:extLst>
            </p:cNvPr>
            <p:cNvSpPr/>
            <p:nvPr/>
          </p:nvSpPr>
          <p:spPr>
            <a:xfrm>
              <a:off x="4056980" y="964397"/>
              <a:ext cx="328617" cy="292104"/>
            </a:xfrm>
            <a:prstGeom prst="rect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30" name="正方形/長方形 29">
              <a:extLst>
                <a:ext uri="{FF2B5EF4-FFF2-40B4-BE49-F238E27FC236}">
                  <a16:creationId xmlns:a16="http://schemas.microsoft.com/office/drawing/2014/main" id="{A0F9BA2D-6A21-42E9-87A6-128A5F105E88}"/>
                </a:ext>
              </a:extLst>
            </p:cNvPr>
            <p:cNvSpPr/>
            <p:nvPr/>
          </p:nvSpPr>
          <p:spPr>
            <a:xfrm>
              <a:off x="4715228" y="905758"/>
              <a:ext cx="328617" cy="292104"/>
            </a:xfrm>
            <a:prstGeom prst="rect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</p:grpSp>
      <p:grpSp>
        <p:nvGrpSpPr>
          <p:cNvPr id="77" name="グループ化 76">
            <a:extLst>
              <a:ext uri="{FF2B5EF4-FFF2-40B4-BE49-F238E27FC236}">
                <a16:creationId xmlns:a16="http://schemas.microsoft.com/office/drawing/2014/main" id="{41A4D8D2-321B-4DA3-8A7A-9B82A205F8FD}"/>
              </a:ext>
            </a:extLst>
          </p:cNvPr>
          <p:cNvGrpSpPr/>
          <p:nvPr/>
        </p:nvGrpSpPr>
        <p:grpSpPr>
          <a:xfrm>
            <a:off x="338133" y="6026747"/>
            <a:ext cx="864733" cy="647248"/>
            <a:chOff x="4056980" y="643149"/>
            <a:chExt cx="1013065" cy="878088"/>
          </a:xfrm>
        </p:grpSpPr>
        <p:grpSp>
          <p:nvGrpSpPr>
            <p:cNvPr id="78" name="グループ化 77">
              <a:extLst>
                <a:ext uri="{FF2B5EF4-FFF2-40B4-BE49-F238E27FC236}">
                  <a16:creationId xmlns:a16="http://schemas.microsoft.com/office/drawing/2014/main" id="{557516D8-67F7-4E85-9672-E623D2DADA02}"/>
                </a:ext>
              </a:extLst>
            </p:cNvPr>
            <p:cNvGrpSpPr/>
            <p:nvPr/>
          </p:nvGrpSpPr>
          <p:grpSpPr>
            <a:xfrm>
              <a:off x="4058850" y="643149"/>
              <a:ext cx="1011195" cy="878088"/>
              <a:chOff x="7460671" y="2056857"/>
              <a:chExt cx="1011195" cy="878088"/>
            </a:xfrm>
          </p:grpSpPr>
          <p:grpSp>
            <p:nvGrpSpPr>
              <p:cNvPr id="81" name="グループ化 7">
                <a:extLst>
                  <a:ext uri="{FF2B5EF4-FFF2-40B4-BE49-F238E27FC236}">
                    <a16:creationId xmlns:a16="http://schemas.microsoft.com/office/drawing/2014/main" id="{501CAE6D-6294-49DB-9772-33CF56866971}"/>
                  </a:ext>
                </a:extLst>
              </p:cNvPr>
              <p:cNvGrpSpPr/>
              <p:nvPr/>
            </p:nvGrpSpPr>
            <p:grpSpPr>
              <a:xfrm>
                <a:off x="7797169" y="2056857"/>
                <a:ext cx="674697" cy="878088"/>
                <a:chOff x="4572000" y="360132"/>
                <a:chExt cx="674697" cy="878088"/>
              </a:xfrm>
            </p:grpSpPr>
            <p:sp>
              <p:nvSpPr>
                <p:cNvPr id="88" name="正方形/長方形 87">
                  <a:extLst>
                    <a:ext uri="{FF2B5EF4-FFF2-40B4-BE49-F238E27FC236}">
                      <a16:creationId xmlns:a16="http://schemas.microsoft.com/office/drawing/2014/main" id="{1378E78D-94A6-4FF5-A204-13D9EB4E9DDE}"/>
                    </a:ext>
                  </a:extLst>
                </p:cNvPr>
                <p:cNvSpPr/>
                <p:nvPr/>
              </p:nvSpPr>
              <p:spPr>
                <a:xfrm>
                  <a:off x="4572000" y="361908"/>
                  <a:ext cx="328617" cy="292104"/>
                </a:xfrm>
                <a:prstGeom prst="rect">
                  <a:avLst/>
                </a:prstGeom>
                <a:solidFill>
                  <a:srgbClr val="FB79E2"/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ja-JP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89" name="正方形/長方形 88">
                  <a:extLst>
                    <a:ext uri="{FF2B5EF4-FFF2-40B4-BE49-F238E27FC236}">
                      <a16:creationId xmlns:a16="http://schemas.microsoft.com/office/drawing/2014/main" id="{B60385E8-A3BB-4ACF-AD95-2D6F04BDDC23}"/>
                    </a:ext>
                  </a:extLst>
                </p:cNvPr>
                <p:cNvSpPr/>
                <p:nvPr/>
              </p:nvSpPr>
              <p:spPr>
                <a:xfrm>
                  <a:off x="4572000" y="946116"/>
                  <a:ext cx="328617" cy="292104"/>
                </a:xfrm>
                <a:prstGeom prst="rect">
                  <a:avLst/>
                </a:prstGeom>
                <a:solidFill>
                  <a:srgbClr val="FB79E2"/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90" name="正方形/長方形 89">
                  <a:extLst>
                    <a:ext uri="{FF2B5EF4-FFF2-40B4-BE49-F238E27FC236}">
                      <a16:creationId xmlns:a16="http://schemas.microsoft.com/office/drawing/2014/main" id="{EF965778-1E08-442D-B2E0-ED07A88B06E2}"/>
                    </a:ext>
                  </a:extLst>
                </p:cNvPr>
                <p:cNvSpPr/>
                <p:nvPr/>
              </p:nvSpPr>
              <p:spPr>
                <a:xfrm>
                  <a:off x="4918080" y="360132"/>
                  <a:ext cx="328617" cy="292104"/>
                </a:xfrm>
                <a:prstGeom prst="rect">
                  <a:avLst/>
                </a:prstGeom>
                <a:solidFill>
                  <a:srgbClr val="FB79E2"/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91" name="円/楕円 24">
                  <a:extLst>
                    <a:ext uri="{FF2B5EF4-FFF2-40B4-BE49-F238E27FC236}">
                      <a16:creationId xmlns:a16="http://schemas.microsoft.com/office/drawing/2014/main" id="{CEE6A45C-9796-423F-A416-40E814FD3E70}"/>
                    </a:ext>
                  </a:extLst>
                </p:cNvPr>
                <p:cNvSpPr/>
                <p:nvPr/>
              </p:nvSpPr>
              <p:spPr>
                <a:xfrm>
                  <a:off x="4718052" y="800064"/>
                  <a:ext cx="45719" cy="45719"/>
                </a:xfrm>
                <a:prstGeom prst="ellipse">
                  <a:avLst/>
                </a:prstGeom>
                <a:solidFill>
                  <a:srgbClr val="4F81BD"/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ja-JP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</p:grpSp>
          <p:sp>
            <p:nvSpPr>
              <p:cNvPr id="82" name="正方形/長方形 81">
                <a:extLst>
                  <a:ext uri="{FF2B5EF4-FFF2-40B4-BE49-F238E27FC236}">
                    <a16:creationId xmlns:a16="http://schemas.microsoft.com/office/drawing/2014/main" id="{23403EE8-6A38-465D-B112-54E88214876C}"/>
                  </a:ext>
                </a:extLst>
              </p:cNvPr>
              <p:cNvSpPr/>
              <p:nvPr/>
            </p:nvSpPr>
            <p:spPr>
              <a:xfrm>
                <a:off x="8135537" y="2634706"/>
                <a:ext cx="328617" cy="292104"/>
              </a:xfrm>
              <a:prstGeom prst="rect">
                <a:avLst/>
              </a:prstGeom>
              <a:solidFill>
                <a:srgbClr val="FB79E2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>
                <a:defPPr>
                  <a:defRPr lang="ja-JP"/>
                </a:defPPr>
                <a:lvl1pPr marL="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83" name="正方形/長方形 82">
                <a:extLst>
                  <a:ext uri="{FF2B5EF4-FFF2-40B4-BE49-F238E27FC236}">
                    <a16:creationId xmlns:a16="http://schemas.microsoft.com/office/drawing/2014/main" id="{F211FEA0-1F18-4593-AFEB-4B7AD442F41A}"/>
                  </a:ext>
                </a:extLst>
              </p:cNvPr>
              <p:cNvSpPr/>
              <p:nvPr/>
            </p:nvSpPr>
            <p:spPr>
              <a:xfrm>
                <a:off x="7465190" y="2058052"/>
                <a:ext cx="328617" cy="292104"/>
              </a:xfrm>
              <a:prstGeom prst="rect">
                <a:avLst/>
              </a:prstGeom>
              <a:solidFill>
                <a:srgbClr val="FB79E2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>
                <a:defPPr>
                  <a:defRPr lang="ja-JP"/>
                </a:defPPr>
                <a:lvl1pPr marL="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84" name="正方形/長方形 83">
                <a:extLst>
                  <a:ext uri="{FF2B5EF4-FFF2-40B4-BE49-F238E27FC236}">
                    <a16:creationId xmlns:a16="http://schemas.microsoft.com/office/drawing/2014/main" id="{DF02171C-D73B-4482-A3F2-54A59A7E62AB}"/>
                  </a:ext>
                </a:extLst>
              </p:cNvPr>
              <p:cNvSpPr/>
              <p:nvPr/>
            </p:nvSpPr>
            <p:spPr>
              <a:xfrm>
                <a:off x="7460671" y="2636018"/>
                <a:ext cx="328617" cy="292104"/>
              </a:xfrm>
              <a:prstGeom prst="rect">
                <a:avLst/>
              </a:prstGeom>
              <a:solidFill>
                <a:srgbClr val="FB79E2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>
                <a:defPPr>
                  <a:defRPr lang="ja-JP"/>
                </a:defPPr>
                <a:lvl1pPr marL="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endParaRPr>
              </a:p>
            </p:txBody>
          </p:sp>
          <p:grpSp>
            <p:nvGrpSpPr>
              <p:cNvPr id="85" name="グループ化 84">
                <a:extLst>
                  <a:ext uri="{FF2B5EF4-FFF2-40B4-BE49-F238E27FC236}">
                    <a16:creationId xmlns:a16="http://schemas.microsoft.com/office/drawing/2014/main" id="{2C5C119A-440E-435F-8BD9-421C96BDAB31}"/>
                  </a:ext>
                </a:extLst>
              </p:cNvPr>
              <p:cNvGrpSpPr/>
              <p:nvPr/>
            </p:nvGrpSpPr>
            <p:grpSpPr>
              <a:xfrm>
                <a:off x="7808338" y="2372097"/>
                <a:ext cx="328617" cy="292104"/>
                <a:chOff x="8732216" y="2794153"/>
                <a:chExt cx="328617" cy="292104"/>
              </a:xfrm>
            </p:grpSpPr>
            <p:sp>
              <p:nvSpPr>
                <p:cNvPr id="86" name="正方形/長方形 85">
                  <a:extLst>
                    <a:ext uri="{FF2B5EF4-FFF2-40B4-BE49-F238E27FC236}">
                      <a16:creationId xmlns:a16="http://schemas.microsoft.com/office/drawing/2014/main" id="{F13BAA00-93CE-49CB-B3D5-F3CA008B52D2}"/>
                    </a:ext>
                  </a:extLst>
                </p:cNvPr>
                <p:cNvSpPr/>
                <p:nvPr/>
              </p:nvSpPr>
              <p:spPr>
                <a:xfrm>
                  <a:off x="8732216" y="2794153"/>
                  <a:ext cx="328617" cy="292104"/>
                </a:xfrm>
                <a:prstGeom prst="rect">
                  <a:avLst/>
                </a:prstGeom>
                <a:solidFill>
                  <a:srgbClr val="FB79E2"/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87" name="正方形/長方形 86">
                  <a:extLst>
                    <a:ext uri="{FF2B5EF4-FFF2-40B4-BE49-F238E27FC236}">
                      <a16:creationId xmlns:a16="http://schemas.microsoft.com/office/drawing/2014/main" id="{BA014740-EA56-472A-AA1E-AD60A8CD0DE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8808420" y="2860834"/>
                  <a:ext cx="164308" cy="146052"/>
                </a:xfrm>
                <a:prstGeom prst="rect">
                  <a:avLst/>
                </a:prstGeom>
                <a:solidFill>
                  <a:sysClr val="window" lastClr="FFFFFF"/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</p:grpSp>
        </p:grpSp>
        <p:sp>
          <p:nvSpPr>
            <p:cNvPr id="79" name="正方形/長方形 78">
              <a:extLst>
                <a:ext uri="{FF2B5EF4-FFF2-40B4-BE49-F238E27FC236}">
                  <a16:creationId xmlns:a16="http://schemas.microsoft.com/office/drawing/2014/main" id="{B6EBF195-914E-4CB1-92C6-8C62A4EC47E7}"/>
                </a:ext>
              </a:extLst>
            </p:cNvPr>
            <p:cNvSpPr/>
            <p:nvPr/>
          </p:nvSpPr>
          <p:spPr>
            <a:xfrm>
              <a:off x="4056980" y="964397"/>
              <a:ext cx="328617" cy="292104"/>
            </a:xfrm>
            <a:prstGeom prst="rect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80" name="正方形/長方形 79">
              <a:extLst>
                <a:ext uri="{FF2B5EF4-FFF2-40B4-BE49-F238E27FC236}">
                  <a16:creationId xmlns:a16="http://schemas.microsoft.com/office/drawing/2014/main" id="{A73F0BC6-2A70-4AD9-9A77-F34680D960D2}"/>
                </a:ext>
              </a:extLst>
            </p:cNvPr>
            <p:cNvSpPr/>
            <p:nvPr/>
          </p:nvSpPr>
          <p:spPr>
            <a:xfrm>
              <a:off x="4715228" y="905758"/>
              <a:ext cx="328617" cy="292104"/>
            </a:xfrm>
            <a:prstGeom prst="rect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</p:grpSp>
      <p:grpSp>
        <p:nvGrpSpPr>
          <p:cNvPr id="92" name="グループ化 91">
            <a:extLst>
              <a:ext uri="{FF2B5EF4-FFF2-40B4-BE49-F238E27FC236}">
                <a16:creationId xmlns:a16="http://schemas.microsoft.com/office/drawing/2014/main" id="{03B1D514-A952-4E9D-B0AB-4DBF7C8E3DBA}"/>
              </a:ext>
            </a:extLst>
          </p:cNvPr>
          <p:cNvGrpSpPr/>
          <p:nvPr/>
        </p:nvGrpSpPr>
        <p:grpSpPr>
          <a:xfrm>
            <a:off x="331550" y="4777191"/>
            <a:ext cx="864733" cy="647248"/>
            <a:chOff x="4056980" y="643149"/>
            <a:chExt cx="1013065" cy="878088"/>
          </a:xfrm>
        </p:grpSpPr>
        <p:grpSp>
          <p:nvGrpSpPr>
            <p:cNvPr id="93" name="グループ化 92">
              <a:extLst>
                <a:ext uri="{FF2B5EF4-FFF2-40B4-BE49-F238E27FC236}">
                  <a16:creationId xmlns:a16="http://schemas.microsoft.com/office/drawing/2014/main" id="{DAB71CB5-8B55-48D1-8657-136ACE810220}"/>
                </a:ext>
              </a:extLst>
            </p:cNvPr>
            <p:cNvGrpSpPr/>
            <p:nvPr/>
          </p:nvGrpSpPr>
          <p:grpSpPr>
            <a:xfrm>
              <a:off x="4058850" y="643149"/>
              <a:ext cx="1011195" cy="878088"/>
              <a:chOff x="7460671" y="2056857"/>
              <a:chExt cx="1011195" cy="878088"/>
            </a:xfrm>
          </p:grpSpPr>
          <p:grpSp>
            <p:nvGrpSpPr>
              <p:cNvPr id="96" name="グループ化 7">
                <a:extLst>
                  <a:ext uri="{FF2B5EF4-FFF2-40B4-BE49-F238E27FC236}">
                    <a16:creationId xmlns:a16="http://schemas.microsoft.com/office/drawing/2014/main" id="{5FEA5BB1-D00A-4AAE-99C6-1EBB86288866}"/>
                  </a:ext>
                </a:extLst>
              </p:cNvPr>
              <p:cNvGrpSpPr/>
              <p:nvPr/>
            </p:nvGrpSpPr>
            <p:grpSpPr>
              <a:xfrm>
                <a:off x="7797169" y="2056857"/>
                <a:ext cx="674697" cy="878088"/>
                <a:chOff x="4572000" y="360132"/>
                <a:chExt cx="674697" cy="878088"/>
              </a:xfrm>
            </p:grpSpPr>
            <p:sp>
              <p:nvSpPr>
                <p:cNvPr id="103" name="正方形/長方形 102">
                  <a:extLst>
                    <a:ext uri="{FF2B5EF4-FFF2-40B4-BE49-F238E27FC236}">
                      <a16:creationId xmlns:a16="http://schemas.microsoft.com/office/drawing/2014/main" id="{13CEF948-6082-42FA-9FF7-3D08079E64C3}"/>
                    </a:ext>
                  </a:extLst>
                </p:cNvPr>
                <p:cNvSpPr/>
                <p:nvPr/>
              </p:nvSpPr>
              <p:spPr>
                <a:xfrm>
                  <a:off x="4572000" y="361908"/>
                  <a:ext cx="328617" cy="292104"/>
                </a:xfrm>
                <a:prstGeom prst="rect">
                  <a:avLst/>
                </a:prstGeom>
                <a:solidFill>
                  <a:srgbClr val="FB79E2"/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ja-JP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104" name="正方形/長方形 103">
                  <a:extLst>
                    <a:ext uri="{FF2B5EF4-FFF2-40B4-BE49-F238E27FC236}">
                      <a16:creationId xmlns:a16="http://schemas.microsoft.com/office/drawing/2014/main" id="{C84943AF-58B5-4FFE-BA0F-ECEA77D33429}"/>
                    </a:ext>
                  </a:extLst>
                </p:cNvPr>
                <p:cNvSpPr/>
                <p:nvPr/>
              </p:nvSpPr>
              <p:spPr>
                <a:xfrm>
                  <a:off x="4572000" y="946116"/>
                  <a:ext cx="328617" cy="292104"/>
                </a:xfrm>
                <a:prstGeom prst="rect">
                  <a:avLst/>
                </a:prstGeom>
                <a:solidFill>
                  <a:srgbClr val="FB79E2"/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105" name="正方形/長方形 104">
                  <a:extLst>
                    <a:ext uri="{FF2B5EF4-FFF2-40B4-BE49-F238E27FC236}">
                      <a16:creationId xmlns:a16="http://schemas.microsoft.com/office/drawing/2014/main" id="{FB63F934-8718-4C96-BD1D-F244E0456E2A}"/>
                    </a:ext>
                  </a:extLst>
                </p:cNvPr>
                <p:cNvSpPr/>
                <p:nvPr/>
              </p:nvSpPr>
              <p:spPr>
                <a:xfrm>
                  <a:off x="4918080" y="360132"/>
                  <a:ext cx="328617" cy="292104"/>
                </a:xfrm>
                <a:prstGeom prst="rect">
                  <a:avLst/>
                </a:prstGeom>
                <a:solidFill>
                  <a:srgbClr val="FB79E2"/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106" name="円/楕円 24">
                  <a:extLst>
                    <a:ext uri="{FF2B5EF4-FFF2-40B4-BE49-F238E27FC236}">
                      <a16:creationId xmlns:a16="http://schemas.microsoft.com/office/drawing/2014/main" id="{358C5F0E-7E91-42BC-91B6-1DC425876439}"/>
                    </a:ext>
                  </a:extLst>
                </p:cNvPr>
                <p:cNvSpPr/>
                <p:nvPr/>
              </p:nvSpPr>
              <p:spPr>
                <a:xfrm>
                  <a:off x="4718052" y="800064"/>
                  <a:ext cx="45719" cy="45719"/>
                </a:xfrm>
                <a:prstGeom prst="ellipse">
                  <a:avLst/>
                </a:prstGeom>
                <a:solidFill>
                  <a:srgbClr val="4F81BD"/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ja-JP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</p:grpSp>
          <p:sp>
            <p:nvSpPr>
              <p:cNvPr id="97" name="正方形/長方形 96">
                <a:extLst>
                  <a:ext uri="{FF2B5EF4-FFF2-40B4-BE49-F238E27FC236}">
                    <a16:creationId xmlns:a16="http://schemas.microsoft.com/office/drawing/2014/main" id="{CDE0DC7A-3558-491E-B9C0-EDE144D33C58}"/>
                  </a:ext>
                </a:extLst>
              </p:cNvPr>
              <p:cNvSpPr/>
              <p:nvPr/>
            </p:nvSpPr>
            <p:spPr>
              <a:xfrm>
                <a:off x="8135537" y="2634706"/>
                <a:ext cx="328617" cy="292104"/>
              </a:xfrm>
              <a:prstGeom prst="rect">
                <a:avLst/>
              </a:prstGeom>
              <a:solidFill>
                <a:srgbClr val="FB79E2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>
                <a:defPPr>
                  <a:defRPr lang="ja-JP"/>
                </a:defPPr>
                <a:lvl1pPr marL="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98" name="正方形/長方形 97">
                <a:extLst>
                  <a:ext uri="{FF2B5EF4-FFF2-40B4-BE49-F238E27FC236}">
                    <a16:creationId xmlns:a16="http://schemas.microsoft.com/office/drawing/2014/main" id="{1754C1E8-E645-43D3-BB21-8CD90E1C79DF}"/>
                  </a:ext>
                </a:extLst>
              </p:cNvPr>
              <p:cNvSpPr/>
              <p:nvPr/>
            </p:nvSpPr>
            <p:spPr>
              <a:xfrm>
                <a:off x="7465190" y="2058052"/>
                <a:ext cx="328617" cy="292104"/>
              </a:xfrm>
              <a:prstGeom prst="rect">
                <a:avLst/>
              </a:prstGeom>
              <a:solidFill>
                <a:srgbClr val="FB79E2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>
                <a:defPPr>
                  <a:defRPr lang="ja-JP"/>
                </a:defPPr>
                <a:lvl1pPr marL="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99" name="正方形/長方形 98">
                <a:extLst>
                  <a:ext uri="{FF2B5EF4-FFF2-40B4-BE49-F238E27FC236}">
                    <a16:creationId xmlns:a16="http://schemas.microsoft.com/office/drawing/2014/main" id="{D320859A-3D7E-45E6-BF13-08778C718803}"/>
                  </a:ext>
                </a:extLst>
              </p:cNvPr>
              <p:cNvSpPr/>
              <p:nvPr/>
            </p:nvSpPr>
            <p:spPr>
              <a:xfrm>
                <a:off x="7460671" y="2636018"/>
                <a:ext cx="328617" cy="292104"/>
              </a:xfrm>
              <a:prstGeom prst="rect">
                <a:avLst/>
              </a:prstGeom>
              <a:solidFill>
                <a:srgbClr val="FB79E2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>
                <a:defPPr>
                  <a:defRPr lang="ja-JP"/>
                </a:defPPr>
                <a:lvl1pPr marL="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endParaRPr>
              </a:p>
            </p:txBody>
          </p:sp>
          <p:grpSp>
            <p:nvGrpSpPr>
              <p:cNvPr id="100" name="グループ化 99">
                <a:extLst>
                  <a:ext uri="{FF2B5EF4-FFF2-40B4-BE49-F238E27FC236}">
                    <a16:creationId xmlns:a16="http://schemas.microsoft.com/office/drawing/2014/main" id="{B0A99B21-C3C5-42C9-B4D5-137006C0C2F8}"/>
                  </a:ext>
                </a:extLst>
              </p:cNvPr>
              <p:cNvGrpSpPr/>
              <p:nvPr/>
            </p:nvGrpSpPr>
            <p:grpSpPr>
              <a:xfrm>
                <a:off x="7808338" y="2372097"/>
                <a:ext cx="328617" cy="292104"/>
                <a:chOff x="8732216" y="2794153"/>
                <a:chExt cx="328617" cy="292104"/>
              </a:xfrm>
            </p:grpSpPr>
            <p:sp>
              <p:nvSpPr>
                <p:cNvPr id="101" name="正方形/長方形 100">
                  <a:extLst>
                    <a:ext uri="{FF2B5EF4-FFF2-40B4-BE49-F238E27FC236}">
                      <a16:creationId xmlns:a16="http://schemas.microsoft.com/office/drawing/2014/main" id="{89938B64-94BE-4423-97A1-EFD9828BD92A}"/>
                    </a:ext>
                  </a:extLst>
                </p:cNvPr>
                <p:cNvSpPr/>
                <p:nvPr/>
              </p:nvSpPr>
              <p:spPr>
                <a:xfrm>
                  <a:off x="8732216" y="2794153"/>
                  <a:ext cx="328617" cy="292104"/>
                </a:xfrm>
                <a:prstGeom prst="rect">
                  <a:avLst/>
                </a:prstGeom>
                <a:solidFill>
                  <a:srgbClr val="FB79E2"/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102" name="正方形/長方形 101">
                  <a:extLst>
                    <a:ext uri="{FF2B5EF4-FFF2-40B4-BE49-F238E27FC236}">
                      <a16:creationId xmlns:a16="http://schemas.microsoft.com/office/drawing/2014/main" id="{DD23195D-CDE7-467F-B073-B68AAD8013D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8808420" y="2860834"/>
                  <a:ext cx="164308" cy="146052"/>
                </a:xfrm>
                <a:prstGeom prst="rect">
                  <a:avLst/>
                </a:prstGeom>
                <a:solidFill>
                  <a:sysClr val="window" lastClr="FFFFFF"/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</p:grpSp>
        </p:grpSp>
        <p:sp>
          <p:nvSpPr>
            <p:cNvPr id="94" name="正方形/長方形 93">
              <a:extLst>
                <a:ext uri="{FF2B5EF4-FFF2-40B4-BE49-F238E27FC236}">
                  <a16:creationId xmlns:a16="http://schemas.microsoft.com/office/drawing/2014/main" id="{FA87A6E3-8A9A-45E7-84EC-83E11E44473D}"/>
                </a:ext>
              </a:extLst>
            </p:cNvPr>
            <p:cNvSpPr/>
            <p:nvPr/>
          </p:nvSpPr>
          <p:spPr>
            <a:xfrm>
              <a:off x="4056980" y="964397"/>
              <a:ext cx="328617" cy="292104"/>
            </a:xfrm>
            <a:prstGeom prst="rect">
              <a:avLst/>
            </a:prstGeom>
            <a:solidFill>
              <a:srgbClr val="FB79E2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95" name="正方形/長方形 94">
              <a:extLst>
                <a:ext uri="{FF2B5EF4-FFF2-40B4-BE49-F238E27FC236}">
                  <a16:creationId xmlns:a16="http://schemas.microsoft.com/office/drawing/2014/main" id="{45228105-33D4-4944-95A0-13467BB67E32}"/>
                </a:ext>
              </a:extLst>
            </p:cNvPr>
            <p:cNvSpPr/>
            <p:nvPr/>
          </p:nvSpPr>
          <p:spPr>
            <a:xfrm>
              <a:off x="4737546" y="931602"/>
              <a:ext cx="328617" cy="292104"/>
            </a:xfrm>
            <a:prstGeom prst="rect">
              <a:avLst/>
            </a:prstGeom>
            <a:solidFill>
              <a:srgbClr val="FB79E2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</p:grpSp>
      <p:cxnSp>
        <p:nvCxnSpPr>
          <p:cNvPr id="108" name="直線矢印コネクタ 107">
            <a:extLst>
              <a:ext uri="{FF2B5EF4-FFF2-40B4-BE49-F238E27FC236}">
                <a16:creationId xmlns:a16="http://schemas.microsoft.com/office/drawing/2014/main" id="{1A41E9FE-423B-4F8D-A565-D9E608AE3C86}"/>
              </a:ext>
            </a:extLst>
          </p:cNvPr>
          <p:cNvCxnSpPr>
            <a:cxnSpLocks/>
          </p:cNvCxnSpPr>
          <p:nvPr/>
        </p:nvCxnSpPr>
        <p:spPr>
          <a:xfrm>
            <a:off x="993567" y="5824009"/>
            <a:ext cx="5454" cy="28062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9" name="テキスト ボックス 108">
            <a:extLst>
              <a:ext uri="{FF2B5EF4-FFF2-40B4-BE49-F238E27FC236}">
                <a16:creationId xmlns:a16="http://schemas.microsoft.com/office/drawing/2014/main" id="{744B47FA-95BC-4CBA-B9FE-FB59A52AF64B}"/>
              </a:ext>
            </a:extLst>
          </p:cNvPr>
          <p:cNvSpPr txBox="1"/>
          <p:nvPr/>
        </p:nvSpPr>
        <p:spPr>
          <a:xfrm>
            <a:off x="760624" y="5541581"/>
            <a:ext cx="4908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AC</a:t>
            </a:r>
            <a:endParaRPr kumimoji="1" lang="ja-JP" altLang="en-US" dirty="0"/>
          </a:p>
        </p:txBody>
      </p:sp>
      <p:sp>
        <p:nvSpPr>
          <p:cNvPr id="111" name="テキスト ボックス 110">
            <a:extLst>
              <a:ext uri="{FF2B5EF4-FFF2-40B4-BE49-F238E27FC236}">
                <a16:creationId xmlns:a16="http://schemas.microsoft.com/office/drawing/2014/main" id="{B39534E3-A716-42F4-9C09-6398B288FA54}"/>
              </a:ext>
            </a:extLst>
          </p:cNvPr>
          <p:cNvSpPr txBox="1"/>
          <p:nvPr/>
        </p:nvSpPr>
        <p:spPr>
          <a:xfrm>
            <a:off x="-134706" y="5557050"/>
            <a:ext cx="8595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No AC</a:t>
            </a:r>
            <a:endParaRPr kumimoji="1" lang="ja-JP" altLang="en-US" dirty="0"/>
          </a:p>
        </p:txBody>
      </p:sp>
      <p:cxnSp>
        <p:nvCxnSpPr>
          <p:cNvPr id="112" name="直線矢印コネクタ 111">
            <a:extLst>
              <a:ext uri="{FF2B5EF4-FFF2-40B4-BE49-F238E27FC236}">
                <a16:creationId xmlns:a16="http://schemas.microsoft.com/office/drawing/2014/main" id="{3EAAB54A-B984-48CE-A320-30B9BD213F70}"/>
              </a:ext>
            </a:extLst>
          </p:cNvPr>
          <p:cNvCxnSpPr>
            <a:cxnSpLocks/>
            <a:endCxn id="83" idx="2"/>
          </p:cNvCxnSpPr>
          <p:nvPr/>
        </p:nvCxnSpPr>
        <p:spPr>
          <a:xfrm>
            <a:off x="470862" y="5812743"/>
            <a:ext cx="12975" cy="43019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7" name="グループ化 106">
            <a:extLst>
              <a:ext uri="{FF2B5EF4-FFF2-40B4-BE49-F238E27FC236}">
                <a16:creationId xmlns:a16="http://schemas.microsoft.com/office/drawing/2014/main" id="{F50903F9-8D74-40D6-A388-4358148D3D33}"/>
              </a:ext>
            </a:extLst>
          </p:cNvPr>
          <p:cNvGrpSpPr/>
          <p:nvPr/>
        </p:nvGrpSpPr>
        <p:grpSpPr>
          <a:xfrm>
            <a:off x="8578265" y="1685509"/>
            <a:ext cx="1441852" cy="1126165"/>
            <a:chOff x="3701601" y="279795"/>
            <a:chExt cx="1689180" cy="1527810"/>
          </a:xfrm>
        </p:grpSpPr>
        <p:grpSp>
          <p:nvGrpSpPr>
            <p:cNvPr id="110" name="グループ化 109">
              <a:extLst>
                <a:ext uri="{FF2B5EF4-FFF2-40B4-BE49-F238E27FC236}">
                  <a16:creationId xmlns:a16="http://schemas.microsoft.com/office/drawing/2014/main" id="{BE32E261-A0CF-4D26-87C1-26BADB47F466}"/>
                </a:ext>
              </a:extLst>
            </p:cNvPr>
            <p:cNvGrpSpPr/>
            <p:nvPr/>
          </p:nvGrpSpPr>
          <p:grpSpPr>
            <a:xfrm>
              <a:off x="3701601" y="279795"/>
              <a:ext cx="1689180" cy="1527810"/>
              <a:chOff x="7103422" y="1693503"/>
              <a:chExt cx="1689180" cy="1527810"/>
            </a:xfrm>
          </p:grpSpPr>
          <p:grpSp>
            <p:nvGrpSpPr>
              <p:cNvPr id="115" name="グループ化 7">
                <a:extLst>
                  <a:ext uri="{FF2B5EF4-FFF2-40B4-BE49-F238E27FC236}">
                    <a16:creationId xmlns:a16="http://schemas.microsoft.com/office/drawing/2014/main" id="{4E2C03BE-C534-42E5-9238-B29ABF26055C}"/>
                  </a:ext>
                </a:extLst>
              </p:cNvPr>
              <p:cNvGrpSpPr/>
              <p:nvPr/>
            </p:nvGrpSpPr>
            <p:grpSpPr>
              <a:xfrm>
                <a:off x="7103422" y="1693503"/>
                <a:ext cx="1689180" cy="1527810"/>
                <a:chOff x="3878253" y="-3222"/>
                <a:chExt cx="1689180" cy="1527811"/>
              </a:xfrm>
            </p:grpSpPr>
            <p:sp>
              <p:nvSpPr>
                <p:cNvPr id="122" name="正方形/長方形 121">
                  <a:extLst>
                    <a:ext uri="{FF2B5EF4-FFF2-40B4-BE49-F238E27FC236}">
                      <a16:creationId xmlns:a16="http://schemas.microsoft.com/office/drawing/2014/main" id="{71CF9107-2E82-422F-842F-A9E9173EF3EA}"/>
                    </a:ext>
                  </a:extLst>
                </p:cNvPr>
                <p:cNvSpPr/>
                <p:nvPr/>
              </p:nvSpPr>
              <p:spPr>
                <a:xfrm>
                  <a:off x="4572000" y="361908"/>
                  <a:ext cx="328617" cy="292104"/>
                </a:xfrm>
                <a:prstGeom prst="rect">
                  <a:avLst/>
                </a:prstGeom>
                <a:solidFill>
                  <a:srgbClr val="4F81BD"/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ja-JP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123" name="正方形/長方形 122">
                  <a:extLst>
                    <a:ext uri="{FF2B5EF4-FFF2-40B4-BE49-F238E27FC236}">
                      <a16:creationId xmlns:a16="http://schemas.microsoft.com/office/drawing/2014/main" id="{11229E65-C980-4CE4-AF7E-4CA36FD72AA8}"/>
                    </a:ext>
                  </a:extLst>
                </p:cNvPr>
                <p:cNvSpPr/>
                <p:nvPr/>
              </p:nvSpPr>
              <p:spPr>
                <a:xfrm>
                  <a:off x="4572000" y="946116"/>
                  <a:ext cx="328617" cy="292104"/>
                </a:xfrm>
                <a:prstGeom prst="rect">
                  <a:avLst/>
                </a:prstGeom>
                <a:solidFill>
                  <a:srgbClr val="4F81BD"/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125" name="円/楕円 24">
                  <a:extLst>
                    <a:ext uri="{FF2B5EF4-FFF2-40B4-BE49-F238E27FC236}">
                      <a16:creationId xmlns:a16="http://schemas.microsoft.com/office/drawing/2014/main" id="{528526DE-414D-4BBB-A7DD-72C40624D691}"/>
                    </a:ext>
                  </a:extLst>
                </p:cNvPr>
                <p:cNvSpPr/>
                <p:nvPr/>
              </p:nvSpPr>
              <p:spPr>
                <a:xfrm>
                  <a:off x="4718052" y="800064"/>
                  <a:ext cx="45719" cy="45719"/>
                </a:xfrm>
                <a:prstGeom prst="ellipse">
                  <a:avLst/>
                </a:prstGeom>
                <a:solidFill>
                  <a:srgbClr val="4F81BD"/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ja-JP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126" name="テキスト ボックス 125">
                  <a:extLst>
                    <a:ext uri="{FF2B5EF4-FFF2-40B4-BE49-F238E27FC236}">
                      <a16:creationId xmlns:a16="http://schemas.microsoft.com/office/drawing/2014/main" id="{2787022E-5895-470C-8602-D4E86E4C164F}"/>
                    </a:ext>
                  </a:extLst>
                </p:cNvPr>
                <p:cNvSpPr txBox="1"/>
                <p:nvPr/>
              </p:nvSpPr>
              <p:spPr>
                <a:xfrm>
                  <a:off x="4572000" y="-3222"/>
                  <a:ext cx="30168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ja-JP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</a:rPr>
                    <a:t>1</a:t>
                  </a:r>
                  <a:endParaRPr kumimoji="0" lang="ja-JP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127" name="テキスト ボックス 126">
                  <a:extLst>
                    <a:ext uri="{FF2B5EF4-FFF2-40B4-BE49-F238E27FC236}">
                      <a16:creationId xmlns:a16="http://schemas.microsoft.com/office/drawing/2014/main" id="{F5C48195-2CE8-4120-8B91-DD90A2F5C9E0}"/>
                    </a:ext>
                  </a:extLst>
                </p:cNvPr>
                <p:cNvSpPr txBox="1"/>
                <p:nvPr/>
              </p:nvSpPr>
              <p:spPr>
                <a:xfrm>
                  <a:off x="4572000" y="1155257"/>
                  <a:ext cx="30168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ja-JP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</a:rPr>
                    <a:t>3</a:t>
                  </a:r>
                  <a:endParaRPr kumimoji="0" lang="ja-JP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128" name="テキスト ボックス 127">
                  <a:extLst>
                    <a:ext uri="{FF2B5EF4-FFF2-40B4-BE49-F238E27FC236}">
                      <a16:creationId xmlns:a16="http://schemas.microsoft.com/office/drawing/2014/main" id="{0DA097A6-2E98-410F-B6AB-5DF17ADB27DB}"/>
                    </a:ext>
                  </a:extLst>
                </p:cNvPr>
                <p:cNvSpPr txBox="1"/>
                <p:nvPr/>
              </p:nvSpPr>
              <p:spPr>
                <a:xfrm>
                  <a:off x="5265747" y="654012"/>
                  <a:ext cx="30168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ja-JP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</a:rPr>
                    <a:t>2</a:t>
                  </a:r>
                  <a:endParaRPr kumimoji="0" lang="ja-JP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129" name="テキスト ボックス 128">
                  <a:extLst>
                    <a:ext uri="{FF2B5EF4-FFF2-40B4-BE49-F238E27FC236}">
                      <a16:creationId xmlns:a16="http://schemas.microsoft.com/office/drawing/2014/main" id="{46045797-58E8-41E7-BF5E-F7F84A82AEC3}"/>
                    </a:ext>
                  </a:extLst>
                </p:cNvPr>
                <p:cNvSpPr txBox="1"/>
                <p:nvPr/>
              </p:nvSpPr>
              <p:spPr>
                <a:xfrm>
                  <a:off x="3878253" y="654012"/>
                  <a:ext cx="30168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ja-JP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</a:rPr>
                    <a:t>4</a:t>
                  </a:r>
                  <a:endParaRPr kumimoji="0" lang="ja-JP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</p:grpSp>
          <p:grpSp>
            <p:nvGrpSpPr>
              <p:cNvPr id="119" name="グループ化 118">
                <a:extLst>
                  <a:ext uri="{FF2B5EF4-FFF2-40B4-BE49-F238E27FC236}">
                    <a16:creationId xmlns:a16="http://schemas.microsoft.com/office/drawing/2014/main" id="{AAA05C47-1E4E-4372-A22F-65E19570CADC}"/>
                  </a:ext>
                </a:extLst>
              </p:cNvPr>
              <p:cNvGrpSpPr/>
              <p:nvPr/>
            </p:nvGrpSpPr>
            <p:grpSpPr>
              <a:xfrm>
                <a:off x="7808338" y="2372097"/>
                <a:ext cx="328617" cy="292104"/>
                <a:chOff x="8732216" y="2794153"/>
                <a:chExt cx="328617" cy="292104"/>
              </a:xfrm>
            </p:grpSpPr>
            <p:sp>
              <p:nvSpPr>
                <p:cNvPr id="120" name="正方形/長方形 119">
                  <a:extLst>
                    <a:ext uri="{FF2B5EF4-FFF2-40B4-BE49-F238E27FC236}">
                      <a16:creationId xmlns:a16="http://schemas.microsoft.com/office/drawing/2014/main" id="{4EB0E79E-7104-4473-9AB0-6F1B2DB12183}"/>
                    </a:ext>
                  </a:extLst>
                </p:cNvPr>
                <p:cNvSpPr/>
                <p:nvPr/>
              </p:nvSpPr>
              <p:spPr>
                <a:xfrm>
                  <a:off x="8732216" y="2794153"/>
                  <a:ext cx="328617" cy="292104"/>
                </a:xfrm>
                <a:prstGeom prst="rect">
                  <a:avLst/>
                </a:prstGeom>
                <a:solidFill>
                  <a:srgbClr val="4F81BD"/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121" name="正方形/長方形 120">
                  <a:extLst>
                    <a:ext uri="{FF2B5EF4-FFF2-40B4-BE49-F238E27FC236}">
                      <a16:creationId xmlns:a16="http://schemas.microsoft.com/office/drawing/2014/main" id="{30ABA182-9B67-42E6-9870-9B49BF983F1D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8808420" y="2860834"/>
                  <a:ext cx="164308" cy="146052"/>
                </a:xfrm>
                <a:prstGeom prst="rect">
                  <a:avLst/>
                </a:prstGeom>
                <a:solidFill>
                  <a:sysClr val="window" lastClr="FFFFFF"/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</p:grpSp>
        </p:grpSp>
        <p:sp>
          <p:nvSpPr>
            <p:cNvPr id="113" name="正方形/長方形 112">
              <a:extLst>
                <a:ext uri="{FF2B5EF4-FFF2-40B4-BE49-F238E27FC236}">
                  <a16:creationId xmlns:a16="http://schemas.microsoft.com/office/drawing/2014/main" id="{B6D5CBF4-C864-4498-8DF8-3D9EA40E1B3F}"/>
                </a:ext>
              </a:extLst>
            </p:cNvPr>
            <p:cNvSpPr/>
            <p:nvPr/>
          </p:nvSpPr>
          <p:spPr>
            <a:xfrm>
              <a:off x="4056980" y="964397"/>
              <a:ext cx="328617" cy="292104"/>
            </a:xfrm>
            <a:prstGeom prst="rect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114" name="正方形/長方形 113">
              <a:extLst>
                <a:ext uri="{FF2B5EF4-FFF2-40B4-BE49-F238E27FC236}">
                  <a16:creationId xmlns:a16="http://schemas.microsoft.com/office/drawing/2014/main" id="{61D39435-0ADC-4531-BEC5-434F8CB2F6D6}"/>
                </a:ext>
              </a:extLst>
            </p:cNvPr>
            <p:cNvSpPr/>
            <p:nvPr/>
          </p:nvSpPr>
          <p:spPr>
            <a:xfrm>
              <a:off x="4715228" y="905758"/>
              <a:ext cx="328617" cy="292104"/>
            </a:xfrm>
            <a:prstGeom prst="rect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</p:grpSp>
      <p:grpSp>
        <p:nvGrpSpPr>
          <p:cNvPr id="130" name="グループ化 129">
            <a:extLst>
              <a:ext uri="{FF2B5EF4-FFF2-40B4-BE49-F238E27FC236}">
                <a16:creationId xmlns:a16="http://schemas.microsoft.com/office/drawing/2014/main" id="{FDFE61CA-CE66-4533-957D-A44CC6FE5919}"/>
              </a:ext>
            </a:extLst>
          </p:cNvPr>
          <p:cNvGrpSpPr/>
          <p:nvPr/>
        </p:nvGrpSpPr>
        <p:grpSpPr>
          <a:xfrm>
            <a:off x="6648302" y="1766443"/>
            <a:ext cx="1441852" cy="1126165"/>
            <a:chOff x="3701601" y="279795"/>
            <a:chExt cx="1689180" cy="1527810"/>
          </a:xfrm>
        </p:grpSpPr>
        <p:grpSp>
          <p:nvGrpSpPr>
            <p:cNvPr id="131" name="グループ化 130">
              <a:extLst>
                <a:ext uri="{FF2B5EF4-FFF2-40B4-BE49-F238E27FC236}">
                  <a16:creationId xmlns:a16="http://schemas.microsoft.com/office/drawing/2014/main" id="{2D4D8D92-E832-4FF3-B89A-F8B474E89375}"/>
                </a:ext>
              </a:extLst>
            </p:cNvPr>
            <p:cNvGrpSpPr/>
            <p:nvPr/>
          </p:nvGrpSpPr>
          <p:grpSpPr>
            <a:xfrm>
              <a:off x="3701601" y="279795"/>
              <a:ext cx="1689180" cy="1527810"/>
              <a:chOff x="7103422" y="1693503"/>
              <a:chExt cx="1689180" cy="1527810"/>
            </a:xfrm>
          </p:grpSpPr>
          <p:grpSp>
            <p:nvGrpSpPr>
              <p:cNvPr id="134" name="グループ化 7">
                <a:extLst>
                  <a:ext uri="{FF2B5EF4-FFF2-40B4-BE49-F238E27FC236}">
                    <a16:creationId xmlns:a16="http://schemas.microsoft.com/office/drawing/2014/main" id="{35B5BB1D-427C-411B-92DB-54D513564049}"/>
                  </a:ext>
                </a:extLst>
              </p:cNvPr>
              <p:cNvGrpSpPr/>
              <p:nvPr/>
            </p:nvGrpSpPr>
            <p:grpSpPr>
              <a:xfrm>
                <a:off x="7103422" y="1693503"/>
                <a:ext cx="1689180" cy="1527810"/>
                <a:chOff x="3878253" y="-3222"/>
                <a:chExt cx="1689180" cy="1527811"/>
              </a:xfrm>
            </p:grpSpPr>
            <p:sp>
              <p:nvSpPr>
                <p:cNvPr id="141" name="正方形/長方形 140">
                  <a:extLst>
                    <a:ext uri="{FF2B5EF4-FFF2-40B4-BE49-F238E27FC236}">
                      <a16:creationId xmlns:a16="http://schemas.microsoft.com/office/drawing/2014/main" id="{3B4CC66F-3521-4F03-B80A-27706A7301BE}"/>
                    </a:ext>
                  </a:extLst>
                </p:cNvPr>
                <p:cNvSpPr/>
                <p:nvPr/>
              </p:nvSpPr>
              <p:spPr>
                <a:xfrm>
                  <a:off x="4572000" y="361908"/>
                  <a:ext cx="328617" cy="292104"/>
                </a:xfrm>
                <a:prstGeom prst="rect">
                  <a:avLst/>
                </a:prstGeom>
                <a:solidFill>
                  <a:srgbClr val="4F81BD"/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ja-JP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142" name="正方形/長方形 141">
                  <a:extLst>
                    <a:ext uri="{FF2B5EF4-FFF2-40B4-BE49-F238E27FC236}">
                      <a16:creationId xmlns:a16="http://schemas.microsoft.com/office/drawing/2014/main" id="{564B4D04-4CFA-43C3-91CA-5ADD277E67DF}"/>
                    </a:ext>
                  </a:extLst>
                </p:cNvPr>
                <p:cNvSpPr/>
                <p:nvPr/>
              </p:nvSpPr>
              <p:spPr>
                <a:xfrm>
                  <a:off x="4572000" y="946116"/>
                  <a:ext cx="328617" cy="292104"/>
                </a:xfrm>
                <a:prstGeom prst="rect">
                  <a:avLst/>
                </a:prstGeom>
                <a:solidFill>
                  <a:srgbClr val="4F81BD"/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143" name="正方形/長方形 142">
                  <a:extLst>
                    <a:ext uri="{FF2B5EF4-FFF2-40B4-BE49-F238E27FC236}">
                      <a16:creationId xmlns:a16="http://schemas.microsoft.com/office/drawing/2014/main" id="{BFF49A0A-4F38-4E46-994D-78EDD9665D7B}"/>
                    </a:ext>
                  </a:extLst>
                </p:cNvPr>
                <p:cNvSpPr/>
                <p:nvPr/>
              </p:nvSpPr>
              <p:spPr>
                <a:xfrm>
                  <a:off x="4918080" y="360132"/>
                  <a:ext cx="328617" cy="292104"/>
                </a:xfrm>
                <a:prstGeom prst="rect">
                  <a:avLst/>
                </a:prstGeom>
                <a:solidFill>
                  <a:srgbClr val="4F81BD"/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144" name="円/楕円 24">
                  <a:extLst>
                    <a:ext uri="{FF2B5EF4-FFF2-40B4-BE49-F238E27FC236}">
                      <a16:creationId xmlns:a16="http://schemas.microsoft.com/office/drawing/2014/main" id="{3DDEED11-8479-4192-8561-E28E19354A61}"/>
                    </a:ext>
                  </a:extLst>
                </p:cNvPr>
                <p:cNvSpPr/>
                <p:nvPr/>
              </p:nvSpPr>
              <p:spPr>
                <a:xfrm>
                  <a:off x="4718052" y="800064"/>
                  <a:ext cx="45719" cy="45719"/>
                </a:xfrm>
                <a:prstGeom prst="ellipse">
                  <a:avLst/>
                </a:prstGeom>
                <a:solidFill>
                  <a:srgbClr val="4F81BD"/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ja-JP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145" name="テキスト ボックス 144">
                  <a:extLst>
                    <a:ext uri="{FF2B5EF4-FFF2-40B4-BE49-F238E27FC236}">
                      <a16:creationId xmlns:a16="http://schemas.microsoft.com/office/drawing/2014/main" id="{D79B4E12-9C17-4ACD-A0D3-547F81EAF876}"/>
                    </a:ext>
                  </a:extLst>
                </p:cNvPr>
                <p:cNvSpPr txBox="1"/>
                <p:nvPr/>
              </p:nvSpPr>
              <p:spPr>
                <a:xfrm>
                  <a:off x="4572000" y="-3222"/>
                  <a:ext cx="30168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ja-JP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</a:rPr>
                    <a:t>1</a:t>
                  </a:r>
                  <a:endParaRPr kumimoji="0" lang="ja-JP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146" name="テキスト ボックス 145">
                  <a:extLst>
                    <a:ext uri="{FF2B5EF4-FFF2-40B4-BE49-F238E27FC236}">
                      <a16:creationId xmlns:a16="http://schemas.microsoft.com/office/drawing/2014/main" id="{69DB696B-E484-4F4E-B366-47D441526E0E}"/>
                    </a:ext>
                  </a:extLst>
                </p:cNvPr>
                <p:cNvSpPr txBox="1"/>
                <p:nvPr/>
              </p:nvSpPr>
              <p:spPr>
                <a:xfrm>
                  <a:off x="4572000" y="1155257"/>
                  <a:ext cx="30168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ja-JP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</a:rPr>
                    <a:t>3</a:t>
                  </a:r>
                  <a:endParaRPr kumimoji="0" lang="ja-JP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147" name="テキスト ボックス 146">
                  <a:extLst>
                    <a:ext uri="{FF2B5EF4-FFF2-40B4-BE49-F238E27FC236}">
                      <a16:creationId xmlns:a16="http://schemas.microsoft.com/office/drawing/2014/main" id="{81A24536-6AC6-40EF-AE6B-F88BC8B1E6C3}"/>
                    </a:ext>
                  </a:extLst>
                </p:cNvPr>
                <p:cNvSpPr txBox="1"/>
                <p:nvPr/>
              </p:nvSpPr>
              <p:spPr>
                <a:xfrm>
                  <a:off x="5265747" y="654012"/>
                  <a:ext cx="30168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ja-JP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</a:rPr>
                    <a:t>2</a:t>
                  </a:r>
                  <a:endParaRPr kumimoji="0" lang="ja-JP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148" name="テキスト ボックス 147">
                  <a:extLst>
                    <a:ext uri="{FF2B5EF4-FFF2-40B4-BE49-F238E27FC236}">
                      <a16:creationId xmlns:a16="http://schemas.microsoft.com/office/drawing/2014/main" id="{7414DECF-39A7-48BA-9EF7-7DEF04F893A8}"/>
                    </a:ext>
                  </a:extLst>
                </p:cNvPr>
                <p:cNvSpPr txBox="1"/>
                <p:nvPr/>
              </p:nvSpPr>
              <p:spPr>
                <a:xfrm>
                  <a:off x="3878253" y="654012"/>
                  <a:ext cx="30168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ja-JP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</a:rPr>
                    <a:t>4</a:t>
                  </a:r>
                  <a:endParaRPr kumimoji="0" lang="ja-JP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</p:grpSp>
          <p:sp>
            <p:nvSpPr>
              <p:cNvPr id="135" name="正方形/長方形 134">
                <a:extLst>
                  <a:ext uri="{FF2B5EF4-FFF2-40B4-BE49-F238E27FC236}">
                    <a16:creationId xmlns:a16="http://schemas.microsoft.com/office/drawing/2014/main" id="{2E08CAE3-C3A2-4570-B206-542211C82B54}"/>
                  </a:ext>
                </a:extLst>
              </p:cNvPr>
              <p:cNvSpPr/>
              <p:nvPr/>
            </p:nvSpPr>
            <p:spPr>
              <a:xfrm>
                <a:off x="8135537" y="2634706"/>
                <a:ext cx="328617" cy="292104"/>
              </a:xfrm>
              <a:prstGeom prst="rect">
                <a:avLst/>
              </a:prstGeom>
              <a:solidFill>
                <a:srgbClr val="4F81BD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>
                <a:defPPr>
                  <a:defRPr lang="ja-JP"/>
                </a:defPPr>
                <a:lvl1pPr marL="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136" name="正方形/長方形 135">
                <a:extLst>
                  <a:ext uri="{FF2B5EF4-FFF2-40B4-BE49-F238E27FC236}">
                    <a16:creationId xmlns:a16="http://schemas.microsoft.com/office/drawing/2014/main" id="{3DAADEB1-1484-4E2D-9C09-CF00B079247A}"/>
                  </a:ext>
                </a:extLst>
              </p:cNvPr>
              <p:cNvSpPr/>
              <p:nvPr/>
            </p:nvSpPr>
            <p:spPr>
              <a:xfrm>
                <a:off x="7465190" y="2058052"/>
                <a:ext cx="328617" cy="292104"/>
              </a:xfrm>
              <a:prstGeom prst="rect">
                <a:avLst/>
              </a:prstGeom>
              <a:solidFill>
                <a:srgbClr val="4F81BD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>
                <a:defPPr>
                  <a:defRPr lang="ja-JP"/>
                </a:defPPr>
                <a:lvl1pPr marL="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137" name="正方形/長方形 136">
                <a:extLst>
                  <a:ext uri="{FF2B5EF4-FFF2-40B4-BE49-F238E27FC236}">
                    <a16:creationId xmlns:a16="http://schemas.microsoft.com/office/drawing/2014/main" id="{6DFF2792-59E4-41AA-B17C-D7C41989A163}"/>
                  </a:ext>
                </a:extLst>
              </p:cNvPr>
              <p:cNvSpPr/>
              <p:nvPr/>
            </p:nvSpPr>
            <p:spPr>
              <a:xfrm>
                <a:off x="7460671" y="2636018"/>
                <a:ext cx="328617" cy="292104"/>
              </a:xfrm>
              <a:prstGeom prst="rect">
                <a:avLst/>
              </a:prstGeom>
              <a:solidFill>
                <a:srgbClr val="4F81BD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>
                <a:defPPr>
                  <a:defRPr lang="ja-JP"/>
                </a:defPPr>
                <a:lvl1pPr marL="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endParaRPr>
              </a:p>
            </p:txBody>
          </p:sp>
        </p:grpSp>
        <p:sp>
          <p:nvSpPr>
            <p:cNvPr id="132" name="正方形/長方形 131">
              <a:extLst>
                <a:ext uri="{FF2B5EF4-FFF2-40B4-BE49-F238E27FC236}">
                  <a16:creationId xmlns:a16="http://schemas.microsoft.com/office/drawing/2014/main" id="{2AB26942-E499-4BF8-B154-215F1830E5C1}"/>
                </a:ext>
              </a:extLst>
            </p:cNvPr>
            <p:cNvSpPr/>
            <p:nvPr/>
          </p:nvSpPr>
          <p:spPr>
            <a:xfrm>
              <a:off x="4056980" y="964397"/>
              <a:ext cx="328617" cy="292104"/>
            </a:xfrm>
            <a:prstGeom prst="rect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133" name="正方形/長方形 132">
              <a:extLst>
                <a:ext uri="{FF2B5EF4-FFF2-40B4-BE49-F238E27FC236}">
                  <a16:creationId xmlns:a16="http://schemas.microsoft.com/office/drawing/2014/main" id="{BE9F498F-2F08-4241-890B-9A37649DD87F}"/>
                </a:ext>
              </a:extLst>
            </p:cNvPr>
            <p:cNvSpPr/>
            <p:nvPr/>
          </p:nvSpPr>
          <p:spPr>
            <a:xfrm>
              <a:off x="4715228" y="905758"/>
              <a:ext cx="328617" cy="292104"/>
            </a:xfrm>
            <a:prstGeom prst="rect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</p:grpSp>
      <p:grpSp>
        <p:nvGrpSpPr>
          <p:cNvPr id="149" name="グループ化 148">
            <a:extLst>
              <a:ext uri="{FF2B5EF4-FFF2-40B4-BE49-F238E27FC236}">
                <a16:creationId xmlns:a16="http://schemas.microsoft.com/office/drawing/2014/main" id="{292FACAD-0325-495F-939C-6EC02DFBF12D}"/>
              </a:ext>
            </a:extLst>
          </p:cNvPr>
          <p:cNvGrpSpPr/>
          <p:nvPr/>
        </p:nvGrpSpPr>
        <p:grpSpPr>
          <a:xfrm>
            <a:off x="4855861" y="1707987"/>
            <a:ext cx="1441852" cy="1126165"/>
            <a:chOff x="3701601" y="279795"/>
            <a:chExt cx="1689180" cy="1527810"/>
          </a:xfrm>
        </p:grpSpPr>
        <p:grpSp>
          <p:nvGrpSpPr>
            <p:cNvPr id="153" name="グループ化 7">
              <a:extLst>
                <a:ext uri="{FF2B5EF4-FFF2-40B4-BE49-F238E27FC236}">
                  <a16:creationId xmlns:a16="http://schemas.microsoft.com/office/drawing/2014/main" id="{413E0BFD-8981-4448-BD05-CA938616030F}"/>
                </a:ext>
              </a:extLst>
            </p:cNvPr>
            <p:cNvGrpSpPr/>
            <p:nvPr/>
          </p:nvGrpSpPr>
          <p:grpSpPr>
            <a:xfrm>
              <a:off x="3701601" y="279795"/>
              <a:ext cx="1689180" cy="1527810"/>
              <a:chOff x="3878253" y="-3222"/>
              <a:chExt cx="1689180" cy="1527811"/>
            </a:xfrm>
          </p:grpSpPr>
          <p:sp>
            <p:nvSpPr>
              <p:cNvPr id="157" name="正方形/長方形 156">
                <a:extLst>
                  <a:ext uri="{FF2B5EF4-FFF2-40B4-BE49-F238E27FC236}">
                    <a16:creationId xmlns:a16="http://schemas.microsoft.com/office/drawing/2014/main" id="{9E637CD0-EF7E-43C4-89E2-A2251A19EC08}"/>
                  </a:ext>
                </a:extLst>
              </p:cNvPr>
              <p:cNvSpPr/>
              <p:nvPr/>
            </p:nvSpPr>
            <p:spPr>
              <a:xfrm>
                <a:off x="4572000" y="361908"/>
                <a:ext cx="328617" cy="292104"/>
              </a:xfrm>
              <a:prstGeom prst="rect">
                <a:avLst/>
              </a:prstGeom>
              <a:solidFill>
                <a:srgbClr val="4F81BD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158" name="正方形/長方形 157">
                <a:extLst>
                  <a:ext uri="{FF2B5EF4-FFF2-40B4-BE49-F238E27FC236}">
                    <a16:creationId xmlns:a16="http://schemas.microsoft.com/office/drawing/2014/main" id="{4A52788F-6AFB-49C7-B87E-E4B4F367B005}"/>
                  </a:ext>
                </a:extLst>
              </p:cNvPr>
              <p:cNvSpPr/>
              <p:nvPr/>
            </p:nvSpPr>
            <p:spPr>
              <a:xfrm>
                <a:off x="4572000" y="946116"/>
                <a:ext cx="328617" cy="292104"/>
              </a:xfrm>
              <a:prstGeom prst="rect">
                <a:avLst/>
              </a:prstGeom>
              <a:solidFill>
                <a:srgbClr val="4F81BD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>
                <a:defPPr>
                  <a:defRPr lang="ja-JP"/>
                </a:defPPr>
                <a:lvl1pPr marL="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159" name="円/楕円 24">
                <a:extLst>
                  <a:ext uri="{FF2B5EF4-FFF2-40B4-BE49-F238E27FC236}">
                    <a16:creationId xmlns:a16="http://schemas.microsoft.com/office/drawing/2014/main" id="{62490AE9-FB70-49D8-BB5F-96D200B68296}"/>
                  </a:ext>
                </a:extLst>
              </p:cNvPr>
              <p:cNvSpPr/>
              <p:nvPr/>
            </p:nvSpPr>
            <p:spPr>
              <a:xfrm>
                <a:off x="4718052" y="800064"/>
                <a:ext cx="45719" cy="45719"/>
              </a:xfrm>
              <a:prstGeom prst="ellipse">
                <a:avLst/>
              </a:prstGeom>
              <a:solidFill>
                <a:srgbClr val="4F81BD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160" name="テキスト ボックス 159">
                <a:extLst>
                  <a:ext uri="{FF2B5EF4-FFF2-40B4-BE49-F238E27FC236}">
                    <a16:creationId xmlns:a16="http://schemas.microsoft.com/office/drawing/2014/main" id="{CF8F01BE-9CB2-437A-98A6-8E7FDE6044C4}"/>
                  </a:ext>
                </a:extLst>
              </p:cNvPr>
              <p:cNvSpPr txBox="1"/>
              <p:nvPr/>
            </p:nvSpPr>
            <p:spPr>
              <a:xfrm>
                <a:off x="4572000" y="-3222"/>
                <a:ext cx="301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ja-JP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</a:rPr>
                  <a:t>1</a:t>
                </a:r>
                <a:endParaRPr kumimoji="0" lang="ja-JP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161" name="テキスト ボックス 160">
                <a:extLst>
                  <a:ext uri="{FF2B5EF4-FFF2-40B4-BE49-F238E27FC236}">
                    <a16:creationId xmlns:a16="http://schemas.microsoft.com/office/drawing/2014/main" id="{F7DCD2C1-60EE-4B9F-BEA4-B462E4A147F0}"/>
                  </a:ext>
                </a:extLst>
              </p:cNvPr>
              <p:cNvSpPr txBox="1"/>
              <p:nvPr/>
            </p:nvSpPr>
            <p:spPr>
              <a:xfrm>
                <a:off x="4572000" y="1155257"/>
                <a:ext cx="301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ja-JP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</a:rPr>
                  <a:t>3</a:t>
                </a:r>
                <a:endParaRPr kumimoji="0" lang="ja-JP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162" name="テキスト ボックス 161">
                <a:extLst>
                  <a:ext uri="{FF2B5EF4-FFF2-40B4-BE49-F238E27FC236}">
                    <a16:creationId xmlns:a16="http://schemas.microsoft.com/office/drawing/2014/main" id="{133FEBE9-0BFB-4E62-9360-F1D815A0B594}"/>
                  </a:ext>
                </a:extLst>
              </p:cNvPr>
              <p:cNvSpPr txBox="1"/>
              <p:nvPr/>
            </p:nvSpPr>
            <p:spPr>
              <a:xfrm>
                <a:off x="5265747" y="654012"/>
                <a:ext cx="301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ja-JP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</a:rPr>
                  <a:t>2</a:t>
                </a:r>
                <a:endParaRPr kumimoji="0" lang="ja-JP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163" name="テキスト ボックス 162">
                <a:extLst>
                  <a:ext uri="{FF2B5EF4-FFF2-40B4-BE49-F238E27FC236}">
                    <a16:creationId xmlns:a16="http://schemas.microsoft.com/office/drawing/2014/main" id="{E6CAE670-C4F1-47D2-AF34-DC2C1015A988}"/>
                  </a:ext>
                </a:extLst>
              </p:cNvPr>
              <p:cNvSpPr txBox="1"/>
              <p:nvPr/>
            </p:nvSpPr>
            <p:spPr>
              <a:xfrm>
                <a:off x="3878253" y="654012"/>
                <a:ext cx="301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ja-JP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</a:rPr>
                  <a:t>4</a:t>
                </a:r>
                <a:endParaRPr kumimoji="0" lang="ja-JP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</a:endParaRPr>
              </a:p>
            </p:txBody>
          </p:sp>
        </p:grpSp>
        <p:sp>
          <p:nvSpPr>
            <p:cNvPr id="151" name="正方形/長方形 150">
              <a:extLst>
                <a:ext uri="{FF2B5EF4-FFF2-40B4-BE49-F238E27FC236}">
                  <a16:creationId xmlns:a16="http://schemas.microsoft.com/office/drawing/2014/main" id="{5942CC9B-2157-4ED4-829E-8B83AD1661BB}"/>
                </a:ext>
              </a:extLst>
            </p:cNvPr>
            <p:cNvSpPr/>
            <p:nvPr/>
          </p:nvSpPr>
          <p:spPr>
            <a:xfrm>
              <a:off x="4056980" y="964397"/>
              <a:ext cx="328617" cy="292104"/>
            </a:xfrm>
            <a:prstGeom prst="rect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152" name="正方形/長方形 151">
              <a:extLst>
                <a:ext uri="{FF2B5EF4-FFF2-40B4-BE49-F238E27FC236}">
                  <a16:creationId xmlns:a16="http://schemas.microsoft.com/office/drawing/2014/main" id="{6E903E60-0334-4F54-B02C-35CF99E76305}"/>
                </a:ext>
              </a:extLst>
            </p:cNvPr>
            <p:cNvSpPr/>
            <p:nvPr/>
          </p:nvSpPr>
          <p:spPr>
            <a:xfrm>
              <a:off x="4715228" y="905758"/>
              <a:ext cx="328617" cy="292104"/>
            </a:xfrm>
            <a:prstGeom prst="rect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</p:grpSp>
      <p:sp>
        <p:nvSpPr>
          <p:cNvPr id="54" name="テキスト ボックス 53">
            <a:extLst>
              <a:ext uri="{FF2B5EF4-FFF2-40B4-BE49-F238E27FC236}">
                <a16:creationId xmlns:a16="http://schemas.microsoft.com/office/drawing/2014/main" id="{2C46B3B1-8908-4037-88FE-9E4651BD7A1D}"/>
              </a:ext>
            </a:extLst>
          </p:cNvPr>
          <p:cNvSpPr txBox="1"/>
          <p:nvPr/>
        </p:nvSpPr>
        <p:spPr>
          <a:xfrm>
            <a:off x="4305300" y="2855036"/>
            <a:ext cx="51411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Interaction rate = 2x10</a:t>
            </a:r>
            <a:r>
              <a:rPr kumimoji="1" lang="en-US" altLang="ja-JP" baseline="30000" dirty="0"/>
              <a:t>-3</a:t>
            </a:r>
            <a:r>
              <a:rPr kumimoji="1" lang="en-US" altLang="ja-JP" dirty="0"/>
              <a:t> x 10</a:t>
            </a:r>
            <a:r>
              <a:rPr kumimoji="1" lang="en-US" altLang="ja-JP" baseline="30000" dirty="0"/>
              <a:t>9</a:t>
            </a:r>
            <a:r>
              <a:rPr kumimoji="1" lang="en-US" altLang="ja-JP" dirty="0"/>
              <a:t> = 2x10</a:t>
            </a:r>
            <a:r>
              <a:rPr kumimoji="1" lang="en-US" altLang="ja-JP" baseline="30000" dirty="0"/>
              <a:t>6</a:t>
            </a:r>
            <a:r>
              <a:rPr kumimoji="1" lang="en-US" altLang="ja-JP" dirty="0"/>
              <a:t> / spill </a:t>
            </a:r>
            <a:endParaRPr kumimoji="1" lang="ja-JP" altLang="en-US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59FD8A8B-EB75-407B-9E72-25C87275DA80}"/>
              </a:ext>
            </a:extLst>
          </p:cNvPr>
          <p:cNvSpPr txBox="1"/>
          <p:nvPr/>
        </p:nvSpPr>
        <p:spPr>
          <a:xfrm>
            <a:off x="682709" y="1837899"/>
            <a:ext cx="355578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srgbClr val="FF0000"/>
                </a:solidFill>
              </a:rPr>
              <a:t>Trigger by</a:t>
            </a:r>
            <a:r>
              <a:rPr kumimoji="1" lang="en-US" altLang="ja-JP" dirty="0">
                <a:solidFill>
                  <a:srgbClr val="FF0000"/>
                </a:solidFill>
              </a:rPr>
              <a:t> Sakuma (Simulation)</a:t>
            </a:r>
          </a:p>
          <a:p>
            <a:r>
              <a:rPr lang="en-US" altLang="ja-JP" dirty="0">
                <a:solidFill>
                  <a:srgbClr val="FF0000"/>
                </a:solidFill>
              </a:rPr>
              <a:t>~ 3.6x10</a:t>
            </a:r>
            <a:r>
              <a:rPr lang="en-US" altLang="ja-JP" baseline="30000" dirty="0">
                <a:solidFill>
                  <a:srgbClr val="FF0000"/>
                </a:solidFill>
              </a:rPr>
              <a:t>-3</a:t>
            </a:r>
          </a:p>
          <a:p>
            <a:r>
              <a:rPr lang="en-US" altLang="ja-JP" dirty="0">
                <a:solidFill>
                  <a:srgbClr val="FF0000"/>
                </a:solidFill>
              </a:rPr>
              <a:t>E325 (Real data)</a:t>
            </a:r>
            <a:endParaRPr kumimoji="1" lang="en-US" altLang="ja-JP" dirty="0">
              <a:solidFill>
                <a:srgbClr val="FF0000"/>
              </a:solidFill>
            </a:endParaRPr>
          </a:p>
          <a:p>
            <a:r>
              <a:rPr lang="en-US" altLang="ja-JP" dirty="0">
                <a:solidFill>
                  <a:srgbClr val="FF0000"/>
                </a:solidFill>
              </a:rPr>
              <a:t>~ 57.8x10</a:t>
            </a:r>
            <a:r>
              <a:rPr lang="en-US" altLang="ja-JP" baseline="30000" dirty="0">
                <a:solidFill>
                  <a:srgbClr val="FF0000"/>
                </a:solidFill>
              </a:rPr>
              <a:t>-3</a:t>
            </a:r>
          </a:p>
        </p:txBody>
      </p:sp>
      <p:cxnSp>
        <p:nvCxnSpPr>
          <p:cNvPr id="7" name="直線矢印コネクタ 6">
            <a:extLst>
              <a:ext uri="{FF2B5EF4-FFF2-40B4-BE49-F238E27FC236}">
                <a16:creationId xmlns:a16="http://schemas.microsoft.com/office/drawing/2014/main" id="{DCCC4FC9-D471-42DF-8478-8E9EC86EC23E}"/>
              </a:ext>
            </a:extLst>
          </p:cNvPr>
          <p:cNvCxnSpPr>
            <a:cxnSpLocks/>
          </p:cNvCxnSpPr>
          <p:nvPr/>
        </p:nvCxnSpPr>
        <p:spPr>
          <a:xfrm>
            <a:off x="1987269" y="2811674"/>
            <a:ext cx="2932433" cy="106687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47A60467-E7F7-41D3-AF4B-503601726A35}"/>
              </a:ext>
            </a:extLst>
          </p:cNvPr>
          <p:cNvSpPr txBox="1"/>
          <p:nvPr/>
        </p:nvSpPr>
        <p:spPr>
          <a:xfrm>
            <a:off x="7535879" y="1081238"/>
            <a:ext cx="3199915" cy="646331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AC Efficiency=90% (</a:t>
            </a:r>
            <a:r>
              <a:rPr kumimoji="1" lang="en-US" altLang="ja-JP" dirty="0">
                <a:latin typeface="Symbol" panose="05050102010706020507" pitchFamily="18" charset="2"/>
              </a:rPr>
              <a:t>b </a:t>
            </a:r>
            <a:r>
              <a:rPr kumimoji="1" lang="en-US" altLang="ja-JP" dirty="0"/>
              <a:t>&gt;</a:t>
            </a:r>
            <a:r>
              <a:rPr kumimoji="1" lang="en-US" altLang="ja-JP" dirty="0">
                <a:latin typeface="Symbol" panose="05050102010706020507" pitchFamily="18" charset="2"/>
              </a:rPr>
              <a:t> </a:t>
            </a:r>
            <a:r>
              <a:rPr kumimoji="1" lang="en-US" altLang="ja-JP" dirty="0" err="1">
                <a:latin typeface="Symbol" panose="05050102010706020507" pitchFamily="18" charset="2"/>
              </a:rPr>
              <a:t>b</a:t>
            </a:r>
            <a:r>
              <a:rPr kumimoji="1" lang="en-US" altLang="ja-JP" dirty="0" err="1"/>
              <a:t>th</a:t>
            </a:r>
            <a:r>
              <a:rPr kumimoji="1" lang="en-US" altLang="ja-JP" dirty="0"/>
              <a:t>)</a:t>
            </a:r>
          </a:p>
          <a:p>
            <a:r>
              <a:rPr lang="en-US" altLang="ja-JP" dirty="0"/>
              <a:t>                         8% (</a:t>
            </a:r>
            <a:r>
              <a:rPr kumimoji="1" lang="en-US" altLang="ja-JP" dirty="0">
                <a:latin typeface="Symbol" panose="05050102010706020507" pitchFamily="18" charset="2"/>
              </a:rPr>
              <a:t>b </a:t>
            </a:r>
            <a:r>
              <a:rPr lang="en-US" altLang="ja-JP" dirty="0"/>
              <a:t>&lt;</a:t>
            </a:r>
            <a:r>
              <a:rPr kumimoji="1" lang="en-US" altLang="ja-JP" dirty="0">
                <a:latin typeface="Symbol" panose="05050102010706020507" pitchFamily="18" charset="2"/>
              </a:rPr>
              <a:t> </a:t>
            </a:r>
            <a:r>
              <a:rPr kumimoji="1" lang="en-US" altLang="ja-JP" dirty="0" err="1">
                <a:latin typeface="Symbol" panose="05050102010706020507" pitchFamily="18" charset="2"/>
              </a:rPr>
              <a:t>b</a:t>
            </a:r>
            <a:r>
              <a:rPr lang="en-US" altLang="ja-JP" dirty="0" err="1"/>
              <a:t>th</a:t>
            </a:r>
            <a:r>
              <a:rPr lang="en-US" altLang="ja-JP" dirty="0"/>
              <a:t>)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2902217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27BFCA5-82FC-49D9-BB7F-2AFAC10FD9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53832A2-F4B1-4652-A022-F38CD8F18B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375574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8365B7F-5F84-4E9C-8E6B-513F37CEEB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Local DAQ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1F2A58A-A5B9-41C5-A4FA-2CEF851E9F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altLang="ja-JP" dirty="0"/>
              <a:t>Deadtime of HRTDC</a:t>
            </a:r>
          </a:p>
          <a:p>
            <a:pPr lvl="1"/>
            <a:r>
              <a:rPr lang="en-US" altLang="ja-JP" dirty="0"/>
              <a:t>Depends on signal search window (max. 16 us)</a:t>
            </a:r>
          </a:p>
          <a:p>
            <a:pPr lvl="2"/>
            <a:r>
              <a:rPr lang="en-US" altLang="ja-JP" dirty="0"/>
              <a:t>~6 us for HRTDC1 (w/ 2 </a:t>
            </a:r>
            <a:r>
              <a:rPr lang="en-US" altLang="ja-JP" dirty="0" err="1"/>
              <a:t>Mezzannine</a:t>
            </a:r>
            <a:r>
              <a:rPr lang="en-US" altLang="ja-JP" dirty="0"/>
              <a:t>), 3 us for HRTDC2 (w/ 1 Mezzanine) </a:t>
            </a:r>
          </a:p>
          <a:p>
            <a:pPr lvl="1"/>
            <a:r>
              <a:rPr lang="en-US" altLang="ja-JP" dirty="0"/>
              <a:t>We set it to 16us, but we could have reduced it to 1us or so… Noticed at the end of run</a:t>
            </a:r>
          </a:p>
          <a:p>
            <a:r>
              <a:rPr lang="en-US" altLang="ja-JP" dirty="0"/>
              <a:t>DAQ speed: ~6K / spill</a:t>
            </a:r>
          </a:p>
          <a:p>
            <a:r>
              <a:rPr lang="en-US" altLang="ja-JP" dirty="0"/>
              <a:t>Trigger rates (ESC or MRPC or TSC)</a:t>
            </a:r>
          </a:p>
          <a:p>
            <a:pPr lvl="1"/>
            <a:r>
              <a:rPr lang="en-US" altLang="ja-JP" dirty="0"/>
              <a:t>3.5x10^6 (ESC), 7.4x10^3 (MRPC), 1.1x10^5 (TSC) at Beam intensity 1.2x10^9 / spill</a:t>
            </a:r>
          </a:p>
          <a:p>
            <a:pPr marL="0" indent="0">
              <a:buNone/>
            </a:pPr>
            <a:r>
              <a:rPr kumimoji="1" lang="en-US" altLang="ja-JP" dirty="0"/>
              <a:t>How to reduce the stop signal</a:t>
            </a:r>
          </a:p>
          <a:p>
            <a:r>
              <a:rPr kumimoji="1" lang="en-US" altLang="ja-JP" dirty="0"/>
              <a:t>“</a:t>
            </a:r>
            <a:r>
              <a:rPr kumimoji="1" lang="en-US" altLang="ja-JP" dirty="0" err="1"/>
              <a:t>Prescale</a:t>
            </a:r>
            <a:r>
              <a:rPr kumimoji="1" lang="en-US" altLang="ja-JP" dirty="0"/>
              <a:t>” of triggers </a:t>
            </a:r>
          </a:p>
          <a:p>
            <a:pPr lvl="1"/>
            <a:r>
              <a:rPr kumimoji="1" lang="en-US" altLang="ja-JP" dirty="0"/>
              <a:t>Pulse generator (1kHz-50kHz)</a:t>
            </a:r>
          </a:p>
          <a:p>
            <a:pPr marL="457200" lvl="1" indent="0">
              <a:buNone/>
            </a:pPr>
            <a:r>
              <a:rPr kumimoji="1" lang="en-US" altLang="ja-JP" dirty="0"/>
              <a:t>We had to vary it whe</a:t>
            </a:r>
            <a:r>
              <a:rPr lang="en-US" altLang="ja-JP" dirty="0"/>
              <a:t>never the beam intensity changes</a:t>
            </a:r>
            <a:r>
              <a:rPr kumimoji="1" lang="en-US" altLang="ja-JP" dirty="0"/>
              <a:t> </a:t>
            </a:r>
          </a:p>
          <a:p>
            <a:pPr lvl="1"/>
            <a:r>
              <a:rPr lang="en-US" altLang="ja-JP" dirty="0"/>
              <a:t>Time window of each pulse = 1 us</a:t>
            </a:r>
          </a:p>
          <a:p>
            <a:pPr lvl="1"/>
            <a:r>
              <a:rPr kumimoji="1" lang="en-US" altLang="ja-JP" dirty="0"/>
              <a:t>Coincidence of L1 (20 ns) and pulse generator (1 us)</a:t>
            </a:r>
          </a:p>
          <a:p>
            <a:r>
              <a:rPr kumimoji="1" lang="en-US" altLang="ja-JP" dirty="0"/>
              <a:t>Veto of stop signal (L1) to HRTDCs</a:t>
            </a:r>
          </a:p>
          <a:p>
            <a:pPr lvl="2"/>
            <a:r>
              <a:rPr lang="en-US" altLang="ja-JP" dirty="0"/>
              <a:t>B</a:t>
            </a:r>
            <a:r>
              <a:rPr kumimoji="1" lang="en-US" altLang="ja-JP" dirty="0"/>
              <a:t>usy signals of HRTDCs</a:t>
            </a:r>
          </a:p>
          <a:p>
            <a:pPr lvl="2"/>
            <a:r>
              <a:rPr lang="en-US" altLang="ja-JP" dirty="0"/>
              <a:t>Self veto signal between L1 to busy gap (~200ns)</a:t>
            </a:r>
            <a:r>
              <a:rPr kumimoji="1" lang="en-US" altLang="ja-JP" dirty="0"/>
              <a:t> </a:t>
            </a:r>
          </a:p>
          <a:p>
            <a:endParaRPr lang="en-US" altLang="ja-JP" dirty="0"/>
          </a:p>
          <a:p>
            <a:pPr lvl="1"/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D517A69-7344-4C33-8AEF-B97FA5174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B87E0-4E5A-4AF1-8990-252F73708C01}" type="slidenum">
              <a:rPr kumimoji="1" lang="ja-JP" altLang="en-US" smtClean="0"/>
              <a:t>17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876874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422D1B1-7A76-4A89-8B5F-5302562B1A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580527" y="-1384983"/>
            <a:ext cx="10515600" cy="1325563"/>
          </a:xfrm>
        </p:spPr>
        <p:txBody>
          <a:bodyPr/>
          <a:lstStyle/>
          <a:p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DF5C1A91-C3D9-4BF5-8DA6-C0A5506738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116708"/>
            <a:ext cx="10744200" cy="681950"/>
          </a:xfrm>
        </p:spPr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812464DB-2A55-4202-82E8-E255C3AAE6B1}"/>
              </a:ext>
            </a:extLst>
          </p:cNvPr>
          <p:cNvSpPr/>
          <p:nvPr/>
        </p:nvSpPr>
        <p:spPr>
          <a:xfrm>
            <a:off x="4690911" y="2808710"/>
            <a:ext cx="2882685" cy="144134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C3C09310-67A9-4732-A5FB-4EE97D9AA5BE}"/>
              </a:ext>
            </a:extLst>
          </p:cNvPr>
          <p:cNvSpPr/>
          <p:nvPr/>
        </p:nvSpPr>
        <p:spPr>
          <a:xfrm>
            <a:off x="4690910" y="2808709"/>
            <a:ext cx="247973" cy="1441341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7C68DB46-BD9A-48BA-B950-5B7C5906C16E}"/>
              </a:ext>
            </a:extLst>
          </p:cNvPr>
          <p:cNvSpPr/>
          <p:nvPr/>
        </p:nvSpPr>
        <p:spPr>
          <a:xfrm>
            <a:off x="5308260" y="2808708"/>
            <a:ext cx="247973" cy="1441341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993A292E-7E29-4B42-9B58-26B9F5102607}"/>
              </a:ext>
            </a:extLst>
          </p:cNvPr>
          <p:cNvSpPr/>
          <p:nvPr/>
        </p:nvSpPr>
        <p:spPr>
          <a:xfrm>
            <a:off x="5925609" y="2808707"/>
            <a:ext cx="247973" cy="1441341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DFCD8AB8-75BC-4B50-A0F3-311F4B066152}"/>
              </a:ext>
            </a:extLst>
          </p:cNvPr>
          <p:cNvSpPr txBox="1"/>
          <p:nvPr/>
        </p:nvSpPr>
        <p:spPr>
          <a:xfrm rot="5400000">
            <a:off x="3997600" y="3408129"/>
            <a:ext cx="162095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100" b="1" dirty="0"/>
              <a:t>HUL-HRTDC1 (64ch)</a:t>
            </a:r>
            <a:endParaRPr kumimoji="1" lang="ja-JP" altLang="en-US" sz="1100" b="1" dirty="0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EFBEAF6C-5108-492D-A2DF-9D83A0E821CD}"/>
              </a:ext>
            </a:extLst>
          </p:cNvPr>
          <p:cNvSpPr txBox="1"/>
          <p:nvPr/>
        </p:nvSpPr>
        <p:spPr>
          <a:xfrm rot="5400000">
            <a:off x="4594283" y="3409931"/>
            <a:ext cx="162095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100" b="1" dirty="0"/>
              <a:t>HUL-HRTDC2 (32ch)</a:t>
            </a:r>
            <a:endParaRPr kumimoji="1" lang="ja-JP" altLang="en-US" sz="1100" b="1" dirty="0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F7FB84C0-C0DC-4912-9EFE-65B50699FC35}"/>
              </a:ext>
            </a:extLst>
          </p:cNvPr>
          <p:cNvSpPr txBox="1"/>
          <p:nvPr/>
        </p:nvSpPr>
        <p:spPr>
          <a:xfrm rot="5400000">
            <a:off x="5628850" y="3398572"/>
            <a:ext cx="78579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100" b="1" dirty="0"/>
              <a:t>HUL-RM</a:t>
            </a:r>
            <a:endParaRPr kumimoji="1" lang="ja-JP" altLang="en-US" sz="1100" b="1" dirty="0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D4E89C9B-BE3F-4B69-95C2-F29B14D7F7E6}"/>
              </a:ext>
            </a:extLst>
          </p:cNvPr>
          <p:cNvSpPr txBox="1"/>
          <p:nvPr/>
        </p:nvSpPr>
        <p:spPr>
          <a:xfrm>
            <a:off x="5605104" y="2429985"/>
            <a:ext cx="23221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MRPC VME</a:t>
            </a:r>
            <a:endParaRPr lang="en-US" altLang="ja-JP" dirty="0"/>
          </a:p>
        </p:txBody>
      </p:sp>
      <p:sp>
        <p:nvSpPr>
          <p:cNvPr id="19" name="フローチャート: 論理積ゲート 18">
            <a:extLst>
              <a:ext uri="{FF2B5EF4-FFF2-40B4-BE49-F238E27FC236}">
                <a16:creationId xmlns:a16="http://schemas.microsoft.com/office/drawing/2014/main" id="{1640958F-D28C-4A69-BDAC-1B0BD2625F77}"/>
              </a:ext>
            </a:extLst>
          </p:cNvPr>
          <p:cNvSpPr/>
          <p:nvPr/>
        </p:nvSpPr>
        <p:spPr>
          <a:xfrm rot="5400000">
            <a:off x="1678593" y="5223782"/>
            <a:ext cx="614453" cy="618126"/>
          </a:xfrm>
          <a:prstGeom prst="flowChartDelay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22" name="コネクタ: カギ線 21">
            <a:extLst>
              <a:ext uri="{FF2B5EF4-FFF2-40B4-BE49-F238E27FC236}">
                <a16:creationId xmlns:a16="http://schemas.microsoft.com/office/drawing/2014/main" id="{74FEE2F8-68BE-4767-ADC3-1A72C0145445}"/>
              </a:ext>
            </a:extLst>
          </p:cNvPr>
          <p:cNvCxnSpPr>
            <a:cxnSpLocks/>
            <a:stCxn id="34" idx="1"/>
            <a:endCxn id="32" idx="1"/>
          </p:cNvCxnSpPr>
          <p:nvPr/>
        </p:nvCxnSpPr>
        <p:spPr>
          <a:xfrm rot="5400000">
            <a:off x="2387239" y="4076254"/>
            <a:ext cx="856997" cy="1291392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コネクタ: カギ線 24">
            <a:extLst>
              <a:ext uri="{FF2B5EF4-FFF2-40B4-BE49-F238E27FC236}">
                <a16:creationId xmlns:a16="http://schemas.microsoft.com/office/drawing/2014/main" id="{49670A08-7DAF-4141-A17E-27EB6AA9A18C}"/>
              </a:ext>
            </a:extLst>
          </p:cNvPr>
          <p:cNvCxnSpPr>
            <a:cxnSpLocks/>
            <a:stCxn id="37" idx="1"/>
          </p:cNvCxnSpPr>
          <p:nvPr/>
        </p:nvCxnSpPr>
        <p:spPr>
          <a:xfrm rot="5400000">
            <a:off x="1127154" y="4057315"/>
            <a:ext cx="405298" cy="319334"/>
          </a:xfrm>
          <a:prstGeom prst="bentConnector3">
            <a:avLst>
              <a:gd name="adj1" fmla="val 50000"/>
            </a:avLst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id="{32628DC7-02E6-4787-8434-3F19DFD1C42E}"/>
              </a:ext>
            </a:extLst>
          </p:cNvPr>
          <p:cNvSpPr/>
          <p:nvPr/>
        </p:nvSpPr>
        <p:spPr>
          <a:xfrm>
            <a:off x="471" y="947779"/>
            <a:ext cx="4009382" cy="580812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C05A0810-2851-4C57-A1DD-BD2C9BC9F5AA}"/>
              </a:ext>
            </a:extLst>
          </p:cNvPr>
          <p:cNvSpPr txBox="1"/>
          <p:nvPr/>
        </p:nvSpPr>
        <p:spPr>
          <a:xfrm>
            <a:off x="631290" y="662270"/>
            <a:ext cx="32604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MRPC Trigger</a:t>
            </a:r>
            <a:r>
              <a:rPr kumimoji="1" lang="ja-JP" altLang="en-US" dirty="0"/>
              <a:t>系</a:t>
            </a:r>
            <a:r>
              <a:rPr kumimoji="1" lang="en-US" altLang="ja-JP" dirty="0"/>
              <a:t>(NIM</a:t>
            </a:r>
            <a:r>
              <a:rPr lang="ja-JP" altLang="en-US" dirty="0"/>
              <a:t> </a:t>
            </a:r>
            <a:r>
              <a:rPr lang="en-US" altLang="ja-JP" dirty="0"/>
              <a:t>crate)</a:t>
            </a:r>
            <a:endParaRPr kumimoji="1" lang="ja-JP" altLang="en-US" dirty="0"/>
          </a:p>
        </p:txBody>
      </p:sp>
      <p:sp>
        <p:nvSpPr>
          <p:cNvPr id="32" name="楕円 31">
            <a:extLst>
              <a:ext uri="{FF2B5EF4-FFF2-40B4-BE49-F238E27FC236}">
                <a16:creationId xmlns:a16="http://schemas.microsoft.com/office/drawing/2014/main" id="{8B6F10E2-FDED-4D7B-A731-A2AB3FF01ACB}"/>
              </a:ext>
            </a:extLst>
          </p:cNvPr>
          <p:cNvSpPr>
            <a:spLocks noChangeAspect="1"/>
          </p:cNvSpPr>
          <p:nvPr/>
        </p:nvSpPr>
        <p:spPr>
          <a:xfrm>
            <a:off x="2155152" y="5134930"/>
            <a:ext cx="101668" cy="10596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" name="月 33">
            <a:extLst>
              <a:ext uri="{FF2B5EF4-FFF2-40B4-BE49-F238E27FC236}">
                <a16:creationId xmlns:a16="http://schemas.microsoft.com/office/drawing/2014/main" id="{63C276DE-D0AA-4C7E-8BA9-41D710FFFAB0}"/>
              </a:ext>
            </a:extLst>
          </p:cNvPr>
          <p:cNvSpPr/>
          <p:nvPr/>
        </p:nvSpPr>
        <p:spPr>
          <a:xfrm rot="16200000">
            <a:off x="3162755" y="3621944"/>
            <a:ext cx="597356" cy="745660"/>
          </a:xfrm>
          <a:prstGeom prst="moon">
            <a:avLst>
              <a:gd name="adj" fmla="val 82628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月 36">
            <a:extLst>
              <a:ext uri="{FF2B5EF4-FFF2-40B4-BE49-F238E27FC236}">
                <a16:creationId xmlns:a16="http://schemas.microsoft.com/office/drawing/2014/main" id="{08658ABA-9CCF-4B60-90B8-3718FA3C9393}"/>
              </a:ext>
            </a:extLst>
          </p:cNvPr>
          <p:cNvSpPr/>
          <p:nvPr/>
        </p:nvSpPr>
        <p:spPr>
          <a:xfrm rot="16200000">
            <a:off x="1190791" y="3408428"/>
            <a:ext cx="597356" cy="614453"/>
          </a:xfrm>
          <a:prstGeom prst="moon">
            <a:avLst>
              <a:gd name="adj" fmla="val 82628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67" name="コネクタ: カギ線 66">
            <a:extLst>
              <a:ext uri="{FF2B5EF4-FFF2-40B4-BE49-F238E27FC236}">
                <a16:creationId xmlns:a16="http://schemas.microsoft.com/office/drawing/2014/main" id="{5CF1A5F7-7B65-4EA2-A4F4-A583E318733E}"/>
              </a:ext>
            </a:extLst>
          </p:cNvPr>
          <p:cNvCxnSpPr>
            <a:cxnSpLocks/>
            <a:stCxn id="19" idx="3"/>
          </p:cNvCxnSpPr>
          <p:nvPr/>
        </p:nvCxnSpPr>
        <p:spPr>
          <a:xfrm rot="16200000" flipH="1">
            <a:off x="2340773" y="5485119"/>
            <a:ext cx="415714" cy="1125620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コネクタ: カギ線 81">
            <a:extLst>
              <a:ext uri="{FF2B5EF4-FFF2-40B4-BE49-F238E27FC236}">
                <a16:creationId xmlns:a16="http://schemas.microsoft.com/office/drawing/2014/main" id="{A21A4C8C-53E5-4F45-814D-84C850CBD310}"/>
              </a:ext>
            </a:extLst>
          </p:cNvPr>
          <p:cNvCxnSpPr>
            <a:cxnSpLocks/>
            <a:stCxn id="9" idx="1"/>
          </p:cNvCxnSpPr>
          <p:nvPr/>
        </p:nvCxnSpPr>
        <p:spPr>
          <a:xfrm rot="16200000" flipH="1" flipV="1">
            <a:off x="3779231" y="2174337"/>
            <a:ext cx="1069610" cy="2181452"/>
          </a:xfrm>
          <a:prstGeom prst="bentConnector4">
            <a:avLst>
              <a:gd name="adj1" fmla="val -21372"/>
              <a:gd name="adj2" fmla="val 100015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テキスト ボックス 85">
            <a:extLst>
              <a:ext uri="{FF2B5EF4-FFF2-40B4-BE49-F238E27FC236}">
                <a16:creationId xmlns:a16="http://schemas.microsoft.com/office/drawing/2014/main" id="{BF4C459F-49DB-4C2E-A0D3-3DBFC654B32F}"/>
              </a:ext>
            </a:extLst>
          </p:cNvPr>
          <p:cNvSpPr txBox="1"/>
          <p:nvPr/>
        </p:nvSpPr>
        <p:spPr>
          <a:xfrm>
            <a:off x="4249716" y="2217036"/>
            <a:ext cx="12474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TDC Busy</a:t>
            </a:r>
            <a:endParaRPr kumimoji="1" lang="ja-JP" altLang="en-US" dirty="0"/>
          </a:p>
        </p:txBody>
      </p:sp>
      <p:sp>
        <p:nvSpPr>
          <p:cNvPr id="88" name="正方形/長方形 87">
            <a:extLst>
              <a:ext uri="{FF2B5EF4-FFF2-40B4-BE49-F238E27FC236}">
                <a16:creationId xmlns:a16="http://schemas.microsoft.com/office/drawing/2014/main" id="{EC444A09-6F78-4154-9112-E137B0A44093}"/>
              </a:ext>
            </a:extLst>
          </p:cNvPr>
          <p:cNvSpPr/>
          <p:nvPr/>
        </p:nvSpPr>
        <p:spPr>
          <a:xfrm>
            <a:off x="2824342" y="6019515"/>
            <a:ext cx="540486" cy="38012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90" name="コネクタ: カギ線 89">
            <a:extLst>
              <a:ext uri="{FF2B5EF4-FFF2-40B4-BE49-F238E27FC236}">
                <a16:creationId xmlns:a16="http://schemas.microsoft.com/office/drawing/2014/main" id="{671321F7-F2EA-4809-B8C6-50F5BF29CBF5}"/>
              </a:ext>
            </a:extLst>
          </p:cNvPr>
          <p:cNvCxnSpPr>
            <a:cxnSpLocks/>
          </p:cNvCxnSpPr>
          <p:nvPr/>
        </p:nvCxnSpPr>
        <p:spPr>
          <a:xfrm flipV="1">
            <a:off x="3381024" y="4230719"/>
            <a:ext cx="1443251" cy="1860165"/>
          </a:xfrm>
          <a:prstGeom prst="bentConnector2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コネクタ: カギ線 91">
            <a:extLst>
              <a:ext uri="{FF2B5EF4-FFF2-40B4-BE49-F238E27FC236}">
                <a16:creationId xmlns:a16="http://schemas.microsoft.com/office/drawing/2014/main" id="{913300EF-F5B6-455D-874A-3F2931D9A4D3}"/>
              </a:ext>
            </a:extLst>
          </p:cNvPr>
          <p:cNvCxnSpPr>
            <a:cxnSpLocks/>
            <a:stCxn id="88" idx="3"/>
            <a:endCxn id="9" idx="3"/>
          </p:cNvCxnSpPr>
          <p:nvPr/>
        </p:nvCxnSpPr>
        <p:spPr>
          <a:xfrm flipV="1">
            <a:off x="3364828" y="4351215"/>
            <a:ext cx="2039934" cy="1858363"/>
          </a:xfrm>
          <a:prstGeom prst="bentConnector2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テキスト ボックス 94">
            <a:extLst>
              <a:ext uri="{FF2B5EF4-FFF2-40B4-BE49-F238E27FC236}">
                <a16:creationId xmlns:a16="http://schemas.microsoft.com/office/drawing/2014/main" id="{173BA0EB-CFFF-40B7-8B20-404B63EA75EF}"/>
              </a:ext>
            </a:extLst>
          </p:cNvPr>
          <p:cNvSpPr txBox="1"/>
          <p:nvPr/>
        </p:nvSpPr>
        <p:spPr>
          <a:xfrm>
            <a:off x="4925061" y="4387605"/>
            <a:ext cx="4812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L1</a:t>
            </a:r>
            <a:endParaRPr kumimoji="1" lang="ja-JP" altLang="en-US" dirty="0"/>
          </a:p>
        </p:txBody>
      </p:sp>
      <p:sp>
        <p:nvSpPr>
          <p:cNvPr id="96" name="テキスト ボックス 95">
            <a:extLst>
              <a:ext uri="{FF2B5EF4-FFF2-40B4-BE49-F238E27FC236}">
                <a16:creationId xmlns:a16="http://schemas.microsoft.com/office/drawing/2014/main" id="{60B1C363-19AE-47FF-8153-BBE040B5F5C1}"/>
              </a:ext>
            </a:extLst>
          </p:cNvPr>
          <p:cNvSpPr txBox="1"/>
          <p:nvPr/>
        </p:nvSpPr>
        <p:spPr>
          <a:xfrm>
            <a:off x="4364132" y="4411169"/>
            <a:ext cx="450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L1</a:t>
            </a:r>
            <a:endParaRPr kumimoji="1" lang="ja-JP" altLang="en-US" dirty="0"/>
          </a:p>
        </p:txBody>
      </p:sp>
      <p:sp>
        <p:nvSpPr>
          <p:cNvPr id="97" name="正方形/長方形 96">
            <a:extLst>
              <a:ext uri="{FF2B5EF4-FFF2-40B4-BE49-F238E27FC236}">
                <a16:creationId xmlns:a16="http://schemas.microsoft.com/office/drawing/2014/main" id="{C4ADC005-9BCA-411B-A277-C6DCDDA6A7D1}"/>
              </a:ext>
            </a:extLst>
          </p:cNvPr>
          <p:cNvSpPr/>
          <p:nvPr/>
        </p:nvSpPr>
        <p:spPr>
          <a:xfrm>
            <a:off x="2087250" y="6044851"/>
            <a:ext cx="540486" cy="38012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8" name="テキスト ボックス 97">
            <a:extLst>
              <a:ext uri="{FF2B5EF4-FFF2-40B4-BE49-F238E27FC236}">
                <a16:creationId xmlns:a16="http://schemas.microsoft.com/office/drawing/2014/main" id="{B4220109-D7AA-45A7-9399-10B9FE547B8B}"/>
              </a:ext>
            </a:extLst>
          </p:cNvPr>
          <p:cNvSpPr txBox="1"/>
          <p:nvPr/>
        </p:nvSpPr>
        <p:spPr>
          <a:xfrm>
            <a:off x="1953092" y="6073984"/>
            <a:ext cx="11035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Delay (100ns)</a:t>
            </a:r>
            <a:endParaRPr kumimoji="1" lang="ja-JP" altLang="en-US" dirty="0"/>
          </a:p>
        </p:txBody>
      </p:sp>
      <p:sp>
        <p:nvSpPr>
          <p:cNvPr id="99" name="テキスト ボックス 98">
            <a:extLst>
              <a:ext uri="{FF2B5EF4-FFF2-40B4-BE49-F238E27FC236}">
                <a16:creationId xmlns:a16="http://schemas.microsoft.com/office/drawing/2014/main" id="{2C654E3F-3EC5-4FE9-8FD1-698BBE4E691D}"/>
              </a:ext>
            </a:extLst>
          </p:cNvPr>
          <p:cNvSpPr txBox="1"/>
          <p:nvPr/>
        </p:nvSpPr>
        <p:spPr>
          <a:xfrm>
            <a:off x="2859129" y="6059470"/>
            <a:ext cx="5404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FO</a:t>
            </a:r>
            <a:endParaRPr kumimoji="1" lang="ja-JP" altLang="en-US" dirty="0"/>
          </a:p>
        </p:txBody>
      </p:sp>
      <p:sp>
        <p:nvSpPr>
          <p:cNvPr id="100" name="正方形/長方形 99">
            <a:extLst>
              <a:ext uri="{FF2B5EF4-FFF2-40B4-BE49-F238E27FC236}">
                <a16:creationId xmlns:a16="http://schemas.microsoft.com/office/drawing/2014/main" id="{FE06D18A-401A-4468-9D39-CB3C5002FD1B}"/>
              </a:ext>
            </a:extLst>
          </p:cNvPr>
          <p:cNvSpPr/>
          <p:nvPr/>
        </p:nvSpPr>
        <p:spPr>
          <a:xfrm>
            <a:off x="7324686" y="947779"/>
            <a:ext cx="2882685" cy="144134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1" name="テキスト ボックス 100">
            <a:extLst>
              <a:ext uri="{FF2B5EF4-FFF2-40B4-BE49-F238E27FC236}">
                <a16:creationId xmlns:a16="http://schemas.microsoft.com/office/drawing/2014/main" id="{E3081825-E65B-47AA-967A-7DE1A6912EA8}"/>
              </a:ext>
            </a:extLst>
          </p:cNvPr>
          <p:cNvSpPr txBox="1"/>
          <p:nvPr/>
        </p:nvSpPr>
        <p:spPr>
          <a:xfrm rot="5400000">
            <a:off x="7796764" y="1530238"/>
            <a:ext cx="46679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100" b="1" dirty="0"/>
              <a:t>UT3</a:t>
            </a:r>
            <a:endParaRPr kumimoji="1" lang="ja-JP" altLang="en-US" sz="1100" b="1" dirty="0"/>
          </a:p>
        </p:txBody>
      </p:sp>
      <p:sp>
        <p:nvSpPr>
          <p:cNvPr id="102" name="正方形/長方形 101">
            <a:extLst>
              <a:ext uri="{FF2B5EF4-FFF2-40B4-BE49-F238E27FC236}">
                <a16:creationId xmlns:a16="http://schemas.microsoft.com/office/drawing/2014/main" id="{D0038B4D-51C1-42B8-AD64-BB6E67593D47}"/>
              </a:ext>
            </a:extLst>
          </p:cNvPr>
          <p:cNvSpPr/>
          <p:nvPr/>
        </p:nvSpPr>
        <p:spPr>
          <a:xfrm>
            <a:off x="7919655" y="940373"/>
            <a:ext cx="247973" cy="1441341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05" name="コネクタ: カギ線 104">
            <a:extLst>
              <a:ext uri="{FF2B5EF4-FFF2-40B4-BE49-F238E27FC236}">
                <a16:creationId xmlns:a16="http://schemas.microsoft.com/office/drawing/2014/main" id="{901DDCFA-61BB-4B28-AC50-9A1A185BC575}"/>
              </a:ext>
            </a:extLst>
          </p:cNvPr>
          <p:cNvCxnSpPr>
            <a:cxnSpLocks/>
            <a:stCxn id="111" idx="3"/>
          </p:cNvCxnSpPr>
          <p:nvPr/>
        </p:nvCxnSpPr>
        <p:spPr>
          <a:xfrm>
            <a:off x="949401" y="2349032"/>
            <a:ext cx="377809" cy="1142069"/>
          </a:xfrm>
          <a:prstGeom prst="bentConnector2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1" name="テキスト ボックス 110">
            <a:extLst>
              <a:ext uri="{FF2B5EF4-FFF2-40B4-BE49-F238E27FC236}">
                <a16:creationId xmlns:a16="http://schemas.microsoft.com/office/drawing/2014/main" id="{051F2AE8-FC79-4CC1-9A6B-8A883FC8B57D}"/>
              </a:ext>
            </a:extLst>
          </p:cNvPr>
          <p:cNvSpPr txBox="1"/>
          <p:nvPr/>
        </p:nvSpPr>
        <p:spPr>
          <a:xfrm>
            <a:off x="-1432" y="2164366"/>
            <a:ext cx="950833" cy="3693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dirty="0"/>
              <a:t>MRPC</a:t>
            </a:r>
            <a:endParaRPr kumimoji="1" lang="ja-JP" altLang="en-US" dirty="0"/>
          </a:p>
        </p:txBody>
      </p:sp>
      <p:sp>
        <p:nvSpPr>
          <p:cNvPr id="112" name="テキスト ボックス 111">
            <a:extLst>
              <a:ext uri="{FF2B5EF4-FFF2-40B4-BE49-F238E27FC236}">
                <a16:creationId xmlns:a16="http://schemas.microsoft.com/office/drawing/2014/main" id="{AC48DE71-F5B0-4E24-A537-1D5258B5516C}"/>
              </a:ext>
            </a:extLst>
          </p:cNvPr>
          <p:cNvSpPr txBox="1"/>
          <p:nvPr/>
        </p:nvSpPr>
        <p:spPr>
          <a:xfrm>
            <a:off x="56971" y="1058478"/>
            <a:ext cx="950833" cy="3693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dirty="0"/>
              <a:t>ESC</a:t>
            </a:r>
            <a:endParaRPr kumimoji="1" lang="ja-JP" altLang="en-US" dirty="0"/>
          </a:p>
        </p:txBody>
      </p:sp>
      <p:sp>
        <p:nvSpPr>
          <p:cNvPr id="113" name="テキスト ボックス 112">
            <a:extLst>
              <a:ext uri="{FF2B5EF4-FFF2-40B4-BE49-F238E27FC236}">
                <a16:creationId xmlns:a16="http://schemas.microsoft.com/office/drawing/2014/main" id="{6A1D6F95-ACC2-4C7D-8C7E-CA664B131FC4}"/>
              </a:ext>
            </a:extLst>
          </p:cNvPr>
          <p:cNvSpPr txBox="1"/>
          <p:nvPr/>
        </p:nvSpPr>
        <p:spPr>
          <a:xfrm>
            <a:off x="-16532" y="1606375"/>
            <a:ext cx="950833" cy="3693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dirty="0"/>
              <a:t>TSC</a:t>
            </a:r>
            <a:endParaRPr kumimoji="1" lang="ja-JP" altLang="en-US" dirty="0"/>
          </a:p>
        </p:txBody>
      </p:sp>
      <p:cxnSp>
        <p:nvCxnSpPr>
          <p:cNvPr id="123" name="コネクタ: カギ線 122">
            <a:extLst>
              <a:ext uri="{FF2B5EF4-FFF2-40B4-BE49-F238E27FC236}">
                <a16:creationId xmlns:a16="http://schemas.microsoft.com/office/drawing/2014/main" id="{501DC161-AC50-401D-A3AA-61B748D76CFE}"/>
              </a:ext>
            </a:extLst>
          </p:cNvPr>
          <p:cNvCxnSpPr>
            <a:cxnSpLocks/>
            <a:stCxn id="113" idx="3"/>
            <a:endCxn id="37" idx="3"/>
          </p:cNvCxnSpPr>
          <p:nvPr/>
        </p:nvCxnSpPr>
        <p:spPr>
          <a:xfrm>
            <a:off x="934301" y="1791041"/>
            <a:ext cx="555169" cy="1729709"/>
          </a:xfrm>
          <a:prstGeom prst="bentConnector2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コネクタ: カギ線 125">
            <a:extLst>
              <a:ext uri="{FF2B5EF4-FFF2-40B4-BE49-F238E27FC236}">
                <a16:creationId xmlns:a16="http://schemas.microsoft.com/office/drawing/2014/main" id="{11817F6B-B8E9-4D2F-96C4-3A85266C5877}"/>
              </a:ext>
            </a:extLst>
          </p:cNvPr>
          <p:cNvCxnSpPr>
            <a:cxnSpLocks/>
            <a:stCxn id="112" idx="3"/>
          </p:cNvCxnSpPr>
          <p:nvPr/>
        </p:nvCxnSpPr>
        <p:spPr>
          <a:xfrm>
            <a:off x="1007804" y="1243144"/>
            <a:ext cx="653673" cy="2268626"/>
          </a:xfrm>
          <a:prstGeom prst="bentConnector2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コネクタ: カギ線 135">
            <a:extLst>
              <a:ext uri="{FF2B5EF4-FFF2-40B4-BE49-F238E27FC236}">
                <a16:creationId xmlns:a16="http://schemas.microsoft.com/office/drawing/2014/main" id="{3C6AE64C-255C-4670-99B9-24DF810F019B}"/>
              </a:ext>
            </a:extLst>
          </p:cNvPr>
          <p:cNvCxnSpPr>
            <a:cxnSpLocks/>
          </p:cNvCxnSpPr>
          <p:nvPr/>
        </p:nvCxnSpPr>
        <p:spPr>
          <a:xfrm>
            <a:off x="1027276" y="1166908"/>
            <a:ext cx="6889760" cy="66557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コネクタ: カギ線 137">
            <a:extLst>
              <a:ext uri="{FF2B5EF4-FFF2-40B4-BE49-F238E27FC236}">
                <a16:creationId xmlns:a16="http://schemas.microsoft.com/office/drawing/2014/main" id="{44152E02-DE31-4615-AA8F-CE6F0995AF0E}"/>
              </a:ext>
            </a:extLst>
          </p:cNvPr>
          <p:cNvCxnSpPr>
            <a:cxnSpLocks/>
          </p:cNvCxnSpPr>
          <p:nvPr/>
        </p:nvCxnSpPr>
        <p:spPr>
          <a:xfrm flipV="1">
            <a:off x="959947" y="1439861"/>
            <a:ext cx="6957089" cy="189102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コネクタ: カギ線 140">
            <a:extLst>
              <a:ext uri="{FF2B5EF4-FFF2-40B4-BE49-F238E27FC236}">
                <a16:creationId xmlns:a16="http://schemas.microsoft.com/office/drawing/2014/main" id="{053B38F9-3507-48FD-8509-6D9B1CA4BE7A}"/>
              </a:ext>
            </a:extLst>
          </p:cNvPr>
          <p:cNvCxnSpPr>
            <a:cxnSpLocks/>
            <a:endCxn id="102" idx="1"/>
          </p:cNvCxnSpPr>
          <p:nvPr/>
        </p:nvCxnSpPr>
        <p:spPr>
          <a:xfrm flipV="1">
            <a:off x="942267" y="1661044"/>
            <a:ext cx="6977388" cy="577058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2" name="テキスト ボックス 171">
            <a:extLst>
              <a:ext uri="{FF2B5EF4-FFF2-40B4-BE49-F238E27FC236}">
                <a16:creationId xmlns:a16="http://schemas.microsoft.com/office/drawing/2014/main" id="{079FA5DF-3F62-439F-87C5-39C8476DA9FC}"/>
              </a:ext>
            </a:extLst>
          </p:cNvPr>
          <p:cNvSpPr txBox="1"/>
          <p:nvPr/>
        </p:nvSpPr>
        <p:spPr>
          <a:xfrm>
            <a:off x="2244175" y="4952291"/>
            <a:ext cx="7906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VETO</a:t>
            </a:r>
            <a:endParaRPr kumimoji="1" lang="ja-JP" altLang="en-US" dirty="0"/>
          </a:p>
        </p:txBody>
      </p:sp>
      <p:sp>
        <p:nvSpPr>
          <p:cNvPr id="65" name="フローチャート: 論理積ゲート 64">
            <a:extLst>
              <a:ext uri="{FF2B5EF4-FFF2-40B4-BE49-F238E27FC236}">
                <a16:creationId xmlns:a16="http://schemas.microsoft.com/office/drawing/2014/main" id="{0E4C6D55-4709-419D-93E2-80EDBF8D865E}"/>
              </a:ext>
            </a:extLst>
          </p:cNvPr>
          <p:cNvSpPr/>
          <p:nvPr/>
        </p:nvSpPr>
        <p:spPr>
          <a:xfrm rot="5400000">
            <a:off x="716914" y="4367165"/>
            <a:ext cx="614453" cy="618129"/>
          </a:xfrm>
          <a:prstGeom prst="flowChartDelay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C6310B2A-BD71-4F5D-AF95-69C0B0435671}"/>
              </a:ext>
            </a:extLst>
          </p:cNvPr>
          <p:cNvSpPr/>
          <p:nvPr/>
        </p:nvSpPr>
        <p:spPr>
          <a:xfrm>
            <a:off x="188685" y="2728455"/>
            <a:ext cx="850427" cy="84823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>
                <a:solidFill>
                  <a:schemeClr val="tx1"/>
                </a:solidFill>
              </a:rPr>
              <a:t>Clock</a:t>
            </a:r>
          </a:p>
          <a:p>
            <a:pPr algn="ctr"/>
            <a:r>
              <a:rPr lang="en-US" altLang="ja-JP" dirty="0">
                <a:solidFill>
                  <a:schemeClr val="tx1"/>
                </a:solidFill>
              </a:rPr>
              <a:t>1kHz-50kHz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F05FF82E-F461-4FA6-85BA-BC690BB09C26}"/>
              </a:ext>
            </a:extLst>
          </p:cNvPr>
          <p:cNvSpPr txBox="1"/>
          <p:nvPr/>
        </p:nvSpPr>
        <p:spPr>
          <a:xfrm>
            <a:off x="53298" y="3620513"/>
            <a:ext cx="1220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1us width</a:t>
            </a:r>
            <a:endParaRPr kumimoji="1" lang="ja-JP" altLang="en-US" dirty="0"/>
          </a:p>
        </p:txBody>
      </p:sp>
      <p:cxnSp>
        <p:nvCxnSpPr>
          <p:cNvPr id="27" name="コネクタ: カギ線 26">
            <a:extLst>
              <a:ext uri="{FF2B5EF4-FFF2-40B4-BE49-F238E27FC236}">
                <a16:creationId xmlns:a16="http://schemas.microsoft.com/office/drawing/2014/main" id="{E305325F-07A6-44E9-B26B-EBF13CC826B4}"/>
              </a:ext>
            </a:extLst>
          </p:cNvPr>
          <p:cNvCxnSpPr>
            <a:cxnSpLocks/>
          </p:cNvCxnSpPr>
          <p:nvPr/>
        </p:nvCxnSpPr>
        <p:spPr>
          <a:xfrm rot="16200000" flipH="1">
            <a:off x="296712" y="3788715"/>
            <a:ext cx="795227" cy="365348"/>
          </a:xfrm>
          <a:prstGeom prst="bentConnector3">
            <a:avLst/>
          </a:prstGeom>
          <a:ln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コネクタ: カギ線 38">
            <a:extLst>
              <a:ext uri="{FF2B5EF4-FFF2-40B4-BE49-F238E27FC236}">
                <a16:creationId xmlns:a16="http://schemas.microsoft.com/office/drawing/2014/main" id="{20197086-1898-4A27-B5BA-BA6A9CF26E31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1906700" y="3841581"/>
            <a:ext cx="2251782" cy="1716172"/>
          </a:xfrm>
          <a:prstGeom prst="bentConnector3">
            <a:avLst>
              <a:gd name="adj1" fmla="val -4144"/>
            </a:avLst>
          </a:prstGeom>
          <a:ln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コネクタ: カギ線 42">
            <a:extLst>
              <a:ext uri="{FF2B5EF4-FFF2-40B4-BE49-F238E27FC236}">
                <a16:creationId xmlns:a16="http://schemas.microsoft.com/office/drawing/2014/main" id="{2BE4AB3C-D073-4C8C-ADAF-B33608BC8711}"/>
              </a:ext>
            </a:extLst>
          </p:cNvPr>
          <p:cNvCxnSpPr>
            <a:cxnSpLocks/>
          </p:cNvCxnSpPr>
          <p:nvPr/>
        </p:nvCxnSpPr>
        <p:spPr>
          <a:xfrm rot="10800000" flipV="1">
            <a:off x="3631542" y="3573778"/>
            <a:ext cx="259136" cy="207290"/>
          </a:xfrm>
          <a:prstGeom prst="bentConnector3">
            <a:avLst>
              <a:gd name="adj1" fmla="val 97784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コネクタ: カギ線 103">
            <a:extLst>
              <a:ext uri="{FF2B5EF4-FFF2-40B4-BE49-F238E27FC236}">
                <a16:creationId xmlns:a16="http://schemas.microsoft.com/office/drawing/2014/main" id="{445B0BCB-14DB-4C18-B787-8022BC0FFB76}"/>
              </a:ext>
            </a:extLst>
          </p:cNvPr>
          <p:cNvCxnSpPr>
            <a:cxnSpLocks/>
            <a:stCxn id="8" idx="1"/>
          </p:cNvCxnSpPr>
          <p:nvPr/>
        </p:nvCxnSpPr>
        <p:spPr>
          <a:xfrm rot="16200000" flipH="1" flipV="1">
            <a:off x="3583232" y="2566073"/>
            <a:ext cx="1062464" cy="1387230"/>
          </a:xfrm>
          <a:prstGeom prst="bentConnector4">
            <a:avLst>
              <a:gd name="adj1" fmla="val -9862"/>
              <a:gd name="adj2" fmla="val 99124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コネクタ: カギ線 115">
            <a:extLst>
              <a:ext uri="{FF2B5EF4-FFF2-40B4-BE49-F238E27FC236}">
                <a16:creationId xmlns:a16="http://schemas.microsoft.com/office/drawing/2014/main" id="{D14D4B70-07F3-457E-8483-AD13ABD7B443}"/>
              </a:ext>
            </a:extLst>
          </p:cNvPr>
          <p:cNvCxnSpPr>
            <a:cxnSpLocks/>
            <a:stCxn id="65" idx="3"/>
            <a:endCxn id="19" idx="1"/>
          </p:cNvCxnSpPr>
          <p:nvPr/>
        </p:nvCxnSpPr>
        <p:spPr>
          <a:xfrm rot="16200000" flipH="1">
            <a:off x="1383899" y="4623697"/>
            <a:ext cx="242163" cy="961680"/>
          </a:xfrm>
          <a:prstGeom prst="bentConnector3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コネクタ: カギ線 121">
            <a:extLst>
              <a:ext uri="{FF2B5EF4-FFF2-40B4-BE49-F238E27FC236}">
                <a16:creationId xmlns:a16="http://schemas.microsoft.com/office/drawing/2014/main" id="{3DF4F0C1-5982-4613-B12A-127AEBA90FA3}"/>
              </a:ext>
            </a:extLst>
          </p:cNvPr>
          <p:cNvCxnSpPr>
            <a:cxnSpLocks/>
          </p:cNvCxnSpPr>
          <p:nvPr/>
        </p:nvCxnSpPr>
        <p:spPr>
          <a:xfrm>
            <a:off x="6707617" y="4953652"/>
            <a:ext cx="1599298" cy="579193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コネクタ: カギ線 126">
            <a:extLst>
              <a:ext uri="{FF2B5EF4-FFF2-40B4-BE49-F238E27FC236}">
                <a16:creationId xmlns:a16="http://schemas.microsoft.com/office/drawing/2014/main" id="{43DD74F8-6634-4C86-9CC0-6773770319EF}"/>
              </a:ext>
            </a:extLst>
          </p:cNvPr>
          <p:cNvCxnSpPr>
            <a:cxnSpLocks/>
          </p:cNvCxnSpPr>
          <p:nvPr/>
        </p:nvCxnSpPr>
        <p:spPr>
          <a:xfrm rot="10800000" flipV="1">
            <a:off x="8306915" y="4956853"/>
            <a:ext cx="1392772" cy="575991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8" name="テキスト ボックス 127">
            <a:extLst>
              <a:ext uri="{FF2B5EF4-FFF2-40B4-BE49-F238E27FC236}">
                <a16:creationId xmlns:a16="http://schemas.microsoft.com/office/drawing/2014/main" id="{E6231A88-94D6-4408-96D2-8CDAB9258E1A}"/>
              </a:ext>
            </a:extLst>
          </p:cNvPr>
          <p:cNvSpPr txBox="1"/>
          <p:nvPr/>
        </p:nvSpPr>
        <p:spPr>
          <a:xfrm>
            <a:off x="7703456" y="2413795"/>
            <a:ext cx="848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Scaler</a:t>
            </a:r>
            <a:endParaRPr kumimoji="1" lang="ja-JP" altLang="en-US" dirty="0"/>
          </a:p>
        </p:txBody>
      </p:sp>
      <p:cxnSp>
        <p:nvCxnSpPr>
          <p:cNvPr id="150" name="コネクタ: カギ線 149">
            <a:extLst>
              <a:ext uri="{FF2B5EF4-FFF2-40B4-BE49-F238E27FC236}">
                <a16:creationId xmlns:a16="http://schemas.microsoft.com/office/drawing/2014/main" id="{0D337DC0-2A83-40C4-9B78-5B8EEB12A2EA}"/>
              </a:ext>
            </a:extLst>
          </p:cNvPr>
          <p:cNvCxnSpPr>
            <a:cxnSpLocks/>
          </p:cNvCxnSpPr>
          <p:nvPr/>
        </p:nvCxnSpPr>
        <p:spPr>
          <a:xfrm>
            <a:off x="6221991" y="4330455"/>
            <a:ext cx="1072106" cy="502590"/>
          </a:xfrm>
          <a:prstGeom prst="bentConnector3">
            <a:avLst>
              <a:gd name="adj1" fmla="val 71661"/>
            </a:avLst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" name="コネクタ: カギ線 151">
            <a:extLst>
              <a:ext uri="{FF2B5EF4-FFF2-40B4-BE49-F238E27FC236}">
                <a16:creationId xmlns:a16="http://schemas.microsoft.com/office/drawing/2014/main" id="{9763BB58-72AB-4B96-A3FD-71C55B60247C}"/>
              </a:ext>
            </a:extLst>
          </p:cNvPr>
          <p:cNvCxnSpPr>
            <a:cxnSpLocks/>
          </p:cNvCxnSpPr>
          <p:nvPr/>
        </p:nvCxnSpPr>
        <p:spPr>
          <a:xfrm rot="10800000" flipV="1">
            <a:off x="7324687" y="4352877"/>
            <a:ext cx="1964457" cy="461210"/>
          </a:xfrm>
          <a:prstGeom prst="bentConnector3">
            <a:avLst>
              <a:gd name="adj1" fmla="val 102458"/>
            </a:avLst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3" name="コネクタ: カギ線 162">
            <a:extLst>
              <a:ext uri="{FF2B5EF4-FFF2-40B4-BE49-F238E27FC236}">
                <a16:creationId xmlns:a16="http://schemas.microsoft.com/office/drawing/2014/main" id="{4B98320C-C454-4342-88A9-98A172CE7CE9}"/>
              </a:ext>
            </a:extLst>
          </p:cNvPr>
          <p:cNvCxnSpPr>
            <a:cxnSpLocks/>
          </p:cNvCxnSpPr>
          <p:nvPr/>
        </p:nvCxnSpPr>
        <p:spPr>
          <a:xfrm>
            <a:off x="6611281" y="5676593"/>
            <a:ext cx="962315" cy="532984"/>
          </a:xfrm>
          <a:prstGeom prst="bentConnector3">
            <a:avLst>
              <a:gd name="adj1" fmla="val 77149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7" name="コネクタ: カギ線 166">
            <a:extLst>
              <a:ext uri="{FF2B5EF4-FFF2-40B4-BE49-F238E27FC236}">
                <a16:creationId xmlns:a16="http://schemas.microsoft.com/office/drawing/2014/main" id="{5FCE706A-72AD-4D9A-80C8-5F118F183606}"/>
              </a:ext>
            </a:extLst>
          </p:cNvPr>
          <p:cNvCxnSpPr>
            <a:cxnSpLocks/>
          </p:cNvCxnSpPr>
          <p:nvPr/>
        </p:nvCxnSpPr>
        <p:spPr>
          <a:xfrm rot="10800000" flipV="1">
            <a:off x="7507267" y="5672409"/>
            <a:ext cx="2192423" cy="537167"/>
          </a:xfrm>
          <a:prstGeom prst="bentConnector3">
            <a:avLst>
              <a:gd name="adj1" fmla="val 94355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8" name="テキスト ボックス 167">
            <a:extLst>
              <a:ext uri="{FF2B5EF4-FFF2-40B4-BE49-F238E27FC236}">
                <a16:creationId xmlns:a16="http://schemas.microsoft.com/office/drawing/2014/main" id="{AEF79405-FFFD-45B7-85C5-67D242CC0736}"/>
              </a:ext>
            </a:extLst>
          </p:cNvPr>
          <p:cNvSpPr txBox="1"/>
          <p:nvPr/>
        </p:nvSpPr>
        <p:spPr>
          <a:xfrm>
            <a:off x="9906213" y="5104537"/>
            <a:ext cx="12250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TDC busy</a:t>
            </a:r>
            <a:endParaRPr kumimoji="1" lang="ja-JP" altLang="en-US" dirty="0"/>
          </a:p>
        </p:txBody>
      </p:sp>
      <p:sp>
        <p:nvSpPr>
          <p:cNvPr id="176" name="テキスト ボックス 175">
            <a:extLst>
              <a:ext uri="{FF2B5EF4-FFF2-40B4-BE49-F238E27FC236}">
                <a16:creationId xmlns:a16="http://schemas.microsoft.com/office/drawing/2014/main" id="{FCC9F1F3-875C-437A-905B-2441B759A5AF}"/>
              </a:ext>
            </a:extLst>
          </p:cNvPr>
          <p:cNvSpPr txBox="1"/>
          <p:nvPr/>
        </p:nvSpPr>
        <p:spPr>
          <a:xfrm>
            <a:off x="9935073" y="4257758"/>
            <a:ext cx="10166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L1 busy</a:t>
            </a:r>
            <a:endParaRPr kumimoji="1" lang="ja-JP" altLang="en-US" dirty="0"/>
          </a:p>
        </p:txBody>
      </p:sp>
      <p:sp>
        <p:nvSpPr>
          <p:cNvPr id="177" name="テキスト ボックス 176">
            <a:extLst>
              <a:ext uri="{FF2B5EF4-FFF2-40B4-BE49-F238E27FC236}">
                <a16:creationId xmlns:a16="http://schemas.microsoft.com/office/drawing/2014/main" id="{8F54B242-1762-4588-837A-8756A95A1639}"/>
              </a:ext>
            </a:extLst>
          </p:cNvPr>
          <p:cNvSpPr txBox="1"/>
          <p:nvPr/>
        </p:nvSpPr>
        <p:spPr>
          <a:xfrm>
            <a:off x="9830877" y="5666321"/>
            <a:ext cx="15039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L1 self-busy</a:t>
            </a:r>
            <a:endParaRPr kumimoji="1" lang="ja-JP" altLang="en-US" dirty="0"/>
          </a:p>
        </p:txBody>
      </p:sp>
      <p:sp>
        <p:nvSpPr>
          <p:cNvPr id="169" name="テキスト ボックス 168">
            <a:extLst>
              <a:ext uri="{FF2B5EF4-FFF2-40B4-BE49-F238E27FC236}">
                <a16:creationId xmlns:a16="http://schemas.microsoft.com/office/drawing/2014/main" id="{924876E0-1D39-4CDC-A563-DAF77CE3D77C}"/>
              </a:ext>
            </a:extLst>
          </p:cNvPr>
          <p:cNvSpPr txBox="1"/>
          <p:nvPr/>
        </p:nvSpPr>
        <p:spPr>
          <a:xfrm>
            <a:off x="4710575" y="185895"/>
            <a:ext cx="2143536" cy="369332"/>
          </a:xfrm>
          <a:prstGeom prst="rect">
            <a:avLst/>
          </a:prstGeom>
          <a:solidFill>
            <a:srgbClr val="66FFFF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b="1" dirty="0"/>
              <a:t>MRPC Local DAQ</a:t>
            </a:r>
            <a:endParaRPr kumimoji="1" lang="ja-JP" altLang="en-US" b="1" dirty="0"/>
          </a:p>
        </p:txBody>
      </p:sp>
    </p:spTree>
    <p:extLst>
      <p:ext uri="{BB962C8B-B14F-4D97-AF65-F5344CB8AC3E}">
        <p14:creationId xmlns:p14="http://schemas.microsoft.com/office/powerpoint/2010/main" val="18983769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422D1B1-7A76-4A89-8B5F-5302562B1A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14749" y="-2737226"/>
            <a:ext cx="10515600" cy="1325563"/>
          </a:xfrm>
        </p:spPr>
        <p:txBody>
          <a:bodyPr/>
          <a:lstStyle/>
          <a:p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DF5C1A91-C3D9-4BF5-8DA6-C0A5506738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116708"/>
            <a:ext cx="10744200" cy="681950"/>
          </a:xfrm>
        </p:spPr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812464DB-2A55-4202-82E8-E255C3AAE6B1}"/>
              </a:ext>
            </a:extLst>
          </p:cNvPr>
          <p:cNvSpPr/>
          <p:nvPr/>
        </p:nvSpPr>
        <p:spPr>
          <a:xfrm>
            <a:off x="5074372" y="3280656"/>
            <a:ext cx="2882685" cy="144134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C3C09310-67A9-4732-A5FB-4EE97D9AA5BE}"/>
              </a:ext>
            </a:extLst>
          </p:cNvPr>
          <p:cNvSpPr/>
          <p:nvPr/>
        </p:nvSpPr>
        <p:spPr>
          <a:xfrm>
            <a:off x="5074371" y="3280655"/>
            <a:ext cx="247973" cy="1441341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7C68DB46-BD9A-48BA-B950-5B7C5906C16E}"/>
              </a:ext>
            </a:extLst>
          </p:cNvPr>
          <p:cNvSpPr/>
          <p:nvPr/>
        </p:nvSpPr>
        <p:spPr>
          <a:xfrm>
            <a:off x="5691721" y="3280654"/>
            <a:ext cx="247973" cy="1441341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993A292E-7E29-4B42-9B58-26B9F5102607}"/>
              </a:ext>
            </a:extLst>
          </p:cNvPr>
          <p:cNvSpPr/>
          <p:nvPr/>
        </p:nvSpPr>
        <p:spPr>
          <a:xfrm>
            <a:off x="6309070" y="3280653"/>
            <a:ext cx="247973" cy="1441341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DFCD8AB8-75BC-4B50-A0F3-311F4B066152}"/>
              </a:ext>
            </a:extLst>
          </p:cNvPr>
          <p:cNvSpPr txBox="1"/>
          <p:nvPr/>
        </p:nvSpPr>
        <p:spPr>
          <a:xfrm rot="5400000">
            <a:off x="4381061" y="3880075"/>
            <a:ext cx="162095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100" b="1" dirty="0"/>
              <a:t>HUL-HRTDC1 (64ch)</a:t>
            </a:r>
            <a:endParaRPr kumimoji="1" lang="ja-JP" altLang="en-US" sz="1100" b="1" dirty="0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EFBEAF6C-5108-492D-A2DF-9D83A0E821CD}"/>
              </a:ext>
            </a:extLst>
          </p:cNvPr>
          <p:cNvSpPr txBox="1"/>
          <p:nvPr/>
        </p:nvSpPr>
        <p:spPr>
          <a:xfrm rot="5400000">
            <a:off x="4977744" y="3881877"/>
            <a:ext cx="162095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100" b="1" dirty="0"/>
              <a:t>HUL-HRTDC2 (32ch)</a:t>
            </a:r>
            <a:endParaRPr kumimoji="1" lang="ja-JP" altLang="en-US" sz="1100" b="1" dirty="0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F7FB84C0-C0DC-4912-9EFE-65B50699FC35}"/>
              </a:ext>
            </a:extLst>
          </p:cNvPr>
          <p:cNvSpPr txBox="1"/>
          <p:nvPr/>
        </p:nvSpPr>
        <p:spPr>
          <a:xfrm rot="5400000">
            <a:off x="6015517" y="3870518"/>
            <a:ext cx="77938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100" b="1" dirty="0"/>
              <a:t>RPV-260</a:t>
            </a:r>
            <a:endParaRPr kumimoji="1" lang="ja-JP" altLang="en-US" sz="1100" b="1" dirty="0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D4E89C9B-BE3F-4B69-95C2-F29B14D7F7E6}"/>
              </a:ext>
            </a:extLst>
          </p:cNvPr>
          <p:cNvSpPr txBox="1"/>
          <p:nvPr/>
        </p:nvSpPr>
        <p:spPr>
          <a:xfrm>
            <a:off x="3653339" y="3801820"/>
            <a:ext cx="15535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MRPC VME</a:t>
            </a:r>
            <a:endParaRPr lang="en-US" altLang="ja-JP" dirty="0"/>
          </a:p>
        </p:txBody>
      </p:sp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id="{32628DC7-02E6-4787-8434-3F19DFD1C42E}"/>
              </a:ext>
            </a:extLst>
          </p:cNvPr>
          <p:cNvSpPr/>
          <p:nvPr/>
        </p:nvSpPr>
        <p:spPr>
          <a:xfrm>
            <a:off x="383932" y="1419725"/>
            <a:ext cx="1480058" cy="167993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C05A0810-2851-4C57-A1DD-BD2C9BC9F5AA}"/>
              </a:ext>
            </a:extLst>
          </p:cNvPr>
          <p:cNvSpPr txBox="1"/>
          <p:nvPr/>
        </p:nvSpPr>
        <p:spPr>
          <a:xfrm>
            <a:off x="1014751" y="1134216"/>
            <a:ext cx="32604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MRPC Trigger</a:t>
            </a:r>
            <a:r>
              <a:rPr kumimoji="1" lang="ja-JP" altLang="en-US" dirty="0"/>
              <a:t> </a:t>
            </a:r>
            <a:r>
              <a:rPr kumimoji="1" lang="en-US" altLang="ja-JP" dirty="0"/>
              <a:t>(NIM</a:t>
            </a:r>
            <a:r>
              <a:rPr lang="ja-JP" altLang="en-US" dirty="0"/>
              <a:t> </a:t>
            </a:r>
            <a:r>
              <a:rPr lang="en-US" altLang="ja-JP" dirty="0"/>
              <a:t>crate)</a:t>
            </a:r>
            <a:endParaRPr kumimoji="1" lang="ja-JP" altLang="en-US" dirty="0"/>
          </a:p>
        </p:txBody>
      </p:sp>
      <p:sp>
        <p:nvSpPr>
          <p:cNvPr id="100" name="正方形/長方形 99">
            <a:extLst>
              <a:ext uri="{FF2B5EF4-FFF2-40B4-BE49-F238E27FC236}">
                <a16:creationId xmlns:a16="http://schemas.microsoft.com/office/drawing/2014/main" id="{FE06D18A-401A-4468-9D39-CB3C5002FD1B}"/>
              </a:ext>
            </a:extLst>
          </p:cNvPr>
          <p:cNvSpPr/>
          <p:nvPr/>
        </p:nvSpPr>
        <p:spPr>
          <a:xfrm>
            <a:off x="7708147" y="1419725"/>
            <a:ext cx="2882685" cy="144134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1" name="テキスト ボックス 100">
            <a:extLst>
              <a:ext uri="{FF2B5EF4-FFF2-40B4-BE49-F238E27FC236}">
                <a16:creationId xmlns:a16="http://schemas.microsoft.com/office/drawing/2014/main" id="{E3081825-E65B-47AA-967A-7DE1A6912EA8}"/>
              </a:ext>
            </a:extLst>
          </p:cNvPr>
          <p:cNvSpPr txBox="1"/>
          <p:nvPr/>
        </p:nvSpPr>
        <p:spPr>
          <a:xfrm rot="5400000">
            <a:off x="8422848" y="1988771"/>
            <a:ext cx="46679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100" b="1" dirty="0"/>
              <a:t>UT3</a:t>
            </a:r>
            <a:endParaRPr kumimoji="1" lang="ja-JP" altLang="en-US" sz="1100" b="1" dirty="0"/>
          </a:p>
        </p:txBody>
      </p:sp>
      <p:sp>
        <p:nvSpPr>
          <p:cNvPr id="102" name="正方形/長方形 101">
            <a:extLst>
              <a:ext uri="{FF2B5EF4-FFF2-40B4-BE49-F238E27FC236}">
                <a16:creationId xmlns:a16="http://schemas.microsoft.com/office/drawing/2014/main" id="{D0038B4D-51C1-42B8-AD64-BB6E67593D47}"/>
              </a:ext>
            </a:extLst>
          </p:cNvPr>
          <p:cNvSpPr/>
          <p:nvPr/>
        </p:nvSpPr>
        <p:spPr>
          <a:xfrm>
            <a:off x="8495022" y="1425247"/>
            <a:ext cx="348954" cy="1441341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1" name="テキスト ボックス 110">
            <a:extLst>
              <a:ext uri="{FF2B5EF4-FFF2-40B4-BE49-F238E27FC236}">
                <a16:creationId xmlns:a16="http://schemas.microsoft.com/office/drawing/2014/main" id="{051F2AE8-FC79-4CC1-9A6B-8A883FC8B57D}"/>
              </a:ext>
            </a:extLst>
          </p:cNvPr>
          <p:cNvSpPr txBox="1"/>
          <p:nvPr/>
        </p:nvSpPr>
        <p:spPr>
          <a:xfrm>
            <a:off x="434739" y="2636312"/>
            <a:ext cx="950833" cy="3693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dirty="0"/>
              <a:t>MRPC</a:t>
            </a:r>
            <a:endParaRPr kumimoji="1" lang="ja-JP" altLang="en-US" dirty="0"/>
          </a:p>
        </p:txBody>
      </p:sp>
      <p:sp>
        <p:nvSpPr>
          <p:cNvPr id="112" name="テキスト ボックス 111">
            <a:extLst>
              <a:ext uri="{FF2B5EF4-FFF2-40B4-BE49-F238E27FC236}">
                <a16:creationId xmlns:a16="http://schemas.microsoft.com/office/drawing/2014/main" id="{AC48DE71-F5B0-4E24-A537-1D5258B5516C}"/>
              </a:ext>
            </a:extLst>
          </p:cNvPr>
          <p:cNvSpPr txBox="1"/>
          <p:nvPr/>
        </p:nvSpPr>
        <p:spPr>
          <a:xfrm>
            <a:off x="440432" y="1530424"/>
            <a:ext cx="950833" cy="3693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dirty="0"/>
              <a:t>ESC</a:t>
            </a:r>
            <a:endParaRPr kumimoji="1" lang="ja-JP" altLang="en-US" dirty="0"/>
          </a:p>
        </p:txBody>
      </p:sp>
      <p:sp>
        <p:nvSpPr>
          <p:cNvPr id="113" name="テキスト ボックス 112">
            <a:extLst>
              <a:ext uri="{FF2B5EF4-FFF2-40B4-BE49-F238E27FC236}">
                <a16:creationId xmlns:a16="http://schemas.microsoft.com/office/drawing/2014/main" id="{6A1D6F95-ACC2-4C7D-8C7E-CA664B131FC4}"/>
              </a:ext>
            </a:extLst>
          </p:cNvPr>
          <p:cNvSpPr txBox="1"/>
          <p:nvPr/>
        </p:nvSpPr>
        <p:spPr>
          <a:xfrm>
            <a:off x="439499" y="2034779"/>
            <a:ext cx="950833" cy="3693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dirty="0"/>
              <a:t>TSC</a:t>
            </a:r>
            <a:endParaRPr kumimoji="1" lang="ja-JP" altLang="en-US" dirty="0"/>
          </a:p>
        </p:txBody>
      </p:sp>
      <p:cxnSp>
        <p:nvCxnSpPr>
          <p:cNvPr id="136" name="コネクタ: カギ線 135">
            <a:extLst>
              <a:ext uri="{FF2B5EF4-FFF2-40B4-BE49-F238E27FC236}">
                <a16:creationId xmlns:a16="http://schemas.microsoft.com/office/drawing/2014/main" id="{3C6AE64C-255C-4670-99B9-24DF810F019B}"/>
              </a:ext>
            </a:extLst>
          </p:cNvPr>
          <p:cNvCxnSpPr>
            <a:cxnSpLocks/>
          </p:cNvCxnSpPr>
          <p:nvPr/>
        </p:nvCxnSpPr>
        <p:spPr>
          <a:xfrm>
            <a:off x="1410737" y="1638854"/>
            <a:ext cx="7114703" cy="9231"/>
          </a:xfrm>
          <a:prstGeom prst="bentConnector3">
            <a:avLst>
              <a:gd name="adj1" fmla="val 50000"/>
            </a:avLst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コネクタ: カギ線 137">
            <a:extLst>
              <a:ext uri="{FF2B5EF4-FFF2-40B4-BE49-F238E27FC236}">
                <a16:creationId xmlns:a16="http://schemas.microsoft.com/office/drawing/2014/main" id="{44152E02-DE31-4615-AA8F-CE6F0995AF0E}"/>
              </a:ext>
            </a:extLst>
          </p:cNvPr>
          <p:cNvCxnSpPr>
            <a:cxnSpLocks/>
            <a:stCxn id="113" idx="3"/>
          </p:cNvCxnSpPr>
          <p:nvPr/>
        </p:nvCxnSpPr>
        <p:spPr>
          <a:xfrm flipV="1">
            <a:off x="1390332" y="1913559"/>
            <a:ext cx="7104690" cy="305886"/>
          </a:xfrm>
          <a:prstGeom prst="bentConnector3">
            <a:avLst>
              <a:gd name="adj1" fmla="val 46139"/>
            </a:avLst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コネクタ: カギ線 140">
            <a:extLst>
              <a:ext uri="{FF2B5EF4-FFF2-40B4-BE49-F238E27FC236}">
                <a16:creationId xmlns:a16="http://schemas.microsoft.com/office/drawing/2014/main" id="{053B38F9-3507-48FD-8509-6D9B1CA4BE7A}"/>
              </a:ext>
            </a:extLst>
          </p:cNvPr>
          <p:cNvCxnSpPr>
            <a:cxnSpLocks/>
            <a:stCxn id="111" idx="3"/>
            <a:endCxn id="102" idx="1"/>
          </p:cNvCxnSpPr>
          <p:nvPr/>
        </p:nvCxnSpPr>
        <p:spPr>
          <a:xfrm flipV="1">
            <a:off x="1385572" y="2145918"/>
            <a:ext cx="7109450" cy="675060"/>
          </a:xfrm>
          <a:prstGeom prst="bentConnector3">
            <a:avLst>
              <a:gd name="adj1" fmla="val 50000"/>
            </a:avLst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テキスト ボックス 67">
            <a:extLst>
              <a:ext uri="{FF2B5EF4-FFF2-40B4-BE49-F238E27FC236}">
                <a16:creationId xmlns:a16="http://schemas.microsoft.com/office/drawing/2014/main" id="{FC0DFE4D-2644-47F5-A4F2-D95836244ED5}"/>
              </a:ext>
            </a:extLst>
          </p:cNvPr>
          <p:cNvSpPr txBox="1"/>
          <p:nvPr/>
        </p:nvSpPr>
        <p:spPr>
          <a:xfrm>
            <a:off x="8483958" y="4466878"/>
            <a:ext cx="5987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L1</a:t>
            </a:r>
            <a:endParaRPr kumimoji="1" lang="ja-JP" altLang="en-US" dirty="0"/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0C04EA6A-0F81-4839-A1D9-B0D5A5AC57E8}"/>
              </a:ext>
            </a:extLst>
          </p:cNvPr>
          <p:cNvSpPr txBox="1"/>
          <p:nvPr/>
        </p:nvSpPr>
        <p:spPr>
          <a:xfrm>
            <a:off x="7318113" y="5258378"/>
            <a:ext cx="7889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RJ-45</a:t>
            </a:r>
            <a:endParaRPr kumimoji="1" lang="ja-JP" altLang="en-US" dirty="0"/>
          </a:p>
        </p:txBody>
      </p:sp>
      <p:cxnSp>
        <p:nvCxnSpPr>
          <p:cNvPr id="36" name="コネクタ: カギ線 35">
            <a:extLst>
              <a:ext uri="{FF2B5EF4-FFF2-40B4-BE49-F238E27FC236}">
                <a16:creationId xmlns:a16="http://schemas.microsoft.com/office/drawing/2014/main" id="{354CC0D6-6534-46F7-AD28-AB4E46FE8754}"/>
              </a:ext>
            </a:extLst>
          </p:cNvPr>
          <p:cNvCxnSpPr>
            <a:cxnSpLocks/>
          </p:cNvCxnSpPr>
          <p:nvPr/>
        </p:nvCxnSpPr>
        <p:spPr>
          <a:xfrm rot="5400000">
            <a:off x="6004268" y="4434999"/>
            <a:ext cx="101167" cy="644834"/>
          </a:xfrm>
          <a:prstGeom prst="bentConnector3">
            <a:avLst>
              <a:gd name="adj1" fmla="val 225963"/>
            </a:avLst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コネクタ: カギ線 86">
            <a:extLst>
              <a:ext uri="{FF2B5EF4-FFF2-40B4-BE49-F238E27FC236}">
                <a16:creationId xmlns:a16="http://schemas.microsoft.com/office/drawing/2014/main" id="{0E44074F-39C8-4D17-BBF7-73B4BF35DDF4}"/>
              </a:ext>
            </a:extLst>
          </p:cNvPr>
          <p:cNvCxnSpPr>
            <a:cxnSpLocks/>
          </p:cNvCxnSpPr>
          <p:nvPr/>
        </p:nvCxnSpPr>
        <p:spPr>
          <a:xfrm rot="5400000">
            <a:off x="5730258" y="4150916"/>
            <a:ext cx="99365" cy="1241517"/>
          </a:xfrm>
          <a:prstGeom prst="bentConnector3">
            <a:avLst>
              <a:gd name="adj1" fmla="val 313138"/>
            </a:avLst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テキスト ボックス 92">
            <a:extLst>
              <a:ext uri="{FF2B5EF4-FFF2-40B4-BE49-F238E27FC236}">
                <a16:creationId xmlns:a16="http://schemas.microsoft.com/office/drawing/2014/main" id="{86AFF1E7-6D73-4DED-9F6B-3DD19C4F5A8D}"/>
              </a:ext>
            </a:extLst>
          </p:cNvPr>
          <p:cNvSpPr txBox="1"/>
          <p:nvPr/>
        </p:nvSpPr>
        <p:spPr>
          <a:xfrm>
            <a:off x="8669499" y="4183203"/>
            <a:ext cx="5987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L2</a:t>
            </a:r>
            <a:endParaRPr kumimoji="1" lang="ja-JP" altLang="en-US" dirty="0"/>
          </a:p>
        </p:txBody>
      </p:sp>
      <p:cxnSp>
        <p:nvCxnSpPr>
          <p:cNvPr id="94" name="コネクタ: カギ線 93">
            <a:extLst>
              <a:ext uri="{FF2B5EF4-FFF2-40B4-BE49-F238E27FC236}">
                <a16:creationId xmlns:a16="http://schemas.microsoft.com/office/drawing/2014/main" id="{B9146F47-CD54-4C0A-AC08-7E9ABC604F20}"/>
              </a:ext>
            </a:extLst>
          </p:cNvPr>
          <p:cNvCxnSpPr>
            <a:cxnSpLocks/>
          </p:cNvCxnSpPr>
          <p:nvPr/>
        </p:nvCxnSpPr>
        <p:spPr>
          <a:xfrm rot="10800000" flipV="1">
            <a:off x="6452107" y="2951870"/>
            <a:ext cx="2313354" cy="1770124"/>
          </a:xfrm>
          <a:prstGeom prst="bentConnector4">
            <a:avLst>
              <a:gd name="adj1" fmla="val 382"/>
              <a:gd name="adj2" fmla="val 125111"/>
            </a:avLst>
          </a:prstGeom>
          <a:ln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コネクタ: カギ線 50">
            <a:extLst>
              <a:ext uri="{FF2B5EF4-FFF2-40B4-BE49-F238E27FC236}">
                <a16:creationId xmlns:a16="http://schemas.microsoft.com/office/drawing/2014/main" id="{5521BBE9-F94A-4A67-A986-687128FB6181}"/>
              </a:ext>
            </a:extLst>
          </p:cNvPr>
          <p:cNvCxnSpPr>
            <a:cxnSpLocks/>
            <a:stCxn id="10" idx="2"/>
            <a:endCxn id="8" idx="0"/>
          </p:cNvCxnSpPr>
          <p:nvPr/>
        </p:nvCxnSpPr>
        <p:spPr>
          <a:xfrm rot="10800000" flipV="1">
            <a:off x="5322345" y="4001323"/>
            <a:ext cx="952058" cy="9557"/>
          </a:xfrm>
          <a:prstGeom prst="bentConnector3">
            <a:avLst/>
          </a:prstGeom>
          <a:ln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コネクタ: カギ線 103">
            <a:extLst>
              <a:ext uri="{FF2B5EF4-FFF2-40B4-BE49-F238E27FC236}">
                <a16:creationId xmlns:a16="http://schemas.microsoft.com/office/drawing/2014/main" id="{8E2AF881-FC05-4221-A0D5-729640B0E867}"/>
              </a:ext>
            </a:extLst>
          </p:cNvPr>
          <p:cNvCxnSpPr>
            <a:cxnSpLocks/>
          </p:cNvCxnSpPr>
          <p:nvPr/>
        </p:nvCxnSpPr>
        <p:spPr>
          <a:xfrm rot="10800000" flipV="1">
            <a:off x="5919028" y="4169988"/>
            <a:ext cx="390044" cy="54976"/>
          </a:xfrm>
          <a:prstGeom prst="bentConnector3">
            <a:avLst/>
          </a:prstGeom>
          <a:ln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テキスト ボックス 55">
            <a:extLst>
              <a:ext uri="{FF2B5EF4-FFF2-40B4-BE49-F238E27FC236}">
                <a16:creationId xmlns:a16="http://schemas.microsoft.com/office/drawing/2014/main" id="{1900E606-2FEE-48FE-9F26-456AC2473E85}"/>
              </a:ext>
            </a:extLst>
          </p:cNvPr>
          <p:cNvSpPr txBox="1"/>
          <p:nvPr/>
        </p:nvSpPr>
        <p:spPr>
          <a:xfrm>
            <a:off x="4636267" y="5149129"/>
            <a:ext cx="18133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L1:</a:t>
            </a:r>
            <a:r>
              <a:rPr kumimoji="1" lang="en-US" altLang="ja-JP" dirty="0"/>
              <a:t>Lemo cable </a:t>
            </a:r>
          </a:p>
          <a:p>
            <a:r>
              <a:rPr kumimoji="1" lang="en-US" altLang="ja-JP" dirty="0"/>
              <a:t>(Front panel)</a:t>
            </a:r>
            <a:endParaRPr kumimoji="1" lang="ja-JP" altLang="en-US" dirty="0"/>
          </a:p>
        </p:txBody>
      </p:sp>
      <p:sp>
        <p:nvSpPr>
          <p:cNvPr id="110" name="テキスト ボックス 109">
            <a:extLst>
              <a:ext uri="{FF2B5EF4-FFF2-40B4-BE49-F238E27FC236}">
                <a16:creationId xmlns:a16="http://schemas.microsoft.com/office/drawing/2014/main" id="{F807C79A-7700-4AE7-9240-4B3627053264}"/>
              </a:ext>
            </a:extLst>
          </p:cNvPr>
          <p:cNvSpPr txBox="1"/>
          <p:nvPr/>
        </p:nvSpPr>
        <p:spPr>
          <a:xfrm rot="5400000">
            <a:off x="8114553" y="3903855"/>
            <a:ext cx="7140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Busy</a:t>
            </a:r>
            <a:endParaRPr kumimoji="1" lang="ja-JP" altLang="en-US" dirty="0"/>
          </a:p>
        </p:txBody>
      </p:sp>
      <p:cxnSp>
        <p:nvCxnSpPr>
          <p:cNvPr id="114" name="コネクタ: カギ線 113">
            <a:extLst>
              <a:ext uri="{FF2B5EF4-FFF2-40B4-BE49-F238E27FC236}">
                <a16:creationId xmlns:a16="http://schemas.microsoft.com/office/drawing/2014/main" id="{5720C479-0007-42B1-80EF-F254158C0D3C}"/>
              </a:ext>
            </a:extLst>
          </p:cNvPr>
          <p:cNvCxnSpPr>
            <a:cxnSpLocks/>
          </p:cNvCxnSpPr>
          <p:nvPr/>
        </p:nvCxnSpPr>
        <p:spPr>
          <a:xfrm rot="10800000" flipV="1">
            <a:off x="6528036" y="2968078"/>
            <a:ext cx="2086658" cy="1778548"/>
          </a:xfrm>
          <a:prstGeom prst="bentConnector4">
            <a:avLst>
              <a:gd name="adj1" fmla="val 165"/>
              <a:gd name="adj2" fmla="val 112853"/>
            </a:avLst>
          </a:prstGeom>
          <a:ln>
            <a:solidFill>
              <a:srgbClr val="00B05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コネクタ: カギ線 119">
            <a:extLst>
              <a:ext uri="{FF2B5EF4-FFF2-40B4-BE49-F238E27FC236}">
                <a16:creationId xmlns:a16="http://schemas.microsoft.com/office/drawing/2014/main" id="{D24B9EED-839D-45D6-A742-77A21CF8A9CA}"/>
              </a:ext>
            </a:extLst>
          </p:cNvPr>
          <p:cNvCxnSpPr>
            <a:cxnSpLocks/>
            <a:stCxn id="7" idx="0"/>
            <a:endCxn id="8" idx="1"/>
          </p:cNvCxnSpPr>
          <p:nvPr/>
        </p:nvCxnSpPr>
        <p:spPr>
          <a:xfrm rot="16200000" flipV="1">
            <a:off x="5772174" y="2619769"/>
            <a:ext cx="80251" cy="1241517"/>
          </a:xfrm>
          <a:prstGeom prst="bentConnector3">
            <a:avLst>
              <a:gd name="adj1" fmla="val 411459"/>
            </a:avLst>
          </a:prstGeom>
          <a:ln>
            <a:solidFill>
              <a:srgbClr val="00B05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コネクタ: カギ線 123">
            <a:extLst>
              <a:ext uri="{FF2B5EF4-FFF2-40B4-BE49-F238E27FC236}">
                <a16:creationId xmlns:a16="http://schemas.microsoft.com/office/drawing/2014/main" id="{90B6DA8E-E5C1-4EEF-A633-18F8E6416FEC}"/>
              </a:ext>
            </a:extLst>
          </p:cNvPr>
          <p:cNvCxnSpPr>
            <a:cxnSpLocks/>
          </p:cNvCxnSpPr>
          <p:nvPr/>
        </p:nvCxnSpPr>
        <p:spPr>
          <a:xfrm rot="16200000" flipV="1">
            <a:off x="6020616" y="2919012"/>
            <a:ext cx="78449" cy="644834"/>
          </a:xfrm>
          <a:prstGeom prst="bentConnector3">
            <a:avLst>
              <a:gd name="adj1" fmla="val 291400"/>
            </a:avLst>
          </a:prstGeom>
          <a:ln>
            <a:solidFill>
              <a:srgbClr val="00B05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9" name="テキスト ボックス 128">
            <a:extLst>
              <a:ext uri="{FF2B5EF4-FFF2-40B4-BE49-F238E27FC236}">
                <a16:creationId xmlns:a16="http://schemas.microsoft.com/office/drawing/2014/main" id="{7BAE0077-D0CA-4270-9C77-F375B511ACC5}"/>
              </a:ext>
            </a:extLst>
          </p:cNvPr>
          <p:cNvSpPr txBox="1"/>
          <p:nvPr/>
        </p:nvSpPr>
        <p:spPr>
          <a:xfrm>
            <a:off x="5143051" y="2290455"/>
            <a:ext cx="20697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err="1"/>
              <a:t>Busy:</a:t>
            </a:r>
            <a:r>
              <a:rPr kumimoji="1" lang="en-US" altLang="ja-JP" dirty="0" err="1"/>
              <a:t>Lemo</a:t>
            </a:r>
            <a:r>
              <a:rPr kumimoji="1" lang="en-US" altLang="ja-JP" dirty="0"/>
              <a:t> cable </a:t>
            </a:r>
          </a:p>
          <a:p>
            <a:r>
              <a:rPr kumimoji="1" lang="en-US" altLang="ja-JP" dirty="0"/>
              <a:t>(Front panel)</a:t>
            </a:r>
            <a:endParaRPr kumimoji="1" lang="ja-JP" altLang="en-US" dirty="0"/>
          </a:p>
        </p:txBody>
      </p:sp>
      <p:sp>
        <p:nvSpPr>
          <p:cNvPr id="130" name="正方形/長方形 129">
            <a:extLst>
              <a:ext uri="{FF2B5EF4-FFF2-40B4-BE49-F238E27FC236}">
                <a16:creationId xmlns:a16="http://schemas.microsoft.com/office/drawing/2014/main" id="{4A899E31-67F0-4404-AF2D-1422BF8DA6C8}"/>
              </a:ext>
            </a:extLst>
          </p:cNvPr>
          <p:cNvSpPr/>
          <p:nvPr/>
        </p:nvSpPr>
        <p:spPr>
          <a:xfrm>
            <a:off x="1988160" y="3258568"/>
            <a:ext cx="1480058" cy="167993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1" name="テキスト ボックス 130">
            <a:extLst>
              <a:ext uri="{FF2B5EF4-FFF2-40B4-BE49-F238E27FC236}">
                <a16:creationId xmlns:a16="http://schemas.microsoft.com/office/drawing/2014/main" id="{0B6198EC-7F7A-48BA-A9C9-62C7BB4AE201}"/>
              </a:ext>
            </a:extLst>
          </p:cNvPr>
          <p:cNvSpPr txBox="1"/>
          <p:nvPr/>
        </p:nvSpPr>
        <p:spPr>
          <a:xfrm>
            <a:off x="2038967" y="4475155"/>
            <a:ext cx="950833" cy="3693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dirty="0"/>
              <a:t>MRPC</a:t>
            </a:r>
            <a:endParaRPr kumimoji="1" lang="ja-JP" altLang="en-US" dirty="0"/>
          </a:p>
        </p:txBody>
      </p:sp>
      <p:sp>
        <p:nvSpPr>
          <p:cNvPr id="132" name="テキスト ボックス 131">
            <a:extLst>
              <a:ext uri="{FF2B5EF4-FFF2-40B4-BE49-F238E27FC236}">
                <a16:creationId xmlns:a16="http://schemas.microsoft.com/office/drawing/2014/main" id="{3EF195DB-6036-4A1B-B245-44042B9BE022}"/>
              </a:ext>
            </a:extLst>
          </p:cNvPr>
          <p:cNvSpPr txBox="1"/>
          <p:nvPr/>
        </p:nvSpPr>
        <p:spPr>
          <a:xfrm>
            <a:off x="2044660" y="3369267"/>
            <a:ext cx="950833" cy="3693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dirty="0"/>
              <a:t>ESC</a:t>
            </a:r>
            <a:endParaRPr kumimoji="1" lang="ja-JP" altLang="en-US" dirty="0"/>
          </a:p>
        </p:txBody>
      </p:sp>
      <p:sp>
        <p:nvSpPr>
          <p:cNvPr id="133" name="テキスト ボックス 132">
            <a:extLst>
              <a:ext uri="{FF2B5EF4-FFF2-40B4-BE49-F238E27FC236}">
                <a16:creationId xmlns:a16="http://schemas.microsoft.com/office/drawing/2014/main" id="{05E085E6-2E43-466F-A9FE-05C912875891}"/>
              </a:ext>
            </a:extLst>
          </p:cNvPr>
          <p:cNvSpPr txBox="1"/>
          <p:nvPr/>
        </p:nvSpPr>
        <p:spPr>
          <a:xfrm>
            <a:off x="2043727" y="3902650"/>
            <a:ext cx="950833" cy="3693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dirty="0"/>
              <a:t>TSC</a:t>
            </a:r>
            <a:endParaRPr kumimoji="1" lang="ja-JP" altLang="en-US" dirty="0"/>
          </a:p>
        </p:txBody>
      </p:sp>
      <p:cxnSp>
        <p:nvCxnSpPr>
          <p:cNvPr id="81" name="直線矢印コネクタ 80">
            <a:extLst>
              <a:ext uri="{FF2B5EF4-FFF2-40B4-BE49-F238E27FC236}">
                <a16:creationId xmlns:a16="http://schemas.microsoft.com/office/drawing/2014/main" id="{54D6C288-D067-43BB-9201-9C7EF7021E32}"/>
              </a:ext>
            </a:extLst>
          </p:cNvPr>
          <p:cNvCxnSpPr>
            <a:cxnSpLocks/>
            <a:stCxn id="132" idx="3"/>
          </p:cNvCxnSpPr>
          <p:nvPr/>
        </p:nvCxnSpPr>
        <p:spPr>
          <a:xfrm>
            <a:off x="2995493" y="3553933"/>
            <a:ext cx="2825263" cy="1760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直線矢印コネクタ 136">
            <a:extLst>
              <a:ext uri="{FF2B5EF4-FFF2-40B4-BE49-F238E27FC236}">
                <a16:creationId xmlns:a16="http://schemas.microsoft.com/office/drawing/2014/main" id="{6E025300-AF07-46C8-A40B-BEE537B0751A}"/>
              </a:ext>
            </a:extLst>
          </p:cNvPr>
          <p:cNvCxnSpPr/>
          <p:nvPr/>
        </p:nvCxnSpPr>
        <p:spPr>
          <a:xfrm>
            <a:off x="3032383" y="4122894"/>
            <a:ext cx="2165974" cy="74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直線矢印コネクタ 138">
            <a:extLst>
              <a:ext uri="{FF2B5EF4-FFF2-40B4-BE49-F238E27FC236}">
                <a16:creationId xmlns:a16="http://schemas.microsoft.com/office/drawing/2014/main" id="{A188066A-F58F-487B-A474-17DE9926AD00}"/>
              </a:ext>
            </a:extLst>
          </p:cNvPr>
          <p:cNvCxnSpPr/>
          <p:nvPr/>
        </p:nvCxnSpPr>
        <p:spPr>
          <a:xfrm>
            <a:off x="2995493" y="4606648"/>
            <a:ext cx="2165974" cy="74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テキスト ボックス 83">
            <a:extLst>
              <a:ext uri="{FF2B5EF4-FFF2-40B4-BE49-F238E27FC236}">
                <a16:creationId xmlns:a16="http://schemas.microsoft.com/office/drawing/2014/main" id="{C9C7EB6B-E489-4E43-A7F6-4BDD745DD512}"/>
              </a:ext>
            </a:extLst>
          </p:cNvPr>
          <p:cNvSpPr txBox="1"/>
          <p:nvPr/>
        </p:nvSpPr>
        <p:spPr>
          <a:xfrm>
            <a:off x="2182393" y="2904052"/>
            <a:ext cx="23070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Signals (flat cables)</a:t>
            </a:r>
            <a:endParaRPr kumimoji="1" lang="ja-JP" altLang="en-US" dirty="0"/>
          </a:p>
        </p:txBody>
      </p:sp>
      <p:sp>
        <p:nvSpPr>
          <p:cNvPr id="140" name="テキスト ボックス 139">
            <a:extLst>
              <a:ext uri="{FF2B5EF4-FFF2-40B4-BE49-F238E27FC236}">
                <a16:creationId xmlns:a16="http://schemas.microsoft.com/office/drawing/2014/main" id="{CBF48B6C-DE24-43D9-8013-664F38270E10}"/>
              </a:ext>
            </a:extLst>
          </p:cNvPr>
          <p:cNvSpPr txBox="1"/>
          <p:nvPr/>
        </p:nvSpPr>
        <p:spPr>
          <a:xfrm>
            <a:off x="5842523" y="4260386"/>
            <a:ext cx="16185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L2 (J0 BUS)</a:t>
            </a:r>
            <a:endParaRPr kumimoji="1" lang="ja-JP" altLang="en-US" dirty="0"/>
          </a:p>
        </p:txBody>
      </p:sp>
      <p:cxnSp>
        <p:nvCxnSpPr>
          <p:cNvPr id="78" name="コネクタ: カギ線 77">
            <a:extLst>
              <a:ext uri="{FF2B5EF4-FFF2-40B4-BE49-F238E27FC236}">
                <a16:creationId xmlns:a16="http://schemas.microsoft.com/office/drawing/2014/main" id="{65BEC2DB-5D60-4900-A513-4C3B51560F39}"/>
              </a:ext>
            </a:extLst>
          </p:cNvPr>
          <p:cNvCxnSpPr>
            <a:cxnSpLocks/>
          </p:cNvCxnSpPr>
          <p:nvPr/>
        </p:nvCxnSpPr>
        <p:spPr>
          <a:xfrm rot="10800000" flipV="1">
            <a:off x="6496558" y="2925610"/>
            <a:ext cx="2179621" cy="1790034"/>
          </a:xfrm>
          <a:prstGeom prst="bentConnector4">
            <a:avLst>
              <a:gd name="adj1" fmla="val 251"/>
              <a:gd name="adj2" fmla="val 118802"/>
            </a:avLst>
          </a:prstGeom>
          <a:ln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3" name="テキスト ボックス 122">
            <a:extLst>
              <a:ext uri="{FF2B5EF4-FFF2-40B4-BE49-F238E27FC236}">
                <a16:creationId xmlns:a16="http://schemas.microsoft.com/office/drawing/2014/main" id="{92E2BE97-1ED4-4673-9C56-981B08FE0F61}"/>
              </a:ext>
            </a:extLst>
          </p:cNvPr>
          <p:cNvSpPr txBox="1"/>
          <p:nvPr/>
        </p:nvSpPr>
        <p:spPr>
          <a:xfrm>
            <a:off x="4769670" y="293303"/>
            <a:ext cx="1925527" cy="369332"/>
          </a:xfrm>
          <a:prstGeom prst="rect">
            <a:avLst/>
          </a:prstGeom>
          <a:solidFill>
            <a:srgbClr val="66FFFF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b="1" dirty="0"/>
              <a:t>E16 DAQ (final)</a:t>
            </a:r>
            <a:endParaRPr kumimoji="1" lang="ja-JP" altLang="en-US" b="1" dirty="0"/>
          </a:p>
        </p:txBody>
      </p:sp>
    </p:spTree>
    <p:extLst>
      <p:ext uri="{BB962C8B-B14F-4D97-AF65-F5344CB8AC3E}">
        <p14:creationId xmlns:p14="http://schemas.microsoft.com/office/powerpoint/2010/main" val="37068113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B439296-2C14-4773-A0AF-5ECCFB72BB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発注状況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995DD25-4669-4095-A6BF-EEA3BC2267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444625"/>
            <a:ext cx="10515600" cy="5048250"/>
          </a:xfrm>
        </p:spPr>
        <p:txBody>
          <a:bodyPr>
            <a:normAutofit fontScale="70000" lnSpcReduction="20000"/>
          </a:bodyPr>
          <a:lstStyle/>
          <a:p>
            <a:r>
              <a:rPr lang="ja-JP" altLang="en-US" dirty="0"/>
              <a:t>ガラス：</a:t>
            </a:r>
            <a:r>
              <a:rPr lang="en-US" altLang="ja-JP" dirty="0"/>
              <a:t>9/23</a:t>
            </a:r>
            <a:r>
              <a:rPr lang="ja-JP" altLang="en-US" dirty="0"/>
              <a:t> 納品済</a:t>
            </a:r>
            <a:endParaRPr lang="en-US" altLang="ja-JP" dirty="0"/>
          </a:p>
          <a:p>
            <a:r>
              <a:rPr kumimoji="1" lang="ja-JP" altLang="en-US" dirty="0"/>
              <a:t>ハニカム：</a:t>
            </a:r>
            <a:r>
              <a:rPr lang="en-US" altLang="ja-JP" dirty="0"/>
              <a:t>9/14</a:t>
            </a:r>
            <a:r>
              <a:rPr lang="ja-JP" altLang="en-US" dirty="0"/>
              <a:t>納品済</a:t>
            </a:r>
            <a:endParaRPr kumimoji="1" lang="en-US" altLang="ja-JP" dirty="0"/>
          </a:p>
          <a:p>
            <a:r>
              <a:rPr lang="en-US" altLang="ja-JP" dirty="0"/>
              <a:t>G-10</a:t>
            </a:r>
            <a:r>
              <a:rPr lang="ja-JP" altLang="en-US" dirty="0"/>
              <a:t>：</a:t>
            </a:r>
            <a:r>
              <a:rPr lang="en-US" altLang="ja-JP" dirty="0"/>
              <a:t>9/8</a:t>
            </a:r>
            <a:r>
              <a:rPr lang="ja-JP" altLang="en-US" dirty="0"/>
              <a:t>納品済→</a:t>
            </a:r>
            <a:endParaRPr lang="en-US" altLang="ja-JP" dirty="0"/>
          </a:p>
          <a:p>
            <a:pPr marL="0" indent="0">
              <a:buNone/>
            </a:pPr>
            <a:r>
              <a:rPr lang="ja-JP" altLang="en-US" dirty="0"/>
              <a:t> 筑波大</a:t>
            </a:r>
            <a:r>
              <a:rPr lang="en-US" altLang="ja-JP" dirty="0"/>
              <a:t> </a:t>
            </a:r>
            <a:r>
              <a:rPr lang="ja-JP" altLang="en-US" dirty="0"/>
              <a:t>工作室での穴開作業　</a:t>
            </a:r>
            <a:r>
              <a:rPr lang="en-US" altLang="ja-JP" dirty="0"/>
              <a:t>10/</a:t>
            </a:r>
            <a:r>
              <a:rPr lang="ja-JP" altLang="en-US" dirty="0"/>
              <a:t>８完成</a:t>
            </a:r>
            <a:endParaRPr lang="en-US" altLang="ja-JP" dirty="0"/>
          </a:p>
          <a:p>
            <a:r>
              <a:rPr lang="ja-JP" altLang="en-US" dirty="0"/>
              <a:t>筐体</a:t>
            </a:r>
            <a:r>
              <a:rPr lang="en-US" altLang="ja-JP" dirty="0"/>
              <a:t>1</a:t>
            </a:r>
            <a:r>
              <a:rPr lang="ja-JP" altLang="en-US" dirty="0"/>
              <a:t>台目、</a:t>
            </a:r>
            <a:r>
              <a:rPr lang="en-US" altLang="ja-JP" dirty="0"/>
              <a:t>MCX-</a:t>
            </a:r>
            <a:r>
              <a:rPr lang="en-US" altLang="ja-JP" dirty="0" err="1"/>
              <a:t>Lemo</a:t>
            </a:r>
            <a:r>
              <a:rPr lang="ja-JP" altLang="en-US" dirty="0"/>
              <a:t>ケーブル</a:t>
            </a:r>
            <a:r>
              <a:rPr lang="en-US" altLang="ja-JP" dirty="0"/>
              <a:t>16</a:t>
            </a:r>
            <a:r>
              <a:rPr lang="ja-JP" altLang="en-US" dirty="0"/>
              <a:t>本：</a:t>
            </a:r>
            <a:r>
              <a:rPr lang="en-US" altLang="ja-JP" dirty="0"/>
              <a:t>9/30</a:t>
            </a:r>
            <a:r>
              <a:rPr lang="ja-JP" altLang="en-US" dirty="0"/>
              <a:t>納入済</a:t>
            </a:r>
            <a:endParaRPr lang="en-US" altLang="ja-JP" dirty="0"/>
          </a:p>
          <a:p>
            <a:r>
              <a:rPr kumimoji="1" lang="ja-JP" altLang="en-US" dirty="0"/>
              <a:t>釣り糸、筐体用ねじ、チップ抵抗、</a:t>
            </a:r>
            <a:r>
              <a:rPr kumimoji="1" lang="en-US" altLang="ja-JP" dirty="0"/>
              <a:t>RTV</a:t>
            </a:r>
            <a:r>
              <a:rPr lang="en-US" altLang="ja-JP" dirty="0"/>
              <a:t>:9/25</a:t>
            </a:r>
            <a:r>
              <a:rPr lang="ja-JP" altLang="en-US" dirty="0"/>
              <a:t>納入済</a:t>
            </a:r>
            <a:endParaRPr lang="en-US" altLang="ja-JP" dirty="0"/>
          </a:p>
          <a:p>
            <a:r>
              <a:rPr kumimoji="1" lang="en-US" altLang="ja-JP" dirty="0"/>
              <a:t>HV</a:t>
            </a:r>
            <a:r>
              <a:rPr lang="ja-JP" altLang="en-US" dirty="0"/>
              <a:t>ワイヤ</a:t>
            </a:r>
            <a:r>
              <a:rPr kumimoji="1" lang="ja-JP" altLang="en-US" dirty="0"/>
              <a:t>、銅ブロック、シム</a:t>
            </a:r>
            <a:r>
              <a:rPr kumimoji="1" lang="en-US" altLang="ja-JP" dirty="0"/>
              <a:t>  9/30</a:t>
            </a:r>
            <a:r>
              <a:rPr kumimoji="1" lang="ja-JP" altLang="en-US" dirty="0"/>
              <a:t>納入済</a:t>
            </a:r>
            <a:endParaRPr kumimoji="1" lang="en-US" altLang="ja-JP" dirty="0"/>
          </a:p>
          <a:p>
            <a:r>
              <a:rPr kumimoji="1" lang="ja-JP" altLang="en-US" dirty="0">
                <a:solidFill>
                  <a:srgbClr val="FF0000"/>
                </a:solidFill>
              </a:rPr>
              <a:t>アノード、カソード基板</a:t>
            </a:r>
            <a:r>
              <a:rPr kumimoji="1" lang="en-US" altLang="ja-JP" dirty="0">
                <a:solidFill>
                  <a:srgbClr val="FF0000"/>
                </a:solidFill>
              </a:rPr>
              <a:t>:</a:t>
            </a:r>
            <a:r>
              <a:rPr kumimoji="1" lang="ja-JP" altLang="en-US" dirty="0">
                <a:solidFill>
                  <a:srgbClr val="FF0000"/>
                </a:solidFill>
              </a:rPr>
              <a:t> </a:t>
            </a:r>
            <a:endParaRPr kumimoji="1" lang="en-US" altLang="ja-JP" dirty="0">
              <a:solidFill>
                <a:srgbClr val="FF0000"/>
              </a:solidFill>
            </a:endParaRPr>
          </a:p>
          <a:p>
            <a:pPr lvl="1"/>
            <a:r>
              <a:rPr lang="ja-JP" altLang="en-US" dirty="0">
                <a:solidFill>
                  <a:srgbClr val="FF0000"/>
                </a:solidFill>
              </a:rPr>
              <a:t>プリント電子研究所（ハヤシレピック経由）（</a:t>
            </a:r>
            <a:r>
              <a:rPr lang="en-US" altLang="ja-JP" dirty="0">
                <a:solidFill>
                  <a:srgbClr val="FF0000"/>
                </a:solidFill>
              </a:rPr>
              <a:t>110</a:t>
            </a:r>
            <a:r>
              <a:rPr lang="ja-JP" altLang="en-US" dirty="0">
                <a:solidFill>
                  <a:srgbClr val="FF0000"/>
                </a:solidFill>
              </a:rPr>
              <a:t>万）：納期</a:t>
            </a:r>
            <a:r>
              <a:rPr lang="en-US" altLang="ja-JP" dirty="0">
                <a:solidFill>
                  <a:srgbClr val="FF0000"/>
                </a:solidFill>
              </a:rPr>
              <a:t>10/30</a:t>
            </a:r>
            <a:r>
              <a:rPr lang="ja-JP" altLang="en-US" dirty="0">
                <a:solidFill>
                  <a:srgbClr val="FF0000"/>
                </a:solidFill>
              </a:rPr>
              <a:t>予定</a:t>
            </a:r>
            <a:endParaRPr lang="en-US" altLang="ja-JP" dirty="0">
              <a:solidFill>
                <a:srgbClr val="FF0000"/>
              </a:solidFill>
            </a:endParaRPr>
          </a:p>
          <a:p>
            <a:r>
              <a:rPr lang="ja-JP" altLang="en-US" dirty="0"/>
              <a:t>パターン無し</a:t>
            </a:r>
            <a:r>
              <a:rPr lang="en-US" altLang="ja-JP" dirty="0"/>
              <a:t>G-10</a:t>
            </a:r>
            <a:r>
              <a:rPr lang="ja-JP" altLang="en-US" dirty="0"/>
              <a:t>板</a:t>
            </a:r>
            <a:endParaRPr lang="en-US" altLang="ja-JP" dirty="0"/>
          </a:p>
          <a:p>
            <a:pPr lvl="1"/>
            <a:r>
              <a:rPr lang="ja-JP" altLang="en-US" dirty="0"/>
              <a:t>ジーテック（</a:t>
            </a:r>
            <a:r>
              <a:rPr lang="en-US" altLang="ja-JP" dirty="0"/>
              <a:t>10</a:t>
            </a:r>
            <a:r>
              <a:rPr lang="ja-JP" altLang="en-US" dirty="0"/>
              <a:t>月末納品予定）</a:t>
            </a:r>
            <a:endParaRPr lang="en-US" altLang="ja-JP" dirty="0"/>
          </a:p>
          <a:p>
            <a:r>
              <a:rPr lang="ja-JP" altLang="en-US" dirty="0"/>
              <a:t>筐体</a:t>
            </a:r>
            <a:r>
              <a:rPr lang="en-US" altLang="ja-JP" dirty="0"/>
              <a:t>2</a:t>
            </a:r>
            <a:r>
              <a:rPr lang="ja-JP" altLang="en-US" dirty="0"/>
              <a:t>台目→</a:t>
            </a:r>
            <a:r>
              <a:rPr lang="en-US" altLang="ja-JP" dirty="0"/>
              <a:t>11/10</a:t>
            </a:r>
            <a:r>
              <a:rPr lang="ja-JP" altLang="en-US" dirty="0"/>
              <a:t>午後納品予定</a:t>
            </a:r>
            <a:endParaRPr lang="en-US" altLang="ja-JP" dirty="0"/>
          </a:p>
          <a:p>
            <a:r>
              <a:rPr lang="ja-JP" altLang="en-US" dirty="0"/>
              <a:t>筐体</a:t>
            </a:r>
            <a:r>
              <a:rPr lang="en-US" altLang="ja-JP" dirty="0"/>
              <a:t>1</a:t>
            </a:r>
            <a:r>
              <a:rPr lang="ja-JP" altLang="en-US" dirty="0"/>
              <a:t>台目の修正→</a:t>
            </a:r>
            <a:r>
              <a:rPr lang="en-US" altLang="ja-JP" dirty="0"/>
              <a:t>10/21</a:t>
            </a:r>
            <a:r>
              <a:rPr lang="ja-JP" altLang="en-US" dirty="0"/>
              <a:t>ハヤシレピック引き取り。納品</a:t>
            </a:r>
            <a:r>
              <a:rPr lang="en-US" altLang="ja-JP" dirty="0"/>
              <a:t>3-4</a:t>
            </a:r>
            <a:r>
              <a:rPr lang="ja-JP" altLang="en-US" dirty="0"/>
              <a:t>週間後。</a:t>
            </a:r>
            <a:r>
              <a:rPr lang="en-US" altLang="ja-JP" dirty="0"/>
              <a:t>11/13</a:t>
            </a:r>
            <a:r>
              <a:rPr lang="ja-JP" altLang="en-US" dirty="0"/>
              <a:t>までに間に合うか？最悪</a:t>
            </a:r>
            <a:r>
              <a:rPr lang="en-US" altLang="ja-JP" dirty="0"/>
              <a:t>Spring-8</a:t>
            </a:r>
            <a:r>
              <a:rPr lang="ja-JP" altLang="en-US" dirty="0"/>
              <a:t>に送ってもらう？</a:t>
            </a:r>
            <a:endParaRPr lang="en-US" altLang="ja-JP" dirty="0"/>
          </a:p>
          <a:p>
            <a:r>
              <a:rPr lang="ja-JP" altLang="en-US" dirty="0"/>
              <a:t>アンプ：</a:t>
            </a:r>
            <a:r>
              <a:rPr lang="en-US" altLang="ja-JP" dirty="0"/>
              <a:t>11</a:t>
            </a:r>
            <a:r>
              <a:rPr lang="ja-JP" altLang="en-US" dirty="0"/>
              <a:t>月第１週？</a:t>
            </a:r>
            <a:endParaRPr lang="en-US" altLang="ja-JP" dirty="0"/>
          </a:p>
        </p:txBody>
      </p:sp>
      <p:pic>
        <p:nvPicPr>
          <p:cNvPr id="4" name="オーディオ 3">
            <a:hlinkClick r:id="" action="ppaction://media"/>
            <a:extLst>
              <a:ext uri="{FF2B5EF4-FFF2-40B4-BE49-F238E27FC236}">
                <a16:creationId xmlns:a16="http://schemas.microsoft.com/office/drawing/2014/main" id="{2A8503FD-2CEF-4A7E-A5F6-BC733D586D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6987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18"/>
    </mc:Choice>
    <mc:Fallback>
      <p:transition spd="slow" advTm="31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CC6F511-B71E-4C73-9EEC-C8EF9C149B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altLang="ja-JP" dirty="0"/>
              <a:t>Acceptance (Sakuma-san’s calculations)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2B3A4B7-69EE-41BC-BF00-59321A588B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F7159935-FD82-4128-86ED-39FA78CD71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3463" y="1063782"/>
            <a:ext cx="7749766" cy="5794218"/>
          </a:xfrm>
          <a:prstGeom prst="rect">
            <a:avLst/>
          </a:prstGeom>
        </p:spPr>
      </p:pic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7B8C7512-5FC3-4A6C-A0EE-6235CD2E06E9}"/>
              </a:ext>
            </a:extLst>
          </p:cNvPr>
          <p:cNvGrpSpPr/>
          <p:nvPr/>
        </p:nvGrpSpPr>
        <p:grpSpPr>
          <a:xfrm>
            <a:off x="8121115" y="1142811"/>
            <a:ext cx="3539515" cy="1862564"/>
            <a:chOff x="3038026" y="279795"/>
            <a:chExt cx="3539515" cy="1862564"/>
          </a:xfrm>
        </p:grpSpPr>
        <p:grpSp>
          <p:nvGrpSpPr>
            <p:cNvPr id="6" name="グループ化 6">
              <a:extLst>
                <a:ext uri="{FF2B5EF4-FFF2-40B4-BE49-F238E27FC236}">
                  <a16:creationId xmlns:a16="http://schemas.microsoft.com/office/drawing/2014/main" id="{619F243D-F83A-46B8-9E15-0E970EAAF384}"/>
                </a:ext>
              </a:extLst>
            </p:cNvPr>
            <p:cNvGrpSpPr/>
            <p:nvPr/>
          </p:nvGrpSpPr>
          <p:grpSpPr>
            <a:xfrm>
              <a:off x="3038026" y="279795"/>
              <a:ext cx="3539515" cy="1862564"/>
              <a:chOff x="4572000" y="-3222"/>
              <a:chExt cx="3539515" cy="1862564"/>
            </a:xfrm>
          </p:grpSpPr>
          <p:grpSp>
            <p:nvGrpSpPr>
              <p:cNvPr id="9" name="グループ化 7">
                <a:extLst>
                  <a:ext uri="{FF2B5EF4-FFF2-40B4-BE49-F238E27FC236}">
                    <a16:creationId xmlns:a16="http://schemas.microsoft.com/office/drawing/2014/main" id="{BDAE6DD8-A32B-46F1-BBA4-5A523ACBBA14}"/>
                  </a:ext>
                </a:extLst>
              </p:cNvPr>
              <p:cNvGrpSpPr/>
              <p:nvPr/>
            </p:nvGrpSpPr>
            <p:grpSpPr>
              <a:xfrm>
                <a:off x="4572000" y="-3222"/>
                <a:ext cx="3539515" cy="1862163"/>
                <a:chOff x="3214678" y="-3222"/>
                <a:chExt cx="3539515" cy="1862163"/>
              </a:xfrm>
            </p:grpSpPr>
            <p:sp>
              <p:nvSpPr>
                <p:cNvPr id="11" name="テキスト ボックス 10">
                  <a:extLst>
                    <a:ext uri="{FF2B5EF4-FFF2-40B4-BE49-F238E27FC236}">
                      <a16:creationId xmlns:a16="http://schemas.microsoft.com/office/drawing/2014/main" id="{653C672F-4BBE-4612-AEB6-51E101BF2108}"/>
                    </a:ext>
                  </a:extLst>
                </p:cNvPr>
                <p:cNvSpPr txBox="1"/>
                <p:nvPr/>
              </p:nvSpPr>
              <p:spPr>
                <a:xfrm>
                  <a:off x="4765838" y="1520387"/>
                  <a:ext cx="393056" cy="338554"/>
                </a:xfrm>
                <a:prstGeom prst="rect">
                  <a:avLst/>
                </a:prstGeom>
                <a:solidFill>
                  <a:srgbClr val="F79646">
                    <a:lumMod val="75000"/>
                  </a:srgbClr>
                </a:solidFill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ja-JP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</a:rPr>
                    <a:t>15</a:t>
                  </a:r>
                  <a:endParaRPr kumimoji="0" lang="ja-JP" alt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12" name="テキスト ボックス 11">
                  <a:extLst>
                    <a:ext uri="{FF2B5EF4-FFF2-40B4-BE49-F238E27FC236}">
                      <a16:creationId xmlns:a16="http://schemas.microsoft.com/office/drawing/2014/main" id="{05F5B885-7C82-431D-98ED-BB241A5B1B9A}"/>
                    </a:ext>
                  </a:extLst>
                </p:cNvPr>
                <p:cNvSpPr txBox="1"/>
                <p:nvPr/>
              </p:nvSpPr>
              <p:spPr>
                <a:xfrm>
                  <a:off x="6361137" y="472334"/>
                  <a:ext cx="393056" cy="338554"/>
                </a:xfrm>
                <a:prstGeom prst="rect">
                  <a:avLst/>
                </a:prstGeom>
                <a:solidFill>
                  <a:srgbClr val="F79646">
                    <a:lumMod val="75000"/>
                  </a:srgbClr>
                </a:solidFill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ja-JP" sz="1600" kern="0" dirty="0">
                      <a:solidFill>
                        <a:prstClr val="black"/>
                      </a:solidFill>
                      <a:latin typeface="Calibri"/>
                      <a:ea typeface="ＭＳ Ｐゴシック" panose="020B0600070205080204" pitchFamily="50" charset="-128"/>
                    </a:rPr>
                    <a:t>1</a:t>
                  </a:r>
                  <a:r>
                    <a:rPr kumimoji="0" lang="en-US" altLang="ja-JP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</a:rPr>
                    <a:t>5</a:t>
                  </a:r>
                  <a:endParaRPr kumimoji="0" lang="ja-JP" alt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13" name="テキスト ボックス 12">
                  <a:extLst>
                    <a:ext uri="{FF2B5EF4-FFF2-40B4-BE49-F238E27FC236}">
                      <a16:creationId xmlns:a16="http://schemas.microsoft.com/office/drawing/2014/main" id="{32ACB864-F3CA-4CBB-802E-BA149F7581E1}"/>
                    </a:ext>
                  </a:extLst>
                </p:cNvPr>
                <p:cNvSpPr txBox="1"/>
                <p:nvPr/>
              </p:nvSpPr>
              <p:spPr>
                <a:xfrm>
                  <a:off x="6361137" y="80628"/>
                  <a:ext cx="393056" cy="338554"/>
                </a:xfrm>
                <a:prstGeom prst="rect">
                  <a:avLst/>
                </a:prstGeom>
                <a:solidFill>
                  <a:srgbClr val="F79646">
                    <a:lumMod val="75000"/>
                  </a:srgbClr>
                </a:solidFill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ja-JP" sz="1600" kern="0" dirty="0">
                      <a:solidFill>
                        <a:prstClr val="black"/>
                      </a:solidFill>
                      <a:latin typeface="Calibri"/>
                      <a:ea typeface="ＭＳ Ｐゴシック" panose="020B0600070205080204" pitchFamily="50" charset="-128"/>
                    </a:rPr>
                    <a:t>4</a:t>
                  </a:r>
                  <a:r>
                    <a:rPr kumimoji="0" lang="en-US" altLang="ja-JP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</a:rPr>
                    <a:t>5</a:t>
                  </a:r>
                  <a:endParaRPr kumimoji="0" lang="ja-JP" alt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14" name="正方形/長方形 13">
                  <a:extLst>
                    <a:ext uri="{FF2B5EF4-FFF2-40B4-BE49-F238E27FC236}">
                      <a16:creationId xmlns:a16="http://schemas.microsoft.com/office/drawing/2014/main" id="{91AFC3EA-DA65-494F-AE6F-4AD4BAC4E9D5}"/>
                    </a:ext>
                  </a:extLst>
                </p:cNvPr>
                <p:cNvSpPr/>
                <p:nvPr/>
              </p:nvSpPr>
              <p:spPr>
                <a:xfrm>
                  <a:off x="4572000" y="361908"/>
                  <a:ext cx="328617" cy="292104"/>
                </a:xfrm>
                <a:prstGeom prst="rect">
                  <a:avLst/>
                </a:prstGeom>
                <a:solidFill>
                  <a:srgbClr val="4F81BD"/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ja-JP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15" name="正方形/長方形 14">
                  <a:extLst>
                    <a:ext uri="{FF2B5EF4-FFF2-40B4-BE49-F238E27FC236}">
                      <a16:creationId xmlns:a16="http://schemas.microsoft.com/office/drawing/2014/main" id="{E6D066D5-AEDC-4462-A822-80FB32F91488}"/>
                    </a:ext>
                  </a:extLst>
                </p:cNvPr>
                <p:cNvSpPr/>
                <p:nvPr/>
              </p:nvSpPr>
              <p:spPr>
                <a:xfrm>
                  <a:off x="4572000" y="946116"/>
                  <a:ext cx="328617" cy="292104"/>
                </a:xfrm>
                <a:prstGeom prst="rect">
                  <a:avLst/>
                </a:prstGeom>
                <a:solidFill>
                  <a:srgbClr val="4F81BD"/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16" name="正方形/長方形 15">
                  <a:extLst>
                    <a:ext uri="{FF2B5EF4-FFF2-40B4-BE49-F238E27FC236}">
                      <a16:creationId xmlns:a16="http://schemas.microsoft.com/office/drawing/2014/main" id="{A960D6E0-A013-4923-BBB1-312E40905AB3}"/>
                    </a:ext>
                  </a:extLst>
                </p:cNvPr>
                <p:cNvSpPr/>
                <p:nvPr/>
              </p:nvSpPr>
              <p:spPr>
                <a:xfrm>
                  <a:off x="3214678" y="357166"/>
                  <a:ext cx="3000396" cy="881054"/>
                </a:xfrm>
                <a:prstGeom prst="rect">
                  <a:avLst/>
                </a:prstGeom>
                <a:noFill/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ja-JP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17" name="円/楕円 24">
                  <a:extLst>
                    <a:ext uri="{FF2B5EF4-FFF2-40B4-BE49-F238E27FC236}">
                      <a16:creationId xmlns:a16="http://schemas.microsoft.com/office/drawing/2014/main" id="{015E2E46-B154-4A97-B83B-4D373F75253D}"/>
                    </a:ext>
                  </a:extLst>
                </p:cNvPr>
                <p:cNvSpPr/>
                <p:nvPr/>
              </p:nvSpPr>
              <p:spPr>
                <a:xfrm>
                  <a:off x="4718052" y="800064"/>
                  <a:ext cx="45719" cy="45719"/>
                </a:xfrm>
                <a:prstGeom prst="ellipse">
                  <a:avLst/>
                </a:prstGeom>
                <a:solidFill>
                  <a:srgbClr val="4F81BD"/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ja-JP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18" name="テキスト ボックス 17">
                  <a:extLst>
                    <a:ext uri="{FF2B5EF4-FFF2-40B4-BE49-F238E27FC236}">
                      <a16:creationId xmlns:a16="http://schemas.microsoft.com/office/drawing/2014/main" id="{FF3DB35F-B84A-4AB4-9FBE-894D5F072020}"/>
                    </a:ext>
                  </a:extLst>
                </p:cNvPr>
                <p:cNvSpPr txBox="1"/>
                <p:nvPr/>
              </p:nvSpPr>
              <p:spPr>
                <a:xfrm>
                  <a:off x="4572000" y="-3222"/>
                  <a:ext cx="30168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ja-JP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</a:rPr>
                    <a:t>1</a:t>
                  </a:r>
                  <a:endParaRPr kumimoji="0" lang="ja-JP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19" name="テキスト ボックス 18">
                  <a:extLst>
                    <a:ext uri="{FF2B5EF4-FFF2-40B4-BE49-F238E27FC236}">
                      <a16:creationId xmlns:a16="http://schemas.microsoft.com/office/drawing/2014/main" id="{8E2DB3EF-08EA-4288-9134-286B98298889}"/>
                    </a:ext>
                  </a:extLst>
                </p:cNvPr>
                <p:cNvSpPr txBox="1"/>
                <p:nvPr/>
              </p:nvSpPr>
              <p:spPr>
                <a:xfrm>
                  <a:off x="4572000" y="1155257"/>
                  <a:ext cx="30168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ja-JP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</a:rPr>
                    <a:t>3</a:t>
                  </a:r>
                  <a:endParaRPr kumimoji="0" lang="ja-JP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20" name="テキスト ボックス 19">
                  <a:extLst>
                    <a:ext uri="{FF2B5EF4-FFF2-40B4-BE49-F238E27FC236}">
                      <a16:creationId xmlns:a16="http://schemas.microsoft.com/office/drawing/2014/main" id="{6253FE51-64F7-4AE2-A5FB-60A2E6906CB1}"/>
                    </a:ext>
                  </a:extLst>
                </p:cNvPr>
                <p:cNvSpPr txBox="1"/>
                <p:nvPr/>
              </p:nvSpPr>
              <p:spPr>
                <a:xfrm>
                  <a:off x="5265747" y="654012"/>
                  <a:ext cx="30168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ja-JP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</a:rPr>
                    <a:t>2</a:t>
                  </a:r>
                  <a:endParaRPr kumimoji="0" lang="ja-JP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21" name="テキスト ボックス 20">
                  <a:extLst>
                    <a:ext uri="{FF2B5EF4-FFF2-40B4-BE49-F238E27FC236}">
                      <a16:creationId xmlns:a16="http://schemas.microsoft.com/office/drawing/2014/main" id="{B9517F88-9470-4588-95F4-0D853EA9F119}"/>
                    </a:ext>
                  </a:extLst>
                </p:cNvPr>
                <p:cNvSpPr txBox="1"/>
                <p:nvPr/>
              </p:nvSpPr>
              <p:spPr>
                <a:xfrm>
                  <a:off x="3878253" y="654012"/>
                  <a:ext cx="30168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ja-JP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</a:rPr>
                    <a:t>4</a:t>
                  </a:r>
                  <a:endParaRPr kumimoji="0" lang="ja-JP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</p:grpSp>
          <p:sp>
            <p:nvSpPr>
              <p:cNvPr id="10" name="テキスト ボックス 9">
                <a:extLst>
                  <a:ext uri="{FF2B5EF4-FFF2-40B4-BE49-F238E27FC236}">
                    <a16:creationId xmlns:a16="http://schemas.microsoft.com/office/drawing/2014/main" id="{7B661A78-C075-4022-AE84-F4E4CFF6C9AC}"/>
                  </a:ext>
                </a:extLst>
              </p:cNvPr>
              <p:cNvSpPr txBox="1"/>
              <p:nvPr/>
            </p:nvSpPr>
            <p:spPr>
              <a:xfrm>
                <a:off x="6591212" y="1520788"/>
                <a:ext cx="393056" cy="338554"/>
              </a:xfrm>
              <a:prstGeom prst="rect">
                <a:avLst/>
              </a:prstGeom>
              <a:solidFill>
                <a:srgbClr val="F79646">
                  <a:lumMod val="75000"/>
                </a:srgbClr>
              </a:solidFill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ja-JP" sz="1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</a:rPr>
                  <a:t>45</a:t>
                </a:r>
                <a:endParaRPr kumimoji="0" lang="ja-JP" altLang="en-US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</a:endParaRPr>
              </a:p>
            </p:txBody>
          </p:sp>
        </p:grpSp>
        <p:sp>
          <p:nvSpPr>
            <p:cNvPr id="7" name="正方形/長方形 6">
              <a:extLst>
                <a:ext uri="{FF2B5EF4-FFF2-40B4-BE49-F238E27FC236}">
                  <a16:creationId xmlns:a16="http://schemas.microsoft.com/office/drawing/2014/main" id="{1EEB40DD-5475-4287-8A24-348499166F76}"/>
                </a:ext>
              </a:extLst>
            </p:cNvPr>
            <p:cNvSpPr/>
            <p:nvPr/>
          </p:nvSpPr>
          <p:spPr>
            <a:xfrm>
              <a:off x="4056980" y="964397"/>
              <a:ext cx="328617" cy="292104"/>
            </a:xfrm>
            <a:prstGeom prst="rect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8" name="正方形/長方形 7">
              <a:extLst>
                <a:ext uri="{FF2B5EF4-FFF2-40B4-BE49-F238E27FC236}">
                  <a16:creationId xmlns:a16="http://schemas.microsoft.com/office/drawing/2014/main" id="{7DA87EDC-E1F1-4D65-832D-DA7FE1F5E0B5}"/>
                </a:ext>
              </a:extLst>
            </p:cNvPr>
            <p:cNvSpPr/>
            <p:nvPr/>
          </p:nvSpPr>
          <p:spPr>
            <a:xfrm>
              <a:off x="4715228" y="905758"/>
              <a:ext cx="328617" cy="292104"/>
            </a:xfrm>
            <a:prstGeom prst="rect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753030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コンテンツ プレースホルダー 4">
            <a:extLst>
              <a:ext uri="{FF2B5EF4-FFF2-40B4-BE49-F238E27FC236}">
                <a16:creationId xmlns:a16="http://schemas.microsoft.com/office/drawing/2014/main" id="{59F2D309-D6D0-4453-A3B8-91B37105FA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380" y="2239080"/>
            <a:ext cx="4532960" cy="4013705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766D66E3-8A28-4B28-9EDA-75AF2B1CB4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685" y="-916043"/>
            <a:ext cx="10515600" cy="1325563"/>
          </a:xfrm>
        </p:spPr>
        <p:txBody>
          <a:bodyPr/>
          <a:lstStyle/>
          <a:p>
            <a:r>
              <a:rPr kumimoji="1" lang="en-US" altLang="ja-JP" dirty="0"/>
              <a:t>Acceptance</a:t>
            </a:r>
            <a:endParaRPr kumimoji="1" lang="ja-JP" altLang="en-US" dirty="0"/>
          </a:p>
        </p:txBody>
      </p:sp>
      <p:pic>
        <p:nvPicPr>
          <p:cNvPr id="24" name="コンテンツ プレースホルダー 20">
            <a:extLst>
              <a:ext uri="{FF2B5EF4-FFF2-40B4-BE49-F238E27FC236}">
                <a16:creationId xmlns:a16="http://schemas.microsoft.com/office/drawing/2014/main" id="{27D066CC-3C25-47AC-96ED-9E16D13CBB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270" y="2162856"/>
            <a:ext cx="4532960" cy="4013706"/>
          </a:xfrm>
          <a:prstGeom prst="rect">
            <a:avLst/>
          </a:prstGeom>
        </p:spPr>
      </p:pic>
      <p:pic>
        <p:nvPicPr>
          <p:cNvPr id="29" name="コンテンツ プレースホルダー 25">
            <a:extLst>
              <a:ext uri="{FF2B5EF4-FFF2-40B4-BE49-F238E27FC236}">
                <a16:creationId xmlns:a16="http://schemas.microsoft.com/office/drawing/2014/main" id="{D863CC9D-4860-4197-9F46-BFC0B9F49A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1686" y="2182900"/>
            <a:ext cx="4532960" cy="4013705"/>
          </a:xfrm>
          <a:prstGeom prst="rect">
            <a:avLst/>
          </a:prstGeom>
        </p:spPr>
      </p:pic>
      <p:grpSp>
        <p:nvGrpSpPr>
          <p:cNvPr id="52" name="グループ化 51">
            <a:extLst>
              <a:ext uri="{FF2B5EF4-FFF2-40B4-BE49-F238E27FC236}">
                <a16:creationId xmlns:a16="http://schemas.microsoft.com/office/drawing/2014/main" id="{DFF60AE0-17E0-4D86-93C3-E8AF40080451}"/>
              </a:ext>
            </a:extLst>
          </p:cNvPr>
          <p:cNvGrpSpPr/>
          <p:nvPr/>
        </p:nvGrpSpPr>
        <p:grpSpPr>
          <a:xfrm>
            <a:off x="8419163" y="300693"/>
            <a:ext cx="3539515" cy="1862564"/>
            <a:chOff x="3038026" y="279795"/>
            <a:chExt cx="3539515" cy="1862564"/>
          </a:xfrm>
        </p:grpSpPr>
        <p:grpSp>
          <p:nvGrpSpPr>
            <p:cNvPr id="53" name="グループ化 52">
              <a:extLst>
                <a:ext uri="{FF2B5EF4-FFF2-40B4-BE49-F238E27FC236}">
                  <a16:creationId xmlns:a16="http://schemas.microsoft.com/office/drawing/2014/main" id="{5FA989C4-520F-405E-9C20-4A5F71E9980B}"/>
                </a:ext>
              </a:extLst>
            </p:cNvPr>
            <p:cNvGrpSpPr/>
            <p:nvPr/>
          </p:nvGrpSpPr>
          <p:grpSpPr>
            <a:xfrm>
              <a:off x="3038026" y="279795"/>
              <a:ext cx="3539515" cy="1862564"/>
              <a:chOff x="6439847" y="1693503"/>
              <a:chExt cx="3539515" cy="1862564"/>
            </a:xfrm>
          </p:grpSpPr>
          <p:grpSp>
            <p:nvGrpSpPr>
              <p:cNvPr id="56" name="グループ化 6">
                <a:extLst>
                  <a:ext uri="{FF2B5EF4-FFF2-40B4-BE49-F238E27FC236}">
                    <a16:creationId xmlns:a16="http://schemas.microsoft.com/office/drawing/2014/main" id="{B7DE223C-F6F1-4A9C-9B13-42BDA4A5DE58}"/>
                  </a:ext>
                </a:extLst>
              </p:cNvPr>
              <p:cNvGrpSpPr/>
              <p:nvPr/>
            </p:nvGrpSpPr>
            <p:grpSpPr>
              <a:xfrm>
                <a:off x="6439847" y="1693503"/>
                <a:ext cx="3539515" cy="1862564"/>
                <a:chOff x="4572000" y="-3222"/>
                <a:chExt cx="3539515" cy="1862564"/>
              </a:xfrm>
            </p:grpSpPr>
            <p:grpSp>
              <p:nvGrpSpPr>
                <p:cNvPr id="63" name="グループ化 7">
                  <a:extLst>
                    <a:ext uri="{FF2B5EF4-FFF2-40B4-BE49-F238E27FC236}">
                      <a16:creationId xmlns:a16="http://schemas.microsoft.com/office/drawing/2014/main" id="{1E64959E-E65E-4897-96A7-D17B85DEFB17}"/>
                    </a:ext>
                  </a:extLst>
                </p:cNvPr>
                <p:cNvGrpSpPr/>
                <p:nvPr/>
              </p:nvGrpSpPr>
              <p:grpSpPr>
                <a:xfrm>
                  <a:off x="4572000" y="-3222"/>
                  <a:ext cx="3539515" cy="1862163"/>
                  <a:chOff x="3214678" y="-3222"/>
                  <a:chExt cx="3539515" cy="1862163"/>
                </a:xfrm>
              </p:grpSpPr>
              <p:sp>
                <p:nvSpPr>
                  <p:cNvPr id="65" name="テキスト ボックス 64">
                    <a:extLst>
                      <a:ext uri="{FF2B5EF4-FFF2-40B4-BE49-F238E27FC236}">
                        <a16:creationId xmlns:a16="http://schemas.microsoft.com/office/drawing/2014/main" id="{C44AC9CC-D2C4-4C4B-98AA-164EB6DB0DEB}"/>
                      </a:ext>
                    </a:extLst>
                  </p:cNvPr>
                  <p:cNvSpPr txBox="1"/>
                  <p:nvPr/>
                </p:nvSpPr>
                <p:spPr>
                  <a:xfrm>
                    <a:off x="4765838" y="1520387"/>
                    <a:ext cx="393056" cy="338554"/>
                  </a:xfrm>
                  <a:prstGeom prst="rect">
                    <a:avLst/>
                  </a:prstGeom>
                  <a:solidFill>
                    <a:srgbClr val="F79646">
                      <a:lumMod val="75000"/>
                    </a:srgbClr>
                  </a:solidFill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ja-JP" sz="16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ＭＳ Ｐゴシック" panose="020B0600070205080204" pitchFamily="50" charset="-128"/>
                      </a:rPr>
                      <a:t>15</a:t>
                    </a:r>
                    <a:endParaRPr kumimoji="0" lang="ja-JP" alt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</a:endParaRPr>
                  </a:p>
                </p:txBody>
              </p:sp>
              <p:sp>
                <p:nvSpPr>
                  <p:cNvPr id="66" name="テキスト ボックス 65">
                    <a:extLst>
                      <a:ext uri="{FF2B5EF4-FFF2-40B4-BE49-F238E27FC236}">
                        <a16:creationId xmlns:a16="http://schemas.microsoft.com/office/drawing/2014/main" id="{DB918194-3806-45E8-9D5C-7B5F5130849A}"/>
                      </a:ext>
                    </a:extLst>
                  </p:cNvPr>
                  <p:cNvSpPr txBox="1"/>
                  <p:nvPr/>
                </p:nvSpPr>
                <p:spPr>
                  <a:xfrm>
                    <a:off x="6361137" y="472334"/>
                    <a:ext cx="393056" cy="338554"/>
                  </a:xfrm>
                  <a:prstGeom prst="rect">
                    <a:avLst/>
                  </a:prstGeom>
                  <a:solidFill>
                    <a:srgbClr val="F79646">
                      <a:lumMod val="75000"/>
                    </a:srgbClr>
                  </a:solidFill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ja-JP" sz="1600" kern="0" dirty="0">
                        <a:solidFill>
                          <a:prstClr val="black"/>
                        </a:solidFill>
                        <a:latin typeface="Calibri"/>
                        <a:ea typeface="ＭＳ Ｐゴシック" panose="020B0600070205080204" pitchFamily="50" charset="-128"/>
                      </a:rPr>
                      <a:t>1</a:t>
                    </a:r>
                    <a:r>
                      <a:rPr kumimoji="0" lang="en-US" altLang="ja-JP" sz="16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ＭＳ Ｐゴシック" panose="020B0600070205080204" pitchFamily="50" charset="-128"/>
                      </a:rPr>
                      <a:t>5</a:t>
                    </a:r>
                    <a:endParaRPr kumimoji="0" lang="ja-JP" alt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</a:endParaRPr>
                  </a:p>
                </p:txBody>
              </p:sp>
              <p:sp>
                <p:nvSpPr>
                  <p:cNvPr id="67" name="テキスト ボックス 66">
                    <a:extLst>
                      <a:ext uri="{FF2B5EF4-FFF2-40B4-BE49-F238E27FC236}">
                        <a16:creationId xmlns:a16="http://schemas.microsoft.com/office/drawing/2014/main" id="{78A0BC84-FA09-4F5E-8B86-09884503922B}"/>
                      </a:ext>
                    </a:extLst>
                  </p:cNvPr>
                  <p:cNvSpPr txBox="1"/>
                  <p:nvPr/>
                </p:nvSpPr>
                <p:spPr>
                  <a:xfrm>
                    <a:off x="6361137" y="80628"/>
                    <a:ext cx="393056" cy="338554"/>
                  </a:xfrm>
                  <a:prstGeom prst="rect">
                    <a:avLst/>
                  </a:prstGeom>
                  <a:solidFill>
                    <a:srgbClr val="F79646">
                      <a:lumMod val="75000"/>
                    </a:srgbClr>
                  </a:solidFill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ja-JP" sz="1600" kern="0" dirty="0">
                        <a:solidFill>
                          <a:prstClr val="black"/>
                        </a:solidFill>
                        <a:latin typeface="Calibri"/>
                        <a:ea typeface="ＭＳ Ｐゴシック" panose="020B0600070205080204" pitchFamily="50" charset="-128"/>
                      </a:rPr>
                      <a:t>4</a:t>
                    </a:r>
                    <a:r>
                      <a:rPr kumimoji="0" lang="en-US" altLang="ja-JP" sz="16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ＭＳ Ｐゴシック" panose="020B0600070205080204" pitchFamily="50" charset="-128"/>
                      </a:rPr>
                      <a:t>5</a:t>
                    </a:r>
                    <a:endParaRPr kumimoji="0" lang="ja-JP" alt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</a:endParaRPr>
                  </a:p>
                </p:txBody>
              </p:sp>
              <p:sp>
                <p:nvSpPr>
                  <p:cNvPr id="68" name="正方形/長方形 67">
                    <a:extLst>
                      <a:ext uri="{FF2B5EF4-FFF2-40B4-BE49-F238E27FC236}">
                        <a16:creationId xmlns:a16="http://schemas.microsoft.com/office/drawing/2014/main" id="{A7DEB89B-16D5-4E8D-8016-2976097A7440}"/>
                      </a:ext>
                    </a:extLst>
                  </p:cNvPr>
                  <p:cNvSpPr/>
                  <p:nvPr/>
                </p:nvSpPr>
                <p:spPr>
                  <a:xfrm>
                    <a:off x="4572000" y="361908"/>
                    <a:ext cx="328617" cy="292104"/>
                  </a:xfrm>
                  <a:prstGeom prst="rect">
                    <a:avLst/>
                  </a:prstGeom>
                  <a:solidFill>
                    <a:srgbClr val="4F81BD"/>
                  </a:solidFill>
                  <a:ln w="25400" cap="flat" cmpd="sng" algn="ctr">
                    <a:solidFill>
                      <a:srgbClr val="4F81BD">
                        <a:shade val="5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ja-JP" alt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  <a:cs typeface="+mn-cs"/>
                    </a:endParaRPr>
                  </a:p>
                </p:txBody>
              </p:sp>
              <p:sp>
                <p:nvSpPr>
                  <p:cNvPr id="69" name="正方形/長方形 68">
                    <a:extLst>
                      <a:ext uri="{FF2B5EF4-FFF2-40B4-BE49-F238E27FC236}">
                        <a16:creationId xmlns:a16="http://schemas.microsoft.com/office/drawing/2014/main" id="{F8672A93-53CC-426E-96F1-25FC9E52CB9F}"/>
                      </a:ext>
                    </a:extLst>
                  </p:cNvPr>
                  <p:cNvSpPr/>
                  <p:nvPr/>
                </p:nvSpPr>
                <p:spPr>
                  <a:xfrm>
                    <a:off x="4572000" y="946116"/>
                    <a:ext cx="328617" cy="292104"/>
                  </a:xfrm>
                  <a:prstGeom prst="rect">
                    <a:avLst/>
                  </a:prstGeom>
                  <a:solidFill>
                    <a:srgbClr val="4F81BD"/>
                  </a:solidFill>
                  <a:ln w="25400" cap="flat" cmpd="sng" algn="ctr">
                    <a:solidFill>
                      <a:srgbClr val="4F81BD">
                        <a:shade val="5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>
                    <a:defPPr>
                      <a:defRPr lang="ja-JP"/>
                    </a:defPPr>
                    <a:lvl1pPr marL="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1" lang="ja-JP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  <a:cs typeface="+mn-cs"/>
                    </a:endParaRPr>
                  </a:p>
                </p:txBody>
              </p:sp>
              <p:sp>
                <p:nvSpPr>
                  <p:cNvPr id="70" name="正方形/長方形 69">
                    <a:extLst>
                      <a:ext uri="{FF2B5EF4-FFF2-40B4-BE49-F238E27FC236}">
                        <a16:creationId xmlns:a16="http://schemas.microsoft.com/office/drawing/2014/main" id="{65795019-C070-491D-8E57-80066C54C43C}"/>
                      </a:ext>
                    </a:extLst>
                  </p:cNvPr>
                  <p:cNvSpPr/>
                  <p:nvPr/>
                </p:nvSpPr>
                <p:spPr>
                  <a:xfrm>
                    <a:off x="4918080" y="360132"/>
                    <a:ext cx="328617" cy="292104"/>
                  </a:xfrm>
                  <a:prstGeom prst="rect">
                    <a:avLst/>
                  </a:prstGeom>
                  <a:solidFill>
                    <a:srgbClr val="4F81BD"/>
                  </a:solidFill>
                  <a:ln w="25400" cap="flat" cmpd="sng" algn="ctr">
                    <a:solidFill>
                      <a:srgbClr val="4F81BD">
                        <a:shade val="5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>
                    <a:defPPr>
                      <a:defRPr lang="ja-JP"/>
                    </a:defPPr>
                    <a:lvl1pPr marL="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1" lang="ja-JP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  <a:cs typeface="+mn-cs"/>
                    </a:endParaRPr>
                  </a:p>
                </p:txBody>
              </p:sp>
              <p:sp>
                <p:nvSpPr>
                  <p:cNvPr id="71" name="正方形/長方形 70">
                    <a:extLst>
                      <a:ext uri="{FF2B5EF4-FFF2-40B4-BE49-F238E27FC236}">
                        <a16:creationId xmlns:a16="http://schemas.microsoft.com/office/drawing/2014/main" id="{BDD68C33-42E0-4B70-A537-76956A50647E}"/>
                      </a:ext>
                    </a:extLst>
                  </p:cNvPr>
                  <p:cNvSpPr/>
                  <p:nvPr/>
                </p:nvSpPr>
                <p:spPr>
                  <a:xfrm>
                    <a:off x="3214678" y="357166"/>
                    <a:ext cx="3000396" cy="881054"/>
                  </a:xfrm>
                  <a:prstGeom prst="rect">
                    <a:avLst/>
                  </a:prstGeom>
                  <a:noFill/>
                  <a:ln w="25400" cap="flat" cmpd="sng" algn="ctr">
                    <a:solidFill>
                      <a:srgbClr val="4F81BD">
                        <a:shade val="5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ja-JP" alt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  <a:cs typeface="+mn-cs"/>
                    </a:endParaRPr>
                  </a:p>
                </p:txBody>
              </p:sp>
              <p:sp>
                <p:nvSpPr>
                  <p:cNvPr id="72" name="円/楕円 24">
                    <a:extLst>
                      <a:ext uri="{FF2B5EF4-FFF2-40B4-BE49-F238E27FC236}">
                        <a16:creationId xmlns:a16="http://schemas.microsoft.com/office/drawing/2014/main" id="{DED4E8B8-FAAB-4DCD-8100-A33ABECE08F4}"/>
                      </a:ext>
                    </a:extLst>
                  </p:cNvPr>
                  <p:cNvSpPr/>
                  <p:nvPr/>
                </p:nvSpPr>
                <p:spPr>
                  <a:xfrm>
                    <a:off x="4718052" y="800064"/>
                    <a:ext cx="45719" cy="45719"/>
                  </a:xfrm>
                  <a:prstGeom prst="ellipse">
                    <a:avLst/>
                  </a:prstGeom>
                  <a:solidFill>
                    <a:srgbClr val="4F81BD"/>
                  </a:solidFill>
                  <a:ln w="25400" cap="flat" cmpd="sng" algn="ctr">
                    <a:solidFill>
                      <a:srgbClr val="4F81BD">
                        <a:shade val="5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ja-JP" alt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  <a:cs typeface="+mn-cs"/>
                    </a:endParaRPr>
                  </a:p>
                </p:txBody>
              </p:sp>
              <p:sp>
                <p:nvSpPr>
                  <p:cNvPr id="73" name="テキスト ボックス 72">
                    <a:extLst>
                      <a:ext uri="{FF2B5EF4-FFF2-40B4-BE49-F238E27FC236}">
                        <a16:creationId xmlns:a16="http://schemas.microsoft.com/office/drawing/2014/main" id="{D4F6D87C-3561-4CF4-800B-8DB74D2B14A3}"/>
                      </a:ext>
                    </a:extLst>
                  </p:cNvPr>
                  <p:cNvSpPr txBox="1"/>
                  <p:nvPr/>
                </p:nvSpPr>
                <p:spPr>
                  <a:xfrm>
                    <a:off x="4572000" y="-3222"/>
                    <a:ext cx="301686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ja-JP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ＭＳ Ｐゴシック" panose="020B0600070205080204" pitchFamily="50" charset="-128"/>
                      </a:rPr>
                      <a:t>1</a:t>
                    </a:r>
                    <a:endParaRPr kumimoji="0" lang="ja-JP" alt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</a:endParaRPr>
                  </a:p>
                </p:txBody>
              </p:sp>
              <p:sp>
                <p:nvSpPr>
                  <p:cNvPr id="74" name="テキスト ボックス 73">
                    <a:extLst>
                      <a:ext uri="{FF2B5EF4-FFF2-40B4-BE49-F238E27FC236}">
                        <a16:creationId xmlns:a16="http://schemas.microsoft.com/office/drawing/2014/main" id="{7D59D75D-7480-4581-B75D-53246F18954E}"/>
                      </a:ext>
                    </a:extLst>
                  </p:cNvPr>
                  <p:cNvSpPr txBox="1"/>
                  <p:nvPr/>
                </p:nvSpPr>
                <p:spPr>
                  <a:xfrm>
                    <a:off x="4572000" y="1155257"/>
                    <a:ext cx="301686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ja-JP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ＭＳ Ｐゴシック" panose="020B0600070205080204" pitchFamily="50" charset="-128"/>
                      </a:rPr>
                      <a:t>3</a:t>
                    </a:r>
                    <a:endParaRPr kumimoji="0" lang="ja-JP" alt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</a:endParaRPr>
                  </a:p>
                </p:txBody>
              </p:sp>
              <p:sp>
                <p:nvSpPr>
                  <p:cNvPr id="75" name="テキスト ボックス 74">
                    <a:extLst>
                      <a:ext uri="{FF2B5EF4-FFF2-40B4-BE49-F238E27FC236}">
                        <a16:creationId xmlns:a16="http://schemas.microsoft.com/office/drawing/2014/main" id="{34F2B8EA-7917-490B-BBB6-1A1397ECD690}"/>
                      </a:ext>
                    </a:extLst>
                  </p:cNvPr>
                  <p:cNvSpPr txBox="1"/>
                  <p:nvPr/>
                </p:nvSpPr>
                <p:spPr>
                  <a:xfrm>
                    <a:off x="5265747" y="654012"/>
                    <a:ext cx="301686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ja-JP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ＭＳ Ｐゴシック" panose="020B0600070205080204" pitchFamily="50" charset="-128"/>
                      </a:rPr>
                      <a:t>2</a:t>
                    </a:r>
                    <a:endParaRPr kumimoji="0" lang="ja-JP" alt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</a:endParaRPr>
                  </a:p>
                </p:txBody>
              </p:sp>
              <p:sp>
                <p:nvSpPr>
                  <p:cNvPr id="76" name="テキスト ボックス 75">
                    <a:extLst>
                      <a:ext uri="{FF2B5EF4-FFF2-40B4-BE49-F238E27FC236}">
                        <a16:creationId xmlns:a16="http://schemas.microsoft.com/office/drawing/2014/main" id="{F6327018-7D2C-4FE2-8261-E7407F0BC0CF}"/>
                      </a:ext>
                    </a:extLst>
                  </p:cNvPr>
                  <p:cNvSpPr txBox="1"/>
                  <p:nvPr/>
                </p:nvSpPr>
                <p:spPr>
                  <a:xfrm>
                    <a:off x="3878253" y="654012"/>
                    <a:ext cx="301686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ja-JP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ＭＳ Ｐゴシック" panose="020B0600070205080204" pitchFamily="50" charset="-128"/>
                      </a:rPr>
                      <a:t>4</a:t>
                    </a:r>
                    <a:endParaRPr kumimoji="0" lang="ja-JP" alt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</a:endParaRPr>
                  </a:p>
                </p:txBody>
              </p:sp>
            </p:grpSp>
            <p:sp>
              <p:nvSpPr>
                <p:cNvPr id="64" name="テキスト ボックス 63">
                  <a:extLst>
                    <a:ext uri="{FF2B5EF4-FFF2-40B4-BE49-F238E27FC236}">
                      <a16:creationId xmlns:a16="http://schemas.microsoft.com/office/drawing/2014/main" id="{7024807C-F08E-410D-A529-7A1E69BFAD11}"/>
                    </a:ext>
                  </a:extLst>
                </p:cNvPr>
                <p:cNvSpPr txBox="1"/>
                <p:nvPr/>
              </p:nvSpPr>
              <p:spPr>
                <a:xfrm>
                  <a:off x="6591212" y="1520788"/>
                  <a:ext cx="393056" cy="338554"/>
                </a:xfrm>
                <a:prstGeom prst="rect">
                  <a:avLst/>
                </a:prstGeom>
                <a:solidFill>
                  <a:srgbClr val="F79646">
                    <a:lumMod val="75000"/>
                  </a:srgbClr>
                </a:solidFill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ja-JP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</a:rPr>
                    <a:t>45</a:t>
                  </a:r>
                  <a:endParaRPr kumimoji="0" lang="ja-JP" alt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</p:grpSp>
          <p:sp>
            <p:nvSpPr>
              <p:cNvPr id="57" name="正方形/長方形 56">
                <a:extLst>
                  <a:ext uri="{FF2B5EF4-FFF2-40B4-BE49-F238E27FC236}">
                    <a16:creationId xmlns:a16="http://schemas.microsoft.com/office/drawing/2014/main" id="{6F59A128-035C-4B2C-846E-B44EC568DE2D}"/>
                  </a:ext>
                </a:extLst>
              </p:cNvPr>
              <p:cNvSpPr/>
              <p:nvPr/>
            </p:nvSpPr>
            <p:spPr>
              <a:xfrm>
                <a:off x="8135537" y="2634706"/>
                <a:ext cx="328617" cy="292104"/>
              </a:xfrm>
              <a:prstGeom prst="rect">
                <a:avLst/>
              </a:prstGeom>
              <a:solidFill>
                <a:srgbClr val="4F81BD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>
                <a:defPPr>
                  <a:defRPr lang="ja-JP"/>
                </a:defPPr>
                <a:lvl1pPr marL="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58" name="正方形/長方形 57">
                <a:extLst>
                  <a:ext uri="{FF2B5EF4-FFF2-40B4-BE49-F238E27FC236}">
                    <a16:creationId xmlns:a16="http://schemas.microsoft.com/office/drawing/2014/main" id="{04C0A919-C458-415A-BFBE-151A81E86369}"/>
                  </a:ext>
                </a:extLst>
              </p:cNvPr>
              <p:cNvSpPr/>
              <p:nvPr/>
            </p:nvSpPr>
            <p:spPr>
              <a:xfrm>
                <a:off x="7465190" y="2058052"/>
                <a:ext cx="328617" cy="292104"/>
              </a:xfrm>
              <a:prstGeom prst="rect">
                <a:avLst/>
              </a:prstGeom>
              <a:solidFill>
                <a:srgbClr val="4F81BD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>
                <a:defPPr>
                  <a:defRPr lang="ja-JP"/>
                </a:defPPr>
                <a:lvl1pPr marL="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59" name="正方形/長方形 58">
                <a:extLst>
                  <a:ext uri="{FF2B5EF4-FFF2-40B4-BE49-F238E27FC236}">
                    <a16:creationId xmlns:a16="http://schemas.microsoft.com/office/drawing/2014/main" id="{BC720244-CB88-4C1E-885A-59C8C6C67E3A}"/>
                  </a:ext>
                </a:extLst>
              </p:cNvPr>
              <p:cNvSpPr/>
              <p:nvPr/>
            </p:nvSpPr>
            <p:spPr>
              <a:xfrm>
                <a:off x="7460671" y="2636018"/>
                <a:ext cx="328617" cy="292104"/>
              </a:xfrm>
              <a:prstGeom prst="rect">
                <a:avLst/>
              </a:prstGeom>
              <a:solidFill>
                <a:srgbClr val="4F81BD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>
                <a:defPPr>
                  <a:defRPr lang="ja-JP"/>
                </a:defPPr>
                <a:lvl1pPr marL="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endParaRPr>
              </a:p>
            </p:txBody>
          </p:sp>
          <p:grpSp>
            <p:nvGrpSpPr>
              <p:cNvPr id="60" name="グループ化 59">
                <a:extLst>
                  <a:ext uri="{FF2B5EF4-FFF2-40B4-BE49-F238E27FC236}">
                    <a16:creationId xmlns:a16="http://schemas.microsoft.com/office/drawing/2014/main" id="{E4080831-9797-494B-AFA8-FFE4EC8B58C7}"/>
                  </a:ext>
                </a:extLst>
              </p:cNvPr>
              <p:cNvGrpSpPr/>
              <p:nvPr/>
            </p:nvGrpSpPr>
            <p:grpSpPr>
              <a:xfrm>
                <a:off x="7808338" y="2372097"/>
                <a:ext cx="328617" cy="292104"/>
                <a:chOff x="8732216" y="2794153"/>
                <a:chExt cx="328617" cy="292104"/>
              </a:xfrm>
            </p:grpSpPr>
            <p:sp>
              <p:nvSpPr>
                <p:cNvPr id="61" name="正方形/長方形 60">
                  <a:extLst>
                    <a:ext uri="{FF2B5EF4-FFF2-40B4-BE49-F238E27FC236}">
                      <a16:creationId xmlns:a16="http://schemas.microsoft.com/office/drawing/2014/main" id="{3B7A3837-78E9-42F2-A4C3-8A1D253061A1}"/>
                    </a:ext>
                  </a:extLst>
                </p:cNvPr>
                <p:cNvSpPr/>
                <p:nvPr/>
              </p:nvSpPr>
              <p:spPr>
                <a:xfrm>
                  <a:off x="8732216" y="2794153"/>
                  <a:ext cx="328617" cy="292104"/>
                </a:xfrm>
                <a:prstGeom prst="rect">
                  <a:avLst/>
                </a:prstGeom>
                <a:solidFill>
                  <a:srgbClr val="4F81BD"/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62" name="正方形/長方形 61">
                  <a:extLst>
                    <a:ext uri="{FF2B5EF4-FFF2-40B4-BE49-F238E27FC236}">
                      <a16:creationId xmlns:a16="http://schemas.microsoft.com/office/drawing/2014/main" id="{A67A5FA9-7A37-4507-9BF6-6EA9DB2E505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8808420" y="2860834"/>
                  <a:ext cx="164308" cy="146052"/>
                </a:xfrm>
                <a:prstGeom prst="rect">
                  <a:avLst/>
                </a:prstGeom>
                <a:solidFill>
                  <a:sysClr val="window" lastClr="FFFFFF"/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</p:grpSp>
        </p:grpSp>
        <p:sp>
          <p:nvSpPr>
            <p:cNvPr id="54" name="正方形/長方形 53">
              <a:extLst>
                <a:ext uri="{FF2B5EF4-FFF2-40B4-BE49-F238E27FC236}">
                  <a16:creationId xmlns:a16="http://schemas.microsoft.com/office/drawing/2014/main" id="{9F59A896-7287-426D-80DB-E6AAAF4F2831}"/>
                </a:ext>
              </a:extLst>
            </p:cNvPr>
            <p:cNvSpPr/>
            <p:nvPr/>
          </p:nvSpPr>
          <p:spPr>
            <a:xfrm>
              <a:off x="4056980" y="964397"/>
              <a:ext cx="328617" cy="292104"/>
            </a:xfrm>
            <a:prstGeom prst="rect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55" name="正方形/長方形 54">
              <a:extLst>
                <a:ext uri="{FF2B5EF4-FFF2-40B4-BE49-F238E27FC236}">
                  <a16:creationId xmlns:a16="http://schemas.microsoft.com/office/drawing/2014/main" id="{799D826C-B191-402A-8338-0840C70D8A0C}"/>
                </a:ext>
              </a:extLst>
            </p:cNvPr>
            <p:cNvSpPr/>
            <p:nvPr/>
          </p:nvSpPr>
          <p:spPr>
            <a:xfrm>
              <a:off x="4715228" y="905758"/>
              <a:ext cx="328617" cy="292104"/>
            </a:xfrm>
            <a:prstGeom prst="rect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</p:grpSp>
      <p:grpSp>
        <p:nvGrpSpPr>
          <p:cNvPr id="77" name="グループ化 76">
            <a:extLst>
              <a:ext uri="{FF2B5EF4-FFF2-40B4-BE49-F238E27FC236}">
                <a16:creationId xmlns:a16="http://schemas.microsoft.com/office/drawing/2014/main" id="{793211A8-B2D8-4E30-A618-95B177BBFB28}"/>
              </a:ext>
            </a:extLst>
          </p:cNvPr>
          <p:cNvGrpSpPr/>
          <p:nvPr/>
        </p:nvGrpSpPr>
        <p:grpSpPr>
          <a:xfrm>
            <a:off x="4399955" y="254713"/>
            <a:ext cx="3539515" cy="1862564"/>
            <a:chOff x="3038026" y="279795"/>
            <a:chExt cx="3539515" cy="1862564"/>
          </a:xfrm>
        </p:grpSpPr>
        <p:grpSp>
          <p:nvGrpSpPr>
            <p:cNvPr id="78" name="グループ化 77">
              <a:extLst>
                <a:ext uri="{FF2B5EF4-FFF2-40B4-BE49-F238E27FC236}">
                  <a16:creationId xmlns:a16="http://schemas.microsoft.com/office/drawing/2014/main" id="{0CE3D35D-C379-4825-8A6B-4CA195F3C4AF}"/>
                </a:ext>
              </a:extLst>
            </p:cNvPr>
            <p:cNvGrpSpPr/>
            <p:nvPr/>
          </p:nvGrpSpPr>
          <p:grpSpPr>
            <a:xfrm>
              <a:off x="3038026" y="279795"/>
              <a:ext cx="3539515" cy="1862564"/>
              <a:chOff x="6439847" y="1693503"/>
              <a:chExt cx="3539515" cy="1862564"/>
            </a:xfrm>
          </p:grpSpPr>
          <p:grpSp>
            <p:nvGrpSpPr>
              <p:cNvPr id="81" name="グループ化 6">
                <a:extLst>
                  <a:ext uri="{FF2B5EF4-FFF2-40B4-BE49-F238E27FC236}">
                    <a16:creationId xmlns:a16="http://schemas.microsoft.com/office/drawing/2014/main" id="{4E92DF2A-668A-41C7-86D1-F3E1B9147D8D}"/>
                  </a:ext>
                </a:extLst>
              </p:cNvPr>
              <p:cNvGrpSpPr/>
              <p:nvPr/>
            </p:nvGrpSpPr>
            <p:grpSpPr>
              <a:xfrm>
                <a:off x="6439847" y="1693503"/>
                <a:ext cx="3539515" cy="1862564"/>
                <a:chOff x="4572000" y="-3222"/>
                <a:chExt cx="3539515" cy="1862564"/>
              </a:xfrm>
            </p:grpSpPr>
            <p:grpSp>
              <p:nvGrpSpPr>
                <p:cNvPr id="88" name="グループ化 7">
                  <a:extLst>
                    <a:ext uri="{FF2B5EF4-FFF2-40B4-BE49-F238E27FC236}">
                      <a16:creationId xmlns:a16="http://schemas.microsoft.com/office/drawing/2014/main" id="{0C98D6CC-7B90-48F0-BD36-C5D9F75746F8}"/>
                    </a:ext>
                  </a:extLst>
                </p:cNvPr>
                <p:cNvGrpSpPr/>
                <p:nvPr/>
              </p:nvGrpSpPr>
              <p:grpSpPr>
                <a:xfrm>
                  <a:off x="4572000" y="-3222"/>
                  <a:ext cx="3539515" cy="1862163"/>
                  <a:chOff x="3214678" y="-3222"/>
                  <a:chExt cx="3539515" cy="1862163"/>
                </a:xfrm>
              </p:grpSpPr>
              <p:sp>
                <p:nvSpPr>
                  <p:cNvPr id="90" name="テキスト ボックス 89">
                    <a:extLst>
                      <a:ext uri="{FF2B5EF4-FFF2-40B4-BE49-F238E27FC236}">
                        <a16:creationId xmlns:a16="http://schemas.microsoft.com/office/drawing/2014/main" id="{56AC2B37-33C5-4978-AE5E-4C4B8B021A2B}"/>
                      </a:ext>
                    </a:extLst>
                  </p:cNvPr>
                  <p:cNvSpPr txBox="1"/>
                  <p:nvPr/>
                </p:nvSpPr>
                <p:spPr>
                  <a:xfrm>
                    <a:off x="4765838" y="1520387"/>
                    <a:ext cx="393056" cy="338554"/>
                  </a:xfrm>
                  <a:prstGeom prst="rect">
                    <a:avLst/>
                  </a:prstGeom>
                  <a:solidFill>
                    <a:srgbClr val="F79646">
                      <a:lumMod val="75000"/>
                    </a:srgbClr>
                  </a:solidFill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ja-JP" sz="16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ＭＳ Ｐゴシック" panose="020B0600070205080204" pitchFamily="50" charset="-128"/>
                      </a:rPr>
                      <a:t>15</a:t>
                    </a:r>
                    <a:endParaRPr kumimoji="0" lang="ja-JP" alt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</a:endParaRPr>
                  </a:p>
                </p:txBody>
              </p:sp>
              <p:sp>
                <p:nvSpPr>
                  <p:cNvPr id="91" name="テキスト ボックス 90">
                    <a:extLst>
                      <a:ext uri="{FF2B5EF4-FFF2-40B4-BE49-F238E27FC236}">
                        <a16:creationId xmlns:a16="http://schemas.microsoft.com/office/drawing/2014/main" id="{75C30BE4-9FB9-45E0-AD48-C7E90FA5D757}"/>
                      </a:ext>
                    </a:extLst>
                  </p:cNvPr>
                  <p:cNvSpPr txBox="1"/>
                  <p:nvPr/>
                </p:nvSpPr>
                <p:spPr>
                  <a:xfrm>
                    <a:off x="6361137" y="472334"/>
                    <a:ext cx="393056" cy="338554"/>
                  </a:xfrm>
                  <a:prstGeom prst="rect">
                    <a:avLst/>
                  </a:prstGeom>
                  <a:solidFill>
                    <a:srgbClr val="F79646">
                      <a:lumMod val="75000"/>
                    </a:srgbClr>
                  </a:solidFill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ja-JP" sz="1600" kern="0" dirty="0">
                        <a:solidFill>
                          <a:prstClr val="black"/>
                        </a:solidFill>
                        <a:latin typeface="Calibri"/>
                        <a:ea typeface="ＭＳ Ｐゴシック" panose="020B0600070205080204" pitchFamily="50" charset="-128"/>
                      </a:rPr>
                      <a:t>1</a:t>
                    </a:r>
                    <a:r>
                      <a:rPr kumimoji="0" lang="en-US" altLang="ja-JP" sz="16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ＭＳ Ｐゴシック" panose="020B0600070205080204" pitchFamily="50" charset="-128"/>
                      </a:rPr>
                      <a:t>5</a:t>
                    </a:r>
                    <a:endParaRPr kumimoji="0" lang="ja-JP" alt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</a:endParaRPr>
                  </a:p>
                </p:txBody>
              </p:sp>
              <p:sp>
                <p:nvSpPr>
                  <p:cNvPr id="92" name="テキスト ボックス 91">
                    <a:extLst>
                      <a:ext uri="{FF2B5EF4-FFF2-40B4-BE49-F238E27FC236}">
                        <a16:creationId xmlns:a16="http://schemas.microsoft.com/office/drawing/2014/main" id="{86E99FE3-C720-4186-A476-FD3C59FAB36B}"/>
                      </a:ext>
                    </a:extLst>
                  </p:cNvPr>
                  <p:cNvSpPr txBox="1"/>
                  <p:nvPr/>
                </p:nvSpPr>
                <p:spPr>
                  <a:xfrm>
                    <a:off x="6361137" y="80628"/>
                    <a:ext cx="393056" cy="338554"/>
                  </a:xfrm>
                  <a:prstGeom prst="rect">
                    <a:avLst/>
                  </a:prstGeom>
                  <a:solidFill>
                    <a:srgbClr val="F79646">
                      <a:lumMod val="75000"/>
                    </a:srgbClr>
                  </a:solidFill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ja-JP" sz="1600" kern="0" dirty="0">
                        <a:solidFill>
                          <a:prstClr val="black"/>
                        </a:solidFill>
                        <a:latin typeface="Calibri"/>
                        <a:ea typeface="ＭＳ Ｐゴシック" panose="020B0600070205080204" pitchFamily="50" charset="-128"/>
                      </a:rPr>
                      <a:t>4</a:t>
                    </a:r>
                    <a:r>
                      <a:rPr kumimoji="0" lang="en-US" altLang="ja-JP" sz="16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ＭＳ Ｐゴシック" panose="020B0600070205080204" pitchFamily="50" charset="-128"/>
                      </a:rPr>
                      <a:t>5</a:t>
                    </a:r>
                    <a:endParaRPr kumimoji="0" lang="ja-JP" alt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</a:endParaRPr>
                  </a:p>
                </p:txBody>
              </p:sp>
              <p:sp>
                <p:nvSpPr>
                  <p:cNvPr id="93" name="正方形/長方形 92">
                    <a:extLst>
                      <a:ext uri="{FF2B5EF4-FFF2-40B4-BE49-F238E27FC236}">
                        <a16:creationId xmlns:a16="http://schemas.microsoft.com/office/drawing/2014/main" id="{CA37070F-D17B-4C64-98A0-CD7963A66217}"/>
                      </a:ext>
                    </a:extLst>
                  </p:cNvPr>
                  <p:cNvSpPr/>
                  <p:nvPr/>
                </p:nvSpPr>
                <p:spPr>
                  <a:xfrm>
                    <a:off x="4572000" y="361908"/>
                    <a:ext cx="328617" cy="292104"/>
                  </a:xfrm>
                  <a:prstGeom prst="rect">
                    <a:avLst/>
                  </a:prstGeom>
                  <a:solidFill>
                    <a:srgbClr val="4F81BD"/>
                  </a:solidFill>
                  <a:ln w="25400" cap="flat" cmpd="sng" algn="ctr">
                    <a:solidFill>
                      <a:srgbClr val="4F81BD">
                        <a:shade val="5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ja-JP" alt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  <a:cs typeface="+mn-cs"/>
                    </a:endParaRPr>
                  </a:p>
                </p:txBody>
              </p:sp>
              <p:sp>
                <p:nvSpPr>
                  <p:cNvPr id="94" name="正方形/長方形 93">
                    <a:extLst>
                      <a:ext uri="{FF2B5EF4-FFF2-40B4-BE49-F238E27FC236}">
                        <a16:creationId xmlns:a16="http://schemas.microsoft.com/office/drawing/2014/main" id="{7A0A2165-772F-41AD-9444-077ACE0CFB59}"/>
                      </a:ext>
                    </a:extLst>
                  </p:cNvPr>
                  <p:cNvSpPr/>
                  <p:nvPr/>
                </p:nvSpPr>
                <p:spPr>
                  <a:xfrm>
                    <a:off x="4572000" y="946116"/>
                    <a:ext cx="328617" cy="292104"/>
                  </a:xfrm>
                  <a:prstGeom prst="rect">
                    <a:avLst/>
                  </a:prstGeom>
                  <a:solidFill>
                    <a:srgbClr val="4F81BD"/>
                  </a:solidFill>
                  <a:ln w="25400" cap="flat" cmpd="sng" algn="ctr">
                    <a:solidFill>
                      <a:srgbClr val="4F81BD">
                        <a:shade val="5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>
                    <a:defPPr>
                      <a:defRPr lang="ja-JP"/>
                    </a:defPPr>
                    <a:lvl1pPr marL="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1" lang="ja-JP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  <a:cs typeface="+mn-cs"/>
                    </a:endParaRPr>
                  </a:p>
                </p:txBody>
              </p:sp>
              <p:sp>
                <p:nvSpPr>
                  <p:cNvPr id="95" name="正方形/長方形 94">
                    <a:extLst>
                      <a:ext uri="{FF2B5EF4-FFF2-40B4-BE49-F238E27FC236}">
                        <a16:creationId xmlns:a16="http://schemas.microsoft.com/office/drawing/2014/main" id="{15446011-C581-48B1-ACFE-F53746115F66}"/>
                      </a:ext>
                    </a:extLst>
                  </p:cNvPr>
                  <p:cNvSpPr/>
                  <p:nvPr/>
                </p:nvSpPr>
                <p:spPr>
                  <a:xfrm>
                    <a:off x="4918080" y="360132"/>
                    <a:ext cx="328617" cy="292104"/>
                  </a:xfrm>
                  <a:prstGeom prst="rect">
                    <a:avLst/>
                  </a:prstGeom>
                  <a:solidFill>
                    <a:srgbClr val="4F81BD"/>
                  </a:solidFill>
                  <a:ln w="25400" cap="flat" cmpd="sng" algn="ctr">
                    <a:solidFill>
                      <a:srgbClr val="4F81BD">
                        <a:shade val="5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>
                    <a:defPPr>
                      <a:defRPr lang="ja-JP"/>
                    </a:defPPr>
                    <a:lvl1pPr marL="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1" lang="ja-JP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  <a:cs typeface="+mn-cs"/>
                    </a:endParaRPr>
                  </a:p>
                </p:txBody>
              </p:sp>
              <p:sp>
                <p:nvSpPr>
                  <p:cNvPr id="96" name="正方形/長方形 95">
                    <a:extLst>
                      <a:ext uri="{FF2B5EF4-FFF2-40B4-BE49-F238E27FC236}">
                        <a16:creationId xmlns:a16="http://schemas.microsoft.com/office/drawing/2014/main" id="{F3F876A2-D931-4B86-98A3-EDB507F5E49B}"/>
                      </a:ext>
                    </a:extLst>
                  </p:cNvPr>
                  <p:cNvSpPr/>
                  <p:nvPr/>
                </p:nvSpPr>
                <p:spPr>
                  <a:xfrm>
                    <a:off x="3214678" y="357166"/>
                    <a:ext cx="3000396" cy="881054"/>
                  </a:xfrm>
                  <a:prstGeom prst="rect">
                    <a:avLst/>
                  </a:prstGeom>
                  <a:noFill/>
                  <a:ln w="25400" cap="flat" cmpd="sng" algn="ctr">
                    <a:solidFill>
                      <a:srgbClr val="4F81BD">
                        <a:shade val="5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ja-JP" alt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  <a:cs typeface="+mn-cs"/>
                    </a:endParaRPr>
                  </a:p>
                </p:txBody>
              </p:sp>
              <p:sp>
                <p:nvSpPr>
                  <p:cNvPr id="97" name="円/楕円 24">
                    <a:extLst>
                      <a:ext uri="{FF2B5EF4-FFF2-40B4-BE49-F238E27FC236}">
                        <a16:creationId xmlns:a16="http://schemas.microsoft.com/office/drawing/2014/main" id="{FCFC8BDE-2E65-49CC-A398-174C83253504}"/>
                      </a:ext>
                    </a:extLst>
                  </p:cNvPr>
                  <p:cNvSpPr/>
                  <p:nvPr/>
                </p:nvSpPr>
                <p:spPr>
                  <a:xfrm>
                    <a:off x="4718052" y="800064"/>
                    <a:ext cx="45719" cy="45719"/>
                  </a:xfrm>
                  <a:prstGeom prst="ellipse">
                    <a:avLst/>
                  </a:prstGeom>
                  <a:solidFill>
                    <a:srgbClr val="4F81BD"/>
                  </a:solidFill>
                  <a:ln w="25400" cap="flat" cmpd="sng" algn="ctr">
                    <a:solidFill>
                      <a:srgbClr val="4F81BD">
                        <a:shade val="5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ja-JP" alt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  <a:cs typeface="+mn-cs"/>
                    </a:endParaRPr>
                  </a:p>
                </p:txBody>
              </p:sp>
              <p:sp>
                <p:nvSpPr>
                  <p:cNvPr id="98" name="テキスト ボックス 97">
                    <a:extLst>
                      <a:ext uri="{FF2B5EF4-FFF2-40B4-BE49-F238E27FC236}">
                        <a16:creationId xmlns:a16="http://schemas.microsoft.com/office/drawing/2014/main" id="{BFD4DE34-1F43-4263-BE50-C0367F80D99E}"/>
                      </a:ext>
                    </a:extLst>
                  </p:cNvPr>
                  <p:cNvSpPr txBox="1"/>
                  <p:nvPr/>
                </p:nvSpPr>
                <p:spPr>
                  <a:xfrm>
                    <a:off x="4572000" y="-3222"/>
                    <a:ext cx="301686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ja-JP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ＭＳ Ｐゴシック" panose="020B0600070205080204" pitchFamily="50" charset="-128"/>
                      </a:rPr>
                      <a:t>1</a:t>
                    </a:r>
                    <a:endParaRPr kumimoji="0" lang="ja-JP" alt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</a:endParaRPr>
                  </a:p>
                </p:txBody>
              </p:sp>
              <p:sp>
                <p:nvSpPr>
                  <p:cNvPr id="99" name="テキスト ボックス 98">
                    <a:extLst>
                      <a:ext uri="{FF2B5EF4-FFF2-40B4-BE49-F238E27FC236}">
                        <a16:creationId xmlns:a16="http://schemas.microsoft.com/office/drawing/2014/main" id="{F6CC6D78-9F8C-46A5-841B-0A41D65D9EBC}"/>
                      </a:ext>
                    </a:extLst>
                  </p:cNvPr>
                  <p:cNvSpPr txBox="1"/>
                  <p:nvPr/>
                </p:nvSpPr>
                <p:spPr>
                  <a:xfrm>
                    <a:off x="4572000" y="1155257"/>
                    <a:ext cx="301686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ja-JP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ＭＳ Ｐゴシック" panose="020B0600070205080204" pitchFamily="50" charset="-128"/>
                      </a:rPr>
                      <a:t>3</a:t>
                    </a:r>
                    <a:endParaRPr kumimoji="0" lang="ja-JP" alt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</a:endParaRPr>
                  </a:p>
                </p:txBody>
              </p:sp>
              <p:sp>
                <p:nvSpPr>
                  <p:cNvPr id="100" name="テキスト ボックス 99">
                    <a:extLst>
                      <a:ext uri="{FF2B5EF4-FFF2-40B4-BE49-F238E27FC236}">
                        <a16:creationId xmlns:a16="http://schemas.microsoft.com/office/drawing/2014/main" id="{E4C079DB-ACCA-48C9-BC02-72E64F46A625}"/>
                      </a:ext>
                    </a:extLst>
                  </p:cNvPr>
                  <p:cNvSpPr txBox="1"/>
                  <p:nvPr/>
                </p:nvSpPr>
                <p:spPr>
                  <a:xfrm>
                    <a:off x="5265747" y="654012"/>
                    <a:ext cx="301686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ja-JP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ＭＳ Ｐゴシック" panose="020B0600070205080204" pitchFamily="50" charset="-128"/>
                      </a:rPr>
                      <a:t>2</a:t>
                    </a:r>
                    <a:endParaRPr kumimoji="0" lang="ja-JP" alt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</a:endParaRPr>
                  </a:p>
                </p:txBody>
              </p:sp>
              <p:sp>
                <p:nvSpPr>
                  <p:cNvPr id="101" name="テキスト ボックス 100">
                    <a:extLst>
                      <a:ext uri="{FF2B5EF4-FFF2-40B4-BE49-F238E27FC236}">
                        <a16:creationId xmlns:a16="http://schemas.microsoft.com/office/drawing/2014/main" id="{B7424EA8-C60F-4D51-97CF-379275F0FE71}"/>
                      </a:ext>
                    </a:extLst>
                  </p:cNvPr>
                  <p:cNvSpPr txBox="1"/>
                  <p:nvPr/>
                </p:nvSpPr>
                <p:spPr>
                  <a:xfrm>
                    <a:off x="3878253" y="654012"/>
                    <a:ext cx="301686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ja-JP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ＭＳ Ｐゴシック" panose="020B0600070205080204" pitchFamily="50" charset="-128"/>
                      </a:rPr>
                      <a:t>4</a:t>
                    </a:r>
                    <a:endParaRPr kumimoji="0" lang="ja-JP" alt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</a:endParaRPr>
                  </a:p>
                </p:txBody>
              </p:sp>
            </p:grpSp>
            <p:sp>
              <p:nvSpPr>
                <p:cNvPr id="89" name="テキスト ボックス 88">
                  <a:extLst>
                    <a:ext uri="{FF2B5EF4-FFF2-40B4-BE49-F238E27FC236}">
                      <a16:creationId xmlns:a16="http://schemas.microsoft.com/office/drawing/2014/main" id="{A19ADFD0-D239-4FD7-AD8D-14B3D05BD356}"/>
                    </a:ext>
                  </a:extLst>
                </p:cNvPr>
                <p:cNvSpPr txBox="1"/>
                <p:nvPr/>
              </p:nvSpPr>
              <p:spPr>
                <a:xfrm>
                  <a:off x="6591212" y="1520788"/>
                  <a:ext cx="393056" cy="338554"/>
                </a:xfrm>
                <a:prstGeom prst="rect">
                  <a:avLst/>
                </a:prstGeom>
                <a:solidFill>
                  <a:srgbClr val="F79646">
                    <a:lumMod val="75000"/>
                  </a:srgbClr>
                </a:solidFill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ja-JP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</a:rPr>
                    <a:t>45</a:t>
                  </a:r>
                  <a:endParaRPr kumimoji="0" lang="ja-JP" alt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</p:grpSp>
          <p:sp>
            <p:nvSpPr>
              <p:cNvPr id="82" name="正方形/長方形 81">
                <a:extLst>
                  <a:ext uri="{FF2B5EF4-FFF2-40B4-BE49-F238E27FC236}">
                    <a16:creationId xmlns:a16="http://schemas.microsoft.com/office/drawing/2014/main" id="{FDD1D4C2-6698-4761-BECF-EE5F165FCF5B}"/>
                  </a:ext>
                </a:extLst>
              </p:cNvPr>
              <p:cNvSpPr/>
              <p:nvPr/>
            </p:nvSpPr>
            <p:spPr>
              <a:xfrm>
                <a:off x="8135537" y="2634706"/>
                <a:ext cx="328617" cy="292104"/>
              </a:xfrm>
              <a:prstGeom prst="rect">
                <a:avLst/>
              </a:prstGeom>
              <a:solidFill>
                <a:srgbClr val="4F81BD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>
                <a:defPPr>
                  <a:defRPr lang="ja-JP"/>
                </a:defPPr>
                <a:lvl1pPr marL="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83" name="正方形/長方形 82">
                <a:extLst>
                  <a:ext uri="{FF2B5EF4-FFF2-40B4-BE49-F238E27FC236}">
                    <a16:creationId xmlns:a16="http://schemas.microsoft.com/office/drawing/2014/main" id="{C45B42BD-9873-41DD-86D2-C86DC7EBD378}"/>
                  </a:ext>
                </a:extLst>
              </p:cNvPr>
              <p:cNvSpPr/>
              <p:nvPr/>
            </p:nvSpPr>
            <p:spPr>
              <a:xfrm>
                <a:off x="7465190" y="2058052"/>
                <a:ext cx="328617" cy="292104"/>
              </a:xfrm>
              <a:prstGeom prst="rect">
                <a:avLst/>
              </a:prstGeom>
              <a:solidFill>
                <a:srgbClr val="4F81BD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>
                <a:defPPr>
                  <a:defRPr lang="ja-JP"/>
                </a:defPPr>
                <a:lvl1pPr marL="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84" name="正方形/長方形 83">
                <a:extLst>
                  <a:ext uri="{FF2B5EF4-FFF2-40B4-BE49-F238E27FC236}">
                    <a16:creationId xmlns:a16="http://schemas.microsoft.com/office/drawing/2014/main" id="{E2166F50-2BDD-47E2-82AB-4C2BE4DD251B}"/>
                  </a:ext>
                </a:extLst>
              </p:cNvPr>
              <p:cNvSpPr/>
              <p:nvPr/>
            </p:nvSpPr>
            <p:spPr>
              <a:xfrm>
                <a:off x="7460671" y="2636018"/>
                <a:ext cx="328617" cy="292104"/>
              </a:xfrm>
              <a:prstGeom prst="rect">
                <a:avLst/>
              </a:prstGeom>
              <a:solidFill>
                <a:srgbClr val="4F81BD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>
                <a:defPPr>
                  <a:defRPr lang="ja-JP"/>
                </a:defPPr>
                <a:lvl1pPr marL="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endParaRPr>
              </a:p>
            </p:txBody>
          </p:sp>
        </p:grpSp>
        <p:sp>
          <p:nvSpPr>
            <p:cNvPr id="79" name="正方形/長方形 78">
              <a:extLst>
                <a:ext uri="{FF2B5EF4-FFF2-40B4-BE49-F238E27FC236}">
                  <a16:creationId xmlns:a16="http://schemas.microsoft.com/office/drawing/2014/main" id="{D2942D3B-BA20-48B5-BDB9-8857C51EE6E3}"/>
                </a:ext>
              </a:extLst>
            </p:cNvPr>
            <p:cNvSpPr/>
            <p:nvPr/>
          </p:nvSpPr>
          <p:spPr>
            <a:xfrm>
              <a:off x="4056980" y="964397"/>
              <a:ext cx="328617" cy="292104"/>
            </a:xfrm>
            <a:prstGeom prst="rect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80" name="正方形/長方形 79">
              <a:extLst>
                <a:ext uri="{FF2B5EF4-FFF2-40B4-BE49-F238E27FC236}">
                  <a16:creationId xmlns:a16="http://schemas.microsoft.com/office/drawing/2014/main" id="{C2963E5C-2223-47B0-A832-1A766127FF4E}"/>
                </a:ext>
              </a:extLst>
            </p:cNvPr>
            <p:cNvSpPr/>
            <p:nvPr/>
          </p:nvSpPr>
          <p:spPr>
            <a:xfrm>
              <a:off x="4715228" y="905758"/>
              <a:ext cx="328617" cy="292104"/>
            </a:xfrm>
            <a:prstGeom prst="rect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</p:grpSp>
      <p:sp>
        <p:nvSpPr>
          <p:cNvPr id="106" name="テキスト ボックス 105">
            <a:extLst>
              <a:ext uri="{FF2B5EF4-FFF2-40B4-BE49-F238E27FC236}">
                <a16:creationId xmlns:a16="http://schemas.microsoft.com/office/drawing/2014/main" id="{D5097B46-CD6B-4F8F-B649-18A70FE49CC5}"/>
              </a:ext>
            </a:extLst>
          </p:cNvPr>
          <p:cNvSpPr txBox="1"/>
          <p:nvPr/>
        </p:nvSpPr>
        <p:spPr>
          <a:xfrm>
            <a:off x="6924775" y="2013622"/>
            <a:ext cx="2157963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dirty="0" err="1">
                <a:latin typeface="Symbol" panose="05050102010706020507" pitchFamily="18" charset="2"/>
              </a:rPr>
              <a:t>f</a:t>
            </a:r>
            <a:r>
              <a:rPr kumimoji="1" lang="en-US" altLang="ja-JP" dirty="0" err="1">
                <a:sym typeface="Wingdings" panose="05000000000000000000" pitchFamily="2" charset="2"/>
              </a:rPr>
              <a:t></a:t>
            </a:r>
            <a:r>
              <a:rPr lang="en-US" altLang="ja-JP" dirty="0" err="1">
                <a:sym typeface="Wingdings" panose="05000000000000000000" pitchFamily="2" charset="2"/>
              </a:rPr>
              <a:t>KK</a:t>
            </a:r>
            <a:r>
              <a:rPr kumimoji="1" lang="en-US" altLang="ja-JP" dirty="0">
                <a:sym typeface="Wingdings" panose="05000000000000000000" pitchFamily="2" charset="2"/>
              </a:rPr>
              <a:t>, w/ AC veto</a:t>
            </a:r>
            <a:endParaRPr kumimoji="1" lang="ja-JP" altLang="en-US" baseline="30000" dirty="0"/>
          </a:p>
        </p:txBody>
      </p:sp>
      <p:sp>
        <p:nvSpPr>
          <p:cNvPr id="111" name="テキスト ボックス 110">
            <a:extLst>
              <a:ext uri="{FF2B5EF4-FFF2-40B4-BE49-F238E27FC236}">
                <a16:creationId xmlns:a16="http://schemas.microsoft.com/office/drawing/2014/main" id="{C91ACB10-1420-4938-9AF8-5D3B8AA9D157}"/>
              </a:ext>
            </a:extLst>
          </p:cNvPr>
          <p:cNvSpPr txBox="1"/>
          <p:nvPr/>
        </p:nvSpPr>
        <p:spPr>
          <a:xfrm rot="5400000">
            <a:off x="3221834" y="2657410"/>
            <a:ext cx="11977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b="1" dirty="0" err="1"/>
              <a:t>p</a:t>
            </a:r>
            <a:r>
              <a:rPr lang="en-US" altLang="ja-JP" sz="1600" b="1" baseline="-25000" dirty="0" err="1"/>
              <a:t>T</a:t>
            </a:r>
            <a:r>
              <a:rPr lang="en-US" altLang="ja-JP" sz="1600" b="1" dirty="0"/>
              <a:t>(GeV/c)</a:t>
            </a:r>
            <a:endParaRPr kumimoji="1" lang="ja-JP" altLang="en-US" sz="1600" b="1" dirty="0"/>
          </a:p>
        </p:txBody>
      </p:sp>
      <p:sp>
        <p:nvSpPr>
          <p:cNvPr id="113" name="テキスト ボックス 112">
            <a:extLst>
              <a:ext uri="{FF2B5EF4-FFF2-40B4-BE49-F238E27FC236}">
                <a16:creationId xmlns:a16="http://schemas.microsoft.com/office/drawing/2014/main" id="{AE1FF5DF-DF83-46F6-A1AA-6EA513AA52B8}"/>
              </a:ext>
            </a:extLst>
          </p:cNvPr>
          <p:cNvSpPr txBox="1"/>
          <p:nvPr/>
        </p:nvSpPr>
        <p:spPr>
          <a:xfrm>
            <a:off x="7189439" y="5922446"/>
            <a:ext cx="325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b="1" dirty="0"/>
              <a:t>Y</a:t>
            </a:r>
            <a:endParaRPr kumimoji="1" lang="ja-JP" altLang="en-US" sz="1600" b="1" dirty="0"/>
          </a:p>
        </p:txBody>
      </p:sp>
      <p:sp>
        <p:nvSpPr>
          <p:cNvPr id="115" name="テキスト ボックス 114">
            <a:extLst>
              <a:ext uri="{FF2B5EF4-FFF2-40B4-BE49-F238E27FC236}">
                <a16:creationId xmlns:a16="http://schemas.microsoft.com/office/drawing/2014/main" id="{F1A1927C-B667-4FD8-B3F6-86863751B184}"/>
              </a:ext>
            </a:extLst>
          </p:cNvPr>
          <p:cNvSpPr txBox="1"/>
          <p:nvPr/>
        </p:nvSpPr>
        <p:spPr>
          <a:xfrm rot="5400000">
            <a:off x="7321242" y="2808576"/>
            <a:ext cx="11977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b="1" dirty="0" err="1"/>
              <a:t>p</a:t>
            </a:r>
            <a:r>
              <a:rPr lang="en-US" altLang="ja-JP" sz="1600" b="1" baseline="-25000" dirty="0" err="1"/>
              <a:t>T</a:t>
            </a:r>
            <a:r>
              <a:rPr lang="en-US" altLang="ja-JP" sz="1600" b="1" dirty="0"/>
              <a:t>(GeV/c)</a:t>
            </a:r>
            <a:endParaRPr kumimoji="1" lang="ja-JP" altLang="en-US" sz="1600" b="1" dirty="0"/>
          </a:p>
        </p:txBody>
      </p:sp>
      <p:sp>
        <p:nvSpPr>
          <p:cNvPr id="117" name="テキスト ボックス 116">
            <a:extLst>
              <a:ext uri="{FF2B5EF4-FFF2-40B4-BE49-F238E27FC236}">
                <a16:creationId xmlns:a16="http://schemas.microsoft.com/office/drawing/2014/main" id="{4FC9D908-B3CF-457E-9020-70C3EBF6F687}"/>
              </a:ext>
            </a:extLst>
          </p:cNvPr>
          <p:cNvSpPr txBox="1"/>
          <p:nvPr/>
        </p:nvSpPr>
        <p:spPr>
          <a:xfrm>
            <a:off x="11372621" y="6046971"/>
            <a:ext cx="325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b="1" dirty="0"/>
              <a:t>Y</a:t>
            </a:r>
            <a:endParaRPr kumimoji="1" lang="ja-JP" altLang="en-US" sz="1600" b="1" dirty="0"/>
          </a:p>
        </p:txBody>
      </p:sp>
      <p:sp>
        <p:nvSpPr>
          <p:cNvPr id="118" name="テキスト ボックス 117">
            <a:extLst>
              <a:ext uri="{FF2B5EF4-FFF2-40B4-BE49-F238E27FC236}">
                <a16:creationId xmlns:a16="http://schemas.microsoft.com/office/drawing/2014/main" id="{BB5C9416-E7B7-44CE-A7CB-AC07DC00BAB3}"/>
              </a:ext>
            </a:extLst>
          </p:cNvPr>
          <p:cNvSpPr txBox="1"/>
          <p:nvPr/>
        </p:nvSpPr>
        <p:spPr>
          <a:xfrm>
            <a:off x="4936124" y="6308209"/>
            <a:ext cx="13949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First Phase</a:t>
            </a:r>
            <a:endParaRPr kumimoji="1" lang="ja-JP" altLang="en-US" dirty="0"/>
          </a:p>
        </p:txBody>
      </p:sp>
      <p:sp>
        <p:nvSpPr>
          <p:cNvPr id="120" name="テキスト ボックス 119">
            <a:extLst>
              <a:ext uri="{FF2B5EF4-FFF2-40B4-BE49-F238E27FC236}">
                <a16:creationId xmlns:a16="http://schemas.microsoft.com/office/drawing/2014/main" id="{91985CDB-80DA-4DA3-8216-C07313632010}"/>
              </a:ext>
            </a:extLst>
          </p:cNvPr>
          <p:cNvSpPr txBox="1"/>
          <p:nvPr/>
        </p:nvSpPr>
        <p:spPr>
          <a:xfrm>
            <a:off x="9082738" y="6261000"/>
            <a:ext cx="13067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2nd Phase</a:t>
            </a:r>
            <a:endParaRPr kumimoji="1" lang="ja-JP" altLang="en-US" dirty="0"/>
          </a:p>
        </p:txBody>
      </p:sp>
      <p:sp>
        <p:nvSpPr>
          <p:cNvPr id="121" name="矢印: 右 120">
            <a:extLst>
              <a:ext uri="{FF2B5EF4-FFF2-40B4-BE49-F238E27FC236}">
                <a16:creationId xmlns:a16="http://schemas.microsoft.com/office/drawing/2014/main" id="{F93DF903-A991-4662-A026-DDB116FDA38E}"/>
              </a:ext>
            </a:extLst>
          </p:cNvPr>
          <p:cNvSpPr/>
          <p:nvPr/>
        </p:nvSpPr>
        <p:spPr>
          <a:xfrm>
            <a:off x="7606400" y="6345839"/>
            <a:ext cx="581830" cy="302891"/>
          </a:xfrm>
          <a:prstGeom prst="rightArrow">
            <a:avLst/>
          </a:prstGeom>
          <a:solidFill>
            <a:srgbClr val="01FF7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23" name="直線矢印コネクタ 122">
            <a:extLst>
              <a:ext uri="{FF2B5EF4-FFF2-40B4-BE49-F238E27FC236}">
                <a16:creationId xmlns:a16="http://schemas.microsoft.com/office/drawing/2014/main" id="{AF21EEFB-0B8F-462D-BFCB-FB0AA2B97F3D}"/>
              </a:ext>
            </a:extLst>
          </p:cNvPr>
          <p:cNvCxnSpPr>
            <a:stCxn id="97" idx="6"/>
          </p:cNvCxnSpPr>
          <p:nvPr/>
        </p:nvCxnSpPr>
        <p:spPr>
          <a:xfrm flipV="1">
            <a:off x="5949048" y="1068823"/>
            <a:ext cx="1129218" cy="1203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直線矢印コネクタ 124">
            <a:extLst>
              <a:ext uri="{FF2B5EF4-FFF2-40B4-BE49-F238E27FC236}">
                <a16:creationId xmlns:a16="http://schemas.microsoft.com/office/drawing/2014/main" id="{17C4AEF2-1500-41F1-B580-260A61D6850F}"/>
              </a:ext>
            </a:extLst>
          </p:cNvPr>
          <p:cNvCxnSpPr>
            <a:cxnSpLocks/>
          </p:cNvCxnSpPr>
          <p:nvPr/>
        </p:nvCxnSpPr>
        <p:spPr>
          <a:xfrm flipV="1">
            <a:off x="5923865" y="120815"/>
            <a:ext cx="0" cy="92515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7" name="テキスト ボックス 126">
            <a:extLst>
              <a:ext uri="{FF2B5EF4-FFF2-40B4-BE49-F238E27FC236}">
                <a16:creationId xmlns:a16="http://schemas.microsoft.com/office/drawing/2014/main" id="{4832D4AF-B11C-4505-A115-DAB616792C07}"/>
              </a:ext>
            </a:extLst>
          </p:cNvPr>
          <p:cNvSpPr txBox="1"/>
          <p:nvPr/>
        </p:nvSpPr>
        <p:spPr>
          <a:xfrm>
            <a:off x="5887263" y="-75220"/>
            <a:ext cx="2984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y</a:t>
            </a:r>
            <a:endParaRPr kumimoji="1" lang="ja-JP" altLang="en-US" dirty="0"/>
          </a:p>
        </p:txBody>
      </p:sp>
      <p:sp>
        <p:nvSpPr>
          <p:cNvPr id="129" name="テキスト ボックス 128">
            <a:extLst>
              <a:ext uri="{FF2B5EF4-FFF2-40B4-BE49-F238E27FC236}">
                <a16:creationId xmlns:a16="http://schemas.microsoft.com/office/drawing/2014/main" id="{2797129C-4EF5-4F20-A46B-45521C3F98AC}"/>
              </a:ext>
            </a:extLst>
          </p:cNvPr>
          <p:cNvSpPr txBox="1"/>
          <p:nvPr/>
        </p:nvSpPr>
        <p:spPr>
          <a:xfrm>
            <a:off x="7051904" y="930137"/>
            <a:ext cx="2984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x</a:t>
            </a:r>
            <a:endParaRPr kumimoji="1" lang="ja-JP" altLang="en-US" dirty="0"/>
          </a:p>
        </p:txBody>
      </p:sp>
      <p:sp>
        <p:nvSpPr>
          <p:cNvPr id="12" name="コンテンツ プレースホルダー 11">
            <a:extLst>
              <a:ext uri="{FF2B5EF4-FFF2-40B4-BE49-F238E27FC236}">
                <a16:creationId xmlns:a16="http://schemas.microsoft.com/office/drawing/2014/main" id="{03A7AE2C-3F06-470A-8FF3-12A9731534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E5EA8DCD-6FB6-437F-8789-6BD5FE00865E}"/>
              </a:ext>
            </a:extLst>
          </p:cNvPr>
          <p:cNvSpPr txBox="1"/>
          <p:nvPr/>
        </p:nvSpPr>
        <p:spPr>
          <a:xfrm>
            <a:off x="350360" y="1808913"/>
            <a:ext cx="3852337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 err="1">
                <a:latin typeface="Symbol" panose="05050102010706020507" pitchFamily="18" charset="2"/>
              </a:rPr>
              <a:t>f</a:t>
            </a:r>
            <a:r>
              <a:rPr kumimoji="1" lang="en-US" altLang="ja-JP" dirty="0" err="1">
                <a:sym typeface="Wingdings" panose="05000000000000000000" pitchFamily="2" charset="2"/>
              </a:rPr>
              <a:t>ee</a:t>
            </a:r>
            <a:r>
              <a:rPr kumimoji="1" lang="en-US" altLang="ja-JP" dirty="0">
                <a:sym typeface="Wingdings" panose="05000000000000000000" pitchFamily="2" charset="2"/>
              </a:rPr>
              <a:t>, Middle Layer, </a:t>
            </a:r>
            <a:r>
              <a:rPr kumimoji="1" lang="en-US" altLang="ja-JP" dirty="0" err="1">
                <a:latin typeface="Symbol" panose="05050102010706020507" pitchFamily="18" charset="2"/>
                <a:sym typeface="Wingdings" panose="05000000000000000000" pitchFamily="2" charset="2"/>
              </a:rPr>
              <a:t>q</a:t>
            </a:r>
            <a:r>
              <a:rPr kumimoji="1" lang="en-US" altLang="ja-JP" dirty="0" err="1">
                <a:sym typeface="Wingdings" panose="05000000000000000000" pitchFamily="2" charset="2"/>
              </a:rPr>
              <a:t>zx</a:t>
            </a:r>
            <a:r>
              <a:rPr kumimoji="1" lang="en-US" altLang="ja-JP" dirty="0">
                <a:sym typeface="Wingdings" panose="05000000000000000000" pitchFamily="2" charset="2"/>
              </a:rPr>
              <a:t>=15</a:t>
            </a:r>
            <a:r>
              <a:rPr kumimoji="1" lang="en-US" altLang="ja-JP" baseline="30000" dirty="0">
                <a:sym typeface="Wingdings" panose="05000000000000000000" pitchFamily="2" charset="2"/>
              </a:rPr>
              <a:t>o</a:t>
            </a:r>
            <a:r>
              <a:rPr kumimoji="1" lang="en-US" altLang="ja-JP" dirty="0">
                <a:sym typeface="Wingdings" panose="05000000000000000000" pitchFamily="2" charset="2"/>
              </a:rPr>
              <a:t>-135</a:t>
            </a:r>
            <a:r>
              <a:rPr kumimoji="1" lang="en-US" altLang="ja-JP" baseline="30000" dirty="0">
                <a:sym typeface="Wingdings" panose="05000000000000000000" pitchFamily="2" charset="2"/>
              </a:rPr>
              <a:t>o</a:t>
            </a:r>
            <a:endParaRPr kumimoji="1" lang="ja-JP" altLang="en-US" baseline="30000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A723A9CA-7B06-4087-A7DA-16784CCF4C87}"/>
              </a:ext>
            </a:extLst>
          </p:cNvPr>
          <p:cNvSpPr txBox="1"/>
          <p:nvPr/>
        </p:nvSpPr>
        <p:spPr>
          <a:xfrm rot="5400000">
            <a:off x="-507501" y="2287693"/>
            <a:ext cx="11977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b="1" dirty="0" err="1"/>
              <a:t>p</a:t>
            </a:r>
            <a:r>
              <a:rPr lang="en-US" altLang="ja-JP" sz="1600" b="1" baseline="-25000" dirty="0" err="1"/>
              <a:t>T</a:t>
            </a:r>
            <a:r>
              <a:rPr lang="en-US" altLang="ja-JP" sz="1600" b="1" dirty="0"/>
              <a:t>(GeV/c)</a:t>
            </a:r>
            <a:endParaRPr kumimoji="1" lang="ja-JP" altLang="en-US" sz="1600" b="1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47868210-9F9A-4624-BD03-87F9758BB10B}"/>
              </a:ext>
            </a:extLst>
          </p:cNvPr>
          <p:cNvSpPr txBox="1"/>
          <p:nvPr/>
        </p:nvSpPr>
        <p:spPr>
          <a:xfrm>
            <a:off x="3435726" y="6007285"/>
            <a:ext cx="325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b="1" dirty="0"/>
              <a:t>Y</a:t>
            </a:r>
            <a:endParaRPr kumimoji="1" lang="ja-JP" alt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12933819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コンテンツ プレースホルダー 4">
            <a:extLst>
              <a:ext uri="{FF2B5EF4-FFF2-40B4-BE49-F238E27FC236}">
                <a16:creationId xmlns:a16="http://schemas.microsoft.com/office/drawing/2014/main" id="{0F76DD33-2537-4F39-9122-3951C3B1E3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380" y="2239080"/>
            <a:ext cx="4532960" cy="4013705"/>
          </a:xfrm>
          <a:prstGeom prst="rect">
            <a:avLst/>
          </a:prstGeom>
        </p:spPr>
      </p:pic>
      <p:pic>
        <p:nvPicPr>
          <p:cNvPr id="105" name="コンテンツ プレースホルダー 3">
            <a:extLst>
              <a:ext uri="{FF2B5EF4-FFF2-40B4-BE49-F238E27FC236}">
                <a16:creationId xmlns:a16="http://schemas.microsoft.com/office/drawing/2014/main" id="{12051041-11A3-4BFB-AF32-42F145666C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5121" y="2205957"/>
            <a:ext cx="4532960" cy="4013705"/>
          </a:xfrm>
          <a:prstGeom prst="rect">
            <a:avLst/>
          </a:prstGeom>
        </p:spPr>
      </p:pic>
      <p:pic>
        <p:nvPicPr>
          <p:cNvPr id="85" name="コンテンツ プレースホルダー 3">
            <a:extLst>
              <a:ext uri="{FF2B5EF4-FFF2-40B4-BE49-F238E27FC236}">
                <a16:creationId xmlns:a16="http://schemas.microsoft.com/office/drawing/2014/main" id="{12877029-59E5-4775-B2D3-7451F4F5C9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3824" y="2202539"/>
            <a:ext cx="4532961" cy="4013709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766D66E3-8A28-4B28-9EDA-75AF2B1CB4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8075" y="-57602"/>
            <a:ext cx="10515600" cy="1325563"/>
          </a:xfrm>
        </p:spPr>
        <p:txBody>
          <a:bodyPr/>
          <a:lstStyle/>
          <a:p>
            <a:r>
              <a:rPr kumimoji="1" lang="en-US" altLang="ja-JP" dirty="0"/>
              <a:t>Acceptance</a:t>
            </a:r>
            <a:endParaRPr kumimoji="1" lang="ja-JP" altLang="en-US" dirty="0"/>
          </a:p>
        </p:txBody>
      </p:sp>
      <p:grpSp>
        <p:nvGrpSpPr>
          <p:cNvPr id="52" name="グループ化 51">
            <a:extLst>
              <a:ext uri="{FF2B5EF4-FFF2-40B4-BE49-F238E27FC236}">
                <a16:creationId xmlns:a16="http://schemas.microsoft.com/office/drawing/2014/main" id="{DFF60AE0-17E0-4D86-93C3-E8AF40080451}"/>
              </a:ext>
            </a:extLst>
          </p:cNvPr>
          <p:cNvGrpSpPr/>
          <p:nvPr/>
        </p:nvGrpSpPr>
        <p:grpSpPr>
          <a:xfrm>
            <a:off x="8266763" y="300693"/>
            <a:ext cx="3539515" cy="1862564"/>
            <a:chOff x="3038026" y="279795"/>
            <a:chExt cx="3539515" cy="1862564"/>
          </a:xfrm>
        </p:grpSpPr>
        <p:grpSp>
          <p:nvGrpSpPr>
            <p:cNvPr id="53" name="グループ化 52">
              <a:extLst>
                <a:ext uri="{FF2B5EF4-FFF2-40B4-BE49-F238E27FC236}">
                  <a16:creationId xmlns:a16="http://schemas.microsoft.com/office/drawing/2014/main" id="{5FA989C4-520F-405E-9C20-4A5F71E9980B}"/>
                </a:ext>
              </a:extLst>
            </p:cNvPr>
            <p:cNvGrpSpPr/>
            <p:nvPr/>
          </p:nvGrpSpPr>
          <p:grpSpPr>
            <a:xfrm>
              <a:off x="3038026" y="279795"/>
              <a:ext cx="3539515" cy="1862564"/>
              <a:chOff x="6439847" y="1693503"/>
              <a:chExt cx="3539515" cy="1862564"/>
            </a:xfrm>
          </p:grpSpPr>
          <p:grpSp>
            <p:nvGrpSpPr>
              <p:cNvPr id="56" name="グループ化 6">
                <a:extLst>
                  <a:ext uri="{FF2B5EF4-FFF2-40B4-BE49-F238E27FC236}">
                    <a16:creationId xmlns:a16="http://schemas.microsoft.com/office/drawing/2014/main" id="{B7DE223C-F6F1-4A9C-9B13-42BDA4A5DE58}"/>
                  </a:ext>
                </a:extLst>
              </p:cNvPr>
              <p:cNvGrpSpPr/>
              <p:nvPr/>
            </p:nvGrpSpPr>
            <p:grpSpPr>
              <a:xfrm>
                <a:off x="6439847" y="1693503"/>
                <a:ext cx="3539515" cy="1862564"/>
                <a:chOff x="4572000" y="-3222"/>
                <a:chExt cx="3539515" cy="1862564"/>
              </a:xfrm>
            </p:grpSpPr>
            <p:grpSp>
              <p:nvGrpSpPr>
                <p:cNvPr id="63" name="グループ化 7">
                  <a:extLst>
                    <a:ext uri="{FF2B5EF4-FFF2-40B4-BE49-F238E27FC236}">
                      <a16:creationId xmlns:a16="http://schemas.microsoft.com/office/drawing/2014/main" id="{1E64959E-E65E-4897-96A7-D17B85DEFB17}"/>
                    </a:ext>
                  </a:extLst>
                </p:cNvPr>
                <p:cNvGrpSpPr/>
                <p:nvPr/>
              </p:nvGrpSpPr>
              <p:grpSpPr>
                <a:xfrm>
                  <a:off x="4572000" y="-3222"/>
                  <a:ext cx="3539515" cy="1862163"/>
                  <a:chOff x="3214678" y="-3222"/>
                  <a:chExt cx="3539515" cy="1862163"/>
                </a:xfrm>
              </p:grpSpPr>
              <p:sp>
                <p:nvSpPr>
                  <p:cNvPr id="65" name="テキスト ボックス 64">
                    <a:extLst>
                      <a:ext uri="{FF2B5EF4-FFF2-40B4-BE49-F238E27FC236}">
                        <a16:creationId xmlns:a16="http://schemas.microsoft.com/office/drawing/2014/main" id="{C44AC9CC-D2C4-4C4B-98AA-164EB6DB0DEB}"/>
                      </a:ext>
                    </a:extLst>
                  </p:cNvPr>
                  <p:cNvSpPr txBox="1"/>
                  <p:nvPr/>
                </p:nvSpPr>
                <p:spPr>
                  <a:xfrm>
                    <a:off x="4765838" y="1520387"/>
                    <a:ext cx="393056" cy="338554"/>
                  </a:xfrm>
                  <a:prstGeom prst="rect">
                    <a:avLst/>
                  </a:prstGeom>
                  <a:solidFill>
                    <a:srgbClr val="F79646">
                      <a:lumMod val="75000"/>
                    </a:srgbClr>
                  </a:solidFill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ja-JP" sz="16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ＭＳ Ｐゴシック" panose="020B0600070205080204" pitchFamily="50" charset="-128"/>
                      </a:rPr>
                      <a:t>15</a:t>
                    </a:r>
                    <a:endParaRPr kumimoji="0" lang="ja-JP" alt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</a:endParaRPr>
                  </a:p>
                </p:txBody>
              </p:sp>
              <p:sp>
                <p:nvSpPr>
                  <p:cNvPr id="66" name="テキスト ボックス 65">
                    <a:extLst>
                      <a:ext uri="{FF2B5EF4-FFF2-40B4-BE49-F238E27FC236}">
                        <a16:creationId xmlns:a16="http://schemas.microsoft.com/office/drawing/2014/main" id="{DB918194-3806-45E8-9D5C-7B5F5130849A}"/>
                      </a:ext>
                    </a:extLst>
                  </p:cNvPr>
                  <p:cNvSpPr txBox="1"/>
                  <p:nvPr/>
                </p:nvSpPr>
                <p:spPr>
                  <a:xfrm>
                    <a:off x="6361137" y="472334"/>
                    <a:ext cx="393056" cy="338554"/>
                  </a:xfrm>
                  <a:prstGeom prst="rect">
                    <a:avLst/>
                  </a:prstGeom>
                  <a:solidFill>
                    <a:srgbClr val="F79646">
                      <a:lumMod val="75000"/>
                    </a:srgbClr>
                  </a:solidFill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ja-JP" sz="1600" kern="0" dirty="0">
                        <a:solidFill>
                          <a:prstClr val="black"/>
                        </a:solidFill>
                        <a:latin typeface="Calibri"/>
                        <a:ea typeface="ＭＳ Ｐゴシック" panose="020B0600070205080204" pitchFamily="50" charset="-128"/>
                      </a:rPr>
                      <a:t>1</a:t>
                    </a:r>
                    <a:r>
                      <a:rPr kumimoji="0" lang="en-US" altLang="ja-JP" sz="16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ＭＳ Ｐゴシック" panose="020B0600070205080204" pitchFamily="50" charset="-128"/>
                      </a:rPr>
                      <a:t>5</a:t>
                    </a:r>
                    <a:endParaRPr kumimoji="0" lang="ja-JP" alt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</a:endParaRPr>
                  </a:p>
                </p:txBody>
              </p:sp>
              <p:sp>
                <p:nvSpPr>
                  <p:cNvPr id="67" name="テキスト ボックス 66">
                    <a:extLst>
                      <a:ext uri="{FF2B5EF4-FFF2-40B4-BE49-F238E27FC236}">
                        <a16:creationId xmlns:a16="http://schemas.microsoft.com/office/drawing/2014/main" id="{78A0BC84-FA09-4F5E-8B86-09884503922B}"/>
                      </a:ext>
                    </a:extLst>
                  </p:cNvPr>
                  <p:cNvSpPr txBox="1"/>
                  <p:nvPr/>
                </p:nvSpPr>
                <p:spPr>
                  <a:xfrm>
                    <a:off x="6361137" y="80628"/>
                    <a:ext cx="393056" cy="338554"/>
                  </a:xfrm>
                  <a:prstGeom prst="rect">
                    <a:avLst/>
                  </a:prstGeom>
                  <a:solidFill>
                    <a:srgbClr val="F79646">
                      <a:lumMod val="75000"/>
                    </a:srgbClr>
                  </a:solidFill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ja-JP" sz="1600" kern="0" dirty="0">
                        <a:solidFill>
                          <a:prstClr val="black"/>
                        </a:solidFill>
                        <a:latin typeface="Calibri"/>
                        <a:ea typeface="ＭＳ Ｐゴシック" panose="020B0600070205080204" pitchFamily="50" charset="-128"/>
                      </a:rPr>
                      <a:t>4</a:t>
                    </a:r>
                    <a:r>
                      <a:rPr kumimoji="0" lang="en-US" altLang="ja-JP" sz="16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ＭＳ Ｐゴシック" panose="020B0600070205080204" pitchFamily="50" charset="-128"/>
                      </a:rPr>
                      <a:t>5</a:t>
                    </a:r>
                    <a:endParaRPr kumimoji="0" lang="ja-JP" alt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</a:endParaRPr>
                  </a:p>
                </p:txBody>
              </p:sp>
              <p:sp>
                <p:nvSpPr>
                  <p:cNvPr id="68" name="正方形/長方形 67">
                    <a:extLst>
                      <a:ext uri="{FF2B5EF4-FFF2-40B4-BE49-F238E27FC236}">
                        <a16:creationId xmlns:a16="http://schemas.microsoft.com/office/drawing/2014/main" id="{A7DEB89B-16D5-4E8D-8016-2976097A7440}"/>
                      </a:ext>
                    </a:extLst>
                  </p:cNvPr>
                  <p:cNvSpPr/>
                  <p:nvPr/>
                </p:nvSpPr>
                <p:spPr>
                  <a:xfrm>
                    <a:off x="4572000" y="361908"/>
                    <a:ext cx="328617" cy="292104"/>
                  </a:xfrm>
                  <a:prstGeom prst="rect">
                    <a:avLst/>
                  </a:prstGeom>
                  <a:solidFill>
                    <a:srgbClr val="4F81BD"/>
                  </a:solidFill>
                  <a:ln w="25400" cap="flat" cmpd="sng" algn="ctr">
                    <a:solidFill>
                      <a:srgbClr val="4F81BD">
                        <a:shade val="5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ja-JP" alt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  <a:cs typeface="+mn-cs"/>
                    </a:endParaRPr>
                  </a:p>
                </p:txBody>
              </p:sp>
              <p:sp>
                <p:nvSpPr>
                  <p:cNvPr id="69" name="正方形/長方形 68">
                    <a:extLst>
                      <a:ext uri="{FF2B5EF4-FFF2-40B4-BE49-F238E27FC236}">
                        <a16:creationId xmlns:a16="http://schemas.microsoft.com/office/drawing/2014/main" id="{F8672A93-53CC-426E-96F1-25FC9E52CB9F}"/>
                      </a:ext>
                    </a:extLst>
                  </p:cNvPr>
                  <p:cNvSpPr/>
                  <p:nvPr/>
                </p:nvSpPr>
                <p:spPr>
                  <a:xfrm>
                    <a:off x="4572000" y="946116"/>
                    <a:ext cx="328617" cy="292104"/>
                  </a:xfrm>
                  <a:prstGeom prst="rect">
                    <a:avLst/>
                  </a:prstGeom>
                  <a:solidFill>
                    <a:srgbClr val="4F81BD"/>
                  </a:solidFill>
                  <a:ln w="25400" cap="flat" cmpd="sng" algn="ctr">
                    <a:solidFill>
                      <a:srgbClr val="4F81BD">
                        <a:shade val="5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>
                    <a:defPPr>
                      <a:defRPr lang="ja-JP"/>
                    </a:defPPr>
                    <a:lvl1pPr marL="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1" lang="ja-JP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  <a:cs typeface="+mn-cs"/>
                    </a:endParaRPr>
                  </a:p>
                </p:txBody>
              </p:sp>
              <p:sp>
                <p:nvSpPr>
                  <p:cNvPr id="71" name="正方形/長方形 70">
                    <a:extLst>
                      <a:ext uri="{FF2B5EF4-FFF2-40B4-BE49-F238E27FC236}">
                        <a16:creationId xmlns:a16="http://schemas.microsoft.com/office/drawing/2014/main" id="{BDD68C33-42E0-4B70-A537-76956A50647E}"/>
                      </a:ext>
                    </a:extLst>
                  </p:cNvPr>
                  <p:cNvSpPr/>
                  <p:nvPr/>
                </p:nvSpPr>
                <p:spPr>
                  <a:xfrm>
                    <a:off x="3214678" y="357166"/>
                    <a:ext cx="3000396" cy="881054"/>
                  </a:xfrm>
                  <a:prstGeom prst="rect">
                    <a:avLst/>
                  </a:prstGeom>
                  <a:noFill/>
                  <a:ln w="25400" cap="flat" cmpd="sng" algn="ctr">
                    <a:solidFill>
                      <a:srgbClr val="4F81BD">
                        <a:shade val="5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ja-JP" alt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  <a:cs typeface="+mn-cs"/>
                    </a:endParaRPr>
                  </a:p>
                </p:txBody>
              </p:sp>
              <p:sp>
                <p:nvSpPr>
                  <p:cNvPr id="72" name="円/楕円 24">
                    <a:extLst>
                      <a:ext uri="{FF2B5EF4-FFF2-40B4-BE49-F238E27FC236}">
                        <a16:creationId xmlns:a16="http://schemas.microsoft.com/office/drawing/2014/main" id="{DED4E8B8-FAAB-4DCD-8100-A33ABECE08F4}"/>
                      </a:ext>
                    </a:extLst>
                  </p:cNvPr>
                  <p:cNvSpPr/>
                  <p:nvPr/>
                </p:nvSpPr>
                <p:spPr>
                  <a:xfrm>
                    <a:off x="4718052" y="800064"/>
                    <a:ext cx="45719" cy="45719"/>
                  </a:xfrm>
                  <a:prstGeom prst="ellipse">
                    <a:avLst/>
                  </a:prstGeom>
                  <a:solidFill>
                    <a:srgbClr val="4F81BD"/>
                  </a:solidFill>
                  <a:ln w="25400" cap="flat" cmpd="sng" algn="ctr">
                    <a:solidFill>
                      <a:srgbClr val="4F81BD">
                        <a:shade val="5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ja-JP" alt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  <a:cs typeface="+mn-cs"/>
                    </a:endParaRPr>
                  </a:p>
                </p:txBody>
              </p:sp>
              <p:sp>
                <p:nvSpPr>
                  <p:cNvPr id="73" name="テキスト ボックス 72">
                    <a:extLst>
                      <a:ext uri="{FF2B5EF4-FFF2-40B4-BE49-F238E27FC236}">
                        <a16:creationId xmlns:a16="http://schemas.microsoft.com/office/drawing/2014/main" id="{D4F6D87C-3561-4CF4-800B-8DB74D2B14A3}"/>
                      </a:ext>
                    </a:extLst>
                  </p:cNvPr>
                  <p:cNvSpPr txBox="1"/>
                  <p:nvPr/>
                </p:nvSpPr>
                <p:spPr>
                  <a:xfrm>
                    <a:off x="4572000" y="-3222"/>
                    <a:ext cx="301686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ja-JP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ＭＳ Ｐゴシック" panose="020B0600070205080204" pitchFamily="50" charset="-128"/>
                      </a:rPr>
                      <a:t>1</a:t>
                    </a:r>
                    <a:endParaRPr kumimoji="0" lang="ja-JP" alt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</a:endParaRPr>
                  </a:p>
                </p:txBody>
              </p:sp>
              <p:sp>
                <p:nvSpPr>
                  <p:cNvPr id="74" name="テキスト ボックス 73">
                    <a:extLst>
                      <a:ext uri="{FF2B5EF4-FFF2-40B4-BE49-F238E27FC236}">
                        <a16:creationId xmlns:a16="http://schemas.microsoft.com/office/drawing/2014/main" id="{7D59D75D-7480-4581-B75D-53246F18954E}"/>
                      </a:ext>
                    </a:extLst>
                  </p:cNvPr>
                  <p:cNvSpPr txBox="1"/>
                  <p:nvPr/>
                </p:nvSpPr>
                <p:spPr>
                  <a:xfrm>
                    <a:off x="4572000" y="1155257"/>
                    <a:ext cx="301686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ja-JP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ＭＳ Ｐゴシック" panose="020B0600070205080204" pitchFamily="50" charset="-128"/>
                      </a:rPr>
                      <a:t>3</a:t>
                    </a:r>
                    <a:endParaRPr kumimoji="0" lang="ja-JP" alt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</a:endParaRPr>
                  </a:p>
                </p:txBody>
              </p:sp>
              <p:sp>
                <p:nvSpPr>
                  <p:cNvPr id="75" name="テキスト ボックス 74">
                    <a:extLst>
                      <a:ext uri="{FF2B5EF4-FFF2-40B4-BE49-F238E27FC236}">
                        <a16:creationId xmlns:a16="http://schemas.microsoft.com/office/drawing/2014/main" id="{34F2B8EA-7917-490B-BBB6-1A1397ECD690}"/>
                      </a:ext>
                    </a:extLst>
                  </p:cNvPr>
                  <p:cNvSpPr txBox="1"/>
                  <p:nvPr/>
                </p:nvSpPr>
                <p:spPr>
                  <a:xfrm>
                    <a:off x="5265747" y="654012"/>
                    <a:ext cx="301686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ja-JP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ＭＳ Ｐゴシック" panose="020B0600070205080204" pitchFamily="50" charset="-128"/>
                      </a:rPr>
                      <a:t>2</a:t>
                    </a:r>
                    <a:endParaRPr kumimoji="0" lang="ja-JP" alt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</a:endParaRPr>
                  </a:p>
                </p:txBody>
              </p:sp>
              <p:sp>
                <p:nvSpPr>
                  <p:cNvPr id="76" name="テキスト ボックス 75">
                    <a:extLst>
                      <a:ext uri="{FF2B5EF4-FFF2-40B4-BE49-F238E27FC236}">
                        <a16:creationId xmlns:a16="http://schemas.microsoft.com/office/drawing/2014/main" id="{F6327018-7D2C-4FE2-8261-E7407F0BC0CF}"/>
                      </a:ext>
                    </a:extLst>
                  </p:cNvPr>
                  <p:cNvSpPr txBox="1"/>
                  <p:nvPr/>
                </p:nvSpPr>
                <p:spPr>
                  <a:xfrm>
                    <a:off x="3878253" y="654012"/>
                    <a:ext cx="301686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ja-JP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ＭＳ Ｐゴシック" panose="020B0600070205080204" pitchFamily="50" charset="-128"/>
                      </a:rPr>
                      <a:t>4</a:t>
                    </a:r>
                    <a:endParaRPr kumimoji="0" lang="ja-JP" alt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</a:endParaRPr>
                  </a:p>
                </p:txBody>
              </p:sp>
            </p:grpSp>
            <p:sp>
              <p:nvSpPr>
                <p:cNvPr id="64" name="テキスト ボックス 63">
                  <a:extLst>
                    <a:ext uri="{FF2B5EF4-FFF2-40B4-BE49-F238E27FC236}">
                      <a16:creationId xmlns:a16="http://schemas.microsoft.com/office/drawing/2014/main" id="{7024807C-F08E-410D-A529-7A1E69BFAD11}"/>
                    </a:ext>
                  </a:extLst>
                </p:cNvPr>
                <p:cNvSpPr txBox="1"/>
                <p:nvPr/>
              </p:nvSpPr>
              <p:spPr>
                <a:xfrm>
                  <a:off x="6591212" y="1520788"/>
                  <a:ext cx="393056" cy="338554"/>
                </a:xfrm>
                <a:prstGeom prst="rect">
                  <a:avLst/>
                </a:prstGeom>
                <a:solidFill>
                  <a:srgbClr val="F79646">
                    <a:lumMod val="75000"/>
                  </a:srgbClr>
                </a:solidFill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ja-JP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</a:rPr>
                    <a:t>45</a:t>
                  </a:r>
                  <a:endParaRPr kumimoji="0" lang="ja-JP" alt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</p:grpSp>
          <p:grpSp>
            <p:nvGrpSpPr>
              <p:cNvPr id="60" name="グループ化 59">
                <a:extLst>
                  <a:ext uri="{FF2B5EF4-FFF2-40B4-BE49-F238E27FC236}">
                    <a16:creationId xmlns:a16="http://schemas.microsoft.com/office/drawing/2014/main" id="{E4080831-9797-494B-AFA8-FFE4EC8B58C7}"/>
                  </a:ext>
                </a:extLst>
              </p:cNvPr>
              <p:cNvGrpSpPr/>
              <p:nvPr/>
            </p:nvGrpSpPr>
            <p:grpSpPr>
              <a:xfrm>
                <a:off x="7808338" y="2372097"/>
                <a:ext cx="328617" cy="292104"/>
                <a:chOff x="8732216" y="2794153"/>
                <a:chExt cx="328617" cy="292104"/>
              </a:xfrm>
            </p:grpSpPr>
            <p:sp>
              <p:nvSpPr>
                <p:cNvPr id="61" name="正方形/長方形 60">
                  <a:extLst>
                    <a:ext uri="{FF2B5EF4-FFF2-40B4-BE49-F238E27FC236}">
                      <a16:creationId xmlns:a16="http://schemas.microsoft.com/office/drawing/2014/main" id="{3B7A3837-78E9-42F2-A4C3-8A1D253061A1}"/>
                    </a:ext>
                  </a:extLst>
                </p:cNvPr>
                <p:cNvSpPr/>
                <p:nvPr/>
              </p:nvSpPr>
              <p:spPr>
                <a:xfrm>
                  <a:off x="8732216" y="2794153"/>
                  <a:ext cx="328617" cy="292104"/>
                </a:xfrm>
                <a:prstGeom prst="rect">
                  <a:avLst/>
                </a:prstGeom>
                <a:solidFill>
                  <a:srgbClr val="4F81BD"/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62" name="正方形/長方形 61">
                  <a:extLst>
                    <a:ext uri="{FF2B5EF4-FFF2-40B4-BE49-F238E27FC236}">
                      <a16:creationId xmlns:a16="http://schemas.microsoft.com/office/drawing/2014/main" id="{A67A5FA9-7A37-4507-9BF6-6EA9DB2E505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8808420" y="2860834"/>
                  <a:ext cx="164308" cy="146052"/>
                </a:xfrm>
                <a:prstGeom prst="rect">
                  <a:avLst/>
                </a:prstGeom>
                <a:solidFill>
                  <a:sysClr val="window" lastClr="FFFFFF"/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</p:grpSp>
        </p:grpSp>
        <p:sp>
          <p:nvSpPr>
            <p:cNvPr id="54" name="正方形/長方形 53">
              <a:extLst>
                <a:ext uri="{FF2B5EF4-FFF2-40B4-BE49-F238E27FC236}">
                  <a16:creationId xmlns:a16="http://schemas.microsoft.com/office/drawing/2014/main" id="{9F59A896-7287-426D-80DB-E6AAAF4F2831}"/>
                </a:ext>
              </a:extLst>
            </p:cNvPr>
            <p:cNvSpPr/>
            <p:nvPr/>
          </p:nvSpPr>
          <p:spPr>
            <a:xfrm>
              <a:off x="4056980" y="964397"/>
              <a:ext cx="328617" cy="292104"/>
            </a:xfrm>
            <a:prstGeom prst="rect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55" name="正方形/長方形 54">
              <a:extLst>
                <a:ext uri="{FF2B5EF4-FFF2-40B4-BE49-F238E27FC236}">
                  <a16:creationId xmlns:a16="http://schemas.microsoft.com/office/drawing/2014/main" id="{799D826C-B191-402A-8338-0840C70D8A0C}"/>
                </a:ext>
              </a:extLst>
            </p:cNvPr>
            <p:cNvSpPr/>
            <p:nvPr/>
          </p:nvSpPr>
          <p:spPr>
            <a:xfrm>
              <a:off x="4715228" y="905758"/>
              <a:ext cx="328617" cy="292104"/>
            </a:xfrm>
            <a:prstGeom prst="rect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</p:grpSp>
      <p:sp>
        <p:nvSpPr>
          <p:cNvPr id="106" name="テキスト ボックス 105">
            <a:extLst>
              <a:ext uri="{FF2B5EF4-FFF2-40B4-BE49-F238E27FC236}">
                <a16:creationId xmlns:a16="http://schemas.microsoft.com/office/drawing/2014/main" id="{D5097B46-CD6B-4F8F-B649-18A70FE49CC5}"/>
              </a:ext>
            </a:extLst>
          </p:cNvPr>
          <p:cNvSpPr txBox="1"/>
          <p:nvPr/>
        </p:nvSpPr>
        <p:spPr>
          <a:xfrm>
            <a:off x="6772375" y="2013622"/>
            <a:ext cx="2157963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dirty="0" err="1">
                <a:latin typeface="Symbol" panose="05050102010706020507" pitchFamily="18" charset="2"/>
              </a:rPr>
              <a:t>f</a:t>
            </a:r>
            <a:r>
              <a:rPr kumimoji="1" lang="en-US" altLang="ja-JP" dirty="0" err="1">
                <a:sym typeface="Wingdings" panose="05000000000000000000" pitchFamily="2" charset="2"/>
              </a:rPr>
              <a:t></a:t>
            </a:r>
            <a:r>
              <a:rPr lang="en-US" altLang="ja-JP" dirty="0" err="1">
                <a:sym typeface="Wingdings" panose="05000000000000000000" pitchFamily="2" charset="2"/>
              </a:rPr>
              <a:t>KK</a:t>
            </a:r>
            <a:r>
              <a:rPr kumimoji="1" lang="en-US" altLang="ja-JP" dirty="0">
                <a:sym typeface="Wingdings" panose="05000000000000000000" pitchFamily="2" charset="2"/>
              </a:rPr>
              <a:t>, w/ AC veto</a:t>
            </a:r>
            <a:endParaRPr kumimoji="1" lang="ja-JP" altLang="en-US" baseline="30000" dirty="0"/>
          </a:p>
        </p:txBody>
      </p:sp>
      <p:sp>
        <p:nvSpPr>
          <p:cNvPr id="111" name="テキスト ボックス 110">
            <a:extLst>
              <a:ext uri="{FF2B5EF4-FFF2-40B4-BE49-F238E27FC236}">
                <a16:creationId xmlns:a16="http://schemas.microsoft.com/office/drawing/2014/main" id="{C91ACB10-1420-4938-9AF8-5D3B8AA9D157}"/>
              </a:ext>
            </a:extLst>
          </p:cNvPr>
          <p:cNvSpPr txBox="1"/>
          <p:nvPr/>
        </p:nvSpPr>
        <p:spPr>
          <a:xfrm rot="5400000">
            <a:off x="3069434" y="2657410"/>
            <a:ext cx="11977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b="1" dirty="0" err="1"/>
              <a:t>p</a:t>
            </a:r>
            <a:r>
              <a:rPr lang="en-US" altLang="ja-JP" sz="1600" b="1" baseline="-25000" dirty="0" err="1"/>
              <a:t>T</a:t>
            </a:r>
            <a:r>
              <a:rPr lang="en-US" altLang="ja-JP" sz="1600" b="1" dirty="0"/>
              <a:t>(GeV/c)</a:t>
            </a:r>
            <a:endParaRPr kumimoji="1" lang="ja-JP" altLang="en-US" sz="1600" b="1" dirty="0"/>
          </a:p>
        </p:txBody>
      </p:sp>
      <p:sp>
        <p:nvSpPr>
          <p:cNvPr id="113" name="テキスト ボックス 112">
            <a:extLst>
              <a:ext uri="{FF2B5EF4-FFF2-40B4-BE49-F238E27FC236}">
                <a16:creationId xmlns:a16="http://schemas.microsoft.com/office/drawing/2014/main" id="{AE1FF5DF-DF83-46F6-A1AA-6EA513AA52B8}"/>
              </a:ext>
            </a:extLst>
          </p:cNvPr>
          <p:cNvSpPr txBox="1"/>
          <p:nvPr/>
        </p:nvSpPr>
        <p:spPr>
          <a:xfrm>
            <a:off x="7037039" y="5922446"/>
            <a:ext cx="325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b="1" dirty="0"/>
              <a:t>Y</a:t>
            </a:r>
            <a:endParaRPr kumimoji="1" lang="ja-JP" altLang="en-US" sz="1600" b="1" dirty="0"/>
          </a:p>
        </p:txBody>
      </p:sp>
      <p:sp>
        <p:nvSpPr>
          <p:cNvPr id="115" name="テキスト ボックス 114">
            <a:extLst>
              <a:ext uri="{FF2B5EF4-FFF2-40B4-BE49-F238E27FC236}">
                <a16:creationId xmlns:a16="http://schemas.microsoft.com/office/drawing/2014/main" id="{F1A1927C-B667-4FD8-B3F6-86863751B184}"/>
              </a:ext>
            </a:extLst>
          </p:cNvPr>
          <p:cNvSpPr txBox="1"/>
          <p:nvPr/>
        </p:nvSpPr>
        <p:spPr>
          <a:xfrm rot="5400000">
            <a:off x="7168842" y="2808576"/>
            <a:ext cx="11977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b="1" dirty="0" err="1"/>
              <a:t>p</a:t>
            </a:r>
            <a:r>
              <a:rPr lang="en-US" altLang="ja-JP" sz="1600" b="1" baseline="-25000" dirty="0" err="1"/>
              <a:t>T</a:t>
            </a:r>
            <a:r>
              <a:rPr lang="en-US" altLang="ja-JP" sz="1600" b="1" dirty="0"/>
              <a:t>(GeV/c)</a:t>
            </a:r>
            <a:endParaRPr kumimoji="1" lang="ja-JP" altLang="en-US" sz="1600" b="1" dirty="0"/>
          </a:p>
        </p:txBody>
      </p:sp>
      <p:sp>
        <p:nvSpPr>
          <p:cNvPr id="117" name="テキスト ボックス 116">
            <a:extLst>
              <a:ext uri="{FF2B5EF4-FFF2-40B4-BE49-F238E27FC236}">
                <a16:creationId xmlns:a16="http://schemas.microsoft.com/office/drawing/2014/main" id="{4FC9D908-B3CF-457E-9020-70C3EBF6F687}"/>
              </a:ext>
            </a:extLst>
          </p:cNvPr>
          <p:cNvSpPr txBox="1"/>
          <p:nvPr/>
        </p:nvSpPr>
        <p:spPr>
          <a:xfrm>
            <a:off x="11220221" y="6046971"/>
            <a:ext cx="325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b="1" dirty="0"/>
              <a:t>Y</a:t>
            </a:r>
            <a:endParaRPr kumimoji="1" lang="ja-JP" altLang="en-US" sz="1600" b="1" dirty="0"/>
          </a:p>
        </p:txBody>
      </p:sp>
      <p:grpSp>
        <p:nvGrpSpPr>
          <p:cNvPr id="86" name="グループ化 85">
            <a:extLst>
              <a:ext uri="{FF2B5EF4-FFF2-40B4-BE49-F238E27FC236}">
                <a16:creationId xmlns:a16="http://schemas.microsoft.com/office/drawing/2014/main" id="{87F1F682-84A6-4793-9240-9B935064AF14}"/>
              </a:ext>
            </a:extLst>
          </p:cNvPr>
          <p:cNvGrpSpPr/>
          <p:nvPr/>
        </p:nvGrpSpPr>
        <p:grpSpPr>
          <a:xfrm>
            <a:off x="4036782" y="245517"/>
            <a:ext cx="3539515" cy="1862564"/>
            <a:chOff x="3038026" y="279795"/>
            <a:chExt cx="3539515" cy="1862564"/>
          </a:xfrm>
        </p:grpSpPr>
        <p:grpSp>
          <p:nvGrpSpPr>
            <p:cNvPr id="104" name="グループ化 6">
              <a:extLst>
                <a:ext uri="{FF2B5EF4-FFF2-40B4-BE49-F238E27FC236}">
                  <a16:creationId xmlns:a16="http://schemas.microsoft.com/office/drawing/2014/main" id="{7F38F157-AF2B-4923-A65E-4161F6D30BBA}"/>
                </a:ext>
              </a:extLst>
            </p:cNvPr>
            <p:cNvGrpSpPr/>
            <p:nvPr/>
          </p:nvGrpSpPr>
          <p:grpSpPr>
            <a:xfrm>
              <a:off x="3038026" y="279795"/>
              <a:ext cx="3539515" cy="1862564"/>
              <a:chOff x="4572000" y="-3222"/>
              <a:chExt cx="3539515" cy="1862564"/>
            </a:xfrm>
          </p:grpSpPr>
          <p:grpSp>
            <p:nvGrpSpPr>
              <p:cNvPr id="112" name="グループ化 7">
                <a:extLst>
                  <a:ext uri="{FF2B5EF4-FFF2-40B4-BE49-F238E27FC236}">
                    <a16:creationId xmlns:a16="http://schemas.microsoft.com/office/drawing/2014/main" id="{76872F50-8FA8-46A2-9651-B8F8C402BEBF}"/>
                  </a:ext>
                </a:extLst>
              </p:cNvPr>
              <p:cNvGrpSpPr/>
              <p:nvPr/>
            </p:nvGrpSpPr>
            <p:grpSpPr>
              <a:xfrm>
                <a:off x="4572000" y="-3222"/>
                <a:ext cx="3539515" cy="1862163"/>
                <a:chOff x="3214678" y="-3222"/>
                <a:chExt cx="3539515" cy="1862163"/>
              </a:xfrm>
            </p:grpSpPr>
            <p:sp>
              <p:nvSpPr>
                <p:cNvPr id="116" name="テキスト ボックス 115">
                  <a:extLst>
                    <a:ext uri="{FF2B5EF4-FFF2-40B4-BE49-F238E27FC236}">
                      <a16:creationId xmlns:a16="http://schemas.microsoft.com/office/drawing/2014/main" id="{9F910777-8915-40F4-8332-05CAF0757E0F}"/>
                    </a:ext>
                  </a:extLst>
                </p:cNvPr>
                <p:cNvSpPr txBox="1"/>
                <p:nvPr/>
              </p:nvSpPr>
              <p:spPr>
                <a:xfrm>
                  <a:off x="4765838" y="1520387"/>
                  <a:ext cx="393056" cy="338554"/>
                </a:xfrm>
                <a:prstGeom prst="rect">
                  <a:avLst/>
                </a:prstGeom>
                <a:solidFill>
                  <a:srgbClr val="F79646">
                    <a:lumMod val="75000"/>
                  </a:srgbClr>
                </a:solidFill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ja-JP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</a:rPr>
                    <a:t>15</a:t>
                  </a:r>
                  <a:endParaRPr kumimoji="0" lang="ja-JP" alt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119" name="テキスト ボックス 118">
                  <a:extLst>
                    <a:ext uri="{FF2B5EF4-FFF2-40B4-BE49-F238E27FC236}">
                      <a16:creationId xmlns:a16="http://schemas.microsoft.com/office/drawing/2014/main" id="{C832EE02-73B1-4B49-9E2F-794F55673027}"/>
                    </a:ext>
                  </a:extLst>
                </p:cNvPr>
                <p:cNvSpPr txBox="1"/>
                <p:nvPr/>
              </p:nvSpPr>
              <p:spPr>
                <a:xfrm>
                  <a:off x="6361137" y="472334"/>
                  <a:ext cx="393056" cy="338554"/>
                </a:xfrm>
                <a:prstGeom prst="rect">
                  <a:avLst/>
                </a:prstGeom>
                <a:solidFill>
                  <a:srgbClr val="F79646">
                    <a:lumMod val="75000"/>
                  </a:srgbClr>
                </a:solidFill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ja-JP" sz="1600" kern="0" dirty="0">
                      <a:solidFill>
                        <a:prstClr val="black"/>
                      </a:solidFill>
                      <a:latin typeface="Calibri"/>
                      <a:ea typeface="ＭＳ Ｐゴシック" panose="020B0600070205080204" pitchFamily="50" charset="-128"/>
                    </a:rPr>
                    <a:t>1</a:t>
                  </a:r>
                  <a:r>
                    <a:rPr kumimoji="0" lang="en-US" altLang="ja-JP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</a:rPr>
                    <a:t>5</a:t>
                  </a:r>
                  <a:endParaRPr kumimoji="0" lang="ja-JP" alt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122" name="テキスト ボックス 121">
                  <a:extLst>
                    <a:ext uri="{FF2B5EF4-FFF2-40B4-BE49-F238E27FC236}">
                      <a16:creationId xmlns:a16="http://schemas.microsoft.com/office/drawing/2014/main" id="{AC7FDAEE-88B4-4956-BA9C-7CC70947C000}"/>
                    </a:ext>
                  </a:extLst>
                </p:cNvPr>
                <p:cNvSpPr txBox="1"/>
                <p:nvPr/>
              </p:nvSpPr>
              <p:spPr>
                <a:xfrm>
                  <a:off x="6361137" y="80628"/>
                  <a:ext cx="393056" cy="338554"/>
                </a:xfrm>
                <a:prstGeom prst="rect">
                  <a:avLst/>
                </a:prstGeom>
                <a:solidFill>
                  <a:srgbClr val="F79646">
                    <a:lumMod val="75000"/>
                  </a:srgbClr>
                </a:solidFill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ja-JP" sz="1600" kern="0" dirty="0">
                      <a:solidFill>
                        <a:prstClr val="black"/>
                      </a:solidFill>
                      <a:latin typeface="Calibri"/>
                      <a:ea typeface="ＭＳ Ｐゴシック" panose="020B0600070205080204" pitchFamily="50" charset="-128"/>
                    </a:rPr>
                    <a:t>4</a:t>
                  </a:r>
                  <a:r>
                    <a:rPr kumimoji="0" lang="en-US" altLang="ja-JP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</a:rPr>
                    <a:t>5</a:t>
                  </a:r>
                  <a:endParaRPr kumimoji="0" lang="ja-JP" alt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124" name="正方形/長方形 123">
                  <a:extLst>
                    <a:ext uri="{FF2B5EF4-FFF2-40B4-BE49-F238E27FC236}">
                      <a16:creationId xmlns:a16="http://schemas.microsoft.com/office/drawing/2014/main" id="{1FEC8BC8-5CAB-40FD-8E21-F2FF17E41A79}"/>
                    </a:ext>
                  </a:extLst>
                </p:cNvPr>
                <p:cNvSpPr/>
                <p:nvPr/>
              </p:nvSpPr>
              <p:spPr>
                <a:xfrm>
                  <a:off x="4572000" y="361908"/>
                  <a:ext cx="328617" cy="292104"/>
                </a:xfrm>
                <a:prstGeom prst="rect">
                  <a:avLst/>
                </a:prstGeom>
                <a:solidFill>
                  <a:srgbClr val="4F81BD"/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ja-JP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126" name="正方形/長方形 125">
                  <a:extLst>
                    <a:ext uri="{FF2B5EF4-FFF2-40B4-BE49-F238E27FC236}">
                      <a16:creationId xmlns:a16="http://schemas.microsoft.com/office/drawing/2014/main" id="{15970050-6654-4865-B91A-1068556F2AD7}"/>
                    </a:ext>
                  </a:extLst>
                </p:cNvPr>
                <p:cNvSpPr/>
                <p:nvPr/>
              </p:nvSpPr>
              <p:spPr>
                <a:xfrm>
                  <a:off x="4572000" y="946116"/>
                  <a:ext cx="328617" cy="292104"/>
                </a:xfrm>
                <a:prstGeom prst="rect">
                  <a:avLst/>
                </a:prstGeom>
                <a:solidFill>
                  <a:srgbClr val="4F81BD"/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130" name="正方形/長方形 129">
                  <a:extLst>
                    <a:ext uri="{FF2B5EF4-FFF2-40B4-BE49-F238E27FC236}">
                      <a16:creationId xmlns:a16="http://schemas.microsoft.com/office/drawing/2014/main" id="{BDD32454-DB7F-4F16-9EFB-5F243BDC7907}"/>
                    </a:ext>
                  </a:extLst>
                </p:cNvPr>
                <p:cNvSpPr/>
                <p:nvPr/>
              </p:nvSpPr>
              <p:spPr>
                <a:xfrm>
                  <a:off x="3214678" y="357166"/>
                  <a:ext cx="3000396" cy="881054"/>
                </a:xfrm>
                <a:prstGeom prst="rect">
                  <a:avLst/>
                </a:prstGeom>
                <a:noFill/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ja-JP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131" name="円/楕円 24">
                  <a:extLst>
                    <a:ext uri="{FF2B5EF4-FFF2-40B4-BE49-F238E27FC236}">
                      <a16:creationId xmlns:a16="http://schemas.microsoft.com/office/drawing/2014/main" id="{3F288C73-D184-4C64-824D-BF42374C7794}"/>
                    </a:ext>
                  </a:extLst>
                </p:cNvPr>
                <p:cNvSpPr/>
                <p:nvPr/>
              </p:nvSpPr>
              <p:spPr>
                <a:xfrm>
                  <a:off x="4718052" y="800064"/>
                  <a:ext cx="45719" cy="45719"/>
                </a:xfrm>
                <a:prstGeom prst="ellipse">
                  <a:avLst/>
                </a:prstGeom>
                <a:solidFill>
                  <a:srgbClr val="4F81BD"/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ja-JP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132" name="テキスト ボックス 131">
                  <a:extLst>
                    <a:ext uri="{FF2B5EF4-FFF2-40B4-BE49-F238E27FC236}">
                      <a16:creationId xmlns:a16="http://schemas.microsoft.com/office/drawing/2014/main" id="{F0AA273B-CF33-44A7-BAA1-10DD5AC7E7AB}"/>
                    </a:ext>
                  </a:extLst>
                </p:cNvPr>
                <p:cNvSpPr txBox="1"/>
                <p:nvPr/>
              </p:nvSpPr>
              <p:spPr>
                <a:xfrm>
                  <a:off x="4572000" y="-3222"/>
                  <a:ext cx="30168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ja-JP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</a:rPr>
                    <a:t>1</a:t>
                  </a:r>
                  <a:endParaRPr kumimoji="0" lang="ja-JP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133" name="テキスト ボックス 132">
                  <a:extLst>
                    <a:ext uri="{FF2B5EF4-FFF2-40B4-BE49-F238E27FC236}">
                      <a16:creationId xmlns:a16="http://schemas.microsoft.com/office/drawing/2014/main" id="{7BC6E1FB-963C-46A7-AF61-FDD23C76FEE9}"/>
                    </a:ext>
                  </a:extLst>
                </p:cNvPr>
                <p:cNvSpPr txBox="1"/>
                <p:nvPr/>
              </p:nvSpPr>
              <p:spPr>
                <a:xfrm>
                  <a:off x="4572000" y="1155257"/>
                  <a:ext cx="30168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ja-JP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</a:rPr>
                    <a:t>3</a:t>
                  </a:r>
                  <a:endParaRPr kumimoji="0" lang="ja-JP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134" name="テキスト ボックス 133">
                  <a:extLst>
                    <a:ext uri="{FF2B5EF4-FFF2-40B4-BE49-F238E27FC236}">
                      <a16:creationId xmlns:a16="http://schemas.microsoft.com/office/drawing/2014/main" id="{1E786D67-FEAE-47FF-8B77-38147C223F8B}"/>
                    </a:ext>
                  </a:extLst>
                </p:cNvPr>
                <p:cNvSpPr txBox="1"/>
                <p:nvPr/>
              </p:nvSpPr>
              <p:spPr>
                <a:xfrm>
                  <a:off x="5265747" y="654012"/>
                  <a:ext cx="30168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ja-JP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</a:rPr>
                    <a:t>2</a:t>
                  </a:r>
                  <a:endParaRPr kumimoji="0" lang="ja-JP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135" name="テキスト ボックス 134">
                  <a:extLst>
                    <a:ext uri="{FF2B5EF4-FFF2-40B4-BE49-F238E27FC236}">
                      <a16:creationId xmlns:a16="http://schemas.microsoft.com/office/drawing/2014/main" id="{D6B1E1C2-8242-447C-9626-D9DB48CC676B}"/>
                    </a:ext>
                  </a:extLst>
                </p:cNvPr>
                <p:cNvSpPr txBox="1"/>
                <p:nvPr/>
              </p:nvSpPr>
              <p:spPr>
                <a:xfrm>
                  <a:off x="3878253" y="654012"/>
                  <a:ext cx="30168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ja-JP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</a:rPr>
                    <a:t>4</a:t>
                  </a:r>
                  <a:endParaRPr kumimoji="0" lang="ja-JP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</p:grpSp>
          <p:sp>
            <p:nvSpPr>
              <p:cNvPr id="114" name="テキスト ボックス 113">
                <a:extLst>
                  <a:ext uri="{FF2B5EF4-FFF2-40B4-BE49-F238E27FC236}">
                    <a16:creationId xmlns:a16="http://schemas.microsoft.com/office/drawing/2014/main" id="{B92EEB09-C983-468D-88FD-48C5672568E7}"/>
                  </a:ext>
                </a:extLst>
              </p:cNvPr>
              <p:cNvSpPr txBox="1"/>
              <p:nvPr/>
            </p:nvSpPr>
            <p:spPr>
              <a:xfrm>
                <a:off x="6591212" y="1520788"/>
                <a:ext cx="393056" cy="338554"/>
              </a:xfrm>
              <a:prstGeom prst="rect">
                <a:avLst/>
              </a:prstGeom>
              <a:solidFill>
                <a:srgbClr val="F79646">
                  <a:lumMod val="75000"/>
                </a:srgbClr>
              </a:solidFill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ja-JP" sz="1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</a:rPr>
                  <a:t>45</a:t>
                </a:r>
                <a:endParaRPr kumimoji="0" lang="ja-JP" altLang="en-US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</a:endParaRPr>
              </a:p>
            </p:txBody>
          </p:sp>
        </p:grpSp>
        <p:sp>
          <p:nvSpPr>
            <p:cNvPr id="102" name="正方形/長方形 101">
              <a:extLst>
                <a:ext uri="{FF2B5EF4-FFF2-40B4-BE49-F238E27FC236}">
                  <a16:creationId xmlns:a16="http://schemas.microsoft.com/office/drawing/2014/main" id="{92856426-B7E6-476D-916F-D340B2736EC1}"/>
                </a:ext>
              </a:extLst>
            </p:cNvPr>
            <p:cNvSpPr/>
            <p:nvPr/>
          </p:nvSpPr>
          <p:spPr>
            <a:xfrm>
              <a:off x="4056980" y="964397"/>
              <a:ext cx="328617" cy="292104"/>
            </a:xfrm>
            <a:prstGeom prst="rect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103" name="正方形/長方形 102">
              <a:extLst>
                <a:ext uri="{FF2B5EF4-FFF2-40B4-BE49-F238E27FC236}">
                  <a16:creationId xmlns:a16="http://schemas.microsoft.com/office/drawing/2014/main" id="{ED6D87C2-F25B-4165-BCB5-6A24E34E749A}"/>
                </a:ext>
              </a:extLst>
            </p:cNvPr>
            <p:cNvSpPr/>
            <p:nvPr/>
          </p:nvSpPr>
          <p:spPr>
            <a:xfrm>
              <a:off x="4715228" y="905758"/>
              <a:ext cx="328617" cy="292104"/>
            </a:xfrm>
            <a:prstGeom prst="rect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</p:grp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7580B840-8A50-46ED-9EBA-D192E1989D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0443" y="6872464"/>
            <a:ext cx="8946274" cy="790399"/>
          </a:xfrm>
        </p:spPr>
        <p:txBody>
          <a:bodyPr/>
          <a:lstStyle/>
          <a:p>
            <a:endParaRPr lang="ja-JP" altLang="en-US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EA1D9F96-D88E-43CE-9D85-12617EB2AE6B}"/>
              </a:ext>
            </a:extLst>
          </p:cNvPr>
          <p:cNvSpPr txBox="1"/>
          <p:nvPr/>
        </p:nvSpPr>
        <p:spPr>
          <a:xfrm>
            <a:off x="350360" y="1808913"/>
            <a:ext cx="3852337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 err="1">
                <a:latin typeface="Symbol" panose="05050102010706020507" pitchFamily="18" charset="2"/>
              </a:rPr>
              <a:t>f</a:t>
            </a:r>
            <a:r>
              <a:rPr kumimoji="1" lang="en-US" altLang="ja-JP" dirty="0" err="1">
                <a:sym typeface="Wingdings" panose="05000000000000000000" pitchFamily="2" charset="2"/>
              </a:rPr>
              <a:t>ee</a:t>
            </a:r>
            <a:r>
              <a:rPr kumimoji="1" lang="en-US" altLang="ja-JP" dirty="0">
                <a:sym typeface="Wingdings" panose="05000000000000000000" pitchFamily="2" charset="2"/>
              </a:rPr>
              <a:t>, Middle Layer, </a:t>
            </a:r>
            <a:r>
              <a:rPr kumimoji="1" lang="en-US" altLang="ja-JP" dirty="0" err="1">
                <a:latin typeface="Symbol" panose="05050102010706020507" pitchFamily="18" charset="2"/>
                <a:sym typeface="Wingdings" panose="05000000000000000000" pitchFamily="2" charset="2"/>
              </a:rPr>
              <a:t>q</a:t>
            </a:r>
            <a:r>
              <a:rPr kumimoji="1" lang="en-US" altLang="ja-JP" dirty="0" err="1">
                <a:sym typeface="Wingdings" panose="05000000000000000000" pitchFamily="2" charset="2"/>
              </a:rPr>
              <a:t>zx</a:t>
            </a:r>
            <a:r>
              <a:rPr kumimoji="1" lang="en-US" altLang="ja-JP" dirty="0">
                <a:sym typeface="Wingdings" panose="05000000000000000000" pitchFamily="2" charset="2"/>
              </a:rPr>
              <a:t>=15</a:t>
            </a:r>
            <a:r>
              <a:rPr kumimoji="1" lang="en-US" altLang="ja-JP" baseline="30000" dirty="0">
                <a:sym typeface="Wingdings" panose="05000000000000000000" pitchFamily="2" charset="2"/>
              </a:rPr>
              <a:t>o</a:t>
            </a:r>
            <a:r>
              <a:rPr kumimoji="1" lang="en-US" altLang="ja-JP" dirty="0">
                <a:sym typeface="Wingdings" panose="05000000000000000000" pitchFamily="2" charset="2"/>
              </a:rPr>
              <a:t>-135</a:t>
            </a:r>
            <a:r>
              <a:rPr kumimoji="1" lang="en-US" altLang="ja-JP" baseline="30000" dirty="0">
                <a:sym typeface="Wingdings" panose="05000000000000000000" pitchFamily="2" charset="2"/>
              </a:rPr>
              <a:t>o</a:t>
            </a:r>
            <a:endParaRPr kumimoji="1" lang="ja-JP" altLang="en-US" baseline="30000" dirty="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51CF0716-1051-4DB4-8570-4F41B305E6D3}"/>
              </a:ext>
            </a:extLst>
          </p:cNvPr>
          <p:cNvSpPr txBox="1"/>
          <p:nvPr/>
        </p:nvSpPr>
        <p:spPr>
          <a:xfrm rot="5400000">
            <a:off x="-507501" y="2287693"/>
            <a:ext cx="11977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b="1" dirty="0" err="1"/>
              <a:t>p</a:t>
            </a:r>
            <a:r>
              <a:rPr lang="en-US" altLang="ja-JP" sz="1600" b="1" baseline="-25000" dirty="0" err="1"/>
              <a:t>T</a:t>
            </a:r>
            <a:r>
              <a:rPr lang="en-US" altLang="ja-JP" sz="1600" b="1" dirty="0"/>
              <a:t>(GeV/c)</a:t>
            </a:r>
            <a:endParaRPr kumimoji="1" lang="ja-JP" altLang="en-US" sz="1600" b="1" dirty="0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1549C995-A7B3-46B8-B28B-C7089C443A83}"/>
              </a:ext>
            </a:extLst>
          </p:cNvPr>
          <p:cNvSpPr txBox="1"/>
          <p:nvPr/>
        </p:nvSpPr>
        <p:spPr>
          <a:xfrm>
            <a:off x="3435726" y="6007285"/>
            <a:ext cx="325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b="1" dirty="0"/>
              <a:t>Y</a:t>
            </a:r>
            <a:endParaRPr kumimoji="1" lang="ja-JP" alt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39653892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01F5F62-85E9-4CDC-A3AC-BC66BC0723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φ</a:t>
            </a:r>
            <a:r>
              <a:rPr lang="ja-JP" altLang="en-US" dirty="0"/>
              <a:t>→</a:t>
            </a:r>
            <a:r>
              <a:rPr lang="en-US" altLang="ja-JP" dirty="0"/>
              <a:t>K+K- Proposal</a:t>
            </a:r>
            <a:r>
              <a:rPr lang="ja-JP" altLang="en-US" dirty="0"/>
              <a:t>に向けて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C7D0EA6-A1ED-49D4-9ED1-7191C9B262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648950" cy="4667250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altLang="ja-JP" dirty="0"/>
              <a:t>E325</a:t>
            </a:r>
            <a:r>
              <a:rPr lang="ja-JP" altLang="en-US" dirty="0"/>
              <a:t>の結論</a:t>
            </a:r>
            <a:endParaRPr lang="en-US" altLang="ja-JP" dirty="0"/>
          </a:p>
          <a:p>
            <a:r>
              <a:rPr lang="en-US" altLang="ja-JP" dirty="0"/>
              <a:t>φ</a:t>
            </a:r>
            <a:r>
              <a:rPr lang="ja-JP" altLang="en-US" dirty="0"/>
              <a:t>→</a:t>
            </a:r>
            <a:r>
              <a:rPr lang="en-US" altLang="ja-JP" dirty="0"/>
              <a:t>K+K-/φ</a:t>
            </a:r>
            <a:r>
              <a:rPr lang="ja-JP" altLang="en-US" dirty="0"/>
              <a:t>→</a:t>
            </a:r>
            <a:r>
              <a:rPr lang="en-US" altLang="ja-JP" dirty="0" err="1"/>
              <a:t>e+e</a:t>
            </a:r>
            <a:r>
              <a:rPr lang="en-US" altLang="ja-JP" dirty="0"/>
              <a:t>-</a:t>
            </a:r>
            <a:r>
              <a:rPr lang="ja-JP" altLang="en-US" dirty="0"/>
              <a:t>の分岐比の統計誤差を超える優位な増加は無い（</a:t>
            </a:r>
            <a:r>
              <a:rPr lang="en-US" altLang="ja-JP" dirty="0"/>
              <a:t>βγ&gt;1.25)</a:t>
            </a:r>
          </a:p>
          <a:p>
            <a:r>
              <a:rPr lang="ja-JP" altLang="en-US" dirty="0"/>
              <a:t>ただし、</a:t>
            </a:r>
            <a:r>
              <a:rPr lang="en-US" altLang="ja-JP" dirty="0"/>
              <a:t> βγ</a:t>
            </a:r>
            <a:r>
              <a:rPr lang="ja-JP" altLang="en-US" dirty="0"/>
              <a:t>～</a:t>
            </a:r>
            <a:r>
              <a:rPr lang="en-US" altLang="ja-JP" dirty="0"/>
              <a:t>1.2</a:t>
            </a:r>
            <a:r>
              <a:rPr lang="ja-JP" altLang="en-US" dirty="0"/>
              <a:t>では増加傾向が見える（</a:t>
            </a:r>
            <a:r>
              <a:rPr lang="en-US" altLang="ja-JP" dirty="0"/>
              <a:t>1σ</a:t>
            </a:r>
            <a:r>
              <a:rPr lang="ja-JP" altLang="en-US" dirty="0"/>
              <a:t>以内）</a:t>
            </a:r>
            <a:endParaRPr lang="en-US" altLang="ja-JP" dirty="0"/>
          </a:p>
          <a:p>
            <a:r>
              <a:rPr lang="en-US" altLang="ja-JP" dirty="0"/>
              <a:t>φ</a:t>
            </a:r>
            <a:r>
              <a:rPr lang="ja-JP" altLang="en-US" dirty="0"/>
              <a:t>→</a:t>
            </a:r>
            <a:r>
              <a:rPr lang="en-US" altLang="ja-JP" dirty="0" err="1"/>
              <a:t>e+e</a:t>
            </a:r>
            <a:r>
              <a:rPr lang="en-US" altLang="ja-JP" dirty="0"/>
              <a:t>-</a:t>
            </a:r>
            <a:r>
              <a:rPr lang="ja-JP" altLang="en-US" dirty="0"/>
              <a:t>の</a:t>
            </a:r>
            <a:r>
              <a:rPr lang="en-US" altLang="ja-JP" dirty="0"/>
              <a:t>low mass tail</a:t>
            </a:r>
            <a:r>
              <a:rPr lang="ja-JP" altLang="en-US" dirty="0"/>
              <a:t>が観測された</a:t>
            </a:r>
            <a:r>
              <a:rPr lang="en-US" altLang="ja-JP" dirty="0"/>
              <a:t>βγ&lt;1.2</a:t>
            </a:r>
            <a:r>
              <a:rPr lang="ja-JP" altLang="en-US" dirty="0"/>
              <a:t>では、</a:t>
            </a:r>
            <a:r>
              <a:rPr lang="en-US" altLang="ja-JP" dirty="0"/>
              <a:t>φ</a:t>
            </a:r>
            <a:r>
              <a:rPr lang="ja-JP" altLang="en-US" dirty="0"/>
              <a:t>→</a:t>
            </a:r>
            <a:r>
              <a:rPr lang="en-US" altLang="ja-JP" dirty="0"/>
              <a:t>K+K-</a:t>
            </a:r>
            <a:r>
              <a:rPr lang="ja-JP" altLang="en-US" dirty="0"/>
              <a:t>は統計不足でデータ点が無い</a:t>
            </a:r>
            <a:endParaRPr lang="en-US" altLang="ja-JP" dirty="0"/>
          </a:p>
          <a:p>
            <a:pPr marL="0" indent="0">
              <a:buNone/>
            </a:pPr>
            <a:endParaRPr kumimoji="1" lang="en-US" altLang="ja-JP" dirty="0"/>
          </a:p>
          <a:p>
            <a:pPr marL="0" indent="0">
              <a:buNone/>
            </a:pPr>
            <a:r>
              <a:rPr kumimoji="1" lang="en-US" altLang="ja-JP" dirty="0"/>
              <a:t>E16</a:t>
            </a:r>
            <a:r>
              <a:rPr kumimoji="1" lang="ja-JP" altLang="en-US" dirty="0"/>
              <a:t>では</a:t>
            </a:r>
            <a:endParaRPr kumimoji="1" lang="en-US" altLang="ja-JP" dirty="0"/>
          </a:p>
          <a:p>
            <a:r>
              <a:rPr kumimoji="1" lang="ja-JP" altLang="en-US" dirty="0"/>
              <a:t>不変質量分布と収量の測定、</a:t>
            </a:r>
            <a:r>
              <a:rPr kumimoji="1" lang="en-US" altLang="ja-JP" dirty="0"/>
              <a:t>Φ</a:t>
            </a:r>
            <a:r>
              <a:rPr lang="ja-JP" altLang="en-US" dirty="0"/>
              <a:t>→</a:t>
            </a:r>
            <a:r>
              <a:rPr lang="en-US" altLang="ja-JP" dirty="0" err="1"/>
              <a:t>e+e</a:t>
            </a:r>
            <a:r>
              <a:rPr lang="en-US" altLang="ja-JP" dirty="0"/>
              <a:t>-</a:t>
            </a:r>
            <a:r>
              <a:rPr lang="ja-JP" altLang="en-US" dirty="0"/>
              <a:t>との比較</a:t>
            </a:r>
            <a:endParaRPr kumimoji="1" lang="en-US" altLang="ja-JP" dirty="0"/>
          </a:p>
          <a:p>
            <a:r>
              <a:rPr kumimoji="1" lang="ja-JP" altLang="en-US" dirty="0"/>
              <a:t>最低でも統計量</a:t>
            </a:r>
            <a:r>
              <a:rPr kumimoji="1" lang="en-US" altLang="ja-JP" dirty="0"/>
              <a:t>10</a:t>
            </a:r>
            <a:r>
              <a:rPr kumimoji="1" lang="ja-JP" altLang="en-US" dirty="0"/>
              <a:t>倍以上ほしい</a:t>
            </a:r>
            <a:endParaRPr kumimoji="1" lang="en-US" altLang="ja-JP" dirty="0"/>
          </a:p>
          <a:p>
            <a:r>
              <a:rPr kumimoji="1" lang="en-US" altLang="ja-JP" dirty="0"/>
              <a:t>Y-</a:t>
            </a:r>
            <a:r>
              <a:rPr kumimoji="1" lang="en-US" altLang="ja-JP" dirty="0" err="1"/>
              <a:t>pt</a:t>
            </a:r>
            <a:r>
              <a:rPr kumimoji="1" lang="ja-JP" altLang="en-US" dirty="0"/>
              <a:t>アクセプタンスができるだけ</a:t>
            </a:r>
            <a:r>
              <a:rPr kumimoji="1" lang="en-US" altLang="ja-JP" dirty="0"/>
              <a:t>Φ</a:t>
            </a:r>
            <a:r>
              <a:rPr kumimoji="1" lang="ja-JP" altLang="en-US" dirty="0"/>
              <a:t>→</a:t>
            </a:r>
            <a:r>
              <a:rPr kumimoji="1" lang="en-US" altLang="ja-JP" dirty="0" err="1"/>
              <a:t>e+e</a:t>
            </a:r>
            <a:r>
              <a:rPr kumimoji="1" lang="en-US" altLang="ja-JP" dirty="0"/>
              <a:t>-</a:t>
            </a:r>
            <a:r>
              <a:rPr kumimoji="1" lang="ja-JP" altLang="en-US" dirty="0"/>
              <a:t>と</a:t>
            </a:r>
            <a:r>
              <a:rPr kumimoji="1" lang="en-US" altLang="ja-JP" dirty="0"/>
              <a:t>overlap</a:t>
            </a:r>
            <a:r>
              <a:rPr kumimoji="1" lang="ja-JP" altLang="en-US" dirty="0"/>
              <a:t>したい</a:t>
            </a:r>
            <a:endParaRPr kumimoji="1" lang="en-US" altLang="ja-JP" dirty="0"/>
          </a:p>
          <a:p>
            <a:pPr marL="0" indent="0">
              <a:buNone/>
            </a:pPr>
            <a:r>
              <a:rPr lang="ja-JP" altLang="en-US" dirty="0"/>
              <a:t>　（</a:t>
            </a:r>
            <a:r>
              <a:rPr lang="en-US" altLang="ja-JP" dirty="0"/>
              <a:t>E325</a:t>
            </a:r>
            <a:r>
              <a:rPr lang="ja-JP" altLang="en-US" dirty="0"/>
              <a:t>では</a:t>
            </a:r>
            <a:r>
              <a:rPr lang="en-US" altLang="ja-JP" dirty="0"/>
              <a:t>overlap</a:t>
            </a:r>
            <a:r>
              <a:rPr lang="ja-JP" altLang="en-US" dirty="0"/>
              <a:t>がよくなかった）</a:t>
            </a:r>
            <a:endParaRPr kumimoji="1" lang="en-US" altLang="ja-JP" dirty="0"/>
          </a:p>
          <a:p>
            <a:r>
              <a:rPr lang="en-US" altLang="ja-JP" dirty="0"/>
              <a:t>β</a:t>
            </a:r>
            <a:r>
              <a:rPr kumimoji="1" lang="en-US" altLang="ja-JP" dirty="0"/>
              <a:t>γ&lt;1.2</a:t>
            </a:r>
            <a:r>
              <a:rPr kumimoji="1" lang="ja-JP" altLang="en-US" dirty="0"/>
              <a:t>以下のデータ点が必須</a:t>
            </a:r>
            <a:endParaRPr kumimoji="1" lang="en-US" altLang="ja-JP" dirty="0"/>
          </a:p>
          <a:p>
            <a:pPr marL="0" indent="0">
              <a:buNone/>
            </a:pPr>
            <a:r>
              <a:rPr lang="ja-JP" altLang="en-US" dirty="0"/>
              <a:t>→</a:t>
            </a:r>
            <a:r>
              <a:rPr lang="en-US" altLang="ja-JP" dirty="0"/>
              <a:t> φ</a:t>
            </a:r>
            <a:r>
              <a:rPr lang="ja-JP" altLang="en-US" dirty="0"/>
              <a:t>→</a:t>
            </a:r>
            <a:r>
              <a:rPr lang="en-US" altLang="ja-JP" dirty="0"/>
              <a:t>K+K-</a:t>
            </a:r>
            <a:r>
              <a:rPr lang="ja-JP" altLang="en-US" dirty="0"/>
              <a:t>において、</a:t>
            </a:r>
            <a:r>
              <a:rPr lang="en-US" altLang="ja-JP" dirty="0"/>
              <a:t>φ</a:t>
            </a:r>
            <a:r>
              <a:rPr lang="ja-JP" altLang="en-US" dirty="0"/>
              <a:t>質量変化の証拠を探索</a:t>
            </a:r>
            <a:endParaRPr kumimoji="1" lang="ja-JP" altLang="en-US" dirty="0"/>
          </a:p>
        </p:txBody>
      </p:sp>
      <p:sp>
        <p:nvSpPr>
          <p:cNvPr id="4" name="矢印: 下 3">
            <a:extLst>
              <a:ext uri="{FF2B5EF4-FFF2-40B4-BE49-F238E27FC236}">
                <a16:creationId xmlns:a16="http://schemas.microsoft.com/office/drawing/2014/main" id="{3B2C07A4-4885-42AA-9A3E-AFF33241D818}"/>
              </a:ext>
            </a:extLst>
          </p:cNvPr>
          <p:cNvSpPr/>
          <p:nvPr/>
        </p:nvSpPr>
        <p:spPr>
          <a:xfrm>
            <a:off x="1291771" y="3429000"/>
            <a:ext cx="609600" cy="419100"/>
          </a:xfrm>
          <a:prstGeom prst="downArrow">
            <a:avLst/>
          </a:prstGeom>
          <a:solidFill>
            <a:srgbClr val="01FF7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668475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7FC1383-A16F-45D3-A961-16B75446C3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8C3675AF-E797-4B7C-A444-9BBA4C6798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5980" y="1942743"/>
            <a:ext cx="2788568" cy="4351338"/>
          </a:xfrm>
        </p:spPr>
        <p:txBody>
          <a:bodyPr>
            <a:normAutofit fontScale="92500"/>
          </a:bodyPr>
          <a:lstStyle/>
          <a:p>
            <a:r>
              <a:rPr kumimoji="1" lang="en-US" altLang="ja-JP" dirty="0"/>
              <a:t>1</a:t>
            </a:r>
            <a:r>
              <a:rPr kumimoji="1" lang="en-US" altLang="ja-JP" baseline="30000" dirty="0"/>
              <a:t>st</a:t>
            </a:r>
            <a:r>
              <a:rPr kumimoji="1" lang="en-US" altLang="ja-JP" dirty="0"/>
              <a:t> level trigger</a:t>
            </a:r>
          </a:p>
          <a:p>
            <a:pPr lvl="1"/>
            <a:r>
              <a:rPr kumimoji="1" lang="en-US" altLang="ja-JP" dirty="0"/>
              <a:t>Two TOF hits w/ AC veto</a:t>
            </a:r>
          </a:p>
          <a:p>
            <a:pPr lvl="1"/>
            <a:r>
              <a:rPr lang="en-US" altLang="ja-JP" dirty="0"/>
              <a:t>TOF hit –HC hit association (cut p&lt;0.4 GeV/c tracks)</a:t>
            </a:r>
          </a:p>
          <a:p>
            <a:r>
              <a:rPr kumimoji="1" lang="en-US" altLang="ja-JP" dirty="0"/>
              <a:t>2</a:t>
            </a:r>
            <a:r>
              <a:rPr kumimoji="1" lang="en-US" altLang="ja-JP" baseline="30000" dirty="0"/>
              <a:t>nd</a:t>
            </a:r>
            <a:r>
              <a:rPr kumimoji="1" lang="en-US" altLang="ja-JP" dirty="0"/>
              <a:t> level</a:t>
            </a:r>
          </a:p>
          <a:p>
            <a:pPr lvl="1"/>
            <a:r>
              <a:rPr lang="en-US" altLang="ja-JP" dirty="0"/>
              <a:t>Unlike-sign pair</a:t>
            </a:r>
          </a:p>
          <a:p>
            <a:pPr lvl="1"/>
            <a:r>
              <a:rPr kumimoji="1" lang="en-US" altLang="ja-JP" dirty="0"/>
              <a:t>TOF window for Kaon</a:t>
            </a:r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FAE50155-1A06-4C20-8F51-A63F89DF73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4548" y="113070"/>
            <a:ext cx="8870112" cy="6631860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C3E4A727-EEF1-41A4-8955-FF3F123D92F5}"/>
              </a:ext>
            </a:extLst>
          </p:cNvPr>
          <p:cNvSpPr txBox="1"/>
          <p:nvPr/>
        </p:nvSpPr>
        <p:spPr>
          <a:xfrm>
            <a:off x="2510444" y="226140"/>
            <a:ext cx="135806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dirty="0"/>
              <a:t>E325</a:t>
            </a:r>
            <a:endParaRPr kumimoji="1" lang="ja-JP" altLang="en-US" sz="4000" dirty="0"/>
          </a:p>
        </p:txBody>
      </p:sp>
    </p:spTree>
    <p:extLst>
      <p:ext uri="{BB962C8B-B14F-4D97-AF65-F5344CB8AC3E}">
        <p14:creationId xmlns:p14="http://schemas.microsoft.com/office/powerpoint/2010/main" val="196955751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25EFB61-5BBE-402C-828F-DDF75FAAC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C104C754-D927-41B3-B2CC-4B98D900F8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188F2B2A-3BA6-49D0-9476-05666F8091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9712" y="0"/>
            <a:ext cx="9172573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49320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685792F-445E-4568-BC94-093811FA46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err="1"/>
              <a:t>R</a:t>
            </a:r>
            <a:r>
              <a:rPr lang="en-US" altLang="ja-JP" dirty="0" err="1">
                <a:latin typeface="Symbol" panose="05050102010706020507" pitchFamily="18" charset="2"/>
              </a:rPr>
              <a:t>q</a:t>
            </a:r>
            <a:r>
              <a:rPr lang="en-US" altLang="ja-JP" dirty="0"/>
              <a:t>(</a:t>
            </a:r>
            <a:r>
              <a:rPr kumimoji="1" lang="en-US" altLang="ja-JP" dirty="0"/>
              <a:t>RPC) vs</a:t>
            </a:r>
            <a:r>
              <a:rPr lang="en-US" altLang="ja-JP" dirty="0"/>
              <a:t> </a:t>
            </a:r>
            <a:r>
              <a:rPr lang="en-US" altLang="ja-JP" dirty="0" err="1"/>
              <a:t>R</a:t>
            </a:r>
            <a:r>
              <a:rPr lang="en-US" altLang="ja-JP" dirty="0" err="1">
                <a:latin typeface="Symbol" panose="05050102010706020507" pitchFamily="18" charset="2"/>
              </a:rPr>
              <a:t>q</a:t>
            </a:r>
            <a:r>
              <a:rPr lang="en-US" altLang="ja-JP" dirty="0"/>
              <a:t>(TSC)</a:t>
            </a:r>
            <a:endParaRPr kumimoji="1" lang="ja-JP" altLang="en-US" dirty="0"/>
          </a:p>
        </p:txBody>
      </p:sp>
      <p:pic>
        <p:nvPicPr>
          <p:cNvPr id="5" name="コンテンツ プレースホルダー 4">
            <a:extLst>
              <a:ext uri="{FF2B5EF4-FFF2-40B4-BE49-F238E27FC236}">
                <a16:creationId xmlns:a16="http://schemas.microsoft.com/office/drawing/2014/main" id="{1F658A68-5EB8-4634-AE07-57C3F8A7FC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4093" y="2180411"/>
            <a:ext cx="3965084" cy="3510880"/>
          </a:xfr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352535EA-677F-4212-8AEA-819BB2D55E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6916" y="2180412"/>
            <a:ext cx="3965084" cy="3510879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0318103B-B744-4276-88EA-CA27F8F077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71" y="2180413"/>
            <a:ext cx="3965083" cy="3510879"/>
          </a:xfrm>
          <a:prstGeom prst="rect">
            <a:avLst/>
          </a:prstGeom>
        </p:spPr>
      </p:pic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FC34DAFE-BD8E-466B-B4D0-DB56AD320DAD}"/>
              </a:ext>
            </a:extLst>
          </p:cNvPr>
          <p:cNvSpPr txBox="1"/>
          <p:nvPr/>
        </p:nvSpPr>
        <p:spPr>
          <a:xfrm>
            <a:off x="2702720" y="5627019"/>
            <a:ext cx="17283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err="1"/>
              <a:t>R</a:t>
            </a:r>
            <a:r>
              <a:rPr lang="en-US" altLang="ja-JP" dirty="0" err="1">
                <a:latin typeface="Symbol" panose="05050102010706020507" pitchFamily="18" charset="2"/>
              </a:rPr>
              <a:t>q</a:t>
            </a:r>
            <a:r>
              <a:rPr lang="en-US" altLang="ja-JP" dirty="0"/>
              <a:t>(TSC) (mm)</a:t>
            </a:r>
            <a:endParaRPr kumimoji="1" lang="ja-JP" altLang="en-US" dirty="0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E35F25BB-6CD9-4088-AB39-29C36E7D7119}"/>
              </a:ext>
            </a:extLst>
          </p:cNvPr>
          <p:cNvSpPr txBox="1"/>
          <p:nvPr/>
        </p:nvSpPr>
        <p:spPr>
          <a:xfrm>
            <a:off x="-40406" y="1908949"/>
            <a:ext cx="17572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/>
              <a:t>R</a:t>
            </a:r>
            <a:r>
              <a:rPr kumimoji="1" lang="en-US" altLang="ja-JP" dirty="0" err="1">
                <a:latin typeface="Symbol" panose="05050102010706020507" pitchFamily="18" charset="2"/>
              </a:rPr>
              <a:t>q</a:t>
            </a:r>
            <a:r>
              <a:rPr kumimoji="1" lang="en-US" altLang="ja-JP" dirty="0"/>
              <a:t>(RPC) (mm)</a:t>
            </a:r>
            <a:endParaRPr kumimoji="1" lang="ja-JP" altLang="en-US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A4BAC63E-FF65-4EC9-B6C6-8DF61F8E10ED}"/>
              </a:ext>
            </a:extLst>
          </p:cNvPr>
          <p:cNvSpPr txBox="1"/>
          <p:nvPr/>
        </p:nvSpPr>
        <p:spPr>
          <a:xfrm>
            <a:off x="1575582" y="1690688"/>
            <a:ext cx="478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latin typeface="Symbol" panose="05050102010706020507" pitchFamily="18" charset="2"/>
              </a:rPr>
              <a:t>p</a:t>
            </a:r>
            <a:r>
              <a:rPr kumimoji="1" lang="en-US" altLang="ja-JP" dirty="0"/>
              <a:t>+</a:t>
            </a:r>
            <a:endParaRPr kumimoji="1" lang="ja-JP" altLang="en-US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A4A71EBA-9080-47D0-A446-6B3971B1E764}"/>
              </a:ext>
            </a:extLst>
          </p:cNvPr>
          <p:cNvSpPr txBox="1"/>
          <p:nvPr/>
        </p:nvSpPr>
        <p:spPr>
          <a:xfrm>
            <a:off x="5958255" y="1750883"/>
            <a:ext cx="5116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K+</a:t>
            </a:r>
            <a:endParaRPr kumimoji="1" lang="ja-JP" altLang="en-US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F5D7EB02-B16C-44B2-A2C8-90CC9421C54C}"/>
              </a:ext>
            </a:extLst>
          </p:cNvPr>
          <p:cNvSpPr txBox="1"/>
          <p:nvPr/>
        </p:nvSpPr>
        <p:spPr>
          <a:xfrm>
            <a:off x="9825310" y="1684091"/>
            <a:ext cx="319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p</a:t>
            </a:r>
            <a:endParaRPr kumimoji="1" lang="ja-JP" altLang="en-US" dirty="0"/>
          </a:p>
        </p:txBody>
      </p:sp>
      <p:cxnSp>
        <p:nvCxnSpPr>
          <p:cNvPr id="15" name="直線矢印コネクタ 14">
            <a:extLst>
              <a:ext uri="{FF2B5EF4-FFF2-40B4-BE49-F238E27FC236}">
                <a16:creationId xmlns:a16="http://schemas.microsoft.com/office/drawing/2014/main" id="{9152AFF5-6029-4C26-B98C-A479C282A38B}"/>
              </a:ext>
            </a:extLst>
          </p:cNvPr>
          <p:cNvCxnSpPr>
            <a:cxnSpLocks/>
          </p:cNvCxnSpPr>
          <p:nvPr/>
        </p:nvCxnSpPr>
        <p:spPr>
          <a:xfrm>
            <a:off x="8534400" y="1314450"/>
            <a:ext cx="108585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矢印コネクタ 15">
            <a:extLst>
              <a:ext uri="{FF2B5EF4-FFF2-40B4-BE49-F238E27FC236}">
                <a16:creationId xmlns:a16="http://schemas.microsoft.com/office/drawing/2014/main" id="{D48B658C-AAF6-4F5D-82FE-A4E733C023D8}"/>
              </a:ext>
            </a:extLst>
          </p:cNvPr>
          <p:cNvCxnSpPr>
            <a:cxnSpLocks/>
          </p:cNvCxnSpPr>
          <p:nvPr/>
        </p:nvCxnSpPr>
        <p:spPr>
          <a:xfrm flipV="1">
            <a:off x="8534400" y="174625"/>
            <a:ext cx="0" cy="113982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矢印コネクタ 19">
            <a:extLst>
              <a:ext uri="{FF2B5EF4-FFF2-40B4-BE49-F238E27FC236}">
                <a16:creationId xmlns:a16="http://schemas.microsoft.com/office/drawing/2014/main" id="{E15F1122-8124-4730-A18D-9AD32D10EA15}"/>
              </a:ext>
            </a:extLst>
          </p:cNvPr>
          <p:cNvCxnSpPr/>
          <p:nvPr/>
        </p:nvCxnSpPr>
        <p:spPr>
          <a:xfrm flipV="1">
            <a:off x="8534400" y="666750"/>
            <a:ext cx="571500" cy="6477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円弧 20">
            <a:extLst>
              <a:ext uri="{FF2B5EF4-FFF2-40B4-BE49-F238E27FC236}">
                <a16:creationId xmlns:a16="http://schemas.microsoft.com/office/drawing/2014/main" id="{CEB0F60B-FB0C-4F40-9B7E-9549C888238E}"/>
              </a:ext>
            </a:extLst>
          </p:cNvPr>
          <p:cNvSpPr/>
          <p:nvPr/>
        </p:nvSpPr>
        <p:spPr>
          <a:xfrm rot="19276980">
            <a:off x="8011736" y="941913"/>
            <a:ext cx="1249437" cy="1329145"/>
          </a:xfrm>
          <a:prstGeom prst="arc">
            <a:avLst>
              <a:gd name="adj1" fmla="val 18228728"/>
              <a:gd name="adj2" fmla="val 20237995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DFB07C86-C8E6-41A3-8C76-FA6CC975A0BF}"/>
              </a:ext>
            </a:extLst>
          </p:cNvPr>
          <p:cNvSpPr txBox="1"/>
          <p:nvPr/>
        </p:nvSpPr>
        <p:spPr>
          <a:xfrm>
            <a:off x="8578857" y="378625"/>
            <a:ext cx="5714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dirty="0" err="1">
                <a:latin typeface="Symbol" panose="05050102010706020507" pitchFamily="18" charset="2"/>
              </a:rPr>
              <a:t>q</a:t>
            </a:r>
            <a:r>
              <a:rPr lang="en-US" altLang="ja-JP" baseline="-25000" dirty="0" err="1"/>
              <a:t>zx</a:t>
            </a:r>
            <a:endParaRPr lang="ja-JP" altLang="en-US" dirty="0"/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4C18A2BC-E366-44D4-9261-CEF7167F2246}"/>
              </a:ext>
            </a:extLst>
          </p:cNvPr>
          <p:cNvSpPr txBox="1"/>
          <p:nvPr/>
        </p:nvSpPr>
        <p:spPr>
          <a:xfrm>
            <a:off x="8838357" y="810943"/>
            <a:ext cx="1483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R=(x</a:t>
            </a:r>
            <a:r>
              <a:rPr kumimoji="1" lang="en-US" altLang="ja-JP" baseline="30000" dirty="0"/>
              <a:t>2</a:t>
            </a:r>
            <a:r>
              <a:rPr kumimoji="1" lang="en-US" altLang="ja-JP" dirty="0"/>
              <a:t>+z</a:t>
            </a:r>
            <a:r>
              <a:rPr kumimoji="1" lang="en-US" altLang="ja-JP" baseline="30000" dirty="0"/>
              <a:t>2</a:t>
            </a:r>
            <a:r>
              <a:rPr kumimoji="1" lang="en-US" altLang="ja-JP" dirty="0"/>
              <a:t>)</a:t>
            </a:r>
            <a:r>
              <a:rPr kumimoji="1" lang="en-US" altLang="ja-JP" baseline="30000" dirty="0"/>
              <a:t>1/2</a:t>
            </a:r>
            <a:endParaRPr kumimoji="1" lang="ja-JP" altLang="en-US" baseline="30000" dirty="0"/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4B5F0E53-26F4-4ED3-9782-BB1056DC17CE}"/>
              </a:ext>
            </a:extLst>
          </p:cNvPr>
          <p:cNvSpPr txBox="1"/>
          <p:nvPr/>
        </p:nvSpPr>
        <p:spPr>
          <a:xfrm>
            <a:off x="9676872" y="1130856"/>
            <a:ext cx="296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x</a:t>
            </a:r>
            <a:endParaRPr kumimoji="1" lang="ja-JP" altLang="en-US" dirty="0"/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EE5D5B9A-6519-4B56-ABDC-1012286723A6}"/>
              </a:ext>
            </a:extLst>
          </p:cNvPr>
          <p:cNvSpPr txBox="1"/>
          <p:nvPr/>
        </p:nvSpPr>
        <p:spPr>
          <a:xfrm>
            <a:off x="8193068" y="-7369"/>
            <a:ext cx="296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z</a:t>
            </a:r>
            <a:endParaRPr kumimoji="1" lang="ja-JP" altLang="en-US" dirty="0"/>
          </a:p>
        </p:txBody>
      </p:sp>
      <p:sp>
        <p:nvSpPr>
          <p:cNvPr id="29" name="楕円 28">
            <a:extLst>
              <a:ext uri="{FF2B5EF4-FFF2-40B4-BE49-F238E27FC236}">
                <a16:creationId xmlns:a16="http://schemas.microsoft.com/office/drawing/2014/main" id="{146488D0-C441-4B29-9D5F-FBA5198B3FCA}"/>
              </a:ext>
            </a:extLst>
          </p:cNvPr>
          <p:cNvSpPr/>
          <p:nvPr/>
        </p:nvSpPr>
        <p:spPr>
          <a:xfrm>
            <a:off x="7733348" y="477681"/>
            <a:ext cx="1619238" cy="1581071"/>
          </a:xfrm>
          <a:prstGeom prst="ellipse">
            <a:avLst/>
          </a:prstGeom>
          <a:noFill/>
          <a:ln>
            <a:solidFill>
              <a:srgbClr val="FB79E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FB7C5D9C-68C5-4023-8004-4AEF6E3D20AD}"/>
              </a:ext>
            </a:extLst>
          </p:cNvPr>
          <p:cNvSpPr txBox="1"/>
          <p:nvPr/>
        </p:nvSpPr>
        <p:spPr>
          <a:xfrm>
            <a:off x="6065581" y="5624591"/>
            <a:ext cx="17283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err="1"/>
              <a:t>R</a:t>
            </a:r>
            <a:r>
              <a:rPr lang="en-US" altLang="ja-JP" dirty="0" err="1">
                <a:latin typeface="Symbol" panose="05050102010706020507" pitchFamily="18" charset="2"/>
              </a:rPr>
              <a:t>q</a:t>
            </a:r>
            <a:r>
              <a:rPr lang="en-US" altLang="ja-JP" dirty="0"/>
              <a:t>(TSC) (mm)</a:t>
            </a:r>
            <a:endParaRPr kumimoji="1" lang="ja-JP" altLang="en-US" dirty="0"/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BEA4E882-DAF9-43CB-93BD-A4A1C90A47D3}"/>
              </a:ext>
            </a:extLst>
          </p:cNvPr>
          <p:cNvSpPr txBox="1"/>
          <p:nvPr/>
        </p:nvSpPr>
        <p:spPr>
          <a:xfrm>
            <a:off x="3322455" y="1906521"/>
            <a:ext cx="17572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/>
              <a:t>R</a:t>
            </a:r>
            <a:r>
              <a:rPr kumimoji="1" lang="en-US" altLang="ja-JP" dirty="0" err="1">
                <a:latin typeface="Symbol" panose="05050102010706020507" pitchFamily="18" charset="2"/>
              </a:rPr>
              <a:t>q</a:t>
            </a:r>
            <a:r>
              <a:rPr kumimoji="1" lang="en-US" altLang="ja-JP" dirty="0"/>
              <a:t>(RPC) (mm)</a:t>
            </a:r>
            <a:endParaRPr kumimoji="1" lang="ja-JP" altLang="en-US" dirty="0"/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565F5EFF-A420-4349-B833-8ED3FBCBBB07}"/>
              </a:ext>
            </a:extLst>
          </p:cNvPr>
          <p:cNvSpPr txBox="1"/>
          <p:nvPr/>
        </p:nvSpPr>
        <p:spPr>
          <a:xfrm>
            <a:off x="10209458" y="5624591"/>
            <a:ext cx="17283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err="1"/>
              <a:t>R</a:t>
            </a:r>
            <a:r>
              <a:rPr lang="en-US" altLang="ja-JP" dirty="0" err="1">
                <a:latin typeface="Symbol" panose="05050102010706020507" pitchFamily="18" charset="2"/>
              </a:rPr>
              <a:t>q</a:t>
            </a:r>
            <a:r>
              <a:rPr lang="en-US" altLang="ja-JP" dirty="0"/>
              <a:t>(TSC) (mm)</a:t>
            </a:r>
            <a:endParaRPr kumimoji="1" lang="ja-JP" altLang="en-US" dirty="0"/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BC5DE09E-2382-4A42-95CF-35270C252820}"/>
              </a:ext>
            </a:extLst>
          </p:cNvPr>
          <p:cNvSpPr txBox="1"/>
          <p:nvPr/>
        </p:nvSpPr>
        <p:spPr>
          <a:xfrm>
            <a:off x="7673823" y="2137073"/>
            <a:ext cx="17572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/>
              <a:t>R</a:t>
            </a:r>
            <a:r>
              <a:rPr kumimoji="1" lang="en-US" altLang="ja-JP" dirty="0" err="1">
                <a:latin typeface="Symbol" panose="05050102010706020507" pitchFamily="18" charset="2"/>
              </a:rPr>
              <a:t>q</a:t>
            </a:r>
            <a:r>
              <a:rPr kumimoji="1" lang="en-US" altLang="ja-JP" dirty="0"/>
              <a:t>(RPC) (mm)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24612356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コンテンツ プレースホルダー 4">
            <a:extLst>
              <a:ext uri="{FF2B5EF4-FFF2-40B4-BE49-F238E27FC236}">
                <a16:creationId xmlns:a16="http://schemas.microsoft.com/office/drawing/2014/main" id="{07A42244-5D6C-42FB-B993-934B54F44E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6297" y="1960562"/>
            <a:ext cx="4914273" cy="4351338"/>
          </a:xfrm>
          <a:prstGeom prst="rect">
            <a:avLst/>
          </a:prstGeom>
        </p:spPr>
      </p:pic>
      <p:sp>
        <p:nvSpPr>
          <p:cNvPr id="13" name="コンテンツ プレースホルダー 12">
            <a:extLst>
              <a:ext uri="{FF2B5EF4-FFF2-40B4-BE49-F238E27FC236}">
                <a16:creationId xmlns:a16="http://schemas.microsoft.com/office/drawing/2014/main" id="{5E769C4A-0DC8-497F-8498-4EF6ED8DA3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ja-JP" altLang="en-US" dirty="0"/>
          </a:p>
        </p:txBody>
      </p:sp>
      <p:pic>
        <p:nvPicPr>
          <p:cNvPr id="14" name="コンテンツ プレースホルダー 9">
            <a:extLst>
              <a:ext uri="{FF2B5EF4-FFF2-40B4-BE49-F238E27FC236}">
                <a16:creationId xmlns:a16="http://schemas.microsoft.com/office/drawing/2014/main" id="{82F63755-6FAE-4A14-82A2-A0EE9EB77B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272" y="1960562"/>
            <a:ext cx="4914273" cy="4351338"/>
          </a:xfrm>
          <a:prstGeom prst="rect">
            <a:avLst/>
          </a:prstGeom>
        </p:spPr>
      </p:pic>
      <p:cxnSp>
        <p:nvCxnSpPr>
          <p:cNvPr id="16" name="直線コネクタ 15">
            <a:extLst>
              <a:ext uri="{FF2B5EF4-FFF2-40B4-BE49-F238E27FC236}">
                <a16:creationId xmlns:a16="http://schemas.microsoft.com/office/drawing/2014/main" id="{CDC95D5D-7A02-49F1-8AB1-7AE26D664411}"/>
              </a:ext>
            </a:extLst>
          </p:cNvPr>
          <p:cNvCxnSpPr/>
          <p:nvPr/>
        </p:nvCxnSpPr>
        <p:spPr>
          <a:xfrm flipV="1">
            <a:off x="1983545" y="2264898"/>
            <a:ext cx="2335237" cy="358726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矢印: 下 16">
            <a:extLst>
              <a:ext uri="{FF2B5EF4-FFF2-40B4-BE49-F238E27FC236}">
                <a16:creationId xmlns:a16="http://schemas.microsoft.com/office/drawing/2014/main" id="{CFC13D72-4364-4261-B846-5CE42B838A3C}"/>
              </a:ext>
            </a:extLst>
          </p:cNvPr>
          <p:cNvSpPr/>
          <p:nvPr/>
        </p:nvSpPr>
        <p:spPr>
          <a:xfrm>
            <a:off x="3784209" y="3294063"/>
            <a:ext cx="295422" cy="74910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矢印: 下 18">
            <a:extLst>
              <a:ext uri="{FF2B5EF4-FFF2-40B4-BE49-F238E27FC236}">
                <a16:creationId xmlns:a16="http://schemas.microsoft.com/office/drawing/2014/main" id="{A15C01D3-6B5E-488E-A1E1-58549E3A51B3}"/>
              </a:ext>
            </a:extLst>
          </p:cNvPr>
          <p:cNvSpPr/>
          <p:nvPr/>
        </p:nvSpPr>
        <p:spPr>
          <a:xfrm rot="10800000">
            <a:off x="2304757" y="4156039"/>
            <a:ext cx="295422" cy="74910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矢印: 右 19">
            <a:extLst>
              <a:ext uri="{FF2B5EF4-FFF2-40B4-BE49-F238E27FC236}">
                <a16:creationId xmlns:a16="http://schemas.microsoft.com/office/drawing/2014/main" id="{E73E91BF-8D30-40DD-AD29-7B6190589686}"/>
              </a:ext>
            </a:extLst>
          </p:cNvPr>
          <p:cNvSpPr/>
          <p:nvPr/>
        </p:nvSpPr>
        <p:spPr>
          <a:xfrm>
            <a:off x="5824025" y="3868615"/>
            <a:ext cx="858129" cy="71745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B8F28DF2-3637-4E0A-85C5-09C24C89A871}"/>
              </a:ext>
            </a:extLst>
          </p:cNvPr>
          <p:cNvSpPr txBox="1"/>
          <p:nvPr/>
        </p:nvSpPr>
        <p:spPr>
          <a:xfrm>
            <a:off x="6778782" y="1454448"/>
            <a:ext cx="43909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Slope</a:t>
            </a:r>
            <a:r>
              <a:rPr kumimoji="1" lang="ja-JP" altLang="en-US" dirty="0"/>
              <a:t>がフラットになるように</a:t>
            </a:r>
            <a:r>
              <a:rPr kumimoji="1" lang="en-US" altLang="ja-JP" dirty="0"/>
              <a:t>correction</a:t>
            </a:r>
          </a:p>
          <a:p>
            <a:endParaRPr kumimoji="1" lang="ja-JP" altLang="en-US" dirty="0"/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931E4101-6601-4EF1-8C94-4EFA3C98CFBC}"/>
              </a:ext>
            </a:extLst>
          </p:cNvPr>
          <p:cNvSpPr txBox="1"/>
          <p:nvPr/>
        </p:nvSpPr>
        <p:spPr>
          <a:xfrm>
            <a:off x="5429251" y="1722095"/>
            <a:ext cx="27959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latin typeface="Symbol" panose="05050102010706020507" pitchFamily="18" charset="2"/>
              </a:rPr>
              <a:t>D</a:t>
            </a:r>
            <a:r>
              <a:rPr kumimoji="1" lang="en-US" altLang="ja-JP" dirty="0"/>
              <a:t>RPC</a:t>
            </a:r>
            <a:r>
              <a:rPr lang="en-US" altLang="ja-JP" dirty="0"/>
              <a:t>-SSD</a:t>
            </a:r>
          </a:p>
          <a:p>
            <a:r>
              <a:rPr kumimoji="1" lang="en-US" altLang="ja-JP" dirty="0"/>
              <a:t>= </a:t>
            </a:r>
            <a:r>
              <a:rPr kumimoji="1" lang="en-US" altLang="ja-JP" dirty="0" err="1"/>
              <a:t>R</a:t>
            </a:r>
            <a:r>
              <a:rPr kumimoji="1" lang="en-US" altLang="ja-JP" dirty="0" err="1">
                <a:latin typeface="Symbol" panose="05050102010706020507" pitchFamily="18" charset="2"/>
              </a:rPr>
              <a:t>q</a:t>
            </a:r>
            <a:r>
              <a:rPr kumimoji="1" lang="en-US" altLang="ja-JP" dirty="0"/>
              <a:t>(RPC) –a*</a:t>
            </a:r>
            <a:r>
              <a:rPr lang="en-US" altLang="ja-JP" dirty="0" err="1"/>
              <a:t>R</a:t>
            </a:r>
            <a:r>
              <a:rPr lang="en-US" altLang="ja-JP" dirty="0" err="1">
                <a:latin typeface="Symbol" panose="05050102010706020507" pitchFamily="18" charset="2"/>
              </a:rPr>
              <a:t>q</a:t>
            </a:r>
            <a:r>
              <a:rPr lang="en-US" altLang="ja-JP" dirty="0"/>
              <a:t>(TSC) </a:t>
            </a:r>
            <a:endParaRPr kumimoji="1" lang="ja-JP" altLang="en-US" dirty="0"/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A8D2381E-7656-4D7C-9603-0015CFC33D0D}"/>
              </a:ext>
            </a:extLst>
          </p:cNvPr>
          <p:cNvSpPr txBox="1"/>
          <p:nvPr/>
        </p:nvSpPr>
        <p:spPr>
          <a:xfrm>
            <a:off x="3065355" y="1352857"/>
            <a:ext cx="4126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/>
              <a:t>フィット：</a:t>
            </a:r>
            <a:r>
              <a:rPr kumimoji="1" lang="en-US" altLang="ja-JP" dirty="0"/>
              <a:t> </a:t>
            </a:r>
            <a:r>
              <a:rPr kumimoji="1" lang="en-US" altLang="ja-JP" dirty="0" err="1"/>
              <a:t>R</a:t>
            </a:r>
            <a:r>
              <a:rPr kumimoji="1" lang="en-US" altLang="ja-JP" dirty="0" err="1">
                <a:latin typeface="Symbol" panose="05050102010706020507" pitchFamily="18" charset="2"/>
              </a:rPr>
              <a:t>q</a:t>
            </a:r>
            <a:r>
              <a:rPr kumimoji="1" lang="en-US" altLang="ja-JP" dirty="0"/>
              <a:t>(RPC) =</a:t>
            </a:r>
            <a:r>
              <a:rPr lang="en-US" altLang="ja-JP" dirty="0"/>
              <a:t> a*</a:t>
            </a:r>
            <a:r>
              <a:rPr lang="en-US" altLang="ja-JP" dirty="0" err="1"/>
              <a:t>R</a:t>
            </a:r>
            <a:r>
              <a:rPr lang="en-US" altLang="ja-JP" dirty="0" err="1">
                <a:latin typeface="Symbol" panose="05050102010706020507" pitchFamily="18" charset="2"/>
              </a:rPr>
              <a:t>q</a:t>
            </a:r>
            <a:r>
              <a:rPr lang="en-US" altLang="ja-JP" dirty="0"/>
              <a:t>(TSC) </a:t>
            </a:r>
            <a:r>
              <a:rPr kumimoji="1" lang="en-US" altLang="ja-JP" dirty="0"/>
              <a:t>+b</a:t>
            </a:r>
            <a:endParaRPr kumimoji="1" lang="ja-JP" altLang="en-US" dirty="0"/>
          </a:p>
        </p:txBody>
      </p:sp>
      <p:cxnSp>
        <p:nvCxnSpPr>
          <p:cNvPr id="34" name="直線矢印コネクタ 33">
            <a:extLst>
              <a:ext uri="{FF2B5EF4-FFF2-40B4-BE49-F238E27FC236}">
                <a16:creationId xmlns:a16="http://schemas.microsoft.com/office/drawing/2014/main" id="{BC3805CD-7ACA-443A-8253-B58E1E4EC0BF}"/>
              </a:ext>
            </a:extLst>
          </p:cNvPr>
          <p:cNvCxnSpPr/>
          <p:nvPr/>
        </p:nvCxnSpPr>
        <p:spPr>
          <a:xfrm flipH="1">
            <a:off x="4318782" y="1825625"/>
            <a:ext cx="196068" cy="43927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タイトル 1">
            <a:extLst>
              <a:ext uri="{FF2B5EF4-FFF2-40B4-BE49-F238E27FC236}">
                <a16:creationId xmlns:a16="http://schemas.microsoft.com/office/drawing/2014/main" id="{F27ED7DF-3488-4694-990C-FC04B069547C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/>
              <a:t>R</a:t>
            </a:r>
            <a:r>
              <a:rPr lang="en-US" altLang="ja-JP">
                <a:latin typeface="Symbol" panose="05050102010706020507" pitchFamily="18" charset="2"/>
              </a:rPr>
              <a:t>q</a:t>
            </a:r>
            <a:r>
              <a:rPr lang="en-US" altLang="ja-JP"/>
              <a:t>(RPC) vs R</a:t>
            </a:r>
            <a:r>
              <a:rPr lang="en-US" altLang="ja-JP">
                <a:latin typeface="Symbol" panose="05050102010706020507" pitchFamily="18" charset="2"/>
              </a:rPr>
              <a:t>q</a:t>
            </a:r>
            <a:r>
              <a:rPr lang="en-US" altLang="ja-JP"/>
              <a:t>(TSC)</a:t>
            </a:r>
            <a:endParaRPr lang="ja-JP" altLang="en-US" dirty="0"/>
          </a:p>
        </p:txBody>
      </p:sp>
      <p:sp>
        <p:nvSpPr>
          <p:cNvPr id="37" name="タイトル 36">
            <a:extLst>
              <a:ext uri="{FF2B5EF4-FFF2-40B4-BE49-F238E27FC236}">
                <a16:creationId xmlns:a16="http://schemas.microsoft.com/office/drawing/2014/main" id="{1EA773BB-BCC8-4F38-A4F3-A89D703A49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225" y="-415777"/>
            <a:ext cx="10515600" cy="1325563"/>
          </a:xfrm>
        </p:spPr>
        <p:txBody>
          <a:bodyPr/>
          <a:lstStyle/>
          <a:p>
            <a:endParaRPr lang="ja-JP" altLang="en-US" dirty="0"/>
          </a:p>
        </p:txBody>
      </p: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D8DFA2BB-8B4D-4A9B-BF62-D3C6636AC5D6}"/>
              </a:ext>
            </a:extLst>
          </p:cNvPr>
          <p:cNvSpPr txBox="1"/>
          <p:nvPr/>
        </p:nvSpPr>
        <p:spPr>
          <a:xfrm>
            <a:off x="3454603" y="6111967"/>
            <a:ext cx="17283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err="1"/>
              <a:t>R</a:t>
            </a:r>
            <a:r>
              <a:rPr lang="en-US" altLang="ja-JP" dirty="0" err="1">
                <a:latin typeface="Symbol" panose="05050102010706020507" pitchFamily="18" charset="2"/>
              </a:rPr>
              <a:t>q</a:t>
            </a:r>
            <a:r>
              <a:rPr lang="en-US" altLang="ja-JP" dirty="0"/>
              <a:t>(TSC) (mm)</a:t>
            </a:r>
            <a:endParaRPr kumimoji="1" lang="ja-JP" altLang="en-US" dirty="0"/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7B82F623-8A82-41B6-86B7-13CE52E1E2AA}"/>
              </a:ext>
            </a:extLst>
          </p:cNvPr>
          <p:cNvSpPr txBox="1"/>
          <p:nvPr/>
        </p:nvSpPr>
        <p:spPr>
          <a:xfrm>
            <a:off x="66964" y="1960562"/>
            <a:ext cx="17572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/>
              <a:t>R</a:t>
            </a:r>
            <a:r>
              <a:rPr kumimoji="1" lang="en-US" altLang="ja-JP" dirty="0" err="1">
                <a:latin typeface="Symbol" panose="05050102010706020507" pitchFamily="18" charset="2"/>
              </a:rPr>
              <a:t>q</a:t>
            </a:r>
            <a:r>
              <a:rPr kumimoji="1" lang="en-US" altLang="ja-JP" dirty="0"/>
              <a:t>(RPC) (mm)</a:t>
            </a:r>
            <a:endParaRPr kumimoji="1" lang="ja-JP" altLang="en-US" dirty="0"/>
          </a:p>
        </p:txBody>
      </p:sp>
      <p:cxnSp>
        <p:nvCxnSpPr>
          <p:cNvPr id="3" name="直線コネクタ 2">
            <a:extLst>
              <a:ext uri="{FF2B5EF4-FFF2-40B4-BE49-F238E27FC236}">
                <a16:creationId xmlns:a16="http://schemas.microsoft.com/office/drawing/2014/main" id="{C64752BB-5F8D-4E02-B433-8973CFF13483}"/>
              </a:ext>
            </a:extLst>
          </p:cNvPr>
          <p:cNvCxnSpPr/>
          <p:nvPr/>
        </p:nvCxnSpPr>
        <p:spPr>
          <a:xfrm>
            <a:off x="7340600" y="3162300"/>
            <a:ext cx="34798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コネクタ 21">
            <a:extLst>
              <a:ext uri="{FF2B5EF4-FFF2-40B4-BE49-F238E27FC236}">
                <a16:creationId xmlns:a16="http://schemas.microsoft.com/office/drawing/2014/main" id="{F55217A2-22EA-47E0-8098-348B3DC8A287}"/>
              </a:ext>
            </a:extLst>
          </p:cNvPr>
          <p:cNvCxnSpPr/>
          <p:nvPr/>
        </p:nvCxnSpPr>
        <p:spPr>
          <a:xfrm>
            <a:off x="7340600" y="5092700"/>
            <a:ext cx="34798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線矢印コネクタ 4">
            <a:extLst>
              <a:ext uri="{FF2B5EF4-FFF2-40B4-BE49-F238E27FC236}">
                <a16:creationId xmlns:a16="http://schemas.microsoft.com/office/drawing/2014/main" id="{0E116083-63E4-467B-AB54-2EB3CE0293CF}"/>
              </a:ext>
            </a:extLst>
          </p:cNvPr>
          <p:cNvCxnSpPr/>
          <p:nvPr/>
        </p:nvCxnSpPr>
        <p:spPr>
          <a:xfrm flipV="1">
            <a:off x="7823200" y="4711700"/>
            <a:ext cx="0" cy="3810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矢印コネクタ 22">
            <a:extLst>
              <a:ext uri="{FF2B5EF4-FFF2-40B4-BE49-F238E27FC236}">
                <a16:creationId xmlns:a16="http://schemas.microsoft.com/office/drawing/2014/main" id="{ED511F1A-75E4-40BD-96C8-A9082F89C7F0}"/>
              </a:ext>
            </a:extLst>
          </p:cNvPr>
          <p:cNvCxnSpPr>
            <a:cxnSpLocks/>
          </p:cNvCxnSpPr>
          <p:nvPr/>
        </p:nvCxnSpPr>
        <p:spPr>
          <a:xfrm>
            <a:off x="7823200" y="3162300"/>
            <a:ext cx="0" cy="3429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757416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ED43F40-742C-4F31-923C-A48CF30FC3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TOF vs </a:t>
            </a:r>
            <a:r>
              <a:rPr kumimoji="1" lang="en-US" altLang="ja-JP" dirty="0">
                <a:latin typeface="Symbol" panose="05050102010706020507" pitchFamily="18" charset="2"/>
              </a:rPr>
              <a:t>D</a:t>
            </a:r>
            <a:r>
              <a:rPr kumimoji="1" lang="en-US" altLang="ja-JP" dirty="0"/>
              <a:t>RPC</a:t>
            </a:r>
            <a:r>
              <a:rPr lang="en-US" altLang="ja-JP" dirty="0"/>
              <a:t>-TSC</a:t>
            </a:r>
            <a:endParaRPr kumimoji="1" lang="ja-JP" altLang="en-US" dirty="0"/>
          </a:p>
        </p:txBody>
      </p:sp>
      <p:pic>
        <p:nvPicPr>
          <p:cNvPr id="12" name="コンテンツ プレースホルダー 8">
            <a:extLst>
              <a:ext uri="{FF2B5EF4-FFF2-40B4-BE49-F238E27FC236}">
                <a16:creationId xmlns:a16="http://schemas.microsoft.com/office/drawing/2014/main" id="{9CC0E6C9-6CFB-4004-B6B2-6F69764282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25625"/>
            <a:ext cx="4914273" cy="4351338"/>
          </a:xfrm>
          <a:prstGeom prst="rect">
            <a:avLst/>
          </a:prstGeom>
        </p:spPr>
      </p:pic>
      <p:sp>
        <p:nvSpPr>
          <p:cNvPr id="16" name="コンテンツ プレースホルダー 15">
            <a:extLst>
              <a:ext uri="{FF2B5EF4-FFF2-40B4-BE49-F238E27FC236}">
                <a16:creationId xmlns:a16="http://schemas.microsoft.com/office/drawing/2014/main" id="{8888844F-140F-454A-9A3F-23A81AE677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ja-JP" altLang="en-US" dirty="0"/>
          </a:p>
        </p:txBody>
      </p:sp>
      <p:pic>
        <p:nvPicPr>
          <p:cNvPr id="17" name="コンテンツ プレースホルダー 13">
            <a:extLst>
              <a:ext uri="{FF2B5EF4-FFF2-40B4-BE49-F238E27FC236}">
                <a16:creationId xmlns:a16="http://schemas.microsoft.com/office/drawing/2014/main" id="{BB0999F9-EB83-46F7-842D-828F5C14D5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9529" y="1825625"/>
            <a:ext cx="4914273" cy="4351338"/>
          </a:xfrm>
          <a:prstGeom prst="rect">
            <a:avLst/>
          </a:prstGeom>
        </p:spPr>
      </p:pic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1945AD29-79CD-4E31-A1D3-D0C660D18FE3}"/>
              </a:ext>
            </a:extLst>
          </p:cNvPr>
          <p:cNvSpPr txBox="1"/>
          <p:nvPr/>
        </p:nvSpPr>
        <p:spPr>
          <a:xfrm>
            <a:off x="361092" y="1573491"/>
            <a:ext cx="1380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latin typeface="Symbol" panose="05050102010706020507" pitchFamily="18" charset="2"/>
              </a:rPr>
              <a:t>D</a:t>
            </a:r>
            <a:r>
              <a:rPr kumimoji="1" lang="en-US" altLang="ja-JP" dirty="0"/>
              <a:t>RPC</a:t>
            </a:r>
            <a:r>
              <a:rPr lang="en-US" altLang="ja-JP" dirty="0"/>
              <a:t>-SSD</a:t>
            </a:r>
            <a:endParaRPr kumimoji="1" lang="ja-JP" altLang="en-US" dirty="0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343F4CF9-26CE-4B58-B1EC-42A542466138}"/>
              </a:ext>
            </a:extLst>
          </p:cNvPr>
          <p:cNvSpPr txBox="1"/>
          <p:nvPr/>
        </p:nvSpPr>
        <p:spPr>
          <a:xfrm>
            <a:off x="4098824" y="5942568"/>
            <a:ext cx="23278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TOF(RPC-TSC) (ns)</a:t>
            </a:r>
            <a:endParaRPr kumimoji="1" lang="ja-JP" altLang="en-US" dirty="0"/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77F6795E-4FDC-4CF7-8520-F3CE2B18E7CA}"/>
              </a:ext>
            </a:extLst>
          </p:cNvPr>
          <p:cNvSpPr txBox="1"/>
          <p:nvPr/>
        </p:nvSpPr>
        <p:spPr>
          <a:xfrm>
            <a:off x="7734327" y="6226835"/>
            <a:ext cx="31726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K Trigger</a:t>
            </a:r>
            <a:r>
              <a:rPr lang="ja-JP" altLang="en-US" dirty="0"/>
              <a:t>で</a:t>
            </a:r>
            <a:r>
              <a:rPr lang="en-US" altLang="ja-JP" dirty="0"/>
              <a:t>K</a:t>
            </a:r>
            <a:r>
              <a:rPr lang="ja-JP" altLang="en-US" dirty="0"/>
              <a:t>候補のみカット</a:t>
            </a:r>
            <a:endParaRPr kumimoji="1" lang="ja-JP" altLang="en-US" dirty="0"/>
          </a:p>
        </p:txBody>
      </p:sp>
      <p:cxnSp>
        <p:nvCxnSpPr>
          <p:cNvPr id="24" name="直線矢印コネクタ 23">
            <a:extLst>
              <a:ext uri="{FF2B5EF4-FFF2-40B4-BE49-F238E27FC236}">
                <a16:creationId xmlns:a16="http://schemas.microsoft.com/office/drawing/2014/main" id="{C690FCF1-9ECC-4C6E-96E5-09550BFE287A}"/>
              </a:ext>
            </a:extLst>
          </p:cNvPr>
          <p:cNvCxnSpPr/>
          <p:nvPr/>
        </p:nvCxnSpPr>
        <p:spPr>
          <a:xfrm flipH="1" flipV="1">
            <a:off x="8060788" y="5247249"/>
            <a:ext cx="295421" cy="106465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043780B1-3CF7-417D-A1F3-525294C00BC9}"/>
              </a:ext>
            </a:extLst>
          </p:cNvPr>
          <p:cNvSpPr txBox="1"/>
          <p:nvPr/>
        </p:nvSpPr>
        <p:spPr>
          <a:xfrm>
            <a:off x="1684940" y="2137787"/>
            <a:ext cx="6671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latin typeface="Symbol" panose="05050102010706020507" pitchFamily="18" charset="2"/>
              </a:rPr>
              <a:t>p+</a:t>
            </a:r>
            <a:endParaRPr kumimoji="1" lang="ja-JP" altLang="en-US" dirty="0">
              <a:latin typeface="Symbol" panose="05050102010706020507" pitchFamily="18" charset="2"/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925E40D2-C710-4AA8-BDF6-954B9EF4FAED}"/>
              </a:ext>
            </a:extLst>
          </p:cNvPr>
          <p:cNvSpPr txBox="1"/>
          <p:nvPr/>
        </p:nvSpPr>
        <p:spPr>
          <a:xfrm>
            <a:off x="2288607" y="2167989"/>
            <a:ext cx="6671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latin typeface="Symbol" panose="05050102010706020507" pitchFamily="18" charset="2"/>
              </a:rPr>
              <a:t>K+</a:t>
            </a:r>
            <a:endParaRPr kumimoji="1" lang="ja-JP" altLang="en-US" dirty="0">
              <a:latin typeface="Symbol" panose="05050102010706020507" pitchFamily="18" charset="2"/>
            </a:endParaRP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7AC19668-BB53-4D4E-BEB2-0A466B20E80E}"/>
              </a:ext>
            </a:extLst>
          </p:cNvPr>
          <p:cNvSpPr txBox="1"/>
          <p:nvPr/>
        </p:nvSpPr>
        <p:spPr>
          <a:xfrm>
            <a:off x="3029381" y="2420739"/>
            <a:ext cx="6671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p</a:t>
            </a:r>
            <a:endParaRPr kumimoji="1" lang="ja-JP" altLang="en-US" dirty="0"/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F0362D9E-056D-49C3-A0BD-DEF4E41DAAC6}"/>
              </a:ext>
            </a:extLst>
          </p:cNvPr>
          <p:cNvSpPr txBox="1"/>
          <p:nvPr/>
        </p:nvSpPr>
        <p:spPr>
          <a:xfrm>
            <a:off x="1684940" y="5062583"/>
            <a:ext cx="6671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latin typeface="Symbol" panose="05050102010706020507" pitchFamily="18" charset="2"/>
              </a:rPr>
              <a:t>p-</a:t>
            </a:r>
            <a:endParaRPr kumimoji="1" lang="ja-JP" altLang="en-US" dirty="0">
              <a:latin typeface="Symbol" panose="05050102010706020507" pitchFamily="18" charset="2"/>
            </a:endParaRPr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AA107FBF-56DE-40A2-9687-2E67A87FFD06}"/>
              </a:ext>
            </a:extLst>
          </p:cNvPr>
          <p:cNvSpPr txBox="1"/>
          <p:nvPr/>
        </p:nvSpPr>
        <p:spPr>
          <a:xfrm>
            <a:off x="2288607" y="4558314"/>
            <a:ext cx="6671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latin typeface="Symbol" panose="05050102010706020507" pitchFamily="18" charset="2"/>
              </a:rPr>
              <a:t>K-</a:t>
            </a:r>
            <a:endParaRPr kumimoji="1" lang="ja-JP" altLang="en-US" dirty="0">
              <a:latin typeface="Symbol" panose="05050102010706020507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66976613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59B3DE9-52CC-4473-9102-1C514FFC58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12E26B60-2B8B-4649-AD5E-153938E25E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010654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5457875-42D7-4CCA-8A6D-1A69BE88F5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77316"/>
            <a:ext cx="10515600" cy="1325563"/>
          </a:xfrm>
        </p:spPr>
        <p:txBody>
          <a:bodyPr/>
          <a:lstStyle/>
          <a:p>
            <a:r>
              <a:rPr kumimoji="1" lang="ja-JP" altLang="en-US" dirty="0"/>
              <a:t>スケジュール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2438F34-14E0-4332-B4AE-56B141594B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5655" y="1148247"/>
            <a:ext cx="11730445" cy="5709752"/>
          </a:xfrm>
        </p:spPr>
        <p:txBody>
          <a:bodyPr>
            <a:normAutofit fontScale="85000" lnSpcReduction="20000"/>
          </a:bodyPr>
          <a:lstStyle/>
          <a:p>
            <a:r>
              <a:rPr lang="en-US" altLang="ja-JP" dirty="0">
                <a:solidFill>
                  <a:srgbClr val="FF0000"/>
                </a:solidFill>
              </a:rPr>
              <a:t>11/2?-11/13</a:t>
            </a:r>
            <a:r>
              <a:rPr lang="ja-JP" altLang="en-US" dirty="0">
                <a:solidFill>
                  <a:srgbClr val="FF0000"/>
                </a:solidFill>
              </a:rPr>
              <a:t>：</a:t>
            </a:r>
            <a:r>
              <a:rPr lang="en-US" altLang="ja-JP" dirty="0">
                <a:solidFill>
                  <a:srgbClr val="FF0000"/>
                </a:solidFill>
              </a:rPr>
              <a:t>MRPC</a:t>
            </a:r>
            <a:r>
              <a:rPr lang="ja-JP" altLang="en-US" dirty="0">
                <a:solidFill>
                  <a:srgbClr val="FF0000"/>
                </a:solidFill>
              </a:rPr>
              <a:t>マッチング試験（筑波大）</a:t>
            </a:r>
            <a:endParaRPr lang="en-US" altLang="ja-JP" dirty="0">
              <a:solidFill>
                <a:srgbClr val="FF0000"/>
              </a:solidFill>
            </a:endParaRPr>
          </a:p>
          <a:p>
            <a:r>
              <a:rPr lang="en-US" altLang="ja-JP" dirty="0">
                <a:solidFill>
                  <a:srgbClr val="FF0000"/>
                </a:solidFill>
              </a:rPr>
              <a:t>11/15-26 Spring-8</a:t>
            </a:r>
            <a:r>
              <a:rPr lang="ja-JP" altLang="en-US" dirty="0">
                <a:solidFill>
                  <a:srgbClr val="FF0000"/>
                </a:solidFill>
              </a:rPr>
              <a:t>出張</a:t>
            </a:r>
            <a:endParaRPr lang="en-US" altLang="ja-JP" dirty="0">
              <a:solidFill>
                <a:srgbClr val="FF0000"/>
              </a:solidFill>
            </a:endParaRPr>
          </a:p>
          <a:p>
            <a:r>
              <a:rPr lang="en-US" altLang="ja-JP" dirty="0">
                <a:solidFill>
                  <a:srgbClr val="FF0000"/>
                </a:solidFill>
              </a:rPr>
              <a:t>11/16-21</a:t>
            </a:r>
            <a:r>
              <a:rPr lang="ja-JP" altLang="en-US" dirty="0">
                <a:solidFill>
                  <a:srgbClr val="FF0000"/>
                </a:solidFill>
              </a:rPr>
              <a:t>：</a:t>
            </a:r>
            <a:r>
              <a:rPr lang="en-US" altLang="ja-JP" dirty="0">
                <a:solidFill>
                  <a:srgbClr val="FF0000"/>
                </a:solidFill>
              </a:rPr>
              <a:t>MRPC2</a:t>
            </a:r>
            <a:r>
              <a:rPr lang="ja-JP" altLang="en-US" dirty="0">
                <a:solidFill>
                  <a:srgbClr val="FF0000"/>
                </a:solidFill>
              </a:rPr>
              <a:t>台製作（</a:t>
            </a:r>
            <a:r>
              <a:rPr lang="en-US" altLang="ja-JP" dirty="0">
                <a:solidFill>
                  <a:srgbClr val="FF0000"/>
                </a:solidFill>
              </a:rPr>
              <a:t>Spring-8</a:t>
            </a:r>
            <a:r>
              <a:rPr lang="ja-JP" altLang="en-US" dirty="0">
                <a:solidFill>
                  <a:srgbClr val="FF0000"/>
                </a:solidFill>
              </a:rPr>
              <a:t>）</a:t>
            </a:r>
            <a:endParaRPr lang="en-US" altLang="ja-JP" dirty="0">
              <a:solidFill>
                <a:srgbClr val="FF0000"/>
              </a:solidFill>
            </a:endParaRPr>
          </a:p>
          <a:p>
            <a:r>
              <a:rPr lang="en-US" altLang="ja-JP" dirty="0">
                <a:solidFill>
                  <a:srgbClr val="FF0000"/>
                </a:solidFill>
              </a:rPr>
              <a:t>11/22-23 :</a:t>
            </a:r>
            <a:r>
              <a:rPr lang="ja-JP" altLang="en-US" dirty="0">
                <a:solidFill>
                  <a:srgbClr val="FF0000"/>
                </a:solidFill>
              </a:rPr>
              <a:t>ビーム試験準備</a:t>
            </a:r>
            <a:endParaRPr lang="en-US" altLang="ja-JP" dirty="0">
              <a:solidFill>
                <a:srgbClr val="FF0000"/>
              </a:solidFill>
            </a:endParaRPr>
          </a:p>
          <a:p>
            <a:r>
              <a:rPr lang="en-US" altLang="ja-JP" dirty="0">
                <a:solidFill>
                  <a:srgbClr val="FF0000"/>
                </a:solidFill>
              </a:rPr>
              <a:t>11/24-25 LEPS-II</a:t>
            </a:r>
            <a:r>
              <a:rPr lang="ja-JP" altLang="en-US" dirty="0">
                <a:solidFill>
                  <a:srgbClr val="FF0000"/>
                </a:solidFill>
              </a:rPr>
              <a:t>における</a:t>
            </a:r>
            <a:r>
              <a:rPr lang="en-US" altLang="ja-JP" dirty="0">
                <a:solidFill>
                  <a:srgbClr val="FF0000"/>
                </a:solidFill>
              </a:rPr>
              <a:t>MRPC2</a:t>
            </a:r>
            <a:r>
              <a:rPr lang="ja-JP" altLang="en-US" dirty="0">
                <a:solidFill>
                  <a:srgbClr val="FF0000"/>
                </a:solidFill>
              </a:rPr>
              <a:t>台のビーム試験</a:t>
            </a:r>
            <a:endParaRPr lang="en-US" altLang="ja-JP" dirty="0">
              <a:solidFill>
                <a:srgbClr val="FF0000"/>
              </a:solidFill>
            </a:endParaRPr>
          </a:p>
          <a:p>
            <a:r>
              <a:rPr lang="en-US" altLang="ja-JP" dirty="0"/>
              <a:t>12/8 </a:t>
            </a:r>
            <a:r>
              <a:rPr lang="ja-JP" altLang="en-US" dirty="0"/>
              <a:t>クレーン作業終</a:t>
            </a:r>
            <a:endParaRPr lang="en-US" altLang="ja-JP" dirty="0"/>
          </a:p>
          <a:p>
            <a:r>
              <a:rPr lang="en-US" altLang="ja-JP" dirty="0"/>
              <a:t>12/9</a:t>
            </a:r>
            <a:r>
              <a:rPr lang="ja-JP" altLang="en-US" dirty="0"/>
              <a:t> </a:t>
            </a:r>
            <a:r>
              <a:rPr lang="en-US" altLang="ja-JP" dirty="0"/>
              <a:t>E16</a:t>
            </a:r>
            <a:r>
              <a:rPr lang="ja-JP" altLang="en-US" dirty="0"/>
              <a:t>天井シールド閉</a:t>
            </a:r>
            <a:endParaRPr lang="en-US" altLang="ja-JP" dirty="0"/>
          </a:p>
          <a:p>
            <a:r>
              <a:rPr lang="en-US" altLang="ja-JP" dirty="0"/>
              <a:t>12/10</a:t>
            </a:r>
            <a:r>
              <a:rPr lang="ja-JP" altLang="en-US" dirty="0"/>
              <a:t>　</a:t>
            </a:r>
            <a:r>
              <a:rPr lang="en-US" altLang="ja-JP" dirty="0"/>
              <a:t>HD beam ready</a:t>
            </a:r>
          </a:p>
          <a:p>
            <a:r>
              <a:rPr lang="en-US" altLang="ja-JP" dirty="0">
                <a:solidFill>
                  <a:srgbClr val="FF0000"/>
                </a:solidFill>
              </a:rPr>
              <a:t>12/11-12/16?  ESC install</a:t>
            </a:r>
          </a:p>
          <a:p>
            <a:r>
              <a:rPr lang="ja-JP" altLang="en-US" dirty="0">
                <a:solidFill>
                  <a:srgbClr val="FF0000"/>
                </a:solidFill>
              </a:rPr>
              <a:t>～</a:t>
            </a:r>
            <a:r>
              <a:rPr lang="en-US" altLang="ja-JP" dirty="0">
                <a:solidFill>
                  <a:srgbClr val="FF0000"/>
                </a:solidFill>
              </a:rPr>
              <a:t>12/20: J-PARC PAC LOI</a:t>
            </a:r>
            <a:r>
              <a:rPr lang="ja-JP" altLang="en-US" dirty="0">
                <a:solidFill>
                  <a:srgbClr val="FF0000"/>
                </a:solidFill>
              </a:rPr>
              <a:t>締め切り</a:t>
            </a:r>
            <a:endParaRPr lang="en-US" altLang="ja-JP" dirty="0">
              <a:solidFill>
                <a:srgbClr val="FF0000"/>
              </a:solidFill>
            </a:endParaRPr>
          </a:p>
          <a:p>
            <a:r>
              <a:rPr lang="en-US" altLang="ja-JP" dirty="0">
                <a:solidFill>
                  <a:srgbClr val="FF0000"/>
                </a:solidFill>
              </a:rPr>
              <a:t>12</a:t>
            </a:r>
            <a:r>
              <a:rPr lang="ja-JP" altLang="en-US" dirty="0">
                <a:solidFill>
                  <a:srgbClr val="FF0000"/>
                </a:solidFill>
              </a:rPr>
              <a:t>月末 </a:t>
            </a:r>
            <a:r>
              <a:rPr lang="en-US" altLang="ja-JP" dirty="0">
                <a:solidFill>
                  <a:srgbClr val="FF0000"/>
                </a:solidFill>
              </a:rPr>
              <a:t>MRPC Install</a:t>
            </a:r>
          </a:p>
          <a:p>
            <a:pPr marL="0" indent="0">
              <a:buNone/>
            </a:pPr>
            <a:r>
              <a:rPr lang="en-US" altLang="ja-JP" dirty="0"/>
              <a:t>Run0b</a:t>
            </a:r>
          </a:p>
          <a:p>
            <a:r>
              <a:rPr lang="en-US" altLang="ja-JP" dirty="0"/>
              <a:t>12/17-12/20</a:t>
            </a:r>
            <a:r>
              <a:rPr lang="ja-JP" altLang="en-US" dirty="0"/>
              <a:t>（ビーム無し）</a:t>
            </a:r>
            <a:endParaRPr lang="en-US" altLang="ja-JP" dirty="0"/>
          </a:p>
          <a:p>
            <a:r>
              <a:rPr lang="en-US" altLang="ja-JP" dirty="0"/>
              <a:t>1/12-2/2</a:t>
            </a:r>
          </a:p>
        </p:txBody>
      </p:sp>
      <p:pic>
        <p:nvPicPr>
          <p:cNvPr id="4" name="オーディオ 3">
            <a:hlinkClick r:id="" action="ppaction://media"/>
            <a:extLst>
              <a:ext uri="{FF2B5EF4-FFF2-40B4-BE49-F238E27FC236}">
                <a16:creationId xmlns:a16="http://schemas.microsoft.com/office/drawing/2014/main" id="{E384FC3E-7E0D-481A-973B-BF54240AB0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518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66"/>
    </mc:Choice>
    <mc:Fallback>
      <p:transition spd="slow" advTm="22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CDFFDBF-BFA4-448E-AB62-87ED380041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6124" y="-244325"/>
            <a:ext cx="10515600" cy="1325563"/>
          </a:xfrm>
        </p:spPr>
        <p:txBody>
          <a:bodyPr/>
          <a:lstStyle/>
          <a:p>
            <a:r>
              <a:rPr kumimoji="1" lang="en-US" altLang="ja-JP" dirty="0"/>
              <a:t>Rate Estimation (JAM </a:t>
            </a:r>
            <a:r>
              <a:rPr kumimoji="1" lang="en-US" altLang="ja-JP" dirty="0" err="1"/>
              <a:t>p+Cu</a:t>
            </a:r>
            <a:r>
              <a:rPr kumimoji="1" lang="en-US" altLang="ja-JP" dirty="0"/>
              <a:t>, preliminary)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B05DB1C-C054-4EAB-92E1-25561FF234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8393" y="973850"/>
            <a:ext cx="10515600" cy="4351338"/>
          </a:xfrm>
        </p:spPr>
        <p:txBody>
          <a:bodyPr/>
          <a:lstStyle/>
          <a:p>
            <a:r>
              <a:rPr kumimoji="1" lang="en-US" altLang="ja-JP" dirty="0"/>
              <a:t>Kaon trigger, AC</a:t>
            </a:r>
            <a:r>
              <a:rPr kumimoji="1" lang="ja-JP" altLang="en-US" dirty="0"/>
              <a:t>による</a:t>
            </a:r>
            <a:r>
              <a:rPr kumimoji="1" lang="en-US" altLang="ja-JP" dirty="0"/>
              <a:t>veto</a:t>
            </a:r>
            <a:r>
              <a:rPr kumimoji="1" lang="ja-JP" altLang="en-US" dirty="0"/>
              <a:t>によって</a:t>
            </a:r>
            <a:endParaRPr kumimoji="1" lang="en-US" altLang="ja-JP" dirty="0"/>
          </a:p>
          <a:p>
            <a:pPr lvl="1"/>
            <a:r>
              <a:rPr lang="en-US" altLang="ja-JP" dirty="0"/>
              <a:t>Trigger </a:t>
            </a:r>
            <a:r>
              <a:rPr lang="en-US" altLang="ja-JP" dirty="0" err="1"/>
              <a:t>rate,</a:t>
            </a:r>
            <a:r>
              <a:rPr kumimoji="1" lang="en-US" altLang="ja-JP" dirty="0" err="1"/>
              <a:t>Φ</a:t>
            </a:r>
            <a:r>
              <a:rPr kumimoji="1" lang="en-US" altLang="ja-JP" dirty="0" err="1">
                <a:sym typeface="Wingdings" panose="05000000000000000000" pitchFamily="2" charset="2"/>
              </a:rPr>
              <a:t>KK</a:t>
            </a:r>
            <a:r>
              <a:rPr kumimoji="1" lang="ja-JP" altLang="en-US" dirty="0">
                <a:sym typeface="Wingdings" panose="05000000000000000000" pitchFamily="2" charset="2"/>
              </a:rPr>
              <a:t>収量がどうなるか？</a:t>
            </a:r>
            <a:endParaRPr lang="en-US" altLang="ja-JP" dirty="0">
              <a:sym typeface="Wingdings" panose="05000000000000000000" pitchFamily="2" charset="2"/>
            </a:endParaRPr>
          </a:p>
          <a:p>
            <a:pPr marL="0" indent="0">
              <a:buNone/>
            </a:pPr>
            <a:endParaRPr kumimoji="1" lang="ja-JP" altLang="en-US" dirty="0"/>
          </a:p>
        </p:txBody>
      </p:sp>
      <p:graphicFrame>
        <p:nvGraphicFramePr>
          <p:cNvPr id="4" name="表 4">
            <a:extLst>
              <a:ext uri="{FF2B5EF4-FFF2-40B4-BE49-F238E27FC236}">
                <a16:creationId xmlns:a16="http://schemas.microsoft.com/office/drawing/2014/main" id="{0A7FE244-DA4A-4C0F-B748-1CF7ACD3133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2382584"/>
              </p:ext>
            </p:extLst>
          </p:nvPr>
        </p:nvGraphicFramePr>
        <p:xfrm>
          <a:off x="1280315" y="3163752"/>
          <a:ext cx="10672391" cy="38542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78111">
                  <a:extLst>
                    <a:ext uri="{9D8B030D-6E8A-4147-A177-3AD203B41FA5}">
                      <a16:colId xmlns:a16="http://schemas.microsoft.com/office/drawing/2014/main" val="2702630733"/>
                    </a:ext>
                  </a:extLst>
                </a:gridCol>
                <a:gridCol w="1172618">
                  <a:extLst>
                    <a:ext uri="{9D8B030D-6E8A-4147-A177-3AD203B41FA5}">
                      <a16:colId xmlns:a16="http://schemas.microsoft.com/office/drawing/2014/main" val="1941993082"/>
                    </a:ext>
                  </a:extLst>
                </a:gridCol>
                <a:gridCol w="1800903">
                  <a:extLst>
                    <a:ext uri="{9D8B030D-6E8A-4147-A177-3AD203B41FA5}">
                      <a16:colId xmlns:a16="http://schemas.microsoft.com/office/drawing/2014/main" val="3727157279"/>
                    </a:ext>
                  </a:extLst>
                </a:gridCol>
                <a:gridCol w="1816042">
                  <a:extLst>
                    <a:ext uri="{9D8B030D-6E8A-4147-A177-3AD203B41FA5}">
                      <a16:colId xmlns:a16="http://schemas.microsoft.com/office/drawing/2014/main" val="3147680575"/>
                    </a:ext>
                  </a:extLst>
                </a:gridCol>
                <a:gridCol w="1754338">
                  <a:extLst>
                    <a:ext uri="{9D8B030D-6E8A-4147-A177-3AD203B41FA5}">
                      <a16:colId xmlns:a16="http://schemas.microsoft.com/office/drawing/2014/main" val="2697920153"/>
                    </a:ext>
                  </a:extLst>
                </a:gridCol>
                <a:gridCol w="1750379">
                  <a:extLst>
                    <a:ext uri="{9D8B030D-6E8A-4147-A177-3AD203B41FA5}">
                      <a16:colId xmlns:a16="http://schemas.microsoft.com/office/drawing/2014/main" val="3921098159"/>
                    </a:ext>
                  </a:extLst>
                </a:gridCol>
              </a:tblGrid>
              <a:tr h="567067"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Event rate (/event)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aseline="0" dirty="0">
                          <a:latin typeface="+mj-lt"/>
                        </a:rPr>
                        <a:t>A</a:t>
                      </a:r>
                      <a:endParaRPr kumimoji="1" lang="ja-JP" altLang="en-US" sz="1800" baseline="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>
                          <a:latin typeface="Symbol" panose="05050102010706020507" pitchFamily="18" charset="2"/>
                        </a:rPr>
                        <a:t>B</a:t>
                      </a:r>
                      <a:endParaRPr kumimoji="1" lang="ja-JP" altLang="en-US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baseline="0" dirty="0"/>
                        <a:t>C</a:t>
                      </a:r>
                      <a:endParaRPr kumimoji="1" lang="ja-JP" altLang="en-US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>
                          <a:latin typeface="+mj-lt"/>
                        </a:rPr>
                        <a:t>D</a:t>
                      </a:r>
                      <a:endParaRPr kumimoji="1" lang="ja-JP" altLang="en-US" baseline="30000" dirty="0">
                        <a:latin typeface="+mj-lt"/>
                      </a:endParaRPr>
                    </a:p>
                    <a:p>
                      <a:endParaRPr kumimoji="1" lang="ja-JP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3203940"/>
                  </a:ext>
                </a:extLst>
              </a:tr>
              <a:tr h="486057">
                <a:tc rowSpan="2">
                  <a:txBody>
                    <a:bodyPr/>
                    <a:lstStyle/>
                    <a:p>
                      <a:r>
                        <a:rPr kumimoji="1" lang="en-US" altLang="ja-JP" dirty="0"/>
                        <a:t>2 K trigger, opposite charge 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Trigger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(2.0±0.3)x10</a:t>
                      </a:r>
                      <a:r>
                        <a:rPr kumimoji="1" lang="en-US" altLang="ja-JP" baseline="30000" dirty="0"/>
                        <a:t>-4</a:t>
                      </a:r>
                      <a:endParaRPr kumimoji="1" lang="ja-JP" altLang="en-US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(5.6±0.5)x10</a:t>
                      </a:r>
                      <a:r>
                        <a:rPr kumimoji="1" lang="en-US" altLang="ja-JP" baseline="30000" dirty="0"/>
                        <a:t>-4</a:t>
                      </a:r>
                      <a:endParaRPr kumimoji="1" lang="ja-JP" altLang="en-US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/>
                        <a:t>(3.6±0.1)x10</a:t>
                      </a:r>
                      <a:r>
                        <a:rPr kumimoji="1" lang="en-US" altLang="ja-JP" baseline="30000" dirty="0"/>
                        <a:t>-3</a:t>
                      </a:r>
                      <a:endParaRPr kumimoji="1" lang="ja-JP" altLang="en-US" baseline="30000" dirty="0"/>
                    </a:p>
                    <a:p>
                      <a:endParaRPr kumimoji="1" lang="ja-JP" altLang="en-US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/>
                        <a:t>(4.4±0.1)x10</a:t>
                      </a:r>
                      <a:r>
                        <a:rPr kumimoji="1" lang="en-US" altLang="ja-JP" baseline="30000" dirty="0"/>
                        <a:t>-3</a:t>
                      </a:r>
                      <a:endParaRPr kumimoji="1" lang="ja-JP" altLang="en-US" baseline="30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0573145"/>
                  </a:ext>
                </a:extLst>
              </a:tr>
              <a:tr h="486057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Φ</a:t>
                      </a:r>
                      <a:r>
                        <a:rPr kumimoji="1" lang="en-US" altLang="ja-JP" dirty="0">
                          <a:sym typeface="Wingdings" panose="05000000000000000000" pitchFamily="2" charset="2"/>
                        </a:rPr>
                        <a:t>KK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/>
                        <a:t>(2.5±1.0)x10</a:t>
                      </a:r>
                      <a:r>
                        <a:rPr kumimoji="1" lang="en-US" altLang="ja-JP" baseline="30000" dirty="0"/>
                        <a:t>-5</a:t>
                      </a:r>
                      <a:endParaRPr kumimoji="1" lang="ja-JP" altLang="en-US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/>
                        <a:t>(1.1±0.2)x10</a:t>
                      </a:r>
                      <a:r>
                        <a:rPr kumimoji="1" lang="en-US" altLang="ja-JP" baseline="30000" dirty="0"/>
                        <a:t>-4</a:t>
                      </a:r>
                      <a:endParaRPr kumimoji="1" lang="ja-JP" altLang="en-US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/>
                        <a:t>(9.9±0.6)x10</a:t>
                      </a:r>
                      <a:r>
                        <a:rPr kumimoji="1" lang="en-US" altLang="ja-JP" baseline="30000" dirty="0"/>
                        <a:t>-4</a:t>
                      </a:r>
                      <a:endParaRPr kumimoji="1" lang="ja-JP" altLang="en-US" baseline="30000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/>
                        <a:t>(1.1±0.1)x10</a:t>
                      </a:r>
                      <a:r>
                        <a:rPr kumimoji="1" lang="en-US" altLang="ja-JP" baseline="30000" dirty="0"/>
                        <a:t>-3</a:t>
                      </a:r>
                      <a:endParaRPr kumimoji="1" lang="ja-JP" altLang="en-US" baseline="30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7835748"/>
                  </a:ext>
                </a:extLst>
              </a:tr>
              <a:tr h="379574">
                <a:tc rowSpan="2">
                  <a:txBody>
                    <a:bodyPr/>
                    <a:lstStyle/>
                    <a:p>
                      <a:r>
                        <a:rPr kumimoji="1" lang="en-US" altLang="ja-JP" dirty="0"/>
                        <a:t>2 K trigger, opposite charge</a:t>
                      </a:r>
                    </a:p>
                    <a:p>
                      <a:r>
                        <a:rPr kumimoji="1" lang="en-US" altLang="ja-JP" dirty="0"/>
                        <a:t>AC veto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Trigger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/>
                        <a:t>(1.4±0.2)x10</a:t>
                      </a:r>
                      <a:r>
                        <a:rPr kumimoji="1" lang="en-US" altLang="ja-JP" baseline="30000" dirty="0"/>
                        <a:t>-4</a:t>
                      </a:r>
                      <a:endParaRPr kumimoji="1" lang="ja-JP" altLang="en-US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(4.3±0.4)x10</a:t>
                      </a:r>
                      <a:r>
                        <a:rPr kumimoji="1" lang="en-US" altLang="ja-JP" baseline="30000" dirty="0"/>
                        <a:t>-4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/>
                        <a:t>(1.3±0.2)x10</a:t>
                      </a:r>
                      <a:r>
                        <a:rPr kumimoji="1" lang="en-US" altLang="ja-JP" baseline="30000" dirty="0"/>
                        <a:t>-3</a:t>
                      </a:r>
                      <a:endParaRPr kumimoji="1" lang="ja-JP" altLang="en-US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/>
                        <a:t>(1.8±0.1)x10</a:t>
                      </a:r>
                      <a:r>
                        <a:rPr kumimoji="1" lang="en-US" altLang="ja-JP" baseline="30000" dirty="0"/>
                        <a:t>-3</a:t>
                      </a:r>
                      <a:endParaRPr kumimoji="1" lang="ja-JP" altLang="en-US" baseline="30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09779458"/>
                  </a:ext>
                </a:extLst>
              </a:tr>
              <a:tr h="486057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Φ</a:t>
                      </a:r>
                      <a:r>
                        <a:rPr kumimoji="1" lang="en-US" altLang="ja-JP" dirty="0">
                          <a:sym typeface="Wingdings" panose="05000000000000000000" pitchFamily="2" charset="2"/>
                        </a:rPr>
                        <a:t>KK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/>
                        <a:t>(2.1±0.9)x10</a:t>
                      </a:r>
                      <a:r>
                        <a:rPr kumimoji="1" lang="en-US" altLang="ja-JP" baseline="30000" dirty="0"/>
                        <a:t>-5</a:t>
                      </a:r>
                      <a:endParaRPr kumimoji="1" lang="ja-JP" altLang="en-US" baseline="30000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/>
                        <a:t>(9.9±2.0)x10</a:t>
                      </a:r>
                      <a:r>
                        <a:rPr kumimoji="1" lang="en-US" altLang="ja-JP" baseline="30000" dirty="0"/>
                        <a:t>-5</a:t>
                      </a:r>
                      <a:endParaRPr kumimoji="1" lang="ja-JP" altLang="en-US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/>
                        <a:t>(6.7±0.5)x10</a:t>
                      </a:r>
                      <a:r>
                        <a:rPr kumimoji="1" lang="en-US" altLang="ja-JP" baseline="30000" dirty="0"/>
                        <a:t>-4</a:t>
                      </a:r>
                      <a:endParaRPr kumimoji="1" lang="ja-JP" altLang="en-US" baseline="30000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/>
                        <a:t>(8.3±0.6)x10</a:t>
                      </a:r>
                      <a:r>
                        <a:rPr kumimoji="1" lang="en-US" altLang="ja-JP" baseline="30000" dirty="0"/>
                        <a:t>-4</a:t>
                      </a:r>
                      <a:endParaRPr kumimoji="1" lang="ja-JP" altLang="en-US" baseline="30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32267926"/>
                  </a:ext>
                </a:extLst>
              </a:tr>
              <a:tr h="567067">
                <a:tc rowSpan="2">
                  <a:txBody>
                    <a:bodyPr/>
                    <a:lstStyle/>
                    <a:p>
                      <a:r>
                        <a:rPr kumimoji="1" lang="en-US" altLang="ja-JP" dirty="0"/>
                        <a:t>2 K trigger opposite charge</a:t>
                      </a:r>
                    </a:p>
                    <a:p>
                      <a:r>
                        <a:rPr kumimoji="1" lang="en-US" altLang="ja-JP" dirty="0"/>
                        <a:t>AC veto except middle layer, 15</a:t>
                      </a:r>
                      <a:r>
                        <a:rPr kumimoji="1" lang="en-US" altLang="ja-JP" baseline="30000" dirty="0"/>
                        <a:t>o</a:t>
                      </a:r>
                      <a:r>
                        <a:rPr kumimoji="1" lang="en-US" altLang="ja-JP" dirty="0"/>
                        <a:t>-45</a:t>
                      </a:r>
                      <a:r>
                        <a:rPr kumimoji="1" lang="en-US" altLang="ja-JP" baseline="30000" dirty="0"/>
                        <a:t>o</a:t>
                      </a:r>
                      <a:endParaRPr kumimoji="1" lang="ja-JP" altLang="en-US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Trigger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/>
                        <a:t>(1.9±0.2)x10</a:t>
                      </a:r>
                      <a:r>
                        <a:rPr kumimoji="1" lang="en-US" altLang="ja-JP" baseline="30000" dirty="0"/>
                        <a:t>-4</a:t>
                      </a:r>
                      <a:endParaRPr kumimoji="1" lang="ja-JP" altLang="en-US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/>
                        <a:t>(5.2±0.5)x10</a:t>
                      </a:r>
                      <a:r>
                        <a:rPr kumimoji="1" lang="en-US" altLang="ja-JP" baseline="30000" dirty="0"/>
                        <a:t>-4</a:t>
                      </a:r>
                      <a:endParaRPr kumimoji="1" lang="ja-JP" altLang="en-US" dirty="0"/>
                    </a:p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/>
                        <a:t>(1.9±0.2)x10</a:t>
                      </a:r>
                      <a:r>
                        <a:rPr kumimoji="1" lang="en-US" altLang="ja-JP" baseline="30000" dirty="0"/>
                        <a:t>-3</a:t>
                      </a:r>
                      <a:endParaRPr kumimoji="1" lang="ja-JP" altLang="en-US" baseline="30000" dirty="0"/>
                    </a:p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/>
                        <a:t>(2.2±0.1)x10</a:t>
                      </a:r>
                      <a:r>
                        <a:rPr kumimoji="1" lang="en-US" altLang="ja-JP" baseline="30000" dirty="0"/>
                        <a:t>-3</a:t>
                      </a:r>
                      <a:endParaRPr kumimoji="1" lang="ja-JP" altLang="en-US" baseline="30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3102862"/>
                  </a:ext>
                </a:extLst>
              </a:tr>
              <a:tr h="532368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Φ</a:t>
                      </a:r>
                      <a:r>
                        <a:rPr kumimoji="1" lang="en-US" altLang="ja-JP" dirty="0">
                          <a:sym typeface="Wingdings" panose="05000000000000000000" pitchFamily="2" charset="2"/>
                        </a:rPr>
                        <a:t>KK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/>
                        <a:t>(2.5±1.0)x10</a:t>
                      </a:r>
                      <a:r>
                        <a:rPr kumimoji="1" lang="en-US" altLang="ja-JP" baseline="30000" dirty="0"/>
                        <a:t>-5</a:t>
                      </a:r>
                      <a:endParaRPr kumimoji="1" lang="ja-JP" altLang="en-US" baseline="30000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/>
                        <a:t>(1.0±0.2)x10</a:t>
                      </a:r>
                      <a:r>
                        <a:rPr kumimoji="1" lang="en-US" altLang="ja-JP" baseline="30000" dirty="0"/>
                        <a:t>-4</a:t>
                      </a:r>
                      <a:endParaRPr kumimoji="1" lang="ja-JP" altLang="en-US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/>
                        <a:t>(7.1±0.5)x10</a:t>
                      </a:r>
                      <a:r>
                        <a:rPr kumimoji="1" lang="en-US" altLang="ja-JP" baseline="30000" dirty="0"/>
                        <a:t>-4</a:t>
                      </a:r>
                      <a:endParaRPr kumimoji="1" lang="ja-JP" altLang="en-US" baseline="30000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/>
                        <a:t>(8.6±0.6)x10</a:t>
                      </a:r>
                      <a:r>
                        <a:rPr kumimoji="1" lang="en-US" altLang="ja-JP" baseline="30000" dirty="0"/>
                        <a:t>-4</a:t>
                      </a:r>
                      <a:endParaRPr kumimoji="1" lang="ja-JP" altLang="en-US" baseline="30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75381265"/>
                  </a:ext>
                </a:extLst>
              </a:tr>
            </a:tbl>
          </a:graphicData>
        </a:graphic>
      </p:graphicFrame>
      <p:grpSp>
        <p:nvGrpSpPr>
          <p:cNvPr id="27" name="グループ化 26">
            <a:extLst>
              <a:ext uri="{FF2B5EF4-FFF2-40B4-BE49-F238E27FC236}">
                <a16:creationId xmlns:a16="http://schemas.microsoft.com/office/drawing/2014/main" id="{45620080-AA21-42E5-AE45-1DFFEDF85560}"/>
              </a:ext>
            </a:extLst>
          </p:cNvPr>
          <p:cNvGrpSpPr/>
          <p:nvPr/>
        </p:nvGrpSpPr>
        <p:grpSpPr>
          <a:xfrm>
            <a:off x="10269050" y="1728871"/>
            <a:ext cx="1441852" cy="1126165"/>
            <a:chOff x="3701601" y="279795"/>
            <a:chExt cx="1689180" cy="1527810"/>
          </a:xfrm>
        </p:grpSpPr>
        <p:grpSp>
          <p:nvGrpSpPr>
            <p:cNvPr id="28" name="グループ化 27">
              <a:extLst>
                <a:ext uri="{FF2B5EF4-FFF2-40B4-BE49-F238E27FC236}">
                  <a16:creationId xmlns:a16="http://schemas.microsoft.com/office/drawing/2014/main" id="{952AC5D8-2165-4FD3-BB22-ED57CF2F50FA}"/>
                </a:ext>
              </a:extLst>
            </p:cNvPr>
            <p:cNvGrpSpPr/>
            <p:nvPr/>
          </p:nvGrpSpPr>
          <p:grpSpPr>
            <a:xfrm>
              <a:off x="3701601" y="279795"/>
              <a:ext cx="1689180" cy="1527810"/>
              <a:chOff x="7103422" y="1693503"/>
              <a:chExt cx="1689180" cy="1527810"/>
            </a:xfrm>
          </p:grpSpPr>
          <p:grpSp>
            <p:nvGrpSpPr>
              <p:cNvPr id="38" name="グループ化 7">
                <a:extLst>
                  <a:ext uri="{FF2B5EF4-FFF2-40B4-BE49-F238E27FC236}">
                    <a16:creationId xmlns:a16="http://schemas.microsoft.com/office/drawing/2014/main" id="{9B712FBF-C54C-4E3C-9370-568EC8979DFB}"/>
                  </a:ext>
                </a:extLst>
              </p:cNvPr>
              <p:cNvGrpSpPr/>
              <p:nvPr/>
            </p:nvGrpSpPr>
            <p:grpSpPr>
              <a:xfrm>
                <a:off x="7103422" y="1693503"/>
                <a:ext cx="1689180" cy="1527810"/>
                <a:chOff x="3878253" y="-3222"/>
                <a:chExt cx="1689180" cy="1527811"/>
              </a:xfrm>
            </p:grpSpPr>
            <p:sp>
              <p:nvSpPr>
                <p:cNvPr id="43" name="正方形/長方形 42">
                  <a:extLst>
                    <a:ext uri="{FF2B5EF4-FFF2-40B4-BE49-F238E27FC236}">
                      <a16:creationId xmlns:a16="http://schemas.microsoft.com/office/drawing/2014/main" id="{86A3335D-BEEB-4202-9267-DD041FC2BD84}"/>
                    </a:ext>
                  </a:extLst>
                </p:cNvPr>
                <p:cNvSpPr/>
                <p:nvPr/>
              </p:nvSpPr>
              <p:spPr>
                <a:xfrm>
                  <a:off x="4572000" y="361908"/>
                  <a:ext cx="328617" cy="292104"/>
                </a:xfrm>
                <a:prstGeom prst="rect">
                  <a:avLst/>
                </a:prstGeom>
                <a:solidFill>
                  <a:srgbClr val="4F81BD"/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ja-JP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44" name="正方形/長方形 43">
                  <a:extLst>
                    <a:ext uri="{FF2B5EF4-FFF2-40B4-BE49-F238E27FC236}">
                      <a16:creationId xmlns:a16="http://schemas.microsoft.com/office/drawing/2014/main" id="{DF499290-9B5B-4B35-908C-7B09424E2DEF}"/>
                    </a:ext>
                  </a:extLst>
                </p:cNvPr>
                <p:cNvSpPr/>
                <p:nvPr/>
              </p:nvSpPr>
              <p:spPr>
                <a:xfrm>
                  <a:off x="4572000" y="946116"/>
                  <a:ext cx="328617" cy="292104"/>
                </a:xfrm>
                <a:prstGeom prst="rect">
                  <a:avLst/>
                </a:prstGeom>
                <a:solidFill>
                  <a:srgbClr val="4F81BD"/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45" name="正方形/長方形 44">
                  <a:extLst>
                    <a:ext uri="{FF2B5EF4-FFF2-40B4-BE49-F238E27FC236}">
                      <a16:creationId xmlns:a16="http://schemas.microsoft.com/office/drawing/2014/main" id="{9312DC7D-8A8C-4EBE-BC4C-83C27BD782C7}"/>
                    </a:ext>
                  </a:extLst>
                </p:cNvPr>
                <p:cNvSpPr/>
                <p:nvPr/>
              </p:nvSpPr>
              <p:spPr>
                <a:xfrm>
                  <a:off x="4918080" y="360132"/>
                  <a:ext cx="328617" cy="292104"/>
                </a:xfrm>
                <a:prstGeom prst="rect">
                  <a:avLst/>
                </a:prstGeom>
                <a:solidFill>
                  <a:srgbClr val="4F81BD"/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47" name="円/楕円 24">
                  <a:extLst>
                    <a:ext uri="{FF2B5EF4-FFF2-40B4-BE49-F238E27FC236}">
                      <a16:creationId xmlns:a16="http://schemas.microsoft.com/office/drawing/2014/main" id="{FA2A2237-64DE-4B4E-9C1F-AD2A90387A91}"/>
                    </a:ext>
                  </a:extLst>
                </p:cNvPr>
                <p:cNvSpPr/>
                <p:nvPr/>
              </p:nvSpPr>
              <p:spPr>
                <a:xfrm>
                  <a:off x="4718052" y="800064"/>
                  <a:ext cx="45719" cy="45719"/>
                </a:xfrm>
                <a:prstGeom prst="ellipse">
                  <a:avLst/>
                </a:prstGeom>
                <a:solidFill>
                  <a:srgbClr val="4F81BD"/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ja-JP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48" name="テキスト ボックス 47">
                  <a:extLst>
                    <a:ext uri="{FF2B5EF4-FFF2-40B4-BE49-F238E27FC236}">
                      <a16:creationId xmlns:a16="http://schemas.microsoft.com/office/drawing/2014/main" id="{5BFB1391-DDC1-4CE5-A1A6-4A3BC362B579}"/>
                    </a:ext>
                  </a:extLst>
                </p:cNvPr>
                <p:cNvSpPr txBox="1"/>
                <p:nvPr/>
              </p:nvSpPr>
              <p:spPr>
                <a:xfrm>
                  <a:off x="4572000" y="-3222"/>
                  <a:ext cx="30168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ja-JP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</a:rPr>
                    <a:t>1</a:t>
                  </a:r>
                  <a:endParaRPr kumimoji="0" lang="ja-JP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49" name="テキスト ボックス 48">
                  <a:extLst>
                    <a:ext uri="{FF2B5EF4-FFF2-40B4-BE49-F238E27FC236}">
                      <a16:creationId xmlns:a16="http://schemas.microsoft.com/office/drawing/2014/main" id="{EBD8B7D4-05AF-4D24-91FF-30DA83704736}"/>
                    </a:ext>
                  </a:extLst>
                </p:cNvPr>
                <p:cNvSpPr txBox="1"/>
                <p:nvPr/>
              </p:nvSpPr>
              <p:spPr>
                <a:xfrm>
                  <a:off x="4572000" y="1155257"/>
                  <a:ext cx="30168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ja-JP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</a:rPr>
                    <a:t>3</a:t>
                  </a:r>
                  <a:endParaRPr kumimoji="0" lang="ja-JP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50" name="テキスト ボックス 49">
                  <a:extLst>
                    <a:ext uri="{FF2B5EF4-FFF2-40B4-BE49-F238E27FC236}">
                      <a16:creationId xmlns:a16="http://schemas.microsoft.com/office/drawing/2014/main" id="{2F329EB7-A27F-4D3C-96E0-CE3293131D9D}"/>
                    </a:ext>
                  </a:extLst>
                </p:cNvPr>
                <p:cNvSpPr txBox="1"/>
                <p:nvPr/>
              </p:nvSpPr>
              <p:spPr>
                <a:xfrm>
                  <a:off x="5265747" y="654012"/>
                  <a:ext cx="30168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ja-JP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</a:rPr>
                    <a:t>2</a:t>
                  </a:r>
                  <a:endParaRPr kumimoji="0" lang="ja-JP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51" name="テキスト ボックス 50">
                  <a:extLst>
                    <a:ext uri="{FF2B5EF4-FFF2-40B4-BE49-F238E27FC236}">
                      <a16:creationId xmlns:a16="http://schemas.microsoft.com/office/drawing/2014/main" id="{84FC1C8A-3916-425F-9B14-996AD755FB10}"/>
                    </a:ext>
                  </a:extLst>
                </p:cNvPr>
                <p:cNvSpPr txBox="1"/>
                <p:nvPr/>
              </p:nvSpPr>
              <p:spPr>
                <a:xfrm>
                  <a:off x="3878253" y="654012"/>
                  <a:ext cx="30168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ja-JP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</a:rPr>
                    <a:t>4</a:t>
                  </a:r>
                  <a:endParaRPr kumimoji="0" lang="ja-JP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</p:grpSp>
          <p:sp>
            <p:nvSpPr>
              <p:cNvPr id="32" name="正方形/長方形 31">
                <a:extLst>
                  <a:ext uri="{FF2B5EF4-FFF2-40B4-BE49-F238E27FC236}">
                    <a16:creationId xmlns:a16="http://schemas.microsoft.com/office/drawing/2014/main" id="{500DD38D-AA1A-48D3-96C2-83FB92940A1E}"/>
                  </a:ext>
                </a:extLst>
              </p:cNvPr>
              <p:cNvSpPr/>
              <p:nvPr/>
            </p:nvSpPr>
            <p:spPr>
              <a:xfrm>
                <a:off x="8135537" y="2634706"/>
                <a:ext cx="328617" cy="292104"/>
              </a:xfrm>
              <a:prstGeom prst="rect">
                <a:avLst/>
              </a:prstGeom>
              <a:solidFill>
                <a:srgbClr val="4F81BD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>
                <a:defPPr>
                  <a:defRPr lang="ja-JP"/>
                </a:defPPr>
                <a:lvl1pPr marL="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33" name="正方形/長方形 32">
                <a:extLst>
                  <a:ext uri="{FF2B5EF4-FFF2-40B4-BE49-F238E27FC236}">
                    <a16:creationId xmlns:a16="http://schemas.microsoft.com/office/drawing/2014/main" id="{B1FFA802-1CA0-4648-B3A4-9413F529756D}"/>
                  </a:ext>
                </a:extLst>
              </p:cNvPr>
              <p:cNvSpPr/>
              <p:nvPr/>
            </p:nvSpPr>
            <p:spPr>
              <a:xfrm>
                <a:off x="7465190" y="2058052"/>
                <a:ext cx="328617" cy="292104"/>
              </a:xfrm>
              <a:prstGeom prst="rect">
                <a:avLst/>
              </a:prstGeom>
              <a:solidFill>
                <a:srgbClr val="4F81BD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>
                <a:defPPr>
                  <a:defRPr lang="ja-JP"/>
                </a:defPPr>
                <a:lvl1pPr marL="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34" name="正方形/長方形 33">
                <a:extLst>
                  <a:ext uri="{FF2B5EF4-FFF2-40B4-BE49-F238E27FC236}">
                    <a16:creationId xmlns:a16="http://schemas.microsoft.com/office/drawing/2014/main" id="{8087DF6C-5DEC-4FEB-B136-D8E31B8AD7EB}"/>
                  </a:ext>
                </a:extLst>
              </p:cNvPr>
              <p:cNvSpPr/>
              <p:nvPr/>
            </p:nvSpPr>
            <p:spPr>
              <a:xfrm>
                <a:off x="7460671" y="2636018"/>
                <a:ext cx="328617" cy="292104"/>
              </a:xfrm>
              <a:prstGeom prst="rect">
                <a:avLst/>
              </a:prstGeom>
              <a:solidFill>
                <a:srgbClr val="4F81BD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>
                <a:defPPr>
                  <a:defRPr lang="ja-JP"/>
                </a:defPPr>
                <a:lvl1pPr marL="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endParaRPr>
              </a:p>
            </p:txBody>
          </p:sp>
          <p:grpSp>
            <p:nvGrpSpPr>
              <p:cNvPr id="35" name="グループ化 34">
                <a:extLst>
                  <a:ext uri="{FF2B5EF4-FFF2-40B4-BE49-F238E27FC236}">
                    <a16:creationId xmlns:a16="http://schemas.microsoft.com/office/drawing/2014/main" id="{437A06E4-16D4-4F2C-89C1-FDDB36A306F5}"/>
                  </a:ext>
                </a:extLst>
              </p:cNvPr>
              <p:cNvGrpSpPr/>
              <p:nvPr/>
            </p:nvGrpSpPr>
            <p:grpSpPr>
              <a:xfrm>
                <a:off x="7808338" y="2372097"/>
                <a:ext cx="328617" cy="292104"/>
                <a:chOff x="8732216" y="2794153"/>
                <a:chExt cx="328617" cy="292104"/>
              </a:xfrm>
            </p:grpSpPr>
            <p:sp>
              <p:nvSpPr>
                <p:cNvPr id="36" name="正方形/長方形 35">
                  <a:extLst>
                    <a:ext uri="{FF2B5EF4-FFF2-40B4-BE49-F238E27FC236}">
                      <a16:creationId xmlns:a16="http://schemas.microsoft.com/office/drawing/2014/main" id="{63973B2A-1465-4390-8048-FF6D3ED436F5}"/>
                    </a:ext>
                  </a:extLst>
                </p:cNvPr>
                <p:cNvSpPr/>
                <p:nvPr/>
              </p:nvSpPr>
              <p:spPr>
                <a:xfrm>
                  <a:off x="8732216" y="2794153"/>
                  <a:ext cx="328617" cy="292104"/>
                </a:xfrm>
                <a:prstGeom prst="rect">
                  <a:avLst/>
                </a:prstGeom>
                <a:solidFill>
                  <a:srgbClr val="4F81BD"/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37" name="正方形/長方形 36">
                  <a:extLst>
                    <a:ext uri="{FF2B5EF4-FFF2-40B4-BE49-F238E27FC236}">
                      <a16:creationId xmlns:a16="http://schemas.microsoft.com/office/drawing/2014/main" id="{D61E4AD6-7D30-4708-B827-CF33AFCF617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8808420" y="2860834"/>
                  <a:ext cx="164308" cy="146052"/>
                </a:xfrm>
                <a:prstGeom prst="rect">
                  <a:avLst/>
                </a:prstGeom>
                <a:solidFill>
                  <a:sysClr val="window" lastClr="FFFFFF"/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</p:grpSp>
        </p:grpSp>
        <p:sp>
          <p:nvSpPr>
            <p:cNvPr id="29" name="正方形/長方形 28">
              <a:extLst>
                <a:ext uri="{FF2B5EF4-FFF2-40B4-BE49-F238E27FC236}">
                  <a16:creationId xmlns:a16="http://schemas.microsoft.com/office/drawing/2014/main" id="{87B1D9BC-B636-4B2C-8F4F-185D16780DDE}"/>
                </a:ext>
              </a:extLst>
            </p:cNvPr>
            <p:cNvSpPr/>
            <p:nvPr/>
          </p:nvSpPr>
          <p:spPr>
            <a:xfrm>
              <a:off x="4056980" y="964397"/>
              <a:ext cx="328617" cy="292104"/>
            </a:xfrm>
            <a:prstGeom prst="rect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30" name="正方形/長方形 29">
              <a:extLst>
                <a:ext uri="{FF2B5EF4-FFF2-40B4-BE49-F238E27FC236}">
                  <a16:creationId xmlns:a16="http://schemas.microsoft.com/office/drawing/2014/main" id="{A0F9BA2D-6A21-42E9-87A6-128A5F105E88}"/>
                </a:ext>
              </a:extLst>
            </p:cNvPr>
            <p:cNvSpPr/>
            <p:nvPr/>
          </p:nvSpPr>
          <p:spPr>
            <a:xfrm>
              <a:off x="4715228" y="905758"/>
              <a:ext cx="328617" cy="292104"/>
            </a:xfrm>
            <a:prstGeom prst="rect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</p:grpSp>
      <p:grpSp>
        <p:nvGrpSpPr>
          <p:cNvPr id="77" name="グループ化 76">
            <a:extLst>
              <a:ext uri="{FF2B5EF4-FFF2-40B4-BE49-F238E27FC236}">
                <a16:creationId xmlns:a16="http://schemas.microsoft.com/office/drawing/2014/main" id="{41A4D8D2-321B-4DA3-8A7A-9B82A205F8FD}"/>
              </a:ext>
            </a:extLst>
          </p:cNvPr>
          <p:cNvGrpSpPr/>
          <p:nvPr/>
        </p:nvGrpSpPr>
        <p:grpSpPr>
          <a:xfrm>
            <a:off x="338133" y="6026747"/>
            <a:ext cx="864733" cy="647248"/>
            <a:chOff x="4056980" y="643149"/>
            <a:chExt cx="1013065" cy="878088"/>
          </a:xfrm>
        </p:grpSpPr>
        <p:grpSp>
          <p:nvGrpSpPr>
            <p:cNvPr id="78" name="グループ化 77">
              <a:extLst>
                <a:ext uri="{FF2B5EF4-FFF2-40B4-BE49-F238E27FC236}">
                  <a16:creationId xmlns:a16="http://schemas.microsoft.com/office/drawing/2014/main" id="{557516D8-67F7-4E85-9672-E623D2DADA02}"/>
                </a:ext>
              </a:extLst>
            </p:cNvPr>
            <p:cNvGrpSpPr/>
            <p:nvPr/>
          </p:nvGrpSpPr>
          <p:grpSpPr>
            <a:xfrm>
              <a:off x="4058850" y="643149"/>
              <a:ext cx="1011195" cy="878088"/>
              <a:chOff x="7460671" y="2056857"/>
              <a:chExt cx="1011195" cy="878088"/>
            </a:xfrm>
          </p:grpSpPr>
          <p:grpSp>
            <p:nvGrpSpPr>
              <p:cNvPr id="81" name="グループ化 7">
                <a:extLst>
                  <a:ext uri="{FF2B5EF4-FFF2-40B4-BE49-F238E27FC236}">
                    <a16:creationId xmlns:a16="http://schemas.microsoft.com/office/drawing/2014/main" id="{501CAE6D-6294-49DB-9772-33CF56866971}"/>
                  </a:ext>
                </a:extLst>
              </p:cNvPr>
              <p:cNvGrpSpPr/>
              <p:nvPr/>
            </p:nvGrpSpPr>
            <p:grpSpPr>
              <a:xfrm>
                <a:off x="7797169" y="2056857"/>
                <a:ext cx="674697" cy="878088"/>
                <a:chOff x="4572000" y="360132"/>
                <a:chExt cx="674697" cy="878088"/>
              </a:xfrm>
            </p:grpSpPr>
            <p:sp>
              <p:nvSpPr>
                <p:cNvPr id="88" name="正方形/長方形 87">
                  <a:extLst>
                    <a:ext uri="{FF2B5EF4-FFF2-40B4-BE49-F238E27FC236}">
                      <a16:creationId xmlns:a16="http://schemas.microsoft.com/office/drawing/2014/main" id="{1378E78D-94A6-4FF5-A204-13D9EB4E9DDE}"/>
                    </a:ext>
                  </a:extLst>
                </p:cNvPr>
                <p:cNvSpPr/>
                <p:nvPr/>
              </p:nvSpPr>
              <p:spPr>
                <a:xfrm>
                  <a:off x="4572000" y="361908"/>
                  <a:ext cx="328617" cy="292104"/>
                </a:xfrm>
                <a:prstGeom prst="rect">
                  <a:avLst/>
                </a:prstGeom>
                <a:solidFill>
                  <a:srgbClr val="FB79E2"/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ja-JP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89" name="正方形/長方形 88">
                  <a:extLst>
                    <a:ext uri="{FF2B5EF4-FFF2-40B4-BE49-F238E27FC236}">
                      <a16:creationId xmlns:a16="http://schemas.microsoft.com/office/drawing/2014/main" id="{B60385E8-A3BB-4ACF-AD95-2D6F04BDDC23}"/>
                    </a:ext>
                  </a:extLst>
                </p:cNvPr>
                <p:cNvSpPr/>
                <p:nvPr/>
              </p:nvSpPr>
              <p:spPr>
                <a:xfrm>
                  <a:off x="4572000" y="946116"/>
                  <a:ext cx="328617" cy="292104"/>
                </a:xfrm>
                <a:prstGeom prst="rect">
                  <a:avLst/>
                </a:prstGeom>
                <a:solidFill>
                  <a:srgbClr val="FB79E2"/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90" name="正方形/長方形 89">
                  <a:extLst>
                    <a:ext uri="{FF2B5EF4-FFF2-40B4-BE49-F238E27FC236}">
                      <a16:creationId xmlns:a16="http://schemas.microsoft.com/office/drawing/2014/main" id="{EF965778-1E08-442D-B2E0-ED07A88B06E2}"/>
                    </a:ext>
                  </a:extLst>
                </p:cNvPr>
                <p:cNvSpPr/>
                <p:nvPr/>
              </p:nvSpPr>
              <p:spPr>
                <a:xfrm>
                  <a:off x="4918080" y="360132"/>
                  <a:ext cx="328617" cy="292104"/>
                </a:xfrm>
                <a:prstGeom prst="rect">
                  <a:avLst/>
                </a:prstGeom>
                <a:solidFill>
                  <a:srgbClr val="FB79E2"/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91" name="円/楕円 24">
                  <a:extLst>
                    <a:ext uri="{FF2B5EF4-FFF2-40B4-BE49-F238E27FC236}">
                      <a16:creationId xmlns:a16="http://schemas.microsoft.com/office/drawing/2014/main" id="{CEE6A45C-9796-423F-A416-40E814FD3E70}"/>
                    </a:ext>
                  </a:extLst>
                </p:cNvPr>
                <p:cNvSpPr/>
                <p:nvPr/>
              </p:nvSpPr>
              <p:spPr>
                <a:xfrm>
                  <a:off x="4718052" y="800064"/>
                  <a:ext cx="45719" cy="45719"/>
                </a:xfrm>
                <a:prstGeom prst="ellipse">
                  <a:avLst/>
                </a:prstGeom>
                <a:solidFill>
                  <a:srgbClr val="4F81BD"/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ja-JP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</p:grpSp>
          <p:sp>
            <p:nvSpPr>
              <p:cNvPr id="82" name="正方形/長方形 81">
                <a:extLst>
                  <a:ext uri="{FF2B5EF4-FFF2-40B4-BE49-F238E27FC236}">
                    <a16:creationId xmlns:a16="http://schemas.microsoft.com/office/drawing/2014/main" id="{23403EE8-6A38-465D-B112-54E88214876C}"/>
                  </a:ext>
                </a:extLst>
              </p:cNvPr>
              <p:cNvSpPr/>
              <p:nvPr/>
            </p:nvSpPr>
            <p:spPr>
              <a:xfrm>
                <a:off x="8135537" y="2634706"/>
                <a:ext cx="328617" cy="292104"/>
              </a:xfrm>
              <a:prstGeom prst="rect">
                <a:avLst/>
              </a:prstGeom>
              <a:solidFill>
                <a:srgbClr val="FB79E2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>
                <a:defPPr>
                  <a:defRPr lang="ja-JP"/>
                </a:defPPr>
                <a:lvl1pPr marL="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83" name="正方形/長方形 82">
                <a:extLst>
                  <a:ext uri="{FF2B5EF4-FFF2-40B4-BE49-F238E27FC236}">
                    <a16:creationId xmlns:a16="http://schemas.microsoft.com/office/drawing/2014/main" id="{F211FEA0-1F18-4593-AFEB-4B7AD442F41A}"/>
                  </a:ext>
                </a:extLst>
              </p:cNvPr>
              <p:cNvSpPr/>
              <p:nvPr/>
            </p:nvSpPr>
            <p:spPr>
              <a:xfrm>
                <a:off x="7465190" y="2058052"/>
                <a:ext cx="328617" cy="292104"/>
              </a:xfrm>
              <a:prstGeom prst="rect">
                <a:avLst/>
              </a:prstGeom>
              <a:solidFill>
                <a:srgbClr val="FB79E2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>
                <a:defPPr>
                  <a:defRPr lang="ja-JP"/>
                </a:defPPr>
                <a:lvl1pPr marL="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84" name="正方形/長方形 83">
                <a:extLst>
                  <a:ext uri="{FF2B5EF4-FFF2-40B4-BE49-F238E27FC236}">
                    <a16:creationId xmlns:a16="http://schemas.microsoft.com/office/drawing/2014/main" id="{DF02171C-D73B-4482-A3F2-54A59A7E62AB}"/>
                  </a:ext>
                </a:extLst>
              </p:cNvPr>
              <p:cNvSpPr/>
              <p:nvPr/>
            </p:nvSpPr>
            <p:spPr>
              <a:xfrm>
                <a:off x="7460671" y="2636018"/>
                <a:ext cx="328617" cy="292104"/>
              </a:xfrm>
              <a:prstGeom prst="rect">
                <a:avLst/>
              </a:prstGeom>
              <a:solidFill>
                <a:srgbClr val="FB79E2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>
                <a:defPPr>
                  <a:defRPr lang="ja-JP"/>
                </a:defPPr>
                <a:lvl1pPr marL="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endParaRPr>
              </a:p>
            </p:txBody>
          </p:sp>
          <p:grpSp>
            <p:nvGrpSpPr>
              <p:cNvPr id="85" name="グループ化 84">
                <a:extLst>
                  <a:ext uri="{FF2B5EF4-FFF2-40B4-BE49-F238E27FC236}">
                    <a16:creationId xmlns:a16="http://schemas.microsoft.com/office/drawing/2014/main" id="{2C5C119A-440E-435F-8BD9-421C96BDAB31}"/>
                  </a:ext>
                </a:extLst>
              </p:cNvPr>
              <p:cNvGrpSpPr/>
              <p:nvPr/>
            </p:nvGrpSpPr>
            <p:grpSpPr>
              <a:xfrm>
                <a:off x="7808338" y="2372097"/>
                <a:ext cx="328617" cy="292104"/>
                <a:chOff x="8732216" y="2794153"/>
                <a:chExt cx="328617" cy="292104"/>
              </a:xfrm>
            </p:grpSpPr>
            <p:sp>
              <p:nvSpPr>
                <p:cNvPr id="86" name="正方形/長方形 85">
                  <a:extLst>
                    <a:ext uri="{FF2B5EF4-FFF2-40B4-BE49-F238E27FC236}">
                      <a16:creationId xmlns:a16="http://schemas.microsoft.com/office/drawing/2014/main" id="{F13BAA00-93CE-49CB-B3D5-F3CA008B52D2}"/>
                    </a:ext>
                  </a:extLst>
                </p:cNvPr>
                <p:cNvSpPr/>
                <p:nvPr/>
              </p:nvSpPr>
              <p:spPr>
                <a:xfrm>
                  <a:off x="8732216" y="2794153"/>
                  <a:ext cx="328617" cy="292104"/>
                </a:xfrm>
                <a:prstGeom prst="rect">
                  <a:avLst/>
                </a:prstGeom>
                <a:solidFill>
                  <a:srgbClr val="FB79E2"/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87" name="正方形/長方形 86">
                  <a:extLst>
                    <a:ext uri="{FF2B5EF4-FFF2-40B4-BE49-F238E27FC236}">
                      <a16:creationId xmlns:a16="http://schemas.microsoft.com/office/drawing/2014/main" id="{BA014740-EA56-472A-AA1E-AD60A8CD0DE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8808420" y="2860834"/>
                  <a:ext cx="164308" cy="146052"/>
                </a:xfrm>
                <a:prstGeom prst="rect">
                  <a:avLst/>
                </a:prstGeom>
                <a:solidFill>
                  <a:sysClr val="window" lastClr="FFFFFF"/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</p:grpSp>
        </p:grpSp>
        <p:sp>
          <p:nvSpPr>
            <p:cNvPr id="79" name="正方形/長方形 78">
              <a:extLst>
                <a:ext uri="{FF2B5EF4-FFF2-40B4-BE49-F238E27FC236}">
                  <a16:creationId xmlns:a16="http://schemas.microsoft.com/office/drawing/2014/main" id="{B6EBF195-914E-4CB1-92C6-8C62A4EC47E7}"/>
                </a:ext>
              </a:extLst>
            </p:cNvPr>
            <p:cNvSpPr/>
            <p:nvPr/>
          </p:nvSpPr>
          <p:spPr>
            <a:xfrm>
              <a:off x="4056980" y="964397"/>
              <a:ext cx="328617" cy="292104"/>
            </a:xfrm>
            <a:prstGeom prst="rect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80" name="正方形/長方形 79">
              <a:extLst>
                <a:ext uri="{FF2B5EF4-FFF2-40B4-BE49-F238E27FC236}">
                  <a16:creationId xmlns:a16="http://schemas.microsoft.com/office/drawing/2014/main" id="{A73F0BC6-2A70-4AD9-9A77-F34680D960D2}"/>
                </a:ext>
              </a:extLst>
            </p:cNvPr>
            <p:cNvSpPr/>
            <p:nvPr/>
          </p:nvSpPr>
          <p:spPr>
            <a:xfrm>
              <a:off x="4715228" y="905758"/>
              <a:ext cx="328617" cy="292104"/>
            </a:xfrm>
            <a:prstGeom prst="rect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</p:grpSp>
      <p:grpSp>
        <p:nvGrpSpPr>
          <p:cNvPr id="92" name="グループ化 91">
            <a:extLst>
              <a:ext uri="{FF2B5EF4-FFF2-40B4-BE49-F238E27FC236}">
                <a16:creationId xmlns:a16="http://schemas.microsoft.com/office/drawing/2014/main" id="{03B1D514-A952-4E9D-B0AB-4DBF7C8E3DBA}"/>
              </a:ext>
            </a:extLst>
          </p:cNvPr>
          <p:cNvGrpSpPr/>
          <p:nvPr/>
        </p:nvGrpSpPr>
        <p:grpSpPr>
          <a:xfrm>
            <a:off x="331550" y="4777191"/>
            <a:ext cx="864733" cy="647248"/>
            <a:chOff x="4056980" y="643149"/>
            <a:chExt cx="1013065" cy="878088"/>
          </a:xfrm>
        </p:grpSpPr>
        <p:grpSp>
          <p:nvGrpSpPr>
            <p:cNvPr id="93" name="グループ化 92">
              <a:extLst>
                <a:ext uri="{FF2B5EF4-FFF2-40B4-BE49-F238E27FC236}">
                  <a16:creationId xmlns:a16="http://schemas.microsoft.com/office/drawing/2014/main" id="{DAB71CB5-8B55-48D1-8657-136ACE810220}"/>
                </a:ext>
              </a:extLst>
            </p:cNvPr>
            <p:cNvGrpSpPr/>
            <p:nvPr/>
          </p:nvGrpSpPr>
          <p:grpSpPr>
            <a:xfrm>
              <a:off x="4058850" y="643149"/>
              <a:ext cx="1011195" cy="878088"/>
              <a:chOff x="7460671" y="2056857"/>
              <a:chExt cx="1011195" cy="878088"/>
            </a:xfrm>
          </p:grpSpPr>
          <p:grpSp>
            <p:nvGrpSpPr>
              <p:cNvPr id="96" name="グループ化 7">
                <a:extLst>
                  <a:ext uri="{FF2B5EF4-FFF2-40B4-BE49-F238E27FC236}">
                    <a16:creationId xmlns:a16="http://schemas.microsoft.com/office/drawing/2014/main" id="{5FEA5BB1-D00A-4AAE-99C6-1EBB86288866}"/>
                  </a:ext>
                </a:extLst>
              </p:cNvPr>
              <p:cNvGrpSpPr/>
              <p:nvPr/>
            </p:nvGrpSpPr>
            <p:grpSpPr>
              <a:xfrm>
                <a:off x="7797169" y="2056857"/>
                <a:ext cx="674697" cy="878088"/>
                <a:chOff x="4572000" y="360132"/>
                <a:chExt cx="674697" cy="878088"/>
              </a:xfrm>
            </p:grpSpPr>
            <p:sp>
              <p:nvSpPr>
                <p:cNvPr id="103" name="正方形/長方形 102">
                  <a:extLst>
                    <a:ext uri="{FF2B5EF4-FFF2-40B4-BE49-F238E27FC236}">
                      <a16:creationId xmlns:a16="http://schemas.microsoft.com/office/drawing/2014/main" id="{13CEF948-6082-42FA-9FF7-3D08079E64C3}"/>
                    </a:ext>
                  </a:extLst>
                </p:cNvPr>
                <p:cNvSpPr/>
                <p:nvPr/>
              </p:nvSpPr>
              <p:spPr>
                <a:xfrm>
                  <a:off x="4572000" y="361908"/>
                  <a:ext cx="328617" cy="292104"/>
                </a:xfrm>
                <a:prstGeom prst="rect">
                  <a:avLst/>
                </a:prstGeom>
                <a:solidFill>
                  <a:srgbClr val="FB79E2"/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ja-JP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104" name="正方形/長方形 103">
                  <a:extLst>
                    <a:ext uri="{FF2B5EF4-FFF2-40B4-BE49-F238E27FC236}">
                      <a16:creationId xmlns:a16="http://schemas.microsoft.com/office/drawing/2014/main" id="{C84943AF-58B5-4FFE-BA0F-ECEA77D33429}"/>
                    </a:ext>
                  </a:extLst>
                </p:cNvPr>
                <p:cNvSpPr/>
                <p:nvPr/>
              </p:nvSpPr>
              <p:spPr>
                <a:xfrm>
                  <a:off x="4572000" y="946116"/>
                  <a:ext cx="328617" cy="292104"/>
                </a:xfrm>
                <a:prstGeom prst="rect">
                  <a:avLst/>
                </a:prstGeom>
                <a:solidFill>
                  <a:srgbClr val="FB79E2"/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105" name="正方形/長方形 104">
                  <a:extLst>
                    <a:ext uri="{FF2B5EF4-FFF2-40B4-BE49-F238E27FC236}">
                      <a16:creationId xmlns:a16="http://schemas.microsoft.com/office/drawing/2014/main" id="{FB63F934-8718-4C96-BD1D-F244E0456E2A}"/>
                    </a:ext>
                  </a:extLst>
                </p:cNvPr>
                <p:cNvSpPr/>
                <p:nvPr/>
              </p:nvSpPr>
              <p:spPr>
                <a:xfrm>
                  <a:off x="4918080" y="360132"/>
                  <a:ext cx="328617" cy="292104"/>
                </a:xfrm>
                <a:prstGeom prst="rect">
                  <a:avLst/>
                </a:prstGeom>
                <a:solidFill>
                  <a:srgbClr val="FB79E2"/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106" name="円/楕円 24">
                  <a:extLst>
                    <a:ext uri="{FF2B5EF4-FFF2-40B4-BE49-F238E27FC236}">
                      <a16:creationId xmlns:a16="http://schemas.microsoft.com/office/drawing/2014/main" id="{358C5F0E-7E91-42BC-91B6-1DC425876439}"/>
                    </a:ext>
                  </a:extLst>
                </p:cNvPr>
                <p:cNvSpPr/>
                <p:nvPr/>
              </p:nvSpPr>
              <p:spPr>
                <a:xfrm>
                  <a:off x="4718052" y="800064"/>
                  <a:ext cx="45719" cy="45719"/>
                </a:xfrm>
                <a:prstGeom prst="ellipse">
                  <a:avLst/>
                </a:prstGeom>
                <a:solidFill>
                  <a:srgbClr val="4F81BD"/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ja-JP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</p:grpSp>
          <p:sp>
            <p:nvSpPr>
              <p:cNvPr id="97" name="正方形/長方形 96">
                <a:extLst>
                  <a:ext uri="{FF2B5EF4-FFF2-40B4-BE49-F238E27FC236}">
                    <a16:creationId xmlns:a16="http://schemas.microsoft.com/office/drawing/2014/main" id="{CDE0DC7A-3558-491E-B9C0-EDE144D33C58}"/>
                  </a:ext>
                </a:extLst>
              </p:cNvPr>
              <p:cNvSpPr/>
              <p:nvPr/>
            </p:nvSpPr>
            <p:spPr>
              <a:xfrm>
                <a:off x="8135537" y="2634706"/>
                <a:ext cx="328617" cy="292104"/>
              </a:xfrm>
              <a:prstGeom prst="rect">
                <a:avLst/>
              </a:prstGeom>
              <a:solidFill>
                <a:srgbClr val="FB79E2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>
                <a:defPPr>
                  <a:defRPr lang="ja-JP"/>
                </a:defPPr>
                <a:lvl1pPr marL="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98" name="正方形/長方形 97">
                <a:extLst>
                  <a:ext uri="{FF2B5EF4-FFF2-40B4-BE49-F238E27FC236}">
                    <a16:creationId xmlns:a16="http://schemas.microsoft.com/office/drawing/2014/main" id="{1754C1E8-E645-43D3-BB21-8CD90E1C79DF}"/>
                  </a:ext>
                </a:extLst>
              </p:cNvPr>
              <p:cNvSpPr/>
              <p:nvPr/>
            </p:nvSpPr>
            <p:spPr>
              <a:xfrm>
                <a:off x="7465190" y="2058052"/>
                <a:ext cx="328617" cy="292104"/>
              </a:xfrm>
              <a:prstGeom prst="rect">
                <a:avLst/>
              </a:prstGeom>
              <a:solidFill>
                <a:srgbClr val="FB79E2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>
                <a:defPPr>
                  <a:defRPr lang="ja-JP"/>
                </a:defPPr>
                <a:lvl1pPr marL="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99" name="正方形/長方形 98">
                <a:extLst>
                  <a:ext uri="{FF2B5EF4-FFF2-40B4-BE49-F238E27FC236}">
                    <a16:creationId xmlns:a16="http://schemas.microsoft.com/office/drawing/2014/main" id="{D320859A-3D7E-45E6-BF13-08778C718803}"/>
                  </a:ext>
                </a:extLst>
              </p:cNvPr>
              <p:cNvSpPr/>
              <p:nvPr/>
            </p:nvSpPr>
            <p:spPr>
              <a:xfrm>
                <a:off x="7460671" y="2636018"/>
                <a:ext cx="328617" cy="292104"/>
              </a:xfrm>
              <a:prstGeom prst="rect">
                <a:avLst/>
              </a:prstGeom>
              <a:solidFill>
                <a:srgbClr val="FB79E2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>
                <a:defPPr>
                  <a:defRPr lang="ja-JP"/>
                </a:defPPr>
                <a:lvl1pPr marL="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endParaRPr>
              </a:p>
            </p:txBody>
          </p:sp>
          <p:grpSp>
            <p:nvGrpSpPr>
              <p:cNvPr id="100" name="グループ化 99">
                <a:extLst>
                  <a:ext uri="{FF2B5EF4-FFF2-40B4-BE49-F238E27FC236}">
                    <a16:creationId xmlns:a16="http://schemas.microsoft.com/office/drawing/2014/main" id="{B0A99B21-C3C5-42C9-B4D5-137006C0C2F8}"/>
                  </a:ext>
                </a:extLst>
              </p:cNvPr>
              <p:cNvGrpSpPr/>
              <p:nvPr/>
            </p:nvGrpSpPr>
            <p:grpSpPr>
              <a:xfrm>
                <a:off x="7808338" y="2372097"/>
                <a:ext cx="328617" cy="292104"/>
                <a:chOff x="8732216" y="2794153"/>
                <a:chExt cx="328617" cy="292104"/>
              </a:xfrm>
            </p:grpSpPr>
            <p:sp>
              <p:nvSpPr>
                <p:cNvPr id="101" name="正方形/長方形 100">
                  <a:extLst>
                    <a:ext uri="{FF2B5EF4-FFF2-40B4-BE49-F238E27FC236}">
                      <a16:creationId xmlns:a16="http://schemas.microsoft.com/office/drawing/2014/main" id="{89938B64-94BE-4423-97A1-EFD9828BD92A}"/>
                    </a:ext>
                  </a:extLst>
                </p:cNvPr>
                <p:cNvSpPr/>
                <p:nvPr/>
              </p:nvSpPr>
              <p:spPr>
                <a:xfrm>
                  <a:off x="8732216" y="2794153"/>
                  <a:ext cx="328617" cy="292104"/>
                </a:xfrm>
                <a:prstGeom prst="rect">
                  <a:avLst/>
                </a:prstGeom>
                <a:solidFill>
                  <a:srgbClr val="FB79E2"/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102" name="正方形/長方形 101">
                  <a:extLst>
                    <a:ext uri="{FF2B5EF4-FFF2-40B4-BE49-F238E27FC236}">
                      <a16:creationId xmlns:a16="http://schemas.microsoft.com/office/drawing/2014/main" id="{DD23195D-CDE7-467F-B073-B68AAD8013D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8808420" y="2860834"/>
                  <a:ext cx="164308" cy="146052"/>
                </a:xfrm>
                <a:prstGeom prst="rect">
                  <a:avLst/>
                </a:prstGeom>
                <a:solidFill>
                  <a:sysClr val="window" lastClr="FFFFFF"/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</p:grpSp>
        </p:grpSp>
        <p:sp>
          <p:nvSpPr>
            <p:cNvPr id="94" name="正方形/長方形 93">
              <a:extLst>
                <a:ext uri="{FF2B5EF4-FFF2-40B4-BE49-F238E27FC236}">
                  <a16:creationId xmlns:a16="http://schemas.microsoft.com/office/drawing/2014/main" id="{FA87A6E3-8A9A-45E7-84EC-83E11E44473D}"/>
                </a:ext>
              </a:extLst>
            </p:cNvPr>
            <p:cNvSpPr/>
            <p:nvPr/>
          </p:nvSpPr>
          <p:spPr>
            <a:xfrm>
              <a:off x="4056980" y="964397"/>
              <a:ext cx="328617" cy="292104"/>
            </a:xfrm>
            <a:prstGeom prst="rect">
              <a:avLst/>
            </a:prstGeom>
            <a:solidFill>
              <a:srgbClr val="FB79E2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95" name="正方形/長方形 94">
              <a:extLst>
                <a:ext uri="{FF2B5EF4-FFF2-40B4-BE49-F238E27FC236}">
                  <a16:creationId xmlns:a16="http://schemas.microsoft.com/office/drawing/2014/main" id="{45228105-33D4-4944-95A0-13467BB67E32}"/>
                </a:ext>
              </a:extLst>
            </p:cNvPr>
            <p:cNvSpPr/>
            <p:nvPr/>
          </p:nvSpPr>
          <p:spPr>
            <a:xfrm>
              <a:off x="4737546" y="931602"/>
              <a:ext cx="328617" cy="292104"/>
            </a:xfrm>
            <a:prstGeom prst="rect">
              <a:avLst/>
            </a:prstGeom>
            <a:solidFill>
              <a:srgbClr val="FB79E2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</p:grpSp>
      <p:cxnSp>
        <p:nvCxnSpPr>
          <p:cNvPr id="108" name="直線矢印コネクタ 107">
            <a:extLst>
              <a:ext uri="{FF2B5EF4-FFF2-40B4-BE49-F238E27FC236}">
                <a16:creationId xmlns:a16="http://schemas.microsoft.com/office/drawing/2014/main" id="{1A41E9FE-423B-4F8D-A565-D9E608AE3C86}"/>
              </a:ext>
            </a:extLst>
          </p:cNvPr>
          <p:cNvCxnSpPr>
            <a:cxnSpLocks/>
          </p:cNvCxnSpPr>
          <p:nvPr/>
        </p:nvCxnSpPr>
        <p:spPr>
          <a:xfrm>
            <a:off x="993567" y="5824009"/>
            <a:ext cx="5454" cy="28062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9" name="テキスト ボックス 108">
            <a:extLst>
              <a:ext uri="{FF2B5EF4-FFF2-40B4-BE49-F238E27FC236}">
                <a16:creationId xmlns:a16="http://schemas.microsoft.com/office/drawing/2014/main" id="{744B47FA-95BC-4CBA-B9FE-FB59A52AF64B}"/>
              </a:ext>
            </a:extLst>
          </p:cNvPr>
          <p:cNvSpPr txBox="1"/>
          <p:nvPr/>
        </p:nvSpPr>
        <p:spPr>
          <a:xfrm>
            <a:off x="760624" y="5541581"/>
            <a:ext cx="4908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AC</a:t>
            </a:r>
            <a:endParaRPr kumimoji="1" lang="ja-JP" altLang="en-US" dirty="0"/>
          </a:p>
        </p:txBody>
      </p:sp>
      <p:sp>
        <p:nvSpPr>
          <p:cNvPr id="111" name="テキスト ボックス 110">
            <a:extLst>
              <a:ext uri="{FF2B5EF4-FFF2-40B4-BE49-F238E27FC236}">
                <a16:creationId xmlns:a16="http://schemas.microsoft.com/office/drawing/2014/main" id="{B39534E3-A716-42F4-9C09-6398B288FA54}"/>
              </a:ext>
            </a:extLst>
          </p:cNvPr>
          <p:cNvSpPr txBox="1"/>
          <p:nvPr/>
        </p:nvSpPr>
        <p:spPr>
          <a:xfrm>
            <a:off x="-134706" y="5557050"/>
            <a:ext cx="8595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No AC</a:t>
            </a:r>
            <a:endParaRPr kumimoji="1" lang="ja-JP" altLang="en-US" dirty="0"/>
          </a:p>
        </p:txBody>
      </p:sp>
      <p:cxnSp>
        <p:nvCxnSpPr>
          <p:cNvPr id="112" name="直線矢印コネクタ 111">
            <a:extLst>
              <a:ext uri="{FF2B5EF4-FFF2-40B4-BE49-F238E27FC236}">
                <a16:creationId xmlns:a16="http://schemas.microsoft.com/office/drawing/2014/main" id="{3EAAB54A-B984-48CE-A320-30B9BD213F70}"/>
              </a:ext>
            </a:extLst>
          </p:cNvPr>
          <p:cNvCxnSpPr>
            <a:cxnSpLocks/>
            <a:endCxn id="83" idx="2"/>
          </p:cNvCxnSpPr>
          <p:nvPr/>
        </p:nvCxnSpPr>
        <p:spPr>
          <a:xfrm>
            <a:off x="470862" y="5812743"/>
            <a:ext cx="12975" cy="43019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7" name="グループ化 106">
            <a:extLst>
              <a:ext uri="{FF2B5EF4-FFF2-40B4-BE49-F238E27FC236}">
                <a16:creationId xmlns:a16="http://schemas.microsoft.com/office/drawing/2014/main" id="{F50903F9-8D74-40D6-A388-4358148D3D33}"/>
              </a:ext>
            </a:extLst>
          </p:cNvPr>
          <p:cNvGrpSpPr/>
          <p:nvPr/>
        </p:nvGrpSpPr>
        <p:grpSpPr>
          <a:xfrm>
            <a:off x="8578265" y="1685509"/>
            <a:ext cx="1441852" cy="1126165"/>
            <a:chOff x="3701601" y="279795"/>
            <a:chExt cx="1689180" cy="1527810"/>
          </a:xfrm>
        </p:grpSpPr>
        <p:grpSp>
          <p:nvGrpSpPr>
            <p:cNvPr id="110" name="グループ化 109">
              <a:extLst>
                <a:ext uri="{FF2B5EF4-FFF2-40B4-BE49-F238E27FC236}">
                  <a16:creationId xmlns:a16="http://schemas.microsoft.com/office/drawing/2014/main" id="{BE32E261-A0CF-4D26-87C1-26BADB47F466}"/>
                </a:ext>
              </a:extLst>
            </p:cNvPr>
            <p:cNvGrpSpPr/>
            <p:nvPr/>
          </p:nvGrpSpPr>
          <p:grpSpPr>
            <a:xfrm>
              <a:off x="3701601" y="279795"/>
              <a:ext cx="1689180" cy="1527810"/>
              <a:chOff x="7103422" y="1693503"/>
              <a:chExt cx="1689180" cy="1527810"/>
            </a:xfrm>
          </p:grpSpPr>
          <p:grpSp>
            <p:nvGrpSpPr>
              <p:cNvPr id="115" name="グループ化 7">
                <a:extLst>
                  <a:ext uri="{FF2B5EF4-FFF2-40B4-BE49-F238E27FC236}">
                    <a16:creationId xmlns:a16="http://schemas.microsoft.com/office/drawing/2014/main" id="{4E2C03BE-C534-42E5-9238-B29ABF26055C}"/>
                  </a:ext>
                </a:extLst>
              </p:cNvPr>
              <p:cNvGrpSpPr/>
              <p:nvPr/>
            </p:nvGrpSpPr>
            <p:grpSpPr>
              <a:xfrm>
                <a:off x="7103422" y="1693503"/>
                <a:ext cx="1689180" cy="1527810"/>
                <a:chOff x="3878253" y="-3222"/>
                <a:chExt cx="1689180" cy="1527811"/>
              </a:xfrm>
            </p:grpSpPr>
            <p:sp>
              <p:nvSpPr>
                <p:cNvPr id="122" name="正方形/長方形 121">
                  <a:extLst>
                    <a:ext uri="{FF2B5EF4-FFF2-40B4-BE49-F238E27FC236}">
                      <a16:creationId xmlns:a16="http://schemas.microsoft.com/office/drawing/2014/main" id="{71CF9107-2E82-422F-842F-A9E9173EF3EA}"/>
                    </a:ext>
                  </a:extLst>
                </p:cNvPr>
                <p:cNvSpPr/>
                <p:nvPr/>
              </p:nvSpPr>
              <p:spPr>
                <a:xfrm>
                  <a:off x="4572000" y="361908"/>
                  <a:ext cx="328617" cy="292104"/>
                </a:xfrm>
                <a:prstGeom prst="rect">
                  <a:avLst/>
                </a:prstGeom>
                <a:solidFill>
                  <a:srgbClr val="4F81BD"/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ja-JP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123" name="正方形/長方形 122">
                  <a:extLst>
                    <a:ext uri="{FF2B5EF4-FFF2-40B4-BE49-F238E27FC236}">
                      <a16:creationId xmlns:a16="http://schemas.microsoft.com/office/drawing/2014/main" id="{11229E65-C980-4CE4-AF7E-4CA36FD72AA8}"/>
                    </a:ext>
                  </a:extLst>
                </p:cNvPr>
                <p:cNvSpPr/>
                <p:nvPr/>
              </p:nvSpPr>
              <p:spPr>
                <a:xfrm>
                  <a:off x="4572000" y="946116"/>
                  <a:ext cx="328617" cy="292104"/>
                </a:xfrm>
                <a:prstGeom prst="rect">
                  <a:avLst/>
                </a:prstGeom>
                <a:solidFill>
                  <a:srgbClr val="4F81BD"/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125" name="円/楕円 24">
                  <a:extLst>
                    <a:ext uri="{FF2B5EF4-FFF2-40B4-BE49-F238E27FC236}">
                      <a16:creationId xmlns:a16="http://schemas.microsoft.com/office/drawing/2014/main" id="{528526DE-414D-4BBB-A7DD-72C40624D691}"/>
                    </a:ext>
                  </a:extLst>
                </p:cNvPr>
                <p:cNvSpPr/>
                <p:nvPr/>
              </p:nvSpPr>
              <p:spPr>
                <a:xfrm>
                  <a:off x="4718052" y="800064"/>
                  <a:ext cx="45719" cy="45719"/>
                </a:xfrm>
                <a:prstGeom prst="ellipse">
                  <a:avLst/>
                </a:prstGeom>
                <a:solidFill>
                  <a:srgbClr val="4F81BD"/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ja-JP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126" name="テキスト ボックス 125">
                  <a:extLst>
                    <a:ext uri="{FF2B5EF4-FFF2-40B4-BE49-F238E27FC236}">
                      <a16:creationId xmlns:a16="http://schemas.microsoft.com/office/drawing/2014/main" id="{2787022E-5895-470C-8602-D4E86E4C164F}"/>
                    </a:ext>
                  </a:extLst>
                </p:cNvPr>
                <p:cNvSpPr txBox="1"/>
                <p:nvPr/>
              </p:nvSpPr>
              <p:spPr>
                <a:xfrm>
                  <a:off x="4572000" y="-3222"/>
                  <a:ext cx="30168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ja-JP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</a:rPr>
                    <a:t>1</a:t>
                  </a:r>
                  <a:endParaRPr kumimoji="0" lang="ja-JP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127" name="テキスト ボックス 126">
                  <a:extLst>
                    <a:ext uri="{FF2B5EF4-FFF2-40B4-BE49-F238E27FC236}">
                      <a16:creationId xmlns:a16="http://schemas.microsoft.com/office/drawing/2014/main" id="{F5C48195-2CE8-4120-8B91-DD90A2F5C9E0}"/>
                    </a:ext>
                  </a:extLst>
                </p:cNvPr>
                <p:cNvSpPr txBox="1"/>
                <p:nvPr/>
              </p:nvSpPr>
              <p:spPr>
                <a:xfrm>
                  <a:off x="4572000" y="1155257"/>
                  <a:ext cx="30168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ja-JP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</a:rPr>
                    <a:t>3</a:t>
                  </a:r>
                  <a:endParaRPr kumimoji="0" lang="ja-JP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128" name="テキスト ボックス 127">
                  <a:extLst>
                    <a:ext uri="{FF2B5EF4-FFF2-40B4-BE49-F238E27FC236}">
                      <a16:creationId xmlns:a16="http://schemas.microsoft.com/office/drawing/2014/main" id="{0DA097A6-2E98-410F-B6AB-5DF17ADB27DB}"/>
                    </a:ext>
                  </a:extLst>
                </p:cNvPr>
                <p:cNvSpPr txBox="1"/>
                <p:nvPr/>
              </p:nvSpPr>
              <p:spPr>
                <a:xfrm>
                  <a:off x="5265747" y="654012"/>
                  <a:ext cx="30168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ja-JP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</a:rPr>
                    <a:t>2</a:t>
                  </a:r>
                  <a:endParaRPr kumimoji="0" lang="ja-JP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129" name="テキスト ボックス 128">
                  <a:extLst>
                    <a:ext uri="{FF2B5EF4-FFF2-40B4-BE49-F238E27FC236}">
                      <a16:creationId xmlns:a16="http://schemas.microsoft.com/office/drawing/2014/main" id="{46045797-58E8-41E7-BF5E-F7F84A82AEC3}"/>
                    </a:ext>
                  </a:extLst>
                </p:cNvPr>
                <p:cNvSpPr txBox="1"/>
                <p:nvPr/>
              </p:nvSpPr>
              <p:spPr>
                <a:xfrm>
                  <a:off x="3878253" y="654012"/>
                  <a:ext cx="30168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ja-JP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</a:rPr>
                    <a:t>4</a:t>
                  </a:r>
                  <a:endParaRPr kumimoji="0" lang="ja-JP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</p:grpSp>
          <p:grpSp>
            <p:nvGrpSpPr>
              <p:cNvPr id="119" name="グループ化 118">
                <a:extLst>
                  <a:ext uri="{FF2B5EF4-FFF2-40B4-BE49-F238E27FC236}">
                    <a16:creationId xmlns:a16="http://schemas.microsoft.com/office/drawing/2014/main" id="{AAA05C47-1E4E-4372-A22F-65E19570CADC}"/>
                  </a:ext>
                </a:extLst>
              </p:cNvPr>
              <p:cNvGrpSpPr/>
              <p:nvPr/>
            </p:nvGrpSpPr>
            <p:grpSpPr>
              <a:xfrm>
                <a:off x="7808338" y="2372097"/>
                <a:ext cx="328617" cy="292104"/>
                <a:chOff x="8732216" y="2794153"/>
                <a:chExt cx="328617" cy="292104"/>
              </a:xfrm>
            </p:grpSpPr>
            <p:sp>
              <p:nvSpPr>
                <p:cNvPr id="120" name="正方形/長方形 119">
                  <a:extLst>
                    <a:ext uri="{FF2B5EF4-FFF2-40B4-BE49-F238E27FC236}">
                      <a16:creationId xmlns:a16="http://schemas.microsoft.com/office/drawing/2014/main" id="{4EB0E79E-7104-4473-9AB0-6F1B2DB12183}"/>
                    </a:ext>
                  </a:extLst>
                </p:cNvPr>
                <p:cNvSpPr/>
                <p:nvPr/>
              </p:nvSpPr>
              <p:spPr>
                <a:xfrm>
                  <a:off x="8732216" y="2794153"/>
                  <a:ext cx="328617" cy="292104"/>
                </a:xfrm>
                <a:prstGeom prst="rect">
                  <a:avLst/>
                </a:prstGeom>
                <a:solidFill>
                  <a:srgbClr val="4F81BD"/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121" name="正方形/長方形 120">
                  <a:extLst>
                    <a:ext uri="{FF2B5EF4-FFF2-40B4-BE49-F238E27FC236}">
                      <a16:creationId xmlns:a16="http://schemas.microsoft.com/office/drawing/2014/main" id="{30ABA182-9B67-42E6-9870-9B49BF983F1D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8808420" y="2860834"/>
                  <a:ext cx="164308" cy="146052"/>
                </a:xfrm>
                <a:prstGeom prst="rect">
                  <a:avLst/>
                </a:prstGeom>
                <a:solidFill>
                  <a:sysClr val="window" lastClr="FFFFFF"/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</p:grpSp>
        </p:grpSp>
        <p:sp>
          <p:nvSpPr>
            <p:cNvPr id="113" name="正方形/長方形 112">
              <a:extLst>
                <a:ext uri="{FF2B5EF4-FFF2-40B4-BE49-F238E27FC236}">
                  <a16:creationId xmlns:a16="http://schemas.microsoft.com/office/drawing/2014/main" id="{B6D5CBF4-C864-4498-8DF8-3D9EA40E1B3F}"/>
                </a:ext>
              </a:extLst>
            </p:cNvPr>
            <p:cNvSpPr/>
            <p:nvPr/>
          </p:nvSpPr>
          <p:spPr>
            <a:xfrm>
              <a:off x="4056980" y="964397"/>
              <a:ext cx="328617" cy="292104"/>
            </a:xfrm>
            <a:prstGeom prst="rect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114" name="正方形/長方形 113">
              <a:extLst>
                <a:ext uri="{FF2B5EF4-FFF2-40B4-BE49-F238E27FC236}">
                  <a16:creationId xmlns:a16="http://schemas.microsoft.com/office/drawing/2014/main" id="{61D39435-0ADC-4531-BEC5-434F8CB2F6D6}"/>
                </a:ext>
              </a:extLst>
            </p:cNvPr>
            <p:cNvSpPr/>
            <p:nvPr/>
          </p:nvSpPr>
          <p:spPr>
            <a:xfrm>
              <a:off x="4715228" y="905758"/>
              <a:ext cx="328617" cy="292104"/>
            </a:xfrm>
            <a:prstGeom prst="rect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</p:grpSp>
      <p:grpSp>
        <p:nvGrpSpPr>
          <p:cNvPr id="130" name="グループ化 129">
            <a:extLst>
              <a:ext uri="{FF2B5EF4-FFF2-40B4-BE49-F238E27FC236}">
                <a16:creationId xmlns:a16="http://schemas.microsoft.com/office/drawing/2014/main" id="{FDFE61CA-CE66-4533-957D-A44CC6FE5919}"/>
              </a:ext>
            </a:extLst>
          </p:cNvPr>
          <p:cNvGrpSpPr/>
          <p:nvPr/>
        </p:nvGrpSpPr>
        <p:grpSpPr>
          <a:xfrm>
            <a:off x="6648302" y="1766443"/>
            <a:ext cx="1441852" cy="1126165"/>
            <a:chOff x="3701601" y="279795"/>
            <a:chExt cx="1689180" cy="1527810"/>
          </a:xfrm>
        </p:grpSpPr>
        <p:grpSp>
          <p:nvGrpSpPr>
            <p:cNvPr id="131" name="グループ化 130">
              <a:extLst>
                <a:ext uri="{FF2B5EF4-FFF2-40B4-BE49-F238E27FC236}">
                  <a16:creationId xmlns:a16="http://schemas.microsoft.com/office/drawing/2014/main" id="{2D4D8D92-E832-4FF3-B89A-F8B474E89375}"/>
                </a:ext>
              </a:extLst>
            </p:cNvPr>
            <p:cNvGrpSpPr/>
            <p:nvPr/>
          </p:nvGrpSpPr>
          <p:grpSpPr>
            <a:xfrm>
              <a:off x="3701601" y="279795"/>
              <a:ext cx="1689180" cy="1527810"/>
              <a:chOff x="7103422" y="1693503"/>
              <a:chExt cx="1689180" cy="1527810"/>
            </a:xfrm>
          </p:grpSpPr>
          <p:grpSp>
            <p:nvGrpSpPr>
              <p:cNvPr id="134" name="グループ化 7">
                <a:extLst>
                  <a:ext uri="{FF2B5EF4-FFF2-40B4-BE49-F238E27FC236}">
                    <a16:creationId xmlns:a16="http://schemas.microsoft.com/office/drawing/2014/main" id="{35B5BB1D-427C-411B-92DB-54D513564049}"/>
                  </a:ext>
                </a:extLst>
              </p:cNvPr>
              <p:cNvGrpSpPr/>
              <p:nvPr/>
            </p:nvGrpSpPr>
            <p:grpSpPr>
              <a:xfrm>
                <a:off x="7103422" y="1693503"/>
                <a:ext cx="1689180" cy="1527810"/>
                <a:chOff x="3878253" y="-3222"/>
                <a:chExt cx="1689180" cy="1527811"/>
              </a:xfrm>
            </p:grpSpPr>
            <p:sp>
              <p:nvSpPr>
                <p:cNvPr id="141" name="正方形/長方形 140">
                  <a:extLst>
                    <a:ext uri="{FF2B5EF4-FFF2-40B4-BE49-F238E27FC236}">
                      <a16:creationId xmlns:a16="http://schemas.microsoft.com/office/drawing/2014/main" id="{3B4CC66F-3521-4F03-B80A-27706A7301BE}"/>
                    </a:ext>
                  </a:extLst>
                </p:cNvPr>
                <p:cNvSpPr/>
                <p:nvPr/>
              </p:nvSpPr>
              <p:spPr>
                <a:xfrm>
                  <a:off x="4572000" y="361908"/>
                  <a:ext cx="328617" cy="292104"/>
                </a:xfrm>
                <a:prstGeom prst="rect">
                  <a:avLst/>
                </a:prstGeom>
                <a:solidFill>
                  <a:srgbClr val="4F81BD"/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ja-JP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142" name="正方形/長方形 141">
                  <a:extLst>
                    <a:ext uri="{FF2B5EF4-FFF2-40B4-BE49-F238E27FC236}">
                      <a16:creationId xmlns:a16="http://schemas.microsoft.com/office/drawing/2014/main" id="{564B4D04-4CFA-43C3-91CA-5ADD277E67DF}"/>
                    </a:ext>
                  </a:extLst>
                </p:cNvPr>
                <p:cNvSpPr/>
                <p:nvPr/>
              </p:nvSpPr>
              <p:spPr>
                <a:xfrm>
                  <a:off x="4572000" y="946116"/>
                  <a:ext cx="328617" cy="292104"/>
                </a:xfrm>
                <a:prstGeom prst="rect">
                  <a:avLst/>
                </a:prstGeom>
                <a:solidFill>
                  <a:srgbClr val="4F81BD"/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143" name="正方形/長方形 142">
                  <a:extLst>
                    <a:ext uri="{FF2B5EF4-FFF2-40B4-BE49-F238E27FC236}">
                      <a16:creationId xmlns:a16="http://schemas.microsoft.com/office/drawing/2014/main" id="{BFF49A0A-4F38-4E46-994D-78EDD9665D7B}"/>
                    </a:ext>
                  </a:extLst>
                </p:cNvPr>
                <p:cNvSpPr/>
                <p:nvPr/>
              </p:nvSpPr>
              <p:spPr>
                <a:xfrm>
                  <a:off x="4918080" y="360132"/>
                  <a:ext cx="328617" cy="292104"/>
                </a:xfrm>
                <a:prstGeom prst="rect">
                  <a:avLst/>
                </a:prstGeom>
                <a:solidFill>
                  <a:srgbClr val="4F81BD"/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144" name="円/楕円 24">
                  <a:extLst>
                    <a:ext uri="{FF2B5EF4-FFF2-40B4-BE49-F238E27FC236}">
                      <a16:creationId xmlns:a16="http://schemas.microsoft.com/office/drawing/2014/main" id="{3DDEED11-8479-4192-8561-E28E19354A61}"/>
                    </a:ext>
                  </a:extLst>
                </p:cNvPr>
                <p:cNvSpPr/>
                <p:nvPr/>
              </p:nvSpPr>
              <p:spPr>
                <a:xfrm>
                  <a:off x="4718052" y="800064"/>
                  <a:ext cx="45719" cy="45719"/>
                </a:xfrm>
                <a:prstGeom prst="ellipse">
                  <a:avLst/>
                </a:prstGeom>
                <a:solidFill>
                  <a:srgbClr val="4F81BD"/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ja-JP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145" name="テキスト ボックス 144">
                  <a:extLst>
                    <a:ext uri="{FF2B5EF4-FFF2-40B4-BE49-F238E27FC236}">
                      <a16:creationId xmlns:a16="http://schemas.microsoft.com/office/drawing/2014/main" id="{D79B4E12-9C17-4ACD-A0D3-547F81EAF876}"/>
                    </a:ext>
                  </a:extLst>
                </p:cNvPr>
                <p:cNvSpPr txBox="1"/>
                <p:nvPr/>
              </p:nvSpPr>
              <p:spPr>
                <a:xfrm>
                  <a:off x="4572000" y="-3222"/>
                  <a:ext cx="30168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ja-JP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</a:rPr>
                    <a:t>1</a:t>
                  </a:r>
                  <a:endParaRPr kumimoji="0" lang="ja-JP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146" name="テキスト ボックス 145">
                  <a:extLst>
                    <a:ext uri="{FF2B5EF4-FFF2-40B4-BE49-F238E27FC236}">
                      <a16:creationId xmlns:a16="http://schemas.microsoft.com/office/drawing/2014/main" id="{69DB696B-E484-4F4E-B366-47D441526E0E}"/>
                    </a:ext>
                  </a:extLst>
                </p:cNvPr>
                <p:cNvSpPr txBox="1"/>
                <p:nvPr/>
              </p:nvSpPr>
              <p:spPr>
                <a:xfrm>
                  <a:off x="4572000" y="1155257"/>
                  <a:ext cx="30168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ja-JP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</a:rPr>
                    <a:t>3</a:t>
                  </a:r>
                  <a:endParaRPr kumimoji="0" lang="ja-JP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147" name="テキスト ボックス 146">
                  <a:extLst>
                    <a:ext uri="{FF2B5EF4-FFF2-40B4-BE49-F238E27FC236}">
                      <a16:creationId xmlns:a16="http://schemas.microsoft.com/office/drawing/2014/main" id="{81A24536-6AC6-40EF-AE6B-F88BC8B1E6C3}"/>
                    </a:ext>
                  </a:extLst>
                </p:cNvPr>
                <p:cNvSpPr txBox="1"/>
                <p:nvPr/>
              </p:nvSpPr>
              <p:spPr>
                <a:xfrm>
                  <a:off x="5265747" y="654012"/>
                  <a:ext cx="30168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ja-JP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</a:rPr>
                    <a:t>2</a:t>
                  </a:r>
                  <a:endParaRPr kumimoji="0" lang="ja-JP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148" name="テキスト ボックス 147">
                  <a:extLst>
                    <a:ext uri="{FF2B5EF4-FFF2-40B4-BE49-F238E27FC236}">
                      <a16:creationId xmlns:a16="http://schemas.microsoft.com/office/drawing/2014/main" id="{7414DECF-39A7-48BA-9EF7-7DEF04F893A8}"/>
                    </a:ext>
                  </a:extLst>
                </p:cNvPr>
                <p:cNvSpPr txBox="1"/>
                <p:nvPr/>
              </p:nvSpPr>
              <p:spPr>
                <a:xfrm>
                  <a:off x="3878253" y="654012"/>
                  <a:ext cx="30168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ja-JP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</a:rPr>
                    <a:t>4</a:t>
                  </a:r>
                  <a:endParaRPr kumimoji="0" lang="ja-JP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</p:grpSp>
          <p:sp>
            <p:nvSpPr>
              <p:cNvPr id="135" name="正方形/長方形 134">
                <a:extLst>
                  <a:ext uri="{FF2B5EF4-FFF2-40B4-BE49-F238E27FC236}">
                    <a16:creationId xmlns:a16="http://schemas.microsoft.com/office/drawing/2014/main" id="{2E08CAE3-C3A2-4570-B206-542211C82B54}"/>
                  </a:ext>
                </a:extLst>
              </p:cNvPr>
              <p:cNvSpPr/>
              <p:nvPr/>
            </p:nvSpPr>
            <p:spPr>
              <a:xfrm>
                <a:off x="8135537" y="2634706"/>
                <a:ext cx="328617" cy="292104"/>
              </a:xfrm>
              <a:prstGeom prst="rect">
                <a:avLst/>
              </a:prstGeom>
              <a:solidFill>
                <a:srgbClr val="4F81BD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>
                <a:defPPr>
                  <a:defRPr lang="ja-JP"/>
                </a:defPPr>
                <a:lvl1pPr marL="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136" name="正方形/長方形 135">
                <a:extLst>
                  <a:ext uri="{FF2B5EF4-FFF2-40B4-BE49-F238E27FC236}">
                    <a16:creationId xmlns:a16="http://schemas.microsoft.com/office/drawing/2014/main" id="{3DAADEB1-1484-4E2D-9C09-CF00B079247A}"/>
                  </a:ext>
                </a:extLst>
              </p:cNvPr>
              <p:cNvSpPr/>
              <p:nvPr/>
            </p:nvSpPr>
            <p:spPr>
              <a:xfrm>
                <a:off x="7465190" y="2058052"/>
                <a:ext cx="328617" cy="292104"/>
              </a:xfrm>
              <a:prstGeom prst="rect">
                <a:avLst/>
              </a:prstGeom>
              <a:solidFill>
                <a:srgbClr val="4F81BD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>
                <a:defPPr>
                  <a:defRPr lang="ja-JP"/>
                </a:defPPr>
                <a:lvl1pPr marL="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137" name="正方形/長方形 136">
                <a:extLst>
                  <a:ext uri="{FF2B5EF4-FFF2-40B4-BE49-F238E27FC236}">
                    <a16:creationId xmlns:a16="http://schemas.microsoft.com/office/drawing/2014/main" id="{6DFF2792-59E4-41AA-B17C-D7C41989A163}"/>
                  </a:ext>
                </a:extLst>
              </p:cNvPr>
              <p:cNvSpPr/>
              <p:nvPr/>
            </p:nvSpPr>
            <p:spPr>
              <a:xfrm>
                <a:off x="7460671" y="2636018"/>
                <a:ext cx="328617" cy="292104"/>
              </a:xfrm>
              <a:prstGeom prst="rect">
                <a:avLst/>
              </a:prstGeom>
              <a:solidFill>
                <a:srgbClr val="4F81BD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>
                <a:defPPr>
                  <a:defRPr lang="ja-JP"/>
                </a:defPPr>
                <a:lvl1pPr marL="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endParaRPr>
              </a:p>
            </p:txBody>
          </p:sp>
        </p:grpSp>
        <p:sp>
          <p:nvSpPr>
            <p:cNvPr id="132" name="正方形/長方形 131">
              <a:extLst>
                <a:ext uri="{FF2B5EF4-FFF2-40B4-BE49-F238E27FC236}">
                  <a16:creationId xmlns:a16="http://schemas.microsoft.com/office/drawing/2014/main" id="{2AB26942-E499-4BF8-B154-215F1830E5C1}"/>
                </a:ext>
              </a:extLst>
            </p:cNvPr>
            <p:cNvSpPr/>
            <p:nvPr/>
          </p:nvSpPr>
          <p:spPr>
            <a:xfrm>
              <a:off x="4056980" y="964397"/>
              <a:ext cx="328617" cy="292104"/>
            </a:xfrm>
            <a:prstGeom prst="rect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133" name="正方形/長方形 132">
              <a:extLst>
                <a:ext uri="{FF2B5EF4-FFF2-40B4-BE49-F238E27FC236}">
                  <a16:creationId xmlns:a16="http://schemas.microsoft.com/office/drawing/2014/main" id="{BE9F498F-2F08-4241-890B-9A37649DD87F}"/>
                </a:ext>
              </a:extLst>
            </p:cNvPr>
            <p:cNvSpPr/>
            <p:nvPr/>
          </p:nvSpPr>
          <p:spPr>
            <a:xfrm>
              <a:off x="4715228" y="905758"/>
              <a:ext cx="328617" cy="292104"/>
            </a:xfrm>
            <a:prstGeom prst="rect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</p:grpSp>
      <p:grpSp>
        <p:nvGrpSpPr>
          <p:cNvPr id="149" name="グループ化 148">
            <a:extLst>
              <a:ext uri="{FF2B5EF4-FFF2-40B4-BE49-F238E27FC236}">
                <a16:creationId xmlns:a16="http://schemas.microsoft.com/office/drawing/2014/main" id="{292FACAD-0325-495F-939C-6EC02DFBF12D}"/>
              </a:ext>
            </a:extLst>
          </p:cNvPr>
          <p:cNvGrpSpPr/>
          <p:nvPr/>
        </p:nvGrpSpPr>
        <p:grpSpPr>
          <a:xfrm>
            <a:off x="4855861" y="1707987"/>
            <a:ext cx="1441852" cy="1126165"/>
            <a:chOff x="3701601" y="279795"/>
            <a:chExt cx="1689180" cy="1527810"/>
          </a:xfrm>
        </p:grpSpPr>
        <p:grpSp>
          <p:nvGrpSpPr>
            <p:cNvPr id="153" name="グループ化 7">
              <a:extLst>
                <a:ext uri="{FF2B5EF4-FFF2-40B4-BE49-F238E27FC236}">
                  <a16:creationId xmlns:a16="http://schemas.microsoft.com/office/drawing/2014/main" id="{413E0BFD-8981-4448-BD05-CA938616030F}"/>
                </a:ext>
              </a:extLst>
            </p:cNvPr>
            <p:cNvGrpSpPr/>
            <p:nvPr/>
          </p:nvGrpSpPr>
          <p:grpSpPr>
            <a:xfrm>
              <a:off x="3701601" y="279795"/>
              <a:ext cx="1689180" cy="1527810"/>
              <a:chOff x="3878253" y="-3222"/>
              <a:chExt cx="1689180" cy="1527811"/>
            </a:xfrm>
          </p:grpSpPr>
          <p:sp>
            <p:nvSpPr>
              <p:cNvPr id="157" name="正方形/長方形 156">
                <a:extLst>
                  <a:ext uri="{FF2B5EF4-FFF2-40B4-BE49-F238E27FC236}">
                    <a16:creationId xmlns:a16="http://schemas.microsoft.com/office/drawing/2014/main" id="{9E637CD0-EF7E-43C4-89E2-A2251A19EC08}"/>
                  </a:ext>
                </a:extLst>
              </p:cNvPr>
              <p:cNvSpPr/>
              <p:nvPr/>
            </p:nvSpPr>
            <p:spPr>
              <a:xfrm>
                <a:off x="4572000" y="361908"/>
                <a:ext cx="328617" cy="292104"/>
              </a:xfrm>
              <a:prstGeom prst="rect">
                <a:avLst/>
              </a:prstGeom>
              <a:solidFill>
                <a:srgbClr val="4F81BD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158" name="正方形/長方形 157">
                <a:extLst>
                  <a:ext uri="{FF2B5EF4-FFF2-40B4-BE49-F238E27FC236}">
                    <a16:creationId xmlns:a16="http://schemas.microsoft.com/office/drawing/2014/main" id="{4A52788F-6AFB-49C7-B87E-E4B4F367B005}"/>
                  </a:ext>
                </a:extLst>
              </p:cNvPr>
              <p:cNvSpPr/>
              <p:nvPr/>
            </p:nvSpPr>
            <p:spPr>
              <a:xfrm>
                <a:off x="4572000" y="946116"/>
                <a:ext cx="328617" cy="292104"/>
              </a:xfrm>
              <a:prstGeom prst="rect">
                <a:avLst/>
              </a:prstGeom>
              <a:solidFill>
                <a:srgbClr val="4F81BD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>
                <a:defPPr>
                  <a:defRPr lang="ja-JP"/>
                </a:defPPr>
                <a:lvl1pPr marL="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159" name="円/楕円 24">
                <a:extLst>
                  <a:ext uri="{FF2B5EF4-FFF2-40B4-BE49-F238E27FC236}">
                    <a16:creationId xmlns:a16="http://schemas.microsoft.com/office/drawing/2014/main" id="{62490AE9-FB70-49D8-BB5F-96D200B68296}"/>
                  </a:ext>
                </a:extLst>
              </p:cNvPr>
              <p:cNvSpPr/>
              <p:nvPr/>
            </p:nvSpPr>
            <p:spPr>
              <a:xfrm>
                <a:off x="4718052" y="800064"/>
                <a:ext cx="45719" cy="45719"/>
              </a:xfrm>
              <a:prstGeom prst="ellipse">
                <a:avLst/>
              </a:prstGeom>
              <a:solidFill>
                <a:srgbClr val="4F81BD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160" name="テキスト ボックス 159">
                <a:extLst>
                  <a:ext uri="{FF2B5EF4-FFF2-40B4-BE49-F238E27FC236}">
                    <a16:creationId xmlns:a16="http://schemas.microsoft.com/office/drawing/2014/main" id="{CF8F01BE-9CB2-437A-98A6-8E7FDE6044C4}"/>
                  </a:ext>
                </a:extLst>
              </p:cNvPr>
              <p:cNvSpPr txBox="1"/>
              <p:nvPr/>
            </p:nvSpPr>
            <p:spPr>
              <a:xfrm>
                <a:off x="4572000" y="-3222"/>
                <a:ext cx="301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ja-JP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</a:rPr>
                  <a:t>1</a:t>
                </a:r>
                <a:endParaRPr kumimoji="0" lang="ja-JP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161" name="テキスト ボックス 160">
                <a:extLst>
                  <a:ext uri="{FF2B5EF4-FFF2-40B4-BE49-F238E27FC236}">
                    <a16:creationId xmlns:a16="http://schemas.microsoft.com/office/drawing/2014/main" id="{F7DCD2C1-60EE-4B9F-BEA4-B462E4A147F0}"/>
                  </a:ext>
                </a:extLst>
              </p:cNvPr>
              <p:cNvSpPr txBox="1"/>
              <p:nvPr/>
            </p:nvSpPr>
            <p:spPr>
              <a:xfrm>
                <a:off x="4572000" y="1155257"/>
                <a:ext cx="301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ja-JP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</a:rPr>
                  <a:t>3</a:t>
                </a:r>
                <a:endParaRPr kumimoji="0" lang="ja-JP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162" name="テキスト ボックス 161">
                <a:extLst>
                  <a:ext uri="{FF2B5EF4-FFF2-40B4-BE49-F238E27FC236}">
                    <a16:creationId xmlns:a16="http://schemas.microsoft.com/office/drawing/2014/main" id="{133FEBE9-0BFB-4E62-9360-F1D815A0B594}"/>
                  </a:ext>
                </a:extLst>
              </p:cNvPr>
              <p:cNvSpPr txBox="1"/>
              <p:nvPr/>
            </p:nvSpPr>
            <p:spPr>
              <a:xfrm>
                <a:off x="5265747" y="654012"/>
                <a:ext cx="301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ja-JP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</a:rPr>
                  <a:t>2</a:t>
                </a:r>
                <a:endParaRPr kumimoji="0" lang="ja-JP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163" name="テキスト ボックス 162">
                <a:extLst>
                  <a:ext uri="{FF2B5EF4-FFF2-40B4-BE49-F238E27FC236}">
                    <a16:creationId xmlns:a16="http://schemas.microsoft.com/office/drawing/2014/main" id="{E6CAE670-C4F1-47D2-AF34-DC2C1015A988}"/>
                  </a:ext>
                </a:extLst>
              </p:cNvPr>
              <p:cNvSpPr txBox="1"/>
              <p:nvPr/>
            </p:nvSpPr>
            <p:spPr>
              <a:xfrm>
                <a:off x="3878253" y="654012"/>
                <a:ext cx="301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ja-JP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</a:rPr>
                  <a:t>4</a:t>
                </a:r>
                <a:endParaRPr kumimoji="0" lang="ja-JP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</a:endParaRPr>
              </a:p>
            </p:txBody>
          </p:sp>
        </p:grpSp>
        <p:sp>
          <p:nvSpPr>
            <p:cNvPr id="151" name="正方形/長方形 150">
              <a:extLst>
                <a:ext uri="{FF2B5EF4-FFF2-40B4-BE49-F238E27FC236}">
                  <a16:creationId xmlns:a16="http://schemas.microsoft.com/office/drawing/2014/main" id="{5942CC9B-2157-4ED4-829E-8B83AD1661BB}"/>
                </a:ext>
              </a:extLst>
            </p:cNvPr>
            <p:cNvSpPr/>
            <p:nvPr/>
          </p:nvSpPr>
          <p:spPr>
            <a:xfrm>
              <a:off x="4056980" y="964397"/>
              <a:ext cx="328617" cy="292104"/>
            </a:xfrm>
            <a:prstGeom prst="rect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152" name="正方形/長方形 151">
              <a:extLst>
                <a:ext uri="{FF2B5EF4-FFF2-40B4-BE49-F238E27FC236}">
                  <a16:creationId xmlns:a16="http://schemas.microsoft.com/office/drawing/2014/main" id="{6E903E60-0334-4F54-B02C-35CF99E76305}"/>
                </a:ext>
              </a:extLst>
            </p:cNvPr>
            <p:cNvSpPr/>
            <p:nvPr/>
          </p:nvSpPr>
          <p:spPr>
            <a:xfrm>
              <a:off x="4715228" y="905758"/>
              <a:ext cx="328617" cy="292104"/>
            </a:xfrm>
            <a:prstGeom prst="rect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</p:grpSp>
      <p:sp>
        <p:nvSpPr>
          <p:cNvPr id="54" name="テキスト ボックス 53">
            <a:extLst>
              <a:ext uri="{FF2B5EF4-FFF2-40B4-BE49-F238E27FC236}">
                <a16:creationId xmlns:a16="http://schemas.microsoft.com/office/drawing/2014/main" id="{2C46B3B1-8908-4037-88FE-9E4651BD7A1D}"/>
              </a:ext>
            </a:extLst>
          </p:cNvPr>
          <p:cNvSpPr txBox="1"/>
          <p:nvPr/>
        </p:nvSpPr>
        <p:spPr>
          <a:xfrm>
            <a:off x="4305300" y="2855036"/>
            <a:ext cx="51411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Interaction rate = 2x10</a:t>
            </a:r>
            <a:r>
              <a:rPr kumimoji="1" lang="en-US" altLang="ja-JP" baseline="30000" dirty="0"/>
              <a:t>-3</a:t>
            </a:r>
            <a:r>
              <a:rPr kumimoji="1" lang="en-US" altLang="ja-JP" dirty="0"/>
              <a:t> x 10</a:t>
            </a:r>
            <a:r>
              <a:rPr kumimoji="1" lang="en-US" altLang="ja-JP" baseline="30000" dirty="0"/>
              <a:t>9</a:t>
            </a:r>
            <a:r>
              <a:rPr kumimoji="1" lang="en-US" altLang="ja-JP" dirty="0"/>
              <a:t> = 2x10</a:t>
            </a:r>
            <a:r>
              <a:rPr kumimoji="1" lang="en-US" altLang="ja-JP" baseline="30000" dirty="0"/>
              <a:t>6</a:t>
            </a:r>
            <a:r>
              <a:rPr kumimoji="1" lang="en-US" altLang="ja-JP" dirty="0"/>
              <a:t> / spill 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96232591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D65686F-C33C-4D98-BA5F-56EE9CA1CF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1363" y="-101462"/>
            <a:ext cx="10515600" cy="1325563"/>
          </a:xfrm>
        </p:spPr>
        <p:txBody>
          <a:bodyPr/>
          <a:lstStyle/>
          <a:p>
            <a:r>
              <a:rPr lang="en-US" altLang="ja-JP" dirty="0"/>
              <a:t>Geometry configuration for Φ</a:t>
            </a:r>
            <a:r>
              <a:rPr lang="ja-JP" altLang="en-US" dirty="0"/>
              <a:t>→</a:t>
            </a:r>
            <a:r>
              <a:rPr lang="en-US" altLang="ja-JP" dirty="0"/>
              <a:t>KK</a:t>
            </a:r>
            <a:endParaRPr kumimoji="1" lang="ja-JP" altLang="en-US" dirty="0"/>
          </a:p>
        </p:txBody>
      </p:sp>
      <p:sp>
        <p:nvSpPr>
          <p:cNvPr id="59" name="テキスト ボックス 58">
            <a:extLst>
              <a:ext uri="{FF2B5EF4-FFF2-40B4-BE49-F238E27FC236}">
                <a16:creationId xmlns:a16="http://schemas.microsoft.com/office/drawing/2014/main" id="{7D8A197C-6C32-40C4-A4EC-BA072DBDF99E}"/>
              </a:ext>
            </a:extLst>
          </p:cNvPr>
          <p:cNvSpPr txBox="1"/>
          <p:nvPr/>
        </p:nvSpPr>
        <p:spPr>
          <a:xfrm>
            <a:off x="7884533" y="904884"/>
            <a:ext cx="2719517" cy="369332"/>
          </a:xfrm>
          <a:prstGeom prst="rect">
            <a:avLst/>
          </a:prstGeom>
          <a:solidFill>
            <a:srgbClr val="FB79E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dirty="0"/>
              <a:t>Top and bottom</a:t>
            </a:r>
            <a:r>
              <a:rPr kumimoji="1" lang="en-US" altLang="ja-JP" dirty="0"/>
              <a:t> layers</a:t>
            </a:r>
            <a:endParaRPr kumimoji="1" lang="ja-JP" altLang="en-US" dirty="0"/>
          </a:p>
        </p:txBody>
      </p:sp>
      <p:grpSp>
        <p:nvGrpSpPr>
          <p:cNvPr id="92" name="グループ化 91">
            <a:extLst>
              <a:ext uri="{FF2B5EF4-FFF2-40B4-BE49-F238E27FC236}">
                <a16:creationId xmlns:a16="http://schemas.microsoft.com/office/drawing/2014/main" id="{0298A1FD-7A4D-4E35-ABE0-87645A58DC99}"/>
              </a:ext>
            </a:extLst>
          </p:cNvPr>
          <p:cNvGrpSpPr/>
          <p:nvPr/>
        </p:nvGrpSpPr>
        <p:grpSpPr>
          <a:xfrm>
            <a:off x="344300" y="961875"/>
            <a:ext cx="5493110" cy="5705058"/>
            <a:chOff x="1004322" y="983011"/>
            <a:chExt cx="5493110" cy="5705058"/>
          </a:xfrm>
        </p:grpSpPr>
        <p:grpSp>
          <p:nvGrpSpPr>
            <p:cNvPr id="23" name="グループ化 22">
              <a:extLst>
                <a:ext uri="{FF2B5EF4-FFF2-40B4-BE49-F238E27FC236}">
                  <a16:creationId xmlns:a16="http://schemas.microsoft.com/office/drawing/2014/main" id="{DEC4B192-C3A5-4ABE-B60B-511D3CBB3F14}"/>
                </a:ext>
              </a:extLst>
            </p:cNvPr>
            <p:cNvGrpSpPr/>
            <p:nvPr/>
          </p:nvGrpSpPr>
          <p:grpSpPr>
            <a:xfrm>
              <a:off x="1004322" y="1901507"/>
              <a:ext cx="5493110" cy="4786562"/>
              <a:chOff x="7453633" y="2839324"/>
              <a:chExt cx="4513127" cy="3775990"/>
            </a:xfrm>
          </p:grpSpPr>
          <p:grpSp>
            <p:nvGrpSpPr>
              <p:cNvPr id="24" name="グループ化 23">
                <a:extLst>
                  <a:ext uri="{FF2B5EF4-FFF2-40B4-BE49-F238E27FC236}">
                    <a16:creationId xmlns:a16="http://schemas.microsoft.com/office/drawing/2014/main" id="{2DB7C6DF-E6A6-49E5-A392-C6708CC1022C}"/>
                  </a:ext>
                </a:extLst>
              </p:cNvPr>
              <p:cNvGrpSpPr/>
              <p:nvPr/>
            </p:nvGrpSpPr>
            <p:grpSpPr>
              <a:xfrm>
                <a:off x="7453633" y="2839324"/>
                <a:ext cx="4513127" cy="3775990"/>
                <a:chOff x="3911416" y="2796867"/>
                <a:chExt cx="4513127" cy="3775990"/>
              </a:xfrm>
            </p:grpSpPr>
            <p:grpSp>
              <p:nvGrpSpPr>
                <p:cNvPr id="29" name="グループ化 28">
                  <a:extLst>
                    <a:ext uri="{FF2B5EF4-FFF2-40B4-BE49-F238E27FC236}">
                      <a16:creationId xmlns:a16="http://schemas.microsoft.com/office/drawing/2014/main" id="{C5136C9D-BF7D-4ED6-8AB9-DFB7B2D5B081}"/>
                    </a:ext>
                  </a:extLst>
                </p:cNvPr>
                <p:cNvGrpSpPr/>
                <p:nvPr/>
              </p:nvGrpSpPr>
              <p:grpSpPr>
                <a:xfrm>
                  <a:off x="3911416" y="2853590"/>
                  <a:ext cx="4513127" cy="3719267"/>
                  <a:chOff x="3225809" y="1818877"/>
                  <a:chExt cx="6017502" cy="4959022"/>
                </a:xfrm>
              </p:grpSpPr>
              <p:grpSp>
                <p:nvGrpSpPr>
                  <p:cNvPr id="36" name="グループ化 35">
                    <a:extLst>
                      <a:ext uri="{FF2B5EF4-FFF2-40B4-BE49-F238E27FC236}">
                        <a16:creationId xmlns:a16="http://schemas.microsoft.com/office/drawing/2014/main" id="{B71F6C2C-CB8E-4C1C-A6AA-08145F929DDF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>
                  <a:xfrm>
                    <a:off x="3225809" y="1818877"/>
                    <a:ext cx="6017502" cy="4959022"/>
                    <a:chOff x="6095999" y="3429000"/>
                    <a:chExt cx="4044863" cy="3333371"/>
                  </a:xfrm>
                </p:grpSpPr>
                <p:pic>
                  <p:nvPicPr>
                    <p:cNvPr id="40" name="図 39">
                      <a:extLst>
                        <a:ext uri="{FF2B5EF4-FFF2-40B4-BE49-F238E27FC236}">
                          <a16:creationId xmlns:a16="http://schemas.microsoft.com/office/drawing/2014/main" id="{B93E77FF-D979-4DC5-BACC-5A5EB6AD0C71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 cstate="email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095999" y="3429000"/>
                      <a:ext cx="4044863" cy="3333371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41" name="正方形/長方形 40">
                      <a:extLst>
                        <a:ext uri="{FF2B5EF4-FFF2-40B4-BE49-F238E27FC236}">
                          <a16:creationId xmlns:a16="http://schemas.microsoft.com/office/drawing/2014/main" id="{AD3F255B-FB68-41BD-B01E-EB4AF9738157}"/>
                        </a:ext>
                      </a:extLst>
                    </p:cNvPr>
                    <p:cNvSpPr/>
                    <p:nvPr/>
                  </p:nvSpPr>
                  <p:spPr>
                    <a:xfrm rot="19854679" flipH="1">
                      <a:off x="7249130" y="5387869"/>
                      <a:ext cx="63500" cy="490855"/>
                    </a:xfrm>
                    <a:prstGeom prst="rect">
                      <a:avLst/>
                    </a:prstGeom>
                    <a:noFill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defTabSz="685800"/>
                      <a:endParaRPr lang="ja-JP" altLang="en-US" sz="1350">
                        <a:solidFill>
                          <a:prstClr val="white"/>
                        </a:solidFill>
                        <a:latin typeface="游ゴシック" panose="020F0502020204030204"/>
                        <a:ea typeface="游ゴシック" panose="020B0400000000000000" pitchFamily="50" charset="-128"/>
                      </a:endParaRPr>
                    </a:p>
                  </p:txBody>
                </p:sp>
              </p:grpSp>
              <p:cxnSp>
                <p:nvCxnSpPr>
                  <p:cNvPr id="39" name="直線矢印コネクタ 38">
                    <a:extLst>
                      <a:ext uri="{FF2B5EF4-FFF2-40B4-BE49-F238E27FC236}">
                        <a16:creationId xmlns:a16="http://schemas.microsoft.com/office/drawing/2014/main" id="{3177E6BC-C53D-4C79-8EAA-489E3833859F}"/>
                      </a:ext>
                    </a:extLst>
                  </p:cNvPr>
                  <p:cNvCxnSpPr>
                    <a:cxnSpLocks/>
                    <a:stCxn id="35" idx="1"/>
                  </p:cNvCxnSpPr>
                  <p:nvPr/>
                </p:nvCxnSpPr>
                <p:spPr>
                  <a:xfrm flipH="1">
                    <a:off x="6927789" y="2889310"/>
                    <a:ext cx="892919" cy="350897"/>
                  </a:xfrm>
                  <a:prstGeom prst="straightConnector1">
                    <a:avLst/>
                  </a:prstGeom>
                  <a:ln>
                    <a:solidFill>
                      <a:srgbClr val="FF0000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30" name="正方形/長方形 29">
                  <a:extLst>
                    <a:ext uri="{FF2B5EF4-FFF2-40B4-BE49-F238E27FC236}">
                      <a16:creationId xmlns:a16="http://schemas.microsoft.com/office/drawing/2014/main" id="{8BB08574-07A2-441C-95DB-A13F4D78E0DC}"/>
                    </a:ext>
                  </a:extLst>
                </p:cNvPr>
                <p:cNvSpPr/>
                <p:nvPr/>
              </p:nvSpPr>
              <p:spPr>
                <a:xfrm rot="4890472">
                  <a:off x="5705450" y="2912785"/>
                  <a:ext cx="53923" cy="240879"/>
                </a:xfrm>
                <a:prstGeom prst="rect">
                  <a:avLst/>
                </a:prstGeom>
                <a:solidFill>
                  <a:srgbClr val="FFFF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defTabSz="685800"/>
                  <a:endParaRPr lang="ja-JP" altLang="en-US" sz="1350">
                    <a:solidFill>
                      <a:prstClr val="white"/>
                    </a:solidFill>
                    <a:latin typeface="游ゴシック" panose="020F0502020204030204"/>
                    <a:ea typeface="游ゴシック" panose="020B0400000000000000" pitchFamily="50" charset="-128"/>
                  </a:endParaRPr>
                </a:p>
              </p:txBody>
            </p:sp>
            <p:cxnSp>
              <p:nvCxnSpPr>
                <p:cNvPr id="32" name="直線矢印コネクタ 31">
                  <a:extLst>
                    <a:ext uri="{FF2B5EF4-FFF2-40B4-BE49-F238E27FC236}">
                      <a16:creationId xmlns:a16="http://schemas.microsoft.com/office/drawing/2014/main" id="{2B196577-F314-4D3D-AC4A-D8E571551E79}"/>
                    </a:ext>
                  </a:extLst>
                </p:cNvPr>
                <p:cNvCxnSpPr>
                  <a:cxnSpLocks/>
                  <a:endCxn id="30" idx="2"/>
                </p:cNvCxnSpPr>
                <p:nvPr/>
              </p:nvCxnSpPr>
              <p:spPr>
                <a:xfrm>
                  <a:off x="4995301" y="2796867"/>
                  <a:ext cx="617991" cy="253435"/>
                </a:xfrm>
                <a:prstGeom prst="straightConnector1">
                  <a:avLst/>
                </a:prstGeom>
                <a:ln>
                  <a:solidFill>
                    <a:srgbClr val="FF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3" name="テキスト ボックス 32">
                  <a:extLst>
                    <a:ext uri="{FF2B5EF4-FFF2-40B4-BE49-F238E27FC236}">
                      <a16:creationId xmlns:a16="http://schemas.microsoft.com/office/drawing/2014/main" id="{51D03111-412E-407C-8A73-EEF21024F4CE}"/>
                    </a:ext>
                  </a:extLst>
                </p:cNvPr>
                <p:cNvSpPr txBox="1"/>
                <p:nvPr/>
              </p:nvSpPr>
              <p:spPr>
                <a:xfrm>
                  <a:off x="6555520" y="4771132"/>
                  <a:ext cx="669690" cy="291356"/>
                </a:xfrm>
                <a:prstGeom prst="rect">
                  <a:avLst/>
                </a:prstGeom>
                <a:solidFill>
                  <a:srgbClr val="33FF64"/>
                </a:solidFill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altLang="ja-JP" dirty="0">
                      <a:solidFill>
                        <a:srgbClr val="FF0000"/>
                      </a:solidFill>
                      <a:latin typeface="Calibri" panose="020F0502020204030204" pitchFamily="34" charset="0"/>
                      <a:ea typeface="Osaka" pitchFamily="-107" charset="-128"/>
                      <a:cs typeface="Calibri" panose="020F0502020204030204" pitchFamily="34" charset="0"/>
                    </a:rPr>
                    <a:t>TSC</a:t>
                  </a:r>
                  <a:endParaRPr lang="ja-JP" altLang="en-US" dirty="0">
                    <a:solidFill>
                      <a:srgbClr val="FF0000"/>
                    </a:solidFill>
                    <a:latin typeface="Calibri" panose="020F0502020204030204" pitchFamily="34" charset="0"/>
                    <a:ea typeface="Osaka" pitchFamily="-107" charset="-128"/>
                    <a:cs typeface="Calibri" panose="020F0502020204030204" pitchFamily="34" charset="0"/>
                  </a:endParaRPr>
                </a:p>
              </p:txBody>
            </p:sp>
            <p:cxnSp>
              <p:nvCxnSpPr>
                <p:cNvPr id="34" name="直線矢印コネクタ 33">
                  <a:extLst>
                    <a:ext uri="{FF2B5EF4-FFF2-40B4-BE49-F238E27FC236}">
                      <a16:creationId xmlns:a16="http://schemas.microsoft.com/office/drawing/2014/main" id="{85EBE77D-BA57-4F07-BC11-3CF948653B0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6092198" y="4256506"/>
                  <a:ext cx="57144" cy="444101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5" name="テキスト ボックス 34">
                  <a:extLst>
                    <a:ext uri="{FF2B5EF4-FFF2-40B4-BE49-F238E27FC236}">
                      <a16:creationId xmlns:a16="http://schemas.microsoft.com/office/drawing/2014/main" id="{56EEE0B0-ADCA-408F-948D-9B4480564630}"/>
                    </a:ext>
                  </a:extLst>
                </p:cNvPr>
                <p:cNvSpPr txBox="1"/>
                <p:nvPr/>
              </p:nvSpPr>
              <p:spPr>
                <a:xfrm>
                  <a:off x="7357591" y="3511024"/>
                  <a:ext cx="748923" cy="369332"/>
                </a:xfrm>
                <a:prstGeom prst="rect">
                  <a:avLst/>
                </a:prstGeom>
                <a:solidFill>
                  <a:srgbClr val="66FFFF"/>
                </a:solidFill>
                <a:ln>
                  <a:solidFill>
                    <a:schemeClr val="tx1"/>
                  </a:solidFill>
                </a:ln>
              </p:spPr>
              <p:txBody>
                <a:bodyPr wrap="none" rtlCol="0">
                  <a:spAutoFit/>
                </a:bodyPr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altLang="ja-JP" dirty="0">
                      <a:solidFill>
                        <a:srgbClr val="FF0000"/>
                      </a:solidFill>
                      <a:latin typeface="Calibri" panose="020F0502020204030204" pitchFamily="34" charset="0"/>
                      <a:ea typeface="Osaka" pitchFamily="-107" charset="-128"/>
                      <a:cs typeface="Calibri" panose="020F0502020204030204" pitchFamily="34" charset="0"/>
                    </a:rPr>
                    <a:t>MRPC</a:t>
                  </a:r>
                  <a:endParaRPr lang="ja-JP" altLang="en-US" dirty="0">
                    <a:solidFill>
                      <a:srgbClr val="FF0000"/>
                    </a:solidFill>
                    <a:latin typeface="Calibri" panose="020F0502020204030204" pitchFamily="34" charset="0"/>
                    <a:ea typeface="Osaka" pitchFamily="-107" charset="-128"/>
                    <a:cs typeface="Calibri" panose="020F0502020204030204" pitchFamily="34" charset="0"/>
                  </a:endParaRPr>
                </a:p>
              </p:txBody>
            </p:sp>
          </p:grpSp>
          <p:cxnSp>
            <p:nvCxnSpPr>
              <p:cNvPr id="25" name="直線矢印コネクタ 24">
                <a:extLst>
                  <a:ext uri="{FF2B5EF4-FFF2-40B4-BE49-F238E27FC236}">
                    <a16:creationId xmlns:a16="http://schemas.microsoft.com/office/drawing/2014/main" id="{1BFA2F63-DEA1-4FA3-9E01-DF61370B0C58}"/>
                  </a:ext>
                </a:extLst>
              </p:cNvPr>
              <p:cNvCxnSpPr>
                <a:cxnSpLocks/>
                <a:stCxn id="35" idx="1"/>
              </p:cNvCxnSpPr>
              <p:nvPr/>
            </p:nvCxnSpPr>
            <p:spPr>
              <a:xfrm flipH="1">
                <a:off x="9183122" y="3698873"/>
                <a:ext cx="1716686" cy="273266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" name="正方形/長方形 25">
                <a:extLst>
                  <a:ext uri="{FF2B5EF4-FFF2-40B4-BE49-F238E27FC236}">
                    <a16:creationId xmlns:a16="http://schemas.microsoft.com/office/drawing/2014/main" id="{D8CF316C-F2A8-46D7-A09C-554F263AC504}"/>
                  </a:ext>
                </a:extLst>
              </p:cNvPr>
              <p:cNvSpPr/>
              <p:nvPr/>
            </p:nvSpPr>
            <p:spPr>
              <a:xfrm rot="14505873">
                <a:off x="9543709" y="4699556"/>
                <a:ext cx="45719" cy="106204"/>
              </a:xfrm>
              <a:prstGeom prst="rect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685800"/>
                <a:endParaRPr lang="ja-JP" altLang="en-US" sz="1350">
                  <a:solidFill>
                    <a:prstClr val="white"/>
                  </a:solidFill>
                  <a:latin typeface="游ゴシック" panose="020F0502020204030204"/>
                  <a:ea typeface="游ゴシック" panose="020B0400000000000000" pitchFamily="50" charset="-128"/>
                </a:endParaRPr>
              </a:p>
            </p:txBody>
          </p:sp>
          <p:sp>
            <p:nvSpPr>
              <p:cNvPr id="27" name="正方形/長方形 26">
                <a:extLst>
                  <a:ext uri="{FF2B5EF4-FFF2-40B4-BE49-F238E27FC236}">
                    <a16:creationId xmlns:a16="http://schemas.microsoft.com/office/drawing/2014/main" id="{3570020C-9241-44FE-A665-16E9FC228491}"/>
                  </a:ext>
                </a:extLst>
              </p:cNvPr>
              <p:cNvSpPr/>
              <p:nvPr/>
            </p:nvSpPr>
            <p:spPr>
              <a:xfrm rot="18159510">
                <a:off x="9705446" y="4702195"/>
                <a:ext cx="45719" cy="106204"/>
              </a:xfrm>
              <a:prstGeom prst="rect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685800"/>
                <a:endParaRPr lang="ja-JP" altLang="en-US" sz="1350">
                  <a:solidFill>
                    <a:prstClr val="white"/>
                  </a:solidFill>
                  <a:latin typeface="游ゴシック" panose="020F0502020204030204"/>
                  <a:ea typeface="游ゴシック" panose="020B0400000000000000" pitchFamily="50" charset="-128"/>
                </a:endParaRPr>
              </a:p>
            </p:txBody>
          </p:sp>
          <p:cxnSp>
            <p:nvCxnSpPr>
              <p:cNvPr id="28" name="直線矢印コネクタ 27">
                <a:extLst>
                  <a:ext uri="{FF2B5EF4-FFF2-40B4-BE49-F238E27FC236}">
                    <a16:creationId xmlns:a16="http://schemas.microsoft.com/office/drawing/2014/main" id="{9A51250F-C4EF-4BDC-A960-19D6974D03B0}"/>
                  </a:ext>
                </a:extLst>
              </p:cNvPr>
              <p:cNvCxnSpPr>
                <a:cxnSpLocks/>
                <a:stCxn id="33" idx="1"/>
                <a:endCxn id="27" idx="2"/>
              </p:cNvCxnSpPr>
              <p:nvPr/>
            </p:nvCxnSpPr>
            <p:spPr>
              <a:xfrm flipH="1" flipV="1">
                <a:off x="9773013" y="4782811"/>
                <a:ext cx="324724" cy="176457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7" name="正方形/長方形 46">
              <a:extLst>
                <a:ext uri="{FF2B5EF4-FFF2-40B4-BE49-F238E27FC236}">
                  <a16:creationId xmlns:a16="http://schemas.microsoft.com/office/drawing/2014/main" id="{757F449B-EB86-4EBE-92B9-064AFEDA3CA2}"/>
                </a:ext>
              </a:extLst>
            </p:cNvPr>
            <p:cNvSpPr/>
            <p:nvPr/>
          </p:nvSpPr>
          <p:spPr>
            <a:xfrm rot="4937940" flipH="1">
              <a:off x="3184243" y="1926930"/>
              <a:ext cx="45719" cy="327830"/>
            </a:xfrm>
            <a:prstGeom prst="rect">
              <a:avLst/>
            </a:prstGeom>
            <a:solidFill>
              <a:srgbClr val="25E2F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685800"/>
              <a:endParaRPr lang="ja-JP" altLang="en-US" sz="1350">
                <a:solidFill>
                  <a:prstClr val="white"/>
                </a:solidFill>
                <a:latin typeface="游ゴシック" panose="020F0502020204030204"/>
                <a:ea typeface="游ゴシック" panose="020B0400000000000000" pitchFamily="50" charset="-128"/>
              </a:endParaRPr>
            </a:p>
          </p:txBody>
        </p:sp>
        <p:sp>
          <p:nvSpPr>
            <p:cNvPr id="49" name="正方形/長方形 48">
              <a:extLst>
                <a:ext uri="{FF2B5EF4-FFF2-40B4-BE49-F238E27FC236}">
                  <a16:creationId xmlns:a16="http://schemas.microsoft.com/office/drawing/2014/main" id="{FFDEC68A-C190-4005-9162-69F9A9052C25}"/>
                </a:ext>
              </a:extLst>
            </p:cNvPr>
            <p:cNvSpPr/>
            <p:nvPr/>
          </p:nvSpPr>
          <p:spPr>
            <a:xfrm rot="6346059">
              <a:off x="4076332" y="1956570"/>
              <a:ext cx="45719" cy="327830"/>
            </a:xfrm>
            <a:prstGeom prst="rect">
              <a:avLst/>
            </a:prstGeom>
            <a:solidFill>
              <a:srgbClr val="25E2F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685800"/>
              <a:endParaRPr lang="ja-JP" altLang="en-US" sz="1350">
                <a:solidFill>
                  <a:prstClr val="white"/>
                </a:solidFill>
                <a:latin typeface="游ゴシック" panose="020F0502020204030204"/>
                <a:ea typeface="游ゴシック" panose="020B0400000000000000" pitchFamily="50" charset="-128"/>
              </a:endParaRPr>
            </a:p>
          </p:txBody>
        </p:sp>
        <p:sp>
          <p:nvSpPr>
            <p:cNvPr id="51" name="テキスト ボックス 50">
              <a:extLst>
                <a:ext uri="{FF2B5EF4-FFF2-40B4-BE49-F238E27FC236}">
                  <a16:creationId xmlns:a16="http://schemas.microsoft.com/office/drawing/2014/main" id="{A8B41182-8C9D-4C0C-A295-7FF8FF70A916}"/>
                </a:ext>
              </a:extLst>
            </p:cNvPr>
            <p:cNvSpPr txBox="1"/>
            <p:nvPr/>
          </p:nvSpPr>
          <p:spPr>
            <a:xfrm>
              <a:off x="1851066" y="1751153"/>
              <a:ext cx="947695" cy="369332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/>
                <a:t>FW-AC</a:t>
              </a:r>
              <a:endParaRPr kumimoji="1" lang="ja-JP" altLang="en-US" dirty="0"/>
            </a:p>
          </p:txBody>
        </p:sp>
        <p:sp>
          <p:nvSpPr>
            <p:cNvPr id="56" name="正方形/長方形 55">
              <a:extLst>
                <a:ext uri="{FF2B5EF4-FFF2-40B4-BE49-F238E27FC236}">
                  <a16:creationId xmlns:a16="http://schemas.microsoft.com/office/drawing/2014/main" id="{C6C786B6-DC13-4B5E-A8A4-3D615DE48D20}"/>
                </a:ext>
              </a:extLst>
            </p:cNvPr>
            <p:cNvSpPr/>
            <p:nvPr/>
          </p:nvSpPr>
          <p:spPr>
            <a:xfrm rot="6374866">
              <a:off x="4044447" y="2065585"/>
              <a:ext cx="79594" cy="311353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685800"/>
              <a:endParaRPr lang="ja-JP" altLang="en-US" sz="1350">
                <a:solidFill>
                  <a:prstClr val="white"/>
                </a:solidFill>
                <a:latin typeface="游ゴシック" panose="020F0502020204030204"/>
                <a:ea typeface="游ゴシック" panose="020B0400000000000000" pitchFamily="50" charset="-128"/>
              </a:endParaRPr>
            </a:p>
          </p:txBody>
        </p:sp>
        <p:sp>
          <p:nvSpPr>
            <p:cNvPr id="57" name="テキスト ボックス 56">
              <a:extLst>
                <a:ext uri="{FF2B5EF4-FFF2-40B4-BE49-F238E27FC236}">
                  <a16:creationId xmlns:a16="http://schemas.microsoft.com/office/drawing/2014/main" id="{BC3044D9-0575-4189-ABD6-AD45EA37D60F}"/>
                </a:ext>
              </a:extLst>
            </p:cNvPr>
            <p:cNvSpPr txBox="1"/>
            <p:nvPr/>
          </p:nvSpPr>
          <p:spPr>
            <a:xfrm>
              <a:off x="2825433" y="983011"/>
              <a:ext cx="1904195" cy="369332"/>
            </a:xfrm>
            <a:prstGeom prst="rect">
              <a:avLst/>
            </a:prstGeom>
            <a:solidFill>
              <a:srgbClr val="FB79E2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kumimoji="1" lang="en-US" altLang="ja-JP" dirty="0"/>
                <a:t>Middle layer</a:t>
              </a:r>
              <a:endParaRPr kumimoji="1" lang="ja-JP" altLang="en-US" dirty="0"/>
            </a:p>
          </p:txBody>
        </p:sp>
        <p:cxnSp>
          <p:nvCxnSpPr>
            <p:cNvPr id="61" name="直線コネクタ 60">
              <a:extLst>
                <a:ext uri="{FF2B5EF4-FFF2-40B4-BE49-F238E27FC236}">
                  <a16:creationId xmlns:a16="http://schemas.microsoft.com/office/drawing/2014/main" id="{18064801-1A3A-4A43-8786-F13B5503640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658640" y="1437492"/>
              <a:ext cx="342869" cy="2829464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円弧 62">
              <a:extLst>
                <a:ext uri="{FF2B5EF4-FFF2-40B4-BE49-F238E27FC236}">
                  <a16:creationId xmlns:a16="http://schemas.microsoft.com/office/drawing/2014/main" id="{DD33FA04-6D26-42D0-AEA1-4351603C943E}"/>
                </a:ext>
              </a:extLst>
            </p:cNvPr>
            <p:cNvSpPr/>
            <p:nvPr/>
          </p:nvSpPr>
          <p:spPr>
            <a:xfrm rot="19404737">
              <a:off x="3137853" y="1846195"/>
              <a:ext cx="995168" cy="954001"/>
            </a:xfrm>
            <a:prstGeom prst="arc">
              <a:avLst>
                <a:gd name="adj1" fmla="val 16200000"/>
                <a:gd name="adj2" fmla="val 20748019"/>
              </a:avLst>
            </a:prstGeom>
            <a:ln>
              <a:solidFill>
                <a:schemeClr val="tx1"/>
              </a:solidFill>
              <a:headEnd type="triangle" w="lg" len="med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64" name="直線コネクタ 63">
              <a:extLst>
                <a:ext uri="{FF2B5EF4-FFF2-40B4-BE49-F238E27FC236}">
                  <a16:creationId xmlns:a16="http://schemas.microsoft.com/office/drawing/2014/main" id="{AB5C3705-D75F-42C1-BC5D-ED8722A23DA7}"/>
                </a:ext>
              </a:extLst>
            </p:cNvPr>
            <p:cNvCxnSpPr>
              <a:cxnSpLocks/>
            </p:cNvCxnSpPr>
            <p:nvPr/>
          </p:nvCxnSpPr>
          <p:spPr>
            <a:xfrm>
              <a:off x="3317211" y="1548994"/>
              <a:ext cx="339428" cy="2787945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テキスト ボックス 66">
              <a:extLst>
                <a:ext uri="{FF2B5EF4-FFF2-40B4-BE49-F238E27FC236}">
                  <a16:creationId xmlns:a16="http://schemas.microsoft.com/office/drawing/2014/main" id="{1418CD72-6D74-4FDD-89A5-069211863C7B}"/>
                </a:ext>
              </a:extLst>
            </p:cNvPr>
            <p:cNvSpPr txBox="1"/>
            <p:nvPr/>
          </p:nvSpPr>
          <p:spPr>
            <a:xfrm>
              <a:off x="3237786" y="1433806"/>
              <a:ext cx="8178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/>
                <a:t>±7.5</a:t>
              </a:r>
              <a:r>
                <a:rPr kumimoji="1" lang="en-US" altLang="ja-JP" baseline="30000" dirty="0"/>
                <a:t>o</a:t>
              </a:r>
              <a:endParaRPr kumimoji="1" lang="ja-JP" altLang="en-US" baseline="30000" dirty="0"/>
            </a:p>
          </p:txBody>
        </p:sp>
        <p:sp>
          <p:nvSpPr>
            <p:cNvPr id="69" name="正方形/長方形 68">
              <a:extLst>
                <a:ext uri="{FF2B5EF4-FFF2-40B4-BE49-F238E27FC236}">
                  <a16:creationId xmlns:a16="http://schemas.microsoft.com/office/drawing/2014/main" id="{144EC49F-405A-4883-9197-4D415CC371C8}"/>
                </a:ext>
              </a:extLst>
            </p:cNvPr>
            <p:cNvSpPr/>
            <p:nvPr/>
          </p:nvSpPr>
          <p:spPr>
            <a:xfrm rot="7393288" flipH="1">
              <a:off x="4077813" y="3174551"/>
              <a:ext cx="45719" cy="212478"/>
            </a:xfrm>
            <a:prstGeom prst="rect">
              <a:avLst/>
            </a:prstGeom>
            <a:solidFill>
              <a:srgbClr val="25E2F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685800"/>
              <a:endParaRPr lang="ja-JP" altLang="en-US" sz="1350">
                <a:solidFill>
                  <a:prstClr val="white"/>
                </a:solidFill>
                <a:latin typeface="游ゴシック" panose="020F0502020204030204"/>
                <a:ea typeface="游ゴシック" panose="020B0400000000000000" pitchFamily="50" charset="-128"/>
              </a:endParaRPr>
            </a:p>
          </p:txBody>
        </p:sp>
        <p:sp>
          <p:nvSpPr>
            <p:cNvPr id="71" name="正方形/長方形 70">
              <a:extLst>
                <a:ext uri="{FF2B5EF4-FFF2-40B4-BE49-F238E27FC236}">
                  <a16:creationId xmlns:a16="http://schemas.microsoft.com/office/drawing/2014/main" id="{D8BC3650-153C-443E-A45F-0060E81953F5}"/>
                </a:ext>
              </a:extLst>
            </p:cNvPr>
            <p:cNvSpPr/>
            <p:nvPr/>
          </p:nvSpPr>
          <p:spPr>
            <a:xfrm rot="7393288" flipH="1">
              <a:off x="4225508" y="3320145"/>
              <a:ext cx="45719" cy="212478"/>
            </a:xfrm>
            <a:prstGeom prst="rect">
              <a:avLst/>
            </a:prstGeom>
            <a:solidFill>
              <a:srgbClr val="25E2F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685800"/>
              <a:endParaRPr lang="ja-JP" altLang="en-US" sz="1350">
                <a:solidFill>
                  <a:prstClr val="white"/>
                </a:solidFill>
                <a:latin typeface="游ゴシック" panose="020F0502020204030204"/>
                <a:ea typeface="游ゴシック" panose="020B0400000000000000" pitchFamily="50" charset="-128"/>
              </a:endParaRPr>
            </a:p>
          </p:txBody>
        </p:sp>
        <p:sp>
          <p:nvSpPr>
            <p:cNvPr id="73" name="正方形/長方形 72">
              <a:extLst>
                <a:ext uri="{FF2B5EF4-FFF2-40B4-BE49-F238E27FC236}">
                  <a16:creationId xmlns:a16="http://schemas.microsoft.com/office/drawing/2014/main" id="{E761699E-2D5E-4344-B20E-2101DA7EF491}"/>
                </a:ext>
              </a:extLst>
            </p:cNvPr>
            <p:cNvSpPr/>
            <p:nvPr/>
          </p:nvSpPr>
          <p:spPr>
            <a:xfrm rot="7393288" flipH="1">
              <a:off x="4427510" y="3390209"/>
              <a:ext cx="45719" cy="212478"/>
            </a:xfrm>
            <a:prstGeom prst="rect">
              <a:avLst/>
            </a:prstGeom>
            <a:solidFill>
              <a:srgbClr val="25E2F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685800"/>
              <a:endParaRPr lang="ja-JP" altLang="en-US" sz="1350">
                <a:solidFill>
                  <a:prstClr val="white"/>
                </a:solidFill>
                <a:latin typeface="游ゴシック" panose="020F0502020204030204"/>
                <a:ea typeface="游ゴシック" panose="020B0400000000000000" pitchFamily="50" charset="-128"/>
              </a:endParaRPr>
            </a:p>
          </p:txBody>
        </p:sp>
        <p:sp>
          <p:nvSpPr>
            <p:cNvPr id="75" name="正方形/長方形 74">
              <a:extLst>
                <a:ext uri="{FF2B5EF4-FFF2-40B4-BE49-F238E27FC236}">
                  <a16:creationId xmlns:a16="http://schemas.microsoft.com/office/drawing/2014/main" id="{889C0DBF-F0F0-4925-942A-BAAE7F3A40A3}"/>
                </a:ext>
              </a:extLst>
            </p:cNvPr>
            <p:cNvSpPr/>
            <p:nvPr/>
          </p:nvSpPr>
          <p:spPr>
            <a:xfrm rot="3458643" flipH="1">
              <a:off x="3048868" y="3314043"/>
              <a:ext cx="45719" cy="212478"/>
            </a:xfrm>
            <a:prstGeom prst="rect">
              <a:avLst/>
            </a:prstGeom>
            <a:solidFill>
              <a:srgbClr val="25E2F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685800"/>
              <a:endParaRPr lang="ja-JP" altLang="en-US" sz="1350">
                <a:solidFill>
                  <a:prstClr val="white"/>
                </a:solidFill>
                <a:latin typeface="游ゴシック" panose="020F0502020204030204"/>
                <a:ea typeface="游ゴシック" panose="020B0400000000000000" pitchFamily="50" charset="-128"/>
              </a:endParaRPr>
            </a:p>
          </p:txBody>
        </p:sp>
        <p:sp>
          <p:nvSpPr>
            <p:cNvPr id="77" name="正方形/長方形 76">
              <a:extLst>
                <a:ext uri="{FF2B5EF4-FFF2-40B4-BE49-F238E27FC236}">
                  <a16:creationId xmlns:a16="http://schemas.microsoft.com/office/drawing/2014/main" id="{4BCE0CB4-9FBB-4C08-825C-DB45E2D90DE1}"/>
                </a:ext>
              </a:extLst>
            </p:cNvPr>
            <p:cNvSpPr/>
            <p:nvPr/>
          </p:nvSpPr>
          <p:spPr>
            <a:xfrm rot="3458643" flipH="1">
              <a:off x="2838374" y="3383706"/>
              <a:ext cx="45719" cy="212478"/>
            </a:xfrm>
            <a:prstGeom prst="rect">
              <a:avLst/>
            </a:prstGeom>
            <a:solidFill>
              <a:srgbClr val="25E2F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685800"/>
              <a:endParaRPr lang="ja-JP" altLang="en-US" sz="1350">
                <a:solidFill>
                  <a:prstClr val="white"/>
                </a:solidFill>
                <a:latin typeface="游ゴシック" panose="020F0502020204030204"/>
                <a:ea typeface="游ゴシック" panose="020B0400000000000000" pitchFamily="50" charset="-128"/>
              </a:endParaRPr>
            </a:p>
          </p:txBody>
        </p:sp>
        <p:sp>
          <p:nvSpPr>
            <p:cNvPr id="79" name="正方形/長方形 78">
              <a:extLst>
                <a:ext uri="{FF2B5EF4-FFF2-40B4-BE49-F238E27FC236}">
                  <a16:creationId xmlns:a16="http://schemas.microsoft.com/office/drawing/2014/main" id="{D3C73A47-5D02-4089-B051-94EA29405B7A}"/>
                </a:ext>
              </a:extLst>
            </p:cNvPr>
            <p:cNvSpPr/>
            <p:nvPr/>
          </p:nvSpPr>
          <p:spPr>
            <a:xfrm rot="3458643" flipH="1">
              <a:off x="3194947" y="3155921"/>
              <a:ext cx="45719" cy="212478"/>
            </a:xfrm>
            <a:prstGeom prst="rect">
              <a:avLst/>
            </a:prstGeom>
            <a:solidFill>
              <a:srgbClr val="25E2F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685800"/>
              <a:endParaRPr lang="ja-JP" altLang="en-US" sz="1350">
                <a:solidFill>
                  <a:prstClr val="white"/>
                </a:solidFill>
                <a:latin typeface="游ゴシック" panose="020F0502020204030204"/>
                <a:ea typeface="游ゴシック" panose="020B0400000000000000" pitchFamily="50" charset="-128"/>
              </a:endParaRPr>
            </a:p>
          </p:txBody>
        </p:sp>
        <p:sp>
          <p:nvSpPr>
            <p:cNvPr id="91" name="テキスト ボックス 90">
              <a:extLst>
                <a:ext uri="{FF2B5EF4-FFF2-40B4-BE49-F238E27FC236}">
                  <a16:creationId xmlns:a16="http://schemas.microsoft.com/office/drawing/2014/main" id="{125C4616-81CC-4871-91F6-DA8B208DDA9C}"/>
                </a:ext>
              </a:extLst>
            </p:cNvPr>
            <p:cNvSpPr txBox="1"/>
            <p:nvPr/>
          </p:nvSpPr>
          <p:spPr>
            <a:xfrm>
              <a:off x="4500493" y="1662315"/>
              <a:ext cx="1130438" cy="369332"/>
            </a:xfrm>
            <a:prstGeom prst="rect">
              <a:avLst/>
            </a:prstGeom>
            <a:solidFill>
              <a:srgbClr val="66FFFF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ja-JP" dirty="0">
                  <a:solidFill>
                    <a:srgbClr val="FF0000"/>
                  </a:solidFill>
                  <a:latin typeface="Calibri" panose="020F0502020204030204" pitchFamily="34" charset="0"/>
                  <a:ea typeface="Osaka" pitchFamily="-107" charset="-128"/>
                  <a:cs typeface="Calibri" panose="020F0502020204030204" pitchFamily="34" charset="0"/>
                </a:rPr>
                <a:t>FW-MRPC</a:t>
              </a:r>
              <a:endParaRPr lang="ja-JP" altLang="en-US" dirty="0">
                <a:solidFill>
                  <a:srgbClr val="FF0000"/>
                </a:solidFill>
                <a:latin typeface="Calibri" panose="020F0502020204030204" pitchFamily="34" charset="0"/>
                <a:ea typeface="Osaka" pitchFamily="-107" charset="-128"/>
                <a:cs typeface="Calibri" panose="020F0502020204030204" pitchFamily="34" charset="0"/>
              </a:endParaRPr>
            </a:p>
          </p:txBody>
        </p:sp>
      </p:grpSp>
      <p:grpSp>
        <p:nvGrpSpPr>
          <p:cNvPr id="93" name="グループ化 92">
            <a:extLst>
              <a:ext uri="{FF2B5EF4-FFF2-40B4-BE49-F238E27FC236}">
                <a16:creationId xmlns:a16="http://schemas.microsoft.com/office/drawing/2014/main" id="{AABFD405-223C-4DC8-B76F-918F6D637E2D}"/>
              </a:ext>
            </a:extLst>
          </p:cNvPr>
          <p:cNvGrpSpPr/>
          <p:nvPr/>
        </p:nvGrpSpPr>
        <p:grpSpPr>
          <a:xfrm>
            <a:off x="6475696" y="1433806"/>
            <a:ext cx="5493110" cy="5254263"/>
            <a:chOff x="1004322" y="1433806"/>
            <a:chExt cx="5493110" cy="5254263"/>
          </a:xfrm>
        </p:grpSpPr>
        <p:grpSp>
          <p:nvGrpSpPr>
            <p:cNvPr id="94" name="グループ化 93">
              <a:extLst>
                <a:ext uri="{FF2B5EF4-FFF2-40B4-BE49-F238E27FC236}">
                  <a16:creationId xmlns:a16="http://schemas.microsoft.com/office/drawing/2014/main" id="{D9BEE706-63D0-4487-B217-630C9D114EC7}"/>
                </a:ext>
              </a:extLst>
            </p:cNvPr>
            <p:cNvGrpSpPr/>
            <p:nvPr/>
          </p:nvGrpSpPr>
          <p:grpSpPr>
            <a:xfrm>
              <a:off x="1004322" y="1901507"/>
              <a:ext cx="5493110" cy="4786562"/>
              <a:chOff x="7453633" y="2839324"/>
              <a:chExt cx="4513127" cy="3775990"/>
            </a:xfrm>
          </p:grpSpPr>
          <p:grpSp>
            <p:nvGrpSpPr>
              <p:cNvPr id="111" name="グループ化 110">
                <a:extLst>
                  <a:ext uri="{FF2B5EF4-FFF2-40B4-BE49-F238E27FC236}">
                    <a16:creationId xmlns:a16="http://schemas.microsoft.com/office/drawing/2014/main" id="{A7B43BC3-934F-4502-B802-B3168F91953F}"/>
                  </a:ext>
                </a:extLst>
              </p:cNvPr>
              <p:cNvGrpSpPr/>
              <p:nvPr/>
            </p:nvGrpSpPr>
            <p:grpSpPr>
              <a:xfrm>
                <a:off x="7453633" y="2839324"/>
                <a:ext cx="4513127" cy="3775990"/>
                <a:chOff x="3911416" y="2796867"/>
                <a:chExt cx="4513127" cy="3775990"/>
              </a:xfrm>
            </p:grpSpPr>
            <p:grpSp>
              <p:nvGrpSpPr>
                <p:cNvPr id="116" name="グループ化 115">
                  <a:extLst>
                    <a:ext uri="{FF2B5EF4-FFF2-40B4-BE49-F238E27FC236}">
                      <a16:creationId xmlns:a16="http://schemas.microsoft.com/office/drawing/2014/main" id="{00358468-5C53-46FA-91EF-9291DDD85CB6}"/>
                    </a:ext>
                  </a:extLst>
                </p:cNvPr>
                <p:cNvGrpSpPr/>
                <p:nvPr/>
              </p:nvGrpSpPr>
              <p:grpSpPr>
                <a:xfrm>
                  <a:off x="3911416" y="2853590"/>
                  <a:ext cx="4513127" cy="3719267"/>
                  <a:chOff x="3225809" y="1818877"/>
                  <a:chExt cx="6017502" cy="4959022"/>
                </a:xfrm>
              </p:grpSpPr>
              <p:grpSp>
                <p:nvGrpSpPr>
                  <p:cNvPr id="122" name="グループ化 121">
                    <a:extLst>
                      <a:ext uri="{FF2B5EF4-FFF2-40B4-BE49-F238E27FC236}">
                        <a16:creationId xmlns:a16="http://schemas.microsoft.com/office/drawing/2014/main" id="{379022C3-C1CA-45DD-9176-56D9A526002D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>
                  <a:xfrm>
                    <a:off x="3225809" y="1818877"/>
                    <a:ext cx="6017502" cy="4959022"/>
                    <a:chOff x="6095999" y="3429000"/>
                    <a:chExt cx="4044863" cy="3333371"/>
                  </a:xfrm>
                </p:grpSpPr>
                <p:pic>
                  <p:nvPicPr>
                    <p:cNvPr id="124" name="図 123">
                      <a:extLst>
                        <a:ext uri="{FF2B5EF4-FFF2-40B4-BE49-F238E27FC236}">
                          <a16:creationId xmlns:a16="http://schemas.microsoft.com/office/drawing/2014/main" id="{F6882A3B-D84D-4BE9-98F5-80AC1BB77006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 cstate="email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095999" y="3429000"/>
                      <a:ext cx="4044863" cy="3333371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125" name="正方形/長方形 124">
                      <a:extLst>
                        <a:ext uri="{FF2B5EF4-FFF2-40B4-BE49-F238E27FC236}">
                          <a16:creationId xmlns:a16="http://schemas.microsoft.com/office/drawing/2014/main" id="{F8CCB5E4-EC02-456A-8D92-C8E7637280AA}"/>
                        </a:ext>
                      </a:extLst>
                    </p:cNvPr>
                    <p:cNvSpPr/>
                    <p:nvPr/>
                  </p:nvSpPr>
                  <p:spPr>
                    <a:xfrm rot="19854679" flipH="1">
                      <a:off x="7249130" y="5387869"/>
                      <a:ext cx="63500" cy="490855"/>
                    </a:xfrm>
                    <a:prstGeom prst="rect">
                      <a:avLst/>
                    </a:prstGeom>
                    <a:noFill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defTabSz="685800"/>
                      <a:endParaRPr lang="ja-JP" altLang="en-US" sz="1350">
                        <a:solidFill>
                          <a:prstClr val="white"/>
                        </a:solidFill>
                        <a:latin typeface="游ゴシック" panose="020F0502020204030204"/>
                        <a:ea typeface="游ゴシック" panose="020B0400000000000000" pitchFamily="50" charset="-128"/>
                      </a:endParaRPr>
                    </a:p>
                  </p:txBody>
                </p:sp>
              </p:grpSp>
              <p:cxnSp>
                <p:nvCxnSpPr>
                  <p:cNvPr id="123" name="直線矢印コネクタ 122">
                    <a:extLst>
                      <a:ext uri="{FF2B5EF4-FFF2-40B4-BE49-F238E27FC236}">
                        <a16:creationId xmlns:a16="http://schemas.microsoft.com/office/drawing/2014/main" id="{0FCB9144-F7F1-4FEC-8938-F93A00C9AA8B}"/>
                      </a:ext>
                    </a:extLst>
                  </p:cNvPr>
                  <p:cNvCxnSpPr>
                    <a:cxnSpLocks/>
                    <a:stCxn id="121" idx="1"/>
                  </p:cNvCxnSpPr>
                  <p:nvPr/>
                </p:nvCxnSpPr>
                <p:spPr>
                  <a:xfrm flipH="1">
                    <a:off x="6927789" y="2889310"/>
                    <a:ext cx="892919" cy="350897"/>
                  </a:xfrm>
                  <a:prstGeom prst="straightConnector1">
                    <a:avLst/>
                  </a:prstGeom>
                  <a:ln>
                    <a:solidFill>
                      <a:srgbClr val="FF0000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17" name="正方形/長方形 116">
                  <a:extLst>
                    <a:ext uri="{FF2B5EF4-FFF2-40B4-BE49-F238E27FC236}">
                      <a16:creationId xmlns:a16="http://schemas.microsoft.com/office/drawing/2014/main" id="{F1FA0126-9847-4BC7-9FBE-B7DE4A9A132C}"/>
                    </a:ext>
                  </a:extLst>
                </p:cNvPr>
                <p:cNvSpPr/>
                <p:nvPr/>
              </p:nvSpPr>
              <p:spPr>
                <a:xfrm rot="4890472">
                  <a:off x="5705450" y="2912785"/>
                  <a:ext cx="53923" cy="240879"/>
                </a:xfrm>
                <a:prstGeom prst="rect">
                  <a:avLst/>
                </a:prstGeom>
                <a:solidFill>
                  <a:srgbClr val="FFFF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defTabSz="685800"/>
                  <a:endParaRPr lang="ja-JP" altLang="en-US" sz="1350">
                    <a:solidFill>
                      <a:prstClr val="white"/>
                    </a:solidFill>
                    <a:latin typeface="游ゴシック" panose="020F0502020204030204"/>
                    <a:ea typeface="游ゴシック" panose="020B0400000000000000" pitchFamily="50" charset="-128"/>
                  </a:endParaRPr>
                </a:p>
              </p:txBody>
            </p:sp>
            <p:cxnSp>
              <p:nvCxnSpPr>
                <p:cNvPr id="118" name="直線矢印コネクタ 117">
                  <a:extLst>
                    <a:ext uri="{FF2B5EF4-FFF2-40B4-BE49-F238E27FC236}">
                      <a16:creationId xmlns:a16="http://schemas.microsoft.com/office/drawing/2014/main" id="{C91A1EAD-60E7-4CB5-A23A-2A4E6DFE7D53}"/>
                    </a:ext>
                  </a:extLst>
                </p:cNvPr>
                <p:cNvCxnSpPr>
                  <a:cxnSpLocks/>
                  <a:endCxn id="117" idx="2"/>
                </p:cNvCxnSpPr>
                <p:nvPr/>
              </p:nvCxnSpPr>
              <p:spPr>
                <a:xfrm>
                  <a:off x="4995301" y="2796867"/>
                  <a:ext cx="617991" cy="253435"/>
                </a:xfrm>
                <a:prstGeom prst="straightConnector1">
                  <a:avLst/>
                </a:prstGeom>
                <a:ln>
                  <a:solidFill>
                    <a:srgbClr val="FF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9" name="テキスト ボックス 118">
                  <a:extLst>
                    <a:ext uri="{FF2B5EF4-FFF2-40B4-BE49-F238E27FC236}">
                      <a16:creationId xmlns:a16="http://schemas.microsoft.com/office/drawing/2014/main" id="{98043E00-3C03-4CE8-8833-8474CC760012}"/>
                    </a:ext>
                  </a:extLst>
                </p:cNvPr>
                <p:cNvSpPr txBox="1"/>
                <p:nvPr/>
              </p:nvSpPr>
              <p:spPr>
                <a:xfrm>
                  <a:off x="6555520" y="4771132"/>
                  <a:ext cx="669690" cy="291356"/>
                </a:xfrm>
                <a:prstGeom prst="rect">
                  <a:avLst/>
                </a:prstGeom>
                <a:solidFill>
                  <a:srgbClr val="33FF64"/>
                </a:solidFill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altLang="ja-JP" dirty="0">
                      <a:solidFill>
                        <a:srgbClr val="FF0000"/>
                      </a:solidFill>
                      <a:latin typeface="Calibri" panose="020F0502020204030204" pitchFamily="34" charset="0"/>
                      <a:ea typeface="Osaka" pitchFamily="-107" charset="-128"/>
                      <a:cs typeface="Calibri" panose="020F0502020204030204" pitchFamily="34" charset="0"/>
                    </a:rPr>
                    <a:t>TSC</a:t>
                  </a:r>
                  <a:endParaRPr lang="ja-JP" altLang="en-US" dirty="0">
                    <a:solidFill>
                      <a:srgbClr val="FF0000"/>
                    </a:solidFill>
                    <a:latin typeface="Calibri" panose="020F0502020204030204" pitchFamily="34" charset="0"/>
                    <a:ea typeface="Osaka" pitchFamily="-107" charset="-128"/>
                    <a:cs typeface="Calibri" panose="020F0502020204030204" pitchFamily="34" charset="0"/>
                  </a:endParaRPr>
                </a:p>
              </p:txBody>
            </p:sp>
            <p:cxnSp>
              <p:nvCxnSpPr>
                <p:cNvPr id="120" name="直線矢印コネクタ 119">
                  <a:extLst>
                    <a:ext uri="{FF2B5EF4-FFF2-40B4-BE49-F238E27FC236}">
                      <a16:creationId xmlns:a16="http://schemas.microsoft.com/office/drawing/2014/main" id="{770D1407-1D49-449A-BD12-9A5DB6A44F7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6092198" y="4256506"/>
                  <a:ext cx="57144" cy="444101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21" name="テキスト ボックス 120">
                  <a:extLst>
                    <a:ext uri="{FF2B5EF4-FFF2-40B4-BE49-F238E27FC236}">
                      <a16:creationId xmlns:a16="http://schemas.microsoft.com/office/drawing/2014/main" id="{2945D6E7-8767-4839-A063-AD791403C55D}"/>
                    </a:ext>
                  </a:extLst>
                </p:cNvPr>
                <p:cNvSpPr txBox="1"/>
                <p:nvPr/>
              </p:nvSpPr>
              <p:spPr>
                <a:xfrm>
                  <a:off x="7357591" y="3511024"/>
                  <a:ext cx="748923" cy="369332"/>
                </a:xfrm>
                <a:prstGeom prst="rect">
                  <a:avLst/>
                </a:prstGeom>
                <a:solidFill>
                  <a:srgbClr val="66FFFF"/>
                </a:solidFill>
                <a:ln>
                  <a:solidFill>
                    <a:schemeClr val="tx1"/>
                  </a:solidFill>
                </a:ln>
              </p:spPr>
              <p:txBody>
                <a:bodyPr wrap="none" rtlCol="0">
                  <a:spAutoFit/>
                </a:bodyPr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altLang="ja-JP" dirty="0">
                      <a:solidFill>
                        <a:srgbClr val="FF0000"/>
                      </a:solidFill>
                      <a:latin typeface="Calibri" panose="020F0502020204030204" pitchFamily="34" charset="0"/>
                      <a:ea typeface="Osaka" pitchFamily="-107" charset="-128"/>
                      <a:cs typeface="Calibri" panose="020F0502020204030204" pitchFamily="34" charset="0"/>
                    </a:rPr>
                    <a:t>MRPC</a:t>
                  </a:r>
                  <a:endParaRPr lang="ja-JP" altLang="en-US" dirty="0">
                    <a:solidFill>
                      <a:srgbClr val="FF0000"/>
                    </a:solidFill>
                    <a:latin typeface="Calibri" panose="020F0502020204030204" pitchFamily="34" charset="0"/>
                    <a:ea typeface="Osaka" pitchFamily="-107" charset="-128"/>
                    <a:cs typeface="Calibri" panose="020F0502020204030204" pitchFamily="34" charset="0"/>
                  </a:endParaRPr>
                </a:p>
              </p:txBody>
            </p:sp>
          </p:grpSp>
          <p:cxnSp>
            <p:nvCxnSpPr>
              <p:cNvPr id="112" name="直線矢印コネクタ 111">
                <a:extLst>
                  <a:ext uri="{FF2B5EF4-FFF2-40B4-BE49-F238E27FC236}">
                    <a16:creationId xmlns:a16="http://schemas.microsoft.com/office/drawing/2014/main" id="{9C4441D5-5214-4BED-B041-D44D59873637}"/>
                  </a:ext>
                </a:extLst>
              </p:cNvPr>
              <p:cNvCxnSpPr>
                <a:cxnSpLocks/>
                <a:stCxn id="121" idx="1"/>
              </p:cNvCxnSpPr>
              <p:nvPr/>
            </p:nvCxnSpPr>
            <p:spPr>
              <a:xfrm flipH="1">
                <a:off x="9183122" y="3698873"/>
                <a:ext cx="1716686" cy="273266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3" name="正方形/長方形 112">
                <a:extLst>
                  <a:ext uri="{FF2B5EF4-FFF2-40B4-BE49-F238E27FC236}">
                    <a16:creationId xmlns:a16="http://schemas.microsoft.com/office/drawing/2014/main" id="{6E7D1FDF-5D90-4F13-AAE7-FB901B4B57EA}"/>
                  </a:ext>
                </a:extLst>
              </p:cNvPr>
              <p:cNvSpPr/>
              <p:nvPr/>
            </p:nvSpPr>
            <p:spPr>
              <a:xfrm rot="14505873">
                <a:off x="9543709" y="4699556"/>
                <a:ext cx="45719" cy="106204"/>
              </a:xfrm>
              <a:prstGeom prst="rect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685800"/>
                <a:endParaRPr lang="ja-JP" altLang="en-US" sz="1350">
                  <a:solidFill>
                    <a:prstClr val="white"/>
                  </a:solidFill>
                  <a:latin typeface="游ゴシック" panose="020F0502020204030204"/>
                  <a:ea typeface="游ゴシック" panose="020B0400000000000000" pitchFamily="50" charset="-128"/>
                </a:endParaRPr>
              </a:p>
            </p:txBody>
          </p:sp>
          <p:sp>
            <p:nvSpPr>
              <p:cNvPr id="114" name="正方形/長方形 113">
                <a:extLst>
                  <a:ext uri="{FF2B5EF4-FFF2-40B4-BE49-F238E27FC236}">
                    <a16:creationId xmlns:a16="http://schemas.microsoft.com/office/drawing/2014/main" id="{DD48C466-67E7-44EA-AAB9-DDF79C121253}"/>
                  </a:ext>
                </a:extLst>
              </p:cNvPr>
              <p:cNvSpPr/>
              <p:nvPr/>
            </p:nvSpPr>
            <p:spPr>
              <a:xfrm rot="18159510">
                <a:off x="9705446" y="4702195"/>
                <a:ext cx="45719" cy="106204"/>
              </a:xfrm>
              <a:prstGeom prst="rect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685800"/>
                <a:endParaRPr lang="ja-JP" altLang="en-US" sz="1350">
                  <a:solidFill>
                    <a:prstClr val="white"/>
                  </a:solidFill>
                  <a:latin typeface="游ゴシック" panose="020F0502020204030204"/>
                  <a:ea typeface="游ゴシック" panose="020B0400000000000000" pitchFamily="50" charset="-128"/>
                </a:endParaRPr>
              </a:p>
            </p:txBody>
          </p:sp>
          <p:cxnSp>
            <p:nvCxnSpPr>
              <p:cNvPr id="115" name="直線矢印コネクタ 114">
                <a:extLst>
                  <a:ext uri="{FF2B5EF4-FFF2-40B4-BE49-F238E27FC236}">
                    <a16:creationId xmlns:a16="http://schemas.microsoft.com/office/drawing/2014/main" id="{E5FFE836-4E91-4A0E-AA6B-DC5C5BE9D2ED}"/>
                  </a:ext>
                </a:extLst>
              </p:cNvPr>
              <p:cNvCxnSpPr>
                <a:cxnSpLocks/>
                <a:stCxn id="119" idx="1"/>
                <a:endCxn id="114" idx="2"/>
              </p:cNvCxnSpPr>
              <p:nvPr/>
            </p:nvCxnSpPr>
            <p:spPr>
              <a:xfrm flipH="1" flipV="1">
                <a:off x="9773013" y="4782811"/>
                <a:ext cx="324724" cy="176457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5" name="正方形/長方形 94">
              <a:extLst>
                <a:ext uri="{FF2B5EF4-FFF2-40B4-BE49-F238E27FC236}">
                  <a16:creationId xmlns:a16="http://schemas.microsoft.com/office/drawing/2014/main" id="{409BA14A-3446-44B5-9AAF-9B73C7938C2C}"/>
                </a:ext>
              </a:extLst>
            </p:cNvPr>
            <p:cNvSpPr/>
            <p:nvPr/>
          </p:nvSpPr>
          <p:spPr>
            <a:xfrm rot="4937940" flipH="1">
              <a:off x="3184243" y="1926930"/>
              <a:ext cx="45719" cy="327830"/>
            </a:xfrm>
            <a:prstGeom prst="rect">
              <a:avLst/>
            </a:prstGeom>
            <a:solidFill>
              <a:srgbClr val="25E2F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685800"/>
              <a:endParaRPr lang="ja-JP" altLang="en-US" sz="1350">
                <a:solidFill>
                  <a:prstClr val="white"/>
                </a:solidFill>
                <a:latin typeface="游ゴシック" panose="020F0502020204030204"/>
                <a:ea typeface="游ゴシック" panose="020B0400000000000000" pitchFamily="50" charset="-128"/>
              </a:endParaRPr>
            </a:p>
          </p:txBody>
        </p:sp>
        <p:sp>
          <p:nvSpPr>
            <p:cNvPr id="96" name="正方形/長方形 95">
              <a:extLst>
                <a:ext uri="{FF2B5EF4-FFF2-40B4-BE49-F238E27FC236}">
                  <a16:creationId xmlns:a16="http://schemas.microsoft.com/office/drawing/2014/main" id="{09252D4D-7A38-4B37-B277-A17C96602B3C}"/>
                </a:ext>
              </a:extLst>
            </p:cNvPr>
            <p:cNvSpPr/>
            <p:nvPr/>
          </p:nvSpPr>
          <p:spPr>
            <a:xfrm rot="6346059">
              <a:off x="4076332" y="1956570"/>
              <a:ext cx="45719" cy="327830"/>
            </a:xfrm>
            <a:prstGeom prst="rect">
              <a:avLst/>
            </a:prstGeom>
            <a:solidFill>
              <a:srgbClr val="25E2F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685800"/>
              <a:endParaRPr lang="ja-JP" altLang="en-US" sz="1350">
                <a:solidFill>
                  <a:prstClr val="white"/>
                </a:solidFill>
                <a:latin typeface="游ゴシック" panose="020F0502020204030204"/>
                <a:ea typeface="游ゴシック" panose="020B0400000000000000" pitchFamily="50" charset="-128"/>
              </a:endParaRPr>
            </a:p>
          </p:txBody>
        </p:sp>
        <p:sp>
          <p:nvSpPr>
            <p:cNvPr id="97" name="テキスト ボックス 96">
              <a:extLst>
                <a:ext uri="{FF2B5EF4-FFF2-40B4-BE49-F238E27FC236}">
                  <a16:creationId xmlns:a16="http://schemas.microsoft.com/office/drawing/2014/main" id="{2397D93D-AE96-44B3-9841-BA232999EF82}"/>
                </a:ext>
              </a:extLst>
            </p:cNvPr>
            <p:cNvSpPr txBox="1"/>
            <p:nvPr/>
          </p:nvSpPr>
          <p:spPr>
            <a:xfrm>
              <a:off x="1851066" y="1751153"/>
              <a:ext cx="947695" cy="369332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/>
                <a:t>FW-AC</a:t>
              </a:r>
              <a:endParaRPr kumimoji="1" lang="ja-JP" altLang="en-US" dirty="0"/>
            </a:p>
          </p:txBody>
        </p:sp>
        <p:sp>
          <p:nvSpPr>
            <p:cNvPr id="98" name="正方形/長方形 97">
              <a:extLst>
                <a:ext uri="{FF2B5EF4-FFF2-40B4-BE49-F238E27FC236}">
                  <a16:creationId xmlns:a16="http://schemas.microsoft.com/office/drawing/2014/main" id="{573CD64C-AA29-421A-9AFE-E02CFC70626A}"/>
                </a:ext>
              </a:extLst>
            </p:cNvPr>
            <p:cNvSpPr/>
            <p:nvPr/>
          </p:nvSpPr>
          <p:spPr>
            <a:xfrm rot="6374866">
              <a:off x="4044447" y="2065585"/>
              <a:ext cx="79594" cy="311353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685800"/>
              <a:endParaRPr lang="ja-JP" altLang="en-US" sz="1350">
                <a:solidFill>
                  <a:prstClr val="white"/>
                </a:solidFill>
                <a:latin typeface="游ゴシック" panose="020F0502020204030204"/>
                <a:ea typeface="游ゴシック" panose="020B0400000000000000" pitchFamily="50" charset="-128"/>
              </a:endParaRPr>
            </a:p>
          </p:txBody>
        </p:sp>
        <p:cxnSp>
          <p:nvCxnSpPr>
            <p:cNvPr id="100" name="直線コネクタ 99">
              <a:extLst>
                <a:ext uri="{FF2B5EF4-FFF2-40B4-BE49-F238E27FC236}">
                  <a16:creationId xmlns:a16="http://schemas.microsoft.com/office/drawing/2014/main" id="{F611951D-4360-4A3D-980C-5A2C4EC3B1D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658640" y="1437492"/>
              <a:ext cx="342869" cy="2829464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1" name="円弧 100">
              <a:extLst>
                <a:ext uri="{FF2B5EF4-FFF2-40B4-BE49-F238E27FC236}">
                  <a16:creationId xmlns:a16="http://schemas.microsoft.com/office/drawing/2014/main" id="{8C3F009B-1478-4C05-9556-2166C73228D0}"/>
                </a:ext>
              </a:extLst>
            </p:cNvPr>
            <p:cNvSpPr/>
            <p:nvPr/>
          </p:nvSpPr>
          <p:spPr>
            <a:xfrm rot="19404737">
              <a:off x="3137853" y="1846195"/>
              <a:ext cx="995168" cy="954001"/>
            </a:xfrm>
            <a:prstGeom prst="arc">
              <a:avLst>
                <a:gd name="adj1" fmla="val 16200000"/>
                <a:gd name="adj2" fmla="val 20748019"/>
              </a:avLst>
            </a:prstGeom>
            <a:ln>
              <a:solidFill>
                <a:schemeClr val="tx1"/>
              </a:solidFill>
              <a:headEnd type="triangle" w="lg" len="med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102" name="直線コネクタ 101">
              <a:extLst>
                <a:ext uri="{FF2B5EF4-FFF2-40B4-BE49-F238E27FC236}">
                  <a16:creationId xmlns:a16="http://schemas.microsoft.com/office/drawing/2014/main" id="{893DE068-9ACB-4067-B020-8B8E94E80B39}"/>
                </a:ext>
              </a:extLst>
            </p:cNvPr>
            <p:cNvCxnSpPr>
              <a:cxnSpLocks/>
            </p:cNvCxnSpPr>
            <p:nvPr/>
          </p:nvCxnSpPr>
          <p:spPr>
            <a:xfrm>
              <a:off x="3317211" y="1548994"/>
              <a:ext cx="339428" cy="2787945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3" name="テキスト ボックス 102">
              <a:extLst>
                <a:ext uri="{FF2B5EF4-FFF2-40B4-BE49-F238E27FC236}">
                  <a16:creationId xmlns:a16="http://schemas.microsoft.com/office/drawing/2014/main" id="{D9185038-091D-4544-9326-46148A5DE473}"/>
                </a:ext>
              </a:extLst>
            </p:cNvPr>
            <p:cNvSpPr txBox="1"/>
            <p:nvPr/>
          </p:nvSpPr>
          <p:spPr>
            <a:xfrm>
              <a:off x="3237786" y="1433806"/>
              <a:ext cx="8178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/>
                <a:t>±7.5</a:t>
              </a:r>
              <a:r>
                <a:rPr kumimoji="1" lang="en-US" altLang="ja-JP" baseline="30000" dirty="0"/>
                <a:t>o</a:t>
              </a:r>
              <a:endParaRPr kumimoji="1" lang="ja-JP" altLang="en-US" baseline="30000" dirty="0"/>
            </a:p>
          </p:txBody>
        </p:sp>
        <p:sp>
          <p:nvSpPr>
            <p:cNvPr id="104" name="正方形/長方形 103">
              <a:extLst>
                <a:ext uri="{FF2B5EF4-FFF2-40B4-BE49-F238E27FC236}">
                  <a16:creationId xmlns:a16="http://schemas.microsoft.com/office/drawing/2014/main" id="{DA67AC13-D4AD-48B0-99CF-80168776CE20}"/>
                </a:ext>
              </a:extLst>
            </p:cNvPr>
            <p:cNvSpPr/>
            <p:nvPr/>
          </p:nvSpPr>
          <p:spPr>
            <a:xfrm rot="7393288" flipH="1">
              <a:off x="4077813" y="3174551"/>
              <a:ext cx="45719" cy="212478"/>
            </a:xfrm>
            <a:prstGeom prst="rect">
              <a:avLst/>
            </a:prstGeom>
            <a:solidFill>
              <a:srgbClr val="25E2F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685800"/>
              <a:endParaRPr lang="ja-JP" altLang="en-US" sz="1350">
                <a:solidFill>
                  <a:prstClr val="white"/>
                </a:solidFill>
                <a:latin typeface="游ゴシック" panose="020F0502020204030204"/>
                <a:ea typeface="游ゴシック" panose="020B0400000000000000" pitchFamily="50" charset="-128"/>
              </a:endParaRPr>
            </a:p>
          </p:txBody>
        </p:sp>
        <p:sp>
          <p:nvSpPr>
            <p:cNvPr id="105" name="正方形/長方形 104">
              <a:extLst>
                <a:ext uri="{FF2B5EF4-FFF2-40B4-BE49-F238E27FC236}">
                  <a16:creationId xmlns:a16="http://schemas.microsoft.com/office/drawing/2014/main" id="{BC45F0EA-D394-4AD8-927C-5C6FF25E5A51}"/>
                </a:ext>
              </a:extLst>
            </p:cNvPr>
            <p:cNvSpPr/>
            <p:nvPr/>
          </p:nvSpPr>
          <p:spPr>
            <a:xfrm rot="7393288" flipH="1">
              <a:off x="4225508" y="3320145"/>
              <a:ext cx="45719" cy="212478"/>
            </a:xfrm>
            <a:prstGeom prst="rect">
              <a:avLst/>
            </a:prstGeom>
            <a:solidFill>
              <a:srgbClr val="25E2F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685800"/>
              <a:endParaRPr lang="ja-JP" altLang="en-US" sz="1350">
                <a:solidFill>
                  <a:prstClr val="white"/>
                </a:solidFill>
                <a:latin typeface="游ゴシック" panose="020F0502020204030204"/>
                <a:ea typeface="游ゴシック" panose="020B0400000000000000" pitchFamily="50" charset="-128"/>
              </a:endParaRPr>
            </a:p>
          </p:txBody>
        </p:sp>
        <p:sp>
          <p:nvSpPr>
            <p:cNvPr id="106" name="正方形/長方形 105">
              <a:extLst>
                <a:ext uri="{FF2B5EF4-FFF2-40B4-BE49-F238E27FC236}">
                  <a16:creationId xmlns:a16="http://schemas.microsoft.com/office/drawing/2014/main" id="{0998D04C-CAE5-41DC-9385-C5C288323134}"/>
                </a:ext>
              </a:extLst>
            </p:cNvPr>
            <p:cNvSpPr/>
            <p:nvPr/>
          </p:nvSpPr>
          <p:spPr>
            <a:xfrm rot="7393288" flipH="1">
              <a:off x="4427510" y="3390209"/>
              <a:ext cx="45719" cy="212478"/>
            </a:xfrm>
            <a:prstGeom prst="rect">
              <a:avLst/>
            </a:prstGeom>
            <a:solidFill>
              <a:srgbClr val="25E2F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685800"/>
              <a:endParaRPr lang="ja-JP" altLang="en-US" sz="1350">
                <a:solidFill>
                  <a:prstClr val="white"/>
                </a:solidFill>
                <a:latin typeface="游ゴシック" panose="020F0502020204030204"/>
                <a:ea typeface="游ゴシック" panose="020B0400000000000000" pitchFamily="50" charset="-128"/>
              </a:endParaRPr>
            </a:p>
          </p:txBody>
        </p:sp>
        <p:sp>
          <p:nvSpPr>
            <p:cNvPr id="107" name="正方形/長方形 106">
              <a:extLst>
                <a:ext uri="{FF2B5EF4-FFF2-40B4-BE49-F238E27FC236}">
                  <a16:creationId xmlns:a16="http://schemas.microsoft.com/office/drawing/2014/main" id="{42E8C688-F456-41CC-8815-C5E88E62B0D8}"/>
                </a:ext>
              </a:extLst>
            </p:cNvPr>
            <p:cNvSpPr/>
            <p:nvPr/>
          </p:nvSpPr>
          <p:spPr>
            <a:xfrm rot="3458643" flipH="1">
              <a:off x="3048868" y="3314043"/>
              <a:ext cx="45719" cy="212478"/>
            </a:xfrm>
            <a:prstGeom prst="rect">
              <a:avLst/>
            </a:prstGeom>
            <a:solidFill>
              <a:srgbClr val="25E2F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685800"/>
              <a:endParaRPr lang="ja-JP" altLang="en-US" sz="1350">
                <a:solidFill>
                  <a:prstClr val="white"/>
                </a:solidFill>
                <a:latin typeface="游ゴシック" panose="020F0502020204030204"/>
                <a:ea typeface="游ゴシック" panose="020B0400000000000000" pitchFamily="50" charset="-128"/>
              </a:endParaRPr>
            </a:p>
          </p:txBody>
        </p:sp>
        <p:sp>
          <p:nvSpPr>
            <p:cNvPr id="108" name="正方形/長方形 107">
              <a:extLst>
                <a:ext uri="{FF2B5EF4-FFF2-40B4-BE49-F238E27FC236}">
                  <a16:creationId xmlns:a16="http://schemas.microsoft.com/office/drawing/2014/main" id="{FF7B03DF-4FAD-449C-8CFB-0662C911A916}"/>
                </a:ext>
              </a:extLst>
            </p:cNvPr>
            <p:cNvSpPr/>
            <p:nvPr/>
          </p:nvSpPr>
          <p:spPr>
            <a:xfrm rot="3458643" flipH="1">
              <a:off x="2838374" y="3383706"/>
              <a:ext cx="45719" cy="212478"/>
            </a:xfrm>
            <a:prstGeom prst="rect">
              <a:avLst/>
            </a:prstGeom>
            <a:solidFill>
              <a:srgbClr val="25E2F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685800"/>
              <a:endParaRPr lang="ja-JP" altLang="en-US" sz="1350">
                <a:solidFill>
                  <a:prstClr val="white"/>
                </a:solidFill>
                <a:latin typeface="游ゴシック" panose="020F0502020204030204"/>
                <a:ea typeface="游ゴシック" panose="020B0400000000000000" pitchFamily="50" charset="-128"/>
              </a:endParaRPr>
            </a:p>
          </p:txBody>
        </p:sp>
        <p:sp>
          <p:nvSpPr>
            <p:cNvPr id="109" name="正方形/長方形 108">
              <a:extLst>
                <a:ext uri="{FF2B5EF4-FFF2-40B4-BE49-F238E27FC236}">
                  <a16:creationId xmlns:a16="http://schemas.microsoft.com/office/drawing/2014/main" id="{4BB0EF28-8BCB-4439-B672-9CF9D0055CEC}"/>
                </a:ext>
              </a:extLst>
            </p:cNvPr>
            <p:cNvSpPr/>
            <p:nvPr/>
          </p:nvSpPr>
          <p:spPr>
            <a:xfrm rot="3458643" flipH="1">
              <a:off x="3194947" y="3155921"/>
              <a:ext cx="45719" cy="212478"/>
            </a:xfrm>
            <a:prstGeom prst="rect">
              <a:avLst/>
            </a:prstGeom>
            <a:solidFill>
              <a:srgbClr val="25E2F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685800"/>
              <a:endParaRPr lang="ja-JP" altLang="en-US" sz="1350">
                <a:solidFill>
                  <a:prstClr val="white"/>
                </a:solidFill>
                <a:latin typeface="游ゴシック" panose="020F0502020204030204"/>
                <a:ea typeface="游ゴシック" panose="020B0400000000000000" pitchFamily="50" charset="-128"/>
              </a:endParaRPr>
            </a:p>
          </p:txBody>
        </p:sp>
        <p:sp>
          <p:nvSpPr>
            <p:cNvPr id="110" name="テキスト ボックス 109">
              <a:extLst>
                <a:ext uri="{FF2B5EF4-FFF2-40B4-BE49-F238E27FC236}">
                  <a16:creationId xmlns:a16="http://schemas.microsoft.com/office/drawing/2014/main" id="{133F1EBE-206E-4F6C-93C3-7AB6D9CFE1B8}"/>
                </a:ext>
              </a:extLst>
            </p:cNvPr>
            <p:cNvSpPr txBox="1"/>
            <p:nvPr/>
          </p:nvSpPr>
          <p:spPr>
            <a:xfrm>
              <a:off x="4500493" y="1662315"/>
              <a:ext cx="1130438" cy="369332"/>
            </a:xfrm>
            <a:prstGeom prst="rect">
              <a:avLst/>
            </a:prstGeom>
            <a:solidFill>
              <a:srgbClr val="66FFFF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ja-JP" dirty="0">
                  <a:solidFill>
                    <a:srgbClr val="FF0000"/>
                  </a:solidFill>
                  <a:latin typeface="Calibri" panose="020F0502020204030204" pitchFamily="34" charset="0"/>
                  <a:ea typeface="Osaka" pitchFamily="-107" charset="-128"/>
                  <a:cs typeface="Calibri" panose="020F0502020204030204" pitchFamily="34" charset="0"/>
                </a:rPr>
                <a:t>FW-MRPC</a:t>
              </a:r>
              <a:endParaRPr lang="ja-JP" altLang="en-US" dirty="0">
                <a:solidFill>
                  <a:srgbClr val="FF0000"/>
                </a:solidFill>
                <a:latin typeface="Calibri" panose="020F0502020204030204" pitchFamily="34" charset="0"/>
                <a:ea typeface="Osaka" pitchFamily="-107" charset="-128"/>
                <a:cs typeface="Calibri" panose="020F0502020204030204" pitchFamily="34" charset="0"/>
              </a:endParaRPr>
            </a:p>
          </p:txBody>
        </p:sp>
      </p:grpSp>
      <p:sp>
        <p:nvSpPr>
          <p:cNvPr id="127" name="正方形/長方形 126">
            <a:extLst>
              <a:ext uri="{FF2B5EF4-FFF2-40B4-BE49-F238E27FC236}">
                <a16:creationId xmlns:a16="http://schemas.microsoft.com/office/drawing/2014/main" id="{FCB27C8C-CFF6-4456-84B6-2B373BB7C076}"/>
              </a:ext>
            </a:extLst>
          </p:cNvPr>
          <p:cNvSpPr/>
          <p:nvPr/>
        </p:nvSpPr>
        <p:spPr>
          <a:xfrm rot="3576782">
            <a:off x="8568628" y="3257289"/>
            <a:ext cx="91586" cy="535079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685800"/>
            <a:endParaRPr lang="ja-JP" altLang="en-US" sz="1350">
              <a:solidFill>
                <a:prstClr val="white"/>
              </a:solidFill>
              <a:latin typeface="游ゴシック" panose="020F0502020204030204"/>
              <a:ea typeface="游ゴシック" panose="020B0400000000000000" pitchFamily="50" charset="-128"/>
            </a:endParaRPr>
          </a:p>
        </p:txBody>
      </p:sp>
      <p:sp>
        <p:nvSpPr>
          <p:cNvPr id="129" name="正方形/長方形 128">
            <a:extLst>
              <a:ext uri="{FF2B5EF4-FFF2-40B4-BE49-F238E27FC236}">
                <a16:creationId xmlns:a16="http://schemas.microsoft.com/office/drawing/2014/main" id="{FE0CA57D-37EB-4A21-A48F-F594F257B795}"/>
              </a:ext>
            </a:extLst>
          </p:cNvPr>
          <p:cNvSpPr/>
          <p:nvPr/>
        </p:nvSpPr>
        <p:spPr>
          <a:xfrm rot="7414532">
            <a:off x="9648149" y="3273379"/>
            <a:ext cx="91586" cy="535079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685800"/>
            <a:endParaRPr lang="ja-JP" altLang="en-US" sz="1350">
              <a:solidFill>
                <a:prstClr val="white"/>
              </a:solidFill>
              <a:latin typeface="游ゴシック" panose="020F0502020204030204"/>
              <a:ea typeface="游ゴシック" panose="020B0400000000000000" pitchFamily="50" charset="-128"/>
            </a:endParaRPr>
          </a:p>
        </p:txBody>
      </p:sp>
      <p:sp>
        <p:nvSpPr>
          <p:cNvPr id="130" name="台形 129">
            <a:extLst>
              <a:ext uri="{FF2B5EF4-FFF2-40B4-BE49-F238E27FC236}">
                <a16:creationId xmlns:a16="http://schemas.microsoft.com/office/drawing/2014/main" id="{2EC45636-F7D0-4E7E-87B3-A2C702D158CE}"/>
              </a:ext>
            </a:extLst>
          </p:cNvPr>
          <p:cNvSpPr/>
          <p:nvPr/>
        </p:nvSpPr>
        <p:spPr>
          <a:xfrm rot="8967255">
            <a:off x="7827293" y="2727285"/>
            <a:ext cx="1015477" cy="645835"/>
          </a:xfrm>
          <a:prstGeom prst="trapezoid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2" name="台形 131">
            <a:extLst>
              <a:ext uri="{FF2B5EF4-FFF2-40B4-BE49-F238E27FC236}">
                <a16:creationId xmlns:a16="http://schemas.microsoft.com/office/drawing/2014/main" id="{73EA8D23-B34A-4DBD-AA75-411AD5B0D313}"/>
              </a:ext>
            </a:extLst>
          </p:cNvPr>
          <p:cNvSpPr/>
          <p:nvPr/>
        </p:nvSpPr>
        <p:spPr>
          <a:xfrm rot="12644803">
            <a:off x="9420917" y="2758357"/>
            <a:ext cx="1015477" cy="645835"/>
          </a:xfrm>
          <a:prstGeom prst="trapezoid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4" name="テキスト ボックス 133">
            <a:extLst>
              <a:ext uri="{FF2B5EF4-FFF2-40B4-BE49-F238E27FC236}">
                <a16:creationId xmlns:a16="http://schemas.microsoft.com/office/drawing/2014/main" id="{3823F971-2713-4F64-BFB1-8C6EE9F9B0D3}"/>
              </a:ext>
            </a:extLst>
          </p:cNvPr>
          <p:cNvSpPr txBox="1"/>
          <p:nvPr/>
        </p:nvSpPr>
        <p:spPr>
          <a:xfrm>
            <a:off x="8246273" y="3701302"/>
            <a:ext cx="490840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AC</a:t>
            </a:r>
            <a:endParaRPr kumimoji="1" lang="ja-JP" altLang="en-US" dirty="0"/>
          </a:p>
        </p:txBody>
      </p:sp>
      <p:cxnSp>
        <p:nvCxnSpPr>
          <p:cNvPr id="135" name="直線矢印コネクタ 134">
            <a:extLst>
              <a:ext uri="{FF2B5EF4-FFF2-40B4-BE49-F238E27FC236}">
                <a16:creationId xmlns:a16="http://schemas.microsoft.com/office/drawing/2014/main" id="{E4B21675-04C6-456E-B20A-9E9CE04F0061}"/>
              </a:ext>
            </a:extLst>
          </p:cNvPr>
          <p:cNvCxnSpPr>
            <a:cxnSpLocks/>
            <a:endCxn id="49" idx="0"/>
          </p:cNvCxnSpPr>
          <p:nvPr/>
        </p:nvCxnSpPr>
        <p:spPr>
          <a:xfrm flipH="1">
            <a:off x="3596917" y="2009111"/>
            <a:ext cx="195757" cy="13478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直線矢印コネクタ 137">
            <a:extLst>
              <a:ext uri="{FF2B5EF4-FFF2-40B4-BE49-F238E27FC236}">
                <a16:creationId xmlns:a16="http://schemas.microsoft.com/office/drawing/2014/main" id="{8C9D2353-0648-4BCD-BCBD-851F5584637C}"/>
              </a:ext>
            </a:extLst>
          </p:cNvPr>
          <p:cNvCxnSpPr>
            <a:cxnSpLocks/>
          </p:cNvCxnSpPr>
          <p:nvPr/>
        </p:nvCxnSpPr>
        <p:spPr>
          <a:xfrm flipH="1">
            <a:off x="9725304" y="2133405"/>
            <a:ext cx="306825" cy="15128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9" name="グループ化 168">
            <a:extLst>
              <a:ext uri="{FF2B5EF4-FFF2-40B4-BE49-F238E27FC236}">
                <a16:creationId xmlns:a16="http://schemas.microsoft.com/office/drawing/2014/main" id="{F0715CD1-C7DE-4875-B241-FA95BB093521}"/>
              </a:ext>
            </a:extLst>
          </p:cNvPr>
          <p:cNvGrpSpPr/>
          <p:nvPr/>
        </p:nvGrpSpPr>
        <p:grpSpPr>
          <a:xfrm>
            <a:off x="8714262" y="2820932"/>
            <a:ext cx="845694" cy="1198875"/>
            <a:chOff x="8714262" y="2820932"/>
            <a:chExt cx="845694" cy="1198875"/>
          </a:xfrm>
        </p:grpSpPr>
        <p:cxnSp>
          <p:nvCxnSpPr>
            <p:cNvPr id="141" name="直線コネクタ 140">
              <a:extLst>
                <a:ext uri="{FF2B5EF4-FFF2-40B4-BE49-F238E27FC236}">
                  <a16:creationId xmlns:a16="http://schemas.microsoft.com/office/drawing/2014/main" id="{04D61D5C-9B81-4151-81DA-330DCDFF3A5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14262" y="2831088"/>
              <a:ext cx="234547" cy="5225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直線コネクタ 142">
              <a:extLst>
                <a:ext uri="{FF2B5EF4-FFF2-40B4-BE49-F238E27FC236}">
                  <a16:creationId xmlns:a16="http://schemas.microsoft.com/office/drawing/2014/main" id="{DB6C8752-79E5-4D1F-9FA2-4A99F1A3388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859369" y="3399146"/>
              <a:ext cx="161550" cy="3438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直線コネクタ 144">
              <a:extLst>
                <a:ext uri="{FF2B5EF4-FFF2-40B4-BE49-F238E27FC236}">
                  <a16:creationId xmlns:a16="http://schemas.microsoft.com/office/drawing/2014/main" id="{3007E197-AAB0-4176-9674-D03F51D23E2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015236" y="3996183"/>
              <a:ext cx="75876" cy="19779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直線コネクタ 147">
              <a:extLst>
                <a:ext uri="{FF2B5EF4-FFF2-40B4-BE49-F238E27FC236}">
                  <a16:creationId xmlns:a16="http://schemas.microsoft.com/office/drawing/2014/main" id="{3842D1CA-D636-44E0-9BB5-D4891089CE9F}"/>
                </a:ext>
              </a:extLst>
            </p:cNvPr>
            <p:cNvCxnSpPr>
              <a:cxnSpLocks/>
            </p:cNvCxnSpPr>
            <p:nvPr/>
          </p:nvCxnSpPr>
          <p:spPr>
            <a:xfrm>
              <a:off x="9303046" y="2820932"/>
              <a:ext cx="256910" cy="8503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直線コネクタ 152">
              <a:extLst>
                <a:ext uri="{FF2B5EF4-FFF2-40B4-BE49-F238E27FC236}">
                  <a16:creationId xmlns:a16="http://schemas.microsoft.com/office/drawing/2014/main" id="{3F7F20CA-A0D8-4D96-9CAB-052E94F1494A}"/>
                </a:ext>
              </a:extLst>
            </p:cNvPr>
            <p:cNvCxnSpPr>
              <a:cxnSpLocks/>
            </p:cNvCxnSpPr>
            <p:nvPr/>
          </p:nvCxnSpPr>
          <p:spPr>
            <a:xfrm>
              <a:off x="9242702" y="3385887"/>
              <a:ext cx="186337" cy="61162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直線コネクタ 154">
              <a:extLst>
                <a:ext uri="{FF2B5EF4-FFF2-40B4-BE49-F238E27FC236}">
                  <a16:creationId xmlns:a16="http://schemas.microsoft.com/office/drawing/2014/main" id="{7D4DEF37-B68E-4D0D-8C2B-F16658EE49D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957997" y="3751791"/>
              <a:ext cx="97078" cy="32684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直線コネクタ 155">
              <a:extLst>
                <a:ext uri="{FF2B5EF4-FFF2-40B4-BE49-F238E27FC236}">
                  <a16:creationId xmlns:a16="http://schemas.microsoft.com/office/drawing/2014/main" id="{D05B4148-571D-4C3E-8741-FB47F2D722B6}"/>
                </a:ext>
              </a:extLst>
            </p:cNvPr>
            <p:cNvCxnSpPr>
              <a:cxnSpLocks/>
            </p:cNvCxnSpPr>
            <p:nvPr/>
          </p:nvCxnSpPr>
          <p:spPr>
            <a:xfrm>
              <a:off x="9195288" y="3751791"/>
              <a:ext cx="131909" cy="32636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直線コネクタ 160">
              <a:extLst>
                <a:ext uri="{FF2B5EF4-FFF2-40B4-BE49-F238E27FC236}">
                  <a16:creationId xmlns:a16="http://schemas.microsoft.com/office/drawing/2014/main" id="{B6453A97-35E0-463A-81B5-8C33662C679D}"/>
                </a:ext>
              </a:extLst>
            </p:cNvPr>
            <p:cNvCxnSpPr>
              <a:cxnSpLocks/>
            </p:cNvCxnSpPr>
            <p:nvPr/>
          </p:nvCxnSpPr>
          <p:spPr>
            <a:xfrm>
              <a:off x="9175485" y="3992337"/>
              <a:ext cx="81470" cy="2747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9" name="グループ化 178">
            <a:extLst>
              <a:ext uri="{FF2B5EF4-FFF2-40B4-BE49-F238E27FC236}">
                <a16:creationId xmlns:a16="http://schemas.microsoft.com/office/drawing/2014/main" id="{4FC3CB0A-224F-4C3F-B6A2-95DC00C6C27A}"/>
              </a:ext>
            </a:extLst>
          </p:cNvPr>
          <p:cNvGrpSpPr/>
          <p:nvPr/>
        </p:nvGrpSpPr>
        <p:grpSpPr>
          <a:xfrm>
            <a:off x="2574188" y="2815048"/>
            <a:ext cx="845694" cy="1198875"/>
            <a:chOff x="8714262" y="2820932"/>
            <a:chExt cx="845694" cy="1198875"/>
          </a:xfrm>
        </p:grpSpPr>
        <p:cxnSp>
          <p:nvCxnSpPr>
            <p:cNvPr id="180" name="直線コネクタ 179">
              <a:extLst>
                <a:ext uri="{FF2B5EF4-FFF2-40B4-BE49-F238E27FC236}">
                  <a16:creationId xmlns:a16="http://schemas.microsoft.com/office/drawing/2014/main" id="{D7DA0D89-2B47-44B7-BA56-AA3B5DBB4BD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14262" y="2831088"/>
              <a:ext cx="234547" cy="5225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直線コネクタ 180">
              <a:extLst>
                <a:ext uri="{FF2B5EF4-FFF2-40B4-BE49-F238E27FC236}">
                  <a16:creationId xmlns:a16="http://schemas.microsoft.com/office/drawing/2014/main" id="{D1B4A28C-D655-4E4E-B67A-9C1D97D6A92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859369" y="3399146"/>
              <a:ext cx="161550" cy="3438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直線コネクタ 181">
              <a:extLst>
                <a:ext uri="{FF2B5EF4-FFF2-40B4-BE49-F238E27FC236}">
                  <a16:creationId xmlns:a16="http://schemas.microsoft.com/office/drawing/2014/main" id="{AB3260E8-7102-490C-BBC4-727DE619F19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015236" y="3996183"/>
              <a:ext cx="75876" cy="19779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直線コネクタ 182">
              <a:extLst>
                <a:ext uri="{FF2B5EF4-FFF2-40B4-BE49-F238E27FC236}">
                  <a16:creationId xmlns:a16="http://schemas.microsoft.com/office/drawing/2014/main" id="{9F9D146D-04B3-4062-94C9-3B0E4BA0441B}"/>
                </a:ext>
              </a:extLst>
            </p:cNvPr>
            <p:cNvCxnSpPr>
              <a:cxnSpLocks/>
            </p:cNvCxnSpPr>
            <p:nvPr/>
          </p:nvCxnSpPr>
          <p:spPr>
            <a:xfrm>
              <a:off x="9303046" y="2820932"/>
              <a:ext cx="256910" cy="8503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直線コネクタ 183">
              <a:extLst>
                <a:ext uri="{FF2B5EF4-FFF2-40B4-BE49-F238E27FC236}">
                  <a16:creationId xmlns:a16="http://schemas.microsoft.com/office/drawing/2014/main" id="{45E8DAD3-AB11-4C10-9F5C-5DA5D09457C7}"/>
                </a:ext>
              </a:extLst>
            </p:cNvPr>
            <p:cNvCxnSpPr>
              <a:cxnSpLocks/>
            </p:cNvCxnSpPr>
            <p:nvPr/>
          </p:nvCxnSpPr>
          <p:spPr>
            <a:xfrm>
              <a:off x="9242702" y="3385887"/>
              <a:ext cx="186337" cy="61162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直線コネクタ 184">
              <a:extLst>
                <a:ext uri="{FF2B5EF4-FFF2-40B4-BE49-F238E27FC236}">
                  <a16:creationId xmlns:a16="http://schemas.microsoft.com/office/drawing/2014/main" id="{DD408DA1-BA64-4EC3-B22A-27B081FD1EF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957997" y="3751791"/>
              <a:ext cx="97078" cy="32684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直線コネクタ 185">
              <a:extLst>
                <a:ext uri="{FF2B5EF4-FFF2-40B4-BE49-F238E27FC236}">
                  <a16:creationId xmlns:a16="http://schemas.microsoft.com/office/drawing/2014/main" id="{BCFE72A4-415C-4F1E-A5AB-C9C6ED5B2477}"/>
                </a:ext>
              </a:extLst>
            </p:cNvPr>
            <p:cNvCxnSpPr>
              <a:cxnSpLocks/>
            </p:cNvCxnSpPr>
            <p:nvPr/>
          </p:nvCxnSpPr>
          <p:spPr>
            <a:xfrm>
              <a:off x="9195288" y="3751791"/>
              <a:ext cx="131909" cy="32636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直線コネクタ 186">
              <a:extLst>
                <a:ext uri="{FF2B5EF4-FFF2-40B4-BE49-F238E27FC236}">
                  <a16:creationId xmlns:a16="http://schemas.microsoft.com/office/drawing/2014/main" id="{22F5A3E4-17C5-4782-BE49-B3BAD3835806}"/>
                </a:ext>
              </a:extLst>
            </p:cNvPr>
            <p:cNvCxnSpPr>
              <a:cxnSpLocks/>
            </p:cNvCxnSpPr>
            <p:nvPr/>
          </p:nvCxnSpPr>
          <p:spPr>
            <a:xfrm>
              <a:off x="9175485" y="3992337"/>
              <a:ext cx="81470" cy="2747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9" name="テキスト ボックス 188">
            <a:extLst>
              <a:ext uri="{FF2B5EF4-FFF2-40B4-BE49-F238E27FC236}">
                <a16:creationId xmlns:a16="http://schemas.microsoft.com/office/drawing/2014/main" id="{B4D9FA20-945D-4935-AF58-92840942D5CB}"/>
              </a:ext>
            </a:extLst>
          </p:cNvPr>
          <p:cNvSpPr txBox="1"/>
          <p:nvPr/>
        </p:nvSpPr>
        <p:spPr>
          <a:xfrm>
            <a:off x="1025121" y="2170728"/>
            <a:ext cx="1240211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ja-JP" dirty="0">
                <a:solidFill>
                  <a:srgbClr val="FF0000"/>
                </a:solidFill>
                <a:latin typeface="Calibri" panose="020F0502020204030204" pitchFamily="34" charset="0"/>
                <a:ea typeface="Osaka" pitchFamily="-107" charset="-128"/>
                <a:cs typeface="Calibri" panose="020F0502020204030204" pitchFamily="34" charset="0"/>
              </a:rPr>
              <a:t>FW-Tracker</a:t>
            </a:r>
            <a:endParaRPr lang="ja-JP" altLang="en-US" dirty="0">
              <a:solidFill>
                <a:srgbClr val="FF0000"/>
              </a:solidFill>
              <a:latin typeface="Calibri" panose="020F0502020204030204" pitchFamily="34" charset="0"/>
              <a:ea typeface="Osaka" pitchFamily="-107" charset="-128"/>
              <a:cs typeface="Calibri" panose="020F0502020204030204" pitchFamily="34" charset="0"/>
            </a:endParaRPr>
          </a:p>
        </p:txBody>
      </p:sp>
      <p:cxnSp>
        <p:nvCxnSpPr>
          <p:cNvPr id="191" name="直線矢印コネクタ 190">
            <a:extLst>
              <a:ext uri="{FF2B5EF4-FFF2-40B4-BE49-F238E27FC236}">
                <a16:creationId xmlns:a16="http://schemas.microsoft.com/office/drawing/2014/main" id="{34031585-4BFC-4074-9B9A-7E0BDBC4882E}"/>
              </a:ext>
            </a:extLst>
          </p:cNvPr>
          <p:cNvCxnSpPr>
            <a:cxnSpLocks/>
          </p:cNvCxnSpPr>
          <p:nvPr/>
        </p:nvCxnSpPr>
        <p:spPr>
          <a:xfrm>
            <a:off x="2273084" y="2348895"/>
            <a:ext cx="437655" cy="49659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9" name="テキスト ボックス 228">
            <a:extLst>
              <a:ext uri="{FF2B5EF4-FFF2-40B4-BE49-F238E27FC236}">
                <a16:creationId xmlns:a16="http://schemas.microsoft.com/office/drawing/2014/main" id="{332FCFEA-EC9E-471F-B0DF-B13D7A33D26E}"/>
              </a:ext>
            </a:extLst>
          </p:cNvPr>
          <p:cNvSpPr txBox="1"/>
          <p:nvPr/>
        </p:nvSpPr>
        <p:spPr>
          <a:xfrm>
            <a:off x="7089196" y="2189542"/>
            <a:ext cx="1240211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ja-JP" dirty="0">
                <a:solidFill>
                  <a:srgbClr val="FF0000"/>
                </a:solidFill>
                <a:latin typeface="Calibri" panose="020F0502020204030204" pitchFamily="34" charset="0"/>
                <a:ea typeface="Osaka" pitchFamily="-107" charset="-128"/>
                <a:cs typeface="Calibri" panose="020F0502020204030204" pitchFamily="34" charset="0"/>
              </a:rPr>
              <a:t>FW-Tracker</a:t>
            </a:r>
            <a:endParaRPr lang="ja-JP" altLang="en-US" dirty="0">
              <a:solidFill>
                <a:srgbClr val="FF0000"/>
              </a:solidFill>
              <a:latin typeface="Calibri" panose="020F0502020204030204" pitchFamily="34" charset="0"/>
              <a:ea typeface="Osaka" pitchFamily="-107" charset="-128"/>
              <a:cs typeface="Calibri" panose="020F0502020204030204" pitchFamily="34" charset="0"/>
            </a:endParaRPr>
          </a:p>
        </p:txBody>
      </p:sp>
      <p:cxnSp>
        <p:nvCxnSpPr>
          <p:cNvPr id="230" name="直線矢印コネクタ 229">
            <a:extLst>
              <a:ext uri="{FF2B5EF4-FFF2-40B4-BE49-F238E27FC236}">
                <a16:creationId xmlns:a16="http://schemas.microsoft.com/office/drawing/2014/main" id="{524CF65D-A01B-427E-A41B-014C8957EFC4}"/>
              </a:ext>
            </a:extLst>
          </p:cNvPr>
          <p:cNvCxnSpPr>
            <a:cxnSpLocks/>
          </p:cNvCxnSpPr>
          <p:nvPr/>
        </p:nvCxnSpPr>
        <p:spPr>
          <a:xfrm>
            <a:off x="8337159" y="2367709"/>
            <a:ext cx="437655" cy="49659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3B76292B-31E9-4A25-AA89-D2CEC862B50B}"/>
              </a:ext>
            </a:extLst>
          </p:cNvPr>
          <p:cNvSpPr/>
          <p:nvPr/>
        </p:nvSpPr>
        <p:spPr>
          <a:xfrm rot="5400000">
            <a:off x="9063881" y="3118318"/>
            <a:ext cx="91586" cy="535079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685800"/>
            <a:endParaRPr lang="ja-JP" altLang="en-US" sz="1350">
              <a:solidFill>
                <a:prstClr val="white"/>
              </a:solidFill>
              <a:latin typeface="游ゴシック" panose="020F0502020204030204"/>
              <a:ea typeface="游ゴシック" panose="020B0400000000000000" pitchFamily="50" charset="-128"/>
            </a:endParaRP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78338AAA-5336-4CA4-A95F-8FB453BD1524}"/>
              </a:ext>
            </a:extLst>
          </p:cNvPr>
          <p:cNvSpPr/>
          <p:nvPr/>
        </p:nvSpPr>
        <p:spPr>
          <a:xfrm rot="5400000" flipH="1">
            <a:off x="8902464" y="3080300"/>
            <a:ext cx="45719" cy="212478"/>
          </a:xfrm>
          <a:prstGeom prst="rect">
            <a:avLst/>
          </a:prstGeom>
          <a:solidFill>
            <a:srgbClr val="25E2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685800"/>
            <a:endParaRPr lang="ja-JP" altLang="en-US" sz="1350">
              <a:solidFill>
                <a:prstClr val="white"/>
              </a:solidFill>
              <a:latin typeface="游ゴシック" panose="020F0502020204030204"/>
              <a:ea typeface="游ゴシック" panose="020B0400000000000000" pitchFamily="50" charset="-128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AF4C96FD-D67B-468C-9614-9E5A794709A7}"/>
              </a:ext>
            </a:extLst>
          </p:cNvPr>
          <p:cNvSpPr/>
          <p:nvPr/>
        </p:nvSpPr>
        <p:spPr>
          <a:xfrm rot="5400000" flipH="1">
            <a:off x="9313944" y="3087920"/>
            <a:ext cx="45719" cy="212478"/>
          </a:xfrm>
          <a:prstGeom prst="rect">
            <a:avLst/>
          </a:prstGeom>
          <a:solidFill>
            <a:srgbClr val="25E2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685800"/>
            <a:endParaRPr lang="ja-JP" altLang="en-US" sz="1350">
              <a:solidFill>
                <a:prstClr val="white"/>
              </a:solidFill>
              <a:latin typeface="游ゴシック" panose="020F0502020204030204"/>
              <a:ea typeface="游ゴシック" panose="020B0400000000000000" pitchFamily="50" charset="-128"/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20E8DA76-5367-4843-A293-CD3CB8D030F0}"/>
              </a:ext>
            </a:extLst>
          </p:cNvPr>
          <p:cNvSpPr/>
          <p:nvPr/>
        </p:nvSpPr>
        <p:spPr>
          <a:xfrm rot="5400000" flipH="1">
            <a:off x="9108204" y="3133640"/>
            <a:ext cx="45719" cy="212478"/>
          </a:xfrm>
          <a:prstGeom prst="rect">
            <a:avLst/>
          </a:prstGeom>
          <a:solidFill>
            <a:srgbClr val="25E2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685800"/>
            <a:endParaRPr lang="ja-JP" altLang="en-US" sz="1350">
              <a:solidFill>
                <a:prstClr val="white"/>
              </a:solidFill>
              <a:latin typeface="游ゴシック" panose="020F0502020204030204"/>
              <a:ea typeface="游ゴシック" panose="020B04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1141992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66D66E3-8A28-4B28-9EDA-75AF2B1CB4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595" y="335365"/>
            <a:ext cx="10515600" cy="1325563"/>
          </a:xfrm>
        </p:spPr>
        <p:txBody>
          <a:bodyPr/>
          <a:lstStyle/>
          <a:p>
            <a:r>
              <a:rPr kumimoji="1" lang="en-US" altLang="ja-JP" dirty="0"/>
              <a:t>Acceptance</a:t>
            </a:r>
            <a:br>
              <a:rPr kumimoji="1" lang="en-US" altLang="ja-JP" dirty="0"/>
            </a:br>
            <a:r>
              <a:rPr kumimoji="1" lang="en-US" altLang="ja-JP" sz="2800" dirty="0"/>
              <a:t>(GEANT4 simulation</a:t>
            </a:r>
            <a:r>
              <a:rPr kumimoji="1" lang="en-US" altLang="ja-JP" dirty="0"/>
              <a:t>)</a:t>
            </a:r>
            <a:endParaRPr kumimoji="1" lang="ja-JP" altLang="en-US" dirty="0"/>
          </a:p>
        </p:txBody>
      </p:sp>
      <p:pic>
        <p:nvPicPr>
          <p:cNvPr id="8" name="コンテンツ プレースホルダー 4">
            <a:extLst>
              <a:ext uri="{FF2B5EF4-FFF2-40B4-BE49-F238E27FC236}">
                <a16:creationId xmlns:a16="http://schemas.microsoft.com/office/drawing/2014/main" id="{DDF36546-59F6-4CA2-8E00-96D9ECD72A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259" y="2163257"/>
            <a:ext cx="4532960" cy="4013705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1C89CED1-CDC7-46EE-A151-BA0C3800A87B}"/>
              </a:ext>
            </a:extLst>
          </p:cNvPr>
          <p:cNvSpPr txBox="1"/>
          <p:nvPr/>
        </p:nvSpPr>
        <p:spPr>
          <a:xfrm>
            <a:off x="681346" y="1689597"/>
            <a:ext cx="3852337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 err="1">
                <a:latin typeface="Symbol" panose="05050102010706020507" pitchFamily="18" charset="2"/>
              </a:rPr>
              <a:t>f</a:t>
            </a:r>
            <a:r>
              <a:rPr kumimoji="1" lang="en-US" altLang="ja-JP" dirty="0" err="1">
                <a:sym typeface="Wingdings" panose="05000000000000000000" pitchFamily="2" charset="2"/>
              </a:rPr>
              <a:t>ee</a:t>
            </a:r>
            <a:r>
              <a:rPr kumimoji="1" lang="en-US" altLang="ja-JP" dirty="0">
                <a:sym typeface="Wingdings" panose="05000000000000000000" pitchFamily="2" charset="2"/>
              </a:rPr>
              <a:t>, Middle Layer, </a:t>
            </a:r>
            <a:r>
              <a:rPr kumimoji="1" lang="en-US" altLang="ja-JP" dirty="0" err="1">
                <a:latin typeface="Symbol" panose="05050102010706020507" pitchFamily="18" charset="2"/>
                <a:sym typeface="Wingdings" panose="05000000000000000000" pitchFamily="2" charset="2"/>
              </a:rPr>
              <a:t>q</a:t>
            </a:r>
            <a:r>
              <a:rPr kumimoji="1" lang="en-US" altLang="ja-JP" dirty="0" err="1">
                <a:sym typeface="Wingdings" panose="05000000000000000000" pitchFamily="2" charset="2"/>
              </a:rPr>
              <a:t>zx</a:t>
            </a:r>
            <a:r>
              <a:rPr kumimoji="1" lang="en-US" altLang="ja-JP" dirty="0">
                <a:sym typeface="Wingdings" panose="05000000000000000000" pitchFamily="2" charset="2"/>
              </a:rPr>
              <a:t>=15</a:t>
            </a:r>
            <a:r>
              <a:rPr kumimoji="1" lang="en-US" altLang="ja-JP" baseline="30000" dirty="0">
                <a:sym typeface="Wingdings" panose="05000000000000000000" pitchFamily="2" charset="2"/>
              </a:rPr>
              <a:t>o</a:t>
            </a:r>
            <a:r>
              <a:rPr kumimoji="1" lang="en-US" altLang="ja-JP" dirty="0">
                <a:sym typeface="Wingdings" panose="05000000000000000000" pitchFamily="2" charset="2"/>
              </a:rPr>
              <a:t>-135</a:t>
            </a:r>
            <a:r>
              <a:rPr kumimoji="1" lang="en-US" altLang="ja-JP" baseline="30000" dirty="0">
                <a:sym typeface="Wingdings" panose="05000000000000000000" pitchFamily="2" charset="2"/>
              </a:rPr>
              <a:t>o</a:t>
            </a:r>
            <a:endParaRPr kumimoji="1" lang="ja-JP" altLang="en-US" baseline="30000" dirty="0"/>
          </a:p>
        </p:txBody>
      </p:sp>
      <p:pic>
        <p:nvPicPr>
          <p:cNvPr id="24" name="コンテンツ プレースホルダー 20">
            <a:extLst>
              <a:ext uri="{FF2B5EF4-FFF2-40B4-BE49-F238E27FC236}">
                <a16:creationId xmlns:a16="http://schemas.microsoft.com/office/drawing/2014/main" id="{27D066CC-3C25-47AC-96ED-9E16D13CBB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5320" y="2162856"/>
            <a:ext cx="4532960" cy="4013706"/>
          </a:xfrm>
          <a:prstGeom prst="rect">
            <a:avLst/>
          </a:prstGeom>
        </p:spPr>
      </p:pic>
      <p:sp>
        <p:nvSpPr>
          <p:cNvPr id="28" name="コンテンツ プレースホルダー 27">
            <a:extLst>
              <a:ext uri="{FF2B5EF4-FFF2-40B4-BE49-F238E27FC236}">
                <a16:creationId xmlns:a16="http://schemas.microsoft.com/office/drawing/2014/main" id="{2BC31C38-CC4D-4F37-8017-4EFF0048CC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469175"/>
            <a:ext cx="8172450" cy="707788"/>
          </a:xfrm>
        </p:spPr>
        <p:txBody>
          <a:bodyPr/>
          <a:lstStyle/>
          <a:p>
            <a:endParaRPr lang="ja-JP" altLang="en-US" dirty="0"/>
          </a:p>
        </p:txBody>
      </p:sp>
      <p:pic>
        <p:nvPicPr>
          <p:cNvPr id="29" name="コンテンツ プレースホルダー 25">
            <a:extLst>
              <a:ext uri="{FF2B5EF4-FFF2-40B4-BE49-F238E27FC236}">
                <a16:creationId xmlns:a16="http://schemas.microsoft.com/office/drawing/2014/main" id="{D863CC9D-4860-4197-9F46-BFC0B9F49A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1736" y="2182900"/>
            <a:ext cx="4532960" cy="4013705"/>
          </a:xfrm>
          <a:prstGeom prst="rect">
            <a:avLst/>
          </a:prstGeom>
        </p:spPr>
      </p:pic>
      <p:grpSp>
        <p:nvGrpSpPr>
          <p:cNvPr id="52" name="グループ化 51">
            <a:extLst>
              <a:ext uri="{FF2B5EF4-FFF2-40B4-BE49-F238E27FC236}">
                <a16:creationId xmlns:a16="http://schemas.microsoft.com/office/drawing/2014/main" id="{DFF60AE0-17E0-4D86-93C3-E8AF40080451}"/>
              </a:ext>
            </a:extLst>
          </p:cNvPr>
          <p:cNvGrpSpPr/>
          <p:nvPr/>
        </p:nvGrpSpPr>
        <p:grpSpPr>
          <a:xfrm>
            <a:off x="8819213" y="300693"/>
            <a:ext cx="3539515" cy="1862564"/>
            <a:chOff x="3038026" y="279795"/>
            <a:chExt cx="3539515" cy="1862564"/>
          </a:xfrm>
        </p:grpSpPr>
        <p:grpSp>
          <p:nvGrpSpPr>
            <p:cNvPr id="53" name="グループ化 52">
              <a:extLst>
                <a:ext uri="{FF2B5EF4-FFF2-40B4-BE49-F238E27FC236}">
                  <a16:creationId xmlns:a16="http://schemas.microsoft.com/office/drawing/2014/main" id="{5FA989C4-520F-405E-9C20-4A5F71E9980B}"/>
                </a:ext>
              </a:extLst>
            </p:cNvPr>
            <p:cNvGrpSpPr/>
            <p:nvPr/>
          </p:nvGrpSpPr>
          <p:grpSpPr>
            <a:xfrm>
              <a:off x="3038026" y="279795"/>
              <a:ext cx="3539515" cy="1862564"/>
              <a:chOff x="6439847" y="1693503"/>
              <a:chExt cx="3539515" cy="1862564"/>
            </a:xfrm>
          </p:grpSpPr>
          <p:grpSp>
            <p:nvGrpSpPr>
              <p:cNvPr id="56" name="グループ化 6">
                <a:extLst>
                  <a:ext uri="{FF2B5EF4-FFF2-40B4-BE49-F238E27FC236}">
                    <a16:creationId xmlns:a16="http://schemas.microsoft.com/office/drawing/2014/main" id="{B7DE223C-F6F1-4A9C-9B13-42BDA4A5DE58}"/>
                  </a:ext>
                </a:extLst>
              </p:cNvPr>
              <p:cNvGrpSpPr/>
              <p:nvPr/>
            </p:nvGrpSpPr>
            <p:grpSpPr>
              <a:xfrm>
                <a:off x="6439847" y="1693503"/>
                <a:ext cx="3539515" cy="1862564"/>
                <a:chOff x="4572000" y="-3222"/>
                <a:chExt cx="3539515" cy="1862564"/>
              </a:xfrm>
            </p:grpSpPr>
            <p:grpSp>
              <p:nvGrpSpPr>
                <p:cNvPr id="63" name="グループ化 7">
                  <a:extLst>
                    <a:ext uri="{FF2B5EF4-FFF2-40B4-BE49-F238E27FC236}">
                      <a16:creationId xmlns:a16="http://schemas.microsoft.com/office/drawing/2014/main" id="{1E64959E-E65E-4897-96A7-D17B85DEFB17}"/>
                    </a:ext>
                  </a:extLst>
                </p:cNvPr>
                <p:cNvGrpSpPr/>
                <p:nvPr/>
              </p:nvGrpSpPr>
              <p:grpSpPr>
                <a:xfrm>
                  <a:off x="4572000" y="-3222"/>
                  <a:ext cx="3539515" cy="1862163"/>
                  <a:chOff x="3214678" y="-3222"/>
                  <a:chExt cx="3539515" cy="1862163"/>
                </a:xfrm>
              </p:grpSpPr>
              <p:sp>
                <p:nvSpPr>
                  <p:cNvPr id="65" name="テキスト ボックス 64">
                    <a:extLst>
                      <a:ext uri="{FF2B5EF4-FFF2-40B4-BE49-F238E27FC236}">
                        <a16:creationId xmlns:a16="http://schemas.microsoft.com/office/drawing/2014/main" id="{C44AC9CC-D2C4-4C4B-98AA-164EB6DB0DEB}"/>
                      </a:ext>
                    </a:extLst>
                  </p:cNvPr>
                  <p:cNvSpPr txBox="1"/>
                  <p:nvPr/>
                </p:nvSpPr>
                <p:spPr>
                  <a:xfrm>
                    <a:off x="4765838" y="1520387"/>
                    <a:ext cx="393056" cy="338554"/>
                  </a:xfrm>
                  <a:prstGeom prst="rect">
                    <a:avLst/>
                  </a:prstGeom>
                  <a:solidFill>
                    <a:srgbClr val="F79646">
                      <a:lumMod val="75000"/>
                    </a:srgbClr>
                  </a:solidFill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ja-JP" sz="16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ＭＳ Ｐゴシック" panose="020B0600070205080204" pitchFamily="50" charset="-128"/>
                      </a:rPr>
                      <a:t>15</a:t>
                    </a:r>
                    <a:endParaRPr kumimoji="0" lang="ja-JP" alt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</a:endParaRPr>
                  </a:p>
                </p:txBody>
              </p:sp>
              <p:sp>
                <p:nvSpPr>
                  <p:cNvPr id="66" name="テキスト ボックス 65">
                    <a:extLst>
                      <a:ext uri="{FF2B5EF4-FFF2-40B4-BE49-F238E27FC236}">
                        <a16:creationId xmlns:a16="http://schemas.microsoft.com/office/drawing/2014/main" id="{DB918194-3806-45E8-9D5C-7B5F5130849A}"/>
                      </a:ext>
                    </a:extLst>
                  </p:cNvPr>
                  <p:cNvSpPr txBox="1"/>
                  <p:nvPr/>
                </p:nvSpPr>
                <p:spPr>
                  <a:xfrm>
                    <a:off x="6361137" y="472334"/>
                    <a:ext cx="393056" cy="338554"/>
                  </a:xfrm>
                  <a:prstGeom prst="rect">
                    <a:avLst/>
                  </a:prstGeom>
                  <a:solidFill>
                    <a:srgbClr val="F79646">
                      <a:lumMod val="75000"/>
                    </a:srgbClr>
                  </a:solidFill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ja-JP" sz="1600" kern="0" dirty="0">
                        <a:solidFill>
                          <a:prstClr val="black"/>
                        </a:solidFill>
                        <a:latin typeface="Calibri"/>
                        <a:ea typeface="ＭＳ Ｐゴシック" panose="020B0600070205080204" pitchFamily="50" charset="-128"/>
                      </a:rPr>
                      <a:t>1</a:t>
                    </a:r>
                    <a:r>
                      <a:rPr kumimoji="0" lang="en-US" altLang="ja-JP" sz="16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ＭＳ Ｐゴシック" panose="020B0600070205080204" pitchFamily="50" charset="-128"/>
                      </a:rPr>
                      <a:t>5</a:t>
                    </a:r>
                    <a:endParaRPr kumimoji="0" lang="ja-JP" alt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</a:endParaRPr>
                  </a:p>
                </p:txBody>
              </p:sp>
              <p:sp>
                <p:nvSpPr>
                  <p:cNvPr id="67" name="テキスト ボックス 66">
                    <a:extLst>
                      <a:ext uri="{FF2B5EF4-FFF2-40B4-BE49-F238E27FC236}">
                        <a16:creationId xmlns:a16="http://schemas.microsoft.com/office/drawing/2014/main" id="{78A0BC84-FA09-4F5E-8B86-09884503922B}"/>
                      </a:ext>
                    </a:extLst>
                  </p:cNvPr>
                  <p:cNvSpPr txBox="1"/>
                  <p:nvPr/>
                </p:nvSpPr>
                <p:spPr>
                  <a:xfrm>
                    <a:off x="6361137" y="80628"/>
                    <a:ext cx="393056" cy="338554"/>
                  </a:xfrm>
                  <a:prstGeom prst="rect">
                    <a:avLst/>
                  </a:prstGeom>
                  <a:solidFill>
                    <a:srgbClr val="F79646">
                      <a:lumMod val="75000"/>
                    </a:srgbClr>
                  </a:solidFill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ja-JP" sz="1600" kern="0" dirty="0">
                        <a:solidFill>
                          <a:prstClr val="black"/>
                        </a:solidFill>
                        <a:latin typeface="Calibri"/>
                        <a:ea typeface="ＭＳ Ｐゴシック" panose="020B0600070205080204" pitchFamily="50" charset="-128"/>
                      </a:rPr>
                      <a:t>4</a:t>
                    </a:r>
                    <a:r>
                      <a:rPr kumimoji="0" lang="en-US" altLang="ja-JP" sz="16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ＭＳ Ｐゴシック" panose="020B0600070205080204" pitchFamily="50" charset="-128"/>
                      </a:rPr>
                      <a:t>5</a:t>
                    </a:r>
                    <a:endParaRPr kumimoji="0" lang="ja-JP" alt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</a:endParaRPr>
                  </a:p>
                </p:txBody>
              </p:sp>
              <p:sp>
                <p:nvSpPr>
                  <p:cNvPr id="68" name="正方形/長方形 67">
                    <a:extLst>
                      <a:ext uri="{FF2B5EF4-FFF2-40B4-BE49-F238E27FC236}">
                        <a16:creationId xmlns:a16="http://schemas.microsoft.com/office/drawing/2014/main" id="{A7DEB89B-16D5-4E8D-8016-2976097A7440}"/>
                      </a:ext>
                    </a:extLst>
                  </p:cNvPr>
                  <p:cNvSpPr/>
                  <p:nvPr/>
                </p:nvSpPr>
                <p:spPr>
                  <a:xfrm>
                    <a:off x="4572000" y="361908"/>
                    <a:ext cx="328617" cy="292104"/>
                  </a:xfrm>
                  <a:prstGeom prst="rect">
                    <a:avLst/>
                  </a:prstGeom>
                  <a:solidFill>
                    <a:srgbClr val="4F81BD"/>
                  </a:solidFill>
                  <a:ln w="25400" cap="flat" cmpd="sng" algn="ctr">
                    <a:solidFill>
                      <a:srgbClr val="4F81BD">
                        <a:shade val="5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ja-JP" alt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  <a:cs typeface="+mn-cs"/>
                    </a:endParaRPr>
                  </a:p>
                </p:txBody>
              </p:sp>
              <p:sp>
                <p:nvSpPr>
                  <p:cNvPr id="69" name="正方形/長方形 68">
                    <a:extLst>
                      <a:ext uri="{FF2B5EF4-FFF2-40B4-BE49-F238E27FC236}">
                        <a16:creationId xmlns:a16="http://schemas.microsoft.com/office/drawing/2014/main" id="{F8672A93-53CC-426E-96F1-25FC9E52CB9F}"/>
                      </a:ext>
                    </a:extLst>
                  </p:cNvPr>
                  <p:cNvSpPr/>
                  <p:nvPr/>
                </p:nvSpPr>
                <p:spPr>
                  <a:xfrm>
                    <a:off x="4572000" y="946116"/>
                    <a:ext cx="328617" cy="292104"/>
                  </a:xfrm>
                  <a:prstGeom prst="rect">
                    <a:avLst/>
                  </a:prstGeom>
                  <a:solidFill>
                    <a:srgbClr val="4F81BD"/>
                  </a:solidFill>
                  <a:ln w="25400" cap="flat" cmpd="sng" algn="ctr">
                    <a:solidFill>
                      <a:srgbClr val="4F81BD">
                        <a:shade val="5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>
                    <a:defPPr>
                      <a:defRPr lang="ja-JP"/>
                    </a:defPPr>
                    <a:lvl1pPr marL="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1" lang="ja-JP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  <a:cs typeface="+mn-cs"/>
                    </a:endParaRPr>
                  </a:p>
                </p:txBody>
              </p:sp>
              <p:sp>
                <p:nvSpPr>
                  <p:cNvPr id="70" name="正方形/長方形 69">
                    <a:extLst>
                      <a:ext uri="{FF2B5EF4-FFF2-40B4-BE49-F238E27FC236}">
                        <a16:creationId xmlns:a16="http://schemas.microsoft.com/office/drawing/2014/main" id="{65795019-C070-491D-8E57-80066C54C43C}"/>
                      </a:ext>
                    </a:extLst>
                  </p:cNvPr>
                  <p:cNvSpPr/>
                  <p:nvPr/>
                </p:nvSpPr>
                <p:spPr>
                  <a:xfrm>
                    <a:off x="4918080" y="360132"/>
                    <a:ext cx="328617" cy="292104"/>
                  </a:xfrm>
                  <a:prstGeom prst="rect">
                    <a:avLst/>
                  </a:prstGeom>
                  <a:solidFill>
                    <a:srgbClr val="4F81BD"/>
                  </a:solidFill>
                  <a:ln w="25400" cap="flat" cmpd="sng" algn="ctr">
                    <a:solidFill>
                      <a:srgbClr val="4F81BD">
                        <a:shade val="5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>
                    <a:defPPr>
                      <a:defRPr lang="ja-JP"/>
                    </a:defPPr>
                    <a:lvl1pPr marL="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1" lang="ja-JP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  <a:cs typeface="+mn-cs"/>
                    </a:endParaRPr>
                  </a:p>
                </p:txBody>
              </p:sp>
              <p:sp>
                <p:nvSpPr>
                  <p:cNvPr id="71" name="正方形/長方形 70">
                    <a:extLst>
                      <a:ext uri="{FF2B5EF4-FFF2-40B4-BE49-F238E27FC236}">
                        <a16:creationId xmlns:a16="http://schemas.microsoft.com/office/drawing/2014/main" id="{BDD68C33-42E0-4B70-A537-76956A50647E}"/>
                      </a:ext>
                    </a:extLst>
                  </p:cNvPr>
                  <p:cNvSpPr/>
                  <p:nvPr/>
                </p:nvSpPr>
                <p:spPr>
                  <a:xfrm>
                    <a:off x="3214678" y="357166"/>
                    <a:ext cx="3000396" cy="881054"/>
                  </a:xfrm>
                  <a:prstGeom prst="rect">
                    <a:avLst/>
                  </a:prstGeom>
                  <a:noFill/>
                  <a:ln w="25400" cap="flat" cmpd="sng" algn="ctr">
                    <a:solidFill>
                      <a:srgbClr val="4F81BD">
                        <a:shade val="5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ja-JP" alt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  <a:cs typeface="+mn-cs"/>
                    </a:endParaRPr>
                  </a:p>
                </p:txBody>
              </p:sp>
              <p:sp>
                <p:nvSpPr>
                  <p:cNvPr id="72" name="円/楕円 24">
                    <a:extLst>
                      <a:ext uri="{FF2B5EF4-FFF2-40B4-BE49-F238E27FC236}">
                        <a16:creationId xmlns:a16="http://schemas.microsoft.com/office/drawing/2014/main" id="{DED4E8B8-FAAB-4DCD-8100-A33ABECE08F4}"/>
                      </a:ext>
                    </a:extLst>
                  </p:cNvPr>
                  <p:cNvSpPr/>
                  <p:nvPr/>
                </p:nvSpPr>
                <p:spPr>
                  <a:xfrm>
                    <a:off x="4718052" y="800064"/>
                    <a:ext cx="45719" cy="45719"/>
                  </a:xfrm>
                  <a:prstGeom prst="ellipse">
                    <a:avLst/>
                  </a:prstGeom>
                  <a:solidFill>
                    <a:srgbClr val="4F81BD"/>
                  </a:solidFill>
                  <a:ln w="25400" cap="flat" cmpd="sng" algn="ctr">
                    <a:solidFill>
                      <a:srgbClr val="4F81BD">
                        <a:shade val="5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ja-JP" alt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  <a:cs typeface="+mn-cs"/>
                    </a:endParaRPr>
                  </a:p>
                </p:txBody>
              </p:sp>
              <p:sp>
                <p:nvSpPr>
                  <p:cNvPr id="73" name="テキスト ボックス 72">
                    <a:extLst>
                      <a:ext uri="{FF2B5EF4-FFF2-40B4-BE49-F238E27FC236}">
                        <a16:creationId xmlns:a16="http://schemas.microsoft.com/office/drawing/2014/main" id="{D4F6D87C-3561-4CF4-800B-8DB74D2B14A3}"/>
                      </a:ext>
                    </a:extLst>
                  </p:cNvPr>
                  <p:cNvSpPr txBox="1"/>
                  <p:nvPr/>
                </p:nvSpPr>
                <p:spPr>
                  <a:xfrm>
                    <a:off x="4572000" y="-3222"/>
                    <a:ext cx="301686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ja-JP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ＭＳ Ｐゴシック" panose="020B0600070205080204" pitchFamily="50" charset="-128"/>
                      </a:rPr>
                      <a:t>1</a:t>
                    </a:r>
                    <a:endParaRPr kumimoji="0" lang="ja-JP" alt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</a:endParaRPr>
                  </a:p>
                </p:txBody>
              </p:sp>
              <p:sp>
                <p:nvSpPr>
                  <p:cNvPr id="74" name="テキスト ボックス 73">
                    <a:extLst>
                      <a:ext uri="{FF2B5EF4-FFF2-40B4-BE49-F238E27FC236}">
                        <a16:creationId xmlns:a16="http://schemas.microsoft.com/office/drawing/2014/main" id="{7D59D75D-7480-4581-B75D-53246F18954E}"/>
                      </a:ext>
                    </a:extLst>
                  </p:cNvPr>
                  <p:cNvSpPr txBox="1"/>
                  <p:nvPr/>
                </p:nvSpPr>
                <p:spPr>
                  <a:xfrm>
                    <a:off x="4572000" y="1155257"/>
                    <a:ext cx="301686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ja-JP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ＭＳ Ｐゴシック" panose="020B0600070205080204" pitchFamily="50" charset="-128"/>
                      </a:rPr>
                      <a:t>3</a:t>
                    </a:r>
                    <a:endParaRPr kumimoji="0" lang="ja-JP" alt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</a:endParaRPr>
                  </a:p>
                </p:txBody>
              </p:sp>
              <p:sp>
                <p:nvSpPr>
                  <p:cNvPr id="75" name="テキスト ボックス 74">
                    <a:extLst>
                      <a:ext uri="{FF2B5EF4-FFF2-40B4-BE49-F238E27FC236}">
                        <a16:creationId xmlns:a16="http://schemas.microsoft.com/office/drawing/2014/main" id="{34F2B8EA-7917-490B-BBB6-1A1397ECD690}"/>
                      </a:ext>
                    </a:extLst>
                  </p:cNvPr>
                  <p:cNvSpPr txBox="1"/>
                  <p:nvPr/>
                </p:nvSpPr>
                <p:spPr>
                  <a:xfrm>
                    <a:off x="5265747" y="654012"/>
                    <a:ext cx="301686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ja-JP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ＭＳ Ｐゴシック" panose="020B0600070205080204" pitchFamily="50" charset="-128"/>
                      </a:rPr>
                      <a:t>2</a:t>
                    </a:r>
                    <a:endParaRPr kumimoji="0" lang="ja-JP" alt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</a:endParaRPr>
                  </a:p>
                </p:txBody>
              </p:sp>
              <p:sp>
                <p:nvSpPr>
                  <p:cNvPr id="76" name="テキスト ボックス 75">
                    <a:extLst>
                      <a:ext uri="{FF2B5EF4-FFF2-40B4-BE49-F238E27FC236}">
                        <a16:creationId xmlns:a16="http://schemas.microsoft.com/office/drawing/2014/main" id="{F6327018-7D2C-4FE2-8261-E7407F0BC0CF}"/>
                      </a:ext>
                    </a:extLst>
                  </p:cNvPr>
                  <p:cNvSpPr txBox="1"/>
                  <p:nvPr/>
                </p:nvSpPr>
                <p:spPr>
                  <a:xfrm>
                    <a:off x="3878253" y="654012"/>
                    <a:ext cx="301686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ja-JP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ＭＳ Ｐゴシック" panose="020B0600070205080204" pitchFamily="50" charset="-128"/>
                      </a:rPr>
                      <a:t>4</a:t>
                    </a:r>
                    <a:endParaRPr kumimoji="0" lang="ja-JP" alt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</a:endParaRPr>
                  </a:p>
                </p:txBody>
              </p:sp>
            </p:grpSp>
            <p:sp>
              <p:nvSpPr>
                <p:cNvPr id="64" name="テキスト ボックス 63">
                  <a:extLst>
                    <a:ext uri="{FF2B5EF4-FFF2-40B4-BE49-F238E27FC236}">
                      <a16:creationId xmlns:a16="http://schemas.microsoft.com/office/drawing/2014/main" id="{7024807C-F08E-410D-A529-7A1E69BFAD11}"/>
                    </a:ext>
                  </a:extLst>
                </p:cNvPr>
                <p:cNvSpPr txBox="1"/>
                <p:nvPr/>
              </p:nvSpPr>
              <p:spPr>
                <a:xfrm>
                  <a:off x="6591212" y="1520788"/>
                  <a:ext cx="393056" cy="338554"/>
                </a:xfrm>
                <a:prstGeom prst="rect">
                  <a:avLst/>
                </a:prstGeom>
                <a:solidFill>
                  <a:srgbClr val="F79646">
                    <a:lumMod val="75000"/>
                  </a:srgbClr>
                </a:solidFill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ja-JP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</a:rPr>
                    <a:t>45</a:t>
                  </a:r>
                  <a:endParaRPr kumimoji="0" lang="ja-JP" alt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</p:grpSp>
          <p:sp>
            <p:nvSpPr>
              <p:cNvPr id="57" name="正方形/長方形 56">
                <a:extLst>
                  <a:ext uri="{FF2B5EF4-FFF2-40B4-BE49-F238E27FC236}">
                    <a16:creationId xmlns:a16="http://schemas.microsoft.com/office/drawing/2014/main" id="{6F59A128-035C-4B2C-846E-B44EC568DE2D}"/>
                  </a:ext>
                </a:extLst>
              </p:cNvPr>
              <p:cNvSpPr/>
              <p:nvPr/>
            </p:nvSpPr>
            <p:spPr>
              <a:xfrm>
                <a:off x="8135537" y="2634706"/>
                <a:ext cx="328617" cy="292104"/>
              </a:xfrm>
              <a:prstGeom prst="rect">
                <a:avLst/>
              </a:prstGeom>
              <a:solidFill>
                <a:srgbClr val="4F81BD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>
                <a:defPPr>
                  <a:defRPr lang="ja-JP"/>
                </a:defPPr>
                <a:lvl1pPr marL="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58" name="正方形/長方形 57">
                <a:extLst>
                  <a:ext uri="{FF2B5EF4-FFF2-40B4-BE49-F238E27FC236}">
                    <a16:creationId xmlns:a16="http://schemas.microsoft.com/office/drawing/2014/main" id="{04C0A919-C458-415A-BFBE-151A81E86369}"/>
                  </a:ext>
                </a:extLst>
              </p:cNvPr>
              <p:cNvSpPr/>
              <p:nvPr/>
            </p:nvSpPr>
            <p:spPr>
              <a:xfrm>
                <a:off x="7465190" y="2058052"/>
                <a:ext cx="328617" cy="292104"/>
              </a:xfrm>
              <a:prstGeom prst="rect">
                <a:avLst/>
              </a:prstGeom>
              <a:solidFill>
                <a:srgbClr val="4F81BD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>
                <a:defPPr>
                  <a:defRPr lang="ja-JP"/>
                </a:defPPr>
                <a:lvl1pPr marL="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59" name="正方形/長方形 58">
                <a:extLst>
                  <a:ext uri="{FF2B5EF4-FFF2-40B4-BE49-F238E27FC236}">
                    <a16:creationId xmlns:a16="http://schemas.microsoft.com/office/drawing/2014/main" id="{BC720244-CB88-4C1E-885A-59C8C6C67E3A}"/>
                  </a:ext>
                </a:extLst>
              </p:cNvPr>
              <p:cNvSpPr/>
              <p:nvPr/>
            </p:nvSpPr>
            <p:spPr>
              <a:xfrm>
                <a:off x="7460671" y="2636018"/>
                <a:ext cx="328617" cy="292104"/>
              </a:xfrm>
              <a:prstGeom prst="rect">
                <a:avLst/>
              </a:prstGeom>
              <a:solidFill>
                <a:srgbClr val="4F81BD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>
                <a:defPPr>
                  <a:defRPr lang="ja-JP"/>
                </a:defPPr>
                <a:lvl1pPr marL="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endParaRPr>
              </a:p>
            </p:txBody>
          </p:sp>
          <p:grpSp>
            <p:nvGrpSpPr>
              <p:cNvPr id="60" name="グループ化 59">
                <a:extLst>
                  <a:ext uri="{FF2B5EF4-FFF2-40B4-BE49-F238E27FC236}">
                    <a16:creationId xmlns:a16="http://schemas.microsoft.com/office/drawing/2014/main" id="{E4080831-9797-494B-AFA8-FFE4EC8B58C7}"/>
                  </a:ext>
                </a:extLst>
              </p:cNvPr>
              <p:cNvGrpSpPr/>
              <p:nvPr/>
            </p:nvGrpSpPr>
            <p:grpSpPr>
              <a:xfrm>
                <a:off x="7808338" y="2372097"/>
                <a:ext cx="328617" cy="292104"/>
                <a:chOff x="8732216" y="2794153"/>
                <a:chExt cx="328617" cy="292104"/>
              </a:xfrm>
            </p:grpSpPr>
            <p:sp>
              <p:nvSpPr>
                <p:cNvPr id="61" name="正方形/長方形 60">
                  <a:extLst>
                    <a:ext uri="{FF2B5EF4-FFF2-40B4-BE49-F238E27FC236}">
                      <a16:creationId xmlns:a16="http://schemas.microsoft.com/office/drawing/2014/main" id="{3B7A3837-78E9-42F2-A4C3-8A1D253061A1}"/>
                    </a:ext>
                  </a:extLst>
                </p:cNvPr>
                <p:cNvSpPr/>
                <p:nvPr/>
              </p:nvSpPr>
              <p:spPr>
                <a:xfrm>
                  <a:off x="8732216" y="2794153"/>
                  <a:ext cx="328617" cy="292104"/>
                </a:xfrm>
                <a:prstGeom prst="rect">
                  <a:avLst/>
                </a:prstGeom>
                <a:solidFill>
                  <a:srgbClr val="4F81BD"/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62" name="正方形/長方形 61">
                  <a:extLst>
                    <a:ext uri="{FF2B5EF4-FFF2-40B4-BE49-F238E27FC236}">
                      <a16:creationId xmlns:a16="http://schemas.microsoft.com/office/drawing/2014/main" id="{A67A5FA9-7A37-4507-9BF6-6EA9DB2E505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8808420" y="2860834"/>
                  <a:ext cx="164308" cy="146052"/>
                </a:xfrm>
                <a:prstGeom prst="rect">
                  <a:avLst/>
                </a:prstGeom>
                <a:solidFill>
                  <a:sysClr val="window" lastClr="FFFFFF"/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</p:grpSp>
        </p:grpSp>
        <p:sp>
          <p:nvSpPr>
            <p:cNvPr id="54" name="正方形/長方形 53">
              <a:extLst>
                <a:ext uri="{FF2B5EF4-FFF2-40B4-BE49-F238E27FC236}">
                  <a16:creationId xmlns:a16="http://schemas.microsoft.com/office/drawing/2014/main" id="{9F59A896-7287-426D-80DB-E6AAAF4F2831}"/>
                </a:ext>
              </a:extLst>
            </p:cNvPr>
            <p:cNvSpPr/>
            <p:nvPr/>
          </p:nvSpPr>
          <p:spPr>
            <a:xfrm>
              <a:off x="4056980" y="964397"/>
              <a:ext cx="328617" cy="292104"/>
            </a:xfrm>
            <a:prstGeom prst="rect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55" name="正方形/長方形 54">
              <a:extLst>
                <a:ext uri="{FF2B5EF4-FFF2-40B4-BE49-F238E27FC236}">
                  <a16:creationId xmlns:a16="http://schemas.microsoft.com/office/drawing/2014/main" id="{799D826C-B191-402A-8338-0840C70D8A0C}"/>
                </a:ext>
              </a:extLst>
            </p:cNvPr>
            <p:cNvSpPr/>
            <p:nvPr/>
          </p:nvSpPr>
          <p:spPr>
            <a:xfrm>
              <a:off x="4715228" y="905758"/>
              <a:ext cx="328617" cy="292104"/>
            </a:xfrm>
            <a:prstGeom prst="rect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</p:grpSp>
      <p:grpSp>
        <p:nvGrpSpPr>
          <p:cNvPr id="77" name="グループ化 76">
            <a:extLst>
              <a:ext uri="{FF2B5EF4-FFF2-40B4-BE49-F238E27FC236}">
                <a16:creationId xmlns:a16="http://schemas.microsoft.com/office/drawing/2014/main" id="{793211A8-B2D8-4E30-A618-95B177BBFB28}"/>
              </a:ext>
            </a:extLst>
          </p:cNvPr>
          <p:cNvGrpSpPr/>
          <p:nvPr/>
        </p:nvGrpSpPr>
        <p:grpSpPr>
          <a:xfrm>
            <a:off x="4800005" y="254713"/>
            <a:ext cx="3539515" cy="1862564"/>
            <a:chOff x="3038026" y="279795"/>
            <a:chExt cx="3539515" cy="1862564"/>
          </a:xfrm>
        </p:grpSpPr>
        <p:grpSp>
          <p:nvGrpSpPr>
            <p:cNvPr id="78" name="グループ化 77">
              <a:extLst>
                <a:ext uri="{FF2B5EF4-FFF2-40B4-BE49-F238E27FC236}">
                  <a16:creationId xmlns:a16="http://schemas.microsoft.com/office/drawing/2014/main" id="{0CE3D35D-C379-4825-8A6B-4CA195F3C4AF}"/>
                </a:ext>
              </a:extLst>
            </p:cNvPr>
            <p:cNvGrpSpPr/>
            <p:nvPr/>
          </p:nvGrpSpPr>
          <p:grpSpPr>
            <a:xfrm>
              <a:off x="3038026" y="279795"/>
              <a:ext cx="3539515" cy="1862564"/>
              <a:chOff x="6439847" y="1693503"/>
              <a:chExt cx="3539515" cy="1862564"/>
            </a:xfrm>
          </p:grpSpPr>
          <p:grpSp>
            <p:nvGrpSpPr>
              <p:cNvPr id="81" name="グループ化 6">
                <a:extLst>
                  <a:ext uri="{FF2B5EF4-FFF2-40B4-BE49-F238E27FC236}">
                    <a16:creationId xmlns:a16="http://schemas.microsoft.com/office/drawing/2014/main" id="{4E92DF2A-668A-41C7-86D1-F3E1B9147D8D}"/>
                  </a:ext>
                </a:extLst>
              </p:cNvPr>
              <p:cNvGrpSpPr/>
              <p:nvPr/>
            </p:nvGrpSpPr>
            <p:grpSpPr>
              <a:xfrm>
                <a:off x="6439847" y="1693503"/>
                <a:ext cx="3539515" cy="1862564"/>
                <a:chOff x="4572000" y="-3222"/>
                <a:chExt cx="3539515" cy="1862564"/>
              </a:xfrm>
            </p:grpSpPr>
            <p:grpSp>
              <p:nvGrpSpPr>
                <p:cNvPr id="88" name="グループ化 7">
                  <a:extLst>
                    <a:ext uri="{FF2B5EF4-FFF2-40B4-BE49-F238E27FC236}">
                      <a16:creationId xmlns:a16="http://schemas.microsoft.com/office/drawing/2014/main" id="{0C98D6CC-7B90-48F0-BD36-C5D9F75746F8}"/>
                    </a:ext>
                  </a:extLst>
                </p:cNvPr>
                <p:cNvGrpSpPr/>
                <p:nvPr/>
              </p:nvGrpSpPr>
              <p:grpSpPr>
                <a:xfrm>
                  <a:off x="4572000" y="-3222"/>
                  <a:ext cx="3539515" cy="1862163"/>
                  <a:chOff x="3214678" y="-3222"/>
                  <a:chExt cx="3539515" cy="1862163"/>
                </a:xfrm>
              </p:grpSpPr>
              <p:sp>
                <p:nvSpPr>
                  <p:cNvPr id="90" name="テキスト ボックス 89">
                    <a:extLst>
                      <a:ext uri="{FF2B5EF4-FFF2-40B4-BE49-F238E27FC236}">
                        <a16:creationId xmlns:a16="http://schemas.microsoft.com/office/drawing/2014/main" id="{56AC2B37-33C5-4978-AE5E-4C4B8B021A2B}"/>
                      </a:ext>
                    </a:extLst>
                  </p:cNvPr>
                  <p:cNvSpPr txBox="1"/>
                  <p:nvPr/>
                </p:nvSpPr>
                <p:spPr>
                  <a:xfrm>
                    <a:off x="4765838" y="1520387"/>
                    <a:ext cx="393056" cy="338554"/>
                  </a:xfrm>
                  <a:prstGeom prst="rect">
                    <a:avLst/>
                  </a:prstGeom>
                  <a:solidFill>
                    <a:srgbClr val="F79646">
                      <a:lumMod val="75000"/>
                    </a:srgbClr>
                  </a:solidFill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ja-JP" sz="16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ＭＳ Ｐゴシック" panose="020B0600070205080204" pitchFamily="50" charset="-128"/>
                      </a:rPr>
                      <a:t>15</a:t>
                    </a:r>
                    <a:endParaRPr kumimoji="0" lang="ja-JP" alt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</a:endParaRPr>
                  </a:p>
                </p:txBody>
              </p:sp>
              <p:sp>
                <p:nvSpPr>
                  <p:cNvPr id="91" name="テキスト ボックス 90">
                    <a:extLst>
                      <a:ext uri="{FF2B5EF4-FFF2-40B4-BE49-F238E27FC236}">
                        <a16:creationId xmlns:a16="http://schemas.microsoft.com/office/drawing/2014/main" id="{75C30BE4-9FB9-45E0-AD48-C7E90FA5D757}"/>
                      </a:ext>
                    </a:extLst>
                  </p:cNvPr>
                  <p:cNvSpPr txBox="1"/>
                  <p:nvPr/>
                </p:nvSpPr>
                <p:spPr>
                  <a:xfrm>
                    <a:off x="6361137" y="472334"/>
                    <a:ext cx="393056" cy="338554"/>
                  </a:xfrm>
                  <a:prstGeom prst="rect">
                    <a:avLst/>
                  </a:prstGeom>
                  <a:solidFill>
                    <a:srgbClr val="F79646">
                      <a:lumMod val="75000"/>
                    </a:srgbClr>
                  </a:solidFill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ja-JP" sz="1600" kern="0" dirty="0">
                        <a:solidFill>
                          <a:prstClr val="black"/>
                        </a:solidFill>
                        <a:latin typeface="Calibri"/>
                        <a:ea typeface="ＭＳ Ｐゴシック" panose="020B0600070205080204" pitchFamily="50" charset="-128"/>
                      </a:rPr>
                      <a:t>1</a:t>
                    </a:r>
                    <a:r>
                      <a:rPr kumimoji="0" lang="en-US" altLang="ja-JP" sz="16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ＭＳ Ｐゴシック" panose="020B0600070205080204" pitchFamily="50" charset="-128"/>
                      </a:rPr>
                      <a:t>5</a:t>
                    </a:r>
                    <a:endParaRPr kumimoji="0" lang="ja-JP" alt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</a:endParaRPr>
                  </a:p>
                </p:txBody>
              </p:sp>
              <p:sp>
                <p:nvSpPr>
                  <p:cNvPr id="92" name="テキスト ボックス 91">
                    <a:extLst>
                      <a:ext uri="{FF2B5EF4-FFF2-40B4-BE49-F238E27FC236}">
                        <a16:creationId xmlns:a16="http://schemas.microsoft.com/office/drawing/2014/main" id="{86E99FE3-C720-4186-A476-FD3C59FAB36B}"/>
                      </a:ext>
                    </a:extLst>
                  </p:cNvPr>
                  <p:cNvSpPr txBox="1"/>
                  <p:nvPr/>
                </p:nvSpPr>
                <p:spPr>
                  <a:xfrm>
                    <a:off x="6361137" y="80628"/>
                    <a:ext cx="393056" cy="338554"/>
                  </a:xfrm>
                  <a:prstGeom prst="rect">
                    <a:avLst/>
                  </a:prstGeom>
                  <a:solidFill>
                    <a:srgbClr val="F79646">
                      <a:lumMod val="75000"/>
                    </a:srgbClr>
                  </a:solidFill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ja-JP" sz="1600" kern="0" dirty="0">
                        <a:solidFill>
                          <a:prstClr val="black"/>
                        </a:solidFill>
                        <a:latin typeface="Calibri"/>
                        <a:ea typeface="ＭＳ Ｐゴシック" panose="020B0600070205080204" pitchFamily="50" charset="-128"/>
                      </a:rPr>
                      <a:t>4</a:t>
                    </a:r>
                    <a:r>
                      <a:rPr kumimoji="0" lang="en-US" altLang="ja-JP" sz="16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ＭＳ Ｐゴシック" panose="020B0600070205080204" pitchFamily="50" charset="-128"/>
                      </a:rPr>
                      <a:t>5</a:t>
                    </a:r>
                    <a:endParaRPr kumimoji="0" lang="ja-JP" alt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</a:endParaRPr>
                  </a:p>
                </p:txBody>
              </p:sp>
              <p:sp>
                <p:nvSpPr>
                  <p:cNvPr id="93" name="正方形/長方形 92">
                    <a:extLst>
                      <a:ext uri="{FF2B5EF4-FFF2-40B4-BE49-F238E27FC236}">
                        <a16:creationId xmlns:a16="http://schemas.microsoft.com/office/drawing/2014/main" id="{CA37070F-D17B-4C64-98A0-CD7963A66217}"/>
                      </a:ext>
                    </a:extLst>
                  </p:cNvPr>
                  <p:cNvSpPr/>
                  <p:nvPr/>
                </p:nvSpPr>
                <p:spPr>
                  <a:xfrm>
                    <a:off x="4572000" y="361908"/>
                    <a:ext cx="328617" cy="292104"/>
                  </a:xfrm>
                  <a:prstGeom prst="rect">
                    <a:avLst/>
                  </a:prstGeom>
                  <a:solidFill>
                    <a:srgbClr val="4F81BD"/>
                  </a:solidFill>
                  <a:ln w="25400" cap="flat" cmpd="sng" algn="ctr">
                    <a:solidFill>
                      <a:srgbClr val="4F81BD">
                        <a:shade val="5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ja-JP" alt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  <a:cs typeface="+mn-cs"/>
                    </a:endParaRPr>
                  </a:p>
                </p:txBody>
              </p:sp>
              <p:sp>
                <p:nvSpPr>
                  <p:cNvPr id="94" name="正方形/長方形 93">
                    <a:extLst>
                      <a:ext uri="{FF2B5EF4-FFF2-40B4-BE49-F238E27FC236}">
                        <a16:creationId xmlns:a16="http://schemas.microsoft.com/office/drawing/2014/main" id="{7A0A2165-772F-41AD-9444-077ACE0CFB59}"/>
                      </a:ext>
                    </a:extLst>
                  </p:cNvPr>
                  <p:cNvSpPr/>
                  <p:nvPr/>
                </p:nvSpPr>
                <p:spPr>
                  <a:xfrm>
                    <a:off x="4572000" y="946116"/>
                    <a:ext cx="328617" cy="292104"/>
                  </a:xfrm>
                  <a:prstGeom prst="rect">
                    <a:avLst/>
                  </a:prstGeom>
                  <a:solidFill>
                    <a:srgbClr val="4F81BD"/>
                  </a:solidFill>
                  <a:ln w="25400" cap="flat" cmpd="sng" algn="ctr">
                    <a:solidFill>
                      <a:srgbClr val="4F81BD">
                        <a:shade val="5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>
                    <a:defPPr>
                      <a:defRPr lang="ja-JP"/>
                    </a:defPPr>
                    <a:lvl1pPr marL="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1" lang="ja-JP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  <a:cs typeface="+mn-cs"/>
                    </a:endParaRPr>
                  </a:p>
                </p:txBody>
              </p:sp>
              <p:sp>
                <p:nvSpPr>
                  <p:cNvPr id="95" name="正方形/長方形 94">
                    <a:extLst>
                      <a:ext uri="{FF2B5EF4-FFF2-40B4-BE49-F238E27FC236}">
                        <a16:creationId xmlns:a16="http://schemas.microsoft.com/office/drawing/2014/main" id="{15446011-C581-48B1-ACFE-F53746115F66}"/>
                      </a:ext>
                    </a:extLst>
                  </p:cNvPr>
                  <p:cNvSpPr/>
                  <p:nvPr/>
                </p:nvSpPr>
                <p:spPr>
                  <a:xfrm>
                    <a:off x="4918080" y="360132"/>
                    <a:ext cx="328617" cy="292104"/>
                  </a:xfrm>
                  <a:prstGeom prst="rect">
                    <a:avLst/>
                  </a:prstGeom>
                  <a:solidFill>
                    <a:srgbClr val="4F81BD"/>
                  </a:solidFill>
                  <a:ln w="25400" cap="flat" cmpd="sng" algn="ctr">
                    <a:solidFill>
                      <a:srgbClr val="4F81BD">
                        <a:shade val="5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>
                    <a:defPPr>
                      <a:defRPr lang="ja-JP"/>
                    </a:defPPr>
                    <a:lvl1pPr marL="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1" lang="ja-JP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  <a:cs typeface="+mn-cs"/>
                    </a:endParaRPr>
                  </a:p>
                </p:txBody>
              </p:sp>
              <p:sp>
                <p:nvSpPr>
                  <p:cNvPr id="96" name="正方形/長方形 95">
                    <a:extLst>
                      <a:ext uri="{FF2B5EF4-FFF2-40B4-BE49-F238E27FC236}">
                        <a16:creationId xmlns:a16="http://schemas.microsoft.com/office/drawing/2014/main" id="{F3F876A2-D931-4B86-98A3-EDB507F5E49B}"/>
                      </a:ext>
                    </a:extLst>
                  </p:cNvPr>
                  <p:cNvSpPr/>
                  <p:nvPr/>
                </p:nvSpPr>
                <p:spPr>
                  <a:xfrm>
                    <a:off x="3214678" y="357166"/>
                    <a:ext cx="3000396" cy="881054"/>
                  </a:xfrm>
                  <a:prstGeom prst="rect">
                    <a:avLst/>
                  </a:prstGeom>
                  <a:noFill/>
                  <a:ln w="25400" cap="flat" cmpd="sng" algn="ctr">
                    <a:solidFill>
                      <a:srgbClr val="4F81BD">
                        <a:shade val="5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ja-JP" alt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  <a:cs typeface="+mn-cs"/>
                    </a:endParaRPr>
                  </a:p>
                </p:txBody>
              </p:sp>
              <p:sp>
                <p:nvSpPr>
                  <p:cNvPr id="97" name="円/楕円 24">
                    <a:extLst>
                      <a:ext uri="{FF2B5EF4-FFF2-40B4-BE49-F238E27FC236}">
                        <a16:creationId xmlns:a16="http://schemas.microsoft.com/office/drawing/2014/main" id="{FCFC8BDE-2E65-49CC-A398-174C83253504}"/>
                      </a:ext>
                    </a:extLst>
                  </p:cNvPr>
                  <p:cNvSpPr/>
                  <p:nvPr/>
                </p:nvSpPr>
                <p:spPr>
                  <a:xfrm>
                    <a:off x="4718052" y="800064"/>
                    <a:ext cx="45719" cy="45719"/>
                  </a:xfrm>
                  <a:prstGeom prst="ellipse">
                    <a:avLst/>
                  </a:prstGeom>
                  <a:solidFill>
                    <a:srgbClr val="4F81BD"/>
                  </a:solidFill>
                  <a:ln w="25400" cap="flat" cmpd="sng" algn="ctr">
                    <a:solidFill>
                      <a:srgbClr val="4F81BD">
                        <a:shade val="5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ja-JP" alt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  <a:cs typeface="+mn-cs"/>
                    </a:endParaRPr>
                  </a:p>
                </p:txBody>
              </p:sp>
              <p:sp>
                <p:nvSpPr>
                  <p:cNvPr id="98" name="テキスト ボックス 97">
                    <a:extLst>
                      <a:ext uri="{FF2B5EF4-FFF2-40B4-BE49-F238E27FC236}">
                        <a16:creationId xmlns:a16="http://schemas.microsoft.com/office/drawing/2014/main" id="{BFD4DE34-1F43-4263-BE50-C0367F80D99E}"/>
                      </a:ext>
                    </a:extLst>
                  </p:cNvPr>
                  <p:cNvSpPr txBox="1"/>
                  <p:nvPr/>
                </p:nvSpPr>
                <p:spPr>
                  <a:xfrm>
                    <a:off x="4572000" y="-3222"/>
                    <a:ext cx="301686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ja-JP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ＭＳ Ｐゴシック" panose="020B0600070205080204" pitchFamily="50" charset="-128"/>
                      </a:rPr>
                      <a:t>1</a:t>
                    </a:r>
                    <a:endParaRPr kumimoji="0" lang="ja-JP" alt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</a:endParaRPr>
                  </a:p>
                </p:txBody>
              </p:sp>
              <p:sp>
                <p:nvSpPr>
                  <p:cNvPr id="99" name="テキスト ボックス 98">
                    <a:extLst>
                      <a:ext uri="{FF2B5EF4-FFF2-40B4-BE49-F238E27FC236}">
                        <a16:creationId xmlns:a16="http://schemas.microsoft.com/office/drawing/2014/main" id="{F6CC6D78-9F8C-46A5-841B-0A41D65D9EBC}"/>
                      </a:ext>
                    </a:extLst>
                  </p:cNvPr>
                  <p:cNvSpPr txBox="1"/>
                  <p:nvPr/>
                </p:nvSpPr>
                <p:spPr>
                  <a:xfrm>
                    <a:off x="4572000" y="1155257"/>
                    <a:ext cx="301686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ja-JP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ＭＳ Ｐゴシック" panose="020B0600070205080204" pitchFamily="50" charset="-128"/>
                      </a:rPr>
                      <a:t>3</a:t>
                    </a:r>
                    <a:endParaRPr kumimoji="0" lang="ja-JP" alt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</a:endParaRPr>
                  </a:p>
                </p:txBody>
              </p:sp>
              <p:sp>
                <p:nvSpPr>
                  <p:cNvPr id="100" name="テキスト ボックス 99">
                    <a:extLst>
                      <a:ext uri="{FF2B5EF4-FFF2-40B4-BE49-F238E27FC236}">
                        <a16:creationId xmlns:a16="http://schemas.microsoft.com/office/drawing/2014/main" id="{E4C079DB-ACCA-48C9-BC02-72E64F46A625}"/>
                      </a:ext>
                    </a:extLst>
                  </p:cNvPr>
                  <p:cNvSpPr txBox="1"/>
                  <p:nvPr/>
                </p:nvSpPr>
                <p:spPr>
                  <a:xfrm>
                    <a:off x="5265747" y="654012"/>
                    <a:ext cx="301686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ja-JP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ＭＳ Ｐゴシック" panose="020B0600070205080204" pitchFamily="50" charset="-128"/>
                      </a:rPr>
                      <a:t>2</a:t>
                    </a:r>
                    <a:endParaRPr kumimoji="0" lang="ja-JP" alt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</a:endParaRPr>
                  </a:p>
                </p:txBody>
              </p:sp>
              <p:sp>
                <p:nvSpPr>
                  <p:cNvPr id="101" name="テキスト ボックス 100">
                    <a:extLst>
                      <a:ext uri="{FF2B5EF4-FFF2-40B4-BE49-F238E27FC236}">
                        <a16:creationId xmlns:a16="http://schemas.microsoft.com/office/drawing/2014/main" id="{B7424EA8-C60F-4D51-97CF-379275F0FE71}"/>
                      </a:ext>
                    </a:extLst>
                  </p:cNvPr>
                  <p:cNvSpPr txBox="1"/>
                  <p:nvPr/>
                </p:nvSpPr>
                <p:spPr>
                  <a:xfrm>
                    <a:off x="3878253" y="654012"/>
                    <a:ext cx="301686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ja-JP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ＭＳ Ｐゴシック" panose="020B0600070205080204" pitchFamily="50" charset="-128"/>
                      </a:rPr>
                      <a:t>4</a:t>
                    </a:r>
                    <a:endParaRPr kumimoji="0" lang="ja-JP" alt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</a:endParaRPr>
                  </a:p>
                </p:txBody>
              </p:sp>
            </p:grpSp>
            <p:sp>
              <p:nvSpPr>
                <p:cNvPr id="89" name="テキスト ボックス 88">
                  <a:extLst>
                    <a:ext uri="{FF2B5EF4-FFF2-40B4-BE49-F238E27FC236}">
                      <a16:creationId xmlns:a16="http://schemas.microsoft.com/office/drawing/2014/main" id="{A19ADFD0-D239-4FD7-AD8D-14B3D05BD356}"/>
                    </a:ext>
                  </a:extLst>
                </p:cNvPr>
                <p:cNvSpPr txBox="1"/>
                <p:nvPr/>
              </p:nvSpPr>
              <p:spPr>
                <a:xfrm>
                  <a:off x="6591212" y="1520788"/>
                  <a:ext cx="393056" cy="338554"/>
                </a:xfrm>
                <a:prstGeom prst="rect">
                  <a:avLst/>
                </a:prstGeom>
                <a:solidFill>
                  <a:srgbClr val="F79646">
                    <a:lumMod val="75000"/>
                  </a:srgbClr>
                </a:solidFill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ja-JP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</a:rPr>
                    <a:t>45</a:t>
                  </a:r>
                  <a:endParaRPr kumimoji="0" lang="ja-JP" alt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</p:grpSp>
          <p:sp>
            <p:nvSpPr>
              <p:cNvPr id="82" name="正方形/長方形 81">
                <a:extLst>
                  <a:ext uri="{FF2B5EF4-FFF2-40B4-BE49-F238E27FC236}">
                    <a16:creationId xmlns:a16="http://schemas.microsoft.com/office/drawing/2014/main" id="{FDD1D4C2-6698-4761-BECF-EE5F165FCF5B}"/>
                  </a:ext>
                </a:extLst>
              </p:cNvPr>
              <p:cNvSpPr/>
              <p:nvPr/>
            </p:nvSpPr>
            <p:spPr>
              <a:xfrm>
                <a:off x="8135537" y="2634706"/>
                <a:ext cx="328617" cy="292104"/>
              </a:xfrm>
              <a:prstGeom prst="rect">
                <a:avLst/>
              </a:prstGeom>
              <a:solidFill>
                <a:srgbClr val="4F81BD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>
                <a:defPPr>
                  <a:defRPr lang="ja-JP"/>
                </a:defPPr>
                <a:lvl1pPr marL="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83" name="正方形/長方形 82">
                <a:extLst>
                  <a:ext uri="{FF2B5EF4-FFF2-40B4-BE49-F238E27FC236}">
                    <a16:creationId xmlns:a16="http://schemas.microsoft.com/office/drawing/2014/main" id="{C45B42BD-9873-41DD-86D2-C86DC7EBD378}"/>
                  </a:ext>
                </a:extLst>
              </p:cNvPr>
              <p:cNvSpPr/>
              <p:nvPr/>
            </p:nvSpPr>
            <p:spPr>
              <a:xfrm>
                <a:off x="7465190" y="2058052"/>
                <a:ext cx="328617" cy="292104"/>
              </a:xfrm>
              <a:prstGeom prst="rect">
                <a:avLst/>
              </a:prstGeom>
              <a:solidFill>
                <a:srgbClr val="4F81BD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>
                <a:defPPr>
                  <a:defRPr lang="ja-JP"/>
                </a:defPPr>
                <a:lvl1pPr marL="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84" name="正方形/長方形 83">
                <a:extLst>
                  <a:ext uri="{FF2B5EF4-FFF2-40B4-BE49-F238E27FC236}">
                    <a16:creationId xmlns:a16="http://schemas.microsoft.com/office/drawing/2014/main" id="{E2166F50-2BDD-47E2-82AB-4C2BE4DD251B}"/>
                  </a:ext>
                </a:extLst>
              </p:cNvPr>
              <p:cNvSpPr/>
              <p:nvPr/>
            </p:nvSpPr>
            <p:spPr>
              <a:xfrm>
                <a:off x="7460671" y="2636018"/>
                <a:ext cx="328617" cy="292104"/>
              </a:xfrm>
              <a:prstGeom prst="rect">
                <a:avLst/>
              </a:prstGeom>
              <a:solidFill>
                <a:srgbClr val="4F81BD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>
                <a:defPPr>
                  <a:defRPr lang="ja-JP"/>
                </a:defPPr>
                <a:lvl1pPr marL="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endParaRPr>
              </a:p>
            </p:txBody>
          </p:sp>
        </p:grpSp>
        <p:sp>
          <p:nvSpPr>
            <p:cNvPr id="79" name="正方形/長方形 78">
              <a:extLst>
                <a:ext uri="{FF2B5EF4-FFF2-40B4-BE49-F238E27FC236}">
                  <a16:creationId xmlns:a16="http://schemas.microsoft.com/office/drawing/2014/main" id="{D2942D3B-BA20-48B5-BDB9-8857C51EE6E3}"/>
                </a:ext>
              </a:extLst>
            </p:cNvPr>
            <p:cNvSpPr/>
            <p:nvPr/>
          </p:nvSpPr>
          <p:spPr>
            <a:xfrm>
              <a:off x="4056980" y="964397"/>
              <a:ext cx="328617" cy="292104"/>
            </a:xfrm>
            <a:prstGeom prst="rect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80" name="正方形/長方形 79">
              <a:extLst>
                <a:ext uri="{FF2B5EF4-FFF2-40B4-BE49-F238E27FC236}">
                  <a16:creationId xmlns:a16="http://schemas.microsoft.com/office/drawing/2014/main" id="{C2963E5C-2223-47B0-A832-1A766127FF4E}"/>
                </a:ext>
              </a:extLst>
            </p:cNvPr>
            <p:cNvSpPr/>
            <p:nvPr/>
          </p:nvSpPr>
          <p:spPr>
            <a:xfrm>
              <a:off x="4715228" y="905758"/>
              <a:ext cx="328617" cy="292104"/>
            </a:xfrm>
            <a:prstGeom prst="rect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</p:grpSp>
      <p:sp>
        <p:nvSpPr>
          <p:cNvPr id="106" name="テキスト ボックス 105">
            <a:extLst>
              <a:ext uri="{FF2B5EF4-FFF2-40B4-BE49-F238E27FC236}">
                <a16:creationId xmlns:a16="http://schemas.microsoft.com/office/drawing/2014/main" id="{D5097B46-CD6B-4F8F-B649-18A70FE49CC5}"/>
              </a:ext>
            </a:extLst>
          </p:cNvPr>
          <p:cNvSpPr txBox="1"/>
          <p:nvPr/>
        </p:nvSpPr>
        <p:spPr>
          <a:xfrm>
            <a:off x="7324825" y="2013622"/>
            <a:ext cx="2157963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dirty="0" err="1">
                <a:latin typeface="Symbol" panose="05050102010706020507" pitchFamily="18" charset="2"/>
              </a:rPr>
              <a:t>f</a:t>
            </a:r>
            <a:r>
              <a:rPr kumimoji="1" lang="en-US" altLang="ja-JP" dirty="0" err="1">
                <a:sym typeface="Wingdings" panose="05000000000000000000" pitchFamily="2" charset="2"/>
              </a:rPr>
              <a:t></a:t>
            </a:r>
            <a:r>
              <a:rPr lang="en-US" altLang="ja-JP" dirty="0" err="1">
                <a:sym typeface="Wingdings" panose="05000000000000000000" pitchFamily="2" charset="2"/>
              </a:rPr>
              <a:t>KK</a:t>
            </a:r>
            <a:r>
              <a:rPr kumimoji="1" lang="en-US" altLang="ja-JP" dirty="0">
                <a:sym typeface="Wingdings" panose="05000000000000000000" pitchFamily="2" charset="2"/>
              </a:rPr>
              <a:t>, w/ AC veto</a:t>
            </a:r>
            <a:endParaRPr kumimoji="1" lang="ja-JP" altLang="en-US" baseline="30000" dirty="0"/>
          </a:p>
        </p:txBody>
      </p:sp>
      <p:sp>
        <p:nvSpPr>
          <p:cNvPr id="107" name="テキスト ボックス 106">
            <a:extLst>
              <a:ext uri="{FF2B5EF4-FFF2-40B4-BE49-F238E27FC236}">
                <a16:creationId xmlns:a16="http://schemas.microsoft.com/office/drawing/2014/main" id="{329032E8-1313-45FA-8036-07C617FDCAAA}"/>
              </a:ext>
            </a:extLst>
          </p:cNvPr>
          <p:cNvSpPr txBox="1"/>
          <p:nvPr/>
        </p:nvSpPr>
        <p:spPr>
          <a:xfrm rot="5400000">
            <a:off x="-507501" y="2287693"/>
            <a:ext cx="11977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b="1" dirty="0" err="1"/>
              <a:t>p</a:t>
            </a:r>
            <a:r>
              <a:rPr lang="en-US" altLang="ja-JP" sz="1600" b="1" baseline="-25000" dirty="0" err="1"/>
              <a:t>T</a:t>
            </a:r>
            <a:r>
              <a:rPr lang="en-US" altLang="ja-JP" sz="1600" b="1" dirty="0"/>
              <a:t>(GeV/c)</a:t>
            </a:r>
            <a:endParaRPr kumimoji="1" lang="ja-JP" altLang="en-US" sz="1600" b="1" dirty="0"/>
          </a:p>
        </p:txBody>
      </p:sp>
      <p:sp>
        <p:nvSpPr>
          <p:cNvPr id="109" name="テキスト ボックス 108">
            <a:extLst>
              <a:ext uri="{FF2B5EF4-FFF2-40B4-BE49-F238E27FC236}">
                <a16:creationId xmlns:a16="http://schemas.microsoft.com/office/drawing/2014/main" id="{FD4406FA-5D66-499F-B6BE-6E9C1E8E4AD1}"/>
              </a:ext>
            </a:extLst>
          </p:cNvPr>
          <p:cNvSpPr txBox="1"/>
          <p:nvPr/>
        </p:nvSpPr>
        <p:spPr>
          <a:xfrm>
            <a:off x="3435726" y="6007285"/>
            <a:ext cx="325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b="1" dirty="0"/>
              <a:t>Y</a:t>
            </a:r>
            <a:endParaRPr kumimoji="1" lang="ja-JP" altLang="en-US" sz="1600" b="1" dirty="0"/>
          </a:p>
        </p:txBody>
      </p:sp>
      <p:sp>
        <p:nvSpPr>
          <p:cNvPr id="111" name="テキスト ボックス 110">
            <a:extLst>
              <a:ext uri="{FF2B5EF4-FFF2-40B4-BE49-F238E27FC236}">
                <a16:creationId xmlns:a16="http://schemas.microsoft.com/office/drawing/2014/main" id="{C91ACB10-1420-4938-9AF8-5D3B8AA9D157}"/>
              </a:ext>
            </a:extLst>
          </p:cNvPr>
          <p:cNvSpPr txBox="1"/>
          <p:nvPr/>
        </p:nvSpPr>
        <p:spPr>
          <a:xfrm rot="5400000">
            <a:off x="3621884" y="2657410"/>
            <a:ext cx="11977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b="1" dirty="0" err="1"/>
              <a:t>p</a:t>
            </a:r>
            <a:r>
              <a:rPr lang="en-US" altLang="ja-JP" sz="1600" b="1" baseline="-25000" dirty="0" err="1"/>
              <a:t>T</a:t>
            </a:r>
            <a:r>
              <a:rPr lang="en-US" altLang="ja-JP" sz="1600" b="1" dirty="0"/>
              <a:t>(GeV/c)</a:t>
            </a:r>
            <a:endParaRPr kumimoji="1" lang="ja-JP" altLang="en-US" sz="1600" b="1" dirty="0"/>
          </a:p>
        </p:txBody>
      </p:sp>
      <p:sp>
        <p:nvSpPr>
          <p:cNvPr id="113" name="テキスト ボックス 112">
            <a:extLst>
              <a:ext uri="{FF2B5EF4-FFF2-40B4-BE49-F238E27FC236}">
                <a16:creationId xmlns:a16="http://schemas.microsoft.com/office/drawing/2014/main" id="{AE1FF5DF-DF83-46F6-A1AA-6EA513AA52B8}"/>
              </a:ext>
            </a:extLst>
          </p:cNvPr>
          <p:cNvSpPr txBox="1"/>
          <p:nvPr/>
        </p:nvSpPr>
        <p:spPr>
          <a:xfrm>
            <a:off x="7589489" y="5922446"/>
            <a:ext cx="325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b="1" dirty="0"/>
              <a:t>Y</a:t>
            </a:r>
            <a:endParaRPr kumimoji="1" lang="ja-JP" altLang="en-US" sz="1600" b="1" dirty="0"/>
          </a:p>
        </p:txBody>
      </p:sp>
      <p:sp>
        <p:nvSpPr>
          <p:cNvPr id="115" name="テキスト ボックス 114">
            <a:extLst>
              <a:ext uri="{FF2B5EF4-FFF2-40B4-BE49-F238E27FC236}">
                <a16:creationId xmlns:a16="http://schemas.microsoft.com/office/drawing/2014/main" id="{F1A1927C-B667-4FD8-B3F6-86863751B184}"/>
              </a:ext>
            </a:extLst>
          </p:cNvPr>
          <p:cNvSpPr txBox="1"/>
          <p:nvPr/>
        </p:nvSpPr>
        <p:spPr>
          <a:xfrm rot="5400000">
            <a:off x="7721292" y="2808576"/>
            <a:ext cx="11977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b="1" dirty="0" err="1"/>
              <a:t>p</a:t>
            </a:r>
            <a:r>
              <a:rPr lang="en-US" altLang="ja-JP" sz="1600" b="1" baseline="-25000" dirty="0" err="1"/>
              <a:t>T</a:t>
            </a:r>
            <a:r>
              <a:rPr lang="en-US" altLang="ja-JP" sz="1600" b="1" dirty="0"/>
              <a:t>(GeV/c)</a:t>
            </a:r>
            <a:endParaRPr kumimoji="1" lang="ja-JP" altLang="en-US" sz="1600" b="1" dirty="0"/>
          </a:p>
        </p:txBody>
      </p:sp>
      <p:sp>
        <p:nvSpPr>
          <p:cNvPr id="117" name="テキスト ボックス 116">
            <a:extLst>
              <a:ext uri="{FF2B5EF4-FFF2-40B4-BE49-F238E27FC236}">
                <a16:creationId xmlns:a16="http://schemas.microsoft.com/office/drawing/2014/main" id="{4FC9D908-B3CF-457E-9020-70C3EBF6F687}"/>
              </a:ext>
            </a:extLst>
          </p:cNvPr>
          <p:cNvSpPr txBox="1"/>
          <p:nvPr/>
        </p:nvSpPr>
        <p:spPr>
          <a:xfrm>
            <a:off x="11772671" y="6046971"/>
            <a:ext cx="325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b="1" dirty="0"/>
              <a:t>Y</a:t>
            </a:r>
            <a:endParaRPr kumimoji="1" lang="ja-JP" altLang="en-US" sz="1600" b="1" dirty="0"/>
          </a:p>
        </p:txBody>
      </p:sp>
      <p:sp>
        <p:nvSpPr>
          <p:cNvPr id="118" name="テキスト ボックス 117">
            <a:extLst>
              <a:ext uri="{FF2B5EF4-FFF2-40B4-BE49-F238E27FC236}">
                <a16:creationId xmlns:a16="http://schemas.microsoft.com/office/drawing/2014/main" id="{BB5C9416-E7B7-44CE-A7CB-AC07DC00BAB3}"/>
              </a:ext>
            </a:extLst>
          </p:cNvPr>
          <p:cNvSpPr txBox="1"/>
          <p:nvPr/>
        </p:nvSpPr>
        <p:spPr>
          <a:xfrm>
            <a:off x="5336174" y="6308209"/>
            <a:ext cx="13949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First Phase</a:t>
            </a:r>
            <a:endParaRPr kumimoji="1" lang="ja-JP" altLang="en-US" dirty="0"/>
          </a:p>
        </p:txBody>
      </p:sp>
      <p:sp>
        <p:nvSpPr>
          <p:cNvPr id="120" name="テキスト ボックス 119">
            <a:extLst>
              <a:ext uri="{FF2B5EF4-FFF2-40B4-BE49-F238E27FC236}">
                <a16:creationId xmlns:a16="http://schemas.microsoft.com/office/drawing/2014/main" id="{91985CDB-80DA-4DA3-8216-C07313632010}"/>
              </a:ext>
            </a:extLst>
          </p:cNvPr>
          <p:cNvSpPr txBox="1"/>
          <p:nvPr/>
        </p:nvSpPr>
        <p:spPr>
          <a:xfrm>
            <a:off x="9482788" y="6261000"/>
            <a:ext cx="13067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2nd Phase</a:t>
            </a:r>
            <a:endParaRPr kumimoji="1" lang="ja-JP" altLang="en-US" dirty="0"/>
          </a:p>
        </p:txBody>
      </p:sp>
      <p:sp>
        <p:nvSpPr>
          <p:cNvPr id="121" name="矢印: 右 120">
            <a:extLst>
              <a:ext uri="{FF2B5EF4-FFF2-40B4-BE49-F238E27FC236}">
                <a16:creationId xmlns:a16="http://schemas.microsoft.com/office/drawing/2014/main" id="{F93DF903-A991-4662-A026-DDB116FDA38E}"/>
              </a:ext>
            </a:extLst>
          </p:cNvPr>
          <p:cNvSpPr/>
          <p:nvPr/>
        </p:nvSpPr>
        <p:spPr>
          <a:xfrm>
            <a:off x="8006450" y="6345839"/>
            <a:ext cx="581830" cy="302891"/>
          </a:xfrm>
          <a:prstGeom prst="rightArrow">
            <a:avLst/>
          </a:prstGeom>
          <a:solidFill>
            <a:srgbClr val="01FF7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23" name="直線矢印コネクタ 122">
            <a:extLst>
              <a:ext uri="{FF2B5EF4-FFF2-40B4-BE49-F238E27FC236}">
                <a16:creationId xmlns:a16="http://schemas.microsoft.com/office/drawing/2014/main" id="{AF21EEFB-0B8F-462D-BFCB-FB0AA2B97F3D}"/>
              </a:ext>
            </a:extLst>
          </p:cNvPr>
          <p:cNvCxnSpPr>
            <a:stCxn id="97" idx="6"/>
          </p:cNvCxnSpPr>
          <p:nvPr/>
        </p:nvCxnSpPr>
        <p:spPr>
          <a:xfrm flipV="1">
            <a:off x="6349098" y="1068823"/>
            <a:ext cx="1129218" cy="1203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直線矢印コネクタ 124">
            <a:extLst>
              <a:ext uri="{FF2B5EF4-FFF2-40B4-BE49-F238E27FC236}">
                <a16:creationId xmlns:a16="http://schemas.microsoft.com/office/drawing/2014/main" id="{17C4AEF2-1500-41F1-B580-260A61D6850F}"/>
              </a:ext>
            </a:extLst>
          </p:cNvPr>
          <p:cNvCxnSpPr>
            <a:cxnSpLocks/>
          </p:cNvCxnSpPr>
          <p:nvPr/>
        </p:nvCxnSpPr>
        <p:spPr>
          <a:xfrm flipV="1">
            <a:off x="6323915" y="120815"/>
            <a:ext cx="0" cy="92515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7" name="テキスト ボックス 126">
            <a:extLst>
              <a:ext uri="{FF2B5EF4-FFF2-40B4-BE49-F238E27FC236}">
                <a16:creationId xmlns:a16="http://schemas.microsoft.com/office/drawing/2014/main" id="{4832D4AF-B11C-4505-A115-DAB616792C07}"/>
              </a:ext>
            </a:extLst>
          </p:cNvPr>
          <p:cNvSpPr txBox="1"/>
          <p:nvPr/>
        </p:nvSpPr>
        <p:spPr>
          <a:xfrm>
            <a:off x="6287313" y="-75220"/>
            <a:ext cx="2984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y</a:t>
            </a:r>
            <a:endParaRPr kumimoji="1" lang="ja-JP" altLang="en-US" dirty="0"/>
          </a:p>
        </p:txBody>
      </p:sp>
      <p:sp>
        <p:nvSpPr>
          <p:cNvPr id="129" name="テキスト ボックス 128">
            <a:extLst>
              <a:ext uri="{FF2B5EF4-FFF2-40B4-BE49-F238E27FC236}">
                <a16:creationId xmlns:a16="http://schemas.microsoft.com/office/drawing/2014/main" id="{2797129C-4EF5-4F20-A46B-45521C3F98AC}"/>
              </a:ext>
            </a:extLst>
          </p:cNvPr>
          <p:cNvSpPr txBox="1"/>
          <p:nvPr/>
        </p:nvSpPr>
        <p:spPr>
          <a:xfrm>
            <a:off x="7451954" y="930137"/>
            <a:ext cx="2984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x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92079204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CC6F511-B71E-4C73-9EEC-C8EF9C149B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2B3A4B7-69EE-41BC-BF00-59321A588B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F7159935-FD82-4128-86ED-39FA78CD71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1117" y="531891"/>
            <a:ext cx="7749766" cy="5794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77856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66D66E3-8A28-4B28-9EDA-75AF2B1CB4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685" y="-916043"/>
            <a:ext cx="10515600" cy="1325563"/>
          </a:xfrm>
        </p:spPr>
        <p:txBody>
          <a:bodyPr/>
          <a:lstStyle/>
          <a:p>
            <a:r>
              <a:rPr kumimoji="1" lang="en-US" altLang="ja-JP" dirty="0"/>
              <a:t>Acceptance</a:t>
            </a:r>
            <a:endParaRPr kumimoji="1" lang="ja-JP" altLang="en-US" dirty="0"/>
          </a:p>
        </p:txBody>
      </p:sp>
      <p:pic>
        <p:nvPicPr>
          <p:cNvPr id="24" name="コンテンツ プレースホルダー 20">
            <a:extLst>
              <a:ext uri="{FF2B5EF4-FFF2-40B4-BE49-F238E27FC236}">
                <a16:creationId xmlns:a16="http://schemas.microsoft.com/office/drawing/2014/main" id="{27D066CC-3C25-47AC-96ED-9E16D13CBB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270" y="2162856"/>
            <a:ext cx="4532960" cy="4013706"/>
          </a:xfrm>
          <a:prstGeom prst="rect">
            <a:avLst/>
          </a:prstGeom>
        </p:spPr>
      </p:pic>
      <p:pic>
        <p:nvPicPr>
          <p:cNvPr id="29" name="コンテンツ プレースホルダー 25">
            <a:extLst>
              <a:ext uri="{FF2B5EF4-FFF2-40B4-BE49-F238E27FC236}">
                <a16:creationId xmlns:a16="http://schemas.microsoft.com/office/drawing/2014/main" id="{D863CC9D-4860-4197-9F46-BFC0B9F49A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1686" y="2182900"/>
            <a:ext cx="4532960" cy="4013705"/>
          </a:xfrm>
          <a:prstGeom prst="rect">
            <a:avLst/>
          </a:prstGeom>
        </p:spPr>
      </p:pic>
      <p:grpSp>
        <p:nvGrpSpPr>
          <p:cNvPr id="52" name="グループ化 51">
            <a:extLst>
              <a:ext uri="{FF2B5EF4-FFF2-40B4-BE49-F238E27FC236}">
                <a16:creationId xmlns:a16="http://schemas.microsoft.com/office/drawing/2014/main" id="{DFF60AE0-17E0-4D86-93C3-E8AF40080451}"/>
              </a:ext>
            </a:extLst>
          </p:cNvPr>
          <p:cNvGrpSpPr/>
          <p:nvPr/>
        </p:nvGrpSpPr>
        <p:grpSpPr>
          <a:xfrm>
            <a:off x="8419163" y="300693"/>
            <a:ext cx="3539515" cy="1862564"/>
            <a:chOff x="3038026" y="279795"/>
            <a:chExt cx="3539515" cy="1862564"/>
          </a:xfrm>
        </p:grpSpPr>
        <p:grpSp>
          <p:nvGrpSpPr>
            <p:cNvPr id="53" name="グループ化 52">
              <a:extLst>
                <a:ext uri="{FF2B5EF4-FFF2-40B4-BE49-F238E27FC236}">
                  <a16:creationId xmlns:a16="http://schemas.microsoft.com/office/drawing/2014/main" id="{5FA989C4-520F-405E-9C20-4A5F71E9980B}"/>
                </a:ext>
              </a:extLst>
            </p:cNvPr>
            <p:cNvGrpSpPr/>
            <p:nvPr/>
          </p:nvGrpSpPr>
          <p:grpSpPr>
            <a:xfrm>
              <a:off x="3038026" y="279795"/>
              <a:ext cx="3539515" cy="1862564"/>
              <a:chOff x="6439847" y="1693503"/>
              <a:chExt cx="3539515" cy="1862564"/>
            </a:xfrm>
          </p:grpSpPr>
          <p:grpSp>
            <p:nvGrpSpPr>
              <p:cNvPr id="56" name="グループ化 6">
                <a:extLst>
                  <a:ext uri="{FF2B5EF4-FFF2-40B4-BE49-F238E27FC236}">
                    <a16:creationId xmlns:a16="http://schemas.microsoft.com/office/drawing/2014/main" id="{B7DE223C-F6F1-4A9C-9B13-42BDA4A5DE58}"/>
                  </a:ext>
                </a:extLst>
              </p:cNvPr>
              <p:cNvGrpSpPr/>
              <p:nvPr/>
            </p:nvGrpSpPr>
            <p:grpSpPr>
              <a:xfrm>
                <a:off x="6439847" y="1693503"/>
                <a:ext cx="3539515" cy="1862564"/>
                <a:chOff x="4572000" y="-3222"/>
                <a:chExt cx="3539515" cy="1862564"/>
              </a:xfrm>
            </p:grpSpPr>
            <p:grpSp>
              <p:nvGrpSpPr>
                <p:cNvPr id="63" name="グループ化 7">
                  <a:extLst>
                    <a:ext uri="{FF2B5EF4-FFF2-40B4-BE49-F238E27FC236}">
                      <a16:creationId xmlns:a16="http://schemas.microsoft.com/office/drawing/2014/main" id="{1E64959E-E65E-4897-96A7-D17B85DEFB17}"/>
                    </a:ext>
                  </a:extLst>
                </p:cNvPr>
                <p:cNvGrpSpPr/>
                <p:nvPr/>
              </p:nvGrpSpPr>
              <p:grpSpPr>
                <a:xfrm>
                  <a:off x="4572000" y="-3222"/>
                  <a:ext cx="3539515" cy="1862163"/>
                  <a:chOff x="3214678" y="-3222"/>
                  <a:chExt cx="3539515" cy="1862163"/>
                </a:xfrm>
              </p:grpSpPr>
              <p:sp>
                <p:nvSpPr>
                  <p:cNvPr id="65" name="テキスト ボックス 64">
                    <a:extLst>
                      <a:ext uri="{FF2B5EF4-FFF2-40B4-BE49-F238E27FC236}">
                        <a16:creationId xmlns:a16="http://schemas.microsoft.com/office/drawing/2014/main" id="{C44AC9CC-D2C4-4C4B-98AA-164EB6DB0DEB}"/>
                      </a:ext>
                    </a:extLst>
                  </p:cNvPr>
                  <p:cNvSpPr txBox="1"/>
                  <p:nvPr/>
                </p:nvSpPr>
                <p:spPr>
                  <a:xfrm>
                    <a:off x="4765838" y="1520387"/>
                    <a:ext cx="393056" cy="338554"/>
                  </a:xfrm>
                  <a:prstGeom prst="rect">
                    <a:avLst/>
                  </a:prstGeom>
                  <a:solidFill>
                    <a:srgbClr val="F79646">
                      <a:lumMod val="75000"/>
                    </a:srgbClr>
                  </a:solidFill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ja-JP" sz="16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ＭＳ Ｐゴシック" panose="020B0600070205080204" pitchFamily="50" charset="-128"/>
                      </a:rPr>
                      <a:t>15</a:t>
                    </a:r>
                    <a:endParaRPr kumimoji="0" lang="ja-JP" alt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</a:endParaRPr>
                  </a:p>
                </p:txBody>
              </p:sp>
              <p:sp>
                <p:nvSpPr>
                  <p:cNvPr id="66" name="テキスト ボックス 65">
                    <a:extLst>
                      <a:ext uri="{FF2B5EF4-FFF2-40B4-BE49-F238E27FC236}">
                        <a16:creationId xmlns:a16="http://schemas.microsoft.com/office/drawing/2014/main" id="{DB918194-3806-45E8-9D5C-7B5F5130849A}"/>
                      </a:ext>
                    </a:extLst>
                  </p:cNvPr>
                  <p:cNvSpPr txBox="1"/>
                  <p:nvPr/>
                </p:nvSpPr>
                <p:spPr>
                  <a:xfrm>
                    <a:off x="6361137" y="472334"/>
                    <a:ext cx="393056" cy="338554"/>
                  </a:xfrm>
                  <a:prstGeom prst="rect">
                    <a:avLst/>
                  </a:prstGeom>
                  <a:solidFill>
                    <a:srgbClr val="F79646">
                      <a:lumMod val="75000"/>
                    </a:srgbClr>
                  </a:solidFill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ja-JP" sz="1600" kern="0" dirty="0">
                        <a:solidFill>
                          <a:prstClr val="black"/>
                        </a:solidFill>
                        <a:latin typeface="Calibri"/>
                        <a:ea typeface="ＭＳ Ｐゴシック" panose="020B0600070205080204" pitchFamily="50" charset="-128"/>
                      </a:rPr>
                      <a:t>1</a:t>
                    </a:r>
                    <a:r>
                      <a:rPr kumimoji="0" lang="en-US" altLang="ja-JP" sz="16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ＭＳ Ｐゴシック" panose="020B0600070205080204" pitchFamily="50" charset="-128"/>
                      </a:rPr>
                      <a:t>5</a:t>
                    </a:r>
                    <a:endParaRPr kumimoji="0" lang="ja-JP" alt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</a:endParaRPr>
                  </a:p>
                </p:txBody>
              </p:sp>
              <p:sp>
                <p:nvSpPr>
                  <p:cNvPr id="67" name="テキスト ボックス 66">
                    <a:extLst>
                      <a:ext uri="{FF2B5EF4-FFF2-40B4-BE49-F238E27FC236}">
                        <a16:creationId xmlns:a16="http://schemas.microsoft.com/office/drawing/2014/main" id="{78A0BC84-FA09-4F5E-8B86-09884503922B}"/>
                      </a:ext>
                    </a:extLst>
                  </p:cNvPr>
                  <p:cNvSpPr txBox="1"/>
                  <p:nvPr/>
                </p:nvSpPr>
                <p:spPr>
                  <a:xfrm>
                    <a:off x="6361137" y="80628"/>
                    <a:ext cx="393056" cy="338554"/>
                  </a:xfrm>
                  <a:prstGeom prst="rect">
                    <a:avLst/>
                  </a:prstGeom>
                  <a:solidFill>
                    <a:srgbClr val="F79646">
                      <a:lumMod val="75000"/>
                    </a:srgbClr>
                  </a:solidFill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ja-JP" sz="1600" kern="0" dirty="0">
                        <a:solidFill>
                          <a:prstClr val="black"/>
                        </a:solidFill>
                        <a:latin typeface="Calibri"/>
                        <a:ea typeface="ＭＳ Ｐゴシック" panose="020B0600070205080204" pitchFamily="50" charset="-128"/>
                      </a:rPr>
                      <a:t>4</a:t>
                    </a:r>
                    <a:r>
                      <a:rPr kumimoji="0" lang="en-US" altLang="ja-JP" sz="16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ＭＳ Ｐゴシック" panose="020B0600070205080204" pitchFamily="50" charset="-128"/>
                      </a:rPr>
                      <a:t>5</a:t>
                    </a:r>
                    <a:endParaRPr kumimoji="0" lang="ja-JP" alt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</a:endParaRPr>
                  </a:p>
                </p:txBody>
              </p:sp>
              <p:sp>
                <p:nvSpPr>
                  <p:cNvPr id="68" name="正方形/長方形 67">
                    <a:extLst>
                      <a:ext uri="{FF2B5EF4-FFF2-40B4-BE49-F238E27FC236}">
                        <a16:creationId xmlns:a16="http://schemas.microsoft.com/office/drawing/2014/main" id="{A7DEB89B-16D5-4E8D-8016-2976097A7440}"/>
                      </a:ext>
                    </a:extLst>
                  </p:cNvPr>
                  <p:cNvSpPr/>
                  <p:nvPr/>
                </p:nvSpPr>
                <p:spPr>
                  <a:xfrm>
                    <a:off x="4572000" y="361908"/>
                    <a:ext cx="328617" cy="292104"/>
                  </a:xfrm>
                  <a:prstGeom prst="rect">
                    <a:avLst/>
                  </a:prstGeom>
                  <a:solidFill>
                    <a:srgbClr val="4F81BD"/>
                  </a:solidFill>
                  <a:ln w="25400" cap="flat" cmpd="sng" algn="ctr">
                    <a:solidFill>
                      <a:srgbClr val="4F81BD">
                        <a:shade val="5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ja-JP" alt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  <a:cs typeface="+mn-cs"/>
                    </a:endParaRPr>
                  </a:p>
                </p:txBody>
              </p:sp>
              <p:sp>
                <p:nvSpPr>
                  <p:cNvPr id="69" name="正方形/長方形 68">
                    <a:extLst>
                      <a:ext uri="{FF2B5EF4-FFF2-40B4-BE49-F238E27FC236}">
                        <a16:creationId xmlns:a16="http://schemas.microsoft.com/office/drawing/2014/main" id="{F8672A93-53CC-426E-96F1-25FC9E52CB9F}"/>
                      </a:ext>
                    </a:extLst>
                  </p:cNvPr>
                  <p:cNvSpPr/>
                  <p:nvPr/>
                </p:nvSpPr>
                <p:spPr>
                  <a:xfrm>
                    <a:off x="4572000" y="946116"/>
                    <a:ext cx="328617" cy="292104"/>
                  </a:xfrm>
                  <a:prstGeom prst="rect">
                    <a:avLst/>
                  </a:prstGeom>
                  <a:solidFill>
                    <a:srgbClr val="4F81BD"/>
                  </a:solidFill>
                  <a:ln w="25400" cap="flat" cmpd="sng" algn="ctr">
                    <a:solidFill>
                      <a:srgbClr val="4F81BD">
                        <a:shade val="5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>
                    <a:defPPr>
                      <a:defRPr lang="ja-JP"/>
                    </a:defPPr>
                    <a:lvl1pPr marL="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1" lang="ja-JP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  <a:cs typeface="+mn-cs"/>
                    </a:endParaRPr>
                  </a:p>
                </p:txBody>
              </p:sp>
              <p:sp>
                <p:nvSpPr>
                  <p:cNvPr id="70" name="正方形/長方形 69">
                    <a:extLst>
                      <a:ext uri="{FF2B5EF4-FFF2-40B4-BE49-F238E27FC236}">
                        <a16:creationId xmlns:a16="http://schemas.microsoft.com/office/drawing/2014/main" id="{65795019-C070-491D-8E57-80066C54C43C}"/>
                      </a:ext>
                    </a:extLst>
                  </p:cNvPr>
                  <p:cNvSpPr/>
                  <p:nvPr/>
                </p:nvSpPr>
                <p:spPr>
                  <a:xfrm>
                    <a:off x="4918080" y="360132"/>
                    <a:ext cx="328617" cy="292104"/>
                  </a:xfrm>
                  <a:prstGeom prst="rect">
                    <a:avLst/>
                  </a:prstGeom>
                  <a:solidFill>
                    <a:srgbClr val="4F81BD"/>
                  </a:solidFill>
                  <a:ln w="25400" cap="flat" cmpd="sng" algn="ctr">
                    <a:solidFill>
                      <a:srgbClr val="4F81BD">
                        <a:shade val="5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>
                    <a:defPPr>
                      <a:defRPr lang="ja-JP"/>
                    </a:defPPr>
                    <a:lvl1pPr marL="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1" lang="ja-JP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  <a:cs typeface="+mn-cs"/>
                    </a:endParaRPr>
                  </a:p>
                </p:txBody>
              </p:sp>
              <p:sp>
                <p:nvSpPr>
                  <p:cNvPr id="71" name="正方形/長方形 70">
                    <a:extLst>
                      <a:ext uri="{FF2B5EF4-FFF2-40B4-BE49-F238E27FC236}">
                        <a16:creationId xmlns:a16="http://schemas.microsoft.com/office/drawing/2014/main" id="{BDD68C33-42E0-4B70-A537-76956A50647E}"/>
                      </a:ext>
                    </a:extLst>
                  </p:cNvPr>
                  <p:cNvSpPr/>
                  <p:nvPr/>
                </p:nvSpPr>
                <p:spPr>
                  <a:xfrm>
                    <a:off x="3214678" y="357166"/>
                    <a:ext cx="3000396" cy="881054"/>
                  </a:xfrm>
                  <a:prstGeom prst="rect">
                    <a:avLst/>
                  </a:prstGeom>
                  <a:noFill/>
                  <a:ln w="25400" cap="flat" cmpd="sng" algn="ctr">
                    <a:solidFill>
                      <a:srgbClr val="4F81BD">
                        <a:shade val="5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ja-JP" alt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  <a:cs typeface="+mn-cs"/>
                    </a:endParaRPr>
                  </a:p>
                </p:txBody>
              </p:sp>
              <p:sp>
                <p:nvSpPr>
                  <p:cNvPr id="72" name="円/楕円 24">
                    <a:extLst>
                      <a:ext uri="{FF2B5EF4-FFF2-40B4-BE49-F238E27FC236}">
                        <a16:creationId xmlns:a16="http://schemas.microsoft.com/office/drawing/2014/main" id="{DED4E8B8-FAAB-4DCD-8100-A33ABECE08F4}"/>
                      </a:ext>
                    </a:extLst>
                  </p:cNvPr>
                  <p:cNvSpPr/>
                  <p:nvPr/>
                </p:nvSpPr>
                <p:spPr>
                  <a:xfrm>
                    <a:off x="4718052" y="800064"/>
                    <a:ext cx="45719" cy="45719"/>
                  </a:xfrm>
                  <a:prstGeom prst="ellipse">
                    <a:avLst/>
                  </a:prstGeom>
                  <a:solidFill>
                    <a:srgbClr val="4F81BD"/>
                  </a:solidFill>
                  <a:ln w="25400" cap="flat" cmpd="sng" algn="ctr">
                    <a:solidFill>
                      <a:srgbClr val="4F81BD">
                        <a:shade val="5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ja-JP" alt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  <a:cs typeface="+mn-cs"/>
                    </a:endParaRPr>
                  </a:p>
                </p:txBody>
              </p:sp>
              <p:sp>
                <p:nvSpPr>
                  <p:cNvPr id="73" name="テキスト ボックス 72">
                    <a:extLst>
                      <a:ext uri="{FF2B5EF4-FFF2-40B4-BE49-F238E27FC236}">
                        <a16:creationId xmlns:a16="http://schemas.microsoft.com/office/drawing/2014/main" id="{D4F6D87C-3561-4CF4-800B-8DB74D2B14A3}"/>
                      </a:ext>
                    </a:extLst>
                  </p:cNvPr>
                  <p:cNvSpPr txBox="1"/>
                  <p:nvPr/>
                </p:nvSpPr>
                <p:spPr>
                  <a:xfrm>
                    <a:off x="4572000" y="-3222"/>
                    <a:ext cx="301686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ja-JP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ＭＳ Ｐゴシック" panose="020B0600070205080204" pitchFamily="50" charset="-128"/>
                      </a:rPr>
                      <a:t>1</a:t>
                    </a:r>
                    <a:endParaRPr kumimoji="0" lang="ja-JP" alt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</a:endParaRPr>
                  </a:p>
                </p:txBody>
              </p:sp>
              <p:sp>
                <p:nvSpPr>
                  <p:cNvPr id="74" name="テキスト ボックス 73">
                    <a:extLst>
                      <a:ext uri="{FF2B5EF4-FFF2-40B4-BE49-F238E27FC236}">
                        <a16:creationId xmlns:a16="http://schemas.microsoft.com/office/drawing/2014/main" id="{7D59D75D-7480-4581-B75D-53246F18954E}"/>
                      </a:ext>
                    </a:extLst>
                  </p:cNvPr>
                  <p:cNvSpPr txBox="1"/>
                  <p:nvPr/>
                </p:nvSpPr>
                <p:spPr>
                  <a:xfrm>
                    <a:off x="4572000" y="1155257"/>
                    <a:ext cx="301686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ja-JP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ＭＳ Ｐゴシック" panose="020B0600070205080204" pitchFamily="50" charset="-128"/>
                      </a:rPr>
                      <a:t>3</a:t>
                    </a:r>
                    <a:endParaRPr kumimoji="0" lang="ja-JP" alt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</a:endParaRPr>
                  </a:p>
                </p:txBody>
              </p:sp>
              <p:sp>
                <p:nvSpPr>
                  <p:cNvPr id="75" name="テキスト ボックス 74">
                    <a:extLst>
                      <a:ext uri="{FF2B5EF4-FFF2-40B4-BE49-F238E27FC236}">
                        <a16:creationId xmlns:a16="http://schemas.microsoft.com/office/drawing/2014/main" id="{34F2B8EA-7917-490B-BBB6-1A1397ECD690}"/>
                      </a:ext>
                    </a:extLst>
                  </p:cNvPr>
                  <p:cNvSpPr txBox="1"/>
                  <p:nvPr/>
                </p:nvSpPr>
                <p:spPr>
                  <a:xfrm>
                    <a:off x="5265747" y="654012"/>
                    <a:ext cx="301686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ja-JP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ＭＳ Ｐゴシック" panose="020B0600070205080204" pitchFamily="50" charset="-128"/>
                      </a:rPr>
                      <a:t>2</a:t>
                    </a:r>
                    <a:endParaRPr kumimoji="0" lang="ja-JP" alt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</a:endParaRPr>
                  </a:p>
                </p:txBody>
              </p:sp>
              <p:sp>
                <p:nvSpPr>
                  <p:cNvPr id="76" name="テキスト ボックス 75">
                    <a:extLst>
                      <a:ext uri="{FF2B5EF4-FFF2-40B4-BE49-F238E27FC236}">
                        <a16:creationId xmlns:a16="http://schemas.microsoft.com/office/drawing/2014/main" id="{F6327018-7D2C-4FE2-8261-E7407F0BC0CF}"/>
                      </a:ext>
                    </a:extLst>
                  </p:cNvPr>
                  <p:cNvSpPr txBox="1"/>
                  <p:nvPr/>
                </p:nvSpPr>
                <p:spPr>
                  <a:xfrm>
                    <a:off x="3878253" y="654012"/>
                    <a:ext cx="301686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ja-JP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ＭＳ Ｐゴシック" panose="020B0600070205080204" pitchFamily="50" charset="-128"/>
                      </a:rPr>
                      <a:t>4</a:t>
                    </a:r>
                    <a:endParaRPr kumimoji="0" lang="ja-JP" alt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</a:endParaRPr>
                  </a:p>
                </p:txBody>
              </p:sp>
            </p:grpSp>
            <p:sp>
              <p:nvSpPr>
                <p:cNvPr id="64" name="テキスト ボックス 63">
                  <a:extLst>
                    <a:ext uri="{FF2B5EF4-FFF2-40B4-BE49-F238E27FC236}">
                      <a16:creationId xmlns:a16="http://schemas.microsoft.com/office/drawing/2014/main" id="{7024807C-F08E-410D-A529-7A1E69BFAD11}"/>
                    </a:ext>
                  </a:extLst>
                </p:cNvPr>
                <p:cNvSpPr txBox="1"/>
                <p:nvPr/>
              </p:nvSpPr>
              <p:spPr>
                <a:xfrm>
                  <a:off x="6591212" y="1520788"/>
                  <a:ext cx="393056" cy="338554"/>
                </a:xfrm>
                <a:prstGeom prst="rect">
                  <a:avLst/>
                </a:prstGeom>
                <a:solidFill>
                  <a:srgbClr val="F79646">
                    <a:lumMod val="75000"/>
                  </a:srgbClr>
                </a:solidFill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ja-JP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</a:rPr>
                    <a:t>45</a:t>
                  </a:r>
                  <a:endParaRPr kumimoji="0" lang="ja-JP" alt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</p:grpSp>
          <p:sp>
            <p:nvSpPr>
              <p:cNvPr id="57" name="正方形/長方形 56">
                <a:extLst>
                  <a:ext uri="{FF2B5EF4-FFF2-40B4-BE49-F238E27FC236}">
                    <a16:creationId xmlns:a16="http://schemas.microsoft.com/office/drawing/2014/main" id="{6F59A128-035C-4B2C-846E-B44EC568DE2D}"/>
                  </a:ext>
                </a:extLst>
              </p:cNvPr>
              <p:cNvSpPr/>
              <p:nvPr/>
            </p:nvSpPr>
            <p:spPr>
              <a:xfrm>
                <a:off x="8135537" y="2634706"/>
                <a:ext cx="328617" cy="292104"/>
              </a:xfrm>
              <a:prstGeom prst="rect">
                <a:avLst/>
              </a:prstGeom>
              <a:solidFill>
                <a:srgbClr val="4F81BD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>
                <a:defPPr>
                  <a:defRPr lang="ja-JP"/>
                </a:defPPr>
                <a:lvl1pPr marL="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58" name="正方形/長方形 57">
                <a:extLst>
                  <a:ext uri="{FF2B5EF4-FFF2-40B4-BE49-F238E27FC236}">
                    <a16:creationId xmlns:a16="http://schemas.microsoft.com/office/drawing/2014/main" id="{04C0A919-C458-415A-BFBE-151A81E86369}"/>
                  </a:ext>
                </a:extLst>
              </p:cNvPr>
              <p:cNvSpPr/>
              <p:nvPr/>
            </p:nvSpPr>
            <p:spPr>
              <a:xfrm>
                <a:off x="7465190" y="2058052"/>
                <a:ext cx="328617" cy="292104"/>
              </a:xfrm>
              <a:prstGeom prst="rect">
                <a:avLst/>
              </a:prstGeom>
              <a:solidFill>
                <a:srgbClr val="4F81BD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>
                <a:defPPr>
                  <a:defRPr lang="ja-JP"/>
                </a:defPPr>
                <a:lvl1pPr marL="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59" name="正方形/長方形 58">
                <a:extLst>
                  <a:ext uri="{FF2B5EF4-FFF2-40B4-BE49-F238E27FC236}">
                    <a16:creationId xmlns:a16="http://schemas.microsoft.com/office/drawing/2014/main" id="{BC720244-CB88-4C1E-885A-59C8C6C67E3A}"/>
                  </a:ext>
                </a:extLst>
              </p:cNvPr>
              <p:cNvSpPr/>
              <p:nvPr/>
            </p:nvSpPr>
            <p:spPr>
              <a:xfrm>
                <a:off x="7460671" y="2636018"/>
                <a:ext cx="328617" cy="292104"/>
              </a:xfrm>
              <a:prstGeom prst="rect">
                <a:avLst/>
              </a:prstGeom>
              <a:solidFill>
                <a:srgbClr val="4F81BD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>
                <a:defPPr>
                  <a:defRPr lang="ja-JP"/>
                </a:defPPr>
                <a:lvl1pPr marL="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endParaRPr>
              </a:p>
            </p:txBody>
          </p:sp>
          <p:grpSp>
            <p:nvGrpSpPr>
              <p:cNvPr id="60" name="グループ化 59">
                <a:extLst>
                  <a:ext uri="{FF2B5EF4-FFF2-40B4-BE49-F238E27FC236}">
                    <a16:creationId xmlns:a16="http://schemas.microsoft.com/office/drawing/2014/main" id="{E4080831-9797-494B-AFA8-FFE4EC8B58C7}"/>
                  </a:ext>
                </a:extLst>
              </p:cNvPr>
              <p:cNvGrpSpPr/>
              <p:nvPr/>
            </p:nvGrpSpPr>
            <p:grpSpPr>
              <a:xfrm>
                <a:off x="7808338" y="2372097"/>
                <a:ext cx="328617" cy="292104"/>
                <a:chOff x="8732216" y="2794153"/>
                <a:chExt cx="328617" cy="292104"/>
              </a:xfrm>
            </p:grpSpPr>
            <p:sp>
              <p:nvSpPr>
                <p:cNvPr id="61" name="正方形/長方形 60">
                  <a:extLst>
                    <a:ext uri="{FF2B5EF4-FFF2-40B4-BE49-F238E27FC236}">
                      <a16:creationId xmlns:a16="http://schemas.microsoft.com/office/drawing/2014/main" id="{3B7A3837-78E9-42F2-A4C3-8A1D253061A1}"/>
                    </a:ext>
                  </a:extLst>
                </p:cNvPr>
                <p:cNvSpPr/>
                <p:nvPr/>
              </p:nvSpPr>
              <p:spPr>
                <a:xfrm>
                  <a:off x="8732216" y="2794153"/>
                  <a:ext cx="328617" cy="292104"/>
                </a:xfrm>
                <a:prstGeom prst="rect">
                  <a:avLst/>
                </a:prstGeom>
                <a:solidFill>
                  <a:srgbClr val="4F81BD"/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62" name="正方形/長方形 61">
                  <a:extLst>
                    <a:ext uri="{FF2B5EF4-FFF2-40B4-BE49-F238E27FC236}">
                      <a16:creationId xmlns:a16="http://schemas.microsoft.com/office/drawing/2014/main" id="{A67A5FA9-7A37-4507-9BF6-6EA9DB2E505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8808420" y="2860834"/>
                  <a:ext cx="164308" cy="146052"/>
                </a:xfrm>
                <a:prstGeom prst="rect">
                  <a:avLst/>
                </a:prstGeom>
                <a:solidFill>
                  <a:sysClr val="window" lastClr="FFFFFF"/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</p:grpSp>
        </p:grpSp>
        <p:sp>
          <p:nvSpPr>
            <p:cNvPr id="54" name="正方形/長方形 53">
              <a:extLst>
                <a:ext uri="{FF2B5EF4-FFF2-40B4-BE49-F238E27FC236}">
                  <a16:creationId xmlns:a16="http://schemas.microsoft.com/office/drawing/2014/main" id="{9F59A896-7287-426D-80DB-E6AAAF4F2831}"/>
                </a:ext>
              </a:extLst>
            </p:cNvPr>
            <p:cNvSpPr/>
            <p:nvPr/>
          </p:nvSpPr>
          <p:spPr>
            <a:xfrm>
              <a:off x="4056980" y="964397"/>
              <a:ext cx="328617" cy="292104"/>
            </a:xfrm>
            <a:prstGeom prst="rect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55" name="正方形/長方形 54">
              <a:extLst>
                <a:ext uri="{FF2B5EF4-FFF2-40B4-BE49-F238E27FC236}">
                  <a16:creationId xmlns:a16="http://schemas.microsoft.com/office/drawing/2014/main" id="{799D826C-B191-402A-8338-0840C70D8A0C}"/>
                </a:ext>
              </a:extLst>
            </p:cNvPr>
            <p:cNvSpPr/>
            <p:nvPr/>
          </p:nvSpPr>
          <p:spPr>
            <a:xfrm>
              <a:off x="4715228" y="905758"/>
              <a:ext cx="328617" cy="292104"/>
            </a:xfrm>
            <a:prstGeom prst="rect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</p:grpSp>
      <p:grpSp>
        <p:nvGrpSpPr>
          <p:cNvPr id="77" name="グループ化 76">
            <a:extLst>
              <a:ext uri="{FF2B5EF4-FFF2-40B4-BE49-F238E27FC236}">
                <a16:creationId xmlns:a16="http://schemas.microsoft.com/office/drawing/2014/main" id="{793211A8-B2D8-4E30-A618-95B177BBFB28}"/>
              </a:ext>
            </a:extLst>
          </p:cNvPr>
          <p:cNvGrpSpPr/>
          <p:nvPr/>
        </p:nvGrpSpPr>
        <p:grpSpPr>
          <a:xfrm>
            <a:off x="4399955" y="254713"/>
            <a:ext cx="3539515" cy="1862564"/>
            <a:chOff x="3038026" y="279795"/>
            <a:chExt cx="3539515" cy="1862564"/>
          </a:xfrm>
        </p:grpSpPr>
        <p:grpSp>
          <p:nvGrpSpPr>
            <p:cNvPr id="78" name="グループ化 77">
              <a:extLst>
                <a:ext uri="{FF2B5EF4-FFF2-40B4-BE49-F238E27FC236}">
                  <a16:creationId xmlns:a16="http://schemas.microsoft.com/office/drawing/2014/main" id="{0CE3D35D-C379-4825-8A6B-4CA195F3C4AF}"/>
                </a:ext>
              </a:extLst>
            </p:cNvPr>
            <p:cNvGrpSpPr/>
            <p:nvPr/>
          </p:nvGrpSpPr>
          <p:grpSpPr>
            <a:xfrm>
              <a:off x="3038026" y="279795"/>
              <a:ext cx="3539515" cy="1862564"/>
              <a:chOff x="6439847" y="1693503"/>
              <a:chExt cx="3539515" cy="1862564"/>
            </a:xfrm>
          </p:grpSpPr>
          <p:grpSp>
            <p:nvGrpSpPr>
              <p:cNvPr id="81" name="グループ化 6">
                <a:extLst>
                  <a:ext uri="{FF2B5EF4-FFF2-40B4-BE49-F238E27FC236}">
                    <a16:creationId xmlns:a16="http://schemas.microsoft.com/office/drawing/2014/main" id="{4E92DF2A-668A-41C7-86D1-F3E1B9147D8D}"/>
                  </a:ext>
                </a:extLst>
              </p:cNvPr>
              <p:cNvGrpSpPr/>
              <p:nvPr/>
            </p:nvGrpSpPr>
            <p:grpSpPr>
              <a:xfrm>
                <a:off x="6439847" y="1693503"/>
                <a:ext cx="3539515" cy="1862564"/>
                <a:chOff x="4572000" y="-3222"/>
                <a:chExt cx="3539515" cy="1862564"/>
              </a:xfrm>
            </p:grpSpPr>
            <p:grpSp>
              <p:nvGrpSpPr>
                <p:cNvPr id="88" name="グループ化 7">
                  <a:extLst>
                    <a:ext uri="{FF2B5EF4-FFF2-40B4-BE49-F238E27FC236}">
                      <a16:creationId xmlns:a16="http://schemas.microsoft.com/office/drawing/2014/main" id="{0C98D6CC-7B90-48F0-BD36-C5D9F75746F8}"/>
                    </a:ext>
                  </a:extLst>
                </p:cNvPr>
                <p:cNvGrpSpPr/>
                <p:nvPr/>
              </p:nvGrpSpPr>
              <p:grpSpPr>
                <a:xfrm>
                  <a:off x="4572000" y="-3222"/>
                  <a:ext cx="3539515" cy="1862163"/>
                  <a:chOff x="3214678" y="-3222"/>
                  <a:chExt cx="3539515" cy="1862163"/>
                </a:xfrm>
              </p:grpSpPr>
              <p:sp>
                <p:nvSpPr>
                  <p:cNvPr id="90" name="テキスト ボックス 89">
                    <a:extLst>
                      <a:ext uri="{FF2B5EF4-FFF2-40B4-BE49-F238E27FC236}">
                        <a16:creationId xmlns:a16="http://schemas.microsoft.com/office/drawing/2014/main" id="{56AC2B37-33C5-4978-AE5E-4C4B8B021A2B}"/>
                      </a:ext>
                    </a:extLst>
                  </p:cNvPr>
                  <p:cNvSpPr txBox="1"/>
                  <p:nvPr/>
                </p:nvSpPr>
                <p:spPr>
                  <a:xfrm>
                    <a:off x="4765838" y="1520387"/>
                    <a:ext cx="393056" cy="338554"/>
                  </a:xfrm>
                  <a:prstGeom prst="rect">
                    <a:avLst/>
                  </a:prstGeom>
                  <a:solidFill>
                    <a:srgbClr val="F79646">
                      <a:lumMod val="75000"/>
                    </a:srgbClr>
                  </a:solidFill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ja-JP" sz="16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ＭＳ Ｐゴシック" panose="020B0600070205080204" pitchFamily="50" charset="-128"/>
                      </a:rPr>
                      <a:t>15</a:t>
                    </a:r>
                    <a:endParaRPr kumimoji="0" lang="ja-JP" alt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</a:endParaRPr>
                  </a:p>
                </p:txBody>
              </p:sp>
              <p:sp>
                <p:nvSpPr>
                  <p:cNvPr id="91" name="テキスト ボックス 90">
                    <a:extLst>
                      <a:ext uri="{FF2B5EF4-FFF2-40B4-BE49-F238E27FC236}">
                        <a16:creationId xmlns:a16="http://schemas.microsoft.com/office/drawing/2014/main" id="{75C30BE4-9FB9-45E0-AD48-C7E90FA5D757}"/>
                      </a:ext>
                    </a:extLst>
                  </p:cNvPr>
                  <p:cNvSpPr txBox="1"/>
                  <p:nvPr/>
                </p:nvSpPr>
                <p:spPr>
                  <a:xfrm>
                    <a:off x="6361137" y="472334"/>
                    <a:ext cx="393056" cy="338554"/>
                  </a:xfrm>
                  <a:prstGeom prst="rect">
                    <a:avLst/>
                  </a:prstGeom>
                  <a:solidFill>
                    <a:srgbClr val="F79646">
                      <a:lumMod val="75000"/>
                    </a:srgbClr>
                  </a:solidFill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ja-JP" sz="1600" kern="0" dirty="0">
                        <a:solidFill>
                          <a:prstClr val="black"/>
                        </a:solidFill>
                        <a:latin typeface="Calibri"/>
                        <a:ea typeface="ＭＳ Ｐゴシック" panose="020B0600070205080204" pitchFamily="50" charset="-128"/>
                      </a:rPr>
                      <a:t>1</a:t>
                    </a:r>
                    <a:r>
                      <a:rPr kumimoji="0" lang="en-US" altLang="ja-JP" sz="16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ＭＳ Ｐゴシック" panose="020B0600070205080204" pitchFamily="50" charset="-128"/>
                      </a:rPr>
                      <a:t>5</a:t>
                    </a:r>
                    <a:endParaRPr kumimoji="0" lang="ja-JP" alt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</a:endParaRPr>
                  </a:p>
                </p:txBody>
              </p:sp>
              <p:sp>
                <p:nvSpPr>
                  <p:cNvPr id="92" name="テキスト ボックス 91">
                    <a:extLst>
                      <a:ext uri="{FF2B5EF4-FFF2-40B4-BE49-F238E27FC236}">
                        <a16:creationId xmlns:a16="http://schemas.microsoft.com/office/drawing/2014/main" id="{86E99FE3-C720-4186-A476-FD3C59FAB36B}"/>
                      </a:ext>
                    </a:extLst>
                  </p:cNvPr>
                  <p:cNvSpPr txBox="1"/>
                  <p:nvPr/>
                </p:nvSpPr>
                <p:spPr>
                  <a:xfrm>
                    <a:off x="6361137" y="80628"/>
                    <a:ext cx="393056" cy="338554"/>
                  </a:xfrm>
                  <a:prstGeom prst="rect">
                    <a:avLst/>
                  </a:prstGeom>
                  <a:solidFill>
                    <a:srgbClr val="F79646">
                      <a:lumMod val="75000"/>
                    </a:srgbClr>
                  </a:solidFill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ja-JP" sz="1600" kern="0" dirty="0">
                        <a:solidFill>
                          <a:prstClr val="black"/>
                        </a:solidFill>
                        <a:latin typeface="Calibri"/>
                        <a:ea typeface="ＭＳ Ｐゴシック" panose="020B0600070205080204" pitchFamily="50" charset="-128"/>
                      </a:rPr>
                      <a:t>4</a:t>
                    </a:r>
                    <a:r>
                      <a:rPr kumimoji="0" lang="en-US" altLang="ja-JP" sz="16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ＭＳ Ｐゴシック" panose="020B0600070205080204" pitchFamily="50" charset="-128"/>
                      </a:rPr>
                      <a:t>5</a:t>
                    </a:r>
                    <a:endParaRPr kumimoji="0" lang="ja-JP" alt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</a:endParaRPr>
                  </a:p>
                </p:txBody>
              </p:sp>
              <p:sp>
                <p:nvSpPr>
                  <p:cNvPr id="93" name="正方形/長方形 92">
                    <a:extLst>
                      <a:ext uri="{FF2B5EF4-FFF2-40B4-BE49-F238E27FC236}">
                        <a16:creationId xmlns:a16="http://schemas.microsoft.com/office/drawing/2014/main" id="{CA37070F-D17B-4C64-98A0-CD7963A66217}"/>
                      </a:ext>
                    </a:extLst>
                  </p:cNvPr>
                  <p:cNvSpPr/>
                  <p:nvPr/>
                </p:nvSpPr>
                <p:spPr>
                  <a:xfrm>
                    <a:off x="4572000" y="361908"/>
                    <a:ext cx="328617" cy="292104"/>
                  </a:xfrm>
                  <a:prstGeom prst="rect">
                    <a:avLst/>
                  </a:prstGeom>
                  <a:solidFill>
                    <a:srgbClr val="4F81BD"/>
                  </a:solidFill>
                  <a:ln w="25400" cap="flat" cmpd="sng" algn="ctr">
                    <a:solidFill>
                      <a:srgbClr val="4F81BD">
                        <a:shade val="5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ja-JP" alt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  <a:cs typeface="+mn-cs"/>
                    </a:endParaRPr>
                  </a:p>
                </p:txBody>
              </p:sp>
              <p:sp>
                <p:nvSpPr>
                  <p:cNvPr id="94" name="正方形/長方形 93">
                    <a:extLst>
                      <a:ext uri="{FF2B5EF4-FFF2-40B4-BE49-F238E27FC236}">
                        <a16:creationId xmlns:a16="http://schemas.microsoft.com/office/drawing/2014/main" id="{7A0A2165-772F-41AD-9444-077ACE0CFB59}"/>
                      </a:ext>
                    </a:extLst>
                  </p:cNvPr>
                  <p:cNvSpPr/>
                  <p:nvPr/>
                </p:nvSpPr>
                <p:spPr>
                  <a:xfrm>
                    <a:off x="4572000" y="946116"/>
                    <a:ext cx="328617" cy="292104"/>
                  </a:xfrm>
                  <a:prstGeom prst="rect">
                    <a:avLst/>
                  </a:prstGeom>
                  <a:solidFill>
                    <a:srgbClr val="4F81BD"/>
                  </a:solidFill>
                  <a:ln w="25400" cap="flat" cmpd="sng" algn="ctr">
                    <a:solidFill>
                      <a:srgbClr val="4F81BD">
                        <a:shade val="5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>
                    <a:defPPr>
                      <a:defRPr lang="ja-JP"/>
                    </a:defPPr>
                    <a:lvl1pPr marL="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1" lang="ja-JP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  <a:cs typeface="+mn-cs"/>
                    </a:endParaRPr>
                  </a:p>
                </p:txBody>
              </p:sp>
              <p:sp>
                <p:nvSpPr>
                  <p:cNvPr id="95" name="正方形/長方形 94">
                    <a:extLst>
                      <a:ext uri="{FF2B5EF4-FFF2-40B4-BE49-F238E27FC236}">
                        <a16:creationId xmlns:a16="http://schemas.microsoft.com/office/drawing/2014/main" id="{15446011-C581-48B1-ACFE-F53746115F66}"/>
                      </a:ext>
                    </a:extLst>
                  </p:cNvPr>
                  <p:cNvSpPr/>
                  <p:nvPr/>
                </p:nvSpPr>
                <p:spPr>
                  <a:xfrm>
                    <a:off x="4918080" y="360132"/>
                    <a:ext cx="328617" cy="292104"/>
                  </a:xfrm>
                  <a:prstGeom prst="rect">
                    <a:avLst/>
                  </a:prstGeom>
                  <a:solidFill>
                    <a:srgbClr val="4F81BD"/>
                  </a:solidFill>
                  <a:ln w="25400" cap="flat" cmpd="sng" algn="ctr">
                    <a:solidFill>
                      <a:srgbClr val="4F81BD">
                        <a:shade val="5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>
                    <a:defPPr>
                      <a:defRPr lang="ja-JP"/>
                    </a:defPPr>
                    <a:lvl1pPr marL="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1" lang="ja-JP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  <a:cs typeface="+mn-cs"/>
                    </a:endParaRPr>
                  </a:p>
                </p:txBody>
              </p:sp>
              <p:sp>
                <p:nvSpPr>
                  <p:cNvPr id="96" name="正方形/長方形 95">
                    <a:extLst>
                      <a:ext uri="{FF2B5EF4-FFF2-40B4-BE49-F238E27FC236}">
                        <a16:creationId xmlns:a16="http://schemas.microsoft.com/office/drawing/2014/main" id="{F3F876A2-D931-4B86-98A3-EDB507F5E49B}"/>
                      </a:ext>
                    </a:extLst>
                  </p:cNvPr>
                  <p:cNvSpPr/>
                  <p:nvPr/>
                </p:nvSpPr>
                <p:spPr>
                  <a:xfrm>
                    <a:off x="3214678" y="357166"/>
                    <a:ext cx="3000396" cy="881054"/>
                  </a:xfrm>
                  <a:prstGeom prst="rect">
                    <a:avLst/>
                  </a:prstGeom>
                  <a:noFill/>
                  <a:ln w="25400" cap="flat" cmpd="sng" algn="ctr">
                    <a:solidFill>
                      <a:srgbClr val="4F81BD">
                        <a:shade val="5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ja-JP" alt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  <a:cs typeface="+mn-cs"/>
                    </a:endParaRPr>
                  </a:p>
                </p:txBody>
              </p:sp>
              <p:sp>
                <p:nvSpPr>
                  <p:cNvPr id="97" name="円/楕円 24">
                    <a:extLst>
                      <a:ext uri="{FF2B5EF4-FFF2-40B4-BE49-F238E27FC236}">
                        <a16:creationId xmlns:a16="http://schemas.microsoft.com/office/drawing/2014/main" id="{FCFC8BDE-2E65-49CC-A398-174C83253504}"/>
                      </a:ext>
                    </a:extLst>
                  </p:cNvPr>
                  <p:cNvSpPr/>
                  <p:nvPr/>
                </p:nvSpPr>
                <p:spPr>
                  <a:xfrm>
                    <a:off x="4718052" y="800064"/>
                    <a:ext cx="45719" cy="45719"/>
                  </a:xfrm>
                  <a:prstGeom prst="ellipse">
                    <a:avLst/>
                  </a:prstGeom>
                  <a:solidFill>
                    <a:srgbClr val="4F81BD"/>
                  </a:solidFill>
                  <a:ln w="25400" cap="flat" cmpd="sng" algn="ctr">
                    <a:solidFill>
                      <a:srgbClr val="4F81BD">
                        <a:shade val="5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ja-JP" alt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  <a:cs typeface="+mn-cs"/>
                    </a:endParaRPr>
                  </a:p>
                </p:txBody>
              </p:sp>
              <p:sp>
                <p:nvSpPr>
                  <p:cNvPr id="98" name="テキスト ボックス 97">
                    <a:extLst>
                      <a:ext uri="{FF2B5EF4-FFF2-40B4-BE49-F238E27FC236}">
                        <a16:creationId xmlns:a16="http://schemas.microsoft.com/office/drawing/2014/main" id="{BFD4DE34-1F43-4263-BE50-C0367F80D99E}"/>
                      </a:ext>
                    </a:extLst>
                  </p:cNvPr>
                  <p:cNvSpPr txBox="1"/>
                  <p:nvPr/>
                </p:nvSpPr>
                <p:spPr>
                  <a:xfrm>
                    <a:off x="4572000" y="-3222"/>
                    <a:ext cx="301686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ja-JP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ＭＳ Ｐゴシック" panose="020B0600070205080204" pitchFamily="50" charset="-128"/>
                      </a:rPr>
                      <a:t>1</a:t>
                    </a:r>
                    <a:endParaRPr kumimoji="0" lang="ja-JP" alt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</a:endParaRPr>
                  </a:p>
                </p:txBody>
              </p:sp>
              <p:sp>
                <p:nvSpPr>
                  <p:cNvPr id="99" name="テキスト ボックス 98">
                    <a:extLst>
                      <a:ext uri="{FF2B5EF4-FFF2-40B4-BE49-F238E27FC236}">
                        <a16:creationId xmlns:a16="http://schemas.microsoft.com/office/drawing/2014/main" id="{F6CC6D78-9F8C-46A5-841B-0A41D65D9EBC}"/>
                      </a:ext>
                    </a:extLst>
                  </p:cNvPr>
                  <p:cNvSpPr txBox="1"/>
                  <p:nvPr/>
                </p:nvSpPr>
                <p:spPr>
                  <a:xfrm>
                    <a:off x="4572000" y="1155257"/>
                    <a:ext cx="301686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ja-JP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ＭＳ Ｐゴシック" panose="020B0600070205080204" pitchFamily="50" charset="-128"/>
                      </a:rPr>
                      <a:t>3</a:t>
                    </a:r>
                    <a:endParaRPr kumimoji="0" lang="ja-JP" alt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</a:endParaRPr>
                  </a:p>
                </p:txBody>
              </p:sp>
              <p:sp>
                <p:nvSpPr>
                  <p:cNvPr id="100" name="テキスト ボックス 99">
                    <a:extLst>
                      <a:ext uri="{FF2B5EF4-FFF2-40B4-BE49-F238E27FC236}">
                        <a16:creationId xmlns:a16="http://schemas.microsoft.com/office/drawing/2014/main" id="{E4C079DB-ACCA-48C9-BC02-72E64F46A625}"/>
                      </a:ext>
                    </a:extLst>
                  </p:cNvPr>
                  <p:cNvSpPr txBox="1"/>
                  <p:nvPr/>
                </p:nvSpPr>
                <p:spPr>
                  <a:xfrm>
                    <a:off x="5265747" y="654012"/>
                    <a:ext cx="301686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ja-JP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ＭＳ Ｐゴシック" panose="020B0600070205080204" pitchFamily="50" charset="-128"/>
                      </a:rPr>
                      <a:t>2</a:t>
                    </a:r>
                    <a:endParaRPr kumimoji="0" lang="ja-JP" alt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</a:endParaRPr>
                  </a:p>
                </p:txBody>
              </p:sp>
              <p:sp>
                <p:nvSpPr>
                  <p:cNvPr id="101" name="テキスト ボックス 100">
                    <a:extLst>
                      <a:ext uri="{FF2B5EF4-FFF2-40B4-BE49-F238E27FC236}">
                        <a16:creationId xmlns:a16="http://schemas.microsoft.com/office/drawing/2014/main" id="{B7424EA8-C60F-4D51-97CF-379275F0FE71}"/>
                      </a:ext>
                    </a:extLst>
                  </p:cNvPr>
                  <p:cNvSpPr txBox="1"/>
                  <p:nvPr/>
                </p:nvSpPr>
                <p:spPr>
                  <a:xfrm>
                    <a:off x="3878253" y="654012"/>
                    <a:ext cx="301686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ja-JP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ＭＳ Ｐゴシック" panose="020B0600070205080204" pitchFamily="50" charset="-128"/>
                      </a:rPr>
                      <a:t>4</a:t>
                    </a:r>
                    <a:endParaRPr kumimoji="0" lang="ja-JP" alt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</a:endParaRPr>
                  </a:p>
                </p:txBody>
              </p:sp>
            </p:grpSp>
            <p:sp>
              <p:nvSpPr>
                <p:cNvPr id="89" name="テキスト ボックス 88">
                  <a:extLst>
                    <a:ext uri="{FF2B5EF4-FFF2-40B4-BE49-F238E27FC236}">
                      <a16:creationId xmlns:a16="http://schemas.microsoft.com/office/drawing/2014/main" id="{A19ADFD0-D239-4FD7-AD8D-14B3D05BD356}"/>
                    </a:ext>
                  </a:extLst>
                </p:cNvPr>
                <p:cNvSpPr txBox="1"/>
                <p:nvPr/>
              </p:nvSpPr>
              <p:spPr>
                <a:xfrm>
                  <a:off x="6591212" y="1520788"/>
                  <a:ext cx="393056" cy="338554"/>
                </a:xfrm>
                <a:prstGeom prst="rect">
                  <a:avLst/>
                </a:prstGeom>
                <a:solidFill>
                  <a:srgbClr val="F79646">
                    <a:lumMod val="75000"/>
                  </a:srgbClr>
                </a:solidFill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ja-JP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</a:rPr>
                    <a:t>45</a:t>
                  </a:r>
                  <a:endParaRPr kumimoji="0" lang="ja-JP" alt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</p:grpSp>
          <p:sp>
            <p:nvSpPr>
              <p:cNvPr id="82" name="正方形/長方形 81">
                <a:extLst>
                  <a:ext uri="{FF2B5EF4-FFF2-40B4-BE49-F238E27FC236}">
                    <a16:creationId xmlns:a16="http://schemas.microsoft.com/office/drawing/2014/main" id="{FDD1D4C2-6698-4761-BECF-EE5F165FCF5B}"/>
                  </a:ext>
                </a:extLst>
              </p:cNvPr>
              <p:cNvSpPr/>
              <p:nvPr/>
            </p:nvSpPr>
            <p:spPr>
              <a:xfrm>
                <a:off x="8135537" y="2634706"/>
                <a:ext cx="328617" cy="292104"/>
              </a:xfrm>
              <a:prstGeom prst="rect">
                <a:avLst/>
              </a:prstGeom>
              <a:solidFill>
                <a:srgbClr val="4F81BD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>
                <a:defPPr>
                  <a:defRPr lang="ja-JP"/>
                </a:defPPr>
                <a:lvl1pPr marL="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83" name="正方形/長方形 82">
                <a:extLst>
                  <a:ext uri="{FF2B5EF4-FFF2-40B4-BE49-F238E27FC236}">
                    <a16:creationId xmlns:a16="http://schemas.microsoft.com/office/drawing/2014/main" id="{C45B42BD-9873-41DD-86D2-C86DC7EBD378}"/>
                  </a:ext>
                </a:extLst>
              </p:cNvPr>
              <p:cNvSpPr/>
              <p:nvPr/>
            </p:nvSpPr>
            <p:spPr>
              <a:xfrm>
                <a:off x="7465190" y="2058052"/>
                <a:ext cx="328617" cy="292104"/>
              </a:xfrm>
              <a:prstGeom prst="rect">
                <a:avLst/>
              </a:prstGeom>
              <a:solidFill>
                <a:srgbClr val="4F81BD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>
                <a:defPPr>
                  <a:defRPr lang="ja-JP"/>
                </a:defPPr>
                <a:lvl1pPr marL="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84" name="正方形/長方形 83">
                <a:extLst>
                  <a:ext uri="{FF2B5EF4-FFF2-40B4-BE49-F238E27FC236}">
                    <a16:creationId xmlns:a16="http://schemas.microsoft.com/office/drawing/2014/main" id="{E2166F50-2BDD-47E2-82AB-4C2BE4DD251B}"/>
                  </a:ext>
                </a:extLst>
              </p:cNvPr>
              <p:cNvSpPr/>
              <p:nvPr/>
            </p:nvSpPr>
            <p:spPr>
              <a:xfrm>
                <a:off x="7460671" y="2636018"/>
                <a:ext cx="328617" cy="292104"/>
              </a:xfrm>
              <a:prstGeom prst="rect">
                <a:avLst/>
              </a:prstGeom>
              <a:solidFill>
                <a:srgbClr val="4F81BD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>
                <a:defPPr>
                  <a:defRPr lang="ja-JP"/>
                </a:defPPr>
                <a:lvl1pPr marL="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endParaRPr>
              </a:p>
            </p:txBody>
          </p:sp>
        </p:grpSp>
        <p:sp>
          <p:nvSpPr>
            <p:cNvPr id="79" name="正方形/長方形 78">
              <a:extLst>
                <a:ext uri="{FF2B5EF4-FFF2-40B4-BE49-F238E27FC236}">
                  <a16:creationId xmlns:a16="http://schemas.microsoft.com/office/drawing/2014/main" id="{D2942D3B-BA20-48B5-BDB9-8857C51EE6E3}"/>
                </a:ext>
              </a:extLst>
            </p:cNvPr>
            <p:cNvSpPr/>
            <p:nvPr/>
          </p:nvSpPr>
          <p:spPr>
            <a:xfrm>
              <a:off x="4056980" y="964397"/>
              <a:ext cx="328617" cy="292104"/>
            </a:xfrm>
            <a:prstGeom prst="rect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80" name="正方形/長方形 79">
              <a:extLst>
                <a:ext uri="{FF2B5EF4-FFF2-40B4-BE49-F238E27FC236}">
                  <a16:creationId xmlns:a16="http://schemas.microsoft.com/office/drawing/2014/main" id="{C2963E5C-2223-47B0-A832-1A766127FF4E}"/>
                </a:ext>
              </a:extLst>
            </p:cNvPr>
            <p:cNvSpPr/>
            <p:nvPr/>
          </p:nvSpPr>
          <p:spPr>
            <a:xfrm>
              <a:off x="4715228" y="905758"/>
              <a:ext cx="328617" cy="292104"/>
            </a:xfrm>
            <a:prstGeom prst="rect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</p:grpSp>
      <p:sp>
        <p:nvSpPr>
          <p:cNvPr id="106" name="テキスト ボックス 105">
            <a:extLst>
              <a:ext uri="{FF2B5EF4-FFF2-40B4-BE49-F238E27FC236}">
                <a16:creationId xmlns:a16="http://schemas.microsoft.com/office/drawing/2014/main" id="{D5097B46-CD6B-4F8F-B649-18A70FE49CC5}"/>
              </a:ext>
            </a:extLst>
          </p:cNvPr>
          <p:cNvSpPr txBox="1"/>
          <p:nvPr/>
        </p:nvSpPr>
        <p:spPr>
          <a:xfrm>
            <a:off x="6924775" y="2013622"/>
            <a:ext cx="2157963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dirty="0" err="1">
                <a:latin typeface="Symbol" panose="05050102010706020507" pitchFamily="18" charset="2"/>
              </a:rPr>
              <a:t>f</a:t>
            </a:r>
            <a:r>
              <a:rPr kumimoji="1" lang="en-US" altLang="ja-JP" dirty="0" err="1">
                <a:sym typeface="Wingdings" panose="05000000000000000000" pitchFamily="2" charset="2"/>
              </a:rPr>
              <a:t></a:t>
            </a:r>
            <a:r>
              <a:rPr lang="en-US" altLang="ja-JP" dirty="0" err="1">
                <a:sym typeface="Wingdings" panose="05000000000000000000" pitchFamily="2" charset="2"/>
              </a:rPr>
              <a:t>KK</a:t>
            </a:r>
            <a:r>
              <a:rPr kumimoji="1" lang="en-US" altLang="ja-JP" dirty="0">
                <a:sym typeface="Wingdings" panose="05000000000000000000" pitchFamily="2" charset="2"/>
              </a:rPr>
              <a:t>, w/ AC veto</a:t>
            </a:r>
            <a:endParaRPr kumimoji="1" lang="ja-JP" altLang="en-US" baseline="30000" dirty="0"/>
          </a:p>
        </p:txBody>
      </p:sp>
      <p:sp>
        <p:nvSpPr>
          <p:cNvPr id="111" name="テキスト ボックス 110">
            <a:extLst>
              <a:ext uri="{FF2B5EF4-FFF2-40B4-BE49-F238E27FC236}">
                <a16:creationId xmlns:a16="http://schemas.microsoft.com/office/drawing/2014/main" id="{C91ACB10-1420-4938-9AF8-5D3B8AA9D157}"/>
              </a:ext>
            </a:extLst>
          </p:cNvPr>
          <p:cNvSpPr txBox="1"/>
          <p:nvPr/>
        </p:nvSpPr>
        <p:spPr>
          <a:xfrm rot="5400000">
            <a:off x="3221834" y="2657410"/>
            <a:ext cx="11977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b="1" dirty="0" err="1"/>
              <a:t>p</a:t>
            </a:r>
            <a:r>
              <a:rPr lang="en-US" altLang="ja-JP" sz="1600" b="1" baseline="-25000" dirty="0" err="1"/>
              <a:t>T</a:t>
            </a:r>
            <a:r>
              <a:rPr lang="en-US" altLang="ja-JP" sz="1600" b="1" dirty="0"/>
              <a:t>(GeV/c)</a:t>
            </a:r>
            <a:endParaRPr kumimoji="1" lang="ja-JP" altLang="en-US" sz="1600" b="1" dirty="0"/>
          </a:p>
        </p:txBody>
      </p:sp>
      <p:sp>
        <p:nvSpPr>
          <p:cNvPr id="113" name="テキスト ボックス 112">
            <a:extLst>
              <a:ext uri="{FF2B5EF4-FFF2-40B4-BE49-F238E27FC236}">
                <a16:creationId xmlns:a16="http://schemas.microsoft.com/office/drawing/2014/main" id="{AE1FF5DF-DF83-46F6-A1AA-6EA513AA52B8}"/>
              </a:ext>
            </a:extLst>
          </p:cNvPr>
          <p:cNvSpPr txBox="1"/>
          <p:nvPr/>
        </p:nvSpPr>
        <p:spPr>
          <a:xfrm>
            <a:off x="7189439" y="5922446"/>
            <a:ext cx="325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b="1" dirty="0"/>
              <a:t>Y</a:t>
            </a:r>
            <a:endParaRPr kumimoji="1" lang="ja-JP" altLang="en-US" sz="1600" b="1" dirty="0"/>
          </a:p>
        </p:txBody>
      </p:sp>
      <p:sp>
        <p:nvSpPr>
          <p:cNvPr id="115" name="テキスト ボックス 114">
            <a:extLst>
              <a:ext uri="{FF2B5EF4-FFF2-40B4-BE49-F238E27FC236}">
                <a16:creationId xmlns:a16="http://schemas.microsoft.com/office/drawing/2014/main" id="{F1A1927C-B667-4FD8-B3F6-86863751B184}"/>
              </a:ext>
            </a:extLst>
          </p:cNvPr>
          <p:cNvSpPr txBox="1"/>
          <p:nvPr/>
        </p:nvSpPr>
        <p:spPr>
          <a:xfrm rot="5400000">
            <a:off x="7321242" y="2808576"/>
            <a:ext cx="11977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b="1" dirty="0" err="1"/>
              <a:t>p</a:t>
            </a:r>
            <a:r>
              <a:rPr lang="en-US" altLang="ja-JP" sz="1600" b="1" baseline="-25000" dirty="0" err="1"/>
              <a:t>T</a:t>
            </a:r>
            <a:r>
              <a:rPr lang="en-US" altLang="ja-JP" sz="1600" b="1" dirty="0"/>
              <a:t>(GeV/c)</a:t>
            </a:r>
            <a:endParaRPr kumimoji="1" lang="ja-JP" altLang="en-US" sz="1600" b="1" dirty="0"/>
          </a:p>
        </p:txBody>
      </p:sp>
      <p:sp>
        <p:nvSpPr>
          <p:cNvPr id="117" name="テキスト ボックス 116">
            <a:extLst>
              <a:ext uri="{FF2B5EF4-FFF2-40B4-BE49-F238E27FC236}">
                <a16:creationId xmlns:a16="http://schemas.microsoft.com/office/drawing/2014/main" id="{4FC9D908-B3CF-457E-9020-70C3EBF6F687}"/>
              </a:ext>
            </a:extLst>
          </p:cNvPr>
          <p:cNvSpPr txBox="1"/>
          <p:nvPr/>
        </p:nvSpPr>
        <p:spPr>
          <a:xfrm>
            <a:off x="11372621" y="6046971"/>
            <a:ext cx="325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b="1" dirty="0"/>
              <a:t>Y</a:t>
            </a:r>
            <a:endParaRPr kumimoji="1" lang="ja-JP" altLang="en-US" sz="1600" b="1" dirty="0"/>
          </a:p>
        </p:txBody>
      </p:sp>
      <p:sp>
        <p:nvSpPr>
          <p:cNvPr id="118" name="テキスト ボックス 117">
            <a:extLst>
              <a:ext uri="{FF2B5EF4-FFF2-40B4-BE49-F238E27FC236}">
                <a16:creationId xmlns:a16="http://schemas.microsoft.com/office/drawing/2014/main" id="{BB5C9416-E7B7-44CE-A7CB-AC07DC00BAB3}"/>
              </a:ext>
            </a:extLst>
          </p:cNvPr>
          <p:cNvSpPr txBox="1"/>
          <p:nvPr/>
        </p:nvSpPr>
        <p:spPr>
          <a:xfrm>
            <a:off x="4936124" y="6308209"/>
            <a:ext cx="13949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First Phase</a:t>
            </a:r>
            <a:endParaRPr kumimoji="1" lang="ja-JP" altLang="en-US" dirty="0"/>
          </a:p>
        </p:txBody>
      </p:sp>
      <p:sp>
        <p:nvSpPr>
          <p:cNvPr id="120" name="テキスト ボックス 119">
            <a:extLst>
              <a:ext uri="{FF2B5EF4-FFF2-40B4-BE49-F238E27FC236}">
                <a16:creationId xmlns:a16="http://schemas.microsoft.com/office/drawing/2014/main" id="{91985CDB-80DA-4DA3-8216-C07313632010}"/>
              </a:ext>
            </a:extLst>
          </p:cNvPr>
          <p:cNvSpPr txBox="1"/>
          <p:nvPr/>
        </p:nvSpPr>
        <p:spPr>
          <a:xfrm>
            <a:off x="9082738" y="6261000"/>
            <a:ext cx="13067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2nd Phase</a:t>
            </a:r>
            <a:endParaRPr kumimoji="1" lang="ja-JP" altLang="en-US" dirty="0"/>
          </a:p>
        </p:txBody>
      </p:sp>
      <p:sp>
        <p:nvSpPr>
          <p:cNvPr id="121" name="矢印: 右 120">
            <a:extLst>
              <a:ext uri="{FF2B5EF4-FFF2-40B4-BE49-F238E27FC236}">
                <a16:creationId xmlns:a16="http://schemas.microsoft.com/office/drawing/2014/main" id="{F93DF903-A991-4662-A026-DDB116FDA38E}"/>
              </a:ext>
            </a:extLst>
          </p:cNvPr>
          <p:cNvSpPr/>
          <p:nvPr/>
        </p:nvSpPr>
        <p:spPr>
          <a:xfrm>
            <a:off x="7606400" y="6345839"/>
            <a:ext cx="581830" cy="302891"/>
          </a:xfrm>
          <a:prstGeom prst="rightArrow">
            <a:avLst/>
          </a:prstGeom>
          <a:solidFill>
            <a:srgbClr val="01FF7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23" name="直線矢印コネクタ 122">
            <a:extLst>
              <a:ext uri="{FF2B5EF4-FFF2-40B4-BE49-F238E27FC236}">
                <a16:creationId xmlns:a16="http://schemas.microsoft.com/office/drawing/2014/main" id="{AF21EEFB-0B8F-462D-BFCB-FB0AA2B97F3D}"/>
              </a:ext>
            </a:extLst>
          </p:cNvPr>
          <p:cNvCxnSpPr>
            <a:stCxn id="97" idx="6"/>
          </p:cNvCxnSpPr>
          <p:nvPr/>
        </p:nvCxnSpPr>
        <p:spPr>
          <a:xfrm flipV="1">
            <a:off x="5949048" y="1068823"/>
            <a:ext cx="1129218" cy="1203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直線矢印コネクタ 124">
            <a:extLst>
              <a:ext uri="{FF2B5EF4-FFF2-40B4-BE49-F238E27FC236}">
                <a16:creationId xmlns:a16="http://schemas.microsoft.com/office/drawing/2014/main" id="{17C4AEF2-1500-41F1-B580-260A61D6850F}"/>
              </a:ext>
            </a:extLst>
          </p:cNvPr>
          <p:cNvCxnSpPr>
            <a:cxnSpLocks/>
          </p:cNvCxnSpPr>
          <p:nvPr/>
        </p:nvCxnSpPr>
        <p:spPr>
          <a:xfrm flipV="1">
            <a:off x="5923865" y="120815"/>
            <a:ext cx="0" cy="92515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7" name="テキスト ボックス 126">
            <a:extLst>
              <a:ext uri="{FF2B5EF4-FFF2-40B4-BE49-F238E27FC236}">
                <a16:creationId xmlns:a16="http://schemas.microsoft.com/office/drawing/2014/main" id="{4832D4AF-B11C-4505-A115-DAB616792C07}"/>
              </a:ext>
            </a:extLst>
          </p:cNvPr>
          <p:cNvSpPr txBox="1"/>
          <p:nvPr/>
        </p:nvSpPr>
        <p:spPr>
          <a:xfrm>
            <a:off x="5887263" y="-75220"/>
            <a:ext cx="2984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y</a:t>
            </a:r>
            <a:endParaRPr kumimoji="1" lang="ja-JP" altLang="en-US" dirty="0"/>
          </a:p>
        </p:txBody>
      </p:sp>
      <p:sp>
        <p:nvSpPr>
          <p:cNvPr id="129" name="テキスト ボックス 128">
            <a:extLst>
              <a:ext uri="{FF2B5EF4-FFF2-40B4-BE49-F238E27FC236}">
                <a16:creationId xmlns:a16="http://schemas.microsoft.com/office/drawing/2014/main" id="{2797129C-4EF5-4F20-A46B-45521C3F98AC}"/>
              </a:ext>
            </a:extLst>
          </p:cNvPr>
          <p:cNvSpPr txBox="1"/>
          <p:nvPr/>
        </p:nvSpPr>
        <p:spPr>
          <a:xfrm>
            <a:off x="7051904" y="930137"/>
            <a:ext cx="2984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x</a:t>
            </a:r>
            <a:endParaRPr kumimoji="1" lang="ja-JP" altLang="en-US" dirty="0"/>
          </a:p>
        </p:txBody>
      </p:sp>
      <p:sp>
        <p:nvSpPr>
          <p:cNvPr id="12" name="コンテンツ プレースホルダー 11">
            <a:extLst>
              <a:ext uri="{FF2B5EF4-FFF2-40B4-BE49-F238E27FC236}">
                <a16:creationId xmlns:a16="http://schemas.microsoft.com/office/drawing/2014/main" id="{03A7AE2C-3F06-470A-8FF3-12A9731534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08648619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コンテンツ プレースホルダー 3">
            <a:extLst>
              <a:ext uri="{FF2B5EF4-FFF2-40B4-BE49-F238E27FC236}">
                <a16:creationId xmlns:a16="http://schemas.microsoft.com/office/drawing/2014/main" id="{12051041-11A3-4BFB-AF32-42F145666C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5121" y="2205957"/>
            <a:ext cx="4532960" cy="4013705"/>
          </a:xfrm>
          <a:prstGeom prst="rect">
            <a:avLst/>
          </a:prstGeom>
        </p:spPr>
      </p:pic>
      <p:pic>
        <p:nvPicPr>
          <p:cNvPr id="85" name="コンテンツ プレースホルダー 3">
            <a:extLst>
              <a:ext uri="{FF2B5EF4-FFF2-40B4-BE49-F238E27FC236}">
                <a16:creationId xmlns:a16="http://schemas.microsoft.com/office/drawing/2014/main" id="{12877029-59E5-4775-B2D3-7451F4F5C9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3824" y="2202539"/>
            <a:ext cx="4532961" cy="4013709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766D66E3-8A28-4B28-9EDA-75AF2B1CB4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8075" y="-57602"/>
            <a:ext cx="10515600" cy="1325563"/>
          </a:xfrm>
        </p:spPr>
        <p:txBody>
          <a:bodyPr/>
          <a:lstStyle/>
          <a:p>
            <a:r>
              <a:rPr kumimoji="1" lang="en-US" altLang="ja-JP" dirty="0"/>
              <a:t>Acceptance</a:t>
            </a:r>
            <a:endParaRPr kumimoji="1" lang="ja-JP" altLang="en-US" dirty="0"/>
          </a:p>
        </p:txBody>
      </p:sp>
      <p:grpSp>
        <p:nvGrpSpPr>
          <p:cNvPr id="52" name="グループ化 51">
            <a:extLst>
              <a:ext uri="{FF2B5EF4-FFF2-40B4-BE49-F238E27FC236}">
                <a16:creationId xmlns:a16="http://schemas.microsoft.com/office/drawing/2014/main" id="{DFF60AE0-17E0-4D86-93C3-E8AF40080451}"/>
              </a:ext>
            </a:extLst>
          </p:cNvPr>
          <p:cNvGrpSpPr/>
          <p:nvPr/>
        </p:nvGrpSpPr>
        <p:grpSpPr>
          <a:xfrm>
            <a:off x="8266763" y="300693"/>
            <a:ext cx="3539515" cy="1862564"/>
            <a:chOff x="3038026" y="279795"/>
            <a:chExt cx="3539515" cy="1862564"/>
          </a:xfrm>
        </p:grpSpPr>
        <p:grpSp>
          <p:nvGrpSpPr>
            <p:cNvPr id="53" name="グループ化 52">
              <a:extLst>
                <a:ext uri="{FF2B5EF4-FFF2-40B4-BE49-F238E27FC236}">
                  <a16:creationId xmlns:a16="http://schemas.microsoft.com/office/drawing/2014/main" id="{5FA989C4-520F-405E-9C20-4A5F71E9980B}"/>
                </a:ext>
              </a:extLst>
            </p:cNvPr>
            <p:cNvGrpSpPr/>
            <p:nvPr/>
          </p:nvGrpSpPr>
          <p:grpSpPr>
            <a:xfrm>
              <a:off x="3038026" y="279795"/>
              <a:ext cx="3539515" cy="1862564"/>
              <a:chOff x="6439847" y="1693503"/>
              <a:chExt cx="3539515" cy="1862564"/>
            </a:xfrm>
          </p:grpSpPr>
          <p:grpSp>
            <p:nvGrpSpPr>
              <p:cNvPr id="56" name="グループ化 6">
                <a:extLst>
                  <a:ext uri="{FF2B5EF4-FFF2-40B4-BE49-F238E27FC236}">
                    <a16:creationId xmlns:a16="http://schemas.microsoft.com/office/drawing/2014/main" id="{B7DE223C-F6F1-4A9C-9B13-42BDA4A5DE58}"/>
                  </a:ext>
                </a:extLst>
              </p:cNvPr>
              <p:cNvGrpSpPr/>
              <p:nvPr/>
            </p:nvGrpSpPr>
            <p:grpSpPr>
              <a:xfrm>
                <a:off x="6439847" y="1693503"/>
                <a:ext cx="3539515" cy="1862564"/>
                <a:chOff x="4572000" y="-3222"/>
                <a:chExt cx="3539515" cy="1862564"/>
              </a:xfrm>
            </p:grpSpPr>
            <p:grpSp>
              <p:nvGrpSpPr>
                <p:cNvPr id="63" name="グループ化 7">
                  <a:extLst>
                    <a:ext uri="{FF2B5EF4-FFF2-40B4-BE49-F238E27FC236}">
                      <a16:creationId xmlns:a16="http://schemas.microsoft.com/office/drawing/2014/main" id="{1E64959E-E65E-4897-96A7-D17B85DEFB17}"/>
                    </a:ext>
                  </a:extLst>
                </p:cNvPr>
                <p:cNvGrpSpPr/>
                <p:nvPr/>
              </p:nvGrpSpPr>
              <p:grpSpPr>
                <a:xfrm>
                  <a:off x="4572000" y="-3222"/>
                  <a:ext cx="3539515" cy="1862163"/>
                  <a:chOff x="3214678" y="-3222"/>
                  <a:chExt cx="3539515" cy="1862163"/>
                </a:xfrm>
              </p:grpSpPr>
              <p:sp>
                <p:nvSpPr>
                  <p:cNvPr id="65" name="テキスト ボックス 64">
                    <a:extLst>
                      <a:ext uri="{FF2B5EF4-FFF2-40B4-BE49-F238E27FC236}">
                        <a16:creationId xmlns:a16="http://schemas.microsoft.com/office/drawing/2014/main" id="{C44AC9CC-D2C4-4C4B-98AA-164EB6DB0DEB}"/>
                      </a:ext>
                    </a:extLst>
                  </p:cNvPr>
                  <p:cNvSpPr txBox="1"/>
                  <p:nvPr/>
                </p:nvSpPr>
                <p:spPr>
                  <a:xfrm>
                    <a:off x="4765838" y="1520387"/>
                    <a:ext cx="393056" cy="338554"/>
                  </a:xfrm>
                  <a:prstGeom prst="rect">
                    <a:avLst/>
                  </a:prstGeom>
                  <a:solidFill>
                    <a:srgbClr val="F79646">
                      <a:lumMod val="75000"/>
                    </a:srgbClr>
                  </a:solidFill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ja-JP" sz="16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ＭＳ Ｐゴシック" panose="020B0600070205080204" pitchFamily="50" charset="-128"/>
                      </a:rPr>
                      <a:t>15</a:t>
                    </a:r>
                    <a:endParaRPr kumimoji="0" lang="ja-JP" alt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</a:endParaRPr>
                  </a:p>
                </p:txBody>
              </p:sp>
              <p:sp>
                <p:nvSpPr>
                  <p:cNvPr id="66" name="テキスト ボックス 65">
                    <a:extLst>
                      <a:ext uri="{FF2B5EF4-FFF2-40B4-BE49-F238E27FC236}">
                        <a16:creationId xmlns:a16="http://schemas.microsoft.com/office/drawing/2014/main" id="{DB918194-3806-45E8-9D5C-7B5F5130849A}"/>
                      </a:ext>
                    </a:extLst>
                  </p:cNvPr>
                  <p:cNvSpPr txBox="1"/>
                  <p:nvPr/>
                </p:nvSpPr>
                <p:spPr>
                  <a:xfrm>
                    <a:off x="6361137" y="472334"/>
                    <a:ext cx="393056" cy="338554"/>
                  </a:xfrm>
                  <a:prstGeom prst="rect">
                    <a:avLst/>
                  </a:prstGeom>
                  <a:solidFill>
                    <a:srgbClr val="F79646">
                      <a:lumMod val="75000"/>
                    </a:srgbClr>
                  </a:solidFill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ja-JP" sz="1600" kern="0" dirty="0">
                        <a:solidFill>
                          <a:prstClr val="black"/>
                        </a:solidFill>
                        <a:latin typeface="Calibri"/>
                        <a:ea typeface="ＭＳ Ｐゴシック" panose="020B0600070205080204" pitchFamily="50" charset="-128"/>
                      </a:rPr>
                      <a:t>1</a:t>
                    </a:r>
                    <a:r>
                      <a:rPr kumimoji="0" lang="en-US" altLang="ja-JP" sz="16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ＭＳ Ｐゴシック" panose="020B0600070205080204" pitchFamily="50" charset="-128"/>
                      </a:rPr>
                      <a:t>5</a:t>
                    </a:r>
                    <a:endParaRPr kumimoji="0" lang="ja-JP" alt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</a:endParaRPr>
                  </a:p>
                </p:txBody>
              </p:sp>
              <p:sp>
                <p:nvSpPr>
                  <p:cNvPr id="67" name="テキスト ボックス 66">
                    <a:extLst>
                      <a:ext uri="{FF2B5EF4-FFF2-40B4-BE49-F238E27FC236}">
                        <a16:creationId xmlns:a16="http://schemas.microsoft.com/office/drawing/2014/main" id="{78A0BC84-FA09-4F5E-8B86-09884503922B}"/>
                      </a:ext>
                    </a:extLst>
                  </p:cNvPr>
                  <p:cNvSpPr txBox="1"/>
                  <p:nvPr/>
                </p:nvSpPr>
                <p:spPr>
                  <a:xfrm>
                    <a:off x="6361137" y="80628"/>
                    <a:ext cx="393056" cy="338554"/>
                  </a:xfrm>
                  <a:prstGeom prst="rect">
                    <a:avLst/>
                  </a:prstGeom>
                  <a:solidFill>
                    <a:srgbClr val="F79646">
                      <a:lumMod val="75000"/>
                    </a:srgbClr>
                  </a:solidFill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ja-JP" sz="1600" kern="0" dirty="0">
                        <a:solidFill>
                          <a:prstClr val="black"/>
                        </a:solidFill>
                        <a:latin typeface="Calibri"/>
                        <a:ea typeface="ＭＳ Ｐゴシック" panose="020B0600070205080204" pitchFamily="50" charset="-128"/>
                      </a:rPr>
                      <a:t>4</a:t>
                    </a:r>
                    <a:r>
                      <a:rPr kumimoji="0" lang="en-US" altLang="ja-JP" sz="16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ＭＳ Ｐゴシック" panose="020B0600070205080204" pitchFamily="50" charset="-128"/>
                      </a:rPr>
                      <a:t>5</a:t>
                    </a:r>
                    <a:endParaRPr kumimoji="0" lang="ja-JP" alt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</a:endParaRPr>
                  </a:p>
                </p:txBody>
              </p:sp>
              <p:sp>
                <p:nvSpPr>
                  <p:cNvPr id="68" name="正方形/長方形 67">
                    <a:extLst>
                      <a:ext uri="{FF2B5EF4-FFF2-40B4-BE49-F238E27FC236}">
                        <a16:creationId xmlns:a16="http://schemas.microsoft.com/office/drawing/2014/main" id="{A7DEB89B-16D5-4E8D-8016-2976097A7440}"/>
                      </a:ext>
                    </a:extLst>
                  </p:cNvPr>
                  <p:cNvSpPr/>
                  <p:nvPr/>
                </p:nvSpPr>
                <p:spPr>
                  <a:xfrm>
                    <a:off x="4572000" y="361908"/>
                    <a:ext cx="328617" cy="292104"/>
                  </a:xfrm>
                  <a:prstGeom prst="rect">
                    <a:avLst/>
                  </a:prstGeom>
                  <a:solidFill>
                    <a:srgbClr val="4F81BD"/>
                  </a:solidFill>
                  <a:ln w="25400" cap="flat" cmpd="sng" algn="ctr">
                    <a:solidFill>
                      <a:srgbClr val="4F81BD">
                        <a:shade val="5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ja-JP" alt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  <a:cs typeface="+mn-cs"/>
                    </a:endParaRPr>
                  </a:p>
                </p:txBody>
              </p:sp>
              <p:sp>
                <p:nvSpPr>
                  <p:cNvPr id="69" name="正方形/長方形 68">
                    <a:extLst>
                      <a:ext uri="{FF2B5EF4-FFF2-40B4-BE49-F238E27FC236}">
                        <a16:creationId xmlns:a16="http://schemas.microsoft.com/office/drawing/2014/main" id="{F8672A93-53CC-426E-96F1-25FC9E52CB9F}"/>
                      </a:ext>
                    </a:extLst>
                  </p:cNvPr>
                  <p:cNvSpPr/>
                  <p:nvPr/>
                </p:nvSpPr>
                <p:spPr>
                  <a:xfrm>
                    <a:off x="4572000" y="946116"/>
                    <a:ext cx="328617" cy="292104"/>
                  </a:xfrm>
                  <a:prstGeom prst="rect">
                    <a:avLst/>
                  </a:prstGeom>
                  <a:solidFill>
                    <a:srgbClr val="4F81BD"/>
                  </a:solidFill>
                  <a:ln w="25400" cap="flat" cmpd="sng" algn="ctr">
                    <a:solidFill>
                      <a:srgbClr val="4F81BD">
                        <a:shade val="5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>
                    <a:defPPr>
                      <a:defRPr lang="ja-JP"/>
                    </a:defPPr>
                    <a:lvl1pPr marL="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1" lang="ja-JP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  <a:cs typeface="+mn-cs"/>
                    </a:endParaRPr>
                  </a:p>
                </p:txBody>
              </p:sp>
              <p:sp>
                <p:nvSpPr>
                  <p:cNvPr id="71" name="正方形/長方形 70">
                    <a:extLst>
                      <a:ext uri="{FF2B5EF4-FFF2-40B4-BE49-F238E27FC236}">
                        <a16:creationId xmlns:a16="http://schemas.microsoft.com/office/drawing/2014/main" id="{BDD68C33-42E0-4B70-A537-76956A50647E}"/>
                      </a:ext>
                    </a:extLst>
                  </p:cNvPr>
                  <p:cNvSpPr/>
                  <p:nvPr/>
                </p:nvSpPr>
                <p:spPr>
                  <a:xfrm>
                    <a:off x="3214678" y="357166"/>
                    <a:ext cx="3000396" cy="881054"/>
                  </a:xfrm>
                  <a:prstGeom prst="rect">
                    <a:avLst/>
                  </a:prstGeom>
                  <a:noFill/>
                  <a:ln w="25400" cap="flat" cmpd="sng" algn="ctr">
                    <a:solidFill>
                      <a:srgbClr val="4F81BD">
                        <a:shade val="5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ja-JP" alt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  <a:cs typeface="+mn-cs"/>
                    </a:endParaRPr>
                  </a:p>
                </p:txBody>
              </p:sp>
              <p:sp>
                <p:nvSpPr>
                  <p:cNvPr id="72" name="円/楕円 24">
                    <a:extLst>
                      <a:ext uri="{FF2B5EF4-FFF2-40B4-BE49-F238E27FC236}">
                        <a16:creationId xmlns:a16="http://schemas.microsoft.com/office/drawing/2014/main" id="{DED4E8B8-FAAB-4DCD-8100-A33ABECE08F4}"/>
                      </a:ext>
                    </a:extLst>
                  </p:cNvPr>
                  <p:cNvSpPr/>
                  <p:nvPr/>
                </p:nvSpPr>
                <p:spPr>
                  <a:xfrm>
                    <a:off x="4718052" y="800064"/>
                    <a:ext cx="45719" cy="45719"/>
                  </a:xfrm>
                  <a:prstGeom prst="ellipse">
                    <a:avLst/>
                  </a:prstGeom>
                  <a:solidFill>
                    <a:srgbClr val="4F81BD"/>
                  </a:solidFill>
                  <a:ln w="25400" cap="flat" cmpd="sng" algn="ctr">
                    <a:solidFill>
                      <a:srgbClr val="4F81BD">
                        <a:shade val="5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ja-JP" alt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  <a:cs typeface="+mn-cs"/>
                    </a:endParaRPr>
                  </a:p>
                </p:txBody>
              </p:sp>
              <p:sp>
                <p:nvSpPr>
                  <p:cNvPr id="73" name="テキスト ボックス 72">
                    <a:extLst>
                      <a:ext uri="{FF2B5EF4-FFF2-40B4-BE49-F238E27FC236}">
                        <a16:creationId xmlns:a16="http://schemas.microsoft.com/office/drawing/2014/main" id="{D4F6D87C-3561-4CF4-800B-8DB74D2B14A3}"/>
                      </a:ext>
                    </a:extLst>
                  </p:cNvPr>
                  <p:cNvSpPr txBox="1"/>
                  <p:nvPr/>
                </p:nvSpPr>
                <p:spPr>
                  <a:xfrm>
                    <a:off x="4572000" y="-3222"/>
                    <a:ext cx="301686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ja-JP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ＭＳ Ｐゴシック" panose="020B0600070205080204" pitchFamily="50" charset="-128"/>
                      </a:rPr>
                      <a:t>1</a:t>
                    </a:r>
                    <a:endParaRPr kumimoji="0" lang="ja-JP" alt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</a:endParaRPr>
                  </a:p>
                </p:txBody>
              </p:sp>
              <p:sp>
                <p:nvSpPr>
                  <p:cNvPr id="74" name="テキスト ボックス 73">
                    <a:extLst>
                      <a:ext uri="{FF2B5EF4-FFF2-40B4-BE49-F238E27FC236}">
                        <a16:creationId xmlns:a16="http://schemas.microsoft.com/office/drawing/2014/main" id="{7D59D75D-7480-4581-B75D-53246F18954E}"/>
                      </a:ext>
                    </a:extLst>
                  </p:cNvPr>
                  <p:cNvSpPr txBox="1"/>
                  <p:nvPr/>
                </p:nvSpPr>
                <p:spPr>
                  <a:xfrm>
                    <a:off x="4572000" y="1155257"/>
                    <a:ext cx="301686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ja-JP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ＭＳ Ｐゴシック" panose="020B0600070205080204" pitchFamily="50" charset="-128"/>
                      </a:rPr>
                      <a:t>3</a:t>
                    </a:r>
                    <a:endParaRPr kumimoji="0" lang="ja-JP" alt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</a:endParaRPr>
                  </a:p>
                </p:txBody>
              </p:sp>
              <p:sp>
                <p:nvSpPr>
                  <p:cNvPr id="75" name="テキスト ボックス 74">
                    <a:extLst>
                      <a:ext uri="{FF2B5EF4-FFF2-40B4-BE49-F238E27FC236}">
                        <a16:creationId xmlns:a16="http://schemas.microsoft.com/office/drawing/2014/main" id="{34F2B8EA-7917-490B-BBB6-1A1397ECD690}"/>
                      </a:ext>
                    </a:extLst>
                  </p:cNvPr>
                  <p:cNvSpPr txBox="1"/>
                  <p:nvPr/>
                </p:nvSpPr>
                <p:spPr>
                  <a:xfrm>
                    <a:off x="5265747" y="654012"/>
                    <a:ext cx="301686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ja-JP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ＭＳ Ｐゴシック" panose="020B0600070205080204" pitchFamily="50" charset="-128"/>
                      </a:rPr>
                      <a:t>2</a:t>
                    </a:r>
                    <a:endParaRPr kumimoji="0" lang="ja-JP" alt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</a:endParaRPr>
                  </a:p>
                </p:txBody>
              </p:sp>
              <p:sp>
                <p:nvSpPr>
                  <p:cNvPr id="76" name="テキスト ボックス 75">
                    <a:extLst>
                      <a:ext uri="{FF2B5EF4-FFF2-40B4-BE49-F238E27FC236}">
                        <a16:creationId xmlns:a16="http://schemas.microsoft.com/office/drawing/2014/main" id="{F6327018-7D2C-4FE2-8261-E7407F0BC0CF}"/>
                      </a:ext>
                    </a:extLst>
                  </p:cNvPr>
                  <p:cNvSpPr txBox="1"/>
                  <p:nvPr/>
                </p:nvSpPr>
                <p:spPr>
                  <a:xfrm>
                    <a:off x="3878253" y="654012"/>
                    <a:ext cx="301686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ja-JP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ＭＳ Ｐゴシック" panose="020B0600070205080204" pitchFamily="50" charset="-128"/>
                      </a:rPr>
                      <a:t>4</a:t>
                    </a:r>
                    <a:endParaRPr kumimoji="0" lang="ja-JP" alt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</a:endParaRPr>
                  </a:p>
                </p:txBody>
              </p:sp>
            </p:grpSp>
            <p:sp>
              <p:nvSpPr>
                <p:cNvPr id="64" name="テキスト ボックス 63">
                  <a:extLst>
                    <a:ext uri="{FF2B5EF4-FFF2-40B4-BE49-F238E27FC236}">
                      <a16:creationId xmlns:a16="http://schemas.microsoft.com/office/drawing/2014/main" id="{7024807C-F08E-410D-A529-7A1E69BFAD11}"/>
                    </a:ext>
                  </a:extLst>
                </p:cNvPr>
                <p:cNvSpPr txBox="1"/>
                <p:nvPr/>
              </p:nvSpPr>
              <p:spPr>
                <a:xfrm>
                  <a:off x="6591212" y="1520788"/>
                  <a:ext cx="393056" cy="338554"/>
                </a:xfrm>
                <a:prstGeom prst="rect">
                  <a:avLst/>
                </a:prstGeom>
                <a:solidFill>
                  <a:srgbClr val="F79646">
                    <a:lumMod val="75000"/>
                  </a:srgbClr>
                </a:solidFill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ja-JP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</a:rPr>
                    <a:t>45</a:t>
                  </a:r>
                  <a:endParaRPr kumimoji="0" lang="ja-JP" alt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</p:grpSp>
          <p:grpSp>
            <p:nvGrpSpPr>
              <p:cNvPr id="60" name="グループ化 59">
                <a:extLst>
                  <a:ext uri="{FF2B5EF4-FFF2-40B4-BE49-F238E27FC236}">
                    <a16:creationId xmlns:a16="http://schemas.microsoft.com/office/drawing/2014/main" id="{E4080831-9797-494B-AFA8-FFE4EC8B58C7}"/>
                  </a:ext>
                </a:extLst>
              </p:cNvPr>
              <p:cNvGrpSpPr/>
              <p:nvPr/>
            </p:nvGrpSpPr>
            <p:grpSpPr>
              <a:xfrm>
                <a:off x="7808338" y="2372097"/>
                <a:ext cx="328617" cy="292104"/>
                <a:chOff x="8732216" y="2794153"/>
                <a:chExt cx="328617" cy="292104"/>
              </a:xfrm>
            </p:grpSpPr>
            <p:sp>
              <p:nvSpPr>
                <p:cNvPr id="61" name="正方形/長方形 60">
                  <a:extLst>
                    <a:ext uri="{FF2B5EF4-FFF2-40B4-BE49-F238E27FC236}">
                      <a16:creationId xmlns:a16="http://schemas.microsoft.com/office/drawing/2014/main" id="{3B7A3837-78E9-42F2-A4C3-8A1D253061A1}"/>
                    </a:ext>
                  </a:extLst>
                </p:cNvPr>
                <p:cNvSpPr/>
                <p:nvPr/>
              </p:nvSpPr>
              <p:spPr>
                <a:xfrm>
                  <a:off x="8732216" y="2794153"/>
                  <a:ext cx="328617" cy="292104"/>
                </a:xfrm>
                <a:prstGeom prst="rect">
                  <a:avLst/>
                </a:prstGeom>
                <a:solidFill>
                  <a:srgbClr val="4F81BD"/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62" name="正方形/長方形 61">
                  <a:extLst>
                    <a:ext uri="{FF2B5EF4-FFF2-40B4-BE49-F238E27FC236}">
                      <a16:creationId xmlns:a16="http://schemas.microsoft.com/office/drawing/2014/main" id="{A67A5FA9-7A37-4507-9BF6-6EA9DB2E505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8808420" y="2860834"/>
                  <a:ext cx="164308" cy="146052"/>
                </a:xfrm>
                <a:prstGeom prst="rect">
                  <a:avLst/>
                </a:prstGeom>
                <a:solidFill>
                  <a:sysClr val="window" lastClr="FFFFFF"/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</p:grpSp>
        </p:grpSp>
        <p:sp>
          <p:nvSpPr>
            <p:cNvPr id="54" name="正方形/長方形 53">
              <a:extLst>
                <a:ext uri="{FF2B5EF4-FFF2-40B4-BE49-F238E27FC236}">
                  <a16:creationId xmlns:a16="http://schemas.microsoft.com/office/drawing/2014/main" id="{9F59A896-7287-426D-80DB-E6AAAF4F2831}"/>
                </a:ext>
              </a:extLst>
            </p:cNvPr>
            <p:cNvSpPr/>
            <p:nvPr/>
          </p:nvSpPr>
          <p:spPr>
            <a:xfrm>
              <a:off x="4056980" y="964397"/>
              <a:ext cx="328617" cy="292104"/>
            </a:xfrm>
            <a:prstGeom prst="rect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55" name="正方形/長方形 54">
              <a:extLst>
                <a:ext uri="{FF2B5EF4-FFF2-40B4-BE49-F238E27FC236}">
                  <a16:creationId xmlns:a16="http://schemas.microsoft.com/office/drawing/2014/main" id="{799D826C-B191-402A-8338-0840C70D8A0C}"/>
                </a:ext>
              </a:extLst>
            </p:cNvPr>
            <p:cNvSpPr/>
            <p:nvPr/>
          </p:nvSpPr>
          <p:spPr>
            <a:xfrm>
              <a:off x="4715228" y="905758"/>
              <a:ext cx="328617" cy="292104"/>
            </a:xfrm>
            <a:prstGeom prst="rect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</p:grpSp>
      <p:sp>
        <p:nvSpPr>
          <p:cNvPr id="106" name="テキスト ボックス 105">
            <a:extLst>
              <a:ext uri="{FF2B5EF4-FFF2-40B4-BE49-F238E27FC236}">
                <a16:creationId xmlns:a16="http://schemas.microsoft.com/office/drawing/2014/main" id="{D5097B46-CD6B-4F8F-B649-18A70FE49CC5}"/>
              </a:ext>
            </a:extLst>
          </p:cNvPr>
          <p:cNvSpPr txBox="1"/>
          <p:nvPr/>
        </p:nvSpPr>
        <p:spPr>
          <a:xfrm>
            <a:off x="6772375" y="2013622"/>
            <a:ext cx="2157963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dirty="0" err="1">
                <a:latin typeface="Symbol" panose="05050102010706020507" pitchFamily="18" charset="2"/>
              </a:rPr>
              <a:t>f</a:t>
            </a:r>
            <a:r>
              <a:rPr kumimoji="1" lang="en-US" altLang="ja-JP" dirty="0" err="1">
                <a:sym typeface="Wingdings" panose="05000000000000000000" pitchFamily="2" charset="2"/>
              </a:rPr>
              <a:t></a:t>
            </a:r>
            <a:r>
              <a:rPr lang="en-US" altLang="ja-JP" dirty="0" err="1">
                <a:sym typeface="Wingdings" panose="05000000000000000000" pitchFamily="2" charset="2"/>
              </a:rPr>
              <a:t>KK</a:t>
            </a:r>
            <a:r>
              <a:rPr kumimoji="1" lang="en-US" altLang="ja-JP" dirty="0">
                <a:sym typeface="Wingdings" panose="05000000000000000000" pitchFamily="2" charset="2"/>
              </a:rPr>
              <a:t>, w/ AC veto</a:t>
            </a:r>
            <a:endParaRPr kumimoji="1" lang="ja-JP" altLang="en-US" baseline="30000" dirty="0"/>
          </a:p>
        </p:txBody>
      </p:sp>
      <p:sp>
        <p:nvSpPr>
          <p:cNvPr id="111" name="テキスト ボックス 110">
            <a:extLst>
              <a:ext uri="{FF2B5EF4-FFF2-40B4-BE49-F238E27FC236}">
                <a16:creationId xmlns:a16="http://schemas.microsoft.com/office/drawing/2014/main" id="{C91ACB10-1420-4938-9AF8-5D3B8AA9D157}"/>
              </a:ext>
            </a:extLst>
          </p:cNvPr>
          <p:cNvSpPr txBox="1"/>
          <p:nvPr/>
        </p:nvSpPr>
        <p:spPr>
          <a:xfrm rot="5400000">
            <a:off x="3069434" y="2657410"/>
            <a:ext cx="11977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b="1" dirty="0" err="1"/>
              <a:t>p</a:t>
            </a:r>
            <a:r>
              <a:rPr lang="en-US" altLang="ja-JP" sz="1600" b="1" baseline="-25000" dirty="0" err="1"/>
              <a:t>T</a:t>
            </a:r>
            <a:r>
              <a:rPr lang="en-US" altLang="ja-JP" sz="1600" b="1" dirty="0"/>
              <a:t>(GeV/c)</a:t>
            </a:r>
            <a:endParaRPr kumimoji="1" lang="ja-JP" altLang="en-US" sz="1600" b="1" dirty="0"/>
          </a:p>
        </p:txBody>
      </p:sp>
      <p:sp>
        <p:nvSpPr>
          <p:cNvPr id="113" name="テキスト ボックス 112">
            <a:extLst>
              <a:ext uri="{FF2B5EF4-FFF2-40B4-BE49-F238E27FC236}">
                <a16:creationId xmlns:a16="http://schemas.microsoft.com/office/drawing/2014/main" id="{AE1FF5DF-DF83-46F6-A1AA-6EA513AA52B8}"/>
              </a:ext>
            </a:extLst>
          </p:cNvPr>
          <p:cNvSpPr txBox="1"/>
          <p:nvPr/>
        </p:nvSpPr>
        <p:spPr>
          <a:xfrm>
            <a:off x="7037039" y="5922446"/>
            <a:ext cx="325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b="1" dirty="0"/>
              <a:t>Y</a:t>
            </a:r>
            <a:endParaRPr kumimoji="1" lang="ja-JP" altLang="en-US" sz="1600" b="1" dirty="0"/>
          </a:p>
        </p:txBody>
      </p:sp>
      <p:sp>
        <p:nvSpPr>
          <p:cNvPr id="115" name="テキスト ボックス 114">
            <a:extLst>
              <a:ext uri="{FF2B5EF4-FFF2-40B4-BE49-F238E27FC236}">
                <a16:creationId xmlns:a16="http://schemas.microsoft.com/office/drawing/2014/main" id="{F1A1927C-B667-4FD8-B3F6-86863751B184}"/>
              </a:ext>
            </a:extLst>
          </p:cNvPr>
          <p:cNvSpPr txBox="1"/>
          <p:nvPr/>
        </p:nvSpPr>
        <p:spPr>
          <a:xfrm rot="5400000">
            <a:off x="7168842" y="2808576"/>
            <a:ext cx="11977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b="1" dirty="0" err="1"/>
              <a:t>p</a:t>
            </a:r>
            <a:r>
              <a:rPr lang="en-US" altLang="ja-JP" sz="1600" b="1" baseline="-25000" dirty="0" err="1"/>
              <a:t>T</a:t>
            </a:r>
            <a:r>
              <a:rPr lang="en-US" altLang="ja-JP" sz="1600" b="1" dirty="0"/>
              <a:t>(GeV/c)</a:t>
            </a:r>
            <a:endParaRPr kumimoji="1" lang="ja-JP" altLang="en-US" sz="1600" b="1" dirty="0"/>
          </a:p>
        </p:txBody>
      </p:sp>
      <p:sp>
        <p:nvSpPr>
          <p:cNvPr id="117" name="テキスト ボックス 116">
            <a:extLst>
              <a:ext uri="{FF2B5EF4-FFF2-40B4-BE49-F238E27FC236}">
                <a16:creationId xmlns:a16="http://schemas.microsoft.com/office/drawing/2014/main" id="{4FC9D908-B3CF-457E-9020-70C3EBF6F687}"/>
              </a:ext>
            </a:extLst>
          </p:cNvPr>
          <p:cNvSpPr txBox="1"/>
          <p:nvPr/>
        </p:nvSpPr>
        <p:spPr>
          <a:xfrm>
            <a:off x="11220221" y="6046971"/>
            <a:ext cx="325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b="1" dirty="0"/>
              <a:t>Y</a:t>
            </a:r>
            <a:endParaRPr kumimoji="1" lang="ja-JP" altLang="en-US" sz="1600" b="1" dirty="0"/>
          </a:p>
        </p:txBody>
      </p:sp>
      <p:grpSp>
        <p:nvGrpSpPr>
          <p:cNvPr id="86" name="グループ化 85">
            <a:extLst>
              <a:ext uri="{FF2B5EF4-FFF2-40B4-BE49-F238E27FC236}">
                <a16:creationId xmlns:a16="http://schemas.microsoft.com/office/drawing/2014/main" id="{87F1F682-84A6-4793-9240-9B935064AF14}"/>
              </a:ext>
            </a:extLst>
          </p:cNvPr>
          <p:cNvGrpSpPr/>
          <p:nvPr/>
        </p:nvGrpSpPr>
        <p:grpSpPr>
          <a:xfrm>
            <a:off x="4036782" y="245517"/>
            <a:ext cx="3539515" cy="1862564"/>
            <a:chOff x="3038026" y="279795"/>
            <a:chExt cx="3539515" cy="1862564"/>
          </a:xfrm>
        </p:grpSpPr>
        <p:grpSp>
          <p:nvGrpSpPr>
            <p:cNvPr id="104" name="グループ化 6">
              <a:extLst>
                <a:ext uri="{FF2B5EF4-FFF2-40B4-BE49-F238E27FC236}">
                  <a16:creationId xmlns:a16="http://schemas.microsoft.com/office/drawing/2014/main" id="{7F38F157-AF2B-4923-A65E-4161F6D30BBA}"/>
                </a:ext>
              </a:extLst>
            </p:cNvPr>
            <p:cNvGrpSpPr/>
            <p:nvPr/>
          </p:nvGrpSpPr>
          <p:grpSpPr>
            <a:xfrm>
              <a:off x="3038026" y="279795"/>
              <a:ext cx="3539515" cy="1862564"/>
              <a:chOff x="4572000" y="-3222"/>
              <a:chExt cx="3539515" cy="1862564"/>
            </a:xfrm>
          </p:grpSpPr>
          <p:grpSp>
            <p:nvGrpSpPr>
              <p:cNvPr id="112" name="グループ化 7">
                <a:extLst>
                  <a:ext uri="{FF2B5EF4-FFF2-40B4-BE49-F238E27FC236}">
                    <a16:creationId xmlns:a16="http://schemas.microsoft.com/office/drawing/2014/main" id="{76872F50-8FA8-46A2-9651-B8F8C402BEBF}"/>
                  </a:ext>
                </a:extLst>
              </p:cNvPr>
              <p:cNvGrpSpPr/>
              <p:nvPr/>
            </p:nvGrpSpPr>
            <p:grpSpPr>
              <a:xfrm>
                <a:off x="4572000" y="-3222"/>
                <a:ext cx="3539515" cy="1862163"/>
                <a:chOff x="3214678" y="-3222"/>
                <a:chExt cx="3539515" cy="1862163"/>
              </a:xfrm>
            </p:grpSpPr>
            <p:sp>
              <p:nvSpPr>
                <p:cNvPr id="116" name="テキスト ボックス 115">
                  <a:extLst>
                    <a:ext uri="{FF2B5EF4-FFF2-40B4-BE49-F238E27FC236}">
                      <a16:creationId xmlns:a16="http://schemas.microsoft.com/office/drawing/2014/main" id="{9F910777-8915-40F4-8332-05CAF0757E0F}"/>
                    </a:ext>
                  </a:extLst>
                </p:cNvPr>
                <p:cNvSpPr txBox="1"/>
                <p:nvPr/>
              </p:nvSpPr>
              <p:spPr>
                <a:xfrm>
                  <a:off x="4765838" y="1520387"/>
                  <a:ext cx="393056" cy="338554"/>
                </a:xfrm>
                <a:prstGeom prst="rect">
                  <a:avLst/>
                </a:prstGeom>
                <a:solidFill>
                  <a:srgbClr val="F79646">
                    <a:lumMod val="75000"/>
                  </a:srgbClr>
                </a:solidFill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ja-JP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</a:rPr>
                    <a:t>15</a:t>
                  </a:r>
                  <a:endParaRPr kumimoji="0" lang="ja-JP" alt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119" name="テキスト ボックス 118">
                  <a:extLst>
                    <a:ext uri="{FF2B5EF4-FFF2-40B4-BE49-F238E27FC236}">
                      <a16:creationId xmlns:a16="http://schemas.microsoft.com/office/drawing/2014/main" id="{C832EE02-73B1-4B49-9E2F-794F55673027}"/>
                    </a:ext>
                  </a:extLst>
                </p:cNvPr>
                <p:cNvSpPr txBox="1"/>
                <p:nvPr/>
              </p:nvSpPr>
              <p:spPr>
                <a:xfrm>
                  <a:off x="6361137" y="472334"/>
                  <a:ext cx="393056" cy="338554"/>
                </a:xfrm>
                <a:prstGeom prst="rect">
                  <a:avLst/>
                </a:prstGeom>
                <a:solidFill>
                  <a:srgbClr val="F79646">
                    <a:lumMod val="75000"/>
                  </a:srgbClr>
                </a:solidFill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ja-JP" sz="1600" kern="0" dirty="0">
                      <a:solidFill>
                        <a:prstClr val="black"/>
                      </a:solidFill>
                      <a:latin typeface="Calibri"/>
                      <a:ea typeface="ＭＳ Ｐゴシック" panose="020B0600070205080204" pitchFamily="50" charset="-128"/>
                    </a:rPr>
                    <a:t>1</a:t>
                  </a:r>
                  <a:r>
                    <a:rPr kumimoji="0" lang="en-US" altLang="ja-JP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</a:rPr>
                    <a:t>5</a:t>
                  </a:r>
                  <a:endParaRPr kumimoji="0" lang="ja-JP" alt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122" name="テキスト ボックス 121">
                  <a:extLst>
                    <a:ext uri="{FF2B5EF4-FFF2-40B4-BE49-F238E27FC236}">
                      <a16:creationId xmlns:a16="http://schemas.microsoft.com/office/drawing/2014/main" id="{AC7FDAEE-88B4-4956-BA9C-7CC70947C000}"/>
                    </a:ext>
                  </a:extLst>
                </p:cNvPr>
                <p:cNvSpPr txBox="1"/>
                <p:nvPr/>
              </p:nvSpPr>
              <p:spPr>
                <a:xfrm>
                  <a:off x="6361137" y="80628"/>
                  <a:ext cx="393056" cy="338554"/>
                </a:xfrm>
                <a:prstGeom prst="rect">
                  <a:avLst/>
                </a:prstGeom>
                <a:solidFill>
                  <a:srgbClr val="F79646">
                    <a:lumMod val="75000"/>
                  </a:srgbClr>
                </a:solidFill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ja-JP" sz="1600" kern="0" dirty="0">
                      <a:solidFill>
                        <a:prstClr val="black"/>
                      </a:solidFill>
                      <a:latin typeface="Calibri"/>
                      <a:ea typeface="ＭＳ Ｐゴシック" panose="020B0600070205080204" pitchFamily="50" charset="-128"/>
                    </a:rPr>
                    <a:t>4</a:t>
                  </a:r>
                  <a:r>
                    <a:rPr kumimoji="0" lang="en-US" altLang="ja-JP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</a:rPr>
                    <a:t>5</a:t>
                  </a:r>
                  <a:endParaRPr kumimoji="0" lang="ja-JP" alt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124" name="正方形/長方形 123">
                  <a:extLst>
                    <a:ext uri="{FF2B5EF4-FFF2-40B4-BE49-F238E27FC236}">
                      <a16:creationId xmlns:a16="http://schemas.microsoft.com/office/drawing/2014/main" id="{1FEC8BC8-5CAB-40FD-8E21-F2FF17E41A79}"/>
                    </a:ext>
                  </a:extLst>
                </p:cNvPr>
                <p:cNvSpPr/>
                <p:nvPr/>
              </p:nvSpPr>
              <p:spPr>
                <a:xfrm>
                  <a:off x="4572000" y="361908"/>
                  <a:ext cx="328617" cy="292104"/>
                </a:xfrm>
                <a:prstGeom prst="rect">
                  <a:avLst/>
                </a:prstGeom>
                <a:solidFill>
                  <a:srgbClr val="4F81BD"/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ja-JP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126" name="正方形/長方形 125">
                  <a:extLst>
                    <a:ext uri="{FF2B5EF4-FFF2-40B4-BE49-F238E27FC236}">
                      <a16:creationId xmlns:a16="http://schemas.microsoft.com/office/drawing/2014/main" id="{15970050-6654-4865-B91A-1068556F2AD7}"/>
                    </a:ext>
                  </a:extLst>
                </p:cNvPr>
                <p:cNvSpPr/>
                <p:nvPr/>
              </p:nvSpPr>
              <p:spPr>
                <a:xfrm>
                  <a:off x="4572000" y="946116"/>
                  <a:ext cx="328617" cy="292104"/>
                </a:xfrm>
                <a:prstGeom prst="rect">
                  <a:avLst/>
                </a:prstGeom>
                <a:solidFill>
                  <a:srgbClr val="4F81BD"/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130" name="正方形/長方形 129">
                  <a:extLst>
                    <a:ext uri="{FF2B5EF4-FFF2-40B4-BE49-F238E27FC236}">
                      <a16:creationId xmlns:a16="http://schemas.microsoft.com/office/drawing/2014/main" id="{BDD32454-DB7F-4F16-9EFB-5F243BDC7907}"/>
                    </a:ext>
                  </a:extLst>
                </p:cNvPr>
                <p:cNvSpPr/>
                <p:nvPr/>
              </p:nvSpPr>
              <p:spPr>
                <a:xfrm>
                  <a:off x="3214678" y="357166"/>
                  <a:ext cx="3000396" cy="881054"/>
                </a:xfrm>
                <a:prstGeom prst="rect">
                  <a:avLst/>
                </a:prstGeom>
                <a:noFill/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ja-JP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131" name="円/楕円 24">
                  <a:extLst>
                    <a:ext uri="{FF2B5EF4-FFF2-40B4-BE49-F238E27FC236}">
                      <a16:creationId xmlns:a16="http://schemas.microsoft.com/office/drawing/2014/main" id="{3F288C73-D184-4C64-824D-BF42374C7794}"/>
                    </a:ext>
                  </a:extLst>
                </p:cNvPr>
                <p:cNvSpPr/>
                <p:nvPr/>
              </p:nvSpPr>
              <p:spPr>
                <a:xfrm>
                  <a:off x="4718052" y="800064"/>
                  <a:ext cx="45719" cy="45719"/>
                </a:xfrm>
                <a:prstGeom prst="ellipse">
                  <a:avLst/>
                </a:prstGeom>
                <a:solidFill>
                  <a:srgbClr val="4F81BD"/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ja-JP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132" name="テキスト ボックス 131">
                  <a:extLst>
                    <a:ext uri="{FF2B5EF4-FFF2-40B4-BE49-F238E27FC236}">
                      <a16:creationId xmlns:a16="http://schemas.microsoft.com/office/drawing/2014/main" id="{F0AA273B-CF33-44A7-BAA1-10DD5AC7E7AB}"/>
                    </a:ext>
                  </a:extLst>
                </p:cNvPr>
                <p:cNvSpPr txBox="1"/>
                <p:nvPr/>
              </p:nvSpPr>
              <p:spPr>
                <a:xfrm>
                  <a:off x="4572000" y="-3222"/>
                  <a:ext cx="30168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ja-JP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</a:rPr>
                    <a:t>1</a:t>
                  </a:r>
                  <a:endParaRPr kumimoji="0" lang="ja-JP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133" name="テキスト ボックス 132">
                  <a:extLst>
                    <a:ext uri="{FF2B5EF4-FFF2-40B4-BE49-F238E27FC236}">
                      <a16:creationId xmlns:a16="http://schemas.microsoft.com/office/drawing/2014/main" id="{7BC6E1FB-963C-46A7-AF61-FDD23C76FEE9}"/>
                    </a:ext>
                  </a:extLst>
                </p:cNvPr>
                <p:cNvSpPr txBox="1"/>
                <p:nvPr/>
              </p:nvSpPr>
              <p:spPr>
                <a:xfrm>
                  <a:off x="4572000" y="1155257"/>
                  <a:ext cx="30168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ja-JP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</a:rPr>
                    <a:t>3</a:t>
                  </a:r>
                  <a:endParaRPr kumimoji="0" lang="ja-JP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134" name="テキスト ボックス 133">
                  <a:extLst>
                    <a:ext uri="{FF2B5EF4-FFF2-40B4-BE49-F238E27FC236}">
                      <a16:creationId xmlns:a16="http://schemas.microsoft.com/office/drawing/2014/main" id="{1E786D67-FEAE-47FF-8B77-38147C223F8B}"/>
                    </a:ext>
                  </a:extLst>
                </p:cNvPr>
                <p:cNvSpPr txBox="1"/>
                <p:nvPr/>
              </p:nvSpPr>
              <p:spPr>
                <a:xfrm>
                  <a:off x="5265747" y="654012"/>
                  <a:ext cx="30168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ja-JP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</a:rPr>
                    <a:t>2</a:t>
                  </a:r>
                  <a:endParaRPr kumimoji="0" lang="ja-JP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135" name="テキスト ボックス 134">
                  <a:extLst>
                    <a:ext uri="{FF2B5EF4-FFF2-40B4-BE49-F238E27FC236}">
                      <a16:creationId xmlns:a16="http://schemas.microsoft.com/office/drawing/2014/main" id="{D6B1E1C2-8242-447C-9626-D9DB48CC676B}"/>
                    </a:ext>
                  </a:extLst>
                </p:cNvPr>
                <p:cNvSpPr txBox="1"/>
                <p:nvPr/>
              </p:nvSpPr>
              <p:spPr>
                <a:xfrm>
                  <a:off x="3878253" y="654012"/>
                  <a:ext cx="30168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ja-JP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</a:rPr>
                    <a:t>4</a:t>
                  </a:r>
                  <a:endParaRPr kumimoji="0" lang="ja-JP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</p:grpSp>
          <p:sp>
            <p:nvSpPr>
              <p:cNvPr id="114" name="テキスト ボックス 113">
                <a:extLst>
                  <a:ext uri="{FF2B5EF4-FFF2-40B4-BE49-F238E27FC236}">
                    <a16:creationId xmlns:a16="http://schemas.microsoft.com/office/drawing/2014/main" id="{B92EEB09-C983-468D-88FD-48C5672568E7}"/>
                  </a:ext>
                </a:extLst>
              </p:cNvPr>
              <p:cNvSpPr txBox="1"/>
              <p:nvPr/>
            </p:nvSpPr>
            <p:spPr>
              <a:xfrm>
                <a:off x="6591212" y="1520788"/>
                <a:ext cx="393056" cy="338554"/>
              </a:xfrm>
              <a:prstGeom prst="rect">
                <a:avLst/>
              </a:prstGeom>
              <a:solidFill>
                <a:srgbClr val="F79646">
                  <a:lumMod val="75000"/>
                </a:srgbClr>
              </a:solidFill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ja-JP" sz="1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</a:rPr>
                  <a:t>45</a:t>
                </a:r>
                <a:endParaRPr kumimoji="0" lang="ja-JP" altLang="en-US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</a:endParaRPr>
              </a:p>
            </p:txBody>
          </p:sp>
        </p:grpSp>
        <p:sp>
          <p:nvSpPr>
            <p:cNvPr id="102" name="正方形/長方形 101">
              <a:extLst>
                <a:ext uri="{FF2B5EF4-FFF2-40B4-BE49-F238E27FC236}">
                  <a16:creationId xmlns:a16="http://schemas.microsoft.com/office/drawing/2014/main" id="{92856426-B7E6-476D-916F-D340B2736EC1}"/>
                </a:ext>
              </a:extLst>
            </p:cNvPr>
            <p:cNvSpPr/>
            <p:nvPr/>
          </p:nvSpPr>
          <p:spPr>
            <a:xfrm>
              <a:off x="4056980" y="964397"/>
              <a:ext cx="328617" cy="292104"/>
            </a:xfrm>
            <a:prstGeom prst="rect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103" name="正方形/長方形 102">
              <a:extLst>
                <a:ext uri="{FF2B5EF4-FFF2-40B4-BE49-F238E27FC236}">
                  <a16:creationId xmlns:a16="http://schemas.microsoft.com/office/drawing/2014/main" id="{ED6D87C2-F25B-4165-BCB5-6A24E34E749A}"/>
                </a:ext>
              </a:extLst>
            </p:cNvPr>
            <p:cNvSpPr/>
            <p:nvPr/>
          </p:nvSpPr>
          <p:spPr>
            <a:xfrm>
              <a:off x="4715228" y="905758"/>
              <a:ext cx="328617" cy="292104"/>
            </a:xfrm>
            <a:prstGeom prst="rect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</p:grp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7580B840-8A50-46ED-9EBA-D192E1989D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0443" y="6872464"/>
            <a:ext cx="8946274" cy="790399"/>
          </a:xfrm>
        </p:spPr>
        <p:txBody>
          <a:bodyPr/>
          <a:lstStyle/>
          <a:p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449294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5EA9051-814E-49D5-933E-507556284C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69393" y="-135575"/>
            <a:ext cx="10515600" cy="1325563"/>
          </a:xfrm>
        </p:spPr>
        <p:txBody>
          <a:bodyPr/>
          <a:lstStyle/>
          <a:p>
            <a:r>
              <a:rPr kumimoji="1" lang="en-US" altLang="ja-JP" dirty="0"/>
              <a:t>Invariant Mass</a:t>
            </a:r>
            <a:endParaRPr kumimoji="1" lang="ja-JP" altLang="en-US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FD58BFD6-5403-4FEF-80BC-8CA76A161F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913" y="775256"/>
            <a:ext cx="4423052" cy="3916387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B9FAEFD6-8604-4AF0-9496-FC2BF03186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9921" y="1416529"/>
            <a:ext cx="5432079" cy="5169529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76AFED41-2E13-4007-AA55-A3286504C4AF}"/>
              </a:ext>
            </a:extLst>
          </p:cNvPr>
          <p:cNvSpPr txBox="1"/>
          <p:nvPr/>
        </p:nvSpPr>
        <p:spPr>
          <a:xfrm>
            <a:off x="8927193" y="775256"/>
            <a:ext cx="9124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/>
              <a:t>E325</a:t>
            </a:r>
            <a:endParaRPr kumimoji="1" lang="ja-JP" altLang="en-US" sz="2400" b="1" dirty="0"/>
          </a:p>
        </p:txBody>
      </p:sp>
      <p:sp>
        <p:nvSpPr>
          <p:cNvPr id="14" name="コンテンツ プレースホルダー 13">
            <a:extLst>
              <a:ext uri="{FF2B5EF4-FFF2-40B4-BE49-F238E27FC236}">
                <a16:creationId xmlns:a16="http://schemas.microsoft.com/office/drawing/2014/main" id="{660BA793-963E-4FCA-84B8-18D29D17EB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98508" y="2044863"/>
            <a:ext cx="2761413" cy="2093510"/>
          </a:xfrm>
        </p:spPr>
        <p:txBody>
          <a:bodyPr>
            <a:normAutofit/>
          </a:bodyPr>
          <a:lstStyle/>
          <a:p>
            <a:r>
              <a:rPr lang="ja-JP" altLang="en-US" dirty="0"/>
              <a:t>運動量分解能、</a:t>
            </a:r>
            <a:r>
              <a:rPr lang="en-US" altLang="ja-JP" dirty="0"/>
              <a:t>SSD</a:t>
            </a:r>
            <a:r>
              <a:rPr lang="ja-JP" altLang="en-US" dirty="0"/>
              <a:t>による角度分解能を入れた</a:t>
            </a:r>
            <a:endParaRPr lang="en-US" altLang="ja-JP" dirty="0"/>
          </a:p>
          <a:p>
            <a:endParaRPr lang="ja-JP" altLang="en-US" dirty="0"/>
          </a:p>
        </p:txBody>
      </p:sp>
      <p:pic>
        <p:nvPicPr>
          <p:cNvPr id="15" name="コンテンツ プレースホルダー 11">
            <a:extLst>
              <a:ext uri="{FF2B5EF4-FFF2-40B4-BE49-F238E27FC236}">
                <a16:creationId xmlns:a16="http://schemas.microsoft.com/office/drawing/2014/main" id="{1624C027-EC12-4949-B4B0-952A516EE6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997" y="4691643"/>
            <a:ext cx="3470829" cy="2166357"/>
          </a:xfrm>
          <a:prstGeom prst="rect">
            <a:avLst/>
          </a:prstGeom>
        </p:spPr>
      </p:pic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8909E2DB-21C2-4490-A92B-1C35BE28662C}"/>
              </a:ext>
            </a:extLst>
          </p:cNvPr>
          <p:cNvSpPr txBox="1"/>
          <p:nvPr/>
        </p:nvSpPr>
        <p:spPr>
          <a:xfrm>
            <a:off x="303913" y="4764490"/>
            <a:ext cx="6992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/>
              <a:t>dp</a:t>
            </a:r>
            <a:r>
              <a:rPr kumimoji="1" lang="en-US" altLang="ja-JP" dirty="0"/>
              <a:t>/p</a:t>
            </a:r>
            <a:endParaRPr kumimoji="1" lang="ja-JP" altLang="en-US" dirty="0"/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6C2CD572-A767-402B-B336-0839BAF464E3}"/>
              </a:ext>
            </a:extLst>
          </p:cNvPr>
          <p:cNvSpPr txBox="1"/>
          <p:nvPr/>
        </p:nvSpPr>
        <p:spPr>
          <a:xfrm>
            <a:off x="4169295" y="6401392"/>
            <a:ext cx="12586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P (GeV/c)</a:t>
            </a:r>
            <a:endParaRPr kumimoji="1" lang="ja-JP" altLang="en-US" dirty="0"/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05FCC45C-9709-4E4F-99EA-9509C0547786}"/>
              </a:ext>
            </a:extLst>
          </p:cNvPr>
          <p:cNvSpPr txBox="1"/>
          <p:nvPr/>
        </p:nvSpPr>
        <p:spPr>
          <a:xfrm>
            <a:off x="3849962" y="4230342"/>
            <a:ext cx="17540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/>
              <a:t>Minv</a:t>
            </a:r>
            <a:r>
              <a:rPr kumimoji="1" lang="en-US" altLang="ja-JP" dirty="0"/>
              <a:t> (GeV/c2)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25875640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A573558-17A7-43DF-BA37-2428AC6469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00B72DD-666C-459C-BCA1-E76E67679B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056C6D39-8443-4665-A05F-26E55B8CBA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1117" y="531891"/>
            <a:ext cx="7749766" cy="5794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49436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FF032CF-23C0-46F4-AAF2-E8106EDFEC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9D68D92-67BE-49C5-B4BF-9249DE285E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97DA02D1-C640-4E6B-B142-22ACE19C98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1117" y="531891"/>
            <a:ext cx="7749766" cy="5794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53251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4050BDF-3663-40E9-9383-DBA5EBE0A9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Issues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8935A0E9-876E-403C-A12D-0D1BB2D1D7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ja-JP" altLang="en-US" dirty="0"/>
              <a:t>次回</a:t>
            </a:r>
            <a:r>
              <a:rPr lang="en-US" altLang="ja-JP" dirty="0"/>
              <a:t>PAC</a:t>
            </a:r>
            <a:r>
              <a:rPr lang="ja-JP" altLang="en-US" dirty="0"/>
              <a:t>に</a:t>
            </a:r>
            <a:r>
              <a:rPr kumimoji="1" lang="en-US" altLang="ja-JP" dirty="0"/>
              <a:t>LOI</a:t>
            </a:r>
            <a:r>
              <a:rPr kumimoji="1" lang="ja-JP" altLang="en-US" dirty="0"/>
              <a:t>を出したい</a:t>
            </a:r>
            <a:r>
              <a:rPr lang="en-US" altLang="ja-JP" dirty="0"/>
              <a:t>(12/20</a:t>
            </a:r>
            <a:r>
              <a:rPr lang="ja-JP" altLang="en-US" dirty="0"/>
              <a:t>締め切り）</a:t>
            </a:r>
            <a:endParaRPr kumimoji="1" lang="en-US" altLang="ja-JP" dirty="0"/>
          </a:p>
          <a:p>
            <a:r>
              <a:rPr kumimoji="1" lang="en-US" altLang="ja-JP" dirty="0"/>
              <a:t>Geometry configuration</a:t>
            </a:r>
          </a:p>
          <a:p>
            <a:r>
              <a:rPr kumimoji="1" lang="en-US" altLang="ja-JP" dirty="0"/>
              <a:t>TSC</a:t>
            </a:r>
            <a:r>
              <a:rPr kumimoji="1" lang="ja-JP" altLang="en-US" dirty="0"/>
              <a:t>の設置位置（</a:t>
            </a:r>
            <a:r>
              <a:rPr kumimoji="1" lang="en-US" altLang="ja-JP" dirty="0"/>
              <a:t>SSD</a:t>
            </a:r>
            <a:r>
              <a:rPr kumimoji="1" lang="ja-JP" altLang="en-US" dirty="0"/>
              <a:t>の直後にする必要がある。</a:t>
            </a:r>
            <a:r>
              <a:rPr kumimoji="1" lang="en-US" altLang="ja-JP" dirty="0"/>
              <a:t>GTR</a:t>
            </a:r>
            <a:r>
              <a:rPr kumimoji="1" lang="ja-JP" altLang="en-US" dirty="0"/>
              <a:t>の後ろにすると</a:t>
            </a:r>
            <a:r>
              <a:rPr kumimoji="1" lang="en-US" altLang="ja-JP" dirty="0"/>
              <a:t>flight path</a:t>
            </a:r>
            <a:r>
              <a:rPr kumimoji="1" lang="ja-JP" altLang="en-US" dirty="0"/>
              <a:t>が短すぎて</a:t>
            </a:r>
            <a:r>
              <a:rPr kumimoji="1" lang="en-US" altLang="ja-JP" dirty="0"/>
              <a:t>PID</a:t>
            </a:r>
            <a:r>
              <a:rPr kumimoji="1" lang="ja-JP" altLang="en-US" dirty="0"/>
              <a:t>が厳しい）</a:t>
            </a:r>
            <a:endParaRPr kumimoji="1" lang="en-US" altLang="ja-JP" dirty="0"/>
          </a:p>
          <a:p>
            <a:r>
              <a:rPr lang="en-US" altLang="ja-JP" dirty="0"/>
              <a:t>Forward trackers</a:t>
            </a:r>
            <a:r>
              <a:rPr lang="ja-JP" altLang="en-US" dirty="0"/>
              <a:t>をどうするか </a:t>
            </a:r>
            <a:r>
              <a:rPr lang="en-US" altLang="ja-JP" dirty="0"/>
              <a:t>(SSD, GTR, Fiber tracker (E50),…)</a:t>
            </a:r>
          </a:p>
          <a:p>
            <a:pPr lvl="1"/>
            <a:r>
              <a:rPr lang="ja-JP" altLang="en-US" dirty="0"/>
              <a:t>下流に下げればヒットレートは下がる</a:t>
            </a:r>
            <a:endParaRPr lang="en-US" altLang="ja-JP" dirty="0"/>
          </a:p>
          <a:p>
            <a:r>
              <a:rPr kumimoji="1" lang="en-US" altLang="ja-JP" dirty="0"/>
              <a:t>MRPC, TSC</a:t>
            </a:r>
            <a:r>
              <a:rPr kumimoji="1" lang="ja-JP" altLang="en-US" dirty="0"/>
              <a:t>の</a:t>
            </a:r>
            <a:r>
              <a:rPr kumimoji="1" lang="en-US" altLang="ja-JP" dirty="0"/>
              <a:t>Rate</a:t>
            </a:r>
            <a:r>
              <a:rPr lang="ja-JP" altLang="en-US" dirty="0"/>
              <a:t>耐性（</a:t>
            </a:r>
            <a:r>
              <a:rPr lang="en-US" altLang="ja-JP" dirty="0"/>
              <a:t>Run0a</a:t>
            </a:r>
            <a:r>
              <a:rPr lang="ja-JP" altLang="en-US" dirty="0"/>
              <a:t>では</a:t>
            </a:r>
            <a:r>
              <a:rPr lang="en-US" altLang="ja-JP" dirty="0"/>
              <a:t> MRPC</a:t>
            </a:r>
            <a:r>
              <a:rPr lang="ja-JP" altLang="en-US" dirty="0"/>
              <a:t>は</a:t>
            </a:r>
            <a:r>
              <a:rPr lang="en-US" altLang="ja-JP" dirty="0"/>
              <a:t>5x10</a:t>
            </a:r>
            <a:r>
              <a:rPr lang="en-US" altLang="ja-JP" baseline="30000" dirty="0"/>
              <a:t>9</a:t>
            </a:r>
            <a:r>
              <a:rPr lang="ja-JP" altLang="en-US" dirty="0"/>
              <a:t> </a:t>
            </a:r>
            <a:r>
              <a:rPr lang="en-US" altLang="ja-JP" dirty="0"/>
              <a:t>(B=0)</a:t>
            </a:r>
            <a:r>
              <a:rPr lang="ja-JP" altLang="en-US" dirty="0"/>
              <a:t>で動いている。</a:t>
            </a:r>
            <a:r>
              <a:rPr lang="en-US" altLang="ja-JP" dirty="0"/>
              <a:t>Run0b</a:t>
            </a:r>
            <a:r>
              <a:rPr lang="ja-JP" altLang="en-US" dirty="0"/>
              <a:t>でも評価）</a:t>
            </a:r>
            <a:endParaRPr lang="en-US" altLang="ja-JP" dirty="0"/>
          </a:p>
          <a:p>
            <a:r>
              <a:rPr kumimoji="1" lang="en-US" altLang="ja-JP" dirty="0"/>
              <a:t>A</a:t>
            </a:r>
            <a:r>
              <a:rPr lang="en-US" altLang="ja-JP" dirty="0"/>
              <a:t>erogel Cherenkov Counter</a:t>
            </a:r>
            <a:r>
              <a:rPr lang="ja-JP" altLang="en-US" dirty="0"/>
              <a:t>の設計</a:t>
            </a:r>
            <a:endParaRPr lang="en-US" altLang="ja-JP" dirty="0"/>
          </a:p>
          <a:p>
            <a:pPr lvl="1"/>
            <a:r>
              <a:rPr kumimoji="1" lang="ja-JP" altLang="en-US" dirty="0"/>
              <a:t>佐久間さんのカウンターをベース？</a:t>
            </a:r>
            <a:endParaRPr kumimoji="1" lang="en-US" altLang="ja-JP" dirty="0"/>
          </a:p>
          <a:p>
            <a:pPr lvl="1"/>
            <a:r>
              <a:rPr kumimoji="1" lang="ja-JP" altLang="en-US" dirty="0"/>
              <a:t>ヨーク内では</a:t>
            </a:r>
            <a:r>
              <a:rPr kumimoji="1" lang="en-US" altLang="ja-JP" dirty="0"/>
              <a:t>PMT</a:t>
            </a:r>
            <a:r>
              <a:rPr kumimoji="1" lang="ja-JP" altLang="en-US" dirty="0"/>
              <a:t>は使えない？別の開発が必要</a:t>
            </a:r>
            <a:endParaRPr kumimoji="1" lang="en-US" altLang="ja-JP" dirty="0"/>
          </a:p>
          <a:p>
            <a:pPr lvl="1"/>
            <a:r>
              <a:rPr kumimoji="1" lang="ja-JP" altLang="en-US" dirty="0"/>
              <a:t>上段、下段の</a:t>
            </a:r>
            <a:r>
              <a:rPr kumimoji="1" lang="en-US" altLang="ja-JP" dirty="0"/>
              <a:t>AC</a:t>
            </a:r>
            <a:r>
              <a:rPr kumimoji="1" lang="ja-JP" altLang="en-US" dirty="0"/>
              <a:t>と</a:t>
            </a:r>
            <a:r>
              <a:rPr kumimoji="1" lang="en-US" altLang="ja-JP" dirty="0"/>
              <a:t>MRPC</a:t>
            </a:r>
            <a:r>
              <a:rPr kumimoji="1" lang="ja-JP" altLang="en-US" dirty="0"/>
              <a:t>はヨーク外に出してもよい？</a:t>
            </a:r>
            <a:endParaRPr kumimoji="1" lang="en-US" altLang="ja-JP" dirty="0"/>
          </a:p>
          <a:p>
            <a:r>
              <a:rPr kumimoji="1" lang="en-US" altLang="ja-JP" dirty="0"/>
              <a:t>Kaon trigger</a:t>
            </a:r>
            <a:r>
              <a:rPr kumimoji="1" lang="ja-JP" altLang="en-US" dirty="0"/>
              <a:t>の</a:t>
            </a:r>
            <a:r>
              <a:rPr kumimoji="1" lang="en-US" altLang="ja-JP" dirty="0"/>
              <a:t>Logic</a:t>
            </a:r>
          </a:p>
          <a:p>
            <a:r>
              <a:rPr kumimoji="1" lang="en-US" altLang="ja-JP" dirty="0"/>
              <a:t>AC</a:t>
            </a:r>
            <a:r>
              <a:rPr kumimoji="1" lang="ja-JP" altLang="en-US" dirty="0"/>
              <a:t>の</a:t>
            </a:r>
            <a:r>
              <a:rPr kumimoji="1" lang="en-US" altLang="ja-JP" dirty="0"/>
              <a:t>efficiency</a:t>
            </a:r>
          </a:p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7731991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9CC6ED3-7875-4A92-99B5-99AD0E4F89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10</a:t>
            </a:r>
            <a:r>
              <a:rPr kumimoji="1" lang="ja-JP" altLang="en-US" dirty="0"/>
              <a:t>月中にやっておくこと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E155C726-6320-4DF1-93FD-93F8AF0FBC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ja-JP" altLang="en-US" dirty="0"/>
              <a:t>新</a:t>
            </a:r>
            <a:r>
              <a:rPr kumimoji="1" lang="en-US" altLang="ja-JP" dirty="0"/>
              <a:t>LV</a:t>
            </a:r>
            <a:r>
              <a:rPr kumimoji="1" lang="ja-JP" altLang="en-US" dirty="0"/>
              <a:t>電源のインストール、配線、</a:t>
            </a:r>
            <a:r>
              <a:rPr kumimoji="1" lang="ja-JP" altLang="en-US" dirty="0">
                <a:solidFill>
                  <a:srgbClr val="FF0000"/>
                </a:solidFill>
              </a:rPr>
              <a:t>遠隔操作試験（稲葉）</a:t>
            </a:r>
            <a:endParaRPr kumimoji="1" lang="en-US" altLang="ja-JP" dirty="0">
              <a:solidFill>
                <a:srgbClr val="FF0000"/>
              </a:solidFill>
            </a:endParaRPr>
          </a:p>
          <a:p>
            <a:r>
              <a:rPr lang="ja-JP" altLang="en-US" dirty="0">
                <a:solidFill>
                  <a:srgbClr val="FF0000"/>
                </a:solidFill>
              </a:rPr>
              <a:t>新</a:t>
            </a:r>
            <a:r>
              <a:rPr lang="en-US" altLang="ja-JP" dirty="0">
                <a:solidFill>
                  <a:srgbClr val="FF0000"/>
                </a:solidFill>
              </a:rPr>
              <a:t>MRPC</a:t>
            </a:r>
            <a:r>
              <a:rPr lang="ja-JP" altLang="en-US" dirty="0">
                <a:solidFill>
                  <a:srgbClr val="FF0000"/>
                </a:solidFill>
              </a:rPr>
              <a:t>とフレームの接続機構の設計・部品発注（喜屋武）</a:t>
            </a:r>
            <a:endParaRPr lang="en-US" altLang="ja-JP" dirty="0">
              <a:solidFill>
                <a:srgbClr val="FF0000"/>
              </a:solidFill>
            </a:endParaRPr>
          </a:p>
          <a:p>
            <a:r>
              <a:rPr kumimoji="1" lang="en-US" altLang="ja-JP" dirty="0"/>
              <a:t>ESC</a:t>
            </a:r>
            <a:r>
              <a:rPr kumimoji="1" lang="ja-JP" altLang="en-US" dirty="0"/>
              <a:t>信号のリンギングチェック（別のアンプ、信号</a:t>
            </a:r>
            <a:r>
              <a:rPr kumimoji="1" lang="en-US" altLang="ja-JP" dirty="0"/>
              <a:t>splitter</a:t>
            </a:r>
            <a:r>
              <a:rPr kumimoji="1" lang="ja-JP" altLang="en-US" dirty="0"/>
              <a:t>を試す</a:t>
            </a:r>
            <a:r>
              <a:rPr kumimoji="1" lang="en-US" altLang="ja-JP" dirty="0"/>
              <a:t>?</a:t>
            </a:r>
            <a:r>
              <a:rPr kumimoji="1" lang="ja-JP" altLang="en-US" dirty="0"/>
              <a:t>）。</a:t>
            </a:r>
            <a:r>
              <a:rPr kumimoji="1" lang="en-US" altLang="ja-JP" dirty="0"/>
              <a:t>ESC</a:t>
            </a:r>
            <a:r>
              <a:rPr kumimoji="1" lang="ja-JP" altLang="en-US" dirty="0"/>
              <a:t>の光リークチェック（→後回し）</a:t>
            </a:r>
            <a:r>
              <a:rPr kumimoji="1" lang="en-US" altLang="ja-JP" dirty="0"/>
              <a:t>, PHENIX-BBC3</a:t>
            </a:r>
            <a:r>
              <a:rPr kumimoji="1" lang="ja-JP" altLang="en-US" dirty="0"/>
              <a:t>本</a:t>
            </a:r>
            <a:r>
              <a:rPr lang="ja-JP" altLang="en-US" dirty="0"/>
              <a:t>の設置方法の検討</a:t>
            </a:r>
            <a:r>
              <a:rPr kumimoji="1" lang="ja-JP" altLang="en-US" dirty="0"/>
              <a:t>。</a:t>
            </a:r>
            <a:endParaRPr kumimoji="1" lang="en-US" altLang="ja-JP" strike="dblStrike" dirty="0"/>
          </a:p>
          <a:p>
            <a:r>
              <a:rPr kumimoji="1" lang="en-US" altLang="ja-JP" dirty="0"/>
              <a:t>DRS4</a:t>
            </a:r>
            <a:r>
              <a:rPr kumimoji="1" lang="ja-JP" altLang="en-US" dirty="0"/>
              <a:t>モジュールを動かす（</a:t>
            </a:r>
            <a:r>
              <a:rPr kumimoji="1" lang="en-US" altLang="ja-JP" dirty="0"/>
              <a:t>DAQ-PC</a:t>
            </a:r>
            <a:r>
              <a:rPr kumimoji="1" lang="ja-JP" altLang="en-US" dirty="0"/>
              <a:t>が必要）</a:t>
            </a:r>
            <a:endParaRPr kumimoji="1" lang="en-US" altLang="ja-JP" dirty="0"/>
          </a:p>
          <a:p>
            <a:r>
              <a:rPr kumimoji="1" lang="ja-JP" altLang="en-US" dirty="0">
                <a:solidFill>
                  <a:srgbClr val="FF0000"/>
                </a:solidFill>
              </a:rPr>
              <a:t>エリアから</a:t>
            </a:r>
            <a:r>
              <a:rPr kumimoji="1" lang="en-US" altLang="ja-JP" dirty="0">
                <a:solidFill>
                  <a:srgbClr val="FF0000"/>
                </a:solidFill>
              </a:rPr>
              <a:t>LEPS</a:t>
            </a:r>
            <a:r>
              <a:rPr kumimoji="1" lang="ja-JP" altLang="en-US" dirty="0">
                <a:solidFill>
                  <a:srgbClr val="FF0000"/>
                </a:solidFill>
              </a:rPr>
              <a:t>試験に必要なものを回収 </a:t>
            </a:r>
            <a:r>
              <a:rPr kumimoji="1" lang="en-US" altLang="ja-JP" dirty="0">
                <a:solidFill>
                  <a:srgbClr val="FF0000"/>
                </a:solidFill>
              </a:rPr>
              <a:t>(10/30?)</a:t>
            </a:r>
          </a:p>
          <a:p>
            <a:r>
              <a:rPr lang="en-US" altLang="ja-JP" dirty="0">
                <a:solidFill>
                  <a:srgbClr val="FF0000"/>
                </a:solidFill>
              </a:rPr>
              <a:t>G-10</a:t>
            </a:r>
            <a:r>
              <a:rPr lang="ja-JP" altLang="en-US" dirty="0">
                <a:solidFill>
                  <a:srgbClr val="FF0000"/>
                </a:solidFill>
              </a:rPr>
              <a:t>板に釣糸張り用のねじを接着</a:t>
            </a:r>
            <a:r>
              <a:rPr kumimoji="1" lang="ja-JP" altLang="en-US" dirty="0">
                <a:solidFill>
                  <a:srgbClr val="FF0000"/>
                </a:solidFill>
              </a:rPr>
              <a:t>（→渡辺君に聞く）</a:t>
            </a:r>
            <a:endParaRPr kumimoji="1" lang="ja-JP" altLang="en-US" dirty="0"/>
          </a:p>
        </p:txBody>
      </p:sp>
      <p:pic>
        <p:nvPicPr>
          <p:cNvPr id="4" name="オーディオ 3">
            <a:hlinkClick r:id="" action="ppaction://media"/>
            <a:extLst>
              <a:ext uri="{FF2B5EF4-FFF2-40B4-BE49-F238E27FC236}">
                <a16:creationId xmlns:a16="http://schemas.microsoft.com/office/drawing/2014/main" id="{6AE883D2-DDB8-4054-9EC4-4654327F09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6197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69"/>
    </mc:Choice>
    <mc:Fallback>
      <p:transition spd="slow" advTm="22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B267AEE-BB36-4115-B38D-9C2A80E159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コメント（四日市、成木）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D645BC14-0E22-429F-B89F-4254B71A0B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2919" y="1475105"/>
            <a:ext cx="10702109" cy="4867638"/>
          </a:xfrm>
        </p:spPr>
        <p:txBody>
          <a:bodyPr>
            <a:normAutofit fontScale="92500" lnSpcReduction="10000"/>
          </a:bodyPr>
          <a:lstStyle/>
          <a:p>
            <a:r>
              <a:rPr kumimoji="1" lang="en-US" altLang="ja-JP" dirty="0"/>
              <a:t>Proposal</a:t>
            </a:r>
            <a:r>
              <a:rPr kumimoji="1" lang="ja-JP" altLang="en-US" dirty="0"/>
              <a:t>ではまず</a:t>
            </a:r>
            <a:r>
              <a:rPr kumimoji="1" lang="en-US" altLang="ja-JP" dirty="0"/>
              <a:t>Φ</a:t>
            </a:r>
            <a:r>
              <a:rPr kumimoji="1" lang="ja-JP" altLang="en-US" dirty="0"/>
              <a:t>→</a:t>
            </a:r>
            <a:r>
              <a:rPr kumimoji="1" lang="en-US" altLang="ja-JP" dirty="0" err="1"/>
              <a:t>ee</a:t>
            </a:r>
            <a:r>
              <a:rPr kumimoji="1" lang="ja-JP" altLang="en-US" dirty="0"/>
              <a:t>と同時に走るかどうかを決める必要がある</a:t>
            </a:r>
            <a:endParaRPr kumimoji="1" lang="en-US" altLang="ja-JP" dirty="0"/>
          </a:p>
          <a:p>
            <a:r>
              <a:rPr kumimoji="1" lang="en-US" altLang="ja-JP" dirty="0"/>
              <a:t>Φ</a:t>
            </a:r>
            <a:r>
              <a:rPr kumimoji="1" lang="ja-JP" altLang="en-US" dirty="0"/>
              <a:t>→</a:t>
            </a:r>
            <a:r>
              <a:rPr kumimoji="1" lang="en-US" altLang="ja-JP" dirty="0"/>
              <a:t>KK</a:t>
            </a:r>
            <a:r>
              <a:rPr kumimoji="1" lang="ja-JP" altLang="en-US" dirty="0"/>
              <a:t>と</a:t>
            </a:r>
            <a:r>
              <a:rPr kumimoji="1" lang="en-US" altLang="ja-JP" dirty="0"/>
              <a:t>Φ</a:t>
            </a:r>
            <a:r>
              <a:rPr kumimoji="1" lang="ja-JP" altLang="en-US" dirty="0"/>
              <a:t>→</a:t>
            </a:r>
            <a:r>
              <a:rPr kumimoji="1" lang="en-US" altLang="ja-JP" dirty="0" err="1"/>
              <a:t>ee</a:t>
            </a:r>
            <a:r>
              <a:rPr kumimoji="1" lang="ja-JP" altLang="en-US" dirty="0"/>
              <a:t>のセットアップは両立しないのではないか（佐久間さんの時もそのような議論だった）</a:t>
            </a:r>
            <a:endParaRPr kumimoji="1" lang="en-US" altLang="ja-JP" dirty="0"/>
          </a:p>
          <a:p>
            <a:pPr lvl="1"/>
            <a:r>
              <a:rPr lang="ja-JP" altLang="en-US" dirty="0"/>
              <a:t>例えば</a:t>
            </a:r>
            <a:r>
              <a:rPr lang="en-US" altLang="ja-JP" dirty="0"/>
              <a:t>TSC</a:t>
            </a:r>
            <a:endParaRPr kumimoji="1" lang="en-US" altLang="ja-JP" dirty="0"/>
          </a:p>
          <a:p>
            <a:r>
              <a:rPr lang="ja-JP" altLang="en-US" dirty="0"/>
              <a:t>そうすると</a:t>
            </a:r>
            <a:r>
              <a:rPr lang="en-US" altLang="ja-JP" dirty="0"/>
              <a:t>Φ</a:t>
            </a:r>
            <a:r>
              <a:rPr lang="ja-JP" altLang="en-US" dirty="0"/>
              <a:t>→</a:t>
            </a:r>
            <a:r>
              <a:rPr lang="en-US" altLang="ja-JP" dirty="0"/>
              <a:t>KK</a:t>
            </a:r>
            <a:r>
              <a:rPr lang="ja-JP" altLang="en-US" dirty="0"/>
              <a:t>の独立したランと考えてもよい。ビームレートも</a:t>
            </a:r>
            <a:r>
              <a:rPr lang="en-US" altLang="ja-JP" dirty="0"/>
              <a:t>(10</a:t>
            </a:r>
            <a:r>
              <a:rPr lang="en-US" altLang="ja-JP" baseline="30000" dirty="0"/>
              <a:t>9</a:t>
            </a:r>
            <a:r>
              <a:rPr lang="en-US" altLang="ja-JP" dirty="0"/>
              <a:t>/spill</a:t>
            </a:r>
            <a:r>
              <a:rPr lang="ja-JP" altLang="en-US" dirty="0"/>
              <a:t>以下に）下げられる</a:t>
            </a:r>
            <a:endParaRPr lang="en-US" altLang="ja-JP" dirty="0"/>
          </a:p>
          <a:p>
            <a:r>
              <a:rPr lang="ja-JP" altLang="en-US" dirty="0"/>
              <a:t>佐久間さんのシミュレーションとの</a:t>
            </a:r>
            <a:r>
              <a:rPr lang="en-US" altLang="ja-JP" dirty="0"/>
              <a:t>consistency</a:t>
            </a:r>
          </a:p>
          <a:p>
            <a:r>
              <a:rPr lang="ja-JP" altLang="en-US" dirty="0"/>
              <a:t>現在ないアクセプタンスをどうするか？</a:t>
            </a:r>
            <a:endParaRPr lang="en-US" altLang="ja-JP" dirty="0"/>
          </a:p>
          <a:p>
            <a:pPr lvl="1"/>
            <a:r>
              <a:rPr lang="ja-JP" altLang="en-US" dirty="0"/>
              <a:t>１</a:t>
            </a:r>
            <a:r>
              <a:rPr lang="en-US" altLang="ja-JP" dirty="0"/>
              <a:t>Module(GTR)</a:t>
            </a:r>
            <a:r>
              <a:rPr lang="ja-JP" altLang="en-US" dirty="0"/>
              <a:t>を新規製作すると</a:t>
            </a:r>
            <a:r>
              <a:rPr lang="en-US" altLang="ja-JP" dirty="0"/>
              <a:t>1200</a:t>
            </a:r>
            <a:r>
              <a:rPr lang="ja-JP" altLang="en-US" dirty="0"/>
              <a:t>万</a:t>
            </a:r>
            <a:endParaRPr lang="en-US" altLang="ja-JP" dirty="0"/>
          </a:p>
          <a:p>
            <a:pPr lvl="1"/>
            <a:r>
              <a:rPr kumimoji="1" lang="ja-JP" altLang="en-US" dirty="0"/>
              <a:t>それとも</a:t>
            </a:r>
            <a:r>
              <a:rPr kumimoji="1" lang="en-US" altLang="ja-JP" dirty="0"/>
              <a:t>Backward</a:t>
            </a:r>
            <a:r>
              <a:rPr kumimoji="1" lang="ja-JP" altLang="en-US" dirty="0"/>
              <a:t>の</a:t>
            </a:r>
            <a:r>
              <a:rPr kumimoji="1" lang="en-US" altLang="ja-JP" dirty="0"/>
              <a:t>module</a:t>
            </a:r>
            <a:r>
              <a:rPr kumimoji="1" lang="ja-JP" altLang="en-US" dirty="0"/>
              <a:t>を前方に移動？</a:t>
            </a:r>
            <a:endParaRPr kumimoji="1" lang="en-US" altLang="ja-JP" dirty="0"/>
          </a:p>
          <a:p>
            <a:r>
              <a:rPr lang="ja-JP" altLang="en-US" dirty="0"/>
              <a:t>レートの見積もり（ビーム強度、実験期間）</a:t>
            </a:r>
            <a:endParaRPr lang="en-US" altLang="ja-JP" dirty="0"/>
          </a:p>
          <a:p>
            <a:r>
              <a:rPr lang="en-US" altLang="ja-JP" dirty="0"/>
              <a:t>LOI</a:t>
            </a:r>
            <a:r>
              <a:rPr lang="ja-JP" altLang="en-US" dirty="0"/>
              <a:t>として出すのは問題なさそう</a:t>
            </a:r>
            <a:endParaRPr lang="en-US" altLang="ja-JP" dirty="0"/>
          </a:p>
          <a:p>
            <a:endParaRPr kumimoji="1" lang="en-US" altLang="ja-JP" dirty="0"/>
          </a:p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28183655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AD89565-F1DB-43F9-AC17-A094A51263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C7A14FC5-0154-41E2-88CE-154EA59BFB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2003615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666A087-5321-4978-B949-AC1E171C87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4169"/>
            <a:ext cx="10515600" cy="1325563"/>
          </a:xfrm>
        </p:spPr>
        <p:txBody>
          <a:bodyPr/>
          <a:lstStyle/>
          <a:p>
            <a:r>
              <a:rPr kumimoji="1" lang="en-US" altLang="ja-JP" dirty="0"/>
              <a:t>E325</a:t>
            </a:r>
            <a:r>
              <a:rPr kumimoji="1" lang="ja-JP" altLang="en-US" dirty="0"/>
              <a:t>の結果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DE52EDB-D9B6-465F-B6D3-B92A8D55C4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B2E9F29D-6622-4799-BA0D-0380F7F852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876" y="1170397"/>
            <a:ext cx="6989275" cy="5006566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3CDD3275-756B-4E04-8AD2-6C783625DF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5556" y="4175282"/>
            <a:ext cx="4816444" cy="2136618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50D3AC34-60C9-4F76-9640-EA5DC88EA6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0311" y="3651046"/>
            <a:ext cx="2426329" cy="389299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9B40AE9E-FCDA-4037-8883-2EBF0FDE2B57}"/>
              </a:ext>
            </a:extLst>
          </p:cNvPr>
          <p:cNvSpPr txBox="1"/>
          <p:nvPr/>
        </p:nvSpPr>
        <p:spPr>
          <a:xfrm>
            <a:off x="7610496" y="3673680"/>
            <a:ext cx="5052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R=</a:t>
            </a:r>
            <a:endParaRPr kumimoji="1" lang="ja-JP" altLang="en-US" dirty="0"/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3703AF20-2580-4E26-8815-DF8A32834A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63129" y="2985144"/>
            <a:ext cx="1665838" cy="398352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91ED798C-4EA4-4857-8FAA-5363D5EA826F}"/>
              </a:ext>
            </a:extLst>
          </p:cNvPr>
          <p:cNvSpPr txBox="1"/>
          <p:nvPr/>
        </p:nvSpPr>
        <p:spPr>
          <a:xfrm>
            <a:off x="8250311" y="6400800"/>
            <a:ext cx="1646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A1=Cu, A2=C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355964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DFC1AB3-2DDA-46E3-A184-3C3B02D8EE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28965"/>
            <a:ext cx="10515600" cy="1325563"/>
          </a:xfrm>
        </p:spPr>
        <p:txBody>
          <a:bodyPr/>
          <a:lstStyle/>
          <a:p>
            <a:r>
              <a:rPr kumimoji="1" lang="en-US" altLang="ja-JP" dirty="0"/>
              <a:t>E325</a:t>
            </a:r>
            <a:r>
              <a:rPr lang="ja-JP" altLang="en-US" dirty="0"/>
              <a:t> </a:t>
            </a:r>
            <a:r>
              <a:rPr lang="en-US" altLang="ja-JP" dirty="0"/>
              <a:t>Acceptance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E32AEDD-5DEB-4484-8EE9-F0785C3ADB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1FC14BBC-5C76-41F0-B582-C963A98C9C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3748" y="1027906"/>
            <a:ext cx="6916848" cy="5296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03822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377EC77-8BA7-4C03-8282-8B52C09488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Φ</a:t>
            </a:r>
            <a:r>
              <a:rPr kumimoji="1" lang="ja-JP" altLang="en-US" dirty="0"/>
              <a:t>の</a:t>
            </a:r>
            <a:r>
              <a:rPr kumimoji="1" lang="en-US" altLang="ja-JP" dirty="0"/>
              <a:t>βγ</a:t>
            </a:r>
            <a:endParaRPr kumimoji="1" lang="ja-JP" altLang="en-US" dirty="0"/>
          </a:p>
        </p:txBody>
      </p:sp>
      <p:pic>
        <p:nvPicPr>
          <p:cNvPr id="13" name="コンテンツ プレースホルダー 4">
            <a:extLst>
              <a:ext uri="{FF2B5EF4-FFF2-40B4-BE49-F238E27FC236}">
                <a16:creationId xmlns:a16="http://schemas.microsoft.com/office/drawing/2014/main" id="{183E0E4C-5750-4E2B-A81A-A4E5A4E34F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960562"/>
            <a:ext cx="4914273" cy="4351338"/>
          </a:xfrm>
          <a:prstGeom prst="rect">
            <a:avLst/>
          </a:prstGeom>
        </p:spPr>
      </p:pic>
      <p:sp>
        <p:nvSpPr>
          <p:cNvPr id="17" name="コンテンツ プレースホルダー 16">
            <a:extLst>
              <a:ext uri="{FF2B5EF4-FFF2-40B4-BE49-F238E27FC236}">
                <a16:creationId xmlns:a16="http://schemas.microsoft.com/office/drawing/2014/main" id="{245BA806-0C50-4C93-B2BC-EDCDD46F20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ja-JP" altLang="en-US"/>
          </a:p>
        </p:txBody>
      </p:sp>
      <p:pic>
        <p:nvPicPr>
          <p:cNvPr id="18" name="コンテンツ プレースホルダー 14">
            <a:extLst>
              <a:ext uri="{FF2B5EF4-FFF2-40B4-BE49-F238E27FC236}">
                <a16:creationId xmlns:a16="http://schemas.microsoft.com/office/drawing/2014/main" id="{EF442B7A-3660-484B-B241-2172BFA6AC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964" y="1960562"/>
            <a:ext cx="4914273" cy="4351338"/>
          </a:xfrm>
          <a:prstGeom prst="rect">
            <a:avLst/>
          </a:prstGeom>
        </p:spPr>
      </p:pic>
      <p:grpSp>
        <p:nvGrpSpPr>
          <p:cNvPr id="19" name="グループ化 18">
            <a:extLst>
              <a:ext uri="{FF2B5EF4-FFF2-40B4-BE49-F238E27FC236}">
                <a16:creationId xmlns:a16="http://schemas.microsoft.com/office/drawing/2014/main" id="{022AE2F2-405F-4D7E-B56A-3FC7890FB8FD}"/>
              </a:ext>
            </a:extLst>
          </p:cNvPr>
          <p:cNvGrpSpPr/>
          <p:nvPr/>
        </p:nvGrpSpPr>
        <p:grpSpPr>
          <a:xfrm>
            <a:off x="6783378" y="0"/>
            <a:ext cx="3539515" cy="1862564"/>
            <a:chOff x="3038026" y="279795"/>
            <a:chExt cx="3539515" cy="1862564"/>
          </a:xfrm>
        </p:grpSpPr>
        <p:grpSp>
          <p:nvGrpSpPr>
            <p:cNvPr id="20" name="グループ化 19">
              <a:extLst>
                <a:ext uri="{FF2B5EF4-FFF2-40B4-BE49-F238E27FC236}">
                  <a16:creationId xmlns:a16="http://schemas.microsoft.com/office/drawing/2014/main" id="{731A5D26-FD9A-44E3-B529-49C2C15D2081}"/>
                </a:ext>
              </a:extLst>
            </p:cNvPr>
            <p:cNvGrpSpPr/>
            <p:nvPr/>
          </p:nvGrpSpPr>
          <p:grpSpPr>
            <a:xfrm>
              <a:off x="3038026" y="279795"/>
              <a:ext cx="3539515" cy="1862564"/>
              <a:chOff x="6439847" y="1693503"/>
              <a:chExt cx="3539515" cy="1862564"/>
            </a:xfrm>
          </p:grpSpPr>
          <p:grpSp>
            <p:nvGrpSpPr>
              <p:cNvPr id="23" name="グループ化 6">
                <a:extLst>
                  <a:ext uri="{FF2B5EF4-FFF2-40B4-BE49-F238E27FC236}">
                    <a16:creationId xmlns:a16="http://schemas.microsoft.com/office/drawing/2014/main" id="{CAA06D73-AA16-477B-B181-7EBCAE1828BC}"/>
                  </a:ext>
                </a:extLst>
              </p:cNvPr>
              <p:cNvGrpSpPr/>
              <p:nvPr/>
            </p:nvGrpSpPr>
            <p:grpSpPr>
              <a:xfrm>
                <a:off x="6439847" y="1693503"/>
                <a:ext cx="3539515" cy="1862564"/>
                <a:chOff x="4572000" y="-3222"/>
                <a:chExt cx="3539515" cy="1862564"/>
              </a:xfrm>
            </p:grpSpPr>
            <p:grpSp>
              <p:nvGrpSpPr>
                <p:cNvPr id="30" name="グループ化 7">
                  <a:extLst>
                    <a:ext uri="{FF2B5EF4-FFF2-40B4-BE49-F238E27FC236}">
                      <a16:creationId xmlns:a16="http://schemas.microsoft.com/office/drawing/2014/main" id="{6613B364-8E2E-493B-ADA3-5A780FB7DBAE}"/>
                    </a:ext>
                  </a:extLst>
                </p:cNvPr>
                <p:cNvGrpSpPr/>
                <p:nvPr/>
              </p:nvGrpSpPr>
              <p:grpSpPr>
                <a:xfrm>
                  <a:off x="4572000" y="-3222"/>
                  <a:ext cx="3539515" cy="1862163"/>
                  <a:chOff x="3214678" y="-3222"/>
                  <a:chExt cx="3539515" cy="1862163"/>
                </a:xfrm>
              </p:grpSpPr>
              <p:sp>
                <p:nvSpPr>
                  <p:cNvPr id="32" name="テキスト ボックス 31">
                    <a:extLst>
                      <a:ext uri="{FF2B5EF4-FFF2-40B4-BE49-F238E27FC236}">
                        <a16:creationId xmlns:a16="http://schemas.microsoft.com/office/drawing/2014/main" id="{97520C2C-AAC5-40BC-A691-023059947EB6}"/>
                      </a:ext>
                    </a:extLst>
                  </p:cNvPr>
                  <p:cNvSpPr txBox="1"/>
                  <p:nvPr/>
                </p:nvSpPr>
                <p:spPr>
                  <a:xfrm>
                    <a:off x="4765838" y="1520387"/>
                    <a:ext cx="393056" cy="338554"/>
                  </a:xfrm>
                  <a:prstGeom prst="rect">
                    <a:avLst/>
                  </a:prstGeom>
                  <a:solidFill>
                    <a:srgbClr val="F79646">
                      <a:lumMod val="75000"/>
                    </a:srgbClr>
                  </a:solidFill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ja-JP" sz="16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ＭＳ Ｐゴシック" panose="020B0600070205080204" pitchFamily="50" charset="-128"/>
                      </a:rPr>
                      <a:t>15</a:t>
                    </a:r>
                    <a:endParaRPr kumimoji="0" lang="ja-JP" alt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</a:endParaRPr>
                  </a:p>
                </p:txBody>
              </p:sp>
              <p:sp>
                <p:nvSpPr>
                  <p:cNvPr id="33" name="テキスト ボックス 32">
                    <a:extLst>
                      <a:ext uri="{FF2B5EF4-FFF2-40B4-BE49-F238E27FC236}">
                        <a16:creationId xmlns:a16="http://schemas.microsoft.com/office/drawing/2014/main" id="{A326015B-20AC-4E2D-A716-80BBC3B18A6C}"/>
                      </a:ext>
                    </a:extLst>
                  </p:cNvPr>
                  <p:cNvSpPr txBox="1"/>
                  <p:nvPr/>
                </p:nvSpPr>
                <p:spPr>
                  <a:xfrm>
                    <a:off x="6361137" y="472334"/>
                    <a:ext cx="393056" cy="338554"/>
                  </a:xfrm>
                  <a:prstGeom prst="rect">
                    <a:avLst/>
                  </a:prstGeom>
                  <a:solidFill>
                    <a:srgbClr val="F79646">
                      <a:lumMod val="75000"/>
                    </a:srgbClr>
                  </a:solidFill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ja-JP" sz="1600" kern="0" dirty="0">
                        <a:solidFill>
                          <a:prstClr val="black"/>
                        </a:solidFill>
                        <a:latin typeface="Calibri"/>
                        <a:ea typeface="ＭＳ Ｐゴシック" panose="020B0600070205080204" pitchFamily="50" charset="-128"/>
                      </a:rPr>
                      <a:t>1</a:t>
                    </a:r>
                    <a:r>
                      <a:rPr kumimoji="0" lang="en-US" altLang="ja-JP" sz="16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ＭＳ Ｐゴシック" panose="020B0600070205080204" pitchFamily="50" charset="-128"/>
                      </a:rPr>
                      <a:t>5</a:t>
                    </a:r>
                    <a:endParaRPr kumimoji="0" lang="ja-JP" alt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</a:endParaRPr>
                  </a:p>
                </p:txBody>
              </p:sp>
              <p:sp>
                <p:nvSpPr>
                  <p:cNvPr id="34" name="テキスト ボックス 33">
                    <a:extLst>
                      <a:ext uri="{FF2B5EF4-FFF2-40B4-BE49-F238E27FC236}">
                        <a16:creationId xmlns:a16="http://schemas.microsoft.com/office/drawing/2014/main" id="{E0DA082A-CBDE-4E61-9F63-6E1EDED8F8F3}"/>
                      </a:ext>
                    </a:extLst>
                  </p:cNvPr>
                  <p:cNvSpPr txBox="1"/>
                  <p:nvPr/>
                </p:nvSpPr>
                <p:spPr>
                  <a:xfrm>
                    <a:off x="6361137" y="80628"/>
                    <a:ext cx="393056" cy="338554"/>
                  </a:xfrm>
                  <a:prstGeom prst="rect">
                    <a:avLst/>
                  </a:prstGeom>
                  <a:solidFill>
                    <a:srgbClr val="F79646">
                      <a:lumMod val="75000"/>
                    </a:srgbClr>
                  </a:solidFill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ja-JP" sz="1600" kern="0" dirty="0">
                        <a:solidFill>
                          <a:prstClr val="black"/>
                        </a:solidFill>
                        <a:latin typeface="Calibri"/>
                        <a:ea typeface="ＭＳ Ｐゴシック" panose="020B0600070205080204" pitchFamily="50" charset="-128"/>
                      </a:rPr>
                      <a:t>4</a:t>
                    </a:r>
                    <a:r>
                      <a:rPr kumimoji="0" lang="en-US" altLang="ja-JP" sz="16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ＭＳ Ｐゴシック" panose="020B0600070205080204" pitchFamily="50" charset="-128"/>
                      </a:rPr>
                      <a:t>5</a:t>
                    </a:r>
                    <a:endParaRPr kumimoji="0" lang="ja-JP" alt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</a:endParaRPr>
                  </a:p>
                </p:txBody>
              </p:sp>
              <p:sp>
                <p:nvSpPr>
                  <p:cNvPr id="35" name="正方形/長方形 34">
                    <a:extLst>
                      <a:ext uri="{FF2B5EF4-FFF2-40B4-BE49-F238E27FC236}">
                        <a16:creationId xmlns:a16="http://schemas.microsoft.com/office/drawing/2014/main" id="{2220AB55-EFC8-4C68-831C-D14BBE191A0A}"/>
                      </a:ext>
                    </a:extLst>
                  </p:cNvPr>
                  <p:cNvSpPr/>
                  <p:nvPr/>
                </p:nvSpPr>
                <p:spPr>
                  <a:xfrm>
                    <a:off x="4572000" y="361908"/>
                    <a:ext cx="328617" cy="292104"/>
                  </a:xfrm>
                  <a:prstGeom prst="rect">
                    <a:avLst/>
                  </a:prstGeom>
                  <a:solidFill>
                    <a:srgbClr val="4F81BD"/>
                  </a:solidFill>
                  <a:ln w="25400" cap="flat" cmpd="sng" algn="ctr">
                    <a:solidFill>
                      <a:srgbClr val="4F81BD">
                        <a:shade val="5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ja-JP" alt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  <a:cs typeface="+mn-cs"/>
                    </a:endParaRPr>
                  </a:p>
                </p:txBody>
              </p:sp>
              <p:sp>
                <p:nvSpPr>
                  <p:cNvPr id="36" name="正方形/長方形 35">
                    <a:extLst>
                      <a:ext uri="{FF2B5EF4-FFF2-40B4-BE49-F238E27FC236}">
                        <a16:creationId xmlns:a16="http://schemas.microsoft.com/office/drawing/2014/main" id="{BF99B88A-D489-4A47-8B47-880D61B37C05}"/>
                      </a:ext>
                    </a:extLst>
                  </p:cNvPr>
                  <p:cNvSpPr/>
                  <p:nvPr/>
                </p:nvSpPr>
                <p:spPr>
                  <a:xfrm>
                    <a:off x="4572000" y="946116"/>
                    <a:ext cx="328617" cy="292104"/>
                  </a:xfrm>
                  <a:prstGeom prst="rect">
                    <a:avLst/>
                  </a:prstGeom>
                  <a:solidFill>
                    <a:srgbClr val="4F81BD"/>
                  </a:solidFill>
                  <a:ln w="25400" cap="flat" cmpd="sng" algn="ctr">
                    <a:solidFill>
                      <a:srgbClr val="4F81BD">
                        <a:shade val="5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>
                    <a:defPPr>
                      <a:defRPr lang="ja-JP"/>
                    </a:defPPr>
                    <a:lvl1pPr marL="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1" lang="ja-JP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  <a:cs typeface="+mn-cs"/>
                    </a:endParaRPr>
                  </a:p>
                </p:txBody>
              </p:sp>
              <p:sp>
                <p:nvSpPr>
                  <p:cNvPr id="37" name="正方形/長方形 36">
                    <a:extLst>
                      <a:ext uri="{FF2B5EF4-FFF2-40B4-BE49-F238E27FC236}">
                        <a16:creationId xmlns:a16="http://schemas.microsoft.com/office/drawing/2014/main" id="{A2F8605B-94D8-4632-BA4B-8E794BF5885A}"/>
                      </a:ext>
                    </a:extLst>
                  </p:cNvPr>
                  <p:cNvSpPr/>
                  <p:nvPr/>
                </p:nvSpPr>
                <p:spPr>
                  <a:xfrm>
                    <a:off x="4918080" y="360132"/>
                    <a:ext cx="328617" cy="292104"/>
                  </a:xfrm>
                  <a:prstGeom prst="rect">
                    <a:avLst/>
                  </a:prstGeom>
                  <a:solidFill>
                    <a:srgbClr val="4F81BD"/>
                  </a:solidFill>
                  <a:ln w="25400" cap="flat" cmpd="sng" algn="ctr">
                    <a:solidFill>
                      <a:srgbClr val="4F81BD">
                        <a:shade val="5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>
                    <a:defPPr>
                      <a:defRPr lang="ja-JP"/>
                    </a:defPPr>
                    <a:lvl1pPr marL="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1" lang="ja-JP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  <a:cs typeface="+mn-cs"/>
                    </a:endParaRPr>
                  </a:p>
                </p:txBody>
              </p:sp>
              <p:sp>
                <p:nvSpPr>
                  <p:cNvPr id="38" name="正方形/長方形 37">
                    <a:extLst>
                      <a:ext uri="{FF2B5EF4-FFF2-40B4-BE49-F238E27FC236}">
                        <a16:creationId xmlns:a16="http://schemas.microsoft.com/office/drawing/2014/main" id="{ACB497CB-2CC7-49CE-9FE1-D43DFCF9FFB5}"/>
                      </a:ext>
                    </a:extLst>
                  </p:cNvPr>
                  <p:cNvSpPr/>
                  <p:nvPr/>
                </p:nvSpPr>
                <p:spPr>
                  <a:xfrm>
                    <a:off x="3214678" y="357166"/>
                    <a:ext cx="3000396" cy="881054"/>
                  </a:xfrm>
                  <a:prstGeom prst="rect">
                    <a:avLst/>
                  </a:prstGeom>
                  <a:noFill/>
                  <a:ln w="25400" cap="flat" cmpd="sng" algn="ctr">
                    <a:solidFill>
                      <a:srgbClr val="4F81BD">
                        <a:shade val="5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ja-JP" alt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  <a:cs typeface="+mn-cs"/>
                    </a:endParaRPr>
                  </a:p>
                </p:txBody>
              </p:sp>
              <p:sp>
                <p:nvSpPr>
                  <p:cNvPr id="39" name="円/楕円 24">
                    <a:extLst>
                      <a:ext uri="{FF2B5EF4-FFF2-40B4-BE49-F238E27FC236}">
                        <a16:creationId xmlns:a16="http://schemas.microsoft.com/office/drawing/2014/main" id="{C60AE5A2-6CF5-4815-ABEE-F232205C1FAB}"/>
                      </a:ext>
                    </a:extLst>
                  </p:cNvPr>
                  <p:cNvSpPr/>
                  <p:nvPr/>
                </p:nvSpPr>
                <p:spPr>
                  <a:xfrm>
                    <a:off x="4718052" y="800064"/>
                    <a:ext cx="45719" cy="45719"/>
                  </a:xfrm>
                  <a:prstGeom prst="ellipse">
                    <a:avLst/>
                  </a:prstGeom>
                  <a:solidFill>
                    <a:srgbClr val="4F81BD"/>
                  </a:solidFill>
                  <a:ln w="25400" cap="flat" cmpd="sng" algn="ctr">
                    <a:solidFill>
                      <a:srgbClr val="4F81BD">
                        <a:shade val="5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ja-JP" alt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  <a:cs typeface="+mn-cs"/>
                    </a:endParaRPr>
                  </a:p>
                </p:txBody>
              </p:sp>
              <p:sp>
                <p:nvSpPr>
                  <p:cNvPr id="40" name="テキスト ボックス 39">
                    <a:extLst>
                      <a:ext uri="{FF2B5EF4-FFF2-40B4-BE49-F238E27FC236}">
                        <a16:creationId xmlns:a16="http://schemas.microsoft.com/office/drawing/2014/main" id="{4A4CE4D6-C7A4-433C-BF5D-324AD131BF87}"/>
                      </a:ext>
                    </a:extLst>
                  </p:cNvPr>
                  <p:cNvSpPr txBox="1"/>
                  <p:nvPr/>
                </p:nvSpPr>
                <p:spPr>
                  <a:xfrm>
                    <a:off x="4572000" y="-3222"/>
                    <a:ext cx="301686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ja-JP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ＭＳ Ｐゴシック" panose="020B0600070205080204" pitchFamily="50" charset="-128"/>
                      </a:rPr>
                      <a:t>1</a:t>
                    </a:r>
                    <a:endParaRPr kumimoji="0" lang="ja-JP" alt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</a:endParaRPr>
                  </a:p>
                </p:txBody>
              </p:sp>
              <p:sp>
                <p:nvSpPr>
                  <p:cNvPr id="41" name="テキスト ボックス 40">
                    <a:extLst>
                      <a:ext uri="{FF2B5EF4-FFF2-40B4-BE49-F238E27FC236}">
                        <a16:creationId xmlns:a16="http://schemas.microsoft.com/office/drawing/2014/main" id="{23231388-155E-4094-879E-DF77967A8430}"/>
                      </a:ext>
                    </a:extLst>
                  </p:cNvPr>
                  <p:cNvSpPr txBox="1"/>
                  <p:nvPr/>
                </p:nvSpPr>
                <p:spPr>
                  <a:xfrm>
                    <a:off x="4572000" y="1155257"/>
                    <a:ext cx="301686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ja-JP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ＭＳ Ｐゴシック" panose="020B0600070205080204" pitchFamily="50" charset="-128"/>
                      </a:rPr>
                      <a:t>3</a:t>
                    </a:r>
                    <a:endParaRPr kumimoji="0" lang="ja-JP" alt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</a:endParaRPr>
                  </a:p>
                </p:txBody>
              </p:sp>
              <p:sp>
                <p:nvSpPr>
                  <p:cNvPr id="42" name="テキスト ボックス 41">
                    <a:extLst>
                      <a:ext uri="{FF2B5EF4-FFF2-40B4-BE49-F238E27FC236}">
                        <a16:creationId xmlns:a16="http://schemas.microsoft.com/office/drawing/2014/main" id="{9E8C722B-24D6-4FB0-8877-5B6AD1829009}"/>
                      </a:ext>
                    </a:extLst>
                  </p:cNvPr>
                  <p:cNvSpPr txBox="1"/>
                  <p:nvPr/>
                </p:nvSpPr>
                <p:spPr>
                  <a:xfrm>
                    <a:off x="5265747" y="654012"/>
                    <a:ext cx="301686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ja-JP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ＭＳ Ｐゴシック" panose="020B0600070205080204" pitchFamily="50" charset="-128"/>
                      </a:rPr>
                      <a:t>2</a:t>
                    </a:r>
                    <a:endParaRPr kumimoji="0" lang="ja-JP" alt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</a:endParaRPr>
                  </a:p>
                </p:txBody>
              </p:sp>
              <p:sp>
                <p:nvSpPr>
                  <p:cNvPr id="43" name="テキスト ボックス 42">
                    <a:extLst>
                      <a:ext uri="{FF2B5EF4-FFF2-40B4-BE49-F238E27FC236}">
                        <a16:creationId xmlns:a16="http://schemas.microsoft.com/office/drawing/2014/main" id="{6C75EB2A-C6F7-4417-A165-C557DAEBA4CC}"/>
                      </a:ext>
                    </a:extLst>
                  </p:cNvPr>
                  <p:cNvSpPr txBox="1"/>
                  <p:nvPr/>
                </p:nvSpPr>
                <p:spPr>
                  <a:xfrm>
                    <a:off x="3878253" y="654012"/>
                    <a:ext cx="301686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ja-JP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ＭＳ Ｐゴシック" panose="020B0600070205080204" pitchFamily="50" charset="-128"/>
                      </a:rPr>
                      <a:t>4</a:t>
                    </a:r>
                    <a:endParaRPr kumimoji="0" lang="ja-JP" alt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</a:endParaRPr>
                  </a:p>
                </p:txBody>
              </p:sp>
            </p:grpSp>
            <p:sp>
              <p:nvSpPr>
                <p:cNvPr id="31" name="テキスト ボックス 30">
                  <a:extLst>
                    <a:ext uri="{FF2B5EF4-FFF2-40B4-BE49-F238E27FC236}">
                      <a16:creationId xmlns:a16="http://schemas.microsoft.com/office/drawing/2014/main" id="{1A78C598-850C-4DC4-935D-E784C94F6465}"/>
                    </a:ext>
                  </a:extLst>
                </p:cNvPr>
                <p:cNvSpPr txBox="1"/>
                <p:nvPr/>
              </p:nvSpPr>
              <p:spPr>
                <a:xfrm>
                  <a:off x="6591212" y="1520788"/>
                  <a:ext cx="393056" cy="338554"/>
                </a:xfrm>
                <a:prstGeom prst="rect">
                  <a:avLst/>
                </a:prstGeom>
                <a:solidFill>
                  <a:srgbClr val="F79646">
                    <a:lumMod val="75000"/>
                  </a:srgbClr>
                </a:solidFill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ja-JP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</a:rPr>
                    <a:t>45</a:t>
                  </a:r>
                  <a:endParaRPr kumimoji="0" lang="ja-JP" alt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</p:grpSp>
          <p:sp>
            <p:nvSpPr>
              <p:cNvPr id="24" name="正方形/長方形 23">
                <a:extLst>
                  <a:ext uri="{FF2B5EF4-FFF2-40B4-BE49-F238E27FC236}">
                    <a16:creationId xmlns:a16="http://schemas.microsoft.com/office/drawing/2014/main" id="{91BCBAAE-0EE0-4302-B6D4-AB746E4F75E3}"/>
                  </a:ext>
                </a:extLst>
              </p:cNvPr>
              <p:cNvSpPr/>
              <p:nvPr/>
            </p:nvSpPr>
            <p:spPr>
              <a:xfrm>
                <a:off x="8135537" y="2634706"/>
                <a:ext cx="328617" cy="292104"/>
              </a:xfrm>
              <a:prstGeom prst="rect">
                <a:avLst/>
              </a:prstGeom>
              <a:solidFill>
                <a:srgbClr val="4F81BD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>
                <a:defPPr>
                  <a:defRPr lang="ja-JP"/>
                </a:defPPr>
                <a:lvl1pPr marL="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5" name="正方形/長方形 24">
                <a:extLst>
                  <a:ext uri="{FF2B5EF4-FFF2-40B4-BE49-F238E27FC236}">
                    <a16:creationId xmlns:a16="http://schemas.microsoft.com/office/drawing/2014/main" id="{40FB0385-C6F0-4101-BC76-37DD213BF9F0}"/>
                  </a:ext>
                </a:extLst>
              </p:cNvPr>
              <p:cNvSpPr/>
              <p:nvPr/>
            </p:nvSpPr>
            <p:spPr>
              <a:xfrm>
                <a:off x="7465190" y="2058052"/>
                <a:ext cx="328617" cy="292104"/>
              </a:xfrm>
              <a:prstGeom prst="rect">
                <a:avLst/>
              </a:prstGeom>
              <a:solidFill>
                <a:srgbClr val="4F81BD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>
                <a:defPPr>
                  <a:defRPr lang="ja-JP"/>
                </a:defPPr>
                <a:lvl1pPr marL="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6" name="正方形/長方形 25">
                <a:extLst>
                  <a:ext uri="{FF2B5EF4-FFF2-40B4-BE49-F238E27FC236}">
                    <a16:creationId xmlns:a16="http://schemas.microsoft.com/office/drawing/2014/main" id="{19EC32C4-D1BC-466A-AC97-DA25B812615D}"/>
                  </a:ext>
                </a:extLst>
              </p:cNvPr>
              <p:cNvSpPr/>
              <p:nvPr/>
            </p:nvSpPr>
            <p:spPr>
              <a:xfrm>
                <a:off x="7460671" y="2636018"/>
                <a:ext cx="328617" cy="292104"/>
              </a:xfrm>
              <a:prstGeom prst="rect">
                <a:avLst/>
              </a:prstGeom>
              <a:solidFill>
                <a:srgbClr val="4F81BD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>
                <a:defPPr>
                  <a:defRPr lang="ja-JP"/>
                </a:defPPr>
                <a:lvl1pPr marL="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endParaRPr>
              </a:p>
            </p:txBody>
          </p:sp>
          <p:grpSp>
            <p:nvGrpSpPr>
              <p:cNvPr id="27" name="グループ化 26">
                <a:extLst>
                  <a:ext uri="{FF2B5EF4-FFF2-40B4-BE49-F238E27FC236}">
                    <a16:creationId xmlns:a16="http://schemas.microsoft.com/office/drawing/2014/main" id="{9410204F-86EA-4B9E-9B16-C867239CCD16}"/>
                  </a:ext>
                </a:extLst>
              </p:cNvPr>
              <p:cNvGrpSpPr/>
              <p:nvPr/>
            </p:nvGrpSpPr>
            <p:grpSpPr>
              <a:xfrm>
                <a:off x="7808338" y="2372097"/>
                <a:ext cx="328617" cy="292104"/>
                <a:chOff x="8732216" y="2794153"/>
                <a:chExt cx="328617" cy="292104"/>
              </a:xfrm>
            </p:grpSpPr>
            <p:sp>
              <p:nvSpPr>
                <p:cNvPr id="28" name="正方形/長方形 27">
                  <a:extLst>
                    <a:ext uri="{FF2B5EF4-FFF2-40B4-BE49-F238E27FC236}">
                      <a16:creationId xmlns:a16="http://schemas.microsoft.com/office/drawing/2014/main" id="{36BC8ED1-CABE-4AE7-A5BA-B7269F6527DA}"/>
                    </a:ext>
                  </a:extLst>
                </p:cNvPr>
                <p:cNvSpPr/>
                <p:nvPr/>
              </p:nvSpPr>
              <p:spPr>
                <a:xfrm>
                  <a:off x="8732216" y="2794153"/>
                  <a:ext cx="328617" cy="292104"/>
                </a:xfrm>
                <a:prstGeom prst="rect">
                  <a:avLst/>
                </a:prstGeom>
                <a:solidFill>
                  <a:srgbClr val="4F81BD"/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29" name="正方形/長方形 28">
                  <a:extLst>
                    <a:ext uri="{FF2B5EF4-FFF2-40B4-BE49-F238E27FC236}">
                      <a16:creationId xmlns:a16="http://schemas.microsoft.com/office/drawing/2014/main" id="{7DEC9BE6-4C1E-4884-A540-BF3F604739DB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8808420" y="2860834"/>
                  <a:ext cx="164308" cy="146052"/>
                </a:xfrm>
                <a:prstGeom prst="rect">
                  <a:avLst/>
                </a:prstGeom>
                <a:solidFill>
                  <a:sysClr val="window" lastClr="FFFFFF"/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</p:grpSp>
        </p:grpSp>
        <p:sp>
          <p:nvSpPr>
            <p:cNvPr id="21" name="正方形/長方形 20">
              <a:extLst>
                <a:ext uri="{FF2B5EF4-FFF2-40B4-BE49-F238E27FC236}">
                  <a16:creationId xmlns:a16="http://schemas.microsoft.com/office/drawing/2014/main" id="{B7590214-3D37-4D60-ACAD-B45AB8E68D07}"/>
                </a:ext>
              </a:extLst>
            </p:cNvPr>
            <p:cNvSpPr/>
            <p:nvPr/>
          </p:nvSpPr>
          <p:spPr>
            <a:xfrm>
              <a:off x="4056980" y="964397"/>
              <a:ext cx="328617" cy="292104"/>
            </a:xfrm>
            <a:prstGeom prst="rect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2" name="正方形/長方形 21">
              <a:extLst>
                <a:ext uri="{FF2B5EF4-FFF2-40B4-BE49-F238E27FC236}">
                  <a16:creationId xmlns:a16="http://schemas.microsoft.com/office/drawing/2014/main" id="{6F875A57-A2EF-4EDB-9E51-490AAB6926F3}"/>
                </a:ext>
              </a:extLst>
            </p:cNvPr>
            <p:cNvSpPr/>
            <p:nvPr/>
          </p:nvSpPr>
          <p:spPr>
            <a:xfrm>
              <a:off x="4715228" y="905758"/>
              <a:ext cx="328617" cy="292104"/>
            </a:xfrm>
            <a:prstGeom prst="rect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</p:grp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F4EAA138-8387-4064-BA4A-4B7406DE351C}"/>
              </a:ext>
            </a:extLst>
          </p:cNvPr>
          <p:cNvSpPr txBox="1"/>
          <p:nvPr/>
        </p:nvSpPr>
        <p:spPr>
          <a:xfrm>
            <a:off x="4738255" y="6176963"/>
            <a:ext cx="4058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>
                <a:latin typeface="Symbol" panose="05050102010706020507" pitchFamily="18" charset="2"/>
              </a:rPr>
              <a:t>bg</a:t>
            </a:r>
            <a:endParaRPr kumimoji="1" lang="ja-JP" altLang="en-US" dirty="0">
              <a:latin typeface="Symbol" panose="05050102010706020507" pitchFamily="18" charset="2"/>
            </a:endParaRPr>
          </a:p>
        </p:txBody>
      </p:sp>
      <p:sp>
        <p:nvSpPr>
          <p:cNvPr id="46" name="テキスト ボックス 45">
            <a:extLst>
              <a:ext uri="{FF2B5EF4-FFF2-40B4-BE49-F238E27FC236}">
                <a16:creationId xmlns:a16="http://schemas.microsoft.com/office/drawing/2014/main" id="{317F3A9E-FE12-47FD-B368-424B2BE8FFF4}"/>
              </a:ext>
            </a:extLst>
          </p:cNvPr>
          <p:cNvSpPr txBox="1"/>
          <p:nvPr/>
        </p:nvSpPr>
        <p:spPr>
          <a:xfrm>
            <a:off x="9917013" y="6311900"/>
            <a:ext cx="4058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>
                <a:latin typeface="Symbol" panose="05050102010706020507" pitchFamily="18" charset="2"/>
              </a:rPr>
              <a:t>bg</a:t>
            </a:r>
            <a:endParaRPr kumimoji="1" lang="ja-JP" altLang="en-US" dirty="0">
              <a:latin typeface="Symbol" panose="05050102010706020507" pitchFamily="18" charset="2"/>
            </a:endParaRPr>
          </a:p>
        </p:txBody>
      </p: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71BCD5AA-EA0F-4A4A-8041-B6484A1212E3}"/>
              </a:ext>
            </a:extLst>
          </p:cNvPr>
          <p:cNvSpPr txBox="1"/>
          <p:nvPr/>
        </p:nvSpPr>
        <p:spPr>
          <a:xfrm>
            <a:off x="2084721" y="1523609"/>
            <a:ext cx="2114681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 err="1">
                <a:latin typeface="Symbol" panose="05050102010706020507" pitchFamily="18" charset="2"/>
              </a:rPr>
              <a:t>f</a:t>
            </a:r>
            <a:r>
              <a:rPr kumimoji="1" lang="en-US" altLang="ja-JP" dirty="0" err="1">
                <a:sym typeface="Wingdings" panose="05000000000000000000" pitchFamily="2" charset="2"/>
              </a:rPr>
              <a:t>ee</a:t>
            </a:r>
            <a:r>
              <a:rPr kumimoji="1" lang="en-US" altLang="ja-JP" dirty="0">
                <a:sym typeface="Wingdings" panose="05000000000000000000" pitchFamily="2" charset="2"/>
              </a:rPr>
              <a:t>, </a:t>
            </a:r>
            <a:r>
              <a:rPr kumimoji="1" lang="en-US" altLang="ja-JP" dirty="0">
                <a:latin typeface="Symbol" panose="05050102010706020507" pitchFamily="18" charset="2"/>
                <a:sym typeface="Wingdings" panose="05000000000000000000" pitchFamily="2" charset="2"/>
              </a:rPr>
              <a:t>q</a:t>
            </a:r>
            <a:r>
              <a:rPr kumimoji="1" lang="en-US" altLang="ja-JP" dirty="0">
                <a:sym typeface="Wingdings" panose="05000000000000000000" pitchFamily="2" charset="2"/>
              </a:rPr>
              <a:t>=15</a:t>
            </a:r>
            <a:r>
              <a:rPr kumimoji="1" lang="en-US" altLang="ja-JP" baseline="30000" dirty="0">
                <a:sym typeface="Wingdings" panose="05000000000000000000" pitchFamily="2" charset="2"/>
              </a:rPr>
              <a:t>o</a:t>
            </a:r>
            <a:r>
              <a:rPr kumimoji="1" lang="en-US" altLang="ja-JP" dirty="0">
                <a:sym typeface="Wingdings" panose="05000000000000000000" pitchFamily="2" charset="2"/>
              </a:rPr>
              <a:t>-135</a:t>
            </a:r>
            <a:r>
              <a:rPr kumimoji="1" lang="en-US" altLang="ja-JP" baseline="30000" dirty="0">
                <a:sym typeface="Wingdings" panose="05000000000000000000" pitchFamily="2" charset="2"/>
              </a:rPr>
              <a:t>o</a:t>
            </a:r>
            <a:endParaRPr kumimoji="1" lang="ja-JP" altLang="en-US" baseline="30000" dirty="0"/>
          </a:p>
        </p:txBody>
      </p:sp>
      <p:sp>
        <p:nvSpPr>
          <p:cNvPr id="50" name="テキスト ボックス 49">
            <a:extLst>
              <a:ext uri="{FF2B5EF4-FFF2-40B4-BE49-F238E27FC236}">
                <a16:creationId xmlns:a16="http://schemas.microsoft.com/office/drawing/2014/main" id="{CA89557B-4671-43AE-9AB9-D17A4B2EDA03}"/>
              </a:ext>
            </a:extLst>
          </p:cNvPr>
          <p:cNvSpPr txBox="1"/>
          <p:nvPr/>
        </p:nvSpPr>
        <p:spPr>
          <a:xfrm>
            <a:off x="7446953" y="1947511"/>
            <a:ext cx="2157963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dirty="0" err="1">
                <a:latin typeface="Symbol" panose="05050102010706020507" pitchFamily="18" charset="2"/>
              </a:rPr>
              <a:t>f</a:t>
            </a:r>
            <a:r>
              <a:rPr kumimoji="1" lang="en-US" altLang="ja-JP" dirty="0" err="1">
                <a:sym typeface="Wingdings" panose="05000000000000000000" pitchFamily="2" charset="2"/>
              </a:rPr>
              <a:t></a:t>
            </a:r>
            <a:r>
              <a:rPr lang="en-US" altLang="ja-JP" dirty="0" err="1">
                <a:sym typeface="Wingdings" panose="05000000000000000000" pitchFamily="2" charset="2"/>
              </a:rPr>
              <a:t>KK</a:t>
            </a:r>
            <a:r>
              <a:rPr kumimoji="1" lang="en-US" altLang="ja-JP" dirty="0">
                <a:sym typeface="Wingdings" panose="05000000000000000000" pitchFamily="2" charset="2"/>
              </a:rPr>
              <a:t>, w/ AC veto</a:t>
            </a:r>
            <a:endParaRPr kumimoji="1" lang="ja-JP" altLang="en-US" baseline="30000" dirty="0"/>
          </a:p>
        </p:txBody>
      </p:sp>
    </p:spTree>
    <p:extLst>
      <p:ext uri="{BB962C8B-B14F-4D97-AF65-F5344CB8AC3E}">
        <p14:creationId xmlns:p14="http://schemas.microsoft.com/office/powerpoint/2010/main" val="203929361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コンテンツ プレースホルダー 10">
            <a:extLst>
              <a:ext uri="{FF2B5EF4-FFF2-40B4-BE49-F238E27FC236}">
                <a16:creationId xmlns:a16="http://schemas.microsoft.com/office/drawing/2014/main" id="{D5DFDC8A-8C7F-4EB3-AC56-1FE7AD9EDA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181" y="2227288"/>
            <a:ext cx="4914273" cy="4351338"/>
          </a:xfr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C3AF737A-4D1D-423A-A979-3262D16C78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096" y="-382986"/>
            <a:ext cx="11197703" cy="1325563"/>
          </a:xfrm>
        </p:spPr>
        <p:txBody>
          <a:bodyPr/>
          <a:lstStyle/>
          <a:p>
            <a:r>
              <a:rPr lang="en-US" altLang="ja-JP" dirty="0"/>
              <a:t>Middle layer </a:t>
            </a:r>
            <a:r>
              <a:rPr lang="en-US" altLang="ja-JP" dirty="0">
                <a:latin typeface="Symbol" panose="05050102010706020507" pitchFamily="18" charset="2"/>
              </a:rPr>
              <a:t>q</a:t>
            </a:r>
            <a:r>
              <a:rPr lang="en-US" altLang="ja-JP" dirty="0"/>
              <a:t>±30o</a:t>
            </a:r>
            <a:r>
              <a:rPr lang="ja-JP" altLang="en-US" dirty="0"/>
              <a:t>を使用しない場合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135796C-1DC8-48A1-B869-59CBD73E65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1E80B-E9B9-47E6-9C24-EE52FDE12916}" type="slidenum">
              <a:rPr kumimoji="1" lang="ja-JP" altLang="en-US" smtClean="0"/>
              <a:t>45</a:t>
            </a:fld>
            <a:endParaRPr kumimoji="1" lang="ja-JP" altLang="en-US"/>
          </a:p>
        </p:txBody>
      </p:sp>
      <p:grpSp>
        <p:nvGrpSpPr>
          <p:cNvPr id="37" name="グループ化 36">
            <a:extLst>
              <a:ext uri="{FF2B5EF4-FFF2-40B4-BE49-F238E27FC236}">
                <a16:creationId xmlns:a16="http://schemas.microsoft.com/office/drawing/2014/main" id="{87E5891E-8C02-457A-B895-15143A4A7953}"/>
              </a:ext>
            </a:extLst>
          </p:cNvPr>
          <p:cNvGrpSpPr/>
          <p:nvPr/>
        </p:nvGrpSpPr>
        <p:grpSpPr>
          <a:xfrm>
            <a:off x="8652485" y="365125"/>
            <a:ext cx="3539515" cy="1862564"/>
            <a:chOff x="6439847" y="1693503"/>
            <a:chExt cx="3539515" cy="1862564"/>
          </a:xfrm>
        </p:grpSpPr>
        <p:grpSp>
          <p:nvGrpSpPr>
            <p:cNvPr id="38" name="グループ化 6">
              <a:extLst>
                <a:ext uri="{FF2B5EF4-FFF2-40B4-BE49-F238E27FC236}">
                  <a16:creationId xmlns:a16="http://schemas.microsoft.com/office/drawing/2014/main" id="{2331479E-7439-45B2-980A-BD677D773A4B}"/>
                </a:ext>
              </a:extLst>
            </p:cNvPr>
            <p:cNvGrpSpPr/>
            <p:nvPr/>
          </p:nvGrpSpPr>
          <p:grpSpPr>
            <a:xfrm>
              <a:off x="6439847" y="1693503"/>
              <a:ext cx="3539515" cy="1862564"/>
              <a:chOff x="4572000" y="-3222"/>
              <a:chExt cx="3539515" cy="1862564"/>
            </a:xfrm>
          </p:grpSpPr>
          <p:grpSp>
            <p:nvGrpSpPr>
              <p:cNvPr id="45" name="グループ化 7">
                <a:extLst>
                  <a:ext uri="{FF2B5EF4-FFF2-40B4-BE49-F238E27FC236}">
                    <a16:creationId xmlns:a16="http://schemas.microsoft.com/office/drawing/2014/main" id="{885CBCB7-0901-4B55-AEE1-93DF00A5B7A8}"/>
                  </a:ext>
                </a:extLst>
              </p:cNvPr>
              <p:cNvGrpSpPr/>
              <p:nvPr/>
            </p:nvGrpSpPr>
            <p:grpSpPr>
              <a:xfrm>
                <a:off x="4572000" y="-3222"/>
                <a:ext cx="3539515" cy="1862163"/>
                <a:chOff x="3214678" y="-3222"/>
                <a:chExt cx="3539515" cy="1862163"/>
              </a:xfrm>
            </p:grpSpPr>
            <p:sp>
              <p:nvSpPr>
                <p:cNvPr id="47" name="テキスト ボックス 46">
                  <a:extLst>
                    <a:ext uri="{FF2B5EF4-FFF2-40B4-BE49-F238E27FC236}">
                      <a16:creationId xmlns:a16="http://schemas.microsoft.com/office/drawing/2014/main" id="{7482F09F-7CFC-4E9C-994F-6C8A7AEFFF22}"/>
                    </a:ext>
                  </a:extLst>
                </p:cNvPr>
                <p:cNvSpPr txBox="1"/>
                <p:nvPr/>
              </p:nvSpPr>
              <p:spPr>
                <a:xfrm>
                  <a:off x="4765838" y="1520387"/>
                  <a:ext cx="393056" cy="338554"/>
                </a:xfrm>
                <a:prstGeom prst="rect">
                  <a:avLst/>
                </a:prstGeom>
                <a:solidFill>
                  <a:srgbClr val="F79646">
                    <a:lumMod val="75000"/>
                  </a:srgbClr>
                </a:solidFill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ja-JP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</a:rPr>
                    <a:t>15</a:t>
                  </a:r>
                  <a:endParaRPr kumimoji="0" lang="ja-JP" alt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48" name="テキスト ボックス 47">
                  <a:extLst>
                    <a:ext uri="{FF2B5EF4-FFF2-40B4-BE49-F238E27FC236}">
                      <a16:creationId xmlns:a16="http://schemas.microsoft.com/office/drawing/2014/main" id="{77FC344E-8365-4ED0-AD9E-070C2B8673F1}"/>
                    </a:ext>
                  </a:extLst>
                </p:cNvPr>
                <p:cNvSpPr txBox="1"/>
                <p:nvPr/>
              </p:nvSpPr>
              <p:spPr>
                <a:xfrm>
                  <a:off x="6361137" y="472334"/>
                  <a:ext cx="393056" cy="338554"/>
                </a:xfrm>
                <a:prstGeom prst="rect">
                  <a:avLst/>
                </a:prstGeom>
                <a:solidFill>
                  <a:srgbClr val="F79646">
                    <a:lumMod val="75000"/>
                  </a:srgbClr>
                </a:solidFill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ja-JP" sz="1600" kern="0" dirty="0">
                      <a:solidFill>
                        <a:prstClr val="black"/>
                      </a:solidFill>
                      <a:latin typeface="Calibri"/>
                      <a:ea typeface="ＭＳ Ｐゴシック" panose="020B0600070205080204" pitchFamily="50" charset="-128"/>
                    </a:rPr>
                    <a:t>1</a:t>
                  </a:r>
                  <a:r>
                    <a:rPr kumimoji="0" lang="en-US" altLang="ja-JP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</a:rPr>
                    <a:t>5</a:t>
                  </a:r>
                  <a:endParaRPr kumimoji="0" lang="ja-JP" alt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49" name="テキスト ボックス 48">
                  <a:extLst>
                    <a:ext uri="{FF2B5EF4-FFF2-40B4-BE49-F238E27FC236}">
                      <a16:creationId xmlns:a16="http://schemas.microsoft.com/office/drawing/2014/main" id="{3360E731-59CB-4A24-BF5E-3492847A26C8}"/>
                    </a:ext>
                  </a:extLst>
                </p:cNvPr>
                <p:cNvSpPr txBox="1"/>
                <p:nvPr/>
              </p:nvSpPr>
              <p:spPr>
                <a:xfrm>
                  <a:off x="6361137" y="80628"/>
                  <a:ext cx="393056" cy="338554"/>
                </a:xfrm>
                <a:prstGeom prst="rect">
                  <a:avLst/>
                </a:prstGeom>
                <a:solidFill>
                  <a:srgbClr val="F79646">
                    <a:lumMod val="75000"/>
                  </a:srgbClr>
                </a:solidFill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ja-JP" sz="1600" kern="0" dirty="0">
                      <a:solidFill>
                        <a:prstClr val="black"/>
                      </a:solidFill>
                      <a:latin typeface="Calibri"/>
                      <a:ea typeface="ＭＳ Ｐゴシック" panose="020B0600070205080204" pitchFamily="50" charset="-128"/>
                    </a:rPr>
                    <a:t>4</a:t>
                  </a:r>
                  <a:r>
                    <a:rPr kumimoji="0" lang="en-US" altLang="ja-JP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</a:rPr>
                    <a:t>5</a:t>
                  </a:r>
                  <a:endParaRPr kumimoji="0" lang="ja-JP" alt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50" name="正方形/長方形 49">
                  <a:extLst>
                    <a:ext uri="{FF2B5EF4-FFF2-40B4-BE49-F238E27FC236}">
                      <a16:creationId xmlns:a16="http://schemas.microsoft.com/office/drawing/2014/main" id="{5CF66FE4-581B-43CF-8CF3-03F2BE7118B1}"/>
                    </a:ext>
                  </a:extLst>
                </p:cNvPr>
                <p:cNvSpPr/>
                <p:nvPr/>
              </p:nvSpPr>
              <p:spPr>
                <a:xfrm>
                  <a:off x="4572000" y="361908"/>
                  <a:ext cx="328617" cy="292104"/>
                </a:xfrm>
                <a:prstGeom prst="rect">
                  <a:avLst/>
                </a:prstGeom>
                <a:solidFill>
                  <a:srgbClr val="4F81BD"/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ja-JP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51" name="正方形/長方形 50">
                  <a:extLst>
                    <a:ext uri="{FF2B5EF4-FFF2-40B4-BE49-F238E27FC236}">
                      <a16:creationId xmlns:a16="http://schemas.microsoft.com/office/drawing/2014/main" id="{21D7B63B-36FF-448F-B023-7F73DC6CB5BF}"/>
                    </a:ext>
                  </a:extLst>
                </p:cNvPr>
                <p:cNvSpPr/>
                <p:nvPr/>
              </p:nvSpPr>
              <p:spPr>
                <a:xfrm>
                  <a:off x="4572000" y="946116"/>
                  <a:ext cx="328617" cy="292104"/>
                </a:xfrm>
                <a:prstGeom prst="rect">
                  <a:avLst/>
                </a:prstGeom>
                <a:solidFill>
                  <a:srgbClr val="4F81BD"/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52" name="正方形/長方形 51">
                  <a:extLst>
                    <a:ext uri="{FF2B5EF4-FFF2-40B4-BE49-F238E27FC236}">
                      <a16:creationId xmlns:a16="http://schemas.microsoft.com/office/drawing/2014/main" id="{D66D865F-4C41-4C22-9016-18F9179398BC}"/>
                    </a:ext>
                  </a:extLst>
                </p:cNvPr>
                <p:cNvSpPr/>
                <p:nvPr/>
              </p:nvSpPr>
              <p:spPr>
                <a:xfrm>
                  <a:off x="4918080" y="360132"/>
                  <a:ext cx="328617" cy="292104"/>
                </a:xfrm>
                <a:prstGeom prst="rect">
                  <a:avLst/>
                </a:prstGeom>
                <a:solidFill>
                  <a:srgbClr val="4F81BD"/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53" name="正方形/長方形 52">
                  <a:extLst>
                    <a:ext uri="{FF2B5EF4-FFF2-40B4-BE49-F238E27FC236}">
                      <a16:creationId xmlns:a16="http://schemas.microsoft.com/office/drawing/2014/main" id="{43A56A1C-A132-48E1-8766-6AD440E2D2B1}"/>
                    </a:ext>
                  </a:extLst>
                </p:cNvPr>
                <p:cNvSpPr/>
                <p:nvPr/>
              </p:nvSpPr>
              <p:spPr>
                <a:xfrm>
                  <a:off x="3214678" y="357166"/>
                  <a:ext cx="3000396" cy="881054"/>
                </a:xfrm>
                <a:prstGeom prst="rect">
                  <a:avLst/>
                </a:prstGeom>
                <a:noFill/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ja-JP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54" name="円/楕円 24">
                  <a:extLst>
                    <a:ext uri="{FF2B5EF4-FFF2-40B4-BE49-F238E27FC236}">
                      <a16:creationId xmlns:a16="http://schemas.microsoft.com/office/drawing/2014/main" id="{32482CDD-DB0F-407F-B8CC-74476CCFBCC5}"/>
                    </a:ext>
                  </a:extLst>
                </p:cNvPr>
                <p:cNvSpPr/>
                <p:nvPr/>
              </p:nvSpPr>
              <p:spPr>
                <a:xfrm>
                  <a:off x="4718052" y="800064"/>
                  <a:ext cx="45719" cy="45719"/>
                </a:xfrm>
                <a:prstGeom prst="ellipse">
                  <a:avLst/>
                </a:prstGeom>
                <a:solidFill>
                  <a:srgbClr val="4F81BD"/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ja-JP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55" name="テキスト ボックス 54">
                  <a:extLst>
                    <a:ext uri="{FF2B5EF4-FFF2-40B4-BE49-F238E27FC236}">
                      <a16:creationId xmlns:a16="http://schemas.microsoft.com/office/drawing/2014/main" id="{F7BB93AF-7050-44E9-B2F3-28B53FA41F2D}"/>
                    </a:ext>
                  </a:extLst>
                </p:cNvPr>
                <p:cNvSpPr txBox="1"/>
                <p:nvPr/>
              </p:nvSpPr>
              <p:spPr>
                <a:xfrm>
                  <a:off x="4572000" y="-3222"/>
                  <a:ext cx="30168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ja-JP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</a:rPr>
                    <a:t>1</a:t>
                  </a:r>
                  <a:endParaRPr kumimoji="0" lang="ja-JP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56" name="テキスト ボックス 55">
                  <a:extLst>
                    <a:ext uri="{FF2B5EF4-FFF2-40B4-BE49-F238E27FC236}">
                      <a16:creationId xmlns:a16="http://schemas.microsoft.com/office/drawing/2014/main" id="{C9FD5575-8315-4354-B7BE-4582BB965C7F}"/>
                    </a:ext>
                  </a:extLst>
                </p:cNvPr>
                <p:cNvSpPr txBox="1"/>
                <p:nvPr/>
              </p:nvSpPr>
              <p:spPr>
                <a:xfrm>
                  <a:off x="4572000" y="1155257"/>
                  <a:ext cx="30168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ja-JP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</a:rPr>
                    <a:t>3</a:t>
                  </a:r>
                  <a:endParaRPr kumimoji="0" lang="ja-JP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57" name="テキスト ボックス 56">
                  <a:extLst>
                    <a:ext uri="{FF2B5EF4-FFF2-40B4-BE49-F238E27FC236}">
                      <a16:creationId xmlns:a16="http://schemas.microsoft.com/office/drawing/2014/main" id="{31C78DF4-7C69-4C5E-A70A-EEDEA4E90156}"/>
                    </a:ext>
                  </a:extLst>
                </p:cNvPr>
                <p:cNvSpPr txBox="1"/>
                <p:nvPr/>
              </p:nvSpPr>
              <p:spPr>
                <a:xfrm>
                  <a:off x="5265747" y="654012"/>
                  <a:ext cx="30168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ja-JP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</a:rPr>
                    <a:t>2</a:t>
                  </a:r>
                  <a:endParaRPr kumimoji="0" lang="ja-JP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58" name="テキスト ボックス 57">
                  <a:extLst>
                    <a:ext uri="{FF2B5EF4-FFF2-40B4-BE49-F238E27FC236}">
                      <a16:creationId xmlns:a16="http://schemas.microsoft.com/office/drawing/2014/main" id="{7A5CEEA2-A14A-4079-9808-CE883C2DE0CE}"/>
                    </a:ext>
                  </a:extLst>
                </p:cNvPr>
                <p:cNvSpPr txBox="1"/>
                <p:nvPr/>
              </p:nvSpPr>
              <p:spPr>
                <a:xfrm>
                  <a:off x="3878253" y="654012"/>
                  <a:ext cx="30168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ja-JP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</a:rPr>
                    <a:t>4</a:t>
                  </a:r>
                  <a:endParaRPr kumimoji="0" lang="ja-JP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</p:grpSp>
          <p:sp>
            <p:nvSpPr>
              <p:cNvPr id="46" name="テキスト ボックス 45">
                <a:extLst>
                  <a:ext uri="{FF2B5EF4-FFF2-40B4-BE49-F238E27FC236}">
                    <a16:creationId xmlns:a16="http://schemas.microsoft.com/office/drawing/2014/main" id="{EB8242DA-1093-4E28-B62B-E04029881746}"/>
                  </a:ext>
                </a:extLst>
              </p:cNvPr>
              <p:cNvSpPr txBox="1"/>
              <p:nvPr/>
            </p:nvSpPr>
            <p:spPr>
              <a:xfrm>
                <a:off x="6591212" y="1520788"/>
                <a:ext cx="393056" cy="338554"/>
              </a:xfrm>
              <a:prstGeom prst="rect">
                <a:avLst/>
              </a:prstGeom>
              <a:solidFill>
                <a:srgbClr val="F79646">
                  <a:lumMod val="75000"/>
                </a:srgbClr>
              </a:solidFill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ja-JP" sz="1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</a:rPr>
                  <a:t>45</a:t>
                </a:r>
                <a:endParaRPr kumimoji="0" lang="ja-JP" altLang="en-US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</a:endParaRPr>
              </a:p>
            </p:txBody>
          </p:sp>
        </p:grpSp>
        <p:sp>
          <p:nvSpPr>
            <p:cNvPr id="39" name="正方形/長方形 38">
              <a:extLst>
                <a:ext uri="{FF2B5EF4-FFF2-40B4-BE49-F238E27FC236}">
                  <a16:creationId xmlns:a16="http://schemas.microsoft.com/office/drawing/2014/main" id="{D7A6C120-4996-45BD-9BE9-297C2E5EDF13}"/>
                </a:ext>
              </a:extLst>
            </p:cNvPr>
            <p:cNvSpPr/>
            <p:nvPr/>
          </p:nvSpPr>
          <p:spPr>
            <a:xfrm>
              <a:off x="8135537" y="2634706"/>
              <a:ext cx="328617" cy="292104"/>
            </a:xfrm>
            <a:prstGeom prst="rect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40" name="正方形/長方形 39">
              <a:extLst>
                <a:ext uri="{FF2B5EF4-FFF2-40B4-BE49-F238E27FC236}">
                  <a16:creationId xmlns:a16="http://schemas.microsoft.com/office/drawing/2014/main" id="{561FF09D-39AE-4135-8623-B917848C4FF2}"/>
                </a:ext>
              </a:extLst>
            </p:cNvPr>
            <p:cNvSpPr/>
            <p:nvPr/>
          </p:nvSpPr>
          <p:spPr>
            <a:xfrm>
              <a:off x="7465190" y="2058052"/>
              <a:ext cx="328617" cy="292104"/>
            </a:xfrm>
            <a:prstGeom prst="rect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41" name="正方形/長方形 40">
              <a:extLst>
                <a:ext uri="{FF2B5EF4-FFF2-40B4-BE49-F238E27FC236}">
                  <a16:creationId xmlns:a16="http://schemas.microsoft.com/office/drawing/2014/main" id="{2606ADF8-9C72-438A-8F1B-2B747DBD20D4}"/>
                </a:ext>
              </a:extLst>
            </p:cNvPr>
            <p:cNvSpPr/>
            <p:nvPr/>
          </p:nvSpPr>
          <p:spPr>
            <a:xfrm>
              <a:off x="7460671" y="2636018"/>
              <a:ext cx="328617" cy="292104"/>
            </a:xfrm>
            <a:prstGeom prst="rect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grpSp>
          <p:nvGrpSpPr>
            <p:cNvPr id="42" name="グループ化 41">
              <a:extLst>
                <a:ext uri="{FF2B5EF4-FFF2-40B4-BE49-F238E27FC236}">
                  <a16:creationId xmlns:a16="http://schemas.microsoft.com/office/drawing/2014/main" id="{727E02FB-AE99-4590-BE7A-8FD7F706FE69}"/>
                </a:ext>
              </a:extLst>
            </p:cNvPr>
            <p:cNvGrpSpPr/>
            <p:nvPr/>
          </p:nvGrpSpPr>
          <p:grpSpPr>
            <a:xfrm>
              <a:off x="7808338" y="2372097"/>
              <a:ext cx="328617" cy="292104"/>
              <a:chOff x="8732216" y="2794153"/>
              <a:chExt cx="328617" cy="292104"/>
            </a:xfrm>
          </p:grpSpPr>
          <p:sp>
            <p:nvSpPr>
              <p:cNvPr id="43" name="正方形/長方形 42">
                <a:extLst>
                  <a:ext uri="{FF2B5EF4-FFF2-40B4-BE49-F238E27FC236}">
                    <a16:creationId xmlns:a16="http://schemas.microsoft.com/office/drawing/2014/main" id="{184664A0-9555-4A2D-AC6E-592B1A4ECC04}"/>
                  </a:ext>
                </a:extLst>
              </p:cNvPr>
              <p:cNvSpPr/>
              <p:nvPr/>
            </p:nvSpPr>
            <p:spPr>
              <a:xfrm>
                <a:off x="8732216" y="2794153"/>
                <a:ext cx="328617" cy="292104"/>
              </a:xfrm>
              <a:prstGeom prst="rect">
                <a:avLst/>
              </a:prstGeom>
              <a:solidFill>
                <a:srgbClr val="4F81BD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>
                <a:defPPr>
                  <a:defRPr lang="ja-JP"/>
                </a:defPPr>
                <a:lvl1pPr marL="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44" name="正方形/長方形 43">
                <a:extLst>
                  <a:ext uri="{FF2B5EF4-FFF2-40B4-BE49-F238E27FC236}">
                    <a16:creationId xmlns:a16="http://schemas.microsoft.com/office/drawing/2014/main" id="{5F23B794-9229-4924-A284-217F61B8279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808420" y="2860834"/>
                <a:ext cx="164308" cy="146052"/>
              </a:xfrm>
              <a:prstGeom prst="rect">
                <a:avLst/>
              </a:prstGeom>
              <a:solidFill>
                <a:sysClr val="window" lastClr="FFFFFF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>
                <a:defPPr>
                  <a:defRPr lang="ja-JP"/>
                </a:defPPr>
                <a:lvl1pPr marL="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endParaRPr>
              </a:p>
            </p:txBody>
          </p:sp>
        </p:grpSp>
      </p:grp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1829D96B-D132-4ACF-AA0A-1306D1ADCD09}"/>
              </a:ext>
            </a:extLst>
          </p:cNvPr>
          <p:cNvGrpSpPr/>
          <p:nvPr/>
        </p:nvGrpSpPr>
        <p:grpSpPr>
          <a:xfrm>
            <a:off x="3038026" y="279795"/>
            <a:ext cx="3558683" cy="1862564"/>
            <a:chOff x="3038026" y="279795"/>
            <a:chExt cx="3558683" cy="1862564"/>
          </a:xfrm>
        </p:grpSpPr>
        <p:grpSp>
          <p:nvGrpSpPr>
            <p:cNvPr id="59" name="グループ化 58">
              <a:extLst>
                <a:ext uri="{FF2B5EF4-FFF2-40B4-BE49-F238E27FC236}">
                  <a16:creationId xmlns:a16="http://schemas.microsoft.com/office/drawing/2014/main" id="{8B5978CE-BDB5-4008-9CA1-E547A146ABEF}"/>
                </a:ext>
              </a:extLst>
            </p:cNvPr>
            <p:cNvGrpSpPr/>
            <p:nvPr/>
          </p:nvGrpSpPr>
          <p:grpSpPr>
            <a:xfrm>
              <a:off x="3038026" y="279795"/>
              <a:ext cx="3558683" cy="1862564"/>
              <a:chOff x="6439847" y="1693503"/>
              <a:chExt cx="3558683" cy="1862564"/>
            </a:xfrm>
          </p:grpSpPr>
          <p:grpSp>
            <p:nvGrpSpPr>
              <p:cNvPr id="60" name="グループ化 6">
                <a:extLst>
                  <a:ext uri="{FF2B5EF4-FFF2-40B4-BE49-F238E27FC236}">
                    <a16:creationId xmlns:a16="http://schemas.microsoft.com/office/drawing/2014/main" id="{E302179F-A932-464F-A320-5873B7412BF8}"/>
                  </a:ext>
                </a:extLst>
              </p:cNvPr>
              <p:cNvGrpSpPr/>
              <p:nvPr/>
            </p:nvGrpSpPr>
            <p:grpSpPr>
              <a:xfrm>
                <a:off x="6439847" y="1693503"/>
                <a:ext cx="3558683" cy="1862564"/>
                <a:chOff x="4572000" y="-3222"/>
                <a:chExt cx="3558683" cy="1862564"/>
              </a:xfrm>
            </p:grpSpPr>
            <p:grpSp>
              <p:nvGrpSpPr>
                <p:cNvPr id="67" name="グループ化 7">
                  <a:extLst>
                    <a:ext uri="{FF2B5EF4-FFF2-40B4-BE49-F238E27FC236}">
                      <a16:creationId xmlns:a16="http://schemas.microsoft.com/office/drawing/2014/main" id="{EB79EB31-06D0-49F3-AE17-CE8C8E75CD24}"/>
                    </a:ext>
                  </a:extLst>
                </p:cNvPr>
                <p:cNvGrpSpPr/>
                <p:nvPr/>
              </p:nvGrpSpPr>
              <p:grpSpPr>
                <a:xfrm>
                  <a:off x="4572000" y="-3222"/>
                  <a:ext cx="3558683" cy="1862163"/>
                  <a:chOff x="3214678" y="-3222"/>
                  <a:chExt cx="3558683" cy="1862163"/>
                </a:xfrm>
              </p:grpSpPr>
              <p:sp>
                <p:nvSpPr>
                  <p:cNvPr id="69" name="テキスト ボックス 68">
                    <a:extLst>
                      <a:ext uri="{FF2B5EF4-FFF2-40B4-BE49-F238E27FC236}">
                        <a16:creationId xmlns:a16="http://schemas.microsoft.com/office/drawing/2014/main" id="{CD428DDA-D004-4CFB-AF8C-583B6475ABAE}"/>
                      </a:ext>
                    </a:extLst>
                  </p:cNvPr>
                  <p:cNvSpPr txBox="1"/>
                  <p:nvPr/>
                </p:nvSpPr>
                <p:spPr>
                  <a:xfrm>
                    <a:off x="4765838" y="1520387"/>
                    <a:ext cx="393056" cy="338554"/>
                  </a:xfrm>
                  <a:prstGeom prst="rect">
                    <a:avLst/>
                  </a:prstGeom>
                  <a:solidFill>
                    <a:srgbClr val="F79646">
                      <a:lumMod val="75000"/>
                    </a:srgbClr>
                  </a:solidFill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ja-JP" sz="16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ＭＳ Ｐゴシック" panose="020B0600070205080204" pitchFamily="50" charset="-128"/>
                      </a:rPr>
                      <a:t>15</a:t>
                    </a:r>
                    <a:endParaRPr kumimoji="0" lang="ja-JP" alt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</a:endParaRPr>
                  </a:p>
                </p:txBody>
              </p:sp>
              <p:sp>
                <p:nvSpPr>
                  <p:cNvPr id="70" name="テキスト ボックス 69">
                    <a:extLst>
                      <a:ext uri="{FF2B5EF4-FFF2-40B4-BE49-F238E27FC236}">
                        <a16:creationId xmlns:a16="http://schemas.microsoft.com/office/drawing/2014/main" id="{8BE264A4-AC7A-4026-B2B3-23DF45512998}"/>
                      </a:ext>
                    </a:extLst>
                  </p:cNvPr>
                  <p:cNvSpPr txBox="1"/>
                  <p:nvPr/>
                </p:nvSpPr>
                <p:spPr>
                  <a:xfrm>
                    <a:off x="6361137" y="167630"/>
                    <a:ext cx="393056" cy="338554"/>
                  </a:xfrm>
                  <a:prstGeom prst="rect">
                    <a:avLst/>
                  </a:prstGeom>
                  <a:solidFill>
                    <a:srgbClr val="F79646">
                      <a:lumMod val="75000"/>
                    </a:srgbClr>
                  </a:solidFill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ja-JP" sz="16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ＭＳ Ｐゴシック" panose="020B0600070205080204" pitchFamily="50" charset="-128"/>
                      </a:rPr>
                      <a:t>45</a:t>
                    </a:r>
                    <a:endParaRPr kumimoji="0" lang="ja-JP" alt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</a:endParaRPr>
                  </a:p>
                </p:txBody>
              </p:sp>
              <p:sp>
                <p:nvSpPr>
                  <p:cNvPr id="71" name="テキスト ボックス 70">
                    <a:extLst>
                      <a:ext uri="{FF2B5EF4-FFF2-40B4-BE49-F238E27FC236}">
                        <a16:creationId xmlns:a16="http://schemas.microsoft.com/office/drawing/2014/main" id="{BA67ED87-DCEE-47E6-ACCE-C41D0FD5113A}"/>
                      </a:ext>
                    </a:extLst>
                  </p:cNvPr>
                  <p:cNvSpPr txBox="1"/>
                  <p:nvPr/>
                </p:nvSpPr>
                <p:spPr>
                  <a:xfrm>
                    <a:off x="6380305" y="496390"/>
                    <a:ext cx="393056" cy="338554"/>
                  </a:xfrm>
                  <a:prstGeom prst="rect">
                    <a:avLst/>
                  </a:prstGeom>
                  <a:solidFill>
                    <a:srgbClr val="F79646">
                      <a:lumMod val="75000"/>
                    </a:srgbClr>
                  </a:solidFill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ja-JP" sz="16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ＭＳ Ｐゴシック" panose="020B0600070205080204" pitchFamily="50" charset="-128"/>
                      </a:rPr>
                      <a:t>15</a:t>
                    </a:r>
                    <a:endParaRPr kumimoji="0" lang="ja-JP" alt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</a:endParaRPr>
                  </a:p>
                </p:txBody>
              </p:sp>
              <p:sp>
                <p:nvSpPr>
                  <p:cNvPr id="72" name="正方形/長方形 71">
                    <a:extLst>
                      <a:ext uri="{FF2B5EF4-FFF2-40B4-BE49-F238E27FC236}">
                        <a16:creationId xmlns:a16="http://schemas.microsoft.com/office/drawing/2014/main" id="{76EC92A4-DB2A-4B7A-89D9-4A81DE02B175}"/>
                      </a:ext>
                    </a:extLst>
                  </p:cNvPr>
                  <p:cNvSpPr/>
                  <p:nvPr/>
                </p:nvSpPr>
                <p:spPr>
                  <a:xfrm>
                    <a:off x="4572000" y="361908"/>
                    <a:ext cx="328617" cy="292104"/>
                  </a:xfrm>
                  <a:prstGeom prst="rect">
                    <a:avLst/>
                  </a:prstGeom>
                  <a:solidFill>
                    <a:srgbClr val="4F81BD"/>
                  </a:solidFill>
                  <a:ln w="25400" cap="flat" cmpd="sng" algn="ctr">
                    <a:solidFill>
                      <a:srgbClr val="4F81BD">
                        <a:shade val="5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ja-JP" alt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  <a:cs typeface="+mn-cs"/>
                    </a:endParaRPr>
                  </a:p>
                </p:txBody>
              </p:sp>
              <p:sp>
                <p:nvSpPr>
                  <p:cNvPr id="73" name="正方形/長方形 72">
                    <a:extLst>
                      <a:ext uri="{FF2B5EF4-FFF2-40B4-BE49-F238E27FC236}">
                        <a16:creationId xmlns:a16="http://schemas.microsoft.com/office/drawing/2014/main" id="{7D204022-55FB-4859-9446-81CC419D3348}"/>
                      </a:ext>
                    </a:extLst>
                  </p:cNvPr>
                  <p:cNvSpPr/>
                  <p:nvPr/>
                </p:nvSpPr>
                <p:spPr>
                  <a:xfrm>
                    <a:off x="4572000" y="946116"/>
                    <a:ext cx="328617" cy="292104"/>
                  </a:xfrm>
                  <a:prstGeom prst="rect">
                    <a:avLst/>
                  </a:prstGeom>
                  <a:solidFill>
                    <a:srgbClr val="4F81BD"/>
                  </a:solidFill>
                  <a:ln w="25400" cap="flat" cmpd="sng" algn="ctr">
                    <a:solidFill>
                      <a:srgbClr val="4F81BD">
                        <a:shade val="5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>
                    <a:defPPr>
                      <a:defRPr lang="ja-JP"/>
                    </a:defPPr>
                    <a:lvl1pPr marL="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1" lang="ja-JP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  <a:cs typeface="+mn-cs"/>
                    </a:endParaRPr>
                  </a:p>
                </p:txBody>
              </p:sp>
              <p:sp>
                <p:nvSpPr>
                  <p:cNvPr id="74" name="正方形/長方形 73">
                    <a:extLst>
                      <a:ext uri="{FF2B5EF4-FFF2-40B4-BE49-F238E27FC236}">
                        <a16:creationId xmlns:a16="http://schemas.microsoft.com/office/drawing/2014/main" id="{1A2B2D8F-5BEA-45A1-B31E-500598B6AFBE}"/>
                      </a:ext>
                    </a:extLst>
                  </p:cNvPr>
                  <p:cNvSpPr/>
                  <p:nvPr/>
                </p:nvSpPr>
                <p:spPr>
                  <a:xfrm>
                    <a:off x="4918080" y="360132"/>
                    <a:ext cx="328617" cy="292104"/>
                  </a:xfrm>
                  <a:prstGeom prst="rect">
                    <a:avLst/>
                  </a:prstGeom>
                  <a:solidFill>
                    <a:srgbClr val="4F81BD"/>
                  </a:solidFill>
                  <a:ln w="25400" cap="flat" cmpd="sng" algn="ctr">
                    <a:solidFill>
                      <a:srgbClr val="4F81BD">
                        <a:shade val="5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>
                    <a:defPPr>
                      <a:defRPr lang="ja-JP"/>
                    </a:defPPr>
                    <a:lvl1pPr marL="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1" lang="ja-JP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  <a:cs typeface="+mn-cs"/>
                    </a:endParaRPr>
                  </a:p>
                </p:txBody>
              </p:sp>
              <p:sp>
                <p:nvSpPr>
                  <p:cNvPr id="75" name="正方形/長方形 74">
                    <a:extLst>
                      <a:ext uri="{FF2B5EF4-FFF2-40B4-BE49-F238E27FC236}">
                        <a16:creationId xmlns:a16="http://schemas.microsoft.com/office/drawing/2014/main" id="{605DD621-5F18-40AA-AB57-B7FD4D4188E5}"/>
                      </a:ext>
                    </a:extLst>
                  </p:cNvPr>
                  <p:cNvSpPr/>
                  <p:nvPr/>
                </p:nvSpPr>
                <p:spPr>
                  <a:xfrm>
                    <a:off x="3214678" y="357166"/>
                    <a:ext cx="3000396" cy="881054"/>
                  </a:xfrm>
                  <a:prstGeom prst="rect">
                    <a:avLst/>
                  </a:prstGeom>
                  <a:noFill/>
                  <a:ln w="25400" cap="flat" cmpd="sng" algn="ctr">
                    <a:solidFill>
                      <a:srgbClr val="4F81BD">
                        <a:shade val="5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ja-JP" alt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  <a:cs typeface="+mn-cs"/>
                    </a:endParaRPr>
                  </a:p>
                </p:txBody>
              </p:sp>
              <p:sp>
                <p:nvSpPr>
                  <p:cNvPr id="76" name="円/楕円 24">
                    <a:extLst>
                      <a:ext uri="{FF2B5EF4-FFF2-40B4-BE49-F238E27FC236}">
                        <a16:creationId xmlns:a16="http://schemas.microsoft.com/office/drawing/2014/main" id="{BC2DA2AA-6D6C-4D8A-A54D-EA6B20C494E2}"/>
                      </a:ext>
                    </a:extLst>
                  </p:cNvPr>
                  <p:cNvSpPr/>
                  <p:nvPr/>
                </p:nvSpPr>
                <p:spPr>
                  <a:xfrm>
                    <a:off x="4718052" y="800064"/>
                    <a:ext cx="45719" cy="45719"/>
                  </a:xfrm>
                  <a:prstGeom prst="ellipse">
                    <a:avLst/>
                  </a:prstGeom>
                  <a:solidFill>
                    <a:srgbClr val="4F81BD"/>
                  </a:solidFill>
                  <a:ln w="25400" cap="flat" cmpd="sng" algn="ctr">
                    <a:solidFill>
                      <a:srgbClr val="4F81BD">
                        <a:shade val="5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ja-JP" alt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  <a:cs typeface="+mn-cs"/>
                    </a:endParaRPr>
                  </a:p>
                </p:txBody>
              </p:sp>
              <p:sp>
                <p:nvSpPr>
                  <p:cNvPr id="77" name="テキスト ボックス 76">
                    <a:extLst>
                      <a:ext uri="{FF2B5EF4-FFF2-40B4-BE49-F238E27FC236}">
                        <a16:creationId xmlns:a16="http://schemas.microsoft.com/office/drawing/2014/main" id="{31822F0D-635F-4BA5-96DF-397DAF440144}"/>
                      </a:ext>
                    </a:extLst>
                  </p:cNvPr>
                  <p:cNvSpPr txBox="1"/>
                  <p:nvPr/>
                </p:nvSpPr>
                <p:spPr>
                  <a:xfrm>
                    <a:off x="4572000" y="-3222"/>
                    <a:ext cx="301686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ja-JP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ＭＳ Ｐゴシック" panose="020B0600070205080204" pitchFamily="50" charset="-128"/>
                      </a:rPr>
                      <a:t>1</a:t>
                    </a:r>
                    <a:endParaRPr kumimoji="0" lang="ja-JP" alt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</a:endParaRPr>
                  </a:p>
                </p:txBody>
              </p:sp>
              <p:sp>
                <p:nvSpPr>
                  <p:cNvPr id="78" name="テキスト ボックス 77">
                    <a:extLst>
                      <a:ext uri="{FF2B5EF4-FFF2-40B4-BE49-F238E27FC236}">
                        <a16:creationId xmlns:a16="http://schemas.microsoft.com/office/drawing/2014/main" id="{D9FF8960-02E0-433B-BE15-321F44856B17}"/>
                      </a:ext>
                    </a:extLst>
                  </p:cNvPr>
                  <p:cNvSpPr txBox="1"/>
                  <p:nvPr/>
                </p:nvSpPr>
                <p:spPr>
                  <a:xfrm>
                    <a:off x="4572000" y="1155257"/>
                    <a:ext cx="301686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ja-JP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ＭＳ Ｐゴシック" panose="020B0600070205080204" pitchFamily="50" charset="-128"/>
                      </a:rPr>
                      <a:t>3</a:t>
                    </a:r>
                    <a:endParaRPr kumimoji="0" lang="ja-JP" alt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</a:endParaRPr>
                  </a:p>
                </p:txBody>
              </p:sp>
              <p:sp>
                <p:nvSpPr>
                  <p:cNvPr id="79" name="テキスト ボックス 78">
                    <a:extLst>
                      <a:ext uri="{FF2B5EF4-FFF2-40B4-BE49-F238E27FC236}">
                        <a16:creationId xmlns:a16="http://schemas.microsoft.com/office/drawing/2014/main" id="{B1F1012C-3F82-43CB-83D4-3179DD4C113F}"/>
                      </a:ext>
                    </a:extLst>
                  </p:cNvPr>
                  <p:cNvSpPr txBox="1"/>
                  <p:nvPr/>
                </p:nvSpPr>
                <p:spPr>
                  <a:xfrm>
                    <a:off x="5265747" y="654012"/>
                    <a:ext cx="301686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ja-JP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ＭＳ Ｐゴシック" panose="020B0600070205080204" pitchFamily="50" charset="-128"/>
                      </a:rPr>
                      <a:t>2</a:t>
                    </a:r>
                    <a:endParaRPr kumimoji="0" lang="ja-JP" alt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</a:endParaRPr>
                  </a:p>
                </p:txBody>
              </p:sp>
              <p:sp>
                <p:nvSpPr>
                  <p:cNvPr id="80" name="テキスト ボックス 79">
                    <a:extLst>
                      <a:ext uri="{FF2B5EF4-FFF2-40B4-BE49-F238E27FC236}">
                        <a16:creationId xmlns:a16="http://schemas.microsoft.com/office/drawing/2014/main" id="{073083B6-C7F6-48A1-8048-58D1A7EFF431}"/>
                      </a:ext>
                    </a:extLst>
                  </p:cNvPr>
                  <p:cNvSpPr txBox="1"/>
                  <p:nvPr/>
                </p:nvSpPr>
                <p:spPr>
                  <a:xfrm>
                    <a:off x="3878253" y="654012"/>
                    <a:ext cx="301686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ja-JP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ＭＳ Ｐゴシック" panose="020B0600070205080204" pitchFamily="50" charset="-128"/>
                      </a:rPr>
                      <a:t>4</a:t>
                    </a:r>
                    <a:endParaRPr kumimoji="0" lang="ja-JP" alt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</a:endParaRPr>
                  </a:p>
                </p:txBody>
              </p:sp>
            </p:grpSp>
            <p:sp>
              <p:nvSpPr>
                <p:cNvPr id="68" name="テキスト ボックス 67">
                  <a:extLst>
                    <a:ext uri="{FF2B5EF4-FFF2-40B4-BE49-F238E27FC236}">
                      <a16:creationId xmlns:a16="http://schemas.microsoft.com/office/drawing/2014/main" id="{84742DB0-F956-453C-B4B3-1B3A11075BE2}"/>
                    </a:ext>
                  </a:extLst>
                </p:cNvPr>
                <p:cNvSpPr txBox="1"/>
                <p:nvPr/>
              </p:nvSpPr>
              <p:spPr>
                <a:xfrm>
                  <a:off x="6591212" y="1520788"/>
                  <a:ext cx="393056" cy="338554"/>
                </a:xfrm>
                <a:prstGeom prst="rect">
                  <a:avLst/>
                </a:prstGeom>
                <a:solidFill>
                  <a:srgbClr val="F79646">
                    <a:lumMod val="75000"/>
                  </a:srgbClr>
                </a:solidFill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ja-JP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</a:rPr>
                    <a:t>45</a:t>
                  </a:r>
                  <a:endParaRPr kumimoji="0" lang="ja-JP" alt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</p:grpSp>
          <p:sp>
            <p:nvSpPr>
              <p:cNvPr id="61" name="正方形/長方形 60">
                <a:extLst>
                  <a:ext uri="{FF2B5EF4-FFF2-40B4-BE49-F238E27FC236}">
                    <a16:creationId xmlns:a16="http://schemas.microsoft.com/office/drawing/2014/main" id="{F66B1BBE-D960-4C2C-8A49-FF021ADFDC45}"/>
                  </a:ext>
                </a:extLst>
              </p:cNvPr>
              <p:cNvSpPr/>
              <p:nvPr/>
            </p:nvSpPr>
            <p:spPr>
              <a:xfrm>
                <a:off x="8135537" y="2634706"/>
                <a:ext cx="328617" cy="292104"/>
              </a:xfrm>
              <a:prstGeom prst="rect">
                <a:avLst/>
              </a:prstGeom>
              <a:solidFill>
                <a:srgbClr val="4F81BD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>
                <a:defPPr>
                  <a:defRPr lang="ja-JP"/>
                </a:defPPr>
                <a:lvl1pPr marL="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62" name="正方形/長方形 61">
                <a:extLst>
                  <a:ext uri="{FF2B5EF4-FFF2-40B4-BE49-F238E27FC236}">
                    <a16:creationId xmlns:a16="http://schemas.microsoft.com/office/drawing/2014/main" id="{ECE7AB0D-7B8F-4D35-9896-95E9C92A40D4}"/>
                  </a:ext>
                </a:extLst>
              </p:cNvPr>
              <p:cNvSpPr/>
              <p:nvPr/>
            </p:nvSpPr>
            <p:spPr>
              <a:xfrm>
                <a:off x="7465190" y="2058052"/>
                <a:ext cx="328617" cy="292104"/>
              </a:xfrm>
              <a:prstGeom prst="rect">
                <a:avLst/>
              </a:prstGeom>
              <a:solidFill>
                <a:srgbClr val="4F81BD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>
                <a:defPPr>
                  <a:defRPr lang="ja-JP"/>
                </a:defPPr>
                <a:lvl1pPr marL="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63" name="正方形/長方形 62">
                <a:extLst>
                  <a:ext uri="{FF2B5EF4-FFF2-40B4-BE49-F238E27FC236}">
                    <a16:creationId xmlns:a16="http://schemas.microsoft.com/office/drawing/2014/main" id="{F76EAB3C-F780-4E43-8163-5B4A48FF090A}"/>
                  </a:ext>
                </a:extLst>
              </p:cNvPr>
              <p:cNvSpPr/>
              <p:nvPr/>
            </p:nvSpPr>
            <p:spPr>
              <a:xfrm>
                <a:off x="7460671" y="2636018"/>
                <a:ext cx="328617" cy="292104"/>
              </a:xfrm>
              <a:prstGeom prst="rect">
                <a:avLst/>
              </a:prstGeom>
              <a:solidFill>
                <a:srgbClr val="4F81BD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>
                <a:defPPr>
                  <a:defRPr lang="ja-JP"/>
                </a:defPPr>
                <a:lvl1pPr marL="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endParaRPr>
              </a:p>
            </p:txBody>
          </p:sp>
          <p:grpSp>
            <p:nvGrpSpPr>
              <p:cNvPr id="64" name="グループ化 63">
                <a:extLst>
                  <a:ext uri="{FF2B5EF4-FFF2-40B4-BE49-F238E27FC236}">
                    <a16:creationId xmlns:a16="http://schemas.microsoft.com/office/drawing/2014/main" id="{823890AB-26A0-4934-B6C4-8D7217BF7384}"/>
                  </a:ext>
                </a:extLst>
              </p:cNvPr>
              <p:cNvGrpSpPr/>
              <p:nvPr/>
            </p:nvGrpSpPr>
            <p:grpSpPr>
              <a:xfrm>
                <a:off x="7808338" y="2372097"/>
                <a:ext cx="328617" cy="292104"/>
                <a:chOff x="8732216" y="2794153"/>
                <a:chExt cx="328617" cy="292104"/>
              </a:xfrm>
            </p:grpSpPr>
            <p:sp>
              <p:nvSpPr>
                <p:cNvPr id="65" name="正方形/長方形 64">
                  <a:extLst>
                    <a:ext uri="{FF2B5EF4-FFF2-40B4-BE49-F238E27FC236}">
                      <a16:creationId xmlns:a16="http://schemas.microsoft.com/office/drawing/2014/main" id="{C45970FC-319B-47A3-8D7F-3EB597904389}"/>
                    </a:ext>
                  </a:extLst>
                </p:cNvPr>
                <p:cNvSpPr/>
                <p:nvPr/>
              </p:nvSpPr>
              <p:spPr>
                <a:xfrm>
                  <a:off x="8732216" y="2794153"/>
                  <a:ext cx="328617" cy="292104"/>
                </a:xfrm>
                <a:prstGeom prst="rect">
                  <a:avLst/>
                </a:prstGeom>
                <a:solidFill>
                  <a:srgbClr val="4F81BD"/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66" name="正方形/長方形 65">
                  <a:extLst>
                    <a:ext uri="{FF2B5EF4-FFF2-40B4-BE49-F238E27FC236}">
                      <a16:creationId xmlns:a16="http://schemas.microsoft.com/office/drawing/2014/main" id="{5ECE473A-4BAC-4C37-A5F7-EF4914DA1764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8808420" y="2860834"/>
                  <a:ext cx="164308" cy="146052"/>
                </a:xfrm>
                <a:prstGeom prst="rect">
                  <a:avLst/>
                </a:prstGeom>
                <a:solidFill>
                  <a:sysClr val="window" lastClr="FFFFFF"/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</p:grpSp>
        </p:grpSp>
        <p:sp>
          <p:nvSpPr>
            <p:cNvPr id="82" name="正方形/長方形 81">
              <a:extLst>
                <a:ext uri="{FF2B5EF4-FFF2-40B4-BE49-F238E27FC236}">
                  <a16:creationId xmlns:a16="http://schemas.microsoft.com/office/drawing/2014/main" id="{2B593066-24E5-4304-AAE8-8C97A6496A88}"/>
                </a:ext>
              </a:extLst>
            </p:cNvPr>
            <p:cNvSpPr/>
            <p:nvPr/>
          </p:nvSpPr>
          <p:spPr>
            <a:xfrm>
              <a:off x="4056980" y="964397"/>
              <a:ext cx="328617" cy="292104"/>
            </a:xfrm>
            <a:prstGeom prst="rect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84" name="正方形/長方形 83">
              <a:extLst>
                <a:ext uri="{FF2B5EF4-FFF2-40B4-BE49-F238E27FC236}">
                  <a16:creationId xmlns:a16="http://schemas.microsoft.com/office/drawing/2014/main" id="{3E3B8D32-DBFE-41A8-B605-C4FE604D5394}"/>
                </a:ext>
              </a:extLst>
            </p:cNvPr>
            <p:cNvSpPr/>
            <p:nvPr/>
          </p:nvSpPr>
          <p:spPr>
            <a:xfrm>
              <a:off x="4715228" y="905758"/>
              <a:ext cx="328617" cy="292104"/>
            </a:xfrm>
            <a:prstGeom prst="rect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</p:grpSp>
      <p:pic>
        <p:nvPicPr>
          <p:cNvPr id="12" name="コンテンツ プレースホルダー 25">
            <a:extLst>
              <a:ext uri="{FF2B5EF4-FFF2-40B4-BE49-F238E27FC236}">
                <a16:creationId xmlns:a16="http://schemas.microsoft.com/office/drawing/2014/main" id="{9D66850D-D49A-4B4A-9A09-0BF84F2BDB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051" y="2187574"/>
            <a:ext cx="4914273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02748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50DFE1B-FD45-4A38-B3D6-85394CDC25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686" y="-305595"/>
            <a:ext cx="10515600" cy="1325563"/>
          </a:xfrm>
        </p:spPr>
        <p:txBody>
          <a:bodyPr/>
          <a:lstStyle/>
          <a:p>
            <a:r>
              <a:rPr kumimoji="1" lang="en-US" altLang="ja-JP" dirty="0"/>
              <a:t>E325 setup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5D14466-F5B7-4FC6-B9AD-415F1653C4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BB4AE42F-B562-4068-9212-EB699AB34A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1695" y="604319"/>
            <a:ext cx="8908610" cy="5649362"/>
          </a:xfrm>
          <a:prstGeom prst="rect">
            <a:avLst/>
          </a:prstGeom>
        </p:spPr>
      </p:pic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2D13C2A5-5224-493D-B1AE-D5567044C428}"/>
              </a:ext>
            </a:extLst>
          </p:cNvPr>
          <p:cNvSpPr/>
          <p:nvPr/>
        </p:nvSpPr>
        <p:spPr>
          <a:xfrm>
            <a:off x="7924800" y="604319"/>
            <a:ext cx="2017486" cy="31008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D487D4F5-EC97-4B1C-BF61-36F6C861CA5A}"/>
              </a:ext>
            </a:extLst>
          </p:cNvPr>
          <p:cNvSpPr/>
          <p:nvPr/>
        </p:nvSpPr>
        <p:spPr>
          <a:xfrm>
            <a:off x="8305010" y="934259"/>
            <a:ext cx="2362990" cy="31008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5E02E45D-4EEF-4EC9-BD0F-56B3683F00D6}"/>
              </a:ext>
            </a:extLst>
          </p:cNvPr>
          <p:cNvSpPr/>
          <p:nvPr/>
        </p:nvSpPr>
        <p:spPr>
          <a:xfrm>
            <a:off x="8760791" y="1608655"/>
            <a:ext cx="1789514" cy="54559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5232042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127DEAA-43AB-44AB-A71D-A74769573A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Kaon trigger at E325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FD03510-643C-4B0A-BAEF-464C272BAF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altLang="ja-JP" dirty="0"/>
              <a:t>2 or more</a:t>
            </a:r>
            <a:r>
              <a:rPr kumimoji="1" lang="en-US" altLang="ja-JP" dirty="0"/>
              <a:t> FTOF hits w/o associated AC hits</a:t>
            </a:r>
          </a:p>
          <a:p>
            <a:r>
              <a:rPr lang="en-US" altLang="ja-JP" dirty="0"/>
              <a:t>p</a:t>
            </a:r>
            <a:r>
              <a:rPr kumimoji="1" lang="en-US" altLang="ja-JP" dirty="0"/>
              <a:t>&gt;0.4 GeV/c with HC-FTOF hit matrix</a:t>
            </a:r>
            <a:r>
              <a:rPr lang="ja-JP" altLang="en-US" dirty="0"/>
              <a:t> </a:t>
            </a:r>
            <a:endParaRPr lang="en-US" altLang="ja-JP" dirty="0"/>
          </a:p>
          <a:p>
            <a:pPr lvl="1"/>
            <a:r>
              <a:rPr lang="en-US" altLang="ja-JP" dirty="0"/>
              <a:t>pion</a:t>
            </a:r>
            <a:r>
              <a:rPr lang="ja-JP" altLang="en-US" dirty="0"/>
              <a:t> </a:t>
            </a:r>
            <a:r>
              <a:rPr lang="en-US" altLang="ja-JP" dirty="0"/>
              <a:t>AC</a:t>
            </a:r>
            <a:r>
              <a:rPr lang="ja-JP" altLang="en-US" dirty="0"/>
              <a:t> </a:t>
            </a:r>
            <a:r>
              <a:rPr lang="en-US" altLang="ja-JP" dirty="0"/>
              <a:t>cutoff p&lt;0.5GeV/c</a:t>
            </a:r>
            <a:endParaRPr kumimoji="1" lang="en-US" altLang="ja-JP" dirty="0"/>
          </a:p>
          <a:p>
            <a:r>
              <a:rPr kumimoji="1" lang="en-US" altLang="ja-JP" dirty="0"/>
              <a:t>TOF within Kaon window</a:t>
            </a:r>
          </a:p>
          <a:p>
            <a:pPr marL="0" indent="0">
              <a:buNone/>
            </a:pPr>
            <a:endParaRPr kumimoji="1" lang="en-US" altLang="ja-JP" dirty="0"/>
          </a:p>
          <a:p>
            <a:pPr marL="0" indent="0">
              <a:buNone/>
            </a:pPr>
            <a:r>
              <a:rPr kumimoji="1" lang="en-US" altLang="ja-JP" dirty="0"/>
              <a:t>E16</a:t>
            </a:r>
            <a:r>
              <a:rPr kumimoji="1" lang="ja-JP" altLang="en-US" dirty="0"/>
              <a:t>でも</a:t>
            </a:r>
            <a:r>
              <a:rPr lang="ja-JP" altLang="en-US" dirty="0"/>
              <a:t>同様に</a:t>
            </a:r>
            <a:endParaRPr kumimoji="1" lang="en-US" altLang="ja-JP" dirty="0"/>
          </a:p>
          <a:p>
            <a:r>
              <a:rPr kumimoji="1" lang="en-US" altLang="ja-JP" dirty="0"/>
              <a:t>AC veto</a:t>
            </a:r>
          </a:p>
          <a:p>
            <a:r>
              <a:rPr lang="en-US" altLang="ja-JP" dirty="0"/>
              <a:t>TSC slat</a:t>
            </a:r>
            <a:r>
              <a:rPr lang="ja-JP" altLang="en-US" dirty="0"/>
              <a:t>番号</a:t>
            </a:r>
            <a:r>
              <a:rPr lang="en-US" altLang="ja-JP" dirty="0"/>
              <a:t>–MRPC</a:t>
            </a:r>
            <a:r>
              <a:rPr lang="ja-JP" altLang="en-US" dirty="0"/>
              <a:t> </a:t>
            </a:r>
            <a:r>
              <a:rPr lang="en-US" altLang="ja-JP" dirty="0"/>
              <a:t>strip</a:t>
            </a:r>
            <a:r>
              <a:rPr lang="ja-JP" altLang="en-US" dirty="0"/>
              <a:t>番号</a:t>
            </a:r>
            <a:r>
              <a:rPr lang="en-US" altLang="ja-JP" dirty="0"/>
              <a:t>,TOF</a:t>
            </a:r>
            <a:r>
              <a:rPr lang="ja-JP" altLang="en-US" dirty="0"/>
              <a:t>を組み合わせた</a:t>
            </a:r>
            <a:r>
              <a:rPr lang="en-US" altLang="ja-JP" dirty="0"/>
              <a:t>trigger</a:t>
            </a:r>
            <a:endParaRPr kumimoji="1" lang="en-US" altLang="ja-JP" dirty="0"/>
          </a:p>
          <a:p>
            <a:pPr marL="0" indent="0">
              <a:buNone/>
            </a:pPr>
            <a:r>
              <a:rPr kumimoji="1" lang="ja-JP" altLang="en-US" dirty="0"/>
              <a:t>でどの程度</a:t>
            </a:r>
            <a:r>
              <a:rPr kumimoji="1" lang="en-US" altLang="ja-JP" dirty="0"/>
              <a:t>p, </a:t>
            </a:r>
            <a:r>
              <a:rPr kumimoji="1" lang="en-US" altLang="ja-JP" dirty="0">
                <a:latin typeface="Symbol" panose="05050102010706020507" pitchFamily="18" charset="2"/>
              </a:rPr>
              <a:t>p</a:t>
            </a:r>
            <a:r>
              <a:rPr kumimoji="1" lang="ja-JP" altLang="en-US" dirty="0"/>
              <a:t>を</a:t>
            </a:r>
            <a:r>
              <a:rPr kumimoji="1" lang="en-US" altLang="ja-JP" dirty="0"/>
              <a:t>suppress</a:t>
            </a:r>
            <a:r>
              <a:rPr kumimoji="1" lang="ja-JP" altLang="en-US" dirty="0"/>
              <a:t>できるか？</a:t>
            </a:r>
          </a:p>
        </p:txBody>
      </p:sp>
    </p:spTree>
    <p:extLst>
      <p:ext uri="{BB962C8B-B14F-4D97-AF65-F5344CB8AC3E}">
        <p14:creationId xmlns:p14="http://schemas.microsoft.com/office/powerpoint/2010/main" val="156811315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10C37E9-5714-48FB-A044-D215D61D4E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1/</a:t>
            </a:r>
            <a:r>
              <a:rPr lang="en-US" altLang="ja-JP" dirty="0">
                <a:latin typeface="Symbol" panose="05050102010706020507" pitchFamily="18" charset="2"/>
              </a:rPr>
              <a:t>b</a:t>
            </a:r>
            <a:r>
              <a:rPr lang="en-US" altLang="ja-JP" dirty="0"/>
              <a:t> vs momentum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0CE1C3F-F90C-46FF-A333-DAAD8A6F66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53350" y="1825625"/>
            <a:ext cx="4305300" cy="4351338"/>
          </a:xfrm>
        </p:spPr>
        <p:txBody>
          <a:bodyPr/>
          <a:lstStyle/>
          <a:p>
            <a:pPr marL="0" indent="0">
              <a:buNone/>
            </a:pPr>
            <a:r>
              <a:rPr kumimoji="1" lang="en-US" altLang="ja-JP" dirty="0"/>
              <a:t>AC veto (</a:t>
            </a:r>
            <a:r>
              <a:rPr lang="en-US" altLang="ja-JP" dirty="0">
                <a:latin typeface="Symbol" panose="05050102010706020507" pitchFamily="18" charset="2"/>
              </a:rPr>
              <a:t>p</a:t>
            </a:r>
            <a:r>
              <a:rPr lang="ja-JP" altLang="en-US" dirty="0">
                <a:latin typeface="Symbol" panose="05050102010706020507" pitchFamily="18" charset="2"/>
              </a:rPr>
              <a:t>を抑制）</a:t>
            </a:r>
            <a:endParaRPr kumimoji="1" lang="en-US" altLang="ja-JP" dirty="0"/>
          </a:p>
          <a:p>
            <a:r>
              <a:rPr lang="en-US" altLang="ja-JP" dirty="0">
                <a:latin typeface="Symbol" panose="05050102010706020507" pitchFamily="18" charset="2"/>
              </a:rPr>
              <a:t>p</a:t>
            </a:r>
            <a:r>
              <a:rPr kumimoji="1" lang="en-US" altLang="ja-JP" dirty="0"/>
              <a:t>: p&lt;0.5 GeV/c</a:t>
            </a:r>
          </a:p>
          <a:p>
            <a:r>
              <a:rPr lang="en-US" altLang="ja-JP" dirty="0"/>
              <a:t>K: p&lt;1.9 GeV/c</a:t>
            </a:r>
          </a:p>
          <a:p>
            <a:r>
              <a:rPr kumimoji="1" lang="en-US" altLang="ja-JP" dirty="0"/>
              <a:t>P: p&lt;</a:t>
            </a:r>
            <a:r>
              <a:rPr lang="en-US" altLang="ja-JP" dirty="0"/>
              <a:t>3.5 GeV/c</a:t>
            </a:r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EE124356-375F-481D-8AA3-C9F813178F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1543" y="1644407"/>
            <a:ext cx="6261315" cy="4713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2509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5845378-9FBF-4302-86EF-E47D77F4FE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Rigidity</a:t>
            </a:r>
            <a:r>
              <a:rPr kumimoji="1" lang="en-US" altLang="ja-JP" dirty="0"/>
              <a:t> vs TOF (JAM </a:t>
            </a:r>
            <a:r>
              <a:rPr kumimoji="1" lang="en-US" altLang="ja-JP" dirty="0" err="1"/>
              <a:t>p+Cu</a:t>
            </a:r>
            <a:r>
              <a:rPr kumimoji="1" lang="en-US" altLang="ja-JP" dirty="0"/>
              <a:t> + GEANT4)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62A367A-A129-462B-B8C4-324DE67A9A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1E80B-E9B9-47E6-9C24-EE52FDE12916}" type="slidenum">
              <a:rPr kumimoji="1" lang="ja-JP" altLang="en-US" smtClean="0"/>
              <a:t>49</a:t>
            </a:fld>
            <a:endParaRPr kumimoji="1" lang="ja-JP" altLang="en-US"/>
          </a:p>
        </p:txBody>
      </p:sp>
      <p:pic>
        <p:nvPicPr>
          <p:cNvPr id="9" name="コンテンツ プレースホルダー 5">
            <a:extLst>
              <a:ext uri="{FF2B5EF4-FFF2-40B4-BE49-F238E27FC236}">
                <a16:creationId xmlns:a16="http://schemas.microsoft.com/office/drawing/2014/main" id="{97FE1B99-F88B-4592-95CE-C66BAB74CD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960562"/>
            <a:ext cx="4914273" cy="4351338"/>
          </a:xfrm>
          <a:prstGeom prst="rect">
            <a:avLst/>
          </a:prstGeom>
        </p:spPr>
      </p:pic>
      <p:sp>
        <p:nvSpPr>
          <p:cNvPr id="13" name="コンテンツ プレースホルダー 12">
            <a:extLst>
              <a:ext uri="{FF2B5EF4-FFF2-40B4-BE49-F238E27FC236}">
                <a16:creationId xmlns:a16="http://schemas.microsoft.com/office/drawing/2014/main" id="{AB3D515A-E389-42CF-BF46-02DA6C2A54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551059"/>
            <a:ext cx="10515600" cy="4351338"/>
          </a:xfrm>
        </p:spPr>
        <p:txBody>
          <a:bodyPr/>
          <a:lstStyle/>
          <a:p>
            <a:endParaRPr lang="ja-JP" altLang="en-US"/>
          </a:p>
        </p:txBody>
      </p:sp>
      <p:pic>
        <p:nvPicPr>
          <p:cNvPr id="14" name="コンテンツ プレースホルダー 10">
            <a:extLst>
              <a:ext uri="{FF2B5EF4-FFF2-40B4-BE49-F238E27FC236}">
                <a16:creationId xmlns:a16="http://schemas.microsoft.com/office/drawing/2014/main" id="{001A30AC-4EC1-4889-A3AF-67CC113BD3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9527" y="1825625"/>
            <a:ext cx="4914273" cy="4351338"/>
          </a:xfrm>
          <a:prstGeom prst="rect">
            <a:avLst/>
          </a:prstGeom>
        </p:spPr>
      </p:pic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52537CA7-163E-46E6-BC0A-DD876A5F2321}"/>
              </a:ext>
            </a:extLst>
          </p:cNvPr>
          <p:cNvSpPr txBox="1"/>
          <p:nvPr/>
        </p:nvSpPr>
        <p:spPr>
          <a:xfrm>
            <a:off x="8328074" y="1411050"/>
            <a:ext cx="1300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w</a:t>
            </a:r>
            <a:r>
              <a:rPr lang="en-US" altLang="ja-JP" dirty="0"/>
              <a:t>/AC veto</a:t>
            </a:r>
            <a:endParaRPr kumimoji="1" lang="ja-JP" altLang="en-US" dirty="0"/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234888D7-D386-4065-A998-4FD205F176D3}"/>
              </a:ext>
            </a:extLst>
          </p:cNvPr>
          <p:cNvSpPr txBox="1"/>
          <p:nvPr/>
        </p:nvSpPr>
        <p:spPr>
          <a:xfrm>
            <a:off x="2740855" y="1506022"/>
            <a:ext cx="14959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w</a:t>
            </a:r>
            <a:r>
              <a:rPr lang="en-US" altLang="ja-JP" dirty="0"/>
              <a:t>/o</a:t>
            </a:r>
            <a:r>
              <a:rPr lang="ja-JP" altLang="en-US" dirty="0"/>
              <a:t> </a:t>
            </a:r>
            <a:r>
              <a:rPr lang="en-US" altLang="ja-JP" dirty="0"/>
              <a:t>AC veto</a:t>
            </a:r>
            <a:endParaRPr kumimoji="1" lang="ja-JP" altLang="en-US" dirty="0"/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5DD786E6-CDA6-4C16-B8AD-07444883A3F6}"/>
              </a:ext>
            </a:extLst>
          </p:cNvPr>
          <p:cNvSpPr txBox="1"/>
          <p:nvPr/>
        </p:nvSpPr>
        <p:spPr>
          <a:xfrm>
            <a:off x="0" y="2181727"/>
            <a:ext cx="1136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TOF (ns)</a:t>
            </a:r>
            <a:endParaRPr kumimoji="1" lang="ja-JP" altLang="en-US" dirty="0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8B11821C-3B5D-42E3-A158-4C8A020C7CEF}"/>
              </a:ext>
            </a:extLst>
          </p:cNvPr>
          <p:cNvSpPr txBox="1"/>
          <p:nvPr/>
        </p:nvSpPr>
        <p:spPr>
          <a:xfrm>
            <a:off x="5112554" y="6091273"/>
            <a:ext cx="15039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P/q (GeV/c)</a:t>
            </a:r>
            <a:endParaRPr kumimoji="1" lang="ja-JP" altLang="en-US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AC937514-48F6-448F-845C-ED197A1A78E3}"/>
              </a:ext>
            </a:extLst>
          </p:cNvPr>
          <p:cNvSpPr txBox="1"/>
          <p:nvPr/>
        </p:nvSpPr>
        <p:spPr>
          <a:xfrm>
            <a:off x="3295336" y="5167312"/>
            <a:ext cx="6671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latin typeface="Symbol" panose="05050102010706020507" pitchFamily="18" charset="2"/>
              </a:rPr>
              <a:t>p+</a:t>
            </a:r>
            <a:endParaRPr kumimoji="1" lang="ja-JP" altLang="en-US" dirty="0">
              <a:latin typeface="Symbol" panose="05050102010706020507" pitchFamily="18" charset="2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18493744-A715-443B-8E5B-3290101DC31E}"/>
              </a:ext>
            </a:extLst>
          </p:cNvPr>
          <p:cNvSpPr txBox="1"/>
          <p:nvPr/>
        </p:nvSpPr>
        <p:spPr>
          <a:xfrm>
            <a:off x="3590834" y="3950732"/>
            <a:ext cx="6671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latin typeface="Symbol" panose="05050102010706020507" pitchFamily="18" charset="2"/>
              </a:rPr>
              <a:t>K+</a:t>
            </a:r>
            <a:endParaRPr kumimoji="1" lang="ja-JP" altLang="en-US" dirty="0">
              <a:latin typeface="Symbol" panose="05050102010706020507" pitchFamily="18" charset="2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B9BDE1FD-3167-4CDF-9566-96A99807C196}"/>
              </a:ext>
            </a:extLst>
          </p:cNvPr>
          <p:cNvSpPr txBox="1"/>
          <p:nvPr/>
        </p:nvSpPr>
        <p:spPr>
          <a:xfrm>
            <a:off x="3257267" y="2918818"/>
            <a:ext cx="6671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p</a:t>
            </a:r>
            <a:endParaRPr kumimoji="1" lang="ja-JP" altLang="en-US" dirty="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2D9ED3A3-EADC-42A2-891B-44CEC93189B5}"/>
              </a:ext>
            </a:extLst>
          </p:cNvPr>
          <p:cNvSpPr txBox="1"/>
          <p:nvPr/>
        </p:nvSpPr>
        <p:spPr>
          <a:xfrm>
            <a:off x="2294705" y="5185290"/>
            <a:ext cx="6671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latin typeface="Symbol" panose="05050102010706020507" pitchFamily="18" charset="2"/>
              </a:rPr>
              <a:t>p-</a:t>
            </a:r>
            <a:endParaRPr kumimoji="1" lang="ja-JP" altLang="en-US" dirty="0">
              <a:latin typeface="Symbol" panose="05050102010706020507" pitchFamily="18" charset="2"/>
            </a:endParaRPr>
          </a:p>
        </p:txBody>
      </p:sp>
      <p:cxnSp>
        <p:nvCxnSpPr>
          <p:cNvPr id="10" name="直線矢印コネクタ 9">
            <a:extLst>
              <a:ext uri="{FF2B5EF4-FFF2-40B4-BE49-F238E27FC236}">
                <a16:creationId xmlns:a16="http://schemas.microsoft.com/office/drawing/2014/main" id="{11A3C5D5-EB08-444B-9189-BECF39B59220}"/>
              </a:ext>
            </a:extLst>
          </p:cNvPr>
          <p:cNvCxnSpPr>
            <a:cxnSpLocks/>
            <a:stCxn id="20" idx="2"/>
          </p:cNvCxnSpPr>
          <p:nvPr/>
        </p:nvCxnSpPr>
        <p:spPr>
          <a:xfrm>
            <a:off x="2422116" y="4375091"/>
            <a:ext cx="314532" cy="26470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FA38D18D-3AA3-4E69-9F49-689083461E3D}"/>
              </a:ext>
            </a:extLst>
          </p:cNvPr>
          <p:cNvSpPr txBox="1"/>
          <p:nvPr/>
        </p:nvSpPr>
        <p:spPr>
          <a:xfrm>
            <a:off x="2088549" y="4005759"/>
            <a:ext cx="6671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latin typeface="Symbol" panose="05050102010706020507" pitchFamily="18" charset="2"/>
              </a:rPr>
              <a:t>K-</a:t>
            </a:r>
            <a:endParaRPr kumimoji="1" lang="ja-JP" altLang="en-US" dirty="0">
              <a:latin typeface="Symbol" panose="05050102010706020507" pitchFamily="18" charset="2"/>
            </a:endParaRP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51689995-65A9-46B3-863C-892E3AA38C55}"/>
              </a:ext>
            </a:extLst>
          </p:cNvPr>
          <p:cNvSpPr txBox="1"/>
          <p:nvPr/>
        </p:nvSpPr>
        <p:spPr>
          <a:xfrm>
            <a:off x="5616058" y="1963182"/>
            <a:ext cx="1136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TOF (ns)</a:t>
            </a:r>
            <a:endParaRPr kumimoji="1" lang="ja-JP" altLang="en-US" dirty="0"/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A975BBFE-4138-428A-BC80-1373E0E25B60}"/>
              </a:ext>
            </a:extLst>
          </p:cNvPr>
          <p:cNvSpPr txBox="1"/>
          <p:nvPr/>
        </p:nvSpPr>
        <p:spPr>
          <a:xfrm>
            <a:off x="9724605" y="5990762"/>
            <a:ext cx="15039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P/q (GeV/c)</a:t>
            </a:r>
            <a:endParaRPr kumimoji="1" lang="ja-JP" altLang="en-US" dirty="0"/>
          </a:p>
        </p:txBody>
      </p:sp>
      <p:cxnSp>
        <p:nvCxnSpPr>
          <p:cNvPr id="29" name="直線矢印コネクタ 28">
            <a:extLst>
              <a:ext uri="{FF2B5EF4-FFF2-40B4-BE49-F238E27FC236}">
                <a16:creationId xmlns:a16="http://schemas.microsoft.com/office/drawing/2014/main" id="{6ADBD7DB-0D99-466B-A4B3-903477332D7D}"/>
              </a:ext>
            </a:extLst>
          </p:cNvPr>
          <p:cNvCxnSpPr>
            <a:cxnSpLocks/>
          </p:cNvCxnSpPr>
          <p:nvPr/>
        </p:nvCxnSpPr>
        <p:spPr>
          <a:xfrm flipH="1">
            <a:off x="3295336" y="4320064"/>
            <a:ext cx="295498" cy="31973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2219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2EB9519-AEAE-42A1-912B-2E0F9937D9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Run0b</a:t>
            </a:r>
            <a:r>
              <a:rPr lang="ja-JP" altLang="en-US" dirty="0"/>
              <a:t>に向けた準備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E8B2D3D-2CD7-4A98-8B56-0A0C6D0D59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823148"/>
          </a:xfrm>
        </p:spPr>
        <p:txBody>
          <a:bodyPr/>
          <a:lstStyle/>
          <a:p>
            <a:r>
              <a:rPr lang="en-US" altLang="ja-JP" dirty="0"/>
              <a:t>Run0a</a:t>
            </a:r>
            <a:r>
              <a:rPr lang="ja-JP" altLang="en-US" dirty="0"/>
              <a:t>最終日の</a:t>
            </a:r>
            <a:r>
              <a:rPr lang="en-US" altLang="ja-JP" dirty="0"/>
              <a:t>E16 Main DAQ</a:t>
            </a:r>
            <a:r>
              <a:rPr lang="ja-JP" altLang="en-US" dirty="0"/>
              <a:t>データ解析（津久井）</a:t>
            </a:r>
            <a:endParaRPr lang="en-US" altLang="ja-JP" dirty="0"/>
          </a:p>
          <a:p>
            <a:r>
              <a:rPr kumimoji="1" lang="ja-JP" altLang="en-US" dirty="0"/>
              <a:t>高橋智則さんと</a:t>
            </a:r>
            <a:r>
              <a:rPr kumimoji="1" lang="en-US" altLang="ja-JP" dirty="0"/>
              <a:t>DAQ</a:t>
            </a:r>
            <a:r>
              <a:rPr kumimoji="1" lang="ja-JP" altLang="en-US" dirty="0"/>
              <a:t>の準備。新規</a:t>
            </a:r>
            <a:r>
              <a:rPr kumimoji="1" lang="en-US" altLang="ja-JP" dirty="0"/>
              <a:t>RPV260</a:t>
            </a:r>
            <a:r>
              <a:rPr kumimoji="1" lang="ja-JP" altLang="en-US" dirty="0"/>
              <a:t>導入（津久井）</a:t>
            </a:r>
            <a:endParaRPr kumimoji="1" lang="en-US" altLang="ja-JP" dirty="0"/>
          </a:p>
          <a:p>
            <a:r>
              <a:rPr kumimoji="1" lang="en-US" altLang="ja-JP" dirty="0"/>
              <a:t>LV</a:t>
            </a:r>
            <a:r>
              <a:rPr kumimoji="1" lang="ja-JP" altLang="en-US" dirty="0"/>
              <a:t>リモート制御（</a:t>
            </a:r>
            <a:r>
              <a:rPr lang="ja-JP" altLang="en-US" dirty="0"/>
              <a:t>稲葉</a:t>
            </a:r>
            <a:r>
              <a:rPr kumimoji="1" lang="ja-JP" altLang="en-US" dirty="0"/>
              <a:t>）</a:t>
            </a:r>
            <a:endParaRPr kumimoji="1" lang="en-US" altLang="ja-JP" dirty="0"/>
          </a:p>
          <a:p>
            <a:r>
              <a:rPr lang="en-US" altLang="ja-JP" dirty="0"/>
              <a:t>ESC</a:t>
            </a:r>
            <a:r>
              <a:rPr lang="ja-JP" altLang="en-US" dirty="0"/>
              <a:t>改良に向けて（</a:t>
            </a:r>
            <a:r>
              <a:rPr lang="ja-JP" altLang="en-US" strike="dblStrike" dirty="0"/>
              <a:t>フレーム改造して上流に移動？</a:t>
            </a:r>
            <a:r>
              <a:rPr lang="ja-JP" altLang="en-US" dirty="0"/>
              <a:t>、</a:t>
            </a:r>
            <a:r>
              <a:rPr lang="en-US" altLang="ja-JP" dirty="0"/>
              <a:t>PHENIX-BBC3</a:t>
            </a:r>
            <a:r>
              <a:rPr lang="ja-JP" altLang="en-US" dirty="0"/>
              <a:t>本の試験、標的からの粒子カウンターとの</a:t>
            </a:r>
            <a:r>
              <a:rPr lang="en-US" altLang="ja-JP" dirty="0"/>
              <a:t>coincidence?</a:t>
            </a:r>
            <a:r>
              <a:rPr lang="ja-JP" altLang="en-US" dirty="0"/>
              <a:t>）（佐甲）</a:t>
            </a:r>
            <a:endParaRPr lang="en-US" altLang="ja-JP" dirty="0"/>
          </a:p>
          <a:p>
            <a:pPr lvl="1"/>
            <a:r>
              <a:rPr lang="ja-JP" altLang="en-US" dirty="0"/>
              <a:t>少なくとも</a:t>
            </a:r>
            <a:r>
              <a:rPr lang="en-US" altLang="ja-JP" dirty="0"/>
              <a:t>Run0b</a:t>
            </a:r>
            <a:r>
              <a:rPr lang="ja-JP" altLang="en-US" dirty="0"/>
              <a:t>では</a:t>
            </a:r>
            <a:r>
              <a:rPr lang="en-US" altLang="ja-JP" dirty="0"/>
              <a:t>E16 interaction monitor</a:t>
            </a:r>
            <a:r>
              <a:rPr lang="ja-JP" altLang="en-US" dirty="0"/>
              <a:t>の相関が取れる</a:t>
            </a:r>
            <a:endParaRPr lang="en-US" altLang="ja-JP" dirty="0"/>
          </a:p>
          <a:p>
            <a:r>
              <a:rPr kumimoji="1" lang="en-US" altLang="ja-JP" dirty="0"/>
              <a:t>DRS4</a:t>
            </a:r>
            <a:r>
              <a:rPr lang="ja-JP" altLang="en-US" dirty="0"/>
              <a:t> </a:t>
            </a:r>
            <a:r>
              <a:rPr kumimoji="1" lang="en-US" altLang="ja-JP" dirty="0"/>
              <a:t>1</a:t>
            </a:r>
            <a:r>
              <a:rPr kumimoji="1" lang="ja-JP" altLang="en-US" dirty="0"/>
              <a:t>枚（</a:t>
            </a:r>
            <a:r>
              <a:rPr kumimoji="1" lang="en-US" altLang="ja-JP" dirty="0"/>
              <a:t>16ch</a:t>
            </a:r>
            <a:r>
              <a:rPr kumimoji="1" lang="ja-JP" altLang="en-US" dirty="0"/>
              <a:t>）の導入（喜屋武）</a:t>
            </a:r>
            <a:endParaRPr kumimoji="1" lang="en-US" altLang="ja-JP" dirty="0"/>
          </a:p>
          <a:p>
            <a:endParaRPr kumimoji="1" lang="ja-JP" altLang="en-US" dirty="0"/>
          </a:p>
        </p:txBody>
      </p:sp>
      <p:pic>
        <p:nvPicPr>
          <p:cNvPr id="4" name="オーディオ 3">
            <a:hlinkClick r:id="" action="ppaction://media"/>
            <a:extLst>
              <a:ext uri="{FF2B5EF4-FFF2-40B4-BE49-F238E27FC236}">
                <a16:creationId xmlns:a16="http://schemas.microsoft.com/office/drawing/2014/main" id="{E4B9A120-0369-4694-9D1F-9DC6B4B22C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3839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73"/>
    </mc:Choice>
    <mc:Fallback>
      <p:transition spd="slow" advTm="60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コンテンツ プレースホルダー 4">
            <a:extLst>
              <a:ext uri="{FF2B5EF4-FFF2-40B4-BE49-F238E27FC236}">
                <a16:creationId xmlns:a16="http://schemas.microsoft.com/office/drawing/2014/main" id="{F8AEA309-E096-4986-8FC7-08995A0F22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16079"/>
            <a:ext cx="4112683" cy="3988996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8356DAAE-C34D-436A-91CA-B0EED64FBD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821" y="109697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altLang="ja-JP" dirty="0"/>
              <a:t>Beam 1x10</a:t>
            </a:r>
            <a:r>
              <a:rPr lang="en-US" altLang="ja-JP" baseline="30000" dirty="0"/>
              <a:t>8</a:t>
            </a:r>
            <a:r>
              <a:rPr lang="en-US" altLang="ja-JP" dirty="0"/>
              <a:t>/spill, B=0 (</a:t>
            </a:r>
            <a:r>
              <a:rPr kumimoji="1" lang="en-US" altLang="ja-JP" dirty="0"/>
              <a:t>Run2140) </a:t>
            </a:r>
            <a:br>
              <a:rPr kumimoji="1" lang="en-US" altLang="ja-JP" dirty="0"/>
            </a:br>
            <a:r>
              <a:rPr kumimoji="1" lang="en-US" altLang="ja-JP" dirty="0"/>
              <a:t>MRPC1-MRPC2</a:t>
            </a:r>
            <a:r>
              <a:rPr kumimoji="1" lang="ja-JP" altLang="en-US" dirty="0"/>
              <a:t>飛行時間</a:t>
            </a:r>
            <a:br>
              <a:rPr kumimoji="1" lang="en-US" altLang="ja-JP" dirty="0"/>
            </a:br>
            <a:r>
              <a:rPr kumimoji="1" lang="en-US" altLang="ja-JP" sz="3600" dirty="0"/>
              <a:t>MRPC1 Strip3 – MRPC2 Strip3  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423E78F-D2CD-4FF2-8358-F216028D8C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E1E80B-E9B9-47E6-9C24-EE52FDE12916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2F46888D-1A33-4D61-9163-C4303E542F49}"/>
              </a:ext>
            </a:extLst>
          </p:cNvPr>
          <p:cNvSpPr txBox="1"/>
          <p:nvPr/>
        </p:nvSpPr>
        <p:spPr>
          <a:xfrm>
            <a:off x="354452" y="2087264"/>
            <a:ext cx="3751348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w/  Vertex cut (TSC,RPC1,RPC2)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Cross talk cut     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19" name="コンテンツ プレースホルダー 9">
            <a:extLst>
              <a:ext uri="{FF2B5EF4-FFF2-40B4-BE49-F238E27FC236}">
                <a16:creationId xmlns:a16="http://schemas.microsoft.com/office/drawing/2014/main" id="{56FDE267-6E89-4AA1-BBD2-80E68EBFEA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9656" y="2566291"/>
            <a:ext cx="4112684" cy="3988994"/>
          </a:xfrm>
          <a:prstGeom prst="rect">
            <a:avLst/>
          </a:prstGeom>
        </p:spPr>
      </p:pic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97D8E1F6-FA01-4F2F-9CE3-EF7B842249A0}"/>
              </a:ext>
            </a:extLst>
          </p:cNvPr>
          <p:cNvSpPr txBox="1"/>
          <p:nvPr/>
        </p:nvSpPr>
        <p:spPr>
          <a:xfrm>
            <a:off x="4468435" y="1864538"/>
            <a:ext cx="3611886" cy="92333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4) Vertex cut (TSC,RPC1,RPC2)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Cross talk cut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Slewing correction    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4" name="コンテンツ プレースホルダー 23">
            <a:extLst>
              <a:ext uri="{FF2B5EF4-FFF2-40B4-BE49-F238E27FC236}">
                <a16:creationId xmlns:a16="http://schemas.microsoft.com/office/drawing/2014/main" id="{A20F191A-AFBF-48C8-B679-0916988EC7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4547" y="6530180"/>
            <a:ext cx="8567057" cy="284163"/>
          </a:xfrm>
        </p:spPr>
        <p:txBody>
          <a:bodyPr>
            <a:normAutofit fontScale="55000" lnSpcReduction="20000"/>
          </a:bodyPr>
          <a:lstStyle/>
          <a:p>
            <a:endParaRPr lang="ja-JP" altLang="en-US"/>
          </a:p>
        </p:txBody>
      </p:sp>
      <p:pic>
        <p:nvPicPr>
          <p:cNvPr id="25" name="コンテンツ プレースホルダー 21">
            <a:extLst>
              <a:ext uri="{FF2B5EF4-FFF2-40B4-BE49-F238E27FC236}">
                <a16:creationId xmlns:a16="http://schemas.microsoft.com/office/drawing/2014/main" id="{50CADEBE-B1BA-4E3A-BF9D-3263D33DF7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9317" y="2537508"/>
            <a:ext cx="4112683" cy="3989001"/>
          </a:xfrm>
          <a:prstGeom prst="rect">
            <a:avLst/>
          </a:prstGeom>
        </p:spPr>
      </p:pic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E6B7538E-B9D0-4926-BCFC-BDA739B80307}"/>
              </a:ext>
            </a:extLst>
          </p:cNvPr>
          <p:cNvSpPr txBox="1"/>
          <p:nvPr/>
        </p:nvSpPr>
        <p:spPr>
          <a:xfrm>
            <a:off x="8402236" y="1587539"/>
            <a:ext cx="3611886" cy="120032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5) Vertex cut (TSC,RPC1,RPC2)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Cross talk cut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Slewing correction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Chi2 cut (TSC-RPC1-RPC2)   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82499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356DAAE-C34D-436A-91CA-B0EED64FBD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821" y="109697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altLang="ja-JP" dirty="0"/>
              <a:t>Beam 5x10</a:t>
            </a:r>
            <a:r>
              <a:rPr lang="en-US" altLang="ja-JP" baseline="30000" dirty="0"/>
              <a:t>9</a:t>
            </a:r>
            <a:r>
              <a:rPr lang="en-US" altLang="ja-JP" dirty="0"/>
              <a:t>/spill, B=0 (</a:t>
            </a:r>
            <a:r>
              <a:rPr kumimoji="1" lang="en-US" altLang="ja-JP" dirty="0"/>
              <a:t>Run2548) </a:t>
            </a:r>
            <a:br>
              <a:rPr kumimoji="1" lang="en-US" altLang="ja-JP" dirty="0"/>
            </a:br>
            <a:r>
              <a:rPr kumimoji="1" lang="en-US" altLang="ja-JP" dirty="0"/>
              <a:t>MRPC1-MRPC2</a:t>
            </a:r>
            <a:r>
              <a:rPr kumimoji="1" lang="ja-JP" altLang="en-US" dirty="0"/>
              <a:t>飛行時間</a:t>
            </a:r>
            <a:br>
              <a:rPr kumimoji="1" lang="en-US" altLang="ja-JP" dirty="0"/>
            </a:br>
            <a:r>
              <a:rPr kumimoji="1" lang="en-US" altLang="ja-JP" sz="3600" dirty="0"/>
              <a:t>MRPC1 Strip3 – MRPC2 Strip3  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423E78F-D2CD-4FF2-8358-F216028D8C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E1E80B-E9B9-47E6-9C24-EE52FDE12916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2F46888D-1A33-4D61-9163-C4303E542F49}"/>
              </a:ext>
            </a:extLst>
          </p:cNvPr>
          <p:cNvSpPr txBox="1"/>
          <p:nvPr/>
        </p:nvSpPr>
        <p:spPr>
          <a:xfrm>
            <a:off x="354452" y="2087264"/>
            <a:ext cx="3611886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3) Vertex cut (TSC,RPC1,RPC2)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Cross talk cut     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97D8E1F6-FA01-4F2F-9CE3-EF7B842249A0}"/>
              </a:ext>
            </a:extLst>
          </p:cNvPr>
          <p:cNvSpPr txBox="1"/>
          <p:nvPr/>
        </p:nvSpPr>
        <p:spPr>
          <a:xfrm>
            <a:off x="4468435" y="1864538"/>
            <a:ext cx="3611886" cy="92333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4) Vertex cut (TSC,RPC1,RPC2)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Cross talk cut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Slewing correction    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E6B7538E-B9D0-4926-BCFC-BDA739B80307}"/>
              </a:ext>
            </a:extLst>
          </p:cNvPr>
          <p:cNvSpPr txBox="1"/>
          <p:nvPr/>
        </p:nvSpPr>
        <p:spPr>
          <a:xfrm>
            <a:off x="8402236" y="1587539"/>
            <a:ext cx="3611886" cy="120032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5) Vertex cut (TSC,RPC1,RPC2)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Cross talk cut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Slewing correction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Chi2 cut (TSC-RPC1-RPC2)   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16" name="コンテンツ プレースホルダー 4">
            <a:extLst>
              <a:ext uri="{FF2B5EF4-FFF2-40B4-BE49-F238E27FC236}">
                <a16:creationId xmlns:a16="http://schemas.microsoft.com/office/drawing/2014/main" id="{5E818824-8F28-45A1-9D99-9C971BEC64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2762378"/>
            <a:ext cx="4112682" cy="3988682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8C972A1F-354E-4661-86A9-23FA836877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8597" y="2662848"/>
            <a:ext cx="4112682" cy="3988682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3FF2004D-D446-473B-87C4-B34C1CBB33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1279" y="2733595"/>
            <a:ext cx="4112682" cy="3988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36432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91A155B-A04C-413A-9570-4B80833373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E325 acceptance (Simulation, </a:t>
            </a:r>
            <a:r>
              <a:rPr kumimoji="1" lang="en-US" altLang="ja-JP" dirty="0" err="1"/>
              <a:t>p+C</a:t>
            </a:r>
            <a:r>
              <a:rPr lang="en-US" altLang="ja-JP" dirty="0"/>
              <a:t>)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B446E816-F85D-4C6C-8B91-5EA657BB9A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EA663BD8-61FE-45E3-A351-D5B6EECF35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8456" y="1446415"/>
            <a:ext cx="5282091" cy="5223725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FC6D1517-413C-4A8D-A662-D3FFDBF60DA7}"/>
              </a:ext>
            </a:extLst>
          </p:cNvPr>
          <p:cNvSpPr txBox="1"/>
          <p:nvPr/>
        </p:nvSpPr>
        <p:spPr>
          <a:xfrm>
            <a:off x="9021276" y="1261749"/>
            <a:ext cx="23325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dirty="0" err="1">
                <a:latin typeface="Symbol" panose="05050102010706020507" pitchFamily="18" charset="2"/>
              </a:rPr>
              <a:t>f</a:t>
            </a:r>
            <a:r>
              <a:rPr kumimoji="1" lang="en-US" altLang="ja-JP" dirty="0" err="1">
                <a:sym typeface="Wingdings" panose="05000000000000000000" pitchFamily="2" charset="2"/>
              </a:rPr>
              <a:t></a:t>
            </a:r>
            <a:r>
              <a:rPr lang="en-US" altLang="ja-JP" dirty="0" err="1">
                <a:sym typeface="Wingdings" panose="05000000000000000000" pitchFamily="2" charset="2"/>
              </a:rPr>
              <a:t>KK</a:t>
            </a:r>
            <a:endParaRPr lang="ja-JP" altLang="en-US" dirty="0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686A96CC-26BD-4D5A-9087-54229D509A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4745" y="1799587"/>
            <a:ext cx="5146964" cy="4870553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ADCDA9E6-B1A6-4544-AC93-5010297B1D0A}"/>
              </a:ext>
            </a:extLst>
          </p:cNvPr>
          <p:cNvSpPr txBox="1"/>
          <p:nvPr/>
        </p:nvSpPr>
        <p:spPr>
          <a:xfrm>
            <a:off x="3170725" y="1362787"/>
            <a:ext cx="23325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dirty="0" err="1">
                <a:latin typeface="Symbol" panose="05050102010706020507" pitchFamily="18" charset="2"/>
              </a:rPr>
              <a:t>f</a:t>
            </a:r>
            <a:r>
              <a:rPr kumimoji="1" lang="en-US" altLang="ja-JP" dirty="0" err="1">
                <a:sym typeface="Wingdings" panose="05000000000000000000" pitchFamily="2" charset="2"/>
              </a:rPr>
              <a:t>ee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2525412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BED4A63-2CA8-45FA-B9E7-6B3E3DA26C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309"/>
            <a:ext cx="10515600" cy="1325563"/>
          </a:xfrm>
        </p:spPr>
        <p:txBody>
          <a:bodyPr/>
          <a:lstStyle/>
          <a:p>
            <a:r>
              <a:rPr kumimoji="1" lang="en-US" altLang="ja-JP" dirty="0"/>
              <a:t>E325 acceptance (Data, </a:t>
            </a:r>
            <a:r>
              <a:rPr kumimoji="1" lang="en-US" altLang="ja-JP" dirty="0" err="1"/>
              <a:t>p+C</a:t>
            </a:r>
            <a:r>
              <a:rPr lang="en-US" altLang="ja-JP" dirty="0"/>
              <a:t>)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1199506-51E1-4F0F-8115-1CB2E7FE41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0215B816-708B-43DB-9BFD-A77947B96F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995" y="1386624"/>
            <a:ext cx="5502968" cy="5229340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39B892E1-2CDC-4BB8-9F85-107227D1E4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8038" y="1263535"/>
            <a:ext cx="5281859" cy="5229340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4827278A-C8A1-4DA5-BADF-1F9B59F5BE5A}"/>
              </a:ext>
            </a:extLst>
          </p:cNvPr>
          <p:cNvSpPr txBox="1"/>
          <p:nvPr/>
        </p:nvSpPr>
        <p:spPr>
          <a:xfrm>
            <a:off x="8688767" y="1046054"/>
            <a:ext cx="23325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dirty="0" err="1">
                <a:latin typeface="Symbol" panose="05050102010706020507" pitchFamily="18" charset="2"/>
              </a:rPr>
              <a:t>f</a:t>
            </a:r>
            <a:r>
              <a:rPr kumimoji="1" lang="en-US" altLang="ja-JP" dirty="0" err="1">
                <a:sym typeface="Wingdings" panose="05000000000000000000" pitchFamily="2" charset="2"/>
              </a:rPr>
              <a:t></a:t>
            </a:r>
            <a:r>
              <a:rPr lang="en-US" altLang="ja-JP" dirty="0" err="1">
                <a:sym typeface="Wingdings" panose="05000000000000000000" pitchFamily="2" charset="2"/>
              </a:rPr>
              <a:t>KK</a:t>
            </a:r>
            <a:endParaRPr lang="ja-JP" altLang="en-US" dirty="0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B9E92967-8435-4CFD-938E-E5A9113AD597}"/>
              </a:ext>
            </a:extLst>
          </p:cNvPr>
          <p:cNvSpPr txBox="1"/>
          <p:nvPr/>
        </p:nvSpPr>
        <p:spPr>
          <a:xfrm>
            <a:off x="2838216" y="1147092"/>
            <a:ext cx="23325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dirty="0" err="1">
                <a:latin typeface="Symbol" panose="05050102010706020507" pitchFamily="18" charset="2"/>
              </a:rPr>
              <a:t>f</a:t>
            </a:r>
            <a:r>
              <a:rPr kumimoji="1" lang="en-US" altLang="ja-JP" dirty="0" err="1">
                <a:sym typeface="Wingdings" panose="05000000000000000000" pitchFamily="2" charset="2"/>
              </a:rPr>
              <a:t>ee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5777678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237BE28-EE12-40F5-A701-6036EA9A5B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/>
              <a:t>Beam 5x10</a:t>
            </a:r>
            <a:r>
              <a:rPr lang="en-US" altLang="ja-JP" baseline="30000" dirty="0"/>
              <a:t>9</a:t>
            </a:r>
            <a:r>
              <a:rPr lang="en-US" altLang="ja-JP" dirty="0"/>
              <a:t>/spill, B=1.95T (</a:t>
            </a:r>
            <a:r>
              <a:rPr kumimoji="1" lang="en-US" altLang="ja-JP" dirty="0"/>
              <a:t>Run2517) </a:t>
            </a:r>
            <a:br>
              <a:rPr kumimoji="1" lang="en-US" altLang="ja-JP" dirty="0"/>
            </a:br>
            <a:r>
              <a:rPr kumimoji="1" lang="en-US" altLang="ja-JP" dirty="0"/>
              <a:t>MRPC1-MRPC2</a:t>
            </a:r>
            <a:r>
              <a:rPr kumimoji="1" lang="ja-JP" altLang="en-US" dirty="0"/>
              <a:t>飛行時間とカット</a:t>
            </a:r>
          </a:p>
        </p:txBody>
      </p:sp>
      <p:pic>
        <p:nvPicPr>
          <p:cNvPr id="8" name="コンテンツ プレースホルダー 4">
            <a:extLst>
              <a:ext uri="{FF2B5EF4-FFF2-40B4-BE49-F238E27FC236}">
                <a16:creationId xmlns:a16="http://schemas.microsoft.com/office/drawing/2014/main" id="{96AA21EF-F3E1-4719-AB2C-8C3C9FD55E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3797" y="1825624"/>
            <a:ext cx="4486612" cy="4351338"/>
          </a:xfrm>
          <a:prstGeom prst="rect">
            <a:avLst/>
          </a:prstGeom>
        </p:spPr>
      </p:pic>
      <p:sp>
        <p:nvSpPr>
          <p:cNvPr id="19" name="コンテンツ プレースホルダー 18">
            <a:extLst>
              <a:ext uri="{FF2B5EF4-FFF2-40B4-BE49-F238E27FC236}">
                <a16:creationId xmlns:a16="http://schemas.microsoft.com/office/drawing/2014/main" id="{EEC37B61-3D5B-49B6-A85B-9614C59B01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192171"/>
            <a:ext cx="5759548" cy="1984791"/>
          </a:xfrm>
        </p:spPr>
        <p:txBody>
          <a:bodyPr/>
          <a:lstStyle/>
          <a:p>
            <a:endParaRPr lang="ja-JP" altLang="en-US" dirty="0"/>
          </a:p>
        </p:txBody>
      </p:sp>
      <p:pic>
        <p:nvPicPr>
          <p:cNvPr id="20" name="コンテンツ プレースホルダー 16">
            <a:extLst>
              <a:ext uri="{FF2B5EF4-FFF2-40B4-BE49-F238E27FC236}">
                <a16:creationId xmlns:a16="http://schemas.microsoft.com/office/drawing/2014/main" id="{43F3B145-CFB7-437A-9B1C-DC0AD6C460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760" y="2016502"/>
            <a:ext cx="4486612" cy="4351338"/>
          </a:xfrm>
          <a:prstGeom prst="rect">
            <a:avLst/>
          </a:prstGeom>
        </p:spPr>
      </p:pic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15CC0091-0C23-4458-A8FC-2A21F3F63A11}"/>
              </a:ext>
            </a:extLst>
          </p:cNvPr>
          <p:cNvSpPr txBox="1"/>
          <p:nvPr/>
        </p:nvSpPr>
        <p:spPr>
          <a:xfrm flipH="1">
            <a:off x="1842868" y="1690688"/>
            <a:ext cx="2194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Vertex</a:t>
            </a:r>
            <a:endParaRPr kumimoji="1" lang="ja-JP" altLang="en-US" dirty="0"/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91C0A2F1-90A0-49BD-8082-CCD04D07B68E}"/>
              </a:ext>
            </a:extLst>
          </p:cNvPr>
          <p:cNvSpPr txBox="1"/>
          <p:nvPr/>
        </p:nvSpPr>
        <p:spPr>
          <a:xfrm>
            <a:off x="7302921" y="1672129"/>
            <a:ext cx="343395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1) Vertex cut (RPC1,RPC2)      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83445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356DAAE-C34D-436A-91CA-B0EED64FBD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dirty="0"/>
              <a:t>Beam 1x10</a:t>
            </a:r>
            <a:r>
              <a:rPr lang="en-US" altLang="ja-JP" baseline="30000" dirty="0"/>
              <a:t>8</a:t>
            </a:r>
            <a:r>
              <a:rPr lang="en-US" altLang="ja-JP" dirty="0"/>
              <a:t>/spill, B=0 (</a:t>
            </a:r>
            <a:r>
              <a:rPr kumimoji="1" lang="en-US" altLang="ja-JP" dirty="0"/>
              <a:t>Run2140)</a:t>
            </a:r>
            <a:br>
              <a:rPr kumimoji="1" lang="en-US" altLang="ja-JP" dirty="0"/>
            </a:br>
            <a:r>
              <a:rPr kumimoji="1" lang="en-US" altLang="ja-JP" dirty="0"/>
              <a:t>MRPC1-MRPC2</a:t>
            </a:r>
            <a:r>
              <a:rPr kumimoji="1" lang="ja-JP" altLang="en-US" dirty="0"/>
              <a:t>飛行時間とカット（</a:t>
            </a:r>
            <a:r>
              <a:rPr kumimoji="1" lang="en-US" altLang="ja-JP" dirty="0"/>
              <a:t>I)</a:t>
            </a:r>
            <a:br>
              <a:rPr kumimoji="1" lang="en-US" altLang="ja-JP" dirty="0"/>
            </a:br>
            <a:r>
              <a:rPr kumimoji="1" lang="en-US" altLang="ja-JP" sz="3600" dirty="0"/>
              <a:t>MRPC1 Strip3 – MRPC2 Strip3 </a:t>
            </a:r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423E78F-D2CD-4FF2-8358-F216028D8C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E1E80B-E9B9-47E6-9C24-EE52FDE12916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9" name="コンテンツ プレースホルダー 5">
            <a:extLst>
              <a:ext uri="{FF2B5EF4-FFF2-40B4-BE49-F238E27FC236}">
                <a16:creationId xmlns:a16="http://schemas.microsoft.com/office/drawing/2014/main" id="{83BB4B75-CA66-496C-A828-EB37F49511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211" y="1960562"/>
            <a:ext cx="4486263" cy="4351338"/>
          </a:xfrm>
          <a:prstGeom prst="rect">
            <a:avLst/>
          </a:prstGeom>
        </p:spPr>
      </p:pic>
      <p:sp>
        <p:nvSpPr>
          <p:cNvPr id="13" name="コンテンツ プレースホルダー 12">
            <a:extLst>
              <a:ext uri="{FF2B5EF4-FFF2-40B4-BE49-F238E27FC236}">
                <a16:creationId xmlns:a16="http://schemas.microsoft.com/office/drawing/2014/main" id="{AEF066FE-F08D-4A89-95F7-A95D2EF3EA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ja-JP" altLang="en-US" dirty="0"/>
          </a:p>
        </p:txBody>
      </p:sp>
      <p:pic>
        <p:nvPicPr>
          <p:cNvPr id="14" name="コンテンツ プレースホルダー 10">
            <a:extLst>
              <a:ext uri="{FF2B5EF4-FFF2-40B4-BE49-F238E27FC236}">
                <a16:creationId xmlns:a16="http://schemas.microsoft.com/office/drawing/2014/main" id="{696434AA-D15B-4175-9CD0-DA1911CCBE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7468" y="1960562"/>
            <a:ext cx="4486263" cy="4351338"/>
          </a:xfrm>
          <a:prstGeom prst="rect">
            <a:avLst/>
          </a:prstGeom>
        </p:spPr>
      </p:pic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75ADA5D3-AF77-43DF-8B05-1E0810DE2E48}"/>
              </a:ext>
            </a:extLst>
          </p:cNvPr>
          <p:cNvSpPr txBox="1"/>
          <p:nvPr/>
        </p:nvSpPr>
        <p:spPr>
          <a:xfrm>
            <a:off x="986527" y="1841273"/>
            <a:ext cx="343395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1) Vertex cut (RPC1,RPC2)      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2F46888D-1A33-4D61-9163-C4303E542F49}"/>
              </a:ext>
            </a:extLst>
          </p:cNvPr>
          <p:cNvSpPr txBox="1"/>
          <p:nvPr/>
        </p:nvSpPr>
        <p:spPr>
          <a:xfrm>
            <a:off x="6445760" y="1702773"/>
            <a:ext cx="3105337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2) Vertex cut (RPC1,RPC2)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Cross talk cut     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23254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356DAAE-C34D-436A-91CA-B0EED64FBD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dirty="0"/>
              <a:t>Beam 5x10</a:t>
            </a:r>
            <a:r>
              <a:rPr lang="en-US" altLang="ja-JP" baseline="30000" dirty="0"/>
              <a:t>9</a:t>
            </a:r>
            <a:r>
              <a:rPr lang="en-US" altLang="ja-JP" dirty="0"/>
              <a:t>/spill, B=0 (</a:t>
            </a:r>
            <a:r>
              <a:rPr kumimoji="1" lang="en-US" altLang="ja-JP" dirty="0"/>
              <a:t>Run2548) </a:t>
            </a:r>
            <a:br>
              <a:rPr kumimoji="1" lang="en-US" altLang="ja-JP" dirty="0"/>
            </a:br>
            <a:r>
              <a:rPr kumimoji="1" lang="en-US" altLang="ja-JP" dirty="0"/>
              <a:t>MRPC1-MRPC2</a:t>
            </a:r>
            <a:r>
              <a:rPr kumimoji="1" lang="ja-JP" altLang="en-US" dirty="0"/>
              <a:t>飛行時間とカット（</a:t>
            </a:r>
            <a:r>
              <a:rPr kumimoji="1" lang="en-US" altLang="ja-JP" dirty="0"/>
              <a:t>I)</a:t>
            </a:r>
            <a:br>
              <a:rPr kumimoji="1" lang="en-US" altLang="ja-JP" dirty="0"/>
            </a:br>
            <a:r>
              <a:rPr kumimoji="1" lang="en-US" altLang="ja-JP" sz="3600" dirty="0"/>
              <a:t>MRPC1 Strip3 – MRPC2 Strip3 </a:t>
            </a:r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423E78F-D2CD-4FF2-8358-F216028D8C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E1E80B-E9B9-47E6-9C24-EE52FDE12916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75ADA5D3-AF77-43DF-8B05-1E0810DE2E48}"/>
              </a:ext>
            </a:extLst>
          </p:cNvPr>
          <p:cNvSpPr txBox="1"/>
          <p:nvPr/>
        </p:nvSpPr>
        <p:spPr>
          <a:xfrm>
            <a:off x="986527" y="1841273"/>
            <a:ext cx="343395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1) Vertex cut (RPC1,RPC2)      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2F46888D-1A33-4D61-9163-C4303E542F49}"/>
              </a:ext>
            </a:extLst>
          </p:cNvPr>
          <p:cNvSpPr txBox="1"/>
          <p:nvPr/>
        </p:nvSpPr>
        <p:spPr>
          <a:xfrm>
            <a:off x="6445760" y="1702773"/>
            <a:ext cx="3105337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2) Vertex cut (RPC1,RPC2)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Cross talk cut     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15" name="コンテンツ プレースホルダー 4">
            <a:extLst>
              <a:ext uri="{FF2B5EF4-FFF2-40B4-BE49-F238E27FC236}">
                <a16:creationId xmlns:a16="http://schemas.microsoft.com/office/drawing/2014/main" id="{8701F586-C72A-444B-BBED-29C9907C18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298" y="2235347"/>
            <a:ext cx="4486611" cy="4351337"/>
          </a:xfrm>
          <a:prstGeom prst="rect">
            <a:avLst/>
          </a:prstGeom>
        </p:spPr>
      </p:pic>
      <p:sp>
        <p:nvSpPr>
          <p:cNvPr id="12" name="コンテンツ プレースホルダー 11">
            <a:extLst>
              <a:ext uri="{FF2B5EF4-FFF2-40B4-BE49-F238E27FC236}">
                <a16:creationId xmlns:a16="http://schemas.microsoft.com/office/drawing/2014/main" id="{78A1C261-C9EE-4D52-891E-CA679C444A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851399"/>
            <a:ext cx="10265229" cy="1325564"/>
          </a:xfrm>
        </p:spPr>
        <p:txBody>
          <a:bodyPr/>
          <a:lstStyle/>
          <a:p>
            <a:endParaRPr lang="ja-JP" altLang="en-US" dirty="0"/>
          </a:p>
        </p:txBody>
      </p:sp>
      <p:pic>
        <p:nvPicPr>
          <p:cNvPr id="19" name="コンテンツ プレースホルダー 9">
            <a:extLst>
              <a:ext uri="{FF2B5EF4-FFF2-40B4-BE49-F238E27FC236}">
                <a16:creationId xmlns:a16="http://schemas.microsoft.com/office/drawing/2014/main" id="{6345853F-7215-4CA5-8248-56FFB5F258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0814" y="2333395"/>
            <a:ext cx="4486262" cy="4351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17493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コンテンツ プレースホルダー 4">
            <a:extLst>
              <a:ext uri="{FF2B5EF4-FFF2-40B4-BE49-F238E27FC236}">
                <a16:creationId xmlns:a16="http://schemas.microsoft.com/office/drawing/2014/main" id="{F8AEA309-E096-4986-8FC7-08995A0F22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16079"/>
            <a:ext cx="4112683" cy="3988996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8356DAAE-C34D-436A-91CA-B0EED64FBD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821" y="109697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altLang="ja-JP" dirty="0"/>
              <a:t>Beam 1x10</a:t>
            </a:r>
            <a:r>
              <a:rPr lang="en-US" altLang="ja-JP" baseline="30000" dirty="0"/>
              <a:t>8</a:t>
            </a:r>
            <a:r>
              <a:rPr lang="en-US" altLang="ja-JP" dirty="0"/>
              <a:t>/spill, B=0 (</a:t>
            </a:r>
            <a:r>
              <a:rPr kumimoji="1" lang="en-US" altLang="ja-JP" dirty="0"/>
              <a:t>Run2140) </a:t>
            </a:r>
            <a:br>
              <a:rPr kumimoji="1" lang="en-US" altLang="ja-JP" dirty="0"/>
            </a:br>
            <a:r>
              <a:rPr kumimoji="1" lang="en-US" altLang="ja-JP" dirty="0"/>
              <a:t>MRPC1-MRPC2</a:t>
            </a:r>
            <a:r>
              <a:rPr kumimoji="1" lang="ja-JP" altLang="en-US" dirty="0"/>
              <a:t>飛行時間とカット（</a:t>
            </a:r>
            <a:r>
              <a:rPr kumimoji="1" lang="en-US" altLang="ja-JP" dirty="0"/>
              <a:t>II)</a:t>
            </a:r>
            <a:br>
              <a:rPr kumimoji="1" lang="en-US" altLang="ja-JP" dirty="0"/>
            </a:br>
            <a:r>
              <a:rPr kumimoji="1" lang="en-US" altLang="ja-JP" sz="3600" dirty="0"/>
              <a:t>MRPC1 Strip3 – MRPC2 Strip3  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423E78F-D2CD-4FF2-8358-F216028D8C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E1E80B-E9B9-47E6-9C24-EE52FDE12916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2F46888D-1A33-4D61-9163-C4303E542F49}"/>
              </a:ext>
            </a:extLst>
          </p:cNvPr>
          <p:cNvSpPr txBox="1"/>
          <p:nvPr/>
        </p:nvSpPr>
        <p:spPr>
          <a:xfrm>
            <a:off x="354452" y="2087264"/>
            <a:ext cx="3751348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w/  Vertex cut (TSC,RPC1,RPC2)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Cross talk cut     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19" name="コンテンツ プレースホルダー 9">
            <a:extLst>
              <a:ext uri="{FF2B5EF4-FFF2-40B4-BE49-F238E27FC236}">
                <a16:creationId xmlns:a16="http://schemas.microsoft.com/office/drawing/2014/main" id="{56FDE267-6E89-4AA1-BBD2-80E68EBFEA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9656" y="2566291"/>
            <a:ext cx="4112684" cy="3988994"/>
          </a:xfrm>
          <a:prstGeom prst="rect">
            <a:avLst/>
          </a:prstGeom>
        </p:spPr>
      </p:pic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97D8E1F6-FA01-4F2F-9CE3-EF7B842249A0}"/>
              </a:ext>
            </a:extLst>
          </p:cNvPr>
          <p:cNvSpPr txBox="1"/>
          <p:nvPr/>
        </p:nvSpPr>
        <p:spPr>
          <a:xfrm>
            <a:off x="4468435" y="1864538"/>
            <a:ext cx="3611886" cy="92333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4) Vertex cut (TSC,RPC1,RPC2)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Cross talk cut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Slewing correction    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4" name="コンテンツ プレースホルダー 23">
            <a:extLst>
              <a:ext uri="{FF2B5EF4-FFF2-40B4-BE49-F238E27FC236}">
                <a16:creationId xmlns:a16="http://schemas.microsoft.com/office/drawing/2014/main" id="{A20F191A-AFBF-48C8-B679-0916988EC7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4547" y="6530180"/>
            <a:ext cx="8567057" cy="284163"/>
          </a:xfrm>
        </p:spPr>
        <p:txBody>
          <a:bodyPr>
            <a:normAutofit fontScale="55000" lnSpcReduction="20000"/>
          </a:bodyPr>
          <a:lstStyle/>
          <a:p>
            <a:endParaRPr lang="ja-JP" altLang="en-US"/>
          </a:p>
        </p:txBody>
      </p:sp>
      <p:pic>
        <p:nvPicPr>
          <p:cNvPr id="25" name="コンテンツ プレースホルダー 21">
            <a:extLst>
              <a:ext uri="{FF2B5EF4-FFF2-40B4-BE49-F238E27FC236}">
                <a16:creationId xmlns:a16="http://schemas.microsoft.com/office/drawing/2014/main" id="{50CADEBE-B1BA-4E3A-BF9D-3263D33DF7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9317" y="2537508"/>
            <a:ext cx="4112683" cy="3989001"/>
          </a:xfrm>
          <a:prstGeom prst="rect">
            <a:avLst/>
          </a:prstGeom>
        </p:spPr>
      </p:pic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E6B7538E-B9D0-4926-BCFC-BDA739B80307}"/>
              </a:ext>
            </a:extLst>
          </p:cNvPr>
          <p:cNvSpPr txBox="1"/>
          <p:nvPr/>
        </p:nvSpPr>
        <p:spPr>
          <a:xfrm>
            <a:off x="8402236" y="1587539"/>
            <a:ext cx="3611886" cy="120032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5) Vertex cut (TSC,RPC1,RPC2)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Cross talk cut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Slewing correction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Chi2 cut (TSC-RPC1-RPC2)   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643284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356DAAE-C34D-436A-91CA-B0EED64FBD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821" y="109697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altLang="ja-JP" dirty="0"/>
              <a:t>Beam 5x10</a:t>
            </a:r>
            <a:r>
              <a:rPr lang="en-US" altLang="ja-JP" baseline="30000" dirty="0"/>
              <a:t>9</a:t>
            </a:r>
            <a:r>
              <a:rPr lang="en-US" altLang="ja-JP" dirty="0"/>
              <a:t>/spill, B=0 (</a:t>
            </a:r>
            <a:r>
              <a:rPr kumimoji="1" lang="en-US" altLang="ja-JP" dirty="0"/>
              <a:t>Run2548) </a:t>
            </a:r>
            <a:br>
              <a:rPr kumimoji="1" lang="en-US" altLang="ja-JP" dirty="0"/>
            </a:br>
            <a:r>
              <a:rPr kumimoji="1" lang="en-US" altLang="ja-JP" dirty="0"/>
              <a:t>MRPC1-MRPC2</a:t>
            </a:r>
            <a:r>
              <a:rPr kumimoji="1" lang="ja-JP" altLang="en-US" dirty="0"/>
              <a:t>飛行時間とカット（</a:t>
            </a:r>
            <a:r>
              <a:rPr kumimoji="1" lang="en-US" altLang="ja-JP" dirty="0"/>
              <a:t>II)</a:t>
            </a:r>
            <a:br>
              <a:rPr kumimoji="1" lang="en-US" altLang="ja-JP" dirty="0"/>
            </a:br>
            <a:r>
              <a:rPr kumimoji="1" lang="en-US" altLang="ja-JP" sz="3600" dirty="0"/>
              <a:t>MRPC1 Strip3 – MRPC2 Strip3  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423E78F-D2CD-4FF2-8358-F216028D8C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E1E80B-E9B9-47E6-9C24-EE52FDE12916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2F46888D-1A33-4D61-9163-C4303E542F49}"/>
              </a:ext>
            </a:extLst>
          </p:cNvPr>
          <p:cNvSpPr txBox="1"/>
          <p:nvPr/>
        </p:nvSpPr>
        <p:spPr>
          <a:xfrm>
            <a:off x="354452" y="2087264"/>
            <a:ext cx="3685624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dirty="0">
                <a:solidFill>
                  <a:prstClr val="black"/>
                </a:solidFill>
                <a:latin typeface="游ゴシック" panose="020F0502020204030204"/>
                <a:ea typeface="游ゴシック" panose="020B0400000000000000" pitchFamily="50" charset="-128"/>
              </a:rPr>
              <a:t>w/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 Vertex cut (TSC,RPC1,RPC2)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Cross talk cut     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97D8E1F6-FA01-4F2F-9CE3-EF7B842249A0}"/>
              </a:ext>
            </a:extLst>
          </p:cNvPr>
          <p:cNvSpPr txBox="1"/>
          <p:nvPr/>
        </p:nvSpPr>
        <p:spPr>
          <a:xfrm>
            <a:off x="4468435" y="1864538"/>
            <a:ext cx="3611886" cy="92333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4) Vertex cut (TSC,RPC1,RPC2)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Cross talk cut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Slewing correction    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E6B7538E-B9D0-4926-BCFC-BDA739B80307}"/>
              </a:ext>
            </a:extLst>
          </p:cNvPr>
          <p:cNvSpPr txBox="1"/>
          <p:nvPr/>
        </p:nvSpPr>
        <p:spPr>
          <a:xfrm>
            <a:off x="8402236" y="1587539"/>
            <a:ext cx="3611886" cy="120032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5) Vertex cut (TSC,RPC1,RPC2)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Cross talk cut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Slewing correction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Chi2 cut (TSC-RPC1-RPC2)   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16" name="コンテンツ プレースホルダー 4">
            <a:extLst>
              <a:ext uri="{FF2B5EF4-FFF2-40B4-BE49-F238E27FC236}">
                <a16:creationId xmlns:a16="http://schemas.microsoft.com/office/drawing/2014/main" id="{5E818824-8F28-45A1-9D99-9C971BEC64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2762378"/>
            <a:ext cx="4112682" cy="3988682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8C972A1F-354E-4661-86A9-23FA836877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8597" y="2662848"/>
            <a:ext cx="4112682" cy="3988682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3FF2004D-D446-473B-87C4-B34C1CBB33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1279" y="2733595"/>
            <a:ext cx="4112682" cy="3988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38262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D43A593-51C6-41F8-9AF6-4491ED3CBF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3788" y="0"/>
            <a:ext cx="10515600" cy="1325563"/>
          </a:xfrm>
        </p:spPr>
        <p:txBody>
          <a:bodyPr/>
          <a:lstStyle/>
          <a:p>
            <a:r>
              <a:rPr kumimoji="1" lang="en-US" altLang="ja-JP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Track Start Counter</a:t>
            </a:r>
            <a:endParaRPr kumimoji="1" lang="ja-JP" altLang="en-US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7" name="コンテンツ プレースホルダー 6">
            <a:extLst>
              <a:ext uri="{FF2B5EF4-FFF2-40B4-BE49-F238E27FC236}">
                <a16:creationId xmlns:a16="http://schemas.microsoft.com/office/drawing/2014/main" id="{6AC75070-679B-4FEE-804F-6AABACA843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925" y="1047861"/>
            <a:ext cx="5403635" cy="3029061"/>
          </a:xfrm>
        </p:spPr>
        <p:txBody>
          <a:bodyPr>
            <a:normAutofit fontScale="92500"/>
          </a:bodyPr>
          <a:lstStyle/>
          <a:p>
            <a:r>
              <a:rPr lang="ja-JP" altLang="en-US" dirty="0"/>
              <a:t>シンチレーションカウンタ</a:t>
            </a:r>
            <a:endParaRPr lang="en-US" altLang="ja-JP" dirty="0"/>
          </a:p>
          <a:p>
            <a:pPr lvl="1"/>
            <a:r>
              <a:rPr lang="en-US" altLang="ja-JP" dirty="0"/>
              <a:t>8</a:t>
            </a:r>
            <a:r>
              <a:rPr lang="ja-JP" altLang="en-US" dirty="0"/>
              <a:t>本の</a:t>
            </a:r>
            <a:r>
              <a:rPr lang="en-US" altLang="ja-JP" dirty="0"/>
              <a:t>4mmx4mmx100mm</a:t>
            </a:r>
            <a:r>
              <a:rPr lang="ja-JP" altLang="en-US" dirty="0"/>
              <a:t> プラスチックシンチレータで構成</a:t>
            </a:r>
            <a:r>
              <a:rPr lang="en-US" altLang="ja-JP" dirty="0"/>
              <a:t> (EJ-228)</a:t>
            </a:r>
          </a:p>
          <a:p>
            <a:pPr lvl="1"/>
            <a:r>
              <a:rPr lang="ja-JP" altLang="en-US" dirty="0"/>
              <a:t>両側に光センサーを接続</a:t>
            </a:r>
            <a:r>
              <a:rPr lang="en-US" altLang="ja-JP" dirty="0"/>
              <a:t>(MPPC</a:t>
            </a:r>
            <a:r>
              <a:rPr lang="ja-JP" altLang="en-US" dirty="0"/>
              <a:t> </a:t>
            </a:r>
            <a:r>
              <a:rPr lang="en-US" altLang="ja-JP" dirty="0"/>
              <a:t>S13360-3050, 3mm</a:t>
            </a:r>
            <a:r>
              <a:rPr lang="ja-JP" altLang="en-US" dirty="0"/>
              <a:t>角</a:t>
            </a:r>
            <a:r>
              <a:rPr lang="en-US" altLang="ja-JP" dirty="0"/>
              <a:t>,50</a:t>
            </a:r>
            <a:r>
              <a:rPr lang="en-US" altLang="ja-JP" dirty="0">
                <a:latin typeface="Symbol" panose="05050102010706020507" pitchFamily="18" charset="2"/>
              </a:rPr>
              <a:t>m</a:t>
            </a:r>
            <a:r>
              <a:rPr lang="en-US" altLang="ja-JP" dirty="0"/>
              <a:t>m</a:t>
            </a:r>
            <a:r>
              <a:rPr lang="ja-JP" altLang="en-US" dirty="0"/>
              <a:t>ピクセル</a:t>
            </a:r>
            <a:r>
              <a:rPr lang="en-US" altLang="ja-JP" dirty="0"/>
              <a:t>) </a:t>
            </a:r>
          </a:p>
          <a:p>
            <a:r>
              <a:rPr lang="en-US" altLang="ja-JP" baseline="30000" dirty="0"/>
              <a:t>90</a:t>
            </a:r>
            <a:r>
              <a:rPr lang="en-US" altLang="ja-JP" dirty="0"/>
              <a:t>Sr</a:t>
            </a:r>
            <a:r>
              <a:rPr lang="ja-JP" altLang="en-US" dirty="0"/>
              <a:t>による試験の結果</a:t>
            </a:r>
            <a:endParaRPr lang="en-US" altLang="ja-JP" dirty="0"/>
          </a:p>
          <a:p>
            <a:pPr lvl="1"/>
            <a:r>
              <a:rPr lang="ja-JP" altLang="en-US" dirty="0"/>
              <a:t>時間分解能</a:t>
            </a:r>
            <a:r>
              <a:rPr kumimoji="1" lang="en-US" altLang="ja-JP" dirty="0"/>
              <a:t> 54.7±3.7 </a:t>
            </a:r>
            <a:r>
              <a:rPr kumimoji="1" lang="en-US" altLang="ja-JP" dirty="0" err="1"/>
              <a:t>ps</a:t>
            </a:r>
            <a:endParaRPr kumimoji="1" lang="ja-JP" altLang="en-US" dirty="0"/>
          </a:p>
          <a:p>
            <a:endParaRPr lang="en-US" altLang="ja-JP" dirty="0"/>
          </a:p>
        </p:txBody>
      </p:sp>
      <p:pic>
        <p:nvPicPr>
          <p:cNvPr id="8" name="コンテンツ プレースホルダー 4">
            <a:extLst>
              <a:ext uri="{FF2B5EF4-FFF2-40B4-BE49-F238E27FC236}">
                <a16:creationId xmlns:a16="http://schemas.microsoft.com/office/drawing/2014/main" id="{57C37794-4E81-430D-9B9A-EA4724727BB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88" b="16949"/>
          <a:stretch/>
        </p:blipFill>
        <p:spPr>
          <a:xfrm>
            <a:off x="12976182" y="2290774"/>
            <a:ext cx="5801783" cy="2326342"/>
          </a:xfrm>
          <a:prstGeom prst="rect">
            <a:avLst/>
          </a:prstGeom>
        </p:spPr>
      </p:pic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1045FE1A-0B1A-4C94-AE62-BC7359424E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AC1FA8-6527-4602-B3D8-15A805C9F7CB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5AD22136-6646-4DC9-907F-546AB77B4F7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81" t="15142" r="40915" b="17582"/>
          <a:stretch/>
        </p:blipFill>
        <p:spPr>
          <a:xfrm rot="5400000">
            <a:off x="6214423" y="637962"/>
            <a:ext cx="3223530" cy="3460376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539220DB-AE23-4249-AA7D-B15C9B3C079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79" b="47005"/>
          <a:stretch/>
        </p:blipFill>
        <p:spPr>
          <a:xfrm>
            <a:off x="915485" y="4182561"/>
            <a:ext cx="8601941" cy="2433275"/>
          </a:xfrm>
          <a:prstGeom prst="rect">
            <a:avLst/>
          </a:prstGeom>
        </p:spPr>
      </p:pic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3ACB6FA1-B814-4BF6-ACC8-60A74A9AF77B}"/>
              </a:ext>
            </a:extLst>
          </p:cNvPr>
          <p:cNvSpPr txBox="1"/>
          <p:nvPr/>
        </p:nvSpPr>
        <p:spPr>
          <a:xfrm>
            <a:off x="2674574" y="4116108"/>
            <a:ext cx="889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MPPC</a:t>
            </a:r>
            <a:endParaRPr kumimoji="1" lang="ja-JP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cxnSp>
        <p:nvCxnSpPr>
          <p:cNvPr id="17" name="直線矢印コネクタ 16">
            <a:extLst>
              <a:ext uri="{FF2B5EF4-FFF2-40B4-BE49-F238E27FC236}">
                <a16:creationId xmlns:a16="http://schemas.microsoft.com/office/drawing/2014/main" id="{1AFA08FE-E450-4567-B247-EAC386AFB85F}"/>
              </a:ext>
            </a:extLst>
          </p:cNvPr>
          <p:cNvCxnSpPr>
            <a:cxnSpLocks/>
          </p:cNvCxnSpPr>
          <p:nvPr/>
        </p:nvCxnSpPr>
        <p:spPr>
          <a:xfrm>
            <a:off x="4917510" y="4429460"/>
            <a:ext cx="111745" cy="416760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59E088E2-6CE0-4C6F-A102-B1D17C79B653}"/>
              </a:ext>
            </a:extLst>
          </p:cNvPr>
          <p:cNvSpPr txBox="1"/>
          <p:nvPr/>
        </p:nvSpPr>
        <p:spPr>
          <a:xfrm>
            <a:off x="4433663" y="4182909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シンチレーター</a:t>
            </a:r>
          </a:p>
        </p:txBody>
      </p:sp>
      <p:cxnSp>
        <p:nvCxnSpPr>
          <p:cNvPr id="22" name="直線矢印コネクタ 21">
            <a:extLst>
              <a:ext uri="{FF2B5EF4-FFF2-40B4-BE49-F238E27FC236}">
                <a16:creationId xmlns:a16="http://schemas.microsoft.com/office/drawing/2014/main" id="{F0C062C9-BEDC-403C-8447-472842A4454F}"/>
              </a:ext>
            </a:extLst>
          </p:cNvPr>
          <p:cNvCxnSpPr>
            <a:cxnSpLocks/>
          </p:cNvCxnSpPr>
          <p:nvPr/>
        </p:nvCxnSpPr>
        <p:spPr>
          <a:xfrm>
            <a:off x="3271968" y="4637840"/>
            <a:ext cx="353882" cy="416760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ACAE3ACC-655E-4B82-B3E5-55F2D76714CA}"/>
              </a:ext>
            </a:extLst>
          </p:cNvPr>
          <p:cNvSpPr txBox="1"/>
          <p:nvPr/>
        </p:nvSpPr>
        <p:spPr>
          <a:xfrm>
            <a:off x="6998627" y="4184217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アンプ</a:t>
            </a:r>
          </a:p>
        </p:txBody>
      </p:sp>
      <p:cxnSp>
        <p:nvCxnSpPr>
          <p:cNvPr id="26" name="直線矢印コネクタ 25">
            <a:extLst>
              <a:ext uri="{FF2B5EF4-FFF2-40B4-BE49-F238E27FC236}">
                <a16:creationId xmlns:a16="http://schemas.microsoft.com/office/drawing/2014/main" id="{32F16671-B3ED-46A0-9F72-DDB1A550CEE2}"/>
              </a:ext>
            </a:extLst>
          </p:cNvPr>
          <p:cNvCxnSpPr>
            <a:cxnSpLocks/>
          </p:cNvCxnSpPr>
          <p:nvPr/>
        </p:nvCxnSpPr>
        <p:spPr>
          <a:xfrm>
            <a:off x="7313368" y="4429460"/>
            <a:ext cx="111745" cy="416760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529258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E098DFA-3105-45B4-80E3-2616AA80E5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今後購入する必要があるもの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361800C0-65F3-4ABE-9B05-FCCB36BD3F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1137900" cy="4667250"/>
          </a:xfrm>
        </p:spPr>
        <p:txBody>
          <a:bodyPr>
            <a:normAutofit/>
          </a:bodyPr>
          <a:lstStyle/>
          <a:p>
            <a:r>
              <a:rPr kumimoji="1" lang="en-US" altLang="ja-JP" dirty="0"/>
              <a:t>MRPC</a:t>
            </a:r>
            <a:r>
              <a:rPr lang="en-US" altLang="ja-JP" dirty="0"/>
              <a:t>-</a:t>
            </a:r>
            <a:r>
              <a:rPr kumimoji="1" lang="ja-JP" altLang="en-US" dirty="0"/>
              <a:t>フレーム接続部品（ミスミ）</a:t>
            </a:r>
            <a:r>
              <a:rPr lang="ja-JP" altLang="en-US" dirty="0">
                <a:sym typeface="Wingdings" panose="05000000000000000000" pitchFamily="2" charset="2"/>
              </a:rPr>
              <a:t>→見積中</a:t>
            </a:r>
            <a:endParaRPr kumimoji="1" lang="en-US" altLang="ja-JP" dirty="0"/>
          </a:p>
          <a:p>
            <a:r>
              <a:rPr kumimoji="1" lang="ja-JP" altLang="en-US" dirty="0"/>
              <a:t>銅ブロック高さ調整用シム（</a:t>
            </a:r>
            <a:r>
              <a:rPr kumimoji="1" lang="en-US" altLang="ja-JP" dirty="0"/>
              <a:t>2</a:t>
            </a:r>
            <a:r>
              <a:rPr lang="ja-JP" altLang="en-US" dirty="0"/>
              <a:t>台目</a:t>
            </a:r>
            <a:r>
              <a:rPr kumimoji="1" lang="ja-JP" altLang="en-US" dirty="0"/>
              <a:t>筐体用）</a:t>
            </a:r>
            <a:endParaRPr kumimoji="1" lang="en-US" altLang="ja-JP" dirty="0"/>
          </a:p>
          <a:p>
            <a:r>
              <a:rPr kumimoji="1" lang="ja-JP" altLang="en-US" strike="dblStrike" dirty="0"/>
              <a:t>新レギュレーター、流量計</a:t>
            </a:r>
            <a:r>
              <a:rPr kumimoji="1" lang="ja-JP" altLang="en-US" dirty="0"/>
              <a:t>（今年度購入できない）</a:t>
            </a:r>
            <a:endParaRPr kumimoji="1" lang="en-US" altLang="ja-JP" dirty="0"/>
          </a:p>
          <a:p>
            <a:r>
              <a:rPr lang="ja-JP" altLang="en-US" dirty="0"/>
              <a:t>ガス：</a:t>
            </a:r>
            <a:r>
              <a:rPr lang="en-US" altLang="ja-JP" dirty="0"/>
              <a:t>SF6</a:t>
            </a:r>
            <a:r>
              <a:rPr lang="ja-JP" altLang="en-US" dirty="0"/>
              <a:t>を筑波大→</a:t>
            </a:r>
            <a:r>
              <a:rPr lang="en-US" altLang="ja-JP" dirty="0"/>
              <a:t>J-PARC</a:t>
            </a:r>
            <a:r>
              <a:rPr lang="ja-JP" altLang="en-US" dirty="0"/>
              <a:t>に輸送する</a:t>
            </a:r>
            <a:endParaRPr lang="en-US" altLang="ja-JP" dirty="0"/>
          </a:p>
          <a:p>
            <a:r>
              <a:rPr lang="ja-JP" altLang="en-US" dirty="0">
                <a:sym typeface="Wingdings" panose="05000000000000000000" pitchFamily="2" charset="2"/>
              </a:rPr>
              <a:t>ネットワークハブとケーブル（</a:t>
            </a:r>
            <a:r>
              <a:rPr lang="en-US" altLang="ja-JP" dirty="0">
                <a:sym typeface="Wingdings" panose="05000000000000000000" pitchFamily="2" charset="2"/>
              </a:rPr>
              <a:t>LV</a:t>
            </a:r>
            <a:r>
              <a:rPr lang="ja-JP" altLang="en-US" dirty="0">
                <a:sym typeface="Wingdings" panose="05000000000000000000" pitchFamily="2" charset="2"/>
              </a:rPr>
              <a:t>用　</a:t>
            </a:r>
            <a:r>
              <a:rPr lang="en-US" altLang="ja-JP" dirty="0">
                <a:sym typeface="Wingdings" panose="05000000000000000000" pitchFamily="2" charset="2"/>
              </a:rPr>
              <a:t>6</a:t>
            </a:r>
            <a:r>
              <a:rPr lang="ja-JP" altLang="en-US" dirty="0">
                <a:sym typeface="Wingdings" panose="05000000000000000000" pitchFamily="2" charset="2"/>
              </a:rPr>
              <a:t>本）→見積中</a:t>
            </a:r>
            <a:endParaRPr kumimoji="1" lang="en-US" altLang="ja-JP" dirty="0"/>
          </a:p>
          <a:p>
            <a:endParaRPr kumimoji="1" lang="ja-JP" altLang="en-US" dirty="0"/>
          </a:p>
        </p:txBody>
      </p:sp>
      <p:pic>
        <p:nvPicPr>
          <p:cNvPr id="4" name="オーディオ 3">
            <a:hlinkClick r:id="" action="ppaction://media"/>
            <a:extLst>
              <a:ext uri="{FF2B5EF4-FFF2-40B4-BE49-F238E27FC236}">
                <a16:creationId xmlns:a16="http://schemas.microsoft.com/office/drawing/2014/main" id="{650B5248-8DE5-43D8-B0A1-389F2962FA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8269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00"/>
    </mc:Choice>
    <mc:Fallback>
      <p:transition spd="slow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E2159A2-69DE-4D82-857E-4C7CB8F11E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77334"/>
            <a:ext cx="10515600" cy="1325563"/>
          </a:xfrm>
        </p:spPr>
        <p:txBody>
          <a:bodyPr>
            <a:normAutofit/>
          </a:bodyPr>
          <a:lstStyle/>
          <a:p>
            <a:r>
              <a:rPr kumimoji="1" lang="en-US" altLang="ja-JP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TSC</a:t>
            </a:r>
            <a:r>
              <a:rPr kumimoji="1" lang="ja-JP" altLang="en-US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シミュレーションと要求性能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6FF6774-8584-441E-98C8-0CE473989D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00286" y="6356352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AC1FA8-6527-4602-B3D8-15A805C9F7CB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1" lang="ja-JP" alt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9" name="コンテンツ プレースホルダー 5">
            <a:extLst>
              <a:ext uri="{FF2B5EF4-FFF2-40B4-BE49-F238E27FC236}">
                <a16:creationId xmlns:a16="http://schemas.microsoft.com/office/drawing/2014/main" id="{8B699C27-0B39-4DB8-9DDC-D4E46845E9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5384" y="2336469"/>
            <a:ext cx="4914273" cy="4351338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A5369BA9-155C-43C1-BA27-30836B87C81E}"/>
              </a:ext>
            </a:extLst>
          </p:cNvPr>
          <p:cNvSpPr txBox="1"/>
          <p:nvPr/>
        </p:nvSpPr>
        <p:spPr>
          <a:xfrm>
            <a:off x="6834515" y="935174"/>
            <a:ext cx="4570482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游ゴシック" panose="020B0400000000000000" pitchFamily="50" charset="-128"/>
                <a:cs typeface="+mn-cs"/>
              </a:rPr>
              <a:t>p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/K</a:t>
            </a: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識別性能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(2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游ゴシック" panose="020B0400000000000000" pitchFamily="50" charset="-128"/>
                <a:cs typeface="+mn-cs"/>
              </a:rPr>
              <a:t>s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) p&lt;=1.2 GeV/c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飛行距離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=1.2m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→</a:t>
            </a: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MRPC</a:t>
            </a: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と</a:t>
            </a: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TSC</a:t>
            </a: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の時間分解能</a:t>
            </a: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=60ps, 50ps</a:t>
            </a: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AC66A7AF-7D3E-409C-97E1-6E80A2BAE719}"/>
              </a:ext>
            </a:extLst>
          </p:cNvPr>
          <p:cNvSpPr txBox="1"/>
          <p:nvPr/>
        </p:nvSpPr>
        <p:spPr>
          <a:xfrm>
            <a:off x="7588751" y="2021593"/>
            <a:ext cx="4408579" cy="92333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TSC-MRPC</a:t>
            </a: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で測定した飛行時間を用いた</a:t>
            </a:r>
            <a:endParaRPr kumimoji="1" lang="en-US" altLang="ja-JP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質量と運動量による粒子識別</a:t>
            </a:r>
            <a:endParaRPr kumimoji="1" lang="en-US" altLang="ja-JP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(</a:t>
            </a:r>
            <a:r>
              <a:rPr kumimoji="1" lang="en-US" altLang="ja-JP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游ゴシック" panose="020B0400000000000000" pitchFamily="50" charset="-128"/>
                <a:cs typeface="+mn-cs"/>
              </a:rPr>
              <a:t>q</a:t>
            </a:r>
            <a:r>
              <a:rPr kumimoji="1" lang="en-US" altLang="ja-JP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游ゴシック" panose="020B0400000000000000" pitchFamily="50" charset="-128"/>
                <a:cs typeface="Calibri" panose="020F0502020204030204" pitchFamily="34" charset="0"/>
              </a:rPr>
              <a:t>x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=±15</a:t>
            </a:r>
            <a:r>
              <a:rPr kumimoji="1" lang="en-US" altLang="ja-JP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o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-45</a:t>
            </a:r>
            <a:r>
              <a:rPr kumimoji="1" lang="en-US" altLang="ja-JP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o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)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9" name="コンテンツ プレースホルダー 18">
            <a:extLst>
              <a:ext uri="{FF2B5EF4-FFF2-40B4-BE49-F238E27FC236}">
                <a16:creationId xmlns:a16="http://schemas.microsoft.com/office/drawing/2014/main" id="{E8BEB6CC-74D0-4C9E-AA25-04F2073CEB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3320" y="5751417"/>
            <a:ext cx="7650480" cy="425545"/>
          </a:xfrm>
        </p:spPr>
        <p:txBody>
          <a:bodyPr/>
          <a:lstStyle/>
          <a:p>
            <a:endParaRPr lang="ja-JP" altLang="en-US" dirty="0"/>
          </a:p>
        </p:txBody>
      </p:sp>
      <p:grpSp>
        <p:nvGrpSpPr>
          <p:cNvPr id="31" name="グループ化 30">
            <a:extLst>
              <a:ext uri="{FF2B5EF4-FFF2-40B4-BE49-F238E27FC236}">
                <a16:creationId xmlns:a16="http://schemas.microsoft.com/office/drawing/2014/main" id="{10A8A623-EA14-4ADB-9F31-E81F0ABB8016}"/>
              </a:ext>
            </a:extLst>
          </p:cNvPr>
          <p:cNvGrpSpPr>
            <a:grpSpLocks noChangeAspect="1"/>
          </p:cNvGrpSpPr>
          <p:nvPr/>
        </p:nvGrpSpPr>
        <p:grpSpPr>
          <a:xfrm>
            <a:off x="652685" y="1213245"/>
            <a:ext cx="5786842" cy="5644755"/>
            <a:chOff x="0" y="0"/>
            <a:chExt cx="6985416" cy="6813900"/>
          </a:xfrm>
        </p:grpSpPr>
        <p:pic>
          <p:nvPicPr>
            <p:cNvPr id="32" name="コンテンツ プレースホルダー 6">
              <a:extLst>
                <a:ext uri="{FF2B5EF4-FFF2-40B4-BE49-F238E27FC236}">
                  <a16:creationId xmlns:a16="http://schemas.microsoft.com/office/drawing/2014/main" id="{5F17847D-14EF-4056-BB5A-BDB59909939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6985416" cy="6813900"/>
            </a:xfrm>
            <a:prstGeom prst="rect">
              <a:avLst/>
            </a:prstGeom>
          </p:spPr>
        </p:pic>
        <p:sp>
          <p:nvSpPr>
            <p:cNvPr id="33" name="テキスト ボックス 32">
              <a:extLst>
                <a:ext uri="{FF2B5EF4-FFF2-40B4-BE49-F238E27FC236}">
                  <a16:creationId xmlns:a16="http://schemas.microsoft.com/office/drawing/2014/main" id="{A9006E1B-E2F3-4670-8654-D33D547A9045}"/>
                </a:ext>
              </a:extLst>
            </p:cNvPr>
            <p:cNvSpPr txBox="1"/>
            <p:nvPr/>
          </p:nvSpPr>
          <p:spPr>
            <a:xfrm>
              <a:off x="1324951" y="5686094"/>
              <a:ext cx="184537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游ゴシック" panose="020B0400000000000000" pitchFamily="50" charset="-128"/>
                  <a:cs typeface="Calibri" panose="020F0502020204030204" pitchFamily="34" charset="0"/>
                </a:rPr>
                <a:t>RPC (R=1300mm)</a:t>
              </a:r>
              <a:endPara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游ゴシック" panose="020B0400000000000000" pitchFamily="50" charset="-128"/>
                <a:cs typeface="Calibri" panose="020F0502020204030204" pitchFamily="34" charset="0"/>
              </a:endParaRPr>
            </a:p>
          </p:txBody>
        </p:sp>
        <p:cxnSp>
          <p:nvCxnSpPr>
            <p:cNvPr id="34" name="直線矢印コネクタ 33">
              <a:extLst>
                <a:ext uri="{FF2B5EF4-FFF2-40B4-BE49-F238E27FC236}">
                  <a16:creationId xmlns:a16="http://schemas.microsoft.com/office/drawing/2014/main" id="{8F9D7A1D-597C-46C8-BA43-3DEEE337FB63}"/>
                </a:ext>
              </a:extLst>
            </p:cNvPr>
            <p:cNvCxnSpPr/>
            <p:nvPr/>
          </p:nvCxnSpPr>
          <p:spPr>
            <a:xfrm flipV="1">
              <a:off x="1775918" y="5361898"/>
              <a:ext cx="299803" cy="29980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テキスト ボックス 35">
              <a:extLst>
                <a:ext uri="{FF2B5EF4-FFF2-40B4-BE49-F238E27FC236}">
                  <a16:creationId xmlns:a16="http://schemas.microsoft.com/office/drawing/2014/main" id="{4696E2B6-21C9-497A-8C2D-62E62AE44562}"/>
                </a:ext>
              </a:extLst>
            </p:cNvPr>
            <p:cNvSpPr txBox="1"/>
            <p:nvPr/>
          </p:nvSpPr>
          <p:spPr>
            <a:xfrm>
              <a:off x="3842258" y="4386045"/>
              <a:ext cx="1337485" cy="4458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游ゴシック" panose="020B0400000000000000" pitchFamily="50" charset="-128"/>
                  <a:cs typeface="Calibri" panose="020F0502020204030204" pitchFamily="34" charset="0"/>
                </a:rPr>
                <a:t>粒子飛跡</a:t>
              </a:r>
            </a:p>
          </p:txBody>
        </p:sp>
        <p:sp>
          <p:nvSpPr>
            <p:cNvPr id="37" name="テキスト ボックス 36">
              <a:extLst>
                <a:ext uri="{FF2B5EF4-FFF2-40B4-BE49-F238E27FC236}">
                  <a16:creationId xmlns:a16="http://schemas.microsoft.com/office/drawing/2014/main" id="{CC826F1B-273D-497A-A4C7-E9EAEE98EF81}"/>
                </a:ext>
              </a:extLst>
            </p:cNvPr>
            <p:cNvSpPr txBox="1"/>
            <p:nvPr/>
          </p:nvSpPr>
          <p:spPr>
            <a:xfrm>
              <a:off x="903815" y="2703009"/>
              <a:ext cx="164384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游ゴシック" panose="020B0400000000000000" pitchFamily="50" charset="-128"/>
                  <a:cs typeface="Calibri" panose="020F0502020204030204" pitchFamily="34" charset="0"/>
                </a:rPr>
                <a:t>TSC(R=100mm)</a:t>
              </a:r>
              <a:endPara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游ゴシック" panose="020B0400000000000000" pitchFamily="50" charset="-128"/>
                <a:cs typeface="Calibri" panose="020F0502020204030204" pitchFamily="34" charset="0"/>
              </a:endParaRPr>
            </a:p>
          </p:txBody>
        </p:sp>
        <p:cxnSp>
          <p:nvCxnSpPr>
            <p:cNvPr id="38" name="直線矢印コネクタ 37">
              <a:extLst>
                <a:ext uri="{FF2B5EF4-FFF2-40B4-BE49-F238E27FC236}">
                  <a16:creationId xmlns:a16="http://schemas.microsoft.com/office/drawing/2014/main" id="{3EA3D53A-2396-4FFA-8A25-11C16764335B}"/>
                </a:ext>
              </a:extLst>
            </p:cNvPr>
            <p:cNvCxnSpPr>
              <a:cxnSpLocks/>
            </p:cNvCxnSpPr>
            <p:nvPr/>
          </p:nvCxnSpPr>
          <p:spPr>
            <a:xfrm>
              <a:off x="2299536" y="3214501"/>
              <a:ext cx="878072" cy="36523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正方形/長方形 38">
              <a:extLst>
                <a:ext uri="{FF2B5EF4-FFF2-40B4-BE49-F238E27FC236}">
                  <a16:creationId xmlns:a16="http://schemas.microsoft.com/office/drawing/2014/main" id="{A5C98389-2F47-4A42-AA5B-18F47E873D8B}"/>
                </a:ext>
              </a:extLst>
            </p:cNvPr>
            <p:cNvSpPr/>
            <p:nvPr/>
          </p:nvSpPr>
          <p:spPr>
            <a:xfrm rot="1806298">
              <a:off x="3265940" y="3630882"/>
              <a:ext cx="216277" cy="45821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40" name="テキスト ボックス 39">
              <a:extLst>
                <a:ext uri="{FF2B5EF4-FFF2-40B4-BE49-F238E27FC236}">
                  <a16:creationId xmlns:a16="http://schemas.microsoft.com/office/drawing/2014/main" id="{2D378D7D-D909-4981-A561-23DC29B7CA2D}"/>
                </a:ext>
              </a:extLst>
            </p:cNvPr>
            <p:cNvSpPr txBox="1"/>
            <p:nvPr/>
          </p:nvSpPr>
          <p:spPr>
            <a:xfrm>
              <a:off x="651761" y="4573407"/>
              <a:ext cx="1414885" cy="7801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游ゴシック" panose="020F0502020204030204"/>
                  <a:ea typeface="游ゴシック" panose="020B0400000000000000" pitchFamily="50" charset="-128"/>
                  <a:cs typeface="+mn-cs"/>
                </a:rPr>
                <a:t>120±15</a:t>
              </a:r>
              <a:r>
                <a:rPr kumimoji="1" lang="en-US" altLang="ja-JP" sz="1800" b="1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游ゴシック" panose="020F0502020204030204"/>
                  <a:ea typeface="游ゴシック" panose="020B0400000000000000" pitchFamily="50" charset="-128"/>
                  <a:cs typeface="+mn-cs"/>
                </a:rPr>
                <a:t>o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游ゴシック" panose="020F0502020204030204"/>
                  <a:ea typeface="游ゴシック" panose="020B0400000000000000" pitchFamily="50" charset="-128"/>
                  <a:cs typeface="+mn-cs"/>
                </a:rPr>
                <a:t> section</a:t>
              </a:r>
              <a:endPara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cxnSp>
          <p:nvCxnSpPr>
            <p:cNvPr id="41" name="直線矢印コネクタ 40">
              <a:extLst>
                <a:ext uri="{FF2B5EF4-FFF2-40B4-BE49-F238E27FC236}">
                  <a16:creationId xmlns:a16="http://schemas.microsoft.com/office/drawing/2014/main" id="{BB2CFBFA-2D5E-4AF7-9F67-7DD88E9C576C}"/>
                </a:ext>
              </a:extLst>
            </p:cNvPr>
            <p:cNvCxnSpPr>
              <a:cxnSpLocks/>
            </p:cNvCxnSpPr>
            <p:nvPr/>
          </p:nvCxnSpPr>
          <p:spPr>
            <a:xfrm>
              <a:off x="1725740" y="4850801"/>
              <a:ext cx="1042538" cy="736789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11CA297A-7778-4D50-B2C6-E36D627F16E5}"/>
              </a:ext>
            </a:extLst>
          </p:cNvPr>
          <p:cNvSpPr txBox="1"/>
          <p:nvPr/>
        </p:nvSpPr>
        <p:spPr>
          <a:xfrm>
            <a:off x="8013884" y="3496638"/>
            <a:ext cx="437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游ゴシック" panose="020B0400000000000000" pitchFamily="50" charset="-128"/>
                <a:cs typeface="+mn-cs"/>
              </a:rPr>
              <a:t>p+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ymbol" panose="05050102010706020507" pitchFamily="18" charset="2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AAB6EB13-5378-49FF-B331-4C5D195C8C96}"/>
              </a:ext>
            </a:extLst>
          </p:cNvPr>
          <p:cNvSpPr txBox="1"/>
          <p:nvPr/>
        </p:nvSpPr>
        <p:spPr>
          <a:xfrm>
            <a:off x="8013884" y="5039981"/>
            <a:ext cx="437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游ゴシック" panose="020B0400000000000000" pitchFamily="50" charset="-128"/>
                <a:cs typeface="+mn-cs"/>
              </a:rPr>
              <a:t>p-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ymbol" panose="05050102010706020507" pitchFamily="18" charset="2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46" name="テキスト ボックス 45">
            <a:extLst>
              <a:ext uri="{FF2B5EF4-FFF2-40B4-BE49-F238E27FC236}">
                <a16:creationId xmlns:a16="http://schemas.microsoft.com/office/drawing/2014/main" id="{F8C728AB-6AAC-4FC3-8952-93E626750B5A}"/>
              </a:ext>
            </a:extLst>
          </p:cNvPr>
          <p:cNvSpPr txBox="1"/>
          <p:nvPr/>
        </p:nvSpPr>
        <p:spPr>
          <a:xfrm>
            <a:off x="8613959" y="3722480"/>
            <a:ext cx="478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游ゴシック" panose="020B0400000000000000" pitchFamily="50" charset="-128"/>
                <a:cs typeface="+mn-cs"/>
              </a:rPr>
              <a:t>K+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ymbol" panose="05050102010706020507" pitchFamily="18" charset="2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08F3B992-0359-42EC-B393-D0CBDC074D3F}"/>
              </a:ext>
            </a:extLst>
          </p:cNvPr>
          <p:cNvSpPr txBox="1"/>
          <p:nvPr/>
        </p:nvSpPr>
        <p:spPr>
          <a:xfrm>
            <a:off x="8556234" y="5055906"/>
            <a:ext cx="478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游ゴシック" panose="020B0400000000000000" pitchFamily="50" charset="-128"/>
                <a:cs typeface="+mn-cs"/>
              </a:rPr>
              <a:t>K-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ymbol" panose="05050102010706020507" pitchFamily="18" charset="2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0" name="テキスト ボックス 49">
            <a:extLst>
              <a:ext uri="{FF2B5EF4-FFF2-40B4-BE49-F238E27FC236}">
                <a16:creationId xmlns:a16="http://schemas.microsoft.com/office/drawing/2014/main" id="{A39D999B-371C-478B-838B-4BAB07A48590}"/>
              </a:ext>
            </a:extLst>
          </p:cNvPr>
          <p:cNvSpPr txBox="1"/>
          <p:nvPr/>
        </p:nvSpPr>
        <p:spPr>
          <a:xfrm>
            <a:off x="10157723" y="3506862"/>
            <a:ext cx="513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游ゴシック" panose="020B0400000000000000" pitchFamily="50" charset="-128"/>
                <a:cs typeface="Calibri" panose="020F0502020204030204" pitchFamily="34" charset="0"/>
              </a:rPr>
              <a:t>p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游ゴシック" panose="020B0400000000000000" pitchFamily="50" charset="-128"/>
              <a:cs typeface="Calibri" panose="020F0502020204030204" pitchFamily="34" charset="0"/>
            </a:endParaRPr>
          </a:p>
        </p:txBody>
      </p:sp>
      <p:cxnSp>
        <p:nvCxnSpPr>
          <p:cNvPr id="52" name="直線矢印コネクタ 51">
            <a:extLst>
              <a:ext uri="{FF2B5EF4-FFF2-40B4-BE49-F238E27FC236}">
                <a16:creationId xmlns:a16="http://schemas.microsoft.com/office/drawing/2014/main" id="{10F80FCD-0B50-4180-B80A-E50940152365}"/>
              </a:ext>
            </a:extLst>
          </p:cNvPr>
          <p:cNvCxnSpPr/>
          <p:nvPr/>
        </p:nvCxnSpPr>
        <p:spPr>
          <a:xfrm>
            <a:off x="1244640" y="4035622"/>
            <a:ext cx="2255217" cy="0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テキスト ボックス 52">
            <a:extLst>
              <a:ext uri="{FF2B5EF4-FFF2-40B4-BE49-F238E27FC236}">
                <a16:creationId xmlns:a16="http://schemas.microsoft.com/office/drawing/2014/main" id="{191B8B4C-2901-4248-A4C0-28162B360075}"/>
              </a:ext>
            </a:extLst>
          </p:cNvPr>
          <p:cNvSpPr txBox="1"/>
          <p:nvPr/>
        </p:nvSpPr>
        <p:spPr>
          <a:xfrm flipH="1">
            <a:off x="1410158" y="4002532"/>
            <a:ext cx="8897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Beam</a:t>
            </a:r>
            <a:endParaRPr kumimoji="1" lang="ja-JP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050362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D694081-1162-423B-87EE-99DC66E599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D606D588-B7A1-4009-8E57-77F54EF38A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7827856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B439296-2C14-4773-A0AF-5ECCFB72BB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発注状況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995DD25-4669-4095-A6BF-EEA3BC2267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ja-JP" altLang="en-US" dirty="0"/>
              <a:t>ガラス：</a:t>
            </a:r>
            <a:r>
              <a:rPr lang="en-US" altLang="ja-JP" dirty="0">
                <a:solidFill>
                  <a:srgbClr val="FF0000"/>
                </a:solidFill>
              </a:rPr>
              <a:t>9/23</a:t>
            </a:r>
            <a:r>
              <a:rPr lang="ja-JP" altLang="en-US" dirty="0">
                <a:solidFill>
                  <a:srgbClr val="FF0000"/>
                </a:solidFill>
              </a:rPr>
              <a:t> 納品済</a:t>
            </a:r>
            <a:endParaRPr lang="en-US" altLang="ja-JP" dirty="0">
              <a:solidFill>
                <a:srgbClr val="FF0000"/>
              </a:solidFill>
            </a:endParaRPr>
          </a:p>
          <a:p>
            <a:r>
              <a:rPr kumimoji="1" lang="ja-JP" altLang="en-US" dirty="0"/>
              <a:t>ハニカム：</a:t>
            </a:r>
            <a:r>
              <a:rPr lang="en-US" altLang="ja-JP" dirty="0"/>
              <a:t>9/14</a:t>
            </a:r>
            <a:r>
              <a:rPr lang="ja-JP" altLang="en-US" dirty="0"/>
              <a:t>納品済</a:t>
            </a:r>
            <a:endParaRPr kumimoji="1" lang="en-US" altLang="ja-JP" dirty="0"/>
          </a:p>
          <a:p>
            <a:r>
              <a:rPr lang="en-US" altLang="ja-JP" dirty="0"/>
              <a:t>G-10</a:t>
            </a:r>
            <a:r>
              <a:rPr lang="ja-JP" altLang="en-US" dirty="0"/>
              <a:t>：</a:t>
            </a:r>
            <a:r>
              <a:rPr lang="en-US" altLang="ja-JP" dirty="0"/>
              <a:t>9/8</a:t>
            </a:r>
            <a:r>
              <a:rPr lang="ja-JP" altLang="en-US" dirty="0"/>
              <a:t>納品済→筑波大へ送付済</a:t>
            </a:r>
            <a:endParaRPr lang="en-US" altLang="ja-JP" dirty="0"/>
          </a:p>
          <a:p>
            <a:pPr marL="0" indent="0">
              <a:buNone/>
            </a:pPr>
            <a:r>
              <a:rPr lang="ja-JP" altLang="en-US" dirty="0"/>
              <a:t>→</a:t>
            </a:r>
            <a:r>
              <a:rPr lang="ja-JP" altLang="en-US" dirty="0">
                <a:solidFill>
                  <a:srgbClr val="FF0000"/>
                </a:solidFill>
              </a:rPr>
              <a:t>筑波大</a:t>
            </a:r>
            <a:r>
              <a:rPr lang="en-US" altLang="ja-JP" dirty="0">
                <a:solidFill>
                  <a:srgbClr val="FF0000"/>
                </a:solidFill>
              </a:rPr>
              <a:t> </a:t>
            </a:r>
            <a:r>
              <a:rPr lang="ja-JP" altLang="en-US" dirty="0">
                <a:solidFill>
                  <a:srgbClr val="FF0000"/>
                </a:solidFill>
              </a:rPr>
              <a:t>工作室での穴開作業　</a:t>
            </a:r>
            <a:r>
              <a:rPr lang="en-US" altLang="ja-JP" dirty="0">
                <a:solidFill>
                  <a:srgbClr val="FF0000"/>
                </a:solidFill>
              </a:rPr>
              <a:t>10/16</a:t>
            </a:r>
            <a:r>
              <a:rPr lang="ja-JP" altLang="en-US" dirty="0">
                <a:solidFill>
                  <a:srgbClr val="FF0000"/>
                </a:solidFill>
              </a:rPr>
              <a:t>完成予定</a:t>
            </a:r>
            <a:endParaRPr lang="en-US" altLang="ja-JP" dirty="0">
              <a:solidFill>
                <a:srgbClr val="FF0000"/>
              </a:solidFill>
            </a:endParaRPr>
          </a:p>
          <a:p>
            <a:r>
              <a:rPr lang="ja-JP" altLang="en-US" dirty="0">
                <a:solidFill>
                  <a:srgbClr val="FF0000"/>
                </a:solidFill>
              </a:rPr>
              <a:t>筐体</a:t>
            </a:r>
            <a:r>
              <a:rPr lang="en-US" altLang="ja-JP" dirty="0">
                <a:solidFill>
                  <a:srgbClr val="FF0000"/>
                </a:solidFill>
              </a:rPr>
              <a:t>1</a:t>
            </a:r>
            <a:r>
              <a:rPr lang="ja-JP" altLang="en-US" dirty="0">
                <a:solidFill>
                  <a:srgbClr val="FF0000"/>
                </a:solidFill>
              </a:rPr>
              <a:t>台目、</a:t>
            </a:r>
            <a:r>
              <a:rPr lang="en-US" altLang="ja-JP" dirty="0">
                <a:solidFill>
                  <a:srgbClr val="FF0000"/>
                </a:solidFill>
              </a:rPr>
              <a:t>MCX-</a:t>
            </a:r>
            <a:r>
              <a:rPr lang="en-US" altLang="ja-JP" dirty="0" err="1">
                <a:solidFill>
                  <a:srgbClr val="FF0000"/>
                </a:solidFill>
              </a:rPr>
              <a:t>Lemo</a:t>
            </a:r>
            <a:r>
              <a:rPr lang="ja-JP" altLang="en-US" dirty="0">
                <a:solidFill>
                  <a:srgbClr val="FF0000"/>
                </a:solidFill>
              </a:rPr>
              <a:t>ケーブル</a:t>
            </a:r>
            <a:r>
              <a:rPr lang="en-US" altLang="ja-JP" dirty="0">
                <a:solidFill>
                  <a:srgbClr val="FF0000"/>
                </a:solidFill>
              </a:rPr>
              <a:t>16</a:t>
            </a:r>
            <a:r>
              <a:rPr lang="ja-JP" altLang="en-US" dirty="0">
                <a:solidFill>
                  <a:srgbClr val="FF0000"/>
                </a:solidFill>
              </a:rPr>
              <a:t>本：</a:t>
            </a:r>
            <a:r>
              <a:rPr lang="en-US" altLang="ja-JP" dirty="0">
                <a:solidFill>
                  <a:srgbClr val="FF0000"/>
                </a:solidFill>
              </a:rPr>
              <a:t>9/30</a:t>
            </a:r>
            <a:r>
              <a:rPr lang="ja-JP" altLang="en-US" dirty="0">
                <a:solidFill>
                  <a:srgbClr val="FF0000"/>
                </a:solidFill>
              </a:rPr>
              <a:t>納入済</a:t>
            </a:r>
            <a:endParaRPr lang="en-US" altLang="ja-JP" dirty="0">
              <a:solidFill>
                <a:srgbClr val="FF0000"/>
              </a:solidFill>
            </a:endParaRPr>
          </a:p>
          <a:p>
            <a:r>
              <a:rPr kumimoji="1" lang="ja-JP" altLang="en-US" dirty="0">
                <a:solidFill>
                  <a:srgbClr val="FF0000"/>
                </a:solidFill>
              </a:rPr>
              <a:t>釣り糸</a:t>
            </a:r>
            <a:r>
              <a:rPr kumimoji="1" lang="ja-JP" altLang="en-US" dirty="0"/>
              <a:t>、</a:t>
            </a:r>
            <a:r>
              <a:rPr kumimoji="1" lang="ja-JP" altLang="en-US" dirty="0">
                <a:solidFill>
                  <a:srgbClr val="FF0000"/>
                </a:solidFill>
              </a:rPr>
              <a:t>筐体用ねじ、チップ抵抗</a:t>
            </a:r>
            <a:r>
              <a:rPr kumimoji="1" lang="ja-JP" altLang="en-US" dirty="0"/>
              <a:t>、</a:t>
            </a:r>
            <a:r>
              <a:rPr kumimoji="1" lang="en-US" altLang="ja-JP" dirty="0">
                <a:solidFill>
                  <a:srgbClr val="FF0000"/>
                </a:solidFill>
              </a:rPr>
              <a:t>RTV</a:t>
            </a:r>
            <a:r>
              <a:rPr lang="en-US" altLang="ja-JP" dirty="0">
                <a:solidFill>
                  <a:srgbClr val="FF0000"/>
                </a:solidFill>
              </a:rPr>
              <a:t>:9/25</a:t>
            </a:r>
            <a:r>
              <a:rPr lang="ja-JP" altLang="en-US" dirty="0">
                <a:solidFill>
                  <a:srgbClr val="FF0000"/>
                </a:solidFill>
              </a:rPr>
              <a:t>納入済</a:t>
            </a:r>
            <a:endParaRPr lang="en-US" altLang="ja-JP" dirty="0">
              <a:solidFill>
                <a:srgbClr val="FF0000"/>
              </a:solidFill>
            </a:endParaRPr>
          </a:p>
          <a:p>
            <a:r>
              <a:rPr kumimoji="1" lang="en-US" altLang="ja-JP" dirty="0">
                <a:solidFill>
                  <a:srgbClr val="FF0000"/>
                </a:solidFill>
              </a:rPr>
              <a:t>HV</a:t>
            </a:r>
            <a:r>
              <a:rPr lang="ja-JP" altLang="en-US" dirty="0">
                <a:solidFill>
                  <a:srgbClr val="FF0000"/>
                </a:solidFill>
              </a:rPr>
              <a:t>ワイヤ</a:t>
            </a:r>
            <a:r>
              <a:rPr kumimoji="1" lang="ja-JP" altLang="en-US" dirty="0">
                <a:solidFill>
                  <a:srgbClr val="FF0000"/>
                </a:solidFill>
              </a:rPr>
              <a:t>、銅ブロック、シム</a:t>
            </a:r>
            <a:r>
              <a:rPr kumimoji="1" lang="en-US" altLang="ja-JP" dirty="0">
                <a:solidFill>
                  <a:srgbClr val="FF0000"/>
                </a:solidFill>
              </a:rPr>
              <a:t>  9/30</a:t>
            </a:r>
            <a:r>
              <a:rPr kumimoji="1" lang="ja-JP" altLang="en-US" dirty="0">
                <a:solidFill>
                  <a:srgbClr val="FF0000"/>
                </a:solidFill>
              </a:rPr>
              <a:t>納入済</a:t>
            </a:r>
            <a:endParaRPr kumimoji="1" lang="en-US" altLang="ja-JP" dirty="0">
              <a:solidFill>
                <a:srgbClr val="FF0000"/>
              </a:solidFill>
            </a:endParaRPr>
          </a:p>
          <a:p>
            <a:r>
              <a:rPr kumimoji="1" lang="ja-JP" altLang="en-US" dirty="0"/>
              <a:t>アノード、カソード基板</a:t>
            </a:r>
            <a:r>
              <a:rPr kumimoji="1" lang="en-US" altLang="ja-JP" dirty="0"/>
              <a:t>:</a:t>
            </a:r>
            <a:r>
              <a:rPr kumimoji="1" lang="ja-JP" altLang="en-US" dirty="0"/>
              <a:t> </a:t>
            </a:r>
            <a:endParaRPr kumimoji="1" lang="en-US" altLang="ja-JP" dirty="0"/>
          </a:p>
          <a:p>
            <a:pPr lvl="1"/>
            <a:r>
              <a:rPr lang="ja-JP" altLang="en-US" dirty="0"/>
              <a:t>東和テック（</a:t>
            </a:r>
            <a:r>
              <a:rPr lang="en-US" altLang="ja-JP" dirty="0"/>
              <a:t>~110</a:t>
            </a:r>
            <a:r>
              <a:rPr lang="ja-JP" altLang="en-US" dirty="0"/>
              <a:t>万、１ヶ月）→パターン無しの基板は</a:t>
            </a:r>
            <a:r>
              <a:rPr lang="en-US" altLang="ja-JP" dirty="0"/>
              <a:t>G-10</a:t>
            </a:r>
            <a:r>
              <a:rPr lang="ja-JP" altLang="en-US" dirty="0"/>
              <a:t>板を購入（ジーテック）</a:t>
            </a:r>
            <a:endParaRPr lang="en-US" altLang="ja-JP" dirty="0"/>
          </a:p>
          <a:p>
            <a:pPr lvl="1"/>
            <a:r>
              <a:rPr lang="ja-JP" altLang="en-US" dirty="0"/>
              <a:t>プリント電子研究所（</a:t>
            </a:r>
            <a:r>
              <a:rPr lang="en-US" altLang="ja-JP" dirty="0"/>
              <a:t>320</a:t>
            </a:r>
            <a:r>
              <a:rPr lang="ja-JP" altLang="en-US" dirty="0"/>
              <a:t>万）</a:t>
            </a:r>
            <a:endParaRPr lang="en-US" altLang="ja-JP" dirty="0"/>
          </a:p>
          <a:p>
            <a:pPr lvl="1"/>
            <a:r>
              <a:rPr lang="ja-JP" altLang="en-US" dirty="0"/>
              <a:t>精華大学＋ジーテック（？、中国は長期休暇に入った）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22692425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 descr="Drawing2 Model (1).png"/>
          <p:cNvPicPr>
            <a:picLocks noChangeAspect="1"/>
          </p:cNvPicPr>
          <p:nvPr/>
        </p:nvPicPr>
        <p:blipFill>
          <a:blip r:embed="rId2" cstate="print"/>
          <a:srcRect l="4688" t="14300" r="7281" b="20601"/>
          <a:stretch>
            <a:fillRect/>
          </a:stretch>
        </p:blipFill>
        <p:spPr>
          <a:xfrm>
            <a:off x="4110168" y="-1"/>
            <a:ext cx="6557832" cy="6858001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523999" y="0"/>
            <a:ext cx="4934857" cy="1143000"/>
          </a:xfrm>
        </p:spPr>
        <p:txBody>
          <a:bodyPr>
            <a:normAutofit fontScale="90000"/>
          </a:bodyPr>
          <a:lstStyle/>
          <a:p>
            <a:r>
              <a:rPr kumimoji="1" lang="en-US" altLang="ja-JP" dirty="0"/>
              <a:t>Design</a:t>
            </a:r>
            <a:r>
              <a:rPr kumimoji="1" lang="ja-JP" altLang="en-US" dirty="0"/>
              <a:t>　</a:t>
            </a:r>
            <a:r>
              <a:rPr kumimoji="1" lang="en-US" altLang="ja-JP" dirty="0"/>
              <a:t>(by Sakuma)</a:t>
            </a:r>
            <a:endParaRPr kumimoji="1" lang="ja-JP" altLang="en-US" dirty="0"/>
          </a:p>
        </p:txBody>
      </p:sp>
      <p:sp>
        <p:nvSpPr>
          <p:cNvPr id="3" name="スライド番号プレースホル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5DA67-0287-4857-AA9B-539F7C49A503}" type="slidenum">
              <a:rPr lang="ja-JP" altLang="en-US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 panose="020B0600070205080204" pitchFamily="50" charset="-128"/>
              </a:rPr>
              <a:pPr/>
              <a:t>63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367809" y="1916832"/>
            <a:ext cx="8963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>
                <a:solidFill>
                  <a:srgbClr val="0070C0"/>
                </a:solidFill>
                <a:latin typeface="Calibri"/>
                <a:ea typeface="ＭＳ Ｐゴシック" panose="020B0600070205080204" pitchFamily="50" charset="-128"/>
              </a:rPr>
              <a:t>GEM-in</a:t>
            </a:r>
            <a:endParaRPr lang="ja-JP" altLang="en-US" b="1" dirty="0">
              <a:solidFill>
                <a:srgbClr val="0070C0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5124132" y="2456892"/>
            <a:ext cx="1043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>
                <a:solidFill>
                  <a:srgbClr val="0070C0"/>
                </a:solidFill>
                <a:latin typeface="Calibri"/>
                <a:ea typeface="ＭＳ Ｐゴシック" panose="020B0600070205080204" pitchFamily="50" charset="-128"/>
              </a:rPr>
              <a:t>GEM-out</a:t>
            </a:r>
            <a:endParaRPr lang="ja-JP" altLang="en-US" b="1" dirty="0">
              <a:solidFill>
                <a:srgbClr val="0070C0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4619837" y="2168860"/>
            <a:ext cx="1083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>
                <a:solidFill>
                  <a:srgbClr val="0070C0"/>
                </a:solidFill>
                <a:latin typeface="Calibri"/>
                <a:ea typeface="ＭＳ Ｐゴシック" panose="020B0600070205080204" pitchFamily="50" charset="-128"/>
              </a:rPr>
              <a:t>GEM-mid</a:t>
            </a:r>
            <a:endParaRPr lang="ja-JP" altLang="en-US" b="1" dirty="0">
              <a:solidFill>
                <a:srgbClr val="0070C0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6824718" y="2528901"/>
            <a:ext cx="8194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b="1" dirty="0">
                <a:solidFill>
                  <a:srgbClr val="0070C0"/>
                </a:solidFill>
                <a:latin typeface="Calibri"/>
                <a:ea typeface="ＭＳ Ｐゴシック" panose="020B0600070205080204" pitchFamily="50" charset="-128"/>
              </a:rPr>
              <a:t>HOD</a:t>
            </a:r>
          </a:p>
          <a:p>
            <a:pPr algn="ctr"/>
            <a:r>
              <a:rPr lang="en-US" altLang="ja-JP" b="1" dirty="0">
                <a:solidFill>
                  <a:srgbClr val="0070C0"/>
                </a:solidFill>
                <a:latin typeface="Calibri"/>
                <a:ea typeface="ＭＳ Ｐゴシック" panose="020B0600070205080204" pitchFamily="50" charset="-128"/>
              </a:rPr>
              <a:t>(=RPC)</a:t>
            </a:r>
            <a:endParaRPr lang="ja-JP" altLang="en-US" b="1" dirty="0">
              <a:solidFill>
                <a:srgbClr val="0070C0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7860197" y="2096852"/>
            <a:ext cx="4432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>
                <a:solidFill>
                  <a:srgbClr val="0070C0"/>
                </a:solidFill>
                <a:latin typeface="Calibri"/>
                <a:ea typeface="ＭＳ Ｐゴシック" panose="020B0600070205080204" pitchFamily="50" charset="-128"/>
              </a:rPr>
              <a:t>AC</a:t>
            </a:r>
            <a:endParaRPr lang="ja-JP" altLang="en-US" b="1" dirty="0">
              <a:solidFill>
                <a:srgbClr val="0070C0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8940316" y="2566646"/>
            <a:ext cx="9632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b="1" dirty="0">
                <a:solidFill>
                  <a:srgbClr val="0070C0"/>
                </a:solidFill>
                <a:latin typeface="Calibri"/>
                <a:ea typeface="ＭＳ Ｐゴシック" panose="020B0600070205080204" pitchFamily="50" charset="-128"/>
              </a:rPr>
              <a:t>TOF</a:t>
            </a:r>
          </a:p>
          <a:p>
            <a:pPr algn="ctr"/>
            <a:r>
              <a:rPr lang="en-US" altLang="ja-JP" b="1" dirty="0">
                <a:solidFill>
                  <a:srgbClr val="0070C0"/>
                </a:solidFill>
                <a:latin typeface="Calibri"/>
                <a:ea typeface="ＭＳ Ｐゴシック" panose="020B0600070205080204" pitchFamily="50" charset="-128"/>
              </a:rPr>
              <a:t>(=</a:t>
            </a:r>
            <a:r>
              <a:rPr lang="en-US" altLang="ja-JP" b="1" dirty="0" err="1">
                <a:solidFill>
                  <a:srgbClr val="0070C0"/>
                </a:solidFill>
                <a:latin typeface="Calibri"/>
                <a:ea typeface="ＭＳ Ｐゴシック" panose="020B0600070205080204" pitchFamily="50" charset="-128"/>
              </a:rPr>
              <a:t>Scinti</a:t>
            </a:r>
            <a:r>
              <a:rPr lang="en-US" altLang="ja-JP" b="1" dirty="0">
                <a:solidFill>
                  <a:srgbClr val="0070C0"/>
                </a:solidFill>
                <a:latin typeface="Calibri"/>
                <a:ea typeface="ＭＳ Ｐゴシック" panose="020B0600070205080204" pitchFamily="50" charset="-128"/>
              </a:rPr>
              <a:t>)</a:t>
            </a:r>
            <a:endParaRPr lang="ja-JP" altLang="en-US" b="1" dirty="0">
              <a:solidFill>
                <a:srgbClr val="0070C0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1703513" y="1484785"/>
            <a:ext cx="234179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t>HOD: RPC</a:t>
            </a:r>
          </a:p>
          <a:p>
            <a:r>
              <a:rPr lang="en-US" altLang="ja-JP" sz="2400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t>AC:   index=1.034</a:t>
            </a:r>
          </a:p>
          <a:p>
            <a:r>
              <a:rPr lang="en-US" altLang="ja-JP" sz="2400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t>TOF: </a:t>
            </a:r>
            <a:r>
              <a:rPr lang="en-US" altLang="ja-JP" sz="2400" dirty="0" err="1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t>Scinti.+PMT</a:t>
            </a:r>
            <a:endParaRPr lang="ja-JP" altLang="en-US" sz="2400" dirty="0">
              <a:solidFill>
                <a:prstClr val="black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grpSp>
        <p:nvGrpSpPr>
          <p:cNvPr id="14" name="グループ化 6"/>
          <p:cNvGrpSpPr/>
          <p:nvPr/>
        </p:nvGrpSpPr>
        <p:grpSpPr>
          <a:xfrm>
            <a:off x="1667509" y="2970592"/>
            <a:ext cx="3539515" cy="1862564"/>
            <a:chOff x="4572000" y="-3222"/>
            <a:chExt cx="3539515" cy="1862564"/>
          </a:xfrm>
        </p:grpSpPr>
        <p:grpSp>
          <p:nvGrpSpPr>
            <p:cNvPr id="15" name="グループ化 7"/>
            <p:cNvGrpSpPr/>
            <p:nvPr/>
          </p:nvGrpSpPr>
          <p:grpSpPr>
            <a:xfrm>
              <a:off x="4572000" y="-3222"/>
              <a:ext cx="3539515" cy="1862163"/>
              <a:chOff x="3214678" y="-3222"/>
              <a:chExt cx="3539515" cy="1862163"/>
            </a:xfrm>
          </p:grpSpPr>
          <p:sp>
            <p:nvSpPr>
              <p:cNvPr id="17" name="テキスト ボックス 16"/>
              <p:cNvSpPr txBox="1"/>
              <p:nvPr/>
            </p:nvSpPr>
            <p:spPr>
              <a:xfrm>
                <a:off x="4765838" y="1520387"/>
                <a:ext cx="393056" cy="338554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1600" dirty="0">
                    <a:solidFill>
                      <a:prstClr val="black"/>
                    </a:solidFill>
                    <a:latin typeface="Calibri"/>
                    <a:ea typeface="ＭＳ Ｐゴシック" panose="020B0600070205080204" pitchFamily="50" charset="-128"/>
                  </a:rPr>
                  <a:t>15</a:t>
                </a:r>
                <a:endParaRPr lang="ja-JP" altLang="en-US" sz="1600" dirty="0">
                  <a:solidFill>
                    <a:prstClr val="black"/>
                  </a:solidFill>
                  <a:latin typeface="Calibri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18" name="テキスト ボックス 17"/>
              <p:cNvSpPr txBox="1"/>
              <p:nvPr/>
            </p:nvSpPr>
            <p:spPr>
              <a:xfrm>
                <a:off x="6361137" y="472334"/>
                <a:ext cx="393056" cy="338554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1600" dirty="0">
                    <a:solidFill>
                      <a:prstClr val="black"/>
                    </a:solidFill>
                    <a:latin typeface="Calibri"/>
                    <a:ea typeface="ＭＳ Ｐゴシック" panose="020B0600070205080204" pitchFamily="50" charset="-128"/>
                  </a:rPr>
                  <a:t>45</a:t>
                </a:r>
                <a:endParaRPr lang="ja-JP" altLang="en-US" sz="1600" dirty="0">
                  <a:solidFill>
                    <a:prstClr val="black"/>
                  </a:solidFill>
                  <a:latin typeface="Calibri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19" name="テキスト ボックス 18"/>
              <p:cNvSpPr txBox="1"/>
              <p:nvPr/>
            </p:nvSpPr>
            <p:spPr>
              <a:xfrm>
                <a:off x="6361137" y="80628"/>
                <a:ext cx="393056" cy="338554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1600" dirty="0">
                    <a:solidFill>
                      <a:prstClr val="black"/>
                    </a:solidFill>
                    <a:latin typeface="Calibri"/>
                    <a:ea typeface="ＭＳ Ｐゴシック" panose="020B0600070205080204" pitchFamily="50" charset="-128"/>
                  </a:rPr>
                  <a:t>15</a:t>
                </a:r>
                <a:endParaRPr lang="ja-JP" altLang="en-US" sz="1600" dirty="0">
                  <a:solidFill>
                    <a:prstClr val="black"/>
                  </a:solidFill>
                  <a:latin typeface="Calibri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20" name="正方形/長方形 19"/>
              <p:cNvSpPr/>
              <p:nvPr/>
            </p:nvSpPr>
            <p:spPr>
              <a:xfrm>
                <a:off x="4572000" y="361908"/>
                <a:ext cx="328617" cy="292104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>
                  <a:solidFill>
                    <a:prstClr val="white"/>
                  </a:solidFill>
                  <a:latin typeface="Calibri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21" name="正方形/長方形 20"/>
              <p:cNvSpPr/>
              <p:nvPr/>
            </p:nvSpPr>
            <p:spPr>
              <a:xfrm>
                <a:off x="4237042" y="654012"/>
                <a:ext cx="328617" cy="292104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>
                  <a:solidFill>
                    <a:prstClr val="white"/>
                  </a:solidFill>
                  <a:latin typeface="Calibri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22" name="正方形/長方形 21"/>
              <p:cNvSpPr/>
              <p:nvPr/>
            </p:nvSpPr>
            <p:spPr>
              <a:xfrm>
                <a:off x="4572000" y="946116"/>
                <a:ext cx="328617" cy="292104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ja-JP"/>
                </a:defPPr>
                <a:lvl1pPr marL="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ja-JP" altLang="en-US">
                  <a:solidFill>
                    <a:prstClr val="white"/>
                  </a:solidFill>
                  <a:latin typeface="Calibri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23" name="正方形/長方形 22"/>
              <p:cNvSpPr/>
              <p:nvPr/>
            </p:nvSpPr>
            <p:spPr>
              <a:xfrm>
                <a:off x="4894276" y="654012"/>
                <a:ext cx="328617" cy="292104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ja-JP"/>
                </a:defPPr>
                <a:lvl1pPr marL="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ja-JP" altLang="en-US">
                  <a:solidFill>
                    <a:prstClr val="white"/>
                  </a:solidFill>
                  <a:latin typeface="Calibri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24" name="正方形/長方形 23"/>
              <p:cNvSpPr/>
              <p:nvPr/>
            </p:nvSpPr>
            <p:spPr>
              <a:xfrm>
                <a:off x="3214678" y="357166"/>
                <a:ext cx="3000396" cy="881054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>
                  <a:solidFill>
                    <a:prstClr val="white"/>
                  </a:solidFill>
                  <a:latin typeface="Calibri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25" name="円/楕円 24"/>
              <p:cNvSpPr/>
              <p:nvPr/>
            </p:nvSpPr>
            <p:spPr>
              <a:xfrm>
                <a:off x="4718052" y="800064"/>
                <a:ext cx="45719" cy="45719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>
                  <a:solidFill>
                    <a:prstClr val="white"/>
                  </a:solidFill>
                  <a:latin typeface="Calibri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26" name="テキスト ボックス 25"/>
              <p:cNvSpPr txBox="1"/>
              <p:nvPr/>
            </p:nvSpPr>
            <p:spPr>
              <a:xfrm>
                <a:off x="4572000" y="-3222"/>
                <a:ext cx="301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dirty="0">
                    <a:solidFill>
                      <a:prstClr val="black"/>
                    </a:solidFill>
                    <a:latin typeface="Calibri"/>
                    <a:ea typeface="ＭＳ Ｐゴシック" panose="020B0600070205080204" pitchFamily="50" charset="-128"/>
                  </a:rPr>
                  <a:t>1</a:t>
                </a:r>
                <a:endParaRPr lang="ja-JP" altLang="en-US" dirty="0">
                  <a:solidFill>
                    <a:prstClr val="black"/>
                  </a:solidFill>
                  <a:latin typeface="Calibri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27" name="テキスト ボックス 26"/>
              <p:cNvSpPr txBox="1"/>
              <p:nvPr/>
            </p:nvSpPr>
            <p:spPr>
              <a:xfrm>
                <a:off x="4572000" y="1155257"/>
                <a:ext cx="301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dirty="0">
                    <a:solidFill>
                      <a:prstClr val="black"/>
                    </a:solidFill>
                    <a:latin typeface="Calibri"/>
                    <a:ea typeface="ＭＳ Ｐゴシック" panose="020B0600070205080204" pitchFamily="50" charset="-128"/>
                  </a:rPr>
                  <a:t>3</a:t>
                </a:r>
                <a:endParaRPr lang="ja-JP" altLang="en-US" dirty="0">
                  <a:solidFill>
                    <a:prstClr val="black"/>
                  </a:solidFill>
                  <a:latin typeface="Calibri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28" name="テキスト ボックス 27"/>
              <p:cNvSpPr txBox="1"/>
              <p:nvPr/>
            </p:nvSpPr>
            <p:spPr>
              <a:xfrm>
                <a:off x="5265747" y="654012"/>
                <a:ext cx="301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dirty="0">
                    <a:solidFill>
                      <a:prstClr val="black"/>
                    </a:solidFill>
                    <a:latin typeface="Calibri"/>
                    <a:ea typeface="ＭＳ Ｐゴシック" panose="020B0600070205080204" pitchFamily="50" charset="-128"/>
                  </a:rPr>
                  <a:t>2</a:t>
                </a:r>
                <a:endParaRPr lang="ja-JP" altLang="en-US" dirty="0">
                  <a:solidFill>
                    <a:prstClr val="black"/>
                  </a:solidFill>
                  <a:latin typeface="Calibri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29" name="テキスト ボックス 28"/>
              <p:cNvSpPr txBox="1"/>
              <p:nvPr/>
            </p:nvSpPr>
            <p:spPr>
              <a:xfrm>
                <a:off x="3878253" y="654012"/>
                <a:ext cx="301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dirty="0">
                    <a:solidFill>
                      <a:prstClr val="black"/>
                    </a:solidFill>
                    <a:latin typeface="Calibri"/>
                    <a:ea typeface="ＭＳ Ｐゴシック" panose="020B0600070205080204" pitchFamily="50" charset="-128"/>
                  </a:rPr>
                  <a:t>4</a:t>
                </a:r>
                <a:endParaRPr lang="ja-JP" altLang="en-US" dirty="0">
                  <a:solidFill>
                    <a:prstClr val="black"/>
                  </a:solidFill>
                  <a:latin typeface="Calibri"/>
                  <a:ea typeface="ＭＳ Ｐゴシック" panose="020B0600070205080204" pitchFamily="50" charset="-128"/>
                </a:endParaRPr>
              </a:p>
            </p:txBody>
          </p:sp>
        </p:grpSp>
        <p:sp>
          <p:nvSpPr>
            <p:cNvPr id="16" name="テキスト ボックス 15"/>
            <p:cNvSpPr txBox="1"/>
            <p:nvPr/>
          </p:nvSpPr>
          <p:spPr>
            <a:xfrm>
              <a:off x="6591212" y="1520788"/>
              <a:ext cx="393056" cy="338554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altLang="ja-JP" sz="1600" dirty="0">
                  <a:solidFill>
                    <a:prstClr val="black"/>
                  </a:solidFill>
                  <a:latin typeface="Calibri"/>
                  <a:ea typeface="ＭＳ Ｐゴシック" panose="020B0600070205080204" pitchFamily="50" charset="-128"/>
                </a:rPr>
                <a:t>45</a:t>
              </a:r>
              <a:endParaRPr lang="ja-JP" altLang="en-US" sz="1600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endParaRPr>
            </a:p>
          </p:txBody>
        </p:sp>
      </p:grpSp>
      <p:sp>
        <p:nvSpPr>
          <p:cNvPr id="30" name="テキスト ボックス 29"/>
          <p:cNvSpPr txBox="1"/>
          <p:nvPr/>
        </p:nvSpPr>
        <p:spPr>
          <a:xfrm>
            <a:off x="5735961" y="6084004"/>
            <a:ext cx="11095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>
                <a:solidFill>
                  <a:srgbClr val="FF0000"/>
                </a:solidFill>
                <a:latin typeface="Calibri"/>
                <a:ea typeface="ＭＳ Ｐゴシック" panose="020B0600070205080204" pitchFamily="50" charset="-128"/>
                <a:sym typeface="Wingdings" pitchFamily="2" charset="2"/>
              </a:rPr>
              <a:t></a:t>
            </a:r>
            <a:r>
              <a:rPr lang="en-US" altLang="ja-JP" b="1" dirty="0">
                <a:solidFill>
                  <a:srgbClr val="FF0000"/>
                </a:solidFill>
                <a:latin typeface="Calibri"/>
                <a:ea typeface="ＭＳ Ｐゴシック" panose="020B0600070205080204" pitchFamily="50" charset="-128"/>
              </a:rPr>
              <a:t>1400</a:t>
            </a:r>
            <a:r>
              <a:rPr lang="ja-JP" altLang="en-US" b="1" dirty="0">
                <a:solidFill>
                  <a:srgbClr val="FF0000"/>
                </a:solidFill>
                <a:latin typeface="Calibri"/>
                <a:ea typeface="ＭＳ Ｐゴシック" panose="020B0600070205080204" pitchFamily="50" charset="-128"/>
              </a:rPr>
              <a:t>へ</a:t>
            </a:r>
          </a:p>
        </p:txBody>
      </p:sp>
    </p:spTree>
    <p:extLst>
      <p:ext uri="{BB962C8B-B14F-4D97-AF65-F5344CB8AC3E}">
        <p14:creationId xmlns:p14="http://schemas.microsoft.com/office/powerpoint/2010/main" val="385560429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981200" y="-207404"/>
            <a:ext cx="8229600" cy="1143000"/>
          </a:xfrm>
        </p:spPr>
        <p:txBody>
          <a:bodyPr/>
          <a:lstStyle/>
          <a:p>
            <a:r>
              <a:rPr kumimoji="1" lang="en-US" altLang="ja-JP" dirty="0"/>
              <a:t>AC Prototype (Sakuma)</a:t>
            </a:r>
            <a:endParaRPr kumimoji="1" lang="ja-JP" altLang="en-US" dirty="0"/>
          </a:p>
        </p:txBody>
      </p:sp>
      <p:sp>
        <p:nvSpPr>
          <p:cNvPr id="3" name="スライド番号プレースホル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5DA67-0287-4857-AA9B-539F7C49A503}" type="slidenum">
              <a:rPr lang="ja-JP" altLang="en-US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 panose="020B0600070205080204" pitchFamily="50" charset="-128"/>
              </a:rPr>
              <a:pPr/>
              <a:t>64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pic>
        <p:nvPicPr>
          <p:cNvPr id="4" name="図 3" descr="文書名 _20110606192309822.png"/>
          <p:cNvPicPr>
            <a:picLocks noChangeAspect="1"/>
          </p:cNvPicPr>
          <p:nvPr/>
        </p:nvPicPr>
        <p:blipFill>
          <a:blip r:embed="rId2" cstate="print"/>
          <a:srcRect l="6294" t="3782" r="7869" b="17146"/>
          <a:stretch>
            <a:fillRect/>
          </a:stretch>
        </p:blipFill>
        <p:spPr>
          <a:xfrm>
            <a:off x="1524000" y="908720"/>
            <a:ext cx="9133402" cy="5949280"/>
          </a:xfrm>
          <a:prstGeom prst="rect">
            <a:avLst/>
          </a:prstGeom>
        </p:spPr>
      </p:pic>
      <p:pic>
        <p:nvPicPr>
          <p:cNvPr id="5" name="図 4" descr="0.6GeV-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24000" y="4185084"/>
            <a:ext cx="2755132" cy="2672916"/>
          </a:xfrm>
          <a:prstGeom prst="rect">
            <a:avLst/>
          </a:prstGeom>
          <a:ln w="25400">
            <a:solidFill>
              <a:srgbClr val="0070C0"/>
            </a:solidFill>
          </a:ln>
        </p:spPr>
      </p:pic>
      <p:sp>
        <p:nvSpPr>
          <p:cNvPr id="6" name="テキスト ボックス 5"/>
          <p:cNvSpPr txBox="1"/>
          <p:nvPr/>
        </p:nvSpPr>
        <p:spPr>
          <a:xfrm>
            <a:off x="5051884" y="6150114"/>
            <a:ext cx="5616624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ja-JP" altLang="en-US" sz="2000" b="1" dirty="0">
                <a:solidFill>
                  <a:srgbClr val="0070C0"/>
                </a:solidFill>
                <a:latin typeface="Calibri"/>
                <a:ea typeface="ＭＳ Ｐゴシック" panose="020B0600070205080204" pitchFamily="50" charset="-128"/>
              </a:rPr>
              <a:t>パラボラミラー：樹脂を用いた光造形</a:t>
            </a:r>
            <a:r>
              <a:rPr lang="en-US" altLang="ja-JP" sz="2000" b="1" dirty="0">
                <a:solidFill>
                  <a:srgbClr val="0070C0"/>
                </a:solidFill>
                <a:latin typeface="Calibri"/>
                <a:ea typeface="ＭＳ Ｐゴシック" panose="020B0600070205080204" pitchFamily="50" charset="-128"/>
              </a:rPr>
              <a:t>+Al</a:t>
            </a:r>
            <a:r>
              <a:rPr lang="ja-JP" altLang="en-US" sz="2000" b="1" dirty="0">
                <a:solidFill>
                  <a:srgbClr val="0070C0"/>
                </a:solidFill>
                <a:latin typeface="Calibri"/>
                <a:ea typeface="ＭＳ Ｐゴシック" panose="020B0600070205080204" pitchFamily="50" charset="-128"/>
              </a:rPr>
              <a:t>マイラー</a:t>
            </a:r>
            <a:endParaRPr lang="en-US" altLang="ja-JP" sz="2000" b="1" dirty="0">
              <a:solidFill>
                <a:srgbClr val="0070C0"/>
              </a:solidFill>
              <a:latin typeface="Calibri"/>
              <a:ea typeface="ＭＳ Ｐゴシック" panose="020B0600070205080204" pitchFamily="50" charset="-128"/>
            </a:endParaRPr>
          </a:p>
          <a:p>
            <a:pPr algn="ctr"/>
            <a:r>
              <a:rPr lang="en-US" altLang="ja-JP" sz="2000" b="1" dirty="0">
                <a:solidFill>
                  <a:srgbClr val="0070C0"/>
                </a:solidFill>
                <a:latin typeface="Calibri"/>
                <a:ea typeface="ＭＳ Ｐゴシック" panose="020B0600070205080204" pitchFamily="50" charset="-128"/>
              </a:rPr>
              <a:t>Winston-Cone</a:t>
            </a:r>
            <a:r>
              <a:rPr lang="ja-JP" altLang="en-US" sz="2000" b="1" dirty="0">
                <a:solidFill>
                  <a:srgbClr val="0070C0"/>
                </a:solidFill>
                <a:latin typeface="Calibri"/>
                <a:ea typeface="ＭＳ Ｐゴシック" panose="020B0600070205080204" pitchFamily="50" charset="-128"/>
              </a:rPr>
              <a:t>：樹脂削り出し</a:t>
            </a:r>
            <a:r>
              <a:rPr lang="en-US" altLang="ja-JP" sz="2000" b="1" dirty="0">
                <a:solidFill>
                  <a:srgbClr val="0070C0"/>
                </a:solidFill>
                <a:latin typeface="Calibri"/>
                <a:ea typeface="ＭＳ Ｐゴシック" panose="020B0600070205080204" pitchFamily="50" charset="-128"/>
              </a:rPr>
              <a:t>+Al</a:t>
            </a:r>
            <a:r>
              <a:rPr lang="ja-JP" altLang="en-US" sz="2000" b="1" dirty="0">
                <a:solidFill>
                  <a:srgbClr val="0070C0"/>
                </a:solidFill>
                <a:latin typeface="Calibri"/>
                <a:ea typeface="ＭＳ Ｐゴシック" panose="020B0600070205080204" pitchFamily="50" charset="-128"/>
              </a:rPr>
              <a:t>蒸着</a:t>
            </a: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3415331" y="692696"/>
            <a:ext cx="5361339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ja-JP" altLang="en-US" sz="2800" b="1" dirty="0">
                <a:solidFill>
                  <a:srgbClr val="00B0F0"/>
                </a:solidFill>
                <a:latin typeface="Calibri"/>
                <a:ea typeface="ＭＳ Ｐゴシック" panose="020B0600070205080204" pitchFamily="50" charset="-128"/>
              </a:rPr>
              <a:t>まずは一回り小さい</a:t>
            </a:r>
            <a:r>
              <a:rPr lang="en-US" altLang="ja-JP" sz="2800" b="1" dirty="0">
                <a:solidFill>
                  <a:srgbClr val="00B0F0"/>
                </a:solidFill>
                <a:latin typeface="Calibri"/>
                <a:ea typeface="ＭＳ Ｐゴシック" panose="020B0600070205080204" pitchFamily="50" charset="-128"/>
              </a:rPr>
              <a:t>AC</a:t>
            </a:r>
            <a:r>
              <a:rPr lang="ja-JP" altLang="en-US" sz="2800" b="1" dirty="0">
                <a:solidFill>
                  <a:srgbClr val="00B0F0"/>
                </a:solidFill>
                <a:latin typeface="Calibri"/>
                <a:ea typeface="ＭＳ Ｐゴシック" panose="020B0600070205080204" pitchFamily="50" charset="-128"/>
              </a:rPr>
              <a:t>で動作確認</a:t>
            </a:r>
          </a:p>
        </p:txBody>
      </p:sp>
    </p:spTree>
    <p:extLst>
      <p:ext uri="{BB962C8B-B14F-4D97-AF65-F5344CB8AC3E}">
        <p14:creationId xmlns:p14="http://schemas.microsoft.com/office/powerpoint/2010/main" val="21762333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>
            <a:extLst>
              <a:ext uri="{FF2B5EF4-FFF2-40B4-BE49-F238E27FC236}">
                <a16:creationId xmlns:a16="http://schemas.microsoft.com/office/drawing/2014/main" id="{C54CA519-0FA8-45F9-8273-F0EA39D106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5" name="コンテンツ プレースホルダー 4">
            <a:extLst>
              <a:ext uri="{FF2B5EF4-FFF2-40B4-BE49-F238E27FC236}">
                <a16:creationId xmlns:a16="http://schemas.microsoft.com/office/drawing/2014/main" id="{287A2626-794C-4916-9E85-8C358142C4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7CBD5A4E-70AD-47C2-8720-6528D86DB7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5DA67-0287-4857-AA9B-539F7C49A503}" type="slidenum">
              <a:rPr kumimoji="1" lang="ja-JP" altLang="en-US" smtClean="0"/>
              <a:pPr/>
              <a:t>65</a:t>
            </a:fld>
            <a:endParaRPr kumimoji="1" lang="ja-JP" altLang="en-US"/>
          </a:p>
        </p:txBody>
      </p:sp>
      <p:grpSp>
        <p:nvGrpSpPr>
          <p:cNvPr id="6" name="グループ化 6">
            <a:extLst>
              <a:ext uri="{FF2B5EF4-FFF2-40B4-BE49-F238E27FC236}">
                <a16:creationId xmlns:a16="http://schemas.microsoft.com/office/drawing/2014/main" id="{33EC3CD4-1375-40C7-B126-A95229F45BDD}"/>
              </a:ext>
            </a:extLst>
          </p:cNvPr>
          <p:cNvGrpSpPr/>
          <p:nvPr/>
        </p:nvGrpSpPr>
        <p:grpSpPr>
          <a:xfrm>
            <a:off x="999852" y="1751392"/>
            <a:ext cx="3539515" cy="1862564"/>
            <a:chOff x="4572000" y="-3222"/>
            <a:chExt cx="3539515" cy="1862564"/>
          </a:xfrm>
        </p:grpSpPr>
        <p:grpSp>
          <p:nvGrpSpPr>
            <p:cNvPr id="7" name="グループ化 7">
              <a:extLst>
                <a:ext uri="{FF2B5EF4-FFF2-40B4-BE49-F238E27FC236}">
                  <a16:creationId xmlns:a16="http://schemas.microsoft.com/office/drawing/2014/main" id="{786BAF9F-D8B9-4DA6-A329-6D34FF987573}"/>
                </a:ext>
              </a:extLst>
            </p:cNvPr>
            <p:cNvGrpSpPr/>
            <p:nvPr/>
          </p:nvGrpSpPr>
          <p:grpSpPr>
            <a:xfrm>
              <a:off x="4572000" y="-3222"/>
              <a:ext cx="3539515" cy="1862163"/>
              <a:chOff x="3214678" y="-3222"/>
              <a:chExt cx="3539515" cy="1862163"/>
            </a:xfrm>
          </p:grpSpPr>
          <p:sp>
            <p:nvSpPr>
              <p:cNvPr id="9" name="テキスト ボックス 8">
                <a:extLst>
                  <a:ext uri="{FF2B5EF4-FFF2-40B4-BE49-F238E27FC236}">
                    <a16:creationId xmlns:a16="http://schemas.microsoft.com/office/drawing/2014/main" id="{9654BF6A-5801-441D-8D9E-5F8886162F74}"/>
                  </a:ext>
                </a:extLst>
              </p:cNvPr>
              <p:cNvSpPr txBox="1"/>
              <p:nvPr/>
            </p:nvSpPr>
            <p:spPr>
              <a:xfrm>
                <a:off x="4765838" y="1520387"/>
                <a:ext cx="393056" cy="338554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1600" dirty="0">
                    <a:solidFill>
                      <a:prstClr val="black"/>
                    </a:solidFill>
                    <a:latin typeface="Calibri"/>
                    <a:ea typeface="ＭＳ Ｐゴシック" panose="020B0600070205080204" pitchFamily="50" charset="-128"/>
                  </a:rPr>
                  <a:t>15</a:t>
                </a:r>
                <a:endParaRPr lang="ja-JP" altLang="en-US" sz="1600" dirty="0">
                  <a:solidFill>
                    <a:prstClr val="black"/>
                  </a:solidFill>
                  <a:latin typeface="Calibri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10" name="テキスト ボックス 9">
                <a:extLst>
                  <a:ext uri="{FF2B5EF4-FFF2-40B4-BE49-F238E27FC236}">
                    <a16:creationId xmlns:a16="http://schemas.microsoft.com/office/drawing/2014/main" id="{86627E21-1758-4C0D-ADCE-57131BCECFDF}"/>
                  </a:ext>
                </a:extLst>
              </p:cNvPr>
              <p:cNvSpPr txBox="1"/>
              <p:nvPr/>
            </p:nvSpPr>
            <p:spPr>
              <a:xfrm>
                <a:off x="6361137" y="472334"/>
                <a:ext cx="393056" cy="338554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1600" dirty="0">
                    <a:solidFill>
                      <a:prstClr val="black"/>
                    </a:solidFill>
                    <a:latin typeface="Calibri"/>
                    <a:ea typeface="ＭＳ Ｐゴシック" panose="020B0600070205080204" pitchFamily="50" charset="-128"/>
                  </a:rPr>
                  <a:t>45</a:t>
                </a:r>
                <a:endParaRPr lang="ja-JP" altLang="en-US" sz="1600" dirty="0">
                  <a:solidFill>
                    <a:prstClr val="black"/>
                  </a:solidFill>
                  <a:latin typeface="Calibri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11" name="テキスト ボックス 10">
                <a:extLst>
                  <a:ext uri="{FF2B5EF4-FFF2-40B4-BE49-F238E27FC236}">
                    <a16:creationId xmlns:a16="http://schemas.microsoft.com/office/drawing/2014/main" id="{0312A0A7-C494-4C15-A19F-3ECE6F23F8EB}"/>
                  </a:ext>
                </a:extLst>
              </p:cNvPr>
              <p:cNvSpPr txBox="1"/>
              <p:nvPr/>
            </p:nvSpPr>
            <p:spPr>
              <a:xfrm>
                <a:off x="6361137" y="80628"/>
                <a:ext cx="393056" cy="338554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1600" dirty="0">
                    <a:solidFill>
                      <a:prstClr val="black"/>
                    </a:solidFill>
                    <a:latin typeface="Calibri"/>
                    <a:ea typeface="ＭＳ Ｐゴシック" panose="020B0600070205080204" pitchFamily="50" charset="-128"/>
                  </a:rPr>
                  <a:t>15</a:t>
                </a:r>
                <a:endParaRPr lang="ja-JP" altLang="en-US" sz="1600" dirty="0">
                  <a:solidFill>
                    <a:prstClr val="black"/>
                  </a:solidFill>
                  <a:latin typeface="Calibri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12" name="正方形/長方形 11">
                <a:extLst>
                  <a:ext uri="{FF2B5EF4-FFF2-40B4-BE49-F238E27FC236}">
                    <a16:creationId xmlns:a16="http://schemas.microsoft.com/office/drawing/2014/main" id="{7ECBF46A-AABF-46D7-B0F9-FD1D3267921E}"/>
                  </a:ext>
                </a:extLst>
              </p:cNvPr>
              <p:cNvSpPr/>
              <p:nvPr/>
            </p:nvSpPr>
            <p:spPr>
              <a:xfrm>
                <a:off x="4572000" y="361908"/>
                <a:ext cx="328617" cy="292104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>
                  <a:solidFill>
                    <a:prstClr val="white"/>
                  </a:solidFill>
                  <a:latin typeface="Calibri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13" name="正方形/長方形 12">
                <a:extLst>
                  <a:ext uri="{FF2B5EF4-FFF2-40B4-BE49-F238E27FC236}">
                    <a16:creationId xmlns:a16="http://schemas.microsoft.com/office/drawing/2014/main" id="{290F91C7-A7FA-4310-8D93-A60C5F105618}"/>
                  </a:ext>
                </a:extLst>
              </p:cNvPr>
              <p:cNvSpPr/>
              <p:nvPr/>
            </p:nvSpPr>
            <p:spPr>
              <a:xfrm>
                <a:off x="4237042" y="654012"/>
                <a:ext cx="328617" cy="292104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>
                  <a:solidFill>
                    <a:prstClr val="white"/>
                  </a:solidFill>
                  <a:latin typeface="Calibri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14" name="正方形/長方形 13">
                <a:extLst>
                  <a:ext uri="{FF2B5EF4-FFF2-40B4-BE49-F238E27FC236}">
                    <a16:creationId xmlns:a16="http://schemas.microsoft.com/office/drawing/2014/main" id="{EFF294C4-E1BE-4A8D-B6F8-A4BA4EABFFA7}"/>
                  </a:ext>
                </a:extLst>
              </p:cNvPr>
              <p:cNvSpPr/>
              <p:nvPr/>
            </p:nvSpPr>
            <p:spPr>
              <a:xfrm>
                <a:off x="4572000" y="946116"/>
                <a:ext cx="328617" cy="292104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ja-JP"/>
                </a:defPPr>
                <a:lvl1pPr marL="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ja-JP" altLang="en-US">
                  <a:solidFill>
                    <a:prstClr val="white"/>
                  </a:solidFill>
                  <a:latin typeface="Calibri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15" name="正方形/長方形 14">
                <a:extLst>
                  <a:ext uri="{FF2B5EF4-FFF2-40B4-BE49-F238E27FC236}">
                    <a16:creationId xmlns:a16="http://schemas.microsoft.com/office/drawing/2014/main" id="{B66D6586-279B-4405-AFC1-0CF9D246E3A7}"/>
                  </a:ext>
                </a:extLst>
              </p:cNvPr>
              <p:cNvSpPr/>
              <p:nvPr/>
            </p:nvSpPr>
            <p:spPr>
              <a:xfrm>
                <a:off x="4894276" y="654012"/>
                <a:ext cx="328617" cy="292104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ja-JP"/>
                </a:defPPr>
                <a:lvl1pPr marL="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ja-JP" altLang="en-US">
                  <a:solidFill>
                    <a:prstClr val="white"/>
                  </a:solidFill>
                  <a:latin typeface="Calibri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16" name="正方形/長方形 15">
                <a:extLst>
                  <a:ext uri="{FF2B5EF4-FFF2-40B4-BE49-F238E27FC236}">
                    <a16:creationId xmlns:a16="http://schemas.microsoft.com/office/drawing/2014/main" id="{5CB059D8-DC8E-4DCB-AE83-FB482852B229}"/>
                  </a:ext>
                </a:extLst>
              </p:cNvPr>
              <p:cNvSpPr/>
              <p:nvPr/>
            </p:nvSpPr>
            <p:spPr>
              <a:xfrm>
                <a:off x="3214678" y="357166"/>
                <a:ext cx="3000396" cy="881054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>
                  <a:solidFill>
                    <a:prstClr val="white"/>
                  </a:solidFill>
                  <a:latin typeface="Calibri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17" name="円/楕円 24">
                <a:extLst>
                  <a:ext uri="{FF2B5EF4-FFF2-40B4-BE49-F238E27FC236}">
                    <a16:creationId xmlns:a16="http://schemas.microsoft.com/office/drawing/2014/main" id="{938193E3-9430-4305-82B8-577E5C5FDB7B}"/>
                  </a:ext>
                </a:extLst>
              </p:cNvPr>
              <p:cNvSpPr/>
              <p:nvPr/>
            </p:nvSpPr>
            <p:spPr>
              <a:xfrm>
                <a:off x="4718052" y="800064"/>
                <a:ext cx="45719" cy="45719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>
                  <a:solidFill>
                    <a:prstClr val="white"/>
                  </a:solidFill>
                  <a:latin typeface="Calibri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18" name="テキスト ボックス 17">
                <a:extLst>
                  <a:ext uri="{FF2B5EF4-FFF2-40B4-BE49-F238E27FC236}">
                    <a16:creationId xmlns:a16="http://schemas.microsoft.com/office/drawing/2014/main" id="{078F6989-E6A3-4EE2-AC38-A165510772F0}"/>
                  </a:ext>
                </a:extLst>
              </p:cNvPr>
              <p:cNvSpPr txBox="1"/>
              <p:nvPr/>
            </p:nvSpPr>
            <p:spPr>
              <a:xfrm>
                <a:off x="4572000" y="-3222"/>
                <a:ext cx="301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dirty="0">
                    <a:solidFill>
                      <a:prstClr val="black"/>
                    </a:solidFill>
                    <a:latin typeface="Calibri"/>
                    <a:ea typeface="ＭＳ Ｐゴシック" panose="020B0600070205080204" pitchFamily="50" charset="-128"/>
                  </a:rPr>
                  <a:t>1</a:t>
                </a:r>
                <a:endParaRPr lang="ja-JP" altLang="en-US" dirty="0">
                  <a:solidFill>
                    <a:prstClr val="black"/>
                  </a:solidFill>
                  <a:latin typeface="Calibri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19" name="テキスト ボックス 18">
                <a:extLst>
                  <a:ext uri="{FF2B5EF4-FFF2-40B4-BE49-F238E27FC236}">
                    <a16:creationId xmlns:a16="http://schemas.microsoft.com/office/drawing/2014/main" id="{EB2422DA-F192-4338-B1FB-3820115174E5}"/>
                  </a:ext>
                </a:extLst>
              </p:cNvPr>
              <p:cNvSpPr txBox="1"/>
              <p:nvPr/>
            </p:nvSpPr>
            <p:spPr>
              <a:xfrm>
                <a:off x="4572000" y="1155257"/>
                <a:ext cx="301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dirty="0">
                    <a:solidFill>
                      <a:prstClr val="black"/>
                    </a:solidFill>
                    <a:latin typeface="Calibri"/>
                    <a:ea typeface="ＭＳ Ｐゴシック" panose="020B0600070205080204" pitchFamily="50" charset="-128"/>
                  </a:rPr>
                  <a:t>3</a:t>
                </a:r>
                <a:endParaRPr lang="ja-JP" altLang="en-US" dirty="0">
                  <a:solidFill>
                    <a:prstClr val="black"/>
                  </a:solidFill>
                  <a:latin typeface="Calibri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20" name="テキスト ボックス 19">
                <a:extLst>
                  <a:ext uri="{FF2B5EF4-FFF2-40B4-BE49-F238E27FC236}">
                    <a16:creationId xmlns:a16="http://schemas.microsoft.com/office/drawing/2014/main" id="{C221DBBB-4E83-4E16-A997-24998D7BDBFD}"/>
                  </a:ext>
                </a:extLst>
              </p:cNvPr>
              <p:cNvSpPr txBox="1"/>
              <p:nvPr/>
            </p:nvSpPr>
            <p:spPr>
              <a:xfrm>
                <a:off x="5265747" y="654012"/>
                <a:ext cx="301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dirty="0">
                    <a:solidFill>
                      <a:prstClr val="black"/>
                    </a:solidFill>
                    <a:latin typeface="Calibri"/>
                    <a:ea typeface="ＭＳ Ｐゴシック" panose="020B0600070205080204" pitchFamily="50" charset="-128"/>
                  </a:rPr>
                  <a:t>2</a:t>
                </a:r>
                <a:endParaRPr lang="ja-JP" altLang="en-US" dirty="0">
                  <a:solidFill>
                    <a:prstClr val="black"/>
                  </a:solidFill>
                  <a:latin typeface="Calibri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21" name="テキスト ボックス 20">
                <a:extLst>
                  <a:ext uri="{FF2B5EF4-FFF2-40B4-BE49-F238E27FC236}">
                    <a16:creationId xmlns:a16="http://schemas.microsoft.com/office/drawing/2014/main" id="{4FFB63B2-34C6-4348-AECA-8E4FCB6DE3C9}"/>
                  </a:ext>
                </a:extLst>
              </p:cNvPr>
              <p:cNvSpPr txBox="1"/>
              <p:nvPr/>
            </p:nvSpPr>
            <p:spPr>
              <a:xfrm>
                <a:off x="3878253" y="654012"/>
                <a:ext cx="301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dirty="0">
                    <a:solidFill>
                      <a:prstClr val="black"/>
                    </a:solidFill>
                    <a:latin typeface="Calibri"/>
                    <a:ea typeface="ＭＳ Ｐゴシック" panose="020B0600070205080204" pitchFamily="50" charset="-128"/>
                  </a:rPr>
                  <a:t>4</a:t>
                </a:r>
                <a:endParaRPr lang="ja-JP" altLang="en-US" dirty="0">
                  <a:solidFill>
                    <a:prstClr val="black"/>
                  </a:solidFill>
                  <a:latin typeface="Calibri"/>
                  <a:ea typeface="ＭＳ Ｐゴシック" panose="020B0600070205080204" pitchFamily="50" charset="-128"/>
                </a:endParaRPr>
              </a:p>
            </p:txBody>
          </p:sp>
        </p:grp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EA0E8125-5C6F-4AAE-B6B9-0CA79189574B}"/>
                </a:ext>
              </a:extLst>
            </p:cNvPr>
            <p:cNvSpPr txBox="1"/>
            <p:nvPr/>
          </p:nvSpPr>
          <p:spPr>
            <a:xfrm>
              <a:off x="6591212" y="1520788"/>
              <a:ext cx="393056" cy="338554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altLang="ja-JP" sz="1600" dirty="0">
                  <a:solidFill>
                    <a:prstClr val="black"/>
                  </a:solidFill>
                  <a:latin typeface="Calibri"/>
                  <a:ea typeface="ＭＳ Ｐゴシック" panose="020B0600070205080204" pitchFamily="50" charset="-128"/>
                </a:rPr>
                <a:t>45</a:t>
              </a:r>
              <a:endParaRPr lang="ja-JP" altLang="en-US" sz="1600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endParaRPr>
            </a:p>
          </p:txBody>
        </p:sp>
      </p:grpSp>
      <p:grpSp>
        <p:nvGrpSpPr>
          <p:cNvPr id="50" name="グループ化 49">
            <a:extLst>
              <a:ext uri="{FF2B5EF4-FFF2-40B4-BE49-F238E27FC236}">
                <a16:creationId xmlns:a16="http://schemas.microsoft.com/office/drawing/2014/main" id="{E1D0638F-5561-4013-8872-29D8A3415848}"/>
              </a:ext>
            </a:extLst>
          </p:cNvPr>
          <p:cNvGrpSpPr/>
          <p:nvPr/>
        </p:nvGrpSpPr>
        <p:grpSpPr>
          <a:xfrm>
            <a:off x="6439847" y="1693503"/>
            <a:ext cx="3539515" cy="1862564"/>
            <a:chOff x="6439847" y="1693503"/>
            <a:chExt cx="3539515" cy="1862564"/>
          </a:xfrm>
        </p:grpSpPr>
        <p:grpSp>
          <p:nvGrpSpPr>
            <p:cNvPr id="22" name="グループ化 6">
              <a:extLst>
                <a:ext uri="{FF2B5EF4-FFF2-40B4-BE49-F238E27FC236}">
                  <a16:creationId xmlns:a16="http://schemas.microsoft.com/office/drawing/2014/main" id="{6C52992A-0E4C-4FF8-A8FF-39CFFB380F9C}"/>
                </a:ext>
              </a:extLst>
            </p:cNvPr>
            <p:cNvGrpSpPr/>
            <p:nvPr/>
          </p:nvGrpSpPr>
          <p:grpSpPr>
            <a:xfrm>
              <a:off x="6439847" y="1693503"/>
              <a:ext cx="3539515" cy="1862564"/>
              <a:chOff x="4572000" y="-3222"/>
              <a:chExt cx="3539515" cy="1862564"/>
            </a:xfrm>
          </p:grpSpPr>
          <p:grpSp>
            <p:nvGrpSpPr>
              <p:cNvPr id="23" name="グループ化 7">
                <a:extLst>
                  <a:ext uri="{FF2B5EF4-FFF2-40B4-BE49-F238E27FC236}">
                    <a16:creationId xmlns:a16="http://schemas.microsoft.com/office/drawing/2014/main" id="{5CF3D44B-E61A-4E4B-A0A3-1B5E2C389D01}"/>
                  </a:ext>
                </a:extLst>
              </p:cNvPr>
              <p:cNvGrpSpPr/>
              <p:nvPr/>
            </p:nvGrpSpPr>
            <p:grpSpPr>
              <a:xfrm>
                <a:off x="4572000" y="-3222"/>
                <a:ext cx="3539515" cy="1862163"/>
                <a:chOff x="3214678" y="-3222"/>
                <a:chExt cx="3539515" cy="1862163"/>
              </a:xfrm>
            </p:grpSpPr>
            <p:sp>
              <p:nvSpPr>
                <p:cNvPr id="25" name="テキスト ボックス 24">
                  <a:extLst>
                    <a:ext uri="{FF2B5EF4-FFF2-40B4-BE49-F238E27FC236}">
                      <a16:creationId xmlns:a16="http://schemas.microsoft.com/office/drawing/2014/main" id="{74CD51F4-58D5-4E5C-994D-F8C062B6D065}"/>
                    </a:ext>
                  </a:extLst>
                </p:cNvPr>
                <p:cNvSpPr txBox="1"/>
                <p:nvPr/>
              </p:nvSpPr>
              <p:spPr>
                <a:xfrm>
                  <a:off x="4765838" y="1520387"/>
                  <a:ext cx="393056" cy="338554"/>
                </a:xfrm>
                <a:prstGeom prst="rect">
                  <a:avLst/>
                </a:prstGeom>
                <a:solidFill>
                  <a:schemeClr val="accent6">
                    <a:lumMod val="75000"/>
                  </a:schemeClr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ja-JP" sz="1600" dirty="0">
                      <a:solidFill>
                        <a:prstClr val="black"/>
                      </a:solidFill>
                      <a:latin typeface="Calibri"/>
                      <a:ea typeface="ＭＳ Ｐゴシック" panose="020B0600070205080204" pitchFamily="50" charset="-128"/>
                    </a:rPr>
                    <a:t>15</a:t>
                  </a:r>
                  <a:endParaRPr lang="ja-JP" altLang="en-US" sz="1600" dirty="0">
                    <a:solidFill>
                      <a:prstClr val="black"/>
                    </a:solidFill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26" name="テキスト ボックス 25">
                  <a:extLst>
                    <a:ext uri="{FF2B5EF4-FFF2-40B4-BE49-F238E27FC236}">
                      <a16:creationId xmlns:a16="http://schemas.microsoft.com/office/drawing/2014/main" id="{82BCBD7D-671A-43CE-ABD3-D063DE6174C1}"/>
                    </a:ext>
                  </a:extLst>
                </p:cNvPr>
                <p:cNvSpPr txBox="1"/>
                <p:nvPr/>
              </p:nvSpPr>
              <p:spPr>
                <a:xfrm>
                  <a:off x="6361137" y="472334"/>
                  <a:ext cx="393056" cy="338554"/>
                </a:xfrm>
                <a:prstGeom prst="rect">
                  <a:avLst/>
                </a:prstGeom>
                <a:solidFill>
                  <a:schemeClr val="accent6">
                    <a:lumMod val="75000"/>
                  </a:schemeClr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ja-JP" sz="1600" dirty="0">
                      <a:solidFill>
                        <a:prstClr val="black"/>
                      </a:solidFill>
                      <a:latin typeface="Calibri"/>
                      <a:ea typeface="ＭＳ Ｐゴシック" panose="020B0600070205080204" pitchFamily="50" charset="-128"/>
                    </a:rPr>
                    <a:t>45</a:t>
                  </a:r>
                  <a:endParaRPr lang="ja-JP" altLang="en-US" sz="1600" dirty="0">
                    <a:solidFill>
                      <a:prstClr val="black"/>
                    </a:solidFill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27" name="テキスト ボックス 26">
                  <a:extLst>
                    <a:ext uri="{FF2B5EF4-FFF2-40B4-BE49-F238E27FC236}">
                      <a16:creationId xmlns:a16="http://schemas.microsoft.com/office/drawing/2014/main" id="{ED56046A-23B1-4B15-BB22-DF29C7582358}"/>
                    </a:ext>
                  </a:extLst>
                </p:cNvPr>
                <p:cNvSpPr txBox="1"/>
                <p:nvPr/>
              </p:nvSpPr>
              <p:spPr>
                <a:xfrm>
                  <a:off x="6361137" y="80628"/>
                  <a:ext cx="393056" cy="338554"/>
                </a:xfrm>
                <a:prstGeom prst="rect">
                  <a:avLst/>
                </a:prstGeom>
                <a:solidFill>
                  <a:schemeClr val="accent6">
                    <a:lumMod val="75000"/>
                  </a:schemeClr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ja-JP" sz="1600" dirty="0">
                      <a:solidFill>
                        <a:prstClr val="black"/>
                      </a:solidFill>
                      <a:latin typeface="Calibri"/>
                      <a:ea typeface="ＭＳ Ｐゴシック" panose="020B0600070205080204" pitchFamily="50" charset="-128"/>
                    </a:rPr>
                    <a:t>15</a:t>
                  </a:r>
                  <a:endParaRPr lang="ja-JP" altLang="en-US" sz="1600" dirty="0">
                    <a:solidFill>
                      <a:prstClr val="black"/>
                    </a:solidFill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28" name="正方形/長方形 27">
                  <a:extLst>
                    <a:ext uri="{FF2B5EF4-FFF2-40B4-BE49-F238E27FC236}">
                      <a16:creationId xmlns:a16="http://schemas.microsoft.com/office/drawing/2014/main" id="{6E229C63-8327-440C-83BA-F0D216117A92}"/>
                    </a:ext>
                  </a:extLst>
                </p:cNvPr>
                <p:cNvSpPr/>
                <p:nvPr/>
              </p:nvSpPr>
              <p:spPr>
                <a:xfrm>
                  <a:off x="4572000" y="361908"/>
                  <a:ext cx="328617" cy="292104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ja-JP" altLang="en-US">
                    <a:solidFill>
                      <a:prstClr val="white"/>
                    </a:solidFill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30" name="正方形/長方形 29">
                  <a:extLst>
                    <a:ext uri="{FF2B5EF4-FFF2-40B4-BE49-F238E27FC236}">
                      <a16:creationId xmlns:a16="http://schemas.microsoft.com/office/drawing/2014/main" id="{D7864133-883A-420B-8F45-CC1F771927E4}"/>
                    </a:ext>
                  </a:extLst>
                </p:cNvPr>
                <p:cNvSpPr/>
                <p:nvPr/>
              </p:nvSpPr>
              <p:spPr>
                <a:xfrm>
                  <a:off x="4572000" y="946116"/>
                  <a:ext cx="328617" cy="292104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ja-JP" altLang="en-US">
                    <a:solidFill>
                      <a:prstClr val="white"/>
                    </a:solidFill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31" name="正方形/長方形 30">
                  <a:extLst>
                    <a:ext uri="{FF2B5EF4-FFF2-40B4-BE49-F238E27FC236}">
                      <a16:creationId xmlns:a16="http://schemas.microsoft.com/office/drawing/2014/main" id="{9626293B-2F12-4399-89F0-0415AAC05965}"/>
                    </a:ext>
                  </a:extLst>
                </p:cNvPr>
                <p:cNvSpPr/>
                <p:nvPr/>
              </p:nvSpPr>
              <p:spPr>
                <a:xfrm>
                  <a:off x="4918080" y="360132"/>
                  <a:ext cx="328617" cy="292104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ja-JP" altLang="en-US">
                    <a:solidFill>
                      <a:prstClr val="white"/>
                    </a:solidFill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32" name="正方形/長方形 31">
                  <a:extLst>
                    <a:ext uri="{FF2B5EF4-FFF2-40B4-BE49-F238E27FC236}">
                      <a16:creationId xmlns:a16="http://schemas.microsoft.com/office/drawing/2014/main" id="{72823295-47E8-4440-84E9-12F730B8A444}"/>
                    </a:ext>
                  </a:extLst>
                </p:cNvPr>
                <p:cNvSpPr/>
                <p:nvPr/>
              </p:nvSpPr>
              <p:spPr>
                <a:xfrm>
                  <a:off x="3214678" y="357166"/>
                  <a:ext cx="3000396" cy="881054"/>
                </a:xfrm>
                <a:prstGeom prst="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ja-JP" altLang="en-US">
                    <a:solidFill>
                      <a:prstClr val="white"/>
                    </a:solidFill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33" name="円/楕円 24">
                  <a:extLst>
                    <a:ext uri="{FF2B5EF4-FFF2-40B4-BE49-F238E27FC236}">
                      <a16:creationId xmlns:a16="http://schemas.microsoft.com/office/drawing/2014/main" id="{1EC71F6D-D802-41BB-8E84-11EB4C4D48F9}"/>
                    </a:ext>
                  </a:extLst>
                </p:cNvPr>
                <p:cNvSpPr/>
                <p:nvPr/>
              </p:nvSpPr>
              <p:spPr>
                <a:xfrm>
                  <a:off x="4718052" y="800064"/>
                  <a:ext cx="45719" cy="45719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ja-JP" altLang="en-US">
                    <a:solidFill>
                      <a:prstClr val="white"/>
                    </a:solidFill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34" name="テキスト ボックス 33">
                  <a:extLst>
                    <a:ext uri="{FF2B5EF4-FFF2-40B4-BE49-F238E27FC236}">
                      <a16:creationId xmlns:a16="http://schemas.microsoft.com/office/drawing/2014/main" id="{CA77DABD-76FD-4127-B4E7-5275745FD287}"/>
                    </a:ext>
                  </a:extLst>
                </p:cNvPr>
                <p:cNvSpPr txBox="1"/>
                <p:nvPr/>
              </p:nvSpPr>
              <p:spPr>
                <a:xfrm>
                  <a:off x="4572000" y="-3222"/>
                  <a:ext cx="30168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ja-JP" dirty="0">
                      <a:solidFill>
                        <a:prstClr val="black"/>
                      </a:solidFill>
                      <a:latin typeface="Calibri"/>
                      <a:ea typeface="ＭＳ Ｐゴシック" panose="020B0600070205080204" pitchFamily="50" charset="-128"/>
                    </a:rPr>
                    <a:t>1</a:t>
                  </a:r>
                  <a:endParaRPr lang="ja-JP" altLang="en-US" dirty="0">
                    <a:solidFill>
                      <a:prstClr val="black"/>
                    </a:solidFill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35" name="テキスト ボックス 34">
                  <a:extLst>
                    <a:ext uri="{FF2B5EF4-FFF2-40B4-BE49-F238E27FC236}">
                      <a16:creationId xmlns:a16="http://schemas.microsoft.com/office/drawing/2014/main" id="{4523F536-A99D-4D62-86B4-3F45087352FD}"/>
                    </a:ext>
                  </a:extLst>
                </p:cNvPr>
                <p:cNvSpPr txBox="1"/>
                <p:nvPr/>
              </p:nvSpPr>
              <p:spPr>
                <a:xfrm>
                  <a:off x="4572000" y="1155257"/>
                  <a:ext cx="30168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ja-JP" dirty="0">
                      <a:solidFill>
                        <a:prstClr val="black"/>
                      </a:solidFill>
                      <a:latin typeface="Calibri"/>
                      <a:ea typeface="ＭＳ Ｐゴシック" panose="020B0600070205080204" pitchFamily="50" charset="-128"/>
                    </a:rPr>
                    <a:t>3</a:t>
                  </a:r>
                  <a:endParaRPr lang="ja-JP" altLang="en-US" dirty="0">
                    <a:solidFill>
                      <a:prstClr val="black"/>
                    </a:solidFill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36" name="テキスト ボックス 35">
                  <a:extLst>
                    <a:ext uri="{FF2B5EF4-FFF2-40B4-BE49-F238E27FC236}">
                      <a16:creationId xmlns:a16="http://schemas.microsoft.com/office/drawing/2014/main" id="{CA9523E2-6D47-42AD-89A7-ACB67F0838DE}"/>
                    </a:ext>
                  </a:extLst>
                </p:cNvPr>
                <p:cNvSpPr txBox="1"/>
                <p:nvPr/>
              </p:nvSpPr>
              <p:spPr>
                <a:xfrm>
                  <a:off x="5265747" y="654012"/>
                  <a:ext cx="30168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ja-JP" dirty="0">
                      <a:solidFill>
                        <a:prstClr val="black"/>
                      </a:solidFill>
                      <a:latin typeface="Calibri"/>
                      <a:ea typeface="ＭＳ Ｐゴシック" panose="020B0600070205080204" pitchFamily="50" charset="-128"/>
                    </a:rPr>
                    <a:t>2</a:t>
                  </a:r>
                  <a:endParaRPr lang="ja-JP" altLang="en-US" dirty="0">
                    <a:solidFill>
                      <a:prstClr val="black"/>
                    </a:solidFill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37" name="テキスト ボックス 36">
                  <a:extLst>
                    <a:ext uri="{FF2B5EF4-FFF2-40B4-BE49-F238E27FC236}">
                      <a16:creationId xmlns:a16="http://schemas.microsoft.com/office/drawing/2014/main" id="{8956F6E5-E3E2-4C1F-B826-C60F277CB55E}"/>
                    </a:ext>
                  </a:extLst>
                </p:cNvPr>
                <p:cNvSpPr txBox="1"/>
                <p:nvPr/>
              </p:nvSpPr>
              <p:spPr>
                <a:xfrm>
                  <a:off x="3878253" y="654012"/>
                  <a:ext cx="30168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ja-JP" dirty="0">
                      <a:solidFill>
                        <a:prstClr val="black"/>
                      </a:solidFill>
                      <a:latin typeface="Calibri"/>
                      <a:ea typeface="ＭＳ Ｐゴシック" panose="020B0600070205080204" pitchFamily="50" charset="-128"/>
                    </a:rPr>
                    <a:t>4</a:t>
                  </a:r>
                  <a:endParaRPr lang="ja-JP" altLang="en-US" dirty="0">
                    <a:solidFill>
                      <a:prstClr val="black"/>
                    </a:solidFill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</p:grpSp>
          <p:sp>
            <p:nvSpPr>
              <p:cNvPr id="24" name="テキスト ボックス 23">
                <a:extLst>
                  <a:ext uri="{FF2B5EF4-FFF2-40B4-BE49-F238E27FC236}">
                    <a16:creationId xmlns:a16="http://schemas.microsoft.com/office/drawing/2014/main" id="{489B06FD-B123-4977-B96B-1ADAACFAC9C1}"/>
                  </a:ext>
                </a:extLst>
              </p:cNvPr>
              <p:cNvSpPr txBox="1"/>
              <p:nvPr/>
            </p:nvSpPr>
            <p:spPr>
              <a:xfrm>
                <a:off x="6591212" y="1520788"/>
                <a:ext cx="393056" cy="338554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1600" dirty="0">
                    <a:solidFill>
                      <a:prstClr val="black"/>
                    </a:solidFill>
                    <a:latin typeface="Calibri"/>
                    <a:ea typeface="ＭＳ Ｐゴシック" panose="020B0600070205080204" pitchFamily="50" charset="-128"/>
                  </a:rPr>
                  <a:t>45</a:t>
                </a:r>
                <a:endParaRPr lang="ja-JP" altLang="en-US" sz="1600" dirty="0">
                  <a:solidFill>
                    <a:prstClr val="black"/>
                  </a:solidFill>
                  <a:latin typeface="Calibri"/>
                  <a:ea typeface="ＭＳ Ｐゴシック" panose="020B0600070205080204" pitchFamily="50" charset="-128"/>
                </a:endParaRPr>
              </a:p>
            </p:txBody>
          </p:sp>
        </p:grpSp>
        <p:sp>
          <p:nvSpPr>
            <p:cNvPr id="39" name="正方形/長方形 38">
              <a:extLst>
                <a:ext uri="{FF2B5EF4-FFF2-40B4-BE49-F238E27FC236}">
                  <a16:creationId xmlns:a16="http://schemas.microsoft.com/office/drawing/2014/main" id="{0DC714B3-5543-46AE-AD11-D425068D81F6}"/>
                </a:ext>
              </a:extLst>
            </p:cNvPr>
            <p:cNvSpPr/>
            <p:nvPr/>
          </p:nvSpPr>
          <p:spPr>
            <a:xfrm>
              <a:off x="8135537" y="2634706"/>
              <a:ext cx="328617" cy="29210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ja-JP" altLang="en-US">
                <a:solidFill>
                  <a:prstClr val="white"/>
                </a:solidFill>
                <a:latin typeface="Calibri"/>
                <a:ea typeface="ＭＳ Ｐゴシック" panose="020B0600070205080204" pitchFamily="50" charset="-128"/>
              </a:endParaRPr>
            </a:p>
          </p:txBody>
        </p:sp>
        <p:sp>
          <p:nvSpPr>
            <p:cNvPr id="41" name="正方形/長方形 40">
              <a:extLst>
                <a:ext uri="{FF2B5EF4-FFF2-40B4-BE49-F238E27FC236}">
                  <a16:creationId xmlns:a16="http://schemas.microsoft.com/office/drawing/2014/main" id="{FF2D18EE-CDE6-486E-8E68-76567029193B}"/>
                </a:ext>
              </a:extLst>
            </p:cNvPr>
            <p:cNvSpPr/>
            <p:nvPr/>
          </p:nvSpPr>
          <p:spPr>
            <a:xfrm>
              <a:off x="7465190" y="2058052"/>
              <a:ext cx="328617" cy="29210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ja-JP" altLang="en-US">
                <a:solidFill>
                  <a:prstClr val="white"/>
                </a:solidFill>
                <a:latin typeface="Calibri"/>
                <a:ea typeface="ＭＳ Ｐゴシック" panose="020B0600070205080204" pitchFamily="50" charset="-128"/>
              </a:endParaRPr>
            </a:p>
          </p:txBody>
        </p:sp>
        <p:sp>
          <p:nvSpPr>
            <p:cNvPr id="43" name="正方形/長方形 42">
              <a:extLst>
                <a:ext uri="{FF2B5EF4-FFF2-40B4-BE49-F238E27FC236}">
                  <a16:creationId xmlns:a16="http://schemas.microsoft.com/office/drawing/2014/main" id="{09ABAE7F-5BB3-4922-BBCF-E44D30CC71E1}"/>
                </a:ext>
              </a:extLst>
            </p:cNvPr>
            <p:cNvSpPr/>
            <p:nvPr/>
          </p:nvSpPr>
          <p:spPr>
            <a:xfrm>
              <a:off x="7460671" y="2636018"/>
              <a:ext cx="328617" cy="29210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ja-JP" altLang="en-US">
                <a:solidFill>
                  <a:prstClr val="white"/>
                </a:solidFill>
                <a:latin typeface="Calibri"/>
                <a:ea typeface="ＭＳ Ｐゴシック" panose="020B0600070205080204" pitchFamily="50" charset="-128"/>
              </a:endParaRPr>
            </a:p>
          </p:txBody>
        </p:sp>
        <p:grpSp>
          <p:nvGrpSpPr>
            <p:cNvPr id="48" name="グループ化 47">
              <a:extLst>
                <a:ext uri="{FF2B5EF4-FFF2-40B4-BE49-F238E27FC236}">
                  <a16:creationId xmlns:a16="http://schemas.microsoft.com/office/drawing/2014/main" id="{FC521509-1652-408E-A5C8-DEB2D0683D66}"/>
                </a:ext>
              </a:extLst>
            </p:cNvPr>
            <p:cNvGrpSpPr/>
            <p:nvPr/>
          </p:nvGrpSpPr>
          <p:grpSpPr>
            <a:xfrm>
              <a:off x="7808338" y="2372097"/>
              <a:ext cx="328617" cy="292104"/>
              <a:chOff x="8732216" y="2794153"/>
              <a:chExt cx="328617" cy="292104"/>
            </a:xfrm>
          </p:grpSpPr>
          <p:sp>
            <p:nvSpPr>
              <p:cNvPr id="45" name="正方形/長方形 44">
                <a:extLst>
                  <a:ext uri="{FF2B5EF4-FFF2-40B4-BE49-F238E27FC236}">
                    <a16:creationId xmlns:a16="http://schemas.microsoft.com/office/drawing/2014/main" id="{DCD7B085-0BD8-41C1-AA93-6C16F5AFFBAF}"/>
                  </a:ext>
                </a:extLst>
              </p:cNvPr>
              <p:cNvSpPr/>
              <p:nvPr/>
            </p:nvSpPr>
            <p:spPr>
              <a:xfrm>
                <a:off x="8732216" y="2794153"/>
                <a:ext cx="328617" cy="292104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ja-JP"/>
                </a:defPPr>
                <a:lvl1pPr marL="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ja-JP" altLang="en-US">
                  <a:solidFill>
                    <a:prstClr val="white"/>
                  </a:solidFill>
                  <a:latin typeface="Calibri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47" name="正方形/長方形 46">
                <a:extLst>
                  <a:ext uri="{FF2B5EF4-FFF2-40B4-BE49-F238E27FC236}">
                    <a16:creationId xmlns:a16="http://schemas.microsoft.com/office/drawing/2014/main" id="{1DE29599-6056-472C-B1E3-3F926E5DE38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808420" y="2860834"/>
                <a:ext cx="164308" cy="146052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ja-JP"/>
                </a:defPPr>
                <a:lvl1pPr marL="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ja-JP" altLang="en-US">
                  <a:solidFill>
                    <a:prstClr val="white"/>
                  </a:solidFill>
                  <a:latin typeface="Calibri"/>
                  <a:ea typeface="ＭＳ Ｐゴシック" panose="020B0600070205080204" pitchFamily="50" charset="-128"/>
                </a:endParaRPr>
              </a:p>
            </p:txBody>
          </p:sp>
        </p:grpSp>
      </p:grpSp>
      <p:sp>
        <p:nvSpPr>
          <p:cNvPr id="49" name="矢印: 右 48">
            <a:extLst>
              <a:ext uri="{FF2B5EF4-FFF2-40B4-BE49-F238E27FC236}">
                <a16:creationId xmlns:a16="http://schemas.microsoft.com/office/drawing/2014/main" id="{DD98A824-7B12-4B97-AECE-77F5B22B3D4C}"/>
              </a:ext>
            </a:extLst>
          </p:cNvPr>
          <p:cNvSpPr/>
          <p:nvPr/>
        </p:nvSpPr>
        <p:spPr>
          <a:xfrm>
            <a:off x="5036457" y="2338336"/>
            <a:ext cx="752508" cy="596609"/>
          </a:xfrm>
          <a:prstGeom prst="rightArrow">
            <a:avLst/>
          </a:prstGeom>
          <a:solidFill>
            <a:srgbClr val="01FF7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0639848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9A2B845-E579-4985-A0F9-833B59770F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D88CF20-6E27-4C47-B8C4-6E4E96F274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49F97A36-B84B-4891-8074-FD8E216A42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341" y="2054792"/>
            <a:ext cx="10526030" cy="3893004"/>
          </a:xfrm>
          <a:prstGeom prst="rect">
            <a:avLst/>
          </a:prstGeom>
        </p:spPr>
      </p:pic>
      <p:cxnSp>
        <p:nvCxnSpPr>
          <p:cNvPr id="6" name="直線コネクタ 5">
            <a:extLst>
              <a:ext uri="{FF2B5EF4-FFF2-40B4-BE49-F238E27FC236}">
                <a16:creationId xmlns:a16="http://schemas.microsoft.com/office/drawing/2014/main" id="{22320CBC-AA3F-4669-9FF2-52809ED482D2}"/>
              </a:ext>
            </a:extLst>
          </p:cNvPr>
          <p:cNvCxnSpPr/>
          <p:nvPr/>
        </p:nvCxnSpPr>
        <p:spPr>
          <a:xfrm flipV="1">
            <a:off x="624114" y="3701143"/>
            <a:ext cx="2351315" cy="508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円弧 6">
            <a:extLst>
              <a:ext uri="{FF2B5EF4-FFF2-40B4-BE49-F238E27FC236}">
                <a16:creationId xmlns:a16="http://schemas.microsoft.com/office/drawing/2014/main" id="{A4256CAE-0354-48CC-BB23-7086C5BF913C}"/>
              </a:ext>
            </a:extLst>
          </p:cNvPr>
          <p:cNvSpPr/>
          <p:nvPr/>
        </p:nvSpPr>
        <p:spPr>
          <a:xfrm rot="2516330">
            <a:off x="1944913" y="3860801"/>
            <a:ext cx="319315" cy="369332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624E9F1F-0B29-480E-9178-0713B144FCC6}"/>
              </a:ext>
            </a:extLst>
          </p:cNvPr>
          <p:cNvSpPr txBox="1"/>
          <p:nvPr/>
        </p:nvSpPr>
        <p:spPr>
          <a:xfrm>
            <a:off x="1799771" y="3505983"/>
            <a:ext cx="570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FF0000"/>
                </a:solidFill>
              </a:rPr>
              <a:t>15o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925467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AA99183-1FB1-4574-8E84-6542C15DE4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2F3204B-58D8-493F-994A-34BF00AB8B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81D49813-E8EE-4D54-8C14-6FD442AF9F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9657" y="541752"/>
            <a:ext cx="9332685" cy="6406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47728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1B811E1-142B-4332-AA80-912B9B7535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TOF vs DX</a:t>
            </a:r>
            <a:endParaRPr kumimoji="1" lang="ja-JP" altLang="en-US" dirty="0"/>
          </a:p>
        </p:txBody>
      </p:sp>
      <p:pic>
        <p:nvPicPr>
          <p:cNvPr id="12" name="コンテンツ プレースホルダー 4">
            <a:extLst>
              <a:ext uri="{FF2B5EF4-FFF2-40B4-BE49-F238E27FC236}">
                <a16:creationId xmlns:a16="http://schemas.microsoft.com/office/drawing/2014/main" id="{404844A1-C1AB-4BFC-8AE1-A3ECADE17F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5345" y="2325599"/>
            <a:ext cx="3784961" cy="3351390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C15DA38A-5D50-4C10-B389-694A809E51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35" y="2325599"/>
            <a:ext cx="3784961" cy="3351390"/>
          </a:xfrm>
          <a:prstGeom prst="rect">
            <a:avLst/>
          </a:prstGeom>
        </p:spPr>
      </p:pic>
      <p:sp>
        <p:nvSpPr>
          <p:cNvPr id="18" name="コンテンツ プレースホルダー 17">
            <a:extLst>
              <a:ext uri="{FF2B5EF4-FFF2-40B4-BE49-F238E27FC236}">
                <a16:creationId xmlns:a16="http://schemas.microsoft.com/office/drawing/2014/main" id="{5A923840-7C22-4134-99C5-1E96F469FF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138182" cy="499974"/>
          </a:xfrm>
        </p:spPr>
        <p:txBody>
          <a:bodyPr/>
          <a:lstStyle/>
          <a:p>
            <a:endParaRPr lang="ja-JP" altLang="en-US"/>
          </a:p>
        </p:txBody>
      </p:sp>
      <p:pic>
        <p:nvPicPr>
          <p:cNvPr id="19" name="コンテンツ プレースホルダー 15">
            <a:extLst>
              <a:ext uri="{FF2B5EF4-FFF2-40B4-BE49-F238E27FC236}">
                <a16:creationId xmlns:a16="http://schemas.microsoft.com/office/drawing/2014/main" id="{1C6C25CD-023A-450D-93D9-F41DE4F3E6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8122" y="2325599"/>
            <a:ext cx="3784961" cy="3351390"/>
          </a:xfrm>
          <a:prstGeom prst="rect">
            <a:avLst/>
          </a:prstGeom>
        </p:spPr>
      </p:pic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D31FCB3D-42B9-41FB-9792-3E8CBC5C3EB2}"/>
              </a:ext>
            </a:extLst>
          </p:cNvPr>
          <p:cNvSpPr txBox="1"/>
          <p:nvPr/>
        </p:nvSpPr>
        <p:spPr>
          <a:xfrm>
            <a:off x="56043" y="2140933"/>
            <a:ext cx="12875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err="1"/>
              <a:t>Xrpc-Xssd</a:t>
            </a:r>
            <a:endParaRPr kumimoji="1" lang="ja-JP" altLang="en-US" dirty="0"/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27E6FB51-5675-4B2A-9084-24716CFC3419}"/>
              </a:ext>
            </a:extLst>
          </p:cNvPr>
          <p:cNvSpPr txBox="1"/>
          <p:nvPr/>
        </p:nvSpPr>
        <p:spPr>
          <a:xfrm>
            <a:off x="3045904" y="5524888"/>
            <a:ext cx="6399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TOF</a:t>
            </a:r>
            <a:endParaRPr kumimoji="1" lang="ja-JP" altLang="en-US" dirty="0"/>
          </a:p>
        </p:txBody>
      </p:sp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id="{DEBBC9D9-7E61-42E2-9BE0-FBB1E506962C}"/>
              </a:ext>
            </a:extLst>
          </p:cNvPr>
          <p:cNvSpPr/>
          <p:nvPr/>
        </p:nvSpPr>
        <p:spPr>
          <a:xfrm>
            <a:off x="5275385" y="3354537"/>
            <a:ext cx="295422" cy="101287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3207851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A3D2287-3679-4582-94E5-472814BE21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964" y="-166774"/>
            <a:ext cx="12659178" cy="1325563"/>
          </a:xfrm>
        </p:spPr>
        <p:txBody>
          <a:bodyPr/>
          <a:lstStyle/>
          <a:p>
            <a:r>
              <a:rPr kumimoji="1" lang="en-US" altLang="ja-JP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ESC PMT</a:t>
            </a:r>
            <a:r>
              <a:rPr kumimoji="1"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間の</a:t>
            </a:r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時間</a:t>
            </a:r>
            <a:r>
              <a:rPr kumimoji="1"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差</a:t>
            </a:r>
          </a:p>
        </p:txBody>
      </p:sp>
      <p:sp>
        <p:nvSpPr>
          <p:cNvPr id="9" name="コンテンツ プレースホルダー 8">
            <a:extLst>
              <a:ext uri="{FF2B5EF4-FFF2-40B4-BE49-F238E27FC236}">
                <a16:creationId xmlns:a16="http://schemas.microsoft.com/office/drawing/2014/main" id="{2B94340F-362D-4D71-824E-ABDB1DAAF4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5964" y="6078366"/>
            <a:ext cx="10843986" cy="964152"/>
          </a:xfrm>
        </p:spPr>
        <p:txBody>
          <a:bodyPr>
            <a:normAutofit fontScale="92500"/>
          </a:bodyPr>
          <a:lstStyle/>
          <a:p>
            <a:r>
              <a:rPr lang="en-US" altLang="ja-JP" dirty="0"/>
              <a:t>RPC1-RPC2</a:t>
            </a:r>
            <a:r>
              <a:rPr lang="ja-JP" altLang="en-US" dirty="0"/>
              <a:t>による標的からのトラックを要求すると、幅が小さくなる。ビームハロー起因のバックグラウンドの影響ではないか？</a:t>
            </a:r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A30D411B-8012-47B1-AD17-B2525E9E98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4522" y="1960562"/>
            <a:ext cx="4151087" cy="4025928"/>
          </a:xfrm>
          <a:prstGeom prst="rect">
            <a:avLst/>
          </a:prstGeom>
        </p:spPr>
      </p:pic>
      <p:pic>
        <p:nvPicPr>
          <p:cNvPr id="12" name="コンテンツ プレースホルダー 5">
            <a:extLst>
              <a:ext uri="{FF2B5EF4-FFF2-40B4-BE49-F238E27FC236}">
                <a16:creationId xmlns:a16="http://schemas.microsoft.com/office/drawing/2014/main" id="{312BC28C-FF76-42EB-AC36-71ABBAF08F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3436" y="1960562"/>
            <a:ext cx="4151086" cy="4025928"/>
          </a:xfrm>
          <a:prstGeom prst="rect">
            <a:avLst/>
          </a:prstGeom>
        </p:spPr>
      </p:pic>
      <p:sp>
        <p:nvSpPr>
          <p:cNvPr id="15" name="コンテンツ プレースホルダー 10">
            <a:extLst>
              <a:ext uri="{FF2B5EF4-FFF2-40B4-BE49-F238E27FC236}">
                <a16:creationId xmlns:a16="http://schemas.microsoft.com/office/drawing/2014/main" id="{30D9E2A9-54F6-4A4C-977A-18B1BB8759F3}"/>
              </a:ext>
            </a:extLst>
          </p:cNvPr>
          <p:cNvSpPr txBox="1">
            <a:spLocks/>
          </p:cNvSpPr>
          <p:nvPr/>
        </p:nvSpPr>
        <p:spPr>
          <a:xfrm>
            <a:off x="47266" y="1461802"/>
            <a:ext cx="3465956" cy="3142281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Interaction</a:t>
            </a: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した粒子を</a:t>
            </a: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2</a:t>
            </a: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つの</a:t>
            </a: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PMT</a:t>
            </a: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で同時にとらえる</a:t>
            </a:r>
            <a:endParaRPr kumimoji="1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→</a:t>
            </a: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PMT</a:t>
            </a: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間の時間差分布</a:t>
            </a:r>
            <a:endParaRPr kumimoji="1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Vertex cut</a:t>
            </a: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 </a:t>
            </a: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(MRPC1-MRPC2)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スルーイング補正</a:t>
            </a:r>
            <a:endParaRPr kumimoji="1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PMT9, PMT10</a:t>
            </a: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のみ選択</a:t>
            </a: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A7533B7B-F639-4944-B6F8-4313CAB2B8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E1E80B-E9B9-47E6-9C24-EE52FDE12916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69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4" name="矢印: 右 3">
            <a:extLst>
              <a:ext uri="{FF2B5EF4-FFF2-40B4-BE49-F238E27FC236}">
                <a16:creationId xmlns:a16="http://schemas.microsoft.com/office/drawing/2014/main" id="{70071652-0C4E-414E-9073-DF54E1EFDB29}"/>
              </a:ext>
            </a:extLst>
          </p:cNvPr>
          <p:cNvSpPr/>
          <p:nvPr/>
        </p:nvSpPr>
        <p:spPr>
          <a:xfrm>
            <a:off x="7511147" y="3660115"/>
            <a:ext cx="666750" cy="773652"/>
          </a:xfrm>
          <a:prstGeom prst="rightArrow">
            <a:avLst/>
          </a:prstGeom>
          <a:solidFill>
            <a:srgbClr val="33FF6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E85C8B2F-C2FB-4559-9D72-9C9EA3576499}"/>
              </a:ext>
            </a:extLst>
          </p:cNvPr>
          <p:cNvSpPr txBox="1"/>
          <p:nvPr/>
        </p:nvSpPr>
        <p:spPr>
          <a:xfrm>
            <a:off x="5257800" y="4296302"/>
            <a:ext cx="609600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66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Preliminary</a:t>
            </a:r>
            <a:endParaRPr kumimoji="1" lang="ja-JP" altLang="en-US" sz="6600" b="0" i="1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75000"/>
                </a:prstClr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DA624FBA-4192-4F24-9D96-7E712653AEFD}"/>
              </a:ext>
            </a:extLst>
          </p:cNvPr>
          <p:cNvSpPr txBox="1"/>
          <p:nvPr/>
        </p:nvSpPr>
        <p:spPr>
          <a:xfrm>
            <a:off x="6096000" y="5663096"/>
            <a:ext cx="1505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T9-T10 (ns)</a:t>
            </a:r>
            <a:endParaRPr kumimoji="1" lang="ja-JP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E27E3058-101D-4114-AEA8-A37F206F52F5}"/>
              </a:ext>
            </a:extLst>
          </p:cNvPr>
          <p:cNvSpPr txBox="1"/>
          <p:nvPr/>
        </p:nvSpPr>
        <p:spPr>
          <a:xfrm>
            <a:off x="10420816" y="5663096"/>
            <a:ext cx="1505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T9-T10 (ns)</a:t>
            </a:r>
            <a:endParaRPr kumimoji="1" lang="ja-JP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8272C067-EC17-4B06-9F1F-EDB72FAD02F1}"/>
              </a:ext>
            </a:extLst>
          </p:cNvPr>
          <p:cNvSpPr txBox="1"/>
          <p:nvPr/>
        </p:nvSpPr>
        <p:spPr>
          <a:xfrm>
            <a:off x="4912842" y="1868686"/>
            <a:ext cx="214674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No</a:t>
            </a: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 </a:t>
            </a: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vertex cut       </a:t>
            </a:r>
            <a:endParaRPr kumimoji="1" lang="ja-JP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9E5A0372-C950-4FA8-8F97-149231373192}"/>
              </a:ext>
            </a:extLst>
          </p:cNvPr>
          <p:cNvSpPr txBox="1"/>
          <p:nvPr/>
        </p:nvSpPr>
        <p:spPr>
          <a:xfrm>
            <a:off x="8459204" y="1868686"/>
            <a:ext cx="213872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w/ vertex cut       </a:t>
            </a:r>
            <a:endParaRPr kumimoji="1" lang="ja-JP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34104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44B0CA9-09D5-4EA0-8AEE-FC38F66CC6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7623" y="59892"/>
            <a:ext cx="10515600" cy="1325563"/>
          </a:xfrm>
        </p:spPr>
        <p:txBody>
          <a:bodyPr/>
          <a:lstStyle/>
          <a:p>
            <a:r>
              <a:rPr lang="ja-JP" altLang="en-US" dirty="0"/>
              <a:t>必要なケーブル</a:t>
            </a:r>
            <a:endParaRPr kumimoji="1" lang="ja-JP" altLang="en-US" dirty="0"/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CA807091-53AA-40D7-89BD-33310662AE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1742" y="6349452"/>
            <a:ext cx="9421678" cy="357007"/>
          </a:xfrm>
        </p:spPr>
        <p:txBody>
          <a:bodyPr>
            <a:normAutofit fontScale="77500" lnSpcReduction="20000"/>
          </a:bodyPr>
          <a:lstStyle/>
          <a:p>
            <a:r>
              <a:rPr lang="en-US" altLang="ja-JP" dirty="0"/>
              <a:t>MCX-LEMO</a:t>
            </a:r>
            <a:r>
              <a:rPr lang="ja-JP" altLang="en-US" dirty="0"/>
              <a:t>ケーブル（</a:t>
            </a:r>
            <a:r>
              <a:rPr lang="en-US" altLang="ja-JP" dirty="0"/>
              <a:t>16</a:t>
            </a:r>
            <a:r>
              <a:rPr lang="ja-JP" altLang="en-US" dirty="0"/>
              <a:t>本、</a:t>
            </a:r>
            <a:r>
              <a:rPr lang="en-US" altLang="ja-JP" dirty="0"/>
              <a:t>DRS4)</a:t>
            </a:r>
            <a:endParaRPr lang="ja-JP" altLang="en-US" dirty="0"/>
          </a:p>
        </p:txBody>
      </p:sp>
      <p:graphicFrame>
        <p:nvGraphicFramePr>
          <p:cNvPr id="7" name="コンテンツ プレースホルダー 3">
            <a:extLst>
              <a:ext uri="{FF2B5EF4-FFF2-40B4-BE49-F238E27FC236}">
                <a16:creationId xmlns:a16="http://schemas.microsoft.com/office/drawing/2014/main" id="{7A90B4F4-7B16-4133-B96E-152FBE58896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24539364"/>
              </p:ext>
            </p:extLst>
          </p:nvPr>
        </p:nvGraphicFramePr>
        <p:xfrm>
          <a:off x="228600" y="1149938"/>
          <a:ext cx="11734800" cy="519951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048220">
                  <a:extLst>
                    <a:ext uri="{9D8B030D-6E8A-4147-A177-3AD203B41FA5}">
                      <a16:colId xmlns:a16="http://schemas.microsoft.com/office/drawing/2014/main" val="1847022113"/>
                    </a:ext>
                  </a:extLst>
                </a:gridCol>
                <a:gridCol w="2403672">
                  <a:extLst>
                    <a:ext uri="{9D8B030D-6E8A-4147-A177-3AD203B41FA5}">
                      <a16:colId xmlns:a16="http://schemas.microsoft.com/office/drawing/2014/main" val="86109770"/>
                    </a:ext>
                  </a:extLst>
                </a:gridCol>
                <a:gridCol w="896096">
                  <a:extLst>
                    <a:ext uri="{9D8B030D-6E8A-4147-A177-3AD203B41FA5}">
                      <a16:colId xmlns:a16="http://schemas.microsoft.com/office/drawing/2014/main" val="970564584"/>
                    </a:ext>
                  </a:extLst>
                </a:gridCol>
                <a:gridCol w="997540">
                  <a:extLst>
                    <a:ext uri="{9D8B030D-6E8A-4147-A177-3AD203B41FA5}">
                      <a16:colId xmlns:a16="http://schemas.microsoft.com/office/drawing/2014/main" val="3202427995"/>
                    </a:ext>
                  </a:extLst>
                </a:gridCol>
                <a:gridCol w="1098986">
                  <a:extLst>
                    <a:ext uri="{9D8B030D-6E8A-4147-A177-3AD203B41FA5}">
                      <a16:colId xmlns:a16="http://schemas.microsoft.com/office/drawing/2014/main" val="1832818565"/>
                    </a:ext>
                  </a:extLst>
                </a:gridCol>
                <a:gridCol w="1128951">
                  <a:extLst>
                    <a:ext uri="{9D8B030D-6E8A-4147-A177-3AD203B41FA5}">
                      <a16:colId xmlns:a16="http://schemas.microsoft.com/office/drawing/2014/main" val="3510883877"/>
                    </a:ext>
                  </a:extLst>
                </a:gridCol>
                <a:gridCol w="2161335">
                  <a:extLst>
                    <a:ext uri="{9D8B030D-6E8A-4147-A177-3AD203B41FA5}">
                      <a16:colId xmlns:a16="http://schemas.microsoft.com/office/drawing/2014/main" val="195804531"/>
                    </a:ext>
                  </a:extLst>
                </a:gridCol>
              </a:tblGrid>
              <a:tr h="441818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Cable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Yu Gothic" panose="020B0400000000000000" pitchFamily="50" charset="-128"/>
                        <a:ea typeface="Yu Gothic" panose="020B0400000000000000" pitchFamily="50" charset="-128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ja-JP" altLang="en-US" sz="1800" b="0" i="0" u="none" strike="noStrike">
                        <a:solidFill>
                          <a:srgbClr val="000000"/>
                        </a:solidFill>
                        <a:effectLst/>
                        <a:latin typeface="Yu Gothic" panose="020B0400000000000000" pitchFamily="50" charset="-128"/>
                        <a:ea typeface="Yu Gothic" panose="020B0400000000000000" pitchFamily="50" charset="-128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ja-JP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Yu Gothic" panose="020B0400000000000000" pitchFamily="50" charset="-128"/>
                        <a:ea typeface="Yu Gothic" panose="020B0400000000000000" pitchFamily="50" charset="-128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ja-JP" altLang="en-US" sz="1800" b="0" i="0" u="none" strike="noStrike">
                        <a:solidFill>
                          <a:srgbClr val="000000"/>
                        </a:solidFill>
                        <a:effectLst/>
                        <a:latin typeface="Yu Gothic" panose="020B0400000000000000" pitchFamily="50" charset="-128"/>
                        <a:ea typeface="Yu Gothic" panose="020B0400000000000000" pitchFamily="50" charset="-128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ja-JP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Yu Gothic" panose="020B0400000000000000" pitchFamily="50" charset="-128"/>
                        <a:ea typeface="Yu Gothic" panose="020B0400000000000000" pitchFamily="50" charset="-128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Total cost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Yu Gothic" panose="020B0400000000000000" pitchFamily="50" charset="-128"/>
                        <a:ea typeface="Yu Gothic" panose="020B0400000000000000" pitchFamily="50" charset="-128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ja-JP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Yu Gothic" panose="020B0400000000000000" pitchFamily="50" charset="-128"/>
                        <a:ea typeface="Yu Gothic" panose="020B0400000000000000" pitchFamily="50" charset="-128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797058512"/>
                  </a:ext>
                </a:extLst>
              </a:tr>
              <a:tr h="441818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TSC-</a:t>
                      </a:r>
                      <a:r>
                        <a:rPr lang="ja-JP" altLang="en-US" sz="1800" u="none" strike="noStrike">
                          <a:effectLst/>
                        </a:rPr>
                        <a:t>新</a:t>
                      </a:r>
                      <a:r>
                        <a:rPr lang="en-US" sz="1800" u="none" strike="noStrike">
                          <a:effectLst/>
                        </a:rPr>
                        <a:t>Comparator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Yu Gothic" panose="020B0400000000000000" pitchFamily="50" charset="-128"/>
                        <a:ea typeface="Yu Gothic" panose="020B0400000000000000" pitchFamily="50" charset="-128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Lemo-MCX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Yu Gothic" panose="020B0400000000000000" pitchFamily="50" charset="-128"/>
                        <a:ea typeface="Yu Gothic" panose="020B0400000000000000" pitchFamily="50" charset="-128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3m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Yu Gothic" panose="020B0400000000000000" pitchFamily="50" charset="-128"/>
                        <a:ea typeface="Yu Gothic" panose="020B0400000000000000" pitchFamily="50" charset="-128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ja-JP" sz="1800" u="none" strike="noStrike">
                          <a:effectLst/>
                        </a:rPr>
                        <a:t>16</a:t>
                      </a:r>
                      <a:endParaRPr lang="en-US" altLang="ja-JP" sz="1800" b="0" i="0" u="none" strike="noStrike">
                        <a:solidFill>
                          <a:srgbClr val="000000"/>
                        </a:solidFill>
                        <a:effectLst/>
                        <a:latin typeface="Yu Gothic" panose="020B0400000000000000" pitchFamily="50" charset="-128"/>
                        <a:ea typeface="Yu Gothic" panose="020B0400000000000000" pitchFamily="50" charset="-128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ja-JP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Yu Gothic" panose="020B0400000000000000" pitchFamily="50" charset="-128"/>
                        <a:ea typeface="Yu Gothic" panose="020B0400000000000000" pitchFamily="50" charset="-128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ja-JP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Yu Gothic" panose="020B0400000000000000" pitchFamily="50" charset="-128"/>
                        <a:ea typeface="Yu Gothic" panose="020B0400000000000000" pitchFamily="50" charset="-128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1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購入済</a:t>
                      </a:r>
                      <a:endParaRPr lang="ja-JP" alt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Yu Gothic" panose="020B0400000000000000" pitchFamily="50" charset="-128"/>
                        <a:ea typeface="Yu Gothic" panose="020B0400000000000000" pitchFamily="50" charset="-128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842928165"/>
                  </a:ext>
                </a:extLst>
              </a:tr>
              <a:tr h="441818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MRPC-</a:t>
                      </a:r>
                      <a:r>
                        <a:rPr lang="ja-JP" altLang="en-US" sz="1800" u="none" strike="noStrike">
                          <a:effectLst/>
                        </a:rPr>
                        <a:t>新</a:t>
                      </a:r>
                      <a:r>
                        <a:rPr lang="en-US" sz="1800" u="none" strike="noStrike">
                          <a:effectLst/>
                        </a:rPr>
                        <a:t>Comparator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Yu Gothic" panose="020B0400000000000000" pitchFamily="50" charset="-128"/>
                        <a:ea typeface="Yu Gothic" panose="020B0400000000000000" pitchFamily="50" charset="-128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MCX-MCX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Yu Gothic" panose="020B0400000000000000" pitchFamily="50" charset="-128"/>
                        <a:ea typeface="Yu Gothic" panose="020B0400000000000000" pitchFamily="50" charset="-128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3m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Yu Gothic" panose="020B0400000000000000" pitchFamily="50" charset="-128"/>
                        <a:ea typeface="Yu Gothic" panose="020B0400000000000000" pitchFamily="50" charset="-128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ja-JP" sz="1800" u="none" strike="noStrike">
                          <a:effectLst/>
                        </a:rPr>
                        <a:t>32</a:t>
                      </a:r>
                      <a:endParaRPr lang="en-US" altLang="ja-JP" sz="1800" b="0" i="0" u="none" strike="noStrike">
                        <a:solidFill>
                          <a:srgbClr val="000000"/>
                        </a:solidFill>
                        <a:effectLst/>
                        <a:latin typeface="Yu Gothic" panose="020B0400000000000000" pitchFamily="50" charset="-128"/>
                        <a:ea typeface="Yu Gothic" panose="020B0400000000000000" pitchFamily="50" charset="-128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ja-JP" sz="1800" u="none" strike="noStrike">
                          <a:effectLst/>
                        </a:rPr>
                        <a:t>3200</a:t>
                      </a:r>
                      <a:endParaRPr lang="en-US" altLang="ja-JP" sz="1800" b="0" i="0" u="none" strike="noStrike">
                        <a:solidFill>
                          <a:srgbClr val="000000"/>
                        </a:solidFill>
                        <a:effectLst/>
                        <a:latin typeface="Yu Gothic" panose="020B0400000000000000" pitchFamily="50" charset="-128"/>
                        <a:ea typeface="Yu Gothic" panose="020B0400000000000000" pitchFamily="50" charset="-128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ja-JP" sz="1800" u="none" strike="noStrike" dirty="0">
                          <a:effectLst/>
                        </a:rPr>
                        <a:t>112640</a:t>
                      </a:r>
                      <a:endParaRPr lang="en-US" altLang="ja-JP" sz="1800" b="0" i="0" u="none" strike="noStrike" dirty="0">
                        <a:solidFill>
                          <a:srgbClr val="000000"/>
                        </a:solidFill>
                        <a:effectLst/>
                        <a:latin typeface="Yu Gothic" panose="020B0400000000000000" pitchFamily="50" charset="-128"/>
                        <a:ea typeface="Yu Gothic" panose="020B0400000000000000" pitchFamily="50" charset="-128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800" b="0" i="0" u="none" strike="noStrike" dirty="0">
                          <a:solidFill>
                            <a:srgbClr val="FF0000"/>
                          </a:solidFill>
                          <a:effectLst/>
                          <a:latin typeface="Yu Gothic" panose="020B0400000000000000" pitchFamily="50" charset="-128"/>
                          <a:ea typeface="Yu Gothic" panose="020B0400000000000000" pitchFamily="50" charset="-128"/>
                        </a:rPr>
                        <a:t>16</a:t>
                      </a:r>
                      <a:r>
                        <a:rPr lang="ja-JP" altLang="en-US" sz="1800" b="0" i="0" u="none" strike="noStrike" dirty="0">
                          <a:solidFill>
                            <a:srgbClr val="FF0000"/>
                          </a:solidFill>
                          <a:effectLst/>
                          <a:latin typeface="Yu Gothic" panose="020B0400000000000000" pitchFamily="50" charset="-128"/>
                          <a:ea typeface="Yu Gothic" panose="020B0400000000000000" pitchFamily="50" charset="-128"/>
                        </a:rPr>
                        <a:t>本発注済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892933424"/>
                  </a:ext>
                </a:extLst>
              </a:tr>
              <a:tr h="441818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TSC </a:t>
                      </a:r>
                      <a:r>
                        <a:rPr lang="ja-JP" altLang="en-US" sz="1800" u="none" strike="noStrike">
                          <a:effectLst/>
                        </a:rPr>
                        <a:t>新</a:t>
                      </a:r>
                      <a:r>
                        <a:rPr lang="en-US" sz="1800" u="none" strike="noStrike">
                          <a:effectLst/>
                        </a:rPr>
                        <a:t>Comparator-NIM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Yu Gothic" panose="020B0400000000000000" pitchFamily="50" charset="-128"/>
                        <a:ea typeface="Yu Gothic" panose="020B0400000000000000" pitchFamily="50" charset="-128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MCX-Lemo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Yu Gothic" panose="020B0400000000000000" pitchFamily="50" charset="-128"/>
                        <a:ea typeface="Yu Gothic" panose="020B0400000000000000" pitchFamily="50" charset="-128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15cm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Yu Gothic" panose="020B0400000000000000" pitchFamily="50" charset="-128"/>
                        <a:ea typeface="Yu Gothic" panose="020B0400000000000000" pitchFamily="50" charset="-128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ja-JP" sz="1800" u="none" strike="noStrike">
                          <a:effectLst/>
                        </a:rPr>
                        <a:t>2</a:t>
                      </a:r>
                      <a:endParaRPr lang="en-US" altLang="ja-JP" sz="1800" b="0" i="0" u="none" strike="noStrike">
                        <a:solidFill>
                          <a:srgbClr val="000000"/>
                        </a:solidFill>
                        <a:effectLst/>
                        <a:latin typeface="Yu Gothic" panose="020B0400000000000000" pitchFamily="50" charset="-128"/>
                        <a:ea typeface="Yu Gothic" panose="020B0400000000000000" pitchFamily="50" charset="-128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ja-JP" sz="1800" u="none" strike="noStrike">
                          <a:effectLst/>
                        </a:rPr>
                        <a:t>4300</a:t>
                      </a:r>
                      <a:endParaRPr lang="en-US" altLang="ja-JP" sz="1800" b="0" i="0" u="none" strike="noStrike">
                        <a:solidFill>
                          <a:srgbClr val="000000"/>
                        </a:solidFill>
                        <a:effectLst/>
                        <a:latin typeface="Yu Gothic" panose="020B0400000000000000" pitchFamily="50" charset="-128"/>
                        <a:ea typeface="Yu Gothic" panose="020B0400000000000000" pitchFamily="50" charset="-128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ja-JP" sz="1800" u="none" strike="noStrike" dirty="0">
                          <a:effectLst/>
                        </a:rPr>
                        <a:t>9460</a:t>
                      </a:r>
                      <a:endParaRPr lang="en-US" altLang="ja-JP" sz="1800" b="0" i="0" u="none" strike="noStrike" dirty="0">
                        <a:solidFill>
                          <a:srgbClr val="000000"/>
                        </a:solidFill>
                        <a:effectLst/>
                        <a:latin typeface="Yu Gothic" panose="020B0400000000000000" pitchFamily="50" charset="-128"/>
                        <a:ea typeface="Yu Gothic" panose="020B0400000000000000" pitchFamily="50" charset="-128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ja-JP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Yu Gothic" panose="020B0400000000000000" pitchFamily="50" charset="-128"/>
                        <a:ea typeface="Yu Gothic" panose="020B0400000000000000" pitchFamily="50" charset="-128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89703605"/>
                  </a:ext>
                </a:extLst>
              </a:tr>
              <a:tr h="441818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MRPC </a:t>
                      </a:r>
                      <a:r>
                        <a:rPr lang="ja-JP" altLang="en-US" sz="1800" u="none" strike="noStrike" dirty="0">
                          <a:effectLst/>
                        </a:rPr>
                        <a:t>新</a:t>
                      </a:r>
                      <a:r>
                        <a:rPr lang="en-US" sz="1800" u="none" strike="noStrike" dirty="0">
                          <a:effectLst/>
                        </a:rPr>
                        <a:t>Comparator-NIM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Yu Gothic" panose="020B0400000000000000" pitchFamily="50" charset="-128"/>
                        <a:ea typeface="Yu Gothic" panose="020B0400000000000000" pitchFamily="50" charset="-128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MCX-Lemo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Yu Gothic" panose="020B0400000000000000" pitchFamily="50" charset="-128"/>
                        <a:ea typeface="Yu Gothic" panose="020B0400000000000000" pitchFamily="50" charset="-128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15cm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Yu Gothic" panose="020B0400000000000000" pitchFamily="50" charset="-128"/>
                        <a:ea typeface="Yu Gothic" panose="020B0400000000000000" pitchFamily="50" charset="-128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ja-JP" sz="1800" u="none" strike="noStrike">
                          <a:effectLst/>
                        </a:rPr>
                        <a:t>4</a:t>
                      </a:r>
                      <a:endParaRPr lang="en-US" altLang="ja-JP" sz="1800" b="0" i="0" u="none" strike="noStrike">
                        <a:solidFill>
                          <a:srgbClr val="000000"/>
                        </a:solidFill>
                        <a:effectLst/>
                        <a:latin typeface="Yu Gothic" panose="020B0400000000000000" pitchFamily="50" charset="-128"/>
                        <a:ea typeface="Yu Gothic" panose="020B0400000000000000" pitchFamily="50" charset="-128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ja-JP" sz="1800" u="none" strike="noStrike">
                          <a:effectLst/>
                        </a:rPr>
                        <a:t>4300</a:t>
                      </a:r>
                      <a:endParaRPr lang="en-US" altLang="ja-JP" sz="1800" b="0" i="0" u="none" strike="noStrike">
                        <a:solidFill>
                          <a:srgbClr val="000000"/>
                        </a:solidFill>
                        <a:effectLst/>
                        <a:latin typeface="Yu Gothic" panose="020B0400000000000000" pitchFamily="50" charset="-128"/>
                        <a:ea typeface="Yu Gothic" panose="020B0400000000000000" pitchFamily="50" charset="-128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ja-JP" sz="1800" u="none" strike="noStrike" dirty="0">
                          <a:effectLst/>
                        </a:rPr>
                        <a:t>18920</a:t>
                      </a:r>
                      <a:endParaRPr lang="en-US" altLang="ja-JP" sz="1800" b="0" i="0" u="none" strike="noStrike" dirty="0">
                        <a:solidFill>
                          <a:srgbClr val="000000"/>
                        </a:solidFill>
                        <a:effectLst/>
                        <a:latin typeface="Yu Gothic" panose="020B0400000000000000" pitchFamily="50" charset="-128"/>
                        <a:ea typeface="Yu Gothic" panose="020B0400000000000000" pitchFamily="50" charset="-128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ja-JP" altLang="en-US" sz="1800" b="0" i="0" u="none" strike="noStrike">
                        <a:solidFill>
                          <a:srgbClr val="000000"/>
                        </a:solidFill>
                        <a:effectLst/>
                        <a:latin typeface="Yu Gothic" panose="020B0400000000000000" pitchFamily="50" charset="-128"/>
                        <a:ea typeface="Yu Gothic" panose="020B0400000000000000" pitchFamily="50" charset="-128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199489720"/>
                  </a:ext>
                </a:extLst>
              </a:tr>
              <a:tr h="441818">
                <a:tc>
                  <a:txBody>
                    <a:bodyPr/>
                    <a:lstStyle/>
                    <a:p>
                      <a:pPr algn="l" fontAlgn="b"/>
                      <a:r>
                        <a:rPr lang="ja-JP" altLang="en-US" sz="1800" u="none" strike="noStrike" dirty="0">
                          <a:effectLst/>
                        </a:rPr>
                        <a:t>その他</a:t>
                      </a:r>
                      <a:r>
                        <a:rPr lang="en-US" sz="1800" u="none" strike="noStrike" dirty="0">
                          <a:effectLst/>
                        </a:rPr>
                        <a:t>trigger</a:t>
                      </a:r>
                      <a:r>
                        <a:rPr lang="ja-JP" altLang="en-US" sz="1800" u="none" strike="noStrike" dirty="0">
                          <a:effectLst/>
                        </a:rPr>
                        <a:t>信号</a:t>
                      </a:r>
                      <a:r>
                        <a:rPr lang="en-US" altLang="ja-JP" sz="1800" u="none" strike="noStrike" dirty="0">
                          <a:effectLst/>
                        </a:rPr>
                        <a:t>-</a:t>
                      </a:r>
                      <a:r>
                        <a:rPr lang="ja-JP" altLang="en-US" sz="1800" u="none" strike="noStrike" dirty="0">
                          <a:effectLst/>
                        </a:rPr>
                        <a:t>新</a:t>
                      </a:r>
                      <a:r>
                        <a:rPr lang="en-US" sz="1800" u="none" strike="noStrike" dirty="0">
                          <a:effectLst/>
                        </a:rPr>
                        <a:t>Comparator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Yu Gothic" panose="020B0400000000000000" pitchFamily="50" charset="-128"/>
                        <a:ea typeface="Yu Gothic" panose="020B0400000000000000" pitchFamily="50" charset="-128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MCX-Lemo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Yu Gothic" panose="020B0400000000000000" pitchFamily="50" charset="-128"/>
                        <a:ea typeface="Yu Gothic" panose="020B0400000000000000" pitchFamily="50" charset="-128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15cm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Yu Gothic" panose="020B0400000000000000" pitchFamily="50" charset="-128"/>
                        <a:ea typeface="Yu Gothic" panose="020B0400000000000000" pitchFamily="50" charset="-128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ja-JP" sz="1800" u="none" strike="noStrike">
                          <a:effectLst/>
                        </a:rPr>
                        <a:t>12</a:t>
                      </a:r>
                      <a:endParaRPr lang="en-US" altLang="ja-JP" sz="1800" b="0" i="0" u="none" strike="noStrike">
                        <a:solidFill>
                          <a:srgbClr val="000000"/>
                        </a:solidFill>
                        <a:effectLst/>
                        <a:latin typeface="Yu Gothic" panose="020B0400000000000000" pitchFamily="50" charset="-128"/>
                        <a:ea typeface="Yu Gothic" panose="020B0400000000000000" pitchFamily="50" charset="-128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ja-JP" sz="1800" u="none" strike="noStrike">
                          <a:effectLst/>
                        </a:rPr>
                        <a:t>4300</a:t>
                      </a:r>
                      <a:endParaRPr lang="en-US" altLang="ja-JP" sz="1800" b="0" i="0" u="none" strike="noStrike">
                        <a:solidFill>
                          <a:srgbClr val="000000"/>
                        </a:solidFill>
                        <a:effectLst/>
                        <a:latin typeface="Yu Gothic" panose="020B0400000000000000" pitchFamily="50" charset="-128"/>
                        <a:ea typeface="Yu Gothic" panose="020B0400000000000000" pitchFamily="50" charset="-128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ja-JP" sz="1800" u="none" strike="noStrike" dirty="0">
                          <a:effectLst/>
                        </a:rPr>
                        <a:t>56760</a:t>
                      </a:r>
                      <a:endParaRPr lang="en-US" altLang="ja-JP" sz="1800" b="0" i="0" u="none" strike="noStrike" dirty="0">
                        <a:solidFill>
                          <a:srgbClr val="000000"/>
                        </a:solidFill>
                        <a:effectLst/>
                        <a:latin typeface="Yu Gothic" panose="020B0400000000000000" pitchFamily="50" charset="-128"/>
                        <a:ea typeface="Yu Gothic" panose="020B0400000000000000" pitchFamily="50" charset="-128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altLang="ja-JP" sz="1800" b="0" i="0" u="none" strike="noStrike" dirty="0">
                          <a:solidFill>
                            <a:srgbClr val="FF0000"/>
                          </a:solidFill>
                          <a:effectLst/>
                          <a:latin typeface="Yu Gothic" panose="020B0400000000000000" pitchFamily="50" charset="-128"/>
                          <a:ea typeface="Yu Gothic" panose="020B0400000000000000" pitchFamily="50" charset="-128"/>
                        </a:rPr>
                        <a:t>9</a:t>
                      </a:r>
                      <a:r>
                        <a:rPr lang="ja-JP" altLang="en-US" sz="1800" b="0" i="0" u="none" strike="noStrike" dirty="0">
                          <a:solidFill>
                            <a:srgbClr val="FF0000"/>
                          </a:solidFill>
                          <a:effectLst/>
                          <a:latin typeface="Yu Gothic" panose="020B0400000000000000" pitchFamily="50" charset="-128"/>
                          <a:ea typeface="Yu Gothic" panose="020B0400000000000000" pitchFamily="50" charset="-128"/>
                        </a:rPr>
                        <a:t>本購入済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1602697"/>
                  </a:ext>
                </a:extLst>
              </a:tr>
              <a:tr h="667263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ESC </a:t>
                      </a:r>
                      <a:r>
                        <a:rPr lang="ja-JP" altLang="en-US" sz="1800" u="none" strike="noStrike" dirty="0">
                          <a:effectLst/>
                        </a:rPr>
                        <a:t>新</a:t>
                      </a:r>
                      <a:r>
                        <a:rPr lang="en-US" sz="1800" u="none" strike="noStrike" dirty="0">
                          <a:effectLst/>
                        </a:rPr>
                        <a:t>Comparator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Yu Gothic" panose="020B0400000000000000" pitchFamily="50" charset="-128"/>
                        <a:ea typeface="Yu Gothic" panose="020B0400000000000000" pitchFamily="50" charset="-128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MCX-</a:t>
                      </a:r>
                      <a:r>
                        <a:rPr lang="en-US" sz="1800" u="none" strike="noStrike" dirty="0" err="1">
                          <a:effectLst/>
                        </a:rPr>
                        <a:t>Lemo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Yu Gothic" panose="020B0400000000000000" pitchFamily="50" charset="-128"/>
                        <a:ea typeface="Yu Gothic" panose="020B0400000000000000" pitchFamily="50" charset="-128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15cm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Yu Gothic" panose="020B0400000000000000" pitchFamily="50" charset="-128"/>
                        <a:ea typeface="Yu Gothic" panose="020B0400000000000000" pitchFamily="50" charset="-128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ja-JP" sz="1800" u="none" strike="noStrike" dirty="0">
                          <a:effectLst/>
                        </a:rPr>
                        <a:t>0</a:t>
                      </a:r>
                      <a:endParaRPr lang="en-US" altLang="ja-JP" sz="1800" b="0" i="0" u="none" strike="noStrike" dirty="0">
                        <a:solidFill>
                          <a:srgbClr val="000000"/>
                        </a:solidFill>
                        <a:effectLst/>
                        <a:latin typeface="Yu Gothic" panose="020B0400000000000000" pitchFamily="50" charset="-128"/>
                        <a:ea typeface="Yu Gothic" panose="020B0400000000000000" pitchFamily="50" charset="-128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ja-JP" sz="1800" u="none" strike="noStrike" dirty="0">
                          <a:effectLst/>
                        </a:rPr>
                        <a:t>3000</a:t>
                      </a:r>
                      <a:endParaRPr lang="en-US" altLang="ja-JP" sz="1800" b="0" i="0" u="none" strike="noStrike" dirty="0">
                        <a:solidFill>
                          <a:srgbClr val="000000"/>
                        </a:solidFill>
                        <a:effectLst/>
                        <a:latin typeface="Yu Gothic" panose="020B0400000000000000" pitchFamily="50" charset="-128"/>
                        <a:ea typeface="Yu Gothic" panose="020B0400000000000000" pitchFamily="50" charset="-128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ja-JP" sz="1800" u="none" strike="noStrike" dirty="0">
                          <a:effectLst/>
                        </a:rPr>
                        <a:t>0</a:t>
                      </a:r>
                      <a:endParaRPr lang="en-US" altLang="ja-JP" sz="1800" b="0" i="0" u="none" strike="noStrike" dirty="0">
                        <a:solidFill>
                          <a:srgbClr val="000000"/>
                        </a:solidFill>
                        <a:effectLst/>
                        <a:latin typeface="Yu Gothic" panose="020B0400000000000000" pitchFamily="50" charset="-128"/>
                        <a:ea typeface="Yu Gothic" panose="020B0400000000000000" pitchFamily="50" charset="-128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ja-JP" altLang="en-US" sz="1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旧</a:t>
                      </a:r>
                      <a:r>
                        <a:rPr lang="en-US" sz="1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Comparator</a:t>
                      </a:r>
                      <a:r>
                        <a:rPr lang="ja-JP" altLang="en-US" sz="1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を</a:t>
                      </a:r>
                      <a:r>
                        <a:rPr lang="en-US" altLang="ja-JP" sz="1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2</a:t>
                      </a:r>
                      <a:r>
                        <a:rPr lang="ja-JP" altLang="en-US" sz="1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台</a:t>
                      </a:r>
                      <a:r>
                        <a:rPr lang="en-US" sz="1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keep</a:t>
                      </a:r>
                      <a:r>
                        <a:rPr lang="ja-JP" altLang="en-US" sz="1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できれば不要→</a:t>
                      </a:r>
                      <a:r>
                        <a:rPr lang="en-US" altLang="ja-JP" sz="1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RPC collaboration</a:t>
                      </a:r>
                      <a:r>
                        <a:rPr lang="ja-JP" altLang="en-US" sz="1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に聞く</a:t>
                      </a:r>
                      <a:endParaRPr lang="ja-JP" alt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Yu Gothic" panose="020B0400000000000000" pitchFamily="50" charset="-128"/>
                        <a:ea typeface="Yu Gothic" panose="020B0400000000000000" pitchFamily="50" charset="-128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250991694"/>
                  </a:ext>
                </a:extLst>
              </a:tr>
              <a:tr h="441818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Comparator</a:t>
                      </a:r>
                      <a:r>
                        <a:rPr lang="ja-JP" altLang="en-US" sz="1800" u="none" strike="noStrike" dirty="0">
                          <a:effectLst/>
                        </a:rPr>
                        <a:t>電源</a:t>
                      </a:r>
                      <a:endParaRPr lang="ja-JP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Yu Gothic" panose="020B0400000000000000" pitchFamily="50" charset="-128"/>
                        <a:ea typeface="Yu Gothic" panose="020B0400000000000000" pitchFamily="50" charset="-128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MCX-P-BNC-F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Yu Gothic" panose="020B0400000000000000" pitchFamily="50" charset="-128"/>
                        <a:ea typeface="Yu Gothic" panose="020B0400000000000000" pitchFamily="50" charset="-128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15cm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Yu Gothic" panose="020B0400000000000000" pitchFamily="50" charset="-128"/>
                        <a:ea typeface="Yu Gothic" panose="020B0400000000000000" pitchFamily="50" charset="-128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ja-JP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Yu Gothic" panose="020B0400000000000000" pitchFamily="50" charset="-128"/>
                          <a:ea typeface="Yu Gothic" panose="020B0400000000000000" pitchFamily="50" charset="-128"/>
                        </a:rPr>
                        <a:t>12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ja-JP" sz="1800" u="none" strike="noStrike" dirty="0">
                          <a:effectLst/>
                        </a:rPr>
                        <a:t>500</a:t>
                      </a:r>
                      <a:endParaRPr lang="en-US" altLang="ja-JP" sz="1800" b="0" i="0" u="none" strike="noStrike" dirty="0">
                        <a:solidFill>
                          <a:srgbClr val="000000"/>
                        </a:solidFill>
                        <a:effectLst/>
                        <a:latin typeface="Yu Gothic" panose="020B0400000000000000" pitchFamily="50" charset="-128"/>
                        <a:ea typeface="Yu Gothic" panose="020B0400000000000000" pitchFamily="50" charset="-128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ja-JP" sz="1800" u="none" strike="noStrike" dirty="0">
                          <a:effectLst/>
                        </a:rPr>
                        <a:t>6000</a:t>
                      </a:r>
                      <a:endParaRPr lang="en-US" altLang="ja-JP" sz="1800" b="0" i="0" u="none" strike="noStrike" dirty="0">
                        <a:solidFill>
                          <a:srgbClr val="000000"/>
                        </a:solidFill>
                        <a:effectLst/>
                        <a:latin typeface="Yu Gothic" panose="020B0400000000000000" pitchFamily="50" charset="-128"/>
                        <a:ea typeface="Yu Gothic" panose="020B0400000000000000" pitchFamily="50" charset="-128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ja-JP" altLang="en-US" sz="1800" b="0" i="0" u="none" strike="noStrike" dirty="0">
                          <a:solidFill>
                            <a:srgbClr val="4472C4"/>
                          </a:solidFill>
                          <a:effectLst/>
                          <a:latin typeface="Yu Gothic" panose="020B0400000000000000" pitchFamily="50" charset="-128"/>
                          <a:ea typeface="Yu Gothic" panose="020B0400000000000000" pitchFamily="50" charset="-128"/>
                        </a:rPr>
                        <a:t>見積中</a:t>
                      </a:r>
                      <a:endParaRPr lang="en-US" altLang="ja-JP" sz="1800" b="0" i="0" u="none" strike="noStrike" dirty="0">
                        <a:solidFill>
                          <a:srgbClr val="4472C4"/>
                        </a:solidFill>
                        <a:effectLst/>
                        <a:latin typeface="Yu Gothic" panose="020B0400000000000000" pitchFamily="50" charset="-128"/>
                        <a:ea typeface="Yu Gothic" panose="020B0400000000000000" pitchFamily="50" charset="-128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038206032"/>
                  </a:ext>
                </a:extLst>
              </a:tr>
              <a:tr h="441818">
                <a:tc>
                  <a:txBody>
                    <a:bodyPr/>
                    <a:lstStyle/>
                    <a:p>
                      <a:pPr algn="l" fontAlgn="b"/>
                      <a:endParaRPr lang="ja-JP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Yu Gothic" panose="020B0400000000000000" pitchFamily="50" charset="-128"/>
                        <a:ea typeface="Yu Gothic" panose="020B0400000000000000" pitchFamily="50" charset="-128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altLang="ja-JP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Yu Gothic" panose="020B0400000000000000" pitchFamily="50" charset="-128"/>
                          <a:ea typeface="Yu Gothic" panose="020B0400000000000000" pitchFamily="50" charset="-128"/>
                        </a:rPr>
                        <a:t>BNC-</a:t>
                      </a:r>
                      <a:r>
                        <a:rPr lang="en-US" altLang="ja-JP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Yu Gothic" panose="020B0400000000000000" pitchFamily="50" charset="-128"/>
                          <a:ea typeface="Yu Gothic" panose="020B0400000000000000" pitchFamily="50" charset="-128"/>
                        </a:rPr>
                        <a:t>lemo</a:t>
                      </a:r>
                      <a:r>
                        <a:rPr lang="ja-JP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Yu Gothic" panose="020B0400000000000000" pitchFamily="50" charset="-128"/>
                          <a:ea typeface="Yu Gothic" panose="020B0400000000000000" pitchFamily="50" charset="-128"/>
                        </a:rPr>
                        <a:t>コネクタ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ja-JP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Yu Gothic" panose="020B0400000000000000" pitchFamily="50" charset="-128"/>
                        <a:ea typeface="Yu Gothic" panose="020B0400000000000000" pitchFamily="50" charset="-128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ja-JP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Yu Gothic" panose="020B0400000000000000" pitchFamily="50" charset="-128"/>
                          <a:ea typeface="Yu Gothic" panose="020B0400000000000000" pitchFamily="50" charset="-128"/>
                        </a:rPr>
                        <a:t>12</a:t>
                      </a:r>
                      <a:endParaRPr lang="ja-JP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Yu Gothic" panose="020B0400000000000000" pitchFamily="50" charset="-128"/>
                        <a:ea typeface="Yu Gothic" panose="020B0400000000000000" pitchFamily="50" charset="-128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lvl="1" algn="l" fontAlgn="b"/>
                      <a:r>
                        <a:rPr lang="en-US" altLang="ja-JP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Yu Gothic" panose="020B0400000000000000" pitchFamily="50" charset="-128"/>
                          <a:ea typeface="Yu Gothic" panose="020B0400000000000000" pitchFamily="50" charset="-128"/>
                        </a:rPr>
                        <a:t>2200</a:t>
                      </a:r>
                      <a:endParaRPr lang="ja-JP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Yu Gothic" panose="020B0400000000000000" pitchFamily="50" charset="-128"/>
                        <a:ea typeface="Yu Gothic" panose="020B0400000000000000" pitchFamily="50" charset="-128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ja-JP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Yu Gothic" panose="020B0400000000000000" pitchFamily="50" charset="-128"/>
                          <a:ea typeface="Yu Gothic" panose="020B0400000000000000" pitchFamily="50" charset="-128"/>
                        </a:rPr>
                        <a:t>26,400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1800" b="0" i="0" u="none" strike="noStrike" dirty="0">
                          <a:solidFill>
                            <a:srgbClr val="4472C4"/>
                          </a:solidFill>
                          <a:effectLst/>
                          <a:latin typeface="Yu Gothic" panose="020B0400000000000000" pitchFamily="50" charset="-128"/>
                          <a:ea typeface="Yu Gothic" panose="020B0400000000000000" pitchFamily="50" charset="-128"/>
                        </a:rPr>
                        <a:t>見積中</a:t>
                      </a:r>
                      <a:endParaRPr lang="en-US" altLang="ja-JP" sz="1800" b="0" i="0" u="none" strike="noStrike" dirty="0">
                        <a:solidFill>
                          <a:srgbClr val="4472C4"/>
                        </a:solidFill>
                        <a:effectLst/>
                        <a:latin typeface="Yu Gothic" panose="020B0400000000000000" pitchFamily="50" charset="-128"/>
                        <a:ea typeface="Yu Gothic" panose="020B0400000000000000" pitchFamily="50" charset="-128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628443234"/>
                  </a:ext>
                </a:extLst>
              </a:tr>
              <a:tr h="441818">
                <a:tc>
                  <a:txBody>
                    <a:bodyPr/>
                    <a:lstStyle/>
                    <a:p>
                      <a:pPr algn="l" fontAlgn="b"/>
                      <a:endParaRPr lang="ja-JP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Yu Gothic" panose="020B0400000000000000" pitchFamily="50" charset="-128"/>
                        <a:ea typeface="Yu Gothic" panose="020B0400000000000000" pitchFamily="50" charset="-128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ja-JP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Yu Gothic" panose="020B0400000000000000" pitchFamily="50" charset="-128"/>
                        <a:ea typeface="Yu Gothic" panose="020B0400000000000000" pitchFamily="50" charset="-128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ja-JP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Yu Gothic" panose="020B0400000000000000" pitchFamily="50" charset="-128"/>
                        <a:ea typeface="Yu Gothic" panose="020B0400000000000000" pitchFamily="50" charset="-128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ja-JP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Yu Gothic" panose="020B0400000000000000" pitchFamily="50" charset="-128"/>
                        <a:ea typeface="Yu Gothic" panose="020B0400000000000000" pitchFamily="50" charset="-128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lvl="1" algn="l" fontAlgn="b"/>
                      <a:endParaRPr lang="ja-JP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Yu Gothic" panose="020B0400000000000000" pitchFamily="50" charset="-128"/>
                        <a:ea typeface="Yu Gothic" panose="020B0400000000000000" pitchFamily="50" charset="-128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800" u="none" strike="noStrike" dirty="0">
                          <a:effectLst/>
                        </a:rPr>
                        <a:t>230,180</a:t>
                      </a:r>
                      <a:endParaRPr lang="en-US" altLang="ja-JP" sz="1800" b="0" i="0" u="none" strike="noStrike" dirty="0">
                        <a:solidFill>
                          <a:srgbClr val="000000"/>
                        </a:solidFill>
                        <a:effectLst/>
                        <a:latin typeface="Yu Gothic" panose="020B0400000000000000" pitchFamily="50" charset="-128"/>
                        <a:ea typeface="Yu Gothic" panose="020B0400000000000000" pitchFamily="50" charset="-128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ja-JP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Yu Gothic" panose="020B0400000000000000" pitchFamily="50" charset="-128"/>
                        <a:ea typeface="Yu Gothic" panose="020B0400000000000000" pitchFamily="50" charset="-128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694190360"/>
                  </a:ext>
                </a:extLst>
              </a:tr>
            </a:tbl>
          </a:graphicData>
        </a:graphic>
      </p:graphicFrame>
      <p:pic>
        <p:nvPicPr>
          <p:cNvPr id="3" name="オーディオ 2">
            <a:hlinkClick r:id="" action="ppaction://media"/>
            <a:extLst>
              <a:ext uri="{FF2B5EF4-FFF2-40B4-BE49-F238E27FC236}">
                <a16:creationId xmlns:a16="http://schemas.microsoft.com/office/drawing/2014/main" id="{1A56093E-F66A-4A5A-BC6E-7B896527E1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53800" y="61587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4064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47"/>
    </mc:Choice>
    <mc:Fallback>
      <p:transition spd="slow" advTm="12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47737C3-C297-4AA6-B67B-CEF08F3B1B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-252413"/>
            <a:ext cx="10515600" cy="1325563"/>
          </a:xfrm>
        </p:spPr>
        <p:txBody>
          <a:bodyPr/>
          <a:lstStyle/>
          <a:p>
            <a:r>
              <a:rPr kumimoji="1" lang="en-US" altLang="ja-JP" dirty="0"/>
              <a:t>Simulation 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370AD85-1D78-48B0-8FEF-A090C031CA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1E80B-E9B9-47E6-9C24-EE52FDE12916}" type="slidenum">
              <a:rPr kumimoji="1" lang="ja-JP" altLang="en-US" smtClean="0"/>
              <a:t>70</a:t>
            </a:fld>
            <a:endParaRPr kumimoji="1" lang="ja-JP" altLang="en-US"/>
          </a:p>
        </p:txBody>
      </p:sp>
      <p:sp>
        <p:nvSpPr>
          <p:cNvPr id="8" name="コンテンツ プレースホルダー 7">
            <a:extLst>
              <a:ext uri="{FF2B5EF4-FFF2-40B4-BE49-F238E27FC236}">
                <a16:creationId xmlns:a16="http://schemas.microsoft.com/office/drawing/2014/main" id="{77B49163-7AC0-4852-9742-7B86CB4C64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7523" y="1253331"/>
            <a:ext cx="10515600" cy="4351338"/>
          </a:xfrm>
        </p:spPr>
        <p:txBody>
          <a:bodyPr/>
          <a:lstStyle/>
          <a:p>
            <a:r>
              <a:rPr lang="en-US" altLang="ja-JP" dirty="0"/>
              <a:t>Timing resolution of single counter</a:t>
            </a:r>
            <a:endParaRPr lang="ja-JP" altLang="en-US" dirty="0"/>
          </a:p>
        </p:txBody>
      </p:sp>
      <p:pic>
        <p:nvPicPr>
          <p:cNvPr id="9" name="コンテンツ プレースホルダー 5">
            <a:extLst>
              <a:ext uri="{FF2B5EF4-FFF2-40B4-BE49-F238E27FC236}">
                <a16:creationId xmlns:a16="http://schemas.microsoft.com/office/drawing/2014/main" id="{0CE1B7F1-901D-45C1-AEB7-07537A3640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9044" y="1825625"/>
            <a:ext cx="4533911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94139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356DAAE-C34D-436A-91CA-B0EED64FBD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/>
              <a:t>MRPC1-MRPC2</a:t>
            </a:r>
            <a:r>
              <a:rPr kumimoji="1" lang="ja-JP" altLang="en-US" dirty="0"/>
              <a:t>飛行時間とカット（</a:t>
            </a:r>
            <a:r>
              <a:rPr kumimoji="1" lang="en-US" altLang="ja-JP" dirty="0"/>
              <a:t>I)</a:t>
            </a:r>
            <a:br>
              <a:rPr kumimoji="1" lang="en-US" altLang="ja-JP" dirty="0"/>
            </a:br>
            <a:r>
              <a:rPr kumimoji="1" lang="en-US" altLang="ja-JP" sz="3600" dirty="0"/>
              <a:t>MRPC1 Strip3 – MRPC2 Strip3 </a:t>
            </a:r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423E78F-D2CD-4FF2-8358-F216028D8C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E1E80B-E9B9-47E6-9C24-EE52FDE12916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71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9" name="コンテンツ プレースホルダー 5">
            <a:extLst>
              <a:ext uri="{FF2B5EF4-FFF2-40B4-BE49-F238E27FC236}">
                <a16:creationId xmlns:a16="http://schemas.microsoft.com/office/drawing/2014/main" id="{83BB4B75-CA66-496C-A828-EB37F49511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211" y="1960562"/>
            <a:ext cx="4486263" cy="4351338"/>
          </a:xfrm>
          <a:prstGeom prst="rect">
            <a:avLst/>
          </a:prstGeom>
        </p:spPr>
      </p:pic>
      <p:sp>
        <p:nvSpPr>
          <p:cNvPr id="13" name="コンテンツ プレースホルダー 12">
            <a:extLst>
              <a:ext uri="{FF2B5EF4-FFF2-40B4-BE49-F238E27FC236}">
                <a16:creationId xmlns:a16="http://schemas.microsoft.com/office/drawing/2014/main" id="{AEF066FE-F08D-4A89-95F7-A95D2EF3EA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ja-JP" altLang="en-US" dirty="0"/>
          </a:p>
        </p:txBody>
      </p:sp>
      <p:pic>
        <p:nvPicPr>
          <p:cNvPr id="14" name="コンテンツ プレースホルダー 10">
            <a:extLst>
              <a:ext uri="{FF2B5EF4-FFF2-40B4-BE49-F238E27FC236}">
                <a16:creationId xmlns:a16="http://schemas.microsoft.com/office/drawing/2014/main" id="{696434AA-D15B-4175-9CD0-DA1911CCBE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7468" y="1960562"/>
            <a:ext cx="4486263" cy="4351338"/>
          </a:xfrm>
          <a:prstGeom prst="rect">
            <a:avLst/>
          </a:prstGeom>
        </p:spPr>
      </p:pic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75ADA5D3-AF77-43DF-8B05-1E0810DE2E48}"/>
              </a:ext>
            </a:extLst>
          </p:cNvPr>
          <p:cNvSpPr txBox="1"/>
          <p:nvPr/>
        </p:nvSpPr>
        <p:spPr>
          <a:xfrm>
            <a:off x="986527" y="1841273"/>
            <a:ext cx="343395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1) Vertex cut (RPC1,RPC2)      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2F46888D-1A33-4D61-9163-C4303E542F49}"/>
              </a:ext>
            </a:extLst>
          </p:cNvPr>
          <p:cNvSpPr txBox="1"/>
          <p:nvPr/>
        </p:nvSpPr>
        <p:spPr>
          <a:xfrm>
            <a:off x="6445760" y="1702773"/>
            <a:ext cx="3105337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2) Vertex cut (RPC1,RPC2)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Cross talk cut     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635433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コンテンツ プレースホルダー 4">
            <a:extLst>
              <a:ext uri="{FF2B5EF4-FFF2-40B4-BE49-F238E27FC236}">
                <a16:creationId xmlns:a16="http://schemas.microsoft.com/office/drawing/2014/main" id="{F8AEA309-E096-4986-8FC7-08995A0F22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16079"/>
            <a:ext cx="4112683" cy="3988996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8356DAAE-C34D-436A-91CA-B0EED64FBD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821" y="109697"/>
            <a:ext cx="10515600" cy="1325563"/>
          </a:xfrm>
        </p:spPr>
        <p:txBody>
          <a:bodyPr>
            <a:normAutofit/>
          </a:bodyPr>
          <a:lstStyle/>
          <a:p>
            <a:r>
              <a:rPr kumimoji="1" lang="en-US" altLang="ja-JP" dirty="0"/>
              <a:t>MRPC1-MRPC2</a:t>
            </a:r>
            <a:r>
              <a:rPr kumimoji="1" lang="ja-JP" altLang="en-US" dirty="0"/>
              <a:t>飛行時間とカット（</a:t>
            </a:r>
            <a:r>
              <a:rPr kumimoji="1" lang="en-US" altLang="ja-JP" dirty="0"/>
              <a:t>II)</a:t>
            </a:r>
            <a:br>
              <a:rPr kumimoji="1" lang="en-US" altLang="ja-JP" dirty="0"/>
            </a:br>
            <a:r>
              <a:rPr kumimoji="1" lang="en-US" altLang="ja-JP" sz="3600" dirty="0"/>
              <a:t>MRPC1 Strip3 – MRPC2 Strip3  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423E78F-D2CD-4FF2-8358-F216028D8C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E1E80B-E9B9-47E6-9C24-EE52FDE12916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72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2F46888D-1A33-4D61-9163-C4303E542F49}"/>
              </a:ext>
            </a:extLst>
          </p:cNvPr>
          <p:cNvSpPr txBox="1"/>
          <p:nvPr/>
        </p:nvSpPr>
        <p:spPr>
          <a:xfrm>
            <a:off x="354452" y="2087264"/>
            <a:ext cx="3611886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3) Vertex cut (TSC,RPC1,RPC2)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Cross talk cut     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19" name="コンテンツ プレースホルダー 9">
            <a:extLst>
              <a:ext uri="{FF2B5EF4-FFF2-40B4-BE49-F238E27FC236}">
                <a16:creationId xmlns:a16="http://schemas.microsoft.com/office/drawing/2014/main" id="{56FDE267-6E89-4AA1-BBD2-80E68EBFEA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9656" y="2566291"/>
            <a:ext cx="4112684" cy="3988994"/>
          </a:xfrm>
          <a:prstGeom prst="rect">
            <a:avLst/>
          </a:prstGeom>
        </p:spPr>
      </p:pic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97D8E1F6-FA01-4F2F-9CE3-EF7B842249A0}"/>
              </a:ext>
            </a:extLst>
          </p:cNvPr>
          <p:cNvSpPr txBox="1"/>
          <p:nvPr/>
        </p:nvSpPr>
        <p:spPr>
          <a:xfrm>
            <a:off x="4468435" y="1864538"/>
            <a:ext cx="3611886" cy="92333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4) Vertex cut (TSC,RPC1,RPC2)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Cross talk cut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Slewing correction    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4" name="コンテンツ プレースホルダー 23">
            <a:extLst>
              <a:ext uri="{FF2B5EF4-FFF2-40B4-BE49-F238E27FC236}">
                <a16:creationId xmlns:a16="http://schemas.microsoft.com/office/drawing/2014/main" id="{A20F191A-AFBF-48C8-B679-0916988EC7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4547" y="6530180"/>
            <a:ext cx="8567057" cy="284163"/>
          </a:xfrm>
        </p:spPr>
        <p:txBody>
          <a:bodyPr>
            <a:normAutofit fontScale="55000" lnSpcReduction="20000"/>
          </a:bodyPr>
          <a:lstStyle/>
          <a:p>
            <a:endParaRPr lang="ja-JP" altLang="en-US"/>
          </a:p>
        </p:txBody>
      </p:sp>
      <p:pic>
        <p:nvPicPr>
          <p:cNvPr id="25" name="コンテンツ プレースホルダー 21">
            <a:extLst>
              <a:ext uri="{FF2B5EF4-FFF2-40B4-BE49-F238E27FC236}">
                <a16:creationId xmlns:a16="http://schemas.microsoft.com/office/drawing/2014/main" id="{50CADEBE-B1BA-4E3A-BF9D-3263D33DF7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9317" y="2537508"/>
            <a:ext cx="4112683" cy="3989001"/>
          </a:xfrm>
          <a:prstGeom prst="rect">
            <a:avLst/>
          </a:prstGeom>
        </p:spPr>
      </p:pic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E6B7538E-B9D0-4926-BCFC-BDA739B80307}"/>
              </a:ext>
            </a:extLst>
          </p:cNvPr>
          <p:cNvSpPr txBox="1"/>
          <p:nvPr/>
        </p:nvSpPr>
        <p:spPr>
          <a:xfrm>
            <a:off x="8402236" y="1587539"/>
            <a:ext cx="3611886" cy="120032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5) Vertex cut (TSC,RPC1,RPC2)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Cross talk cut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Slewing correction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Chi2 cut (TSC-RPC1-RPC2)   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029869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E6D05D4-92DA-494F-871A-269EBE0531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Simulation (RPC1-RPC2)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CC2C54B-1C83-4F49-8ADE-DC7BCBD3B5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1E80B-E9B9-47E6-9C24-EE52FDE12916}" type="slidenum">
              <a:rPr kumimoji="1" lang="ja-JP" altLang="en-US" smtClean="0"/>
              <a:t>73</a:t>
            </a:fld>
            <a:endParaRPr kumimoji="1" lang="ja-JP" altLang="en-US"/>
          </a:p>
        </p:txBody>
      </p:sp>
      <p:pic>
        <p:nvPicPr>
          <p:cNvPr id="9" name="コンテンツ プレースホルダー 5">
            <a:extLst>
              <a:ext uri="{FF2B5EF4-FFF2-40B4-BE49-F238E27FC236}">
                <a16:creationId xmlns:a16="http://schemas.microsoft.com/office/drawing/2014/main" id="{638915B6-14E4-455B-8A16-E786D45629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9527" y="1825625"/>
            <a:ext cx="4914273" cy="4351338"/>
          </a:xfrm>
          <a:prstGeom prst="rect">
            <a:avLst/>
          </a:prstGeom>
        </p:spPr>
      </p:pic>
      <p:sp>
        <p:nvSpPr>
          <p:cNvPr id="13" name="コンテンツ プレースホルダー 12">
            <a:extLst>
              <a:ext uri="{FF2B5EF4-FFF2-40B4-BE49-F238E27FC236}">
                <a16:creationId xmlns:a16="http://schemas.microsoft.com/office/drawing/2014/main" id="{8F4C8369-0AB9-494F-BE56-6EA35B6CBE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ja-JP" altLang="en-US"/>
          </a:p>
        </p:txBody>
      </p:sp>
      <p:pic>
        <p:nvPicPr>
          <p:cNvPr id="14" name="コンテンツ プレースホルダー 10">
            <a:extLst>
              <a:ext uri="{FF2B5EF4-FFF2-40B4-BE49-F238E27FC236}">
                <a16:creationId xmlns:a16="http://schemas.microsoft.com/office/drawing/2014/main" id="{6688E4B4-1587-467B-8F95-C02DF62C29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633" y="2005012"/>
            <a:ext cx="4914273" cy="4351338"/>
          </a:xfrm>
          <a:prstGeom prst="rect">
            <a:avLst/>
          </a:prstGeom>
        </p:spPr>
      </p:pic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AFBF675A-EE4D-4740-AF82-9D7E24B0196B}"/>
              </a:ext>
            </a:extLst>
          </p:cNvPr>
          <p:cNvSpPr txBox="1"/>
          <p:nvPr/>
        </p:nvSpPr>
        <p:spPr>
          <a:xfrm>
            <a:off x="7260102" y="1358047"/>
            <a:ext cx="30937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TSC-RPC1-RPC2 hits</a:t>
            </a:r>
            <a:endParaRPr kumimoji="1" lang="ja-JP" altLang="en-US" sz="20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7491B981-873B-495B-A86D-D39B84C49883}"/>
              </a:ext>
            </a:extLst>
          </p:cNvPr>
          <p:cNvSpPr txBox="1"/>
          <p:nvPr/>
        </p:nvSpPr>
        <p:spPr>
          <a:xfrm>
            <a:off x="1383909" y="1425515"/>
            <a:ext cx="30937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RPC1-RPC2 hits</a:t>
            </a:r>
            <a:endParaRPr kumimoji="1" lang="ja-JP" altLang="en-US" sz="20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0383221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3FB5EEF-634D-4E8C-BC01-6BCA3F3D76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Simulation (TSC-RPC1)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8533658-927F-4A41-84DD-5DE533B93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1E80B-E9B9-47E6-9C24-EE52FDE12916}" type="slidenum">
              <a:rPr kumimoji="1" lang="ja-JP" altLang="en-US" smtClean="0"/>
              <a:t>74</a:t>
            </a:fld>
            <a:endParaRPr kumimoji="1" lang="ja-JP" altLang="en-US"/>
          </a:p>
        </p:txBody>
      </p:sp>
      <p:pic>
        <p:nvPicPr>
          <p:cNvPr id="9" name="コンテンツ プレースホルダー 5">
            <a:extLst>
              <a:ext uri="{FF2B5EF4-FFF2-40B4-BE49-F238E27FC236}">
                <a16:creationId xmlns:a16="http://schemas.microsoft.com/office/drawing/2014/main" id="{B83D45A4-A417-411A-ACE8-09024D0718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25625"/>
            <a:ext cx="4914273" cy="4351338"/>
          </a:xfrm>
          <a:prstGeom prst="rect">
            <a:avLst/>
          </a:prstGeom>
        </p:spPr>
      </p:pic>
      <p:sp>
        <p:nvSpPr>
          <p:cNvPr id="13" name="コンテンツ プレースホルダー 12">
            <a:extLst>
              <a:ext uri="{FF2B5EF4-FFF2-40B4-BE49-F238E27FC236}">
                <a16:creationId xmlns:a16="http://schemas.microsoft.com/office/drawing/2014/main" id="{42EEA211-3FE6-4C40-896D-9620FD17EF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ja-JP" altLang="en-US"/>
          </a:p>
        </p:txBody>
      </p:sp>
      <p:pic>
        <p:nvPicPr>
          <p:cNvPr id="14" name="コンテンツ プレースホルダー 10">
            <a:extLst>
              <a:ext uri="{FF2B5EF4-FFF2-40B4-BE49-F238E27FC236}">
                <a16:creationId xmlns:a16="http://schemas.microsoft.com/office/drawing/2014/main" id="{AE3DEE91-E18B-4B47-885C-EFA5D22A96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9529" y="1825625"/>
            <a:ext cx="4914273" cy="4351338"/>
          </a:xfrm>
          <a:prstGeom prst="rect">
            <a:avLst/>
          </a:prstGeom>
        </p:spPr>
      </p:pic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D8B37BF5-0735-4892-B160-BFCB01C6334B}"/>
              </a:ext>
            </a:extLst>
          </p:cNvPr>
          <p:cNvSpPr txBox="1"/>
          <p:nvPr/>
        </p:nvSpPr>
        <p:spPr>
          <a:xfrm>
            <a:off x="7260102" y="1358047"/>
            <a:ext cx="30937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TSC-RPC1-RPC2 hits</a:t>
            </a:r>
            <a:endParaRPr kumimoji="1" lang="ja-JP" altLang="en-US" sz="20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035D00AA-387C-4704-B56F-14C4E4AA8A34}"/>
              </a:ext>
            </a:extLst>
          </p:cNvPr>
          <p:cNvSpPr txBox="1"/>
          <p:nvPr/>
        </p:nvSpPr>
        <p:spPr>
          <a:xfrm>
            <a:off x="1391530" y="1391781"/>
            <a:ext cx="30937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TSC-RPC1 hits</a:t>
            </a:r>
            <a:endParaRPr kumimoji="1" lang="ja-JP" altLang="en-US" sz="20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2084531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9D70FBC-AC86-4B48-BD14-245539C9F1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Simulation (TSC-RPC2)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DA16A4D-EF0D-48FD-8035-233EDD6CC2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1E80B-E9B9-47E6-9C24-EE52FDE12916}" type="slidenum">
              <a:rPr kumimoji="1" lang="ja-JP" altLang="en-US" smtClean="0"/>
              <a:t>75</a:t>
            </a:fld>
            <a:endParaRPr kumimoji="1" lang="ja-JP" altLang="en-US"/>
          </a:p>
        </p:txBody>
      </p:sp>
      <p:pic>
        <p:nvPicPr>
          <p:cNvPr id="9" name="コンテンツ プレースホルダー 5">
            <a:extLst>
              <a:ext uri="{FF2B5EF4-FFF2-40B4-BE49-F238E27FC236}">
                <a16:creationId xmlns:a16="http://schemas.microsoft.com/office/drawing/2014/main" id="{06248A18-B8DC-4D54-B3F3-D1F037B882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25625"/>
            <a:ext cx="4914273" cy="4351338"/>
          </a:xfrm>
          <a:prstGeom prst="rect">
            <a:avLst/>
          </a:prstGeom>
        </p:spPr>
      </p:pic>
      <p:sp>
        <p:nvSpPr>
          <p:cNvPr id="13" name="コンテンツ プレースホルダー 12">
            <a:extLst>
              <a:ext uri="{FF2B5EF4-FFF2-40B4-BE49-F238E27FC236}">
                <a16:creationId xmlns:a16="http://schemas.microsoft.com/office/drawing/2014/main" id="{67E7E163-68A6-4BB4-9AF8-F903F034AF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ja-JP" altLang="en-US"/>
          </a:p>
        </p:txBody>
      </p:sp>
      <p:pic>
        <p:nvPicPr>
          <p:cNvPr id="15" name="コンテンツ プレースホルダー 10">
            <a:extLst>
              <a:ext uri="{FF2B5EF4-FFF2-40B4-BE49-F238E27FC236}">
                <a16:creationId xmlns:a16="http://schemas.microsoft.com/office/drawing/2014/main" id="{705D8FF0-1450-4102-BFC1-B24F48B2AC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825625"/>
            <a:ext cx="4914273" cy="4351338"/>
          </a:xfrm>
          <a:prstGeom prst="rect">
            <a:avLst/>
          </a:prstGeom>
        </p:spPr>
      </p:pic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2DF2E063-D286-4039-A122-69AC7D96F2B5}"/>
              </a:ext>
            </a:extLst>
          </p:cNvPr>
          <p:cNvSpPr txBox="1"/>
          <p:nvPr/>
        </p:nvSpPr>
        <p:spPr>
          <a:xfrm>
            <a:off x="1645920" y="1321356"/>
            <a:ext cx="25603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TSC-RPC2 hits</a:t>
            </a:r>
            <a:endParaRPr kumimoji="1" lang="ja-JP" altLang="en-US" sz="20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CEFF7A97-4533-4B64-AD45-20E43FB4411E}"/>
              </a:ext>
            </a:extLst>
          </p:cNvPr>
          <p:cNvSpPr txBox="1"/>
          <p:nvPr/>
        </p:nvSpPr>
        <p:spPr>
          <a:xfrm>
            <a:off x="7260102" y="1358047"/>
            <a:ext cx="30937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TSC-RPC1-RPC2 hits</a:t>
            </a:r>
            <a:endParaRPr kumimoji="1" lang="ja-JP" altLang="en-US" sz="20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7998813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E3F58E3-EA22-4306-AE79-5AE2DB347E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To Analyze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2F4B8D0D-9248-4A2D-9549-BA88175400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dirty="0"/>
              <a:t>MRPC/TSC</a:t>
            </a:r>
          </a:p>
          <a:p>
            <a:r>
              <a:rPr lang="en-US" altLang="ja-JP" dirty="0"/>
              <a:t>High-rate</a:t>
            </a:r>
            <a:r>
              <a:rPr lang="ja-JP" altLang="en-US" dirty="0"/>
              <a:t>データ</a:t>
            </a:r>
            <a:endParaRPr lang="en-US" altLang="ja-JP" dirty="0"/>
          </a:p>
          <a:p>
            <a:r>
              <a:rPr lang="ja-JP" altLang="en-US" dirty="0"/>
              <a:t>磁場あり</a:t>
            </a:r>
            <a:r>
              <a:rPr kumimoji="1" lang="ja-JP" altLang="en-US" dirty="0"/>
              <a:t>データ</a:t>
            </a:r>
            <a:endParaRPr kumimoji="1" lang="en-US" altLang="ja-JP" dirty="0"/>
          </a:p>
          <a:p>
            <a:pPr marL="0" indent="0">
              <a:buNone/>
            </a:pPr>
            <a:r>
              <a:rPr kumimoji="1" lang="en-US" altLang="ja-JP" dirty="0"/>
              <a:t>ESC</a:t>
            </a:r>
          </a:p>
          <a:p>
            <a:r>
              <a:rPr lang="en-US" altLang="ja-JP" dirty="0"/>
              <a:t>High-rate</a:t>
            </a:r>
            <a:r>
              <a:rPr lang="ja-JP" altLang="en-US" dirty="0"/>
              <a:t>データ</a:t>
            </a:r>
            <a:endParaRPr lang="en-US" altLang="ja-JP" dirty="0"/>
          </a:p>
          <a:p>
            <a:r>
              <a:rPr lang="ja-JP" altLang="en-US" dirty="0"/>
              <a:t>磁場あり</a:t>
            </a:r>
            <a:r>
              <a:rPr kumimoji="1" lang="ja-JP" altLang="en-US" dirty="0"/>
              <a:t>データ</a:t>
            </a:r>
            <a:endParaRPr kumimoji="1" lang="en-US" altLang="ja-JP" dirty="0"/>
          </a:p>
          <a:p>
            <a:pPr marL="0" indent="0">
              <a:buNone/>
            </a:pPr>
            <a:endParaRPr kumimoji="1" lang="en-US" altLang="ja-JP" dirty="0"/>
          </a:p>
          <a:p>
            <a:pPr marL="0" indent="0">
              <a:buNone/>
            </a:pPr>
            <a:endParaRPr kumimoji="1" lang="en-US" altLang="ja-JP" dirty="0"/>
          </a:p>
          <a:p>
            <a:endParaRPr kumimoji="1" lang="en-US" altLang="ja-JP" dirty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1E1D074-40F0-4839-96B7-A08AC72B4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1E80B-E9B9-47E6-9C24-EE52FDE12916}" type="slidenum">
              <a:rPr kumimoji="1" lang="ja-JP" altLang="en-US" smtClean="0"/>
              <a:t>76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45996551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51F33E8-6135-404D-AD0B-BE8D9C1F36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アンプ製作状況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E76EC560-A76A-4A79-A0D2-9643A0492F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ja-JP" altLang="en-US" dirty="0"/>
              <a:t>デザイン完了。こちらでのレビュー終了</a:t>
            </a:r>
            <a:endParaRPr kumimoji="1" lang="en-US" altLang="ja-JP" dirty="0"/>
          </a:p>
          <a:p>
            <a:r>
              <a:rPr lang="en-US" altLang="ja-JP" dirty="0"/>
              <a:t>2.1mmφ</a:t>
            </a:r>
            <a:r>
              <a:rPr lang="ja-JP" altLang="en-US" dirty="0"/>
              <a:t>穴周りのランドを広げた</a:t>
            </a:r>
            <a:r>
              <a:rPr lang="en-US" altLang="ja-JP" dirty="0"/>
              <a:t>5mmx5mm</a:t>
            </a:r>
          </a:p>
          <a:p>
            <a:r>
              <a:rPr lang="ja-JP" altLang="en-US" dirty="0"/>
              <a:t>コンタクトパッド用のパターン追加</a:t>
            </a:r>
            <a:endParaRPr lang="en-US" altLang="ja-JP" dirty="0"/>
          </a:p>
          <a:p>
            <a:r>
              <a:rPr lang="en-US" altLang="ja-JP" dirty="0"/>
              <a:t>Contact pad</a:t>
            </a:r>
            <a:r>
              <a:rPr lang="ja-JP" altLang="en-US" dirty="0"/>
              <a:t>は</a:t>
            </a:r>
            <a:r>
              <a:rPr lang="en-US" altLang="ja-JP" dirty="0"/>
              <a:t>t0.1mm</a:t>
            </a:r>
            <a:r>
              <a:rPr lang="ja-JP" altLang="en-US" dirty="0"/>
              <a:t>→</a:t>
            </a:r>
            <a:r>
              <a:rPr lang="en-US" altLang="ja-JP" dirty="0"/>
              <a:t>0.2mm</a:t>
            </a:r>
            <a:r>
              <a:rPr lang="ja-JP" altLang="en-US" dirty="0"/>
              <a:t>に変更（ハヤシレピックが購入→台湾へ送る）</a:t>
            </a:r>
            <a:endParaRPr lang="en-US" altLang="ja-JP" dirty="0"/>
          </a:p>
          <a:p>
            <a:r>
              <a:rPr lang="ja-JP" altLang="en-US" dirty="0"/>
              <a:t>アノード・カソード基板のガーバファイルが</a:t>
            </a:r>
            <a:r>
              <a:rPr lang="en-US" altLang="ja-JP" dirty="0"/>
              <a:t>Ming-Lee</a:t>
            </a:r>
            <a:r>
              <a:rPr lang="ja-JP" altLang="en-US" dirty="0"/>
              <a:t>確認中。確認後製作開始</a:t>
            </a:r>
            <a:endParaRPr lang="en-US" altLang="ja-JP" dirty="0"/>
          </a:p>
          <a:p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849300815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8F9B0664-D1F4-4EDF-8041-BA016F54AC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418" y="681035"/>
            <a:ext cx="10502020" cy="4562947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0AA36172-CA4B-4A2C-B496-D5F6787B45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4"/>
            <a:ext cx="10515600" cy="1325563"/>
          </a:xfrm>
        </p:spPr>
        <p:txBody>
          <a:bodyPr/>
          <a:lstStyle/>
          <a:p>
            <a:r>
              <a:rPr kumimoji="1" lang="ja-JP" altLang="en-US" dirty="0"/>
              <a:t>マッチング</a:t>
            </a:r>
            <a:r>
              <a:rPr kumimoji="1" lang="en-US" altLang="ja-JP" dirty="0"/>
              <a:t>Test</a:t>
            </a:r>
            <a:r>
              <a:rPr kumimoji="1" lang="ja-JP" altLang="en-US" dirty="0"/>
              <a:t>について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D857051-6453-4BB6-80FE-2D02229437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129244DA-7F30-45B2-95AE-06CA55886D1C}"/>
              </a:ext>
            </a:extLst>
          </p:cNvPr>
          <p:cNvSpPr txBox="1"/>
          <p:nvPr/>
        </p:nvSpPr>
        <p:spPr>
          <a:xfrm>
            <a:off x="7692569" y="3644823"/>
            <a:ext cx="3647651" cy="3139321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Matching test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ja-JP" dirty="0"/>
              <a:t>K</a:t>
            </a:r>
            <a:r>
              <a:rPr kumimoji="1" lang="ja-JP" altLang="en-US" dirty="0"/>
              <a:t>は</a:t>
            </a:r>
            <a:r>
              <a:rPr kumimoji="1" lang="en-US" altLang="ja-JP" dirty="0"/>
              <a:t>open</a:t>
            </a:r>
            <a:r>
              <a:rPr kumimoji="1" lang="ja-JP" altLang="en-US" dirty="0"/>
              <a:t>にする</a:t>
            </a:r>
            <a:endParaRPr kumimoji="1" lang="en-US" altLang="ja-JP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ja-JP" altLang="en-US" dirty="0"/>
              <a:t>反対側から</a:t>
            </a:r>
            <a:r>
              <a:rPr lang="en-US" altLang="ja-JP" dirty="0"/>
              <a:t>pulse generator</a:t>
            </a:r>
            <a:r>
              <a:rPr lang="ja-JP" altLang="en-US" dirty="0"/>
              <a:t>でパルスを入れる</a:t>
            </a:r>
            <a:endParaRPr kumimoji="1" lang="en-US" altLang="ja-JP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ja-JP" altLang="en-US" dirty="0"/>
              <a:t>反射波</a:t>
            </a:r>
            <a:r>
              <a:rPr lang="en-US" altLang="ja-JP" dirty="0"/>
              <a:t>T3</a:t>
            </a:r>
            <a:r>
              <a:rPr lang="ja-JP" altLang="en-US" dirty="0"/>
              <a:t>を最小にするように</a:t>
            </a:r>
            <a:r>
              <a:rPr lang="en-US" altLang="ja-JP" dirty="0"/>
              <a:t>K</a:t>
            </a:r>
            <a:r>
              <a:rPr lang="ja-JP" altLang="en-US" dirty="0"/>
              <a:t>に抵抗（</a:t>
            </a:r>
            <a:r>
              <a:rPr lang="en-US" altLang="ja-JP" dirty="0"/>
              <a:t>Rm</a:t>
            </a:r>
            <a:r>
              <a:rPr lang="ja-JP" altLang="en-US" dirty="0"/>
              <a:t>）を入れる</a:t>
            </a:r>
            <a:endParaRPr lang="en-US" altLang="ja-JP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kumimoji="1" lang="ja-JP" altLang="en-US" dirty="0"/>
              <a:t>そのとき</a:t>
            </a:r>
            <a:r>
              <a:rPr kumimoji="1" lang="en-US" altLang="ja-JP" dirty="0"/>
              <a:t>Rm=</a:t>
            </a:r>
            <a:r>
              <a:rPr kumimoji="1" lang="en-US" altLang="ja-JP" dirty="0" err="1"/>
              <a:t>Rrpc</a:t>
            </a:r>
            <a:endParaRPr kumimoji="1" lang="en-US" altLang="ja-JP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kumimoji="1" lang="en-US" altLang="ja-JP" dirty="0" err="1"/>
              <a:t>BGOegg</a:t>
            </a:r>
            <a:r>
              <a:rPr kumimoji="1" lang="ja-JP" altLang="en-US" dirty="0"/>
              <a:t>では</a:t>
            </a:r>
            <a:r>
              <a:rPr kumimoji="1" lang="en-US" altLang="ja-JP" dirty="0"/>
              <a:t>39Ω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ja-JP" altLang="en-US" dirty="0"/>
              <a:t>最終の抵抗値は</a:t>
            </a:r>
            <a:endParaRPr lang="en-US" altLang="ja-JP" dirty="0"/>
          </a:p>
          <a:p>
            <a:r>
              <a:rPr lang="en-US" altLang="ja-JP" dirty="0"/>
              <a:t>Rx//50 = Rm</a:t>
            </a:r>
            <a:r>
              <a:rPr lang="ja-JP" altLang="en-US" dirty="0"/>
              <a:t>で計算できる。</a:t>
            </a:r>
            <a:endParaRPr lang="en-US" altLang="ja-JP" dirty="0"/>
          </a:p>
          <a:p>
            <a:r>
              <a:rPr lang="en-US" altLang="ja-JP" dirty="0"/>
              <a:t>Rm=40Ω</a:t>
            </a:r>
            <a:r>
              <a:rPr lang="ja-JP" altLang="en-US" dirty="0"/>
              <a:t>の場合、</a:t>
            </a:r>
            <a:r>
              <a:rPr lang="en-US" altLang="ja-JP" dirty="0"/>
              <a:t>Rx=200Ω</a:t>
            </a:r>
            <a:endParaRPr kumimoji="1" lang="en-US" altLang="ja-JP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D7D3C1DC-A986-45C9-87E8-3291B2D1FEA7}"/>
              </a:ext>
            </a:extLst>
          </p:cNvPr>
          <p:cNvSpPr txBox="1"/>
          <p:nvPr/>
        </p:nvSpPr>
        <p:spPr>
          <a:xfrm flipH="1">
            <a:off x="4860833" y="1640959"/>
            <a:ext cx="7815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err="1"/>
              <a:t>Lemo</a:t>
            </a:r>
            <a:endParaRPr kumimoji="1" lang="ja-JP" altLang="en-US" dirty="0"/>
          </a:p>
        </p:txBody>
      </p:sp>
      <p:cxnSp>
        <p:nvCxnSpPr>
          <p:cNvPr id="8" name="直線矢印コネクタ 7">
            <a:extLst>
              <a:ext uri="{FF2B5EF4-FFF2-40B4-BE49-F238E27FC236}">
                <a16:creationId xmlns:a16="http://schemas.microsoft.com/office/drawing/2014/main" id="{CE1D82E2-1860-4AE6-A50D-512AEBE241BE}"/>
              </a:ext>
            </a:extLst>
          </p:cNvPr>
          <p:cNvCxnSpPr>
            <a:cxnSpLocks/>
          </p:cNvCxnSpPr>
          <p:nvPr/>
        </p:nvCxnSpPr>
        <p:spPr>
          <a:xfrm flipH="1">
            <a:off x="4513944" y="1825625"/>
            <a:ext cx="609599" cy="59826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7270369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9D5D106-9E84-4546-A12E-7A81401C3A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5171"/>
            <a:ext cx="10515600" cy="1325563"/>
          </a:xfrm>
        </p:spPr>
        <p:txBody>
          <a:bodyPr/>
          <a:lstStyle/>
          <a:p>
            <a:r>
              <a:rPr kumimoji="1" lang="ja-JP" altLang="en-US" dirty="0"/>
              <a:t>実際のテスト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10DE0CF-DBBE-4E63-B74B-8EFC074E35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4350" y="2006668"/>
            <a:ext cx="6492283" cy="4351338"/>
          </a:xfrm>
        </p:spPr>
        <p:txBody>
          <a:bodyPr>
            <a:normAutofit fontScale="77500" lnSpcReduction="20000"/>
          </a:bodyPr>
          <a:lstStyle/>
          <a:p>
            <a:r>
              <a:rPr kumimoji="1" lang="ja-JP" altLang="en-US" dirty="0"/>
              <a:t>組上げなくてもテスト可能。カーボンテープのみアノード基板に張る必要あり→</a:t>
            </a:r>
            <a:r>
              <a:rPr kumimoji="1" lang="en-US" altLang="ja-JP" dirty="0"/>
              <a:t>Ming-Lee</a:t>
            </a:r>
          </a:p>
          <a:p>
            <a:r>
              <a:rPr lang="ja-JP" altLang="en-US" dirty="0"/>
              <a:t>実際に</a:t>
            </a:r>
            <a:r>
              <a:rPr lang="en-US" altLang="ja-JP" dirty="0"/>
              <a:t>RPC</a:t>
            </a:r>
            <a:r>
              <a:rPr lang="ja-JP" altLang="en-US" dirty="0"/>
              <a:t>を組んでからの方が良い→冨田さん</a:t>
            </a:r>
            <a:endParaRPr lang="en-US" altLang="ja-JP" dirty="0"/>
          </a:p>
          <a:p>
            <a:r>
              <a:rPr kumimoji="1" lang="ja-JP" altLang="en-US" dirty="0"/>
              <a:t>私の提案：筑波大での事前テスト</a:t>
            </a:r>
            <a:endParaRPr kumimoji="1" lang="en-US" altLang="ja-JP" dirty="0"/>
          </a:p>
          <a:p>
            <a:pPr marL="457200" lvl="1" indent="0">
              <a:buNone/>
            </a:pPr>
            <a:r>
              <a:rPr kumimoji="1" lang="en-US" altLang="ja-JP" dirty="0"/>
              <a:t>Configuration</a:t>
            </a:r>
          </a:p>
          <a:p>
            <a:pPr lvl="1"/>
            <a:r>
              <a:rPr lang="ja-JP" altLang="en-US" dirty="0"/>
              <a:t>アノード基板</a:t>
            </a:r>
            <a:r>
              <a:rPr lang="en-US" altLang="ja-JP" dirty="0"/>
              <a:t>+</a:t>
            </a:r>
            <a:r>
              <a:rPr lang="ja-JP" altLang="en-US" dirty="0"/>
              <a:t>カーボンテープ</a:t>
            </a:r>
            <a:endParaRPr lang="en-US" altLang="ja-JP" dirty="0"/>
          </a:p>
          <a:p>
            <a:pPr lvl="1"/>
            <a:r>
              <a:rPr kumimoji="1" lang="ja-JP" altLang="en-US" dirty="0"/>
              <a:t>上下に</a:t>
            </a:r>
            <a:r>
              <a:rPr kumimoji="1" lang="en-US" altLang="ja-JP" dirty="0"/>
              <a:t>6</a:t>
            </a:r>
            <a:r>
              <a:rPr kumimoji="1" lang="ja-JP" altLang="en-US" dirty="0"/>
              <a:t>枚ずつガラスを重ねる</a:t>
            </a:r>
            <a:endParaRPr kumimoji="1" lang="en-US" altLang="ja-JP" dirty="0"/>
          </a:p>
          <a:p>
            <a:pPr marL="457200" lvl="1" indent="0">
              <a:buNone/>
            </a:pPr>
            <a:r>
              <a:rPr kumimoji="1" lang="ja-JP" altLang="en-US" dirty="0"/>
              <a:t>→</a:t>
            </a:r>
            <a:r>
              <a:rPr kumimoji="1" lang="en-US" altLang="ja-JP" dirty="0"/>
              <a:t>RPC</a:t>
            </a:r>
            <a:r>
              <a:rPr kumimoji="1" lang="ja-JP" altLang="en-US" dirty="0"/>
              <a:t>の抵抗、実際に付ける抵抗</a:t>
            </a:r>
            <a:endParaRPr kumimoji="1" lang="en-US" altLang="ja-JP" dirty="0"/>
          </a:p>
          <a:p>
            <a:pPr marL="457200" lvl="1" indent="0">
              <a:buNone/>
            </a:pPr>
            <a:r>
              <a:rPr lang="ja-JP" altLang="en-US" dirty="0"/>
              <a:t>がほぼ決定できる</a:t>
            </a:r>
            <a:endParaRPr lang="en-US" altLang="ja-JP" dirty="0"/>
          </a:p>
          <a:p>
            <a:r>
              <a:rPr kumimoji="1" lang="ja-JP" altLang="en-US" dirty="0"/>
              <a:t>決定した抵抗を実装して</a:t>
            </a:r>
            <a:r>
              <a:rPr kumimoji="1" lang="en-US" altLang="ja-JP" dirty="0"/>
              <a:t>Spring-8</a:t>
            </a:r>
            <a:r>
              <a:rPr kumimoji="1" lang="ja-JP" altLang="en-US" dirty="0"/>
              <a:t>に</a:t>
            </a:r>
            <a:endParaRPr kumimoji="1" lang="en-US" altLang="ja-JP" dirty="0"/>
          </a:p>
          <a:p>
            <a:pPr marL="0" indent="0">
              <a:buNone/>
            </a:pPr>
            <a:r>
              <a:rPr kumimoji="1" lang="ja-JP" altLang="en-US" dirty="0"/>
              <a:t>持っていく</a:t>
            </a:r>
            <a:endParaRPr kumimoji="1" lang="en-US" altLang="ja-JP" dirty="0"/>
          </a:p>
          <a:p>
            <a:pPr marL="0" indent="0">
              <a:buNone/>
            </a:pPr>
            <a:r>
              <a:rPr lang="ja-JP" altLang="en-US" dirty="0"/>
              <a:t>不安であればその他２種類の抵抗値</a:t>
            </a:r>
            <a:endParaRPr lang="en-US" altLang="ja-JP" dirty="0"/>
          </a:p>
          <a:p>
            <a:pPr marL="0" indent="0">
              <a:buNone/>
            </a:pPr>
            <a:r>
              <a:rPr kumimoji="1" lang="ja-JP" altLang="en-US" dirty="0"/>
              <a:t>をアノード基板に実装しておく</a:t>
            </a:r>
            <a:endParaRPr kumimoji="1" lang="en-US" altLang="ja-JP" dirty="0"/>
          </a:p>
        </p:txBody>
      </p:sp>
      <p:grpSp>
        <p:nvGrpSpPr>
          <p:cNvPr id="92" name="グループ化 91">
            <a:extLst>
              <a:ext uri="{FF2B5EF4-FFF2-40B4-BE49-F238E27FC236}">
                <a16:creationId xmlns:a16="http://schemas.microsoft.com/office/drawing/2014/main" id="{C3874C7C-7C42-4529-B3B0-A27C3DDE1048}"/>
              </a:ext>
            </a:extLst>
          </p:cNvPr>
          <p:cNvGrpSpPr/>
          <p:nvPr/>
        </p:nvGrpSpPr>
        <p:grpSpPr>
          <a:xfrm>
            <a:off x="6681865" y="3715544"/>
            <a:ext cx="7285685" cy="2137391"/>
            <a:chOff x="4395865" y="3556078"/>
            <a:chExt cx="7285685" cy="2137391"/>
          </a:xfrm>
        </p:grpSpPr>
        <p:grpSp>
          <p:nvGrpSpPr>
            <p:cNvPr id="35" name="グループ化 34">
              <a:extLst>
                <a:ext uri="{FF2B5EF4-FFF2-40B4-BE49-F238E27FC236}">
                  <a16:creationId xmlns:a16="http://schemas.microsoft.com/office/drawing/2014/main" id="{471BE43C-8A1D-4391-824E-7D145BB6B0FA}"/>
                </a:ext>
              </a:extLst>
            </p:cNvPr>
            <p:cNvGrpSpPr/>
            <p:nvPr/>
          </p:nvGrpSpPr>
          <p:grpSpPr>
            <a:xfrm>
              <a:off x="4395865" y="3556078"/>
              <a:ext cx="7285685" cy="2137391"/>
              <a:chOff x="676750" y="3416711"/>
              <a:chExt cx="7285685" cy="2137391"/>
            </a:xfrm>
          </p:grpSpPr>
          <p:sp>
            <p:nvSpPr>
              <p:cNvPr id="38" name="正方形/長方形 37">
                <a:extLst>
                  <a:ext uri="{FF2B5EF4-FFF2-40B4-BE49-F238E27FC236}">
                    <a16:creationId xmlns:a16="http://schemas.microsoft.com/office/drawing/2014/main" id="{C0AB1D4A-8BC9-459B-A9A4-A713089AD995}"/>
                  </a:ext>
                </a:extLst>
              </p:cNvPr>
              <p:cNvSpPr/>
              <p:nvPr/>
            </p:nvSpPr>
            <p:spPr>
              <a:xfrm>
                <a:off x="1387718" y="4498237"/>
                <a:ext cx="227668" cy="1018003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9" name="正方形/長方形 38">
                <a:extLst>
                  <a:ext uri="{FF2B5EF4-FFF2-40B4-BE49-F238E27FC236}">
                    <a16:creationId xmlns:a16="http://schemas.microsoft.com/office/drawing/2014/main" id="{5F9BDFB7-B954-43C9-ACE5-D5F5D4E6BF03}"/>
                  </a:ext>
                </a:extLst>
              </p:cNvPr>
              <p:cNvSpPr/>
              <p:nvPr/>
            </p:nvSpPr>
            <p:spPr>
              <a:xfrm>
                <a:off x="676750" y="5508383"/>
                <a:ext cx="7275347" cy="4571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0" name="正方形/長方形 39">
                <a:extLst>
                  <a:ext uri="{FF2B5EF4-FFF2-40B4-BE49-F238E27FC236}">
                    <a16:creationId xmlns:a16="http://schemas.microsoft.com/office/drawing/2014/main" id="{F316162C-37D7-4A7A-9BBC-B35BD38AF9D9}"/>
                  </a:ext>
                </a:extLst>
              </p:cNvPr>
              <p:cNvSpPr/>
              <p:nvPr/>
            </p:nvSpPr>
            <p:spPr>
              <a:xfrm>
                <a:off x="3943383" y="3468244"/>
                <a:ext cx="4018242" cy="344543"/>
              </a:xfrm>
              <a:prstGeom prst="rect">
                <a:avLst/>
              </a:prstGeom>
              <a:solidFill>
                <a:srgbClr val="FB79E2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1" name="正方形/長方形 40">
                <a:extLst>
                  <a:ext uri="{FF2B5EF4-FFF2-40B4-BE49-F238E27FC236}">
                    <a16:creationId xmlns:a16="http://schemas.microsoft.com/office/drawing/2014/main" id="{DBC0825A-FAC6-4D41-A72D-56BE270F8434}"/>
                  </a:ext>
                </a:extLst>
              </p:cNvPr>
              <p:cNvSpPr/>
              <p:nvPr/>
            </p:nvSpPr>
            <p:spPr>
              <a:xfrm rot="5400000">
                <a:off x="5509411" y="1487327"/>
                <a:ext cx="73612" cy="4792355"/>
              </a:xfrm>
              <a:prstGeom prst="rect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2" name="正方形/長方形 41">
                <a:extLst>
                  <a:ext uri="{FF2B5EF4-FFF2-40B4-BE49-F238E27FC236}">
                    <a16:creationId xmlns:a16="http://schemas.microsoft.com/office/drawing/2014/main" id="{AAB2BF96-B6D6-4488-9387-432D8B600C01}"/>
                  </a:ext>
                </a:extLst>
              </p:cNvPr>
              <p:cNvSpPr/>
              <p:nvPr/>
            </p:nvSpPr>
            <p:spPr>
              <a:xfrm rot="5400000">
                <a:off x="5803373" y="2391682"/>
                <a:ext cx="69121" cy="4224158"/>
              </a:xfrm>
              <a:prstGeom prst="rect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3" name="正方形/長方形 42">
                <a:extLst>
                  <a:ext uri="{FF2B5EF4-FFF2-40B4-BE49-F238E27FC236}">
                    <a16:creationId xmlns:a16="http://schemas.microsoft.com/office/drawing/2014/main" id="{85192B28-C91C-4C8A-8BA6-A38E2F12DA11}"/>
                  </a:ext>
                </a:extLst>
              </p:cNvPr>
              <p:cNvSpPr/>
              <p:nvPr/>
            </p:nvSpPr>
            <p:spPr>
              <a:xfrm rot="5400000">
                <a:off x="5509902" y="2655645"/>
                <a:ext cx="73612" cy="4792355"/>
              </a:xfrm>
              <a:prstGeom prst="rect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grpSp>
            <p:nvGrpSpPr>
              <p:cNvPr id="44" name="グループ化 43">
                <a:extLst>
                  <a:ext uri="{FF2B5EF4-FFF2-40B4-BE49-F238E27FC236}">
                    <a16:creationId xmlns:a16="http://schemas.microsoft.com/office/drawing/2014/main" id="{F1E30FEC-2BDC-4F40-B53B-0F93F2C2A501}"/>
                  </a:ext>
                </a:extLst>
              </p:cNvPr>
              <p:cNvGrpSpPr/>
              <p:nvPr/>
            </p:nvGrpSpPr>
            <p:grpSpPr>
              <a:xfrm>
                <a:off x="3943886" y="4560619"/>
                <a:ext cx="4015509" cy="428430"/>
                <a:chOff x="1932451" y="3970523"/>
                <a:chExt cx="3972065" cy="428430"/>
              </a:xfrm>
            </p:grpSpPr>
            <p:sp>
              <p:nvSpPr>
                <p:cNvPr id="83" name="正方形/長方形 82">
                  <a:extLst>
                    <a:ext uri="{FF2B5EF4-FFF2-40B4-BE49-F238E27FC236}">
                      <a16:creationId xmlns:a16="http://schemas.microsoft.com/office/drawing/2014/main" id="{054F58A0-D4B4-4859-8326-A9F1BF907D90}"/>
                    </a:ext>
                  </a:extLst>
                </p:cNvPr>
                <p:cNvSpPr/>
                <p:nvPr/>
              </p:nvSpPr>
              <p:spPr>
                <a:xfrm rot="5400000">
                  <a:off x="3895721" y="2008523"/>
                  <a:ext cx="36000" cy="3960000"/>
                </a:xfrm>
                <a:prstGeom prst="rect">
                  <a:avLst/>
                </a:prstGeom>
                <a:solidFill>
                  <a:srgbClr val="C9F1FF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84" name="正方形/長方形 83">
                  <a:extLst>
                    <a:ext uri="{FF2B5EF4-FFF2-40B4-BE49-F238E27FC236}">
                      <a16:creationId xmlns:a16="http://schemas.microsoft.com/office/drawing/2014/main" id="{F0C237B9-9EBB-46D5-B72A-FEDA40658070}"/>
                    </a:ext>
                  </a:extLst>
                </p:cNvPr>
                <p:cNvSpPr/>
                <p:nvPr/>
              </p:nvSpPr>
              <p:spPr>
                <a:xfrm rot="5400000">
                  <a:off x="3894451" y="2094248"/>
                  <a:ext cx="36000" cy="3960000"/>
                </a:xfrm>
                <a:prstGeom prst="rect">
                  <a:avLst/>
                </a:prstGeom>
                <a:solidFill>
                  <a:srgbClr val="C9F1FF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85" name="正方形/長方形 84">
                  <a:extLst>
                    <a:ext uri="{FF2B5EF4-FFF2-40B4-BE49-F238E27FC236}">
                      <a16:creationId xmlns:a16="http://schemas.microsoft.com/office/drawing/2014/main" id="{811E4EB4-162D-4E15-A360-D69B657E944B}"/>
                    </a:ext>
                  </a:extLst>
                </p:cNvPr>
                <p:cNvSpPr/>
                <p:nvPr/>
              </p:nvSpPr>
              <p:spPr>
                <a:xfrm rot="5400000">
                  <a:off x="3898896" y="2179973"/>
                  <a:ext cx="36000" cy="3960000"/>
                </a:xfrm>
                <a:prstGeom prst="rect">
                  <a:avLst/>
                </a:prstGeom>
                <a:solidFill>
                  <a:srgbClr val="C9F1FF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86" name="正方形/長方形 85">
                  <a:extLst>
                    <a:ext uri="{FF2B5EF4-FFF2-40B4-BE49-F238E27FC236}">
                      <a16:creationId xmlns:a16="http://schemas.microsoft.com/office/drawing/2014/main" id="{E11412D6-6B12-4744-AC1F-2307F1103925}"/>
                    </a:ext>
                  </a:extLst>
                </p:cNvPr>
                <p:cNvSpPr/>
                <p:nvPr/>
              </p:nvSpPr>
              <p:spPr>
                <a:xfrm rot="5400000">
                  <a:off x="3898896" y="2256173"/>
                  <a:ext cx="36000" cy="3960000"/>
                </a:xfrm>
                <a:prstGeom prst="rect">
                  <a:avLst/>
                </a:prstGeom>
                <a:solidFill>
                  <a:srgbClr val="C9F1FF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87" name="正方形/長方形 86">
                  <a:extLst>
                    <a:ext uri="{FF2B5EF4-FFF2-40B4-BE49-F238E27FC236}">
                      <a16:creationId xmlns:a16="http://schemas.microsoft.com/office/drawing/2014/main" id="{D33A0D76-8908-4ACA-B70B-14A8D33A761F}"/>
                    </a:ext>
                  </a:extLst>
                </p:cNvPr>
                <p:cNvSpPr/>
                <p:nvPr/>
              </p:nvSpPr>
              <p:spPr>
                <a:xfrm rot="5400000">
                  <a:off x="3896039" y="2332373"/>
                  <a:ext cx="36000" cy="3960000"/>
                </a:xfrm>
                <a:prstGeom prst="rect">
                  <a:avLst/>
                </a:prstGeom>
                <a:solidFill>
                  <a:srgbClr val="C9F1FF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88" name="正方形/長方形 87">
                  <a:extLst>
                    <a:ext uri="{FF2B5EF4-FFF2-40B4-BE49-F238E27FC236}">
                      <a16:creationId xmlns:a16="http://schemas.microsoft.com/office/drawing/2014/main" id="{7A68A355-8EEB-4646-BA7D-FA177DE1C044}"/>
                    </a:ext>
                  </a:extLst>
                </p:cNvPr>
                <p:cNvSpPr/>
                <p:nvPr/>
              </p:nvSpPr>
              <p:spPr>
                <a:xfrm rot="5400000">
                  <a:off x="3906516" y="2400953"/>
                  <a:ext cx="36000" cy="3960000"/>
                </a:xfrm>
                <a:prstGeom prst="rect">
                  <a:avLst/>
                </a:prstGeom>
                <a:solidFill>
                  <a:srgbClr val="C9F1FF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  <p:sp>
            <p:nvSpPr>
              <p:cNvPr id="45" name="正方形/長方形 44">
                <a:extLst>
                  <a:ext uri="{FF2B5EF4-FFF2-40B4-BE49-F238E27FC236}">
                    <a16:creationId xmlns:a16="http://schemas.microsoft.com/office/drawing/2014/main" id="{D493B051-2CE1-4D37-89DF-A42EB8EB9DD5}"/>
                  </a:ext>
                </a:extLst>
              </p:cNvPr>
              <p:cNvSpPr/>
              <p:nvPr/>
            </p:nvSpPr>
            <p:spPr>
              <a:xfrm rot="5400000">
                <a:off x="5537549" y="2020546"/>
                <a:ext cx="56916" cy="4787695"/>
              </a:xfrm>
              <a:prstGeom prst="rect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grpSp>
            <p:nvGrpSpPr>
              <p:cNvPr id="46" name="グループ化 45">
                <a:extLst>
                  <a:ext uri="{FF2B5EF4-FFF2-40B4-BE49-F238E27FC236}">
                    <a16:creationId xmlns:a16="http://schemas.microsoft.com/office/drawing/2014/main" id="{EDACA89F-E935-42E6-A8EC-22229F08D8F3}"/>
                  </a:ext>
                </a:extLst>
              </p:cNvPr>
              <p:cNvGrpSpPr/>
              <p:nvPr/>
            </p:nvGrpSpPr>
            <p:grpSpPr>
              <a:xfrm>
                <a:off x="3931594" y="3934325"/>
                <a:ext cx="4008751" cy="428430"/>
                <a:chOff x="1932451" y="3970523"/>
                <a:chExt cx="3972065" cy="428430"/>
              </a:xfrm>
            </p:grpSpPr>
            <p:sp>
              <p:nvSpPr>
                <p:cNvPr id="77" name="正方形/長方形 76">
                  <a:extLst>
                    <a:ext uri="{FF2B5EF4-FFF2-40B4-BE49-F238E27FC236}">
                      <a16:creationId xmlns:a16="http://schemas.microsoft.com/office/drawing/2014/main" id="{514FE539-BBC8-4EFA-B745-9B31AE89940A}"/>
                    </a:ext>
                  </a:extLst>
                </p:cNvPr>
                <p:cNvSpPr/>
                <p:nvPr/>
              </p:nvSpPr>
              <p:spPr>
                <a:xfrm rot="5400000">
                  <a:off x="3895721" y="2008523"/>
                  <a:ext cx="36000" cy="3960000"/>
                </a:xfrm>
                <a:prstGeom prst="rect">
                  <a:avLst/>
                </a:prstGeom>
                <a:solidFill>
                  <a:srgbClr val="C9F1FF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78" name="正方形/長方形 77">
                  <a:extLst>
                    <a:ext uri="{FF2B5EF4-FFF2-40B4-BE49-F238E27FC236}">
                      <a16:creationId xmlns:a16="http://schemas.microsoft.com/office/drawing/2014/main" id="{D08DBB08-0A2A-4C38-8D4B-EF316E0FC09D}"/>
                    </a:ext>
                  </a:extLst>
                </p:cNvPr>
                <p:cNvSpPr/>
                <p:nvPr/>
              </p:nvSpPr>
              <p:spPr>
                <a:xfrm rot="5400000">
                  <a:off x="3894451" y="2094248"/>
                  <a:ext cx="36000" cy="3960000"/>
                </a:xfrm>
                <a:prstGeom prst="rect">
                  <a:avLst/>
                </a:prstGeom>
                <a:solidFill>
                  <a:srgbClr val="C9F1FF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79" name="正方形/長方形 78">
                  <a:extLst>
                    <a:ext uri="{FF2B5EF4-FFF2-40B4-BE49-F238E27FC236}">
                      <a16:creationId xmlns:a16="http://schemas.microsoft.com/office/drawing/2014/main" id="{A427589F-4354-42BD-9DEE-236BA45CB693}"/>
                    </a:ext>
                  </a:extLst>
                </p:cNvPr>
                <p:cNvSpPr/>
                <p:nvPr/>
              </p:nvSpPr>
              <p:spPr>
                <a:xfrm rot="5400000">
                  <a:off x="3898896" y="2179973"/>
                  <a:ext cx="36000" cy="3960000"/>
                </a:xfrm>
                <a:prstGeom prst="rect">
                  <a:avLst/>
                </a:prstGeom>
                <a:solidFill>
                  <a:srgbClr val="C9F1FF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80" name="正方形/長方形 79">
                  <a:extLst>
                    <a:ext uri="{FF2B5EF4-FFF2-40B4-BE49-F238E27FC236}">
                      <a16:creationId xmlns:a16="http://schemas.microsoft.com/office/drawing/2014/main" id="{32A9D5D5-C249-4CAF-855F-0DFE4F02D96A}"/>
                    </a:ext>
                  </a:extLst>
                </p:cNvPr>
                <p:cNvSpPr/>
                <p:nvPr/>
              </p:nvSpPr>
              <p:spPr>
                <a:xfrm rot="5400000">
                  <a:off x="3898896" y="2256173"/>
                  <a:ext cx="36000" cy="3960000"/>
                </a:xfrm>
                <a:prstGeom prst="rect">
                  <a:avLst/>
                </a:prstGeom>
                <a:solidFill>
                  <a:srgbClr val="C9F1FF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81" name="正方形/長方形 80">
                  <a:extLst>
                    <a:ext uri="{FF2B5EF4-FFF2-40B4-BE49-F238E27FC236}">
                      <a16:creationId xmlns:a16="http://schemas.microsoft.com/office/drawing/2014/main" id="{BBAEFF8A-CC0E-4AA5-AD90-76CB5AFDF33A}"/>
                    </a:ext>
                  </a:extLst>
                </p:cNvPr>
                <p:cNvSpPr/>
                <p:nvPr/>
              </p:nvSpPr>
              <p:spPr>
                <a:xfrm rot="5400000">
                  <a:off x="3896039" y="2332373"/>
                  <a:ext cx="36000" cy="3960000"/>
                </a:xfrm>
                <a:prstGeom prst="rect">
                  <a:avLst/>
                </a:prstGeom>
                <a:solidFill>
                  <a:srgbClr val="C9F1FF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82" name="正方形/長方形 81">
                  <a:extLst>
                    <a:ext uri="{FF2B5EF4-FFF2-40B4-BE49-F238E27FC236}">
                      <a16:creationId xmlns:a16="http://schemas.microsoft.com/office/drawing/2014/main" id="{4AB29227-2D2F-4E10-B467-256B502829A3}"/>
                    </a:ext>
                  </a:extLst>
                </p:cNvPr>
                <p:cNvSpPr/>
                <p:nvPr/>
              </p:nvSpPr>
              <p:spPr>
                <a:xfrm rot="5400000">
                  <a:off x="3906516" y="2400953"/>
                  <a:ext cx="36000" cy="3960000"/>
                </a:xfrm>
                <a:prstGeom prst="rect">
                  <a:avLst/>
                </a:prstGeom>
                <a:solidFill>
                  <a:srgbClr val="C9F1FF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  <p:sp>
            <p:nvSpPr>
              <p:cNvPr id="47" name="正方形/長方形 46">
                <a:extLst>
                  <a:ext uri="{FF2B5EF4-FFF2-40B4-BE49-F238E27FC236}">
                    <a16:creationId xmlns:a16="http://schemas.microsoft.com/office/drawing/2014/main" id="{06E28E22-F5DA-4C0A-B063-1DC67107CB77}"/>
                  </a:ext>
                </a:extLst>
              </p:cNvPr>
              <p:cNvSpPr/>
              <p:nvPr/>
            </p:nvSpPr>
            <p:spPr>
              <a:xfrm rot="5400000">
                <a:off x="5544058" y="1439625"/>
                <a:ext cx="18000" cy="4792355"/>
              </a:xfrm>
              <a:prstGeom prst="rect">
                <a:avLst/>
              </a:prstGeom>
              <a:solidFill>
                <a:srgbClr val="FFFF00"/>
              </a:solidFill>
              <a:ln w="3175">
                <a:solidFill>
                  <a:srgbClr val="B88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8" name="正方形/長方形 47">
                <a:extLst>
                  <a:ext uri="{FF2B5EF4-FFF2-40B4-BE49-F238E27FC236}">
                    <a16:creationId xmlns:a16="http://schemas.microsoft.com/office/drawing/2014/main" id="{96B4C1FC-D66B-4E8E-92DE-1BDBC388734F}"/>
                  </a:ext>
                </a:extLst>
              </p:cNvPr>
              <p:cNvSpPr/>
              <p:nvPr/>
            </p:nvSpPr>
            <p:spPr>
              <a:xfrm rot="5400000">
                <a:off x="5552432" y="2710069"/>
                <a:ext cx="18000" cy="4792355"/>
              </a:xfrm>
              <a:prstGeom prst="rect">
                <a:avLst/>
              </a:prstGeom>
              <a:solidFill>
                <a:srgbClr val="FFFF00"/>
              </a:solidFill>
              <a:ln w="3175">
                <a:solidFill>
                  <a:srgbClr val="B88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9" name="正方形/長方形 48">
                <a:extLst>
                  <a:ext uri="{FF2B5EF4-FFF2-40B4-BE49-F238E27FC236}">
                    <a16:creationId xmlns:a16="http://schemas.microsoft.com/office/drawing/2014/main" id="{A9254D50-A7C4-4C8F-AA13-04B275C0944C}"/>
                  </a:ext>
                </a:extLst>
              </p:cNvPr>
              <p:cNvSpPr/>
              <p:nvPr/>
            </p:nvSpPr>
            <p:spPr>
              <a:xfrm rot="5400000">
                <a:off x="5565801" y="2077688"/>
                <a:ext cx="14400" cy="4761988"/>
              </a:xfrm>
              <a:prstGeom prst="rect">
                <a:avLst/>
              </a:prstGeom>
              <a:solidFill>
                <a:srgbClr val="FFFF00"/>
              </a:solidFill>
              <a:ln w="3175">
                <a:solidFill>
                  <a:srgbClr val="B88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50" name="正方形/長方形 49">
                <a:extLst>
                  <a:ext uri="{FF2B5EF4-FFF2-40B4-BE49-F238E27FC236}">
                    <a16:creationId xmlns:a16="http://schemas.microsoft.com/office/drawing/2014/main" id="{24949A4E-19E6-4FBC-84AB-BB174D26AE9A}"/>
                  </a:ext>
                </a:extLst>
              </p:cNvPr>
              <p:cNvSpPr/>
              <p:nvPr/>
            </p:nvSpPr>
            <p:spPr>
              <a:xfrm rot="5400000">
                <a:off x="6203345" y="2199242"/>
                <a:ext cx="18000" cy="3456000"/>
              </a:xfrm>
              <a:prstGeom prst="rect">
                <a:avLst/>
              </a:prstGeom>
              <a:solidFill>
                <a:srgbClr val="FF0000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51" name="正方形/長方形 50">
                <a:extLst>
                  <a:ext uri="{FF2B5EF4-FFF2-40B4-BE49-F238E27FC236}">
                    <a16:creationId xmlns:a16="http://schemas.microsoft.com/office/drawing/2014/main" id="{417B9D25-8D24-4A71-BCB9-2D6B3961E410}"/>
                  </a:ext>
                </a:extLst>
              </p:cNvPr>
              <p:cNvSpPr/>
              <p:nvPr/>
            </p:nvSpPr>
            <p:spPr>
              <a:xfrm rot="5400000">
                <a:off x="6216045" y="2643742"/>
                <a:ext cx="18000" cy="3456000"/>
              </a:xfrm>
              <a:prstGeom prst="rect">
                <a:avLst/>
              </a:prstGeom>
              <a:solidFill>
                <a:srgbClr val="FF0000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52" name="正方形/長方形 51">
                <a:extLst>
                  <a:ext uri="{FF2B5EF4-FFF2-40B4-BE49-F238E27FC236}">
                    <a16:creationId xmlns:a16="http://schemas.microsoft.com/office/drawing/2014/main" id="{987F12F1-FF0B-4D9D-83E0-C2F80B1EDA6A}"/>
                  </a:ext>
                </a:extLst>
              </p:cNvPr>
              <p:cNvSpPr/>
              <p:nvPr/>
            </p:nvSpPr>
            <p:spPr>
              <a:xfrm rot="5400000">
                <a:off x="6222395" y="2821542"/>
                <a:ext cx="18000" cy="3456000"/>
              </a:xfrm>
              <a:prstGeom prst="rect">
                <a:avLst/>
              </a:prstGeom>
              <a:solidFill>
                <a:srgbClr val="FF0000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53" name="正方形/長方形 52">
                <a:extLst>
                  <a:ext uri="{FF2B5EF4-FFF2-40B4-BE49-F238E27FC236}">
                    <a16:creationId xmlns:a16="http://schemas.microsoft.com/office/drawing/2014/main" id="{2831CA10-6FD3-4038-BA65-5C1EE3D1FE27}"/>
                  </a:ext>
                </a:extLst>
              </p:cNvPr>
              <p:cNvSpPr/>
              <p:nvPr/>
            </p:nvSpPr>
            <p:spPr>
              <a:xfrm rot="5400000">
                <a:off x="6222395" y="3285092"/>
                <a:ext cx="18000" cy="3456000"/>
              </a:xfrm>
              <a:prstGeom prst="rect">
                <a:avLst/>
              </a:prstGeom>
              <a:solidFill>
                <a:srgbClr val="FF0000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54" name="直線コネクタ 53">
                <a:extLst>
                  <a:ext uri="{FF2B5EF4-FFF2-40B4-BE49-F238E27FC236}">
                    <a16:creationId xmlns:a16="http://schemas.microsoft.com/office/drawing/2014/main" id="{C3BA272A-D5D3-4A2E-A84E-D9C4DF66FA35}"/>
                  </a:ext>
                </a:extLst>
              </p:cNvPr>
              <p:cNvCxnSpPr/>
              <p:nvPr/>
            </p:nvCxnSpPr>
            <p:spPr>
              <a:xfrm>
                <a:off x="3936627" y="3968343"/>
                <a:ext cx="0" cy="46388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6" name="テキスト ボックス 55">
                <a:extLst>
                  <a:ext uri="{FF2B5EF4-FFF2-40B4-BE49-F238E27FC236}">
                    <a16:creationId xmlns:a16="http://schemas.microsoft.com/office/drawing/2014/main" id="{59E004BD-81A1-4013-BAAE-31DE94467380}"/>
                  </a:ext>
                </a:extLst>
              </p:cNvPr>
              <p:cNvSpPr txBox="1"/>
              <p:nvPr/>
            </p:nvSpPr>
            <p:spPr>
              <a:xfrm>
                <a:off x="1722100" y="4060985"/>
                <a:ext cx="142542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ja-JP" altLang="en-US" dirty="0"/>
                  <a:t>アンプ基板</a:t>
                </a:r>
                <a:endParaRPr lang="en-US" altLang="ja-JP" dirty="0"/>
              </a:p>
            </p:txBody>
          </p:sp>
          <p:grpSp>
            <p:nvGrpSpPr>
              <p:cNvPr id="57" name="グループ化 56">
                <a:extLst>
                  <a:ext uri="{FF2B5EF4-FFF2-40B4-BE49-F238E27FC236}">
                    <a16:creationId xmlns:a16="http://schemas.microsoft.com/office/drawing/2014/main" id="{79A5A89E-7350-4C17-A88B-FA606F3B9684}"/>
                  </a:ext>
                </a:extLst>
              </p:cNvPr>
              <p:cNvGrpSpPr/>
              <p:nvPr/>
            </p:nvGrpSpPr>
            <p:grpSpPr>
              <a:xfrm>
                <a:off x="816308" y="4288291"/>
                <a:ext cx="2738640" cy="393659"/>
                <a:chOff x="816308" y="4269241"/>
                <a:chExt cx="2738640" cy="393659"/>
              </a:xfrm>
            </p:grpSpPr>
            <p:sp>
              <p:nvSpPr>
                <p:cNvPr id="74" name="正方形/長方形 73">
                  <a:extLst>
                    <a:ext uri="{FF2B5EF4-FFF2-40B4-BE49-F238E27FC236}">
                      <a16:creationId xmlns:a16="http://schemas.microsoft.com/office/drawing/2014/main" id="{94D0DB64-60CD-49F5-AA93-B184D75CD659}"/>
                    </a:ext>
                  </a:extLst>
                </p:cNvPr>
                <p:cNvSpPr/>
                <p:nvPr/>
              </p:nvSpPr>
              <p:spPr>
                <a:xfrm rot="5400000">
                  <a:off x="2159880" y="3267831"/>
                  <a:ext cx="186710" cy="2603427"/>
                </a:xfrm>
                <a:prstGeom prst="rect">
                  <a:avLst/>
                </a:prstGeom>
                <a:solidFill>
                  <a:srgbClr val="FF0000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75" name="正方形/長方形 74">
                  <a:extLst>
                    <a:ext uri="{FF2B5EF4-FFF2-40B4-BE49-F238E27FC236}">
                      <a16:creationId xmlns:a16="http://schemas.microsoft.com/office/drawing/2014/main" id="{8DC435B2-8149-4873-A1A7-9AF53AADEEF8}"/>
                    </a:ext>
                  </a:extLst>
                </p:cNvPr>
                <p:cNvSpPr/>
                <p:nvPr/>
              </p:nvSpPr>
              <p:spPr>
                <a:xfrm>
                  <a:off x="956062" y="4269241"/>
                  <a:ext cx="314854" cy="210123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76" name="正方形/長方形 75">
                  <a:extLst>
                    <a:ext uri="{FF2B5EF4-FFF2-40B4-BE49-F238E27FC236}">
                      <a16:creationId xmlns:a16="http://schemas.microsoft.com/office/drawing/2014/main" id="{22C4E6EB-2A83-4EA4-AEC5-D2D900FDD3CB}"/>
                    </a:ext>
                  </a:extLst>
                </p:cNvPr>
                <p:cNvSpPr/>
                <p:nvPr/>
              </p:nvSpPr>
              <p:spPr>
                <a:xfrm>
                  <a:off x="816308" y="4319255"/>
                  <a:ext cx="138057" cy="13172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  <p:sp>
            <p:nvSpPr>
              <p:cNvPr id="72" name="四角形: 角を丸くする 71">
                <a:extLst>
                  <a:ext uri="{FF2B5EF4-FFF2-40B4-BE49-F238E27FC236}">
                    <a16:creationId xmlns:a16="http://schemas.microsoft.com/office/drawing/2014/main" id="{30ADE019-5F86-442E-9AFA-AA22CD8A0BB6}"/>
                  </a:ext>
                </a:extLst>
              </p:cNvPr>
              <p:cNvSpPr/>
              <p:nvPr/>
            </p:nvSpPr>
            <p:spPr>
              <a:xfrm>
                <a:off x="3210260" y="5095114"/>
                <a:ext cx="234635" cy="114252"/>
              </a:xfrm>
              <a:prstGeom prst="roundRect">
                <a:avLst/>
              </a:prstGeom>
              <a:solidFill>
                <a:srgbClr val="01FF74">
                  <a:alpha val="50196"/>
                </a:s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60" name="正方形/長方形 59">
                <a:extLst>
                  <a:ext uri="{FF2B5EF4-FFF2-40B4-BE49-F238E27FC236}">
                    <a16:creationId xmlns:a16="http://schemas.microsoft.com/office/drawing/2014/main" id="{20E96D87-E4F8-4EB0-BC2F-3823162BE850}"/>
                  </a:ext>
                </a:extLst>
              </p:cNvPr>
              <p:cNvSpPr/>
              <p:nvPr/>
            </p:nvSpPr>
            <p:spPr>
              <a:xfrm rot="5400000">
                <a:off x="3282598" y="4384183"/>
                <a:ext cx="36000" cy="208753"/>
              </a:xfrm>
              <a:prstGeom prst="rect">
                <a:avLst/>
              </a:prstGeom>
              <a:solidFill>
                <a:srgbClr val="FFC000"/>
              </a:solidFill>
              <a:ln w="3175">
                <a:solidFill>
                  <a:srgbClr val="B88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63" name="正方形/長方形 62">
                <a:extLst>
                  <a:ext uri="{FF2B5EF4-FFF2-40B4-BE49-F238E27FC236}">
                    <a16:creationId xmlns:a16="http://schemas.microsoft.com/office/drawing/2014/main" id="{01932686-C4BE-4FF4-BF17-FE43AB76ED47}"/>
                  </a:ext>
                </a:extLst>
              </p:cNvPr>
              <p:cNvSpPr/>
              <p:nvPr/>
            </p:nvSpPr>
            <p:spPr>
              <a:xfrm>
                <a:off x="3944193" y="5142704"/>
                <a:ext cx="4018242" cy="344543"/>
              </a:xfrm>
              <a:prstGeom prst="rect">
                <a:avLst/>
              </a:prstGeom>
              <a:solidFill>
                <a:srgbClr val="FB79E2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grpSp>
            <p:nvGrpSpPr>
              <p:cNvPr id="66" name="グループ化 65">
                <a:extLst>
                  <a:ext uri="{FF2B5EF4-FFF2-40B4-BE49-F238E27FC236}">
                    <a16:creationId xmlns:a16="http://schemas.microsoft.com/office/drawing/2014/main" id="{44A8CA71-0F58-470F-81AA-7E3BDC6032AB}"/>
                  </a:ext>
                </a:extLst>
              </p:cNvPr>
              <p:cNvGrpSpPr/>
              <p:nvPr/>
            </p:nvGrpSpPr>
            <p:grpSpPr>
              <a:xfrm>
                <a:off x="3222948" y="3730707"/>
                <a:ext cx="180000" cy="1508819"/>
                <a:chOff x="2618019" y="3755170"/>
                <a:chExt cx="180000" cy="1450617"/>
              </a:xfrm>
            </p:grpSpPr>
            <p:sp>
              <p:nvSpPr>
                <p:cNvPr id="70" name="斜め縞 69">
                  <a:extLst>
                    <a:ext uri="{FF2B5EF4-FFF2-40B4-BE49-F238E27FC236}">
                      <a16:creationId xmlns:a16="http://schemas.microsoft.com/office/drawing/2014/main" id="{30A5F8B0-67AF-4F93-AC6D-E4424C8A625B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2643148">
                  <a:off x="2618019" y="3755170"/>
                  <a:ext cx="180000" cy="180000"/>
                </a:xfrm>
                <a:prstGeom prst="diagStripe">
                  <a:avLst/>
                </a:prstGeom>
                <a:solidFill>
                  <a:srgbClr val="01FF74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71" name="正方形/長方形 70">
                  <a:extLst>
                    <a:ext uri="{FF2B5EF4-FFF2-40B4-BE49-F238E27FC236}">
                      <a16:creationId xmlns:a16="http://schemas.microsoft.com/office/drawing/2014/main" id="{DD4924D7-DA6E-4184-A169-22C34AFED68D}"/>
                    </a:ext>
                  </a:extLst>
                </p:cNvPr>
                <p:cNvSpPr/>
                <p:nvPr/>
              </p:nvSpPr>
              <p:spPr>
                <a:xfrm>
                  <a:off x="2671144" y="3846107"/>
                  <a:ext cx="87883" cy="1359680"/>
                </a:xfrm>
                <a:prstGeom prst="rect">
                  <a:avLst/>
                </a:prstGeom>
                <a:solidFill>
                  <a:srgbClr val="01FF74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  <p:sp>
            <p:nvSpPr>
              <p:cNvPr id="67" name="正方形/長方形 66">
                <a:extLst>
                  <a:ext uri="{FF2B5EF4-FFF2-40B4-BE49-F238E27FC236}">
                    <a16:creationId xmlns:a16="http://schemas.microsoft.com/office/drawing/2014/main" id="{F5A4457B-6674-434A-8A35-C890D3F54EB0}"/>
                  </a:ext>
                </a:extLst>
              </p:cNvPr>
              <p:cNvSpPr/>
              <p:nvPr/>
            </p:nvSpPr>
            <p:spPr>
              <a:xfrm>
                <a:off x="687030" y="3416711"/>
                <a:ext cx="7249196" cy="60768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68" name="正方形/長方形 67">
                <a:extLst>
                  <a:ext uri="{FF2B5EF4-FFF2-40B4-BE49-F238E27FC236}">
                    <a16:creationId xmlns:a16="http://schemas.microsoft.com/office/drawing/2014/main" id="{3458AB1C-D95D-4166-980B-585C05C5AEF4}"/>
                  </a:ext>
                </a:extLst>
              </p:cNvPr>
              <p:cNvSpPr/>
              <p:nvPr/>
            </p:nvSpPr>
            <p:spPr>
              <a:xfrm>
                <a:off x="1388979" y="3436224"/>
                <a:ext cx="223243" cy="95621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69" name="直線矢印コネクタ 68">
                <a:extLst>
                  <a:ext uri="{FF2B5EF4-FFF2-40B4-BE49-F238E27FC236}">
                    <a16:creationId xmlns:a16="http://schemas.microsoft.com/office/drawing/2014/main" id="{077C6D1F-894C-4650-A8B4-F88F09C0D56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47355" y="4294176"/>
                <a:ext cx="34811" cy="188065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9" name="正方形/長方形 88">
              <a:extLst>
                <a:ext uri="{FF2B5EF4-FFF2-40B4-BE49-F238E27FC236}">
                  <a16:creationId xmlns:a16="http://schemas.microsoft.com/office/drawing/2014/main" id="{7A9654B8-56B8-4BEF-A770-D6F58DEAB858}"/>
                </a:ext>
              </a:extLst>
            </p:cNvPr>
            <p:cNvSpPr/>
            <p:nvPr/>
          </p:nvSpPr>
          <p:spPr>
            <a:xfrm>
              <a:off x="6869264" y="4057074"/>
              <a:ext cx="387542" cy="459612"/>
            </a:xfrm>
            <a:prstGeom prst="rect">
              <a:avLst/>
            </a:prstGeom>
            <a:solidFill>
              <a:srgbClr val="FFFF00">
                <a:alpha val="50196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0" name="正方形/長方形 89">
              <a:extLst>
                <a:ext uri="{FF2B5EF4-FFF2-40B4-BE49-F238E27FC236}">
                  <a16:creationId xmlns:a16="http://schemas.microsoft.com/office/drawing/2014/main" id="{83A90DD4-4EDE-4E3B-9D5B-F17EE4183F7B}"/>
                </a:ext>
              </a:extLst>
            </p:cNvPr>
            <p:cNvSpPr/>
            <p:nvPr/>
          </p:nvSpPr>
          <p:spPr>
            <a:xfrm>
              <a:off x="6838753" y="4822384"/>
              <a:ext cx="416261" cy="339115"/>
            </a:xfrm>
            <a:prstGeom prst="rect">
              <a:avLst/>
            </a:prstGeom>
            <a:solidFill>
              <a:srgbClr val="FFFF00">
                <a:alpha val="50196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4417831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C2779CB-7489-4D76-8373-0AE6B787C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332F729-A291-400E-AD31-13A9FF1D7A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702B3E0A-C9DA-41A1-A3A9-186D0C17BD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9713" y="1"/>
            <a:ext cx="8022214" cy="5997918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9F82C14E-DAC7-4FEF-8456-5210EE9DE67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6895" r="2176"/>
          <a:stretch/>
        </p:blipFill>
        <p:spPr>
          <a:xfrm>
            <a:off x="1509713" y="5794858"/>
            <a:ext cx="7439491" cy="1034084"/>
          </a:xfrm>
          <a:prstGeom prst="rect">
            <a:avLst/>
          </a:prstGeom>
        </p:spPr>
      </p:pic>
      <p:pic>
        <p:nvPicPr>
          <p:cNvPr id="6" name="オーディオ 5">
            <a:hlinkClick r:id="" action="ppaction://media"/>
            <a:extLst>
              <a:ext uri="{FF2B5EF4-FFF2-40B4-BE49-F238E27FC236}">
                <a16:creationId xmlns:a16="http://schemas.microsoft.com/office/drawing/2014/main" id="{47691A7B-4E78-4F2D-954D-E6ED1314EB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6495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96"/>
    </mc:Choice>
    <mc:Fallback>
      <p:transition spd="slow" advTm="8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16DCB24-3685-4EA1-B119-B1D497A1EF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用意する抵抗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ECF34F00-CE5B-402E-B26B-B1F68BB629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kumimoji="1" lang="en-US" altLang="ja-JP" dirty="0"/>
          </a:p>
          <a:p>
            <a:r>
              <a:rPr kumimoji="1" lang="ja-JP" altLang="en-US" dirty="0"/>
              <a:t>通常抵抗（事前テスト用、各</a:t>
            </a:r>
            <a:r>
              <a:rPr lang="en-US" altLang="ja-JP" dirty="0"/>
              <a:t>1</a:t>
            </a:r>
            <a:r>
              <a:rPr kumimoji="1" lang="en-US" altLang="ja-JP"/>
              <a:t>0</a:t>
            </a:r>
            <a:r>
              <a:rPr kumimoji="1" lang="ja-JP" altLang="en-US" dirty="0"/>
              <a:t>個、基準＝</a:t>
            </a:r>
            <a:r>
              <a:rPr kumimoji="1" lang="en-US" altLang="ja-JP" dirty="0"/>
              <a:t>80Ω</a:t>
            </a:r>
            <a:r>
              <a:rPr kumimoji="1" lang="ja-JP" altLang="en-US" dirty="0"/>
              <a:t>）</a:t>
            </a:r>
          </a:p>
          <a:p>
            <a:r>
              <a:rPr kumimoji="1" lang="en-US" altLang="ja-JP" dirty="0"/>
              <a:t>10,20,30,40,50,60,70,80,90,100,110,120,130,140,150,160,170,180,190,200</a:t>
            </a:r>
          </a:p>
          <a:p>
            <a:endParaRPr kumimoji="1" lang="ja-JP" altLang="en-US" dirty="0"/>
          </a:p>
          <a:p>
            <a:r>
              <a:rPr kumimoji="1" lang="ja-JP" altLang="en-US" dirty="0"/>
              <a:t>通常抵抗（最終的にに取り付ける抵抗、各</a:t>
            </a:r>
            <a:r>
              <a:rPr kumimoji="1" lang="en-US" altLang="ja-JP" dirty="0"/>
              <a:t>40</a:t>
            </a:r>
            <a:r>
              <a:rPr kumimoji="1" lang="ja-JP" altLang="en-US" dirty="0"/>
              <a:t>個、基準＝</a:t>
            </a:r>
            <a:r>
              <a:rPr kumimoji="1" lang="en-US" altLang="ja-JP" dirty="0"/>
              <a:t>400Ω</a:t>
            </a:r>
            <a:r>
              <a:rPr kumimoji="1" lang="ja-JP" altLang="en-US" dirty="0"/>
              <a:t>）→事前テスト後に発注？</a:t>
            </a:r>
          </a:p>
          <a:p>
            <a:r>
              <a:rPr kumimoji="1" lang="en-US" altLang="ja-JP" dirty="0"/>
              <a:t>100,150,200,250,300,350,400,450,500,550,600,650,700,750,800 </a:t>
            </a:r>
          </a:p>
          <a:p>
            <a:endParaRPr lang="en-US" altLang="ja-JP" dirty="0"/>
          </a:p>
          <a:p>
            <a:r>
              <a:rPr kumimoji="1" lang="ja-JP" altLang="en-US" dirty="0"/>
              <a:t>高周波対応</a:t>
            </a:r>
            <a:endParaRPr kumimoji="1" lang="en-US" altLang="ja-JP" dirty="0"/>
          </a:p>
          <a:p>
            <a:r>
              <a:rPr lang="en-US" altLang="ja-JP" dirty="0"/>
              <a:t>50,100,250Ω</a:t>
            </a:r>
            <a:r>
              <a:rPr lang="ja-JP" altLang="en-US" dirty="0"/>
              <a:t>　各</a:t>
            </a:r>
            <a:r>
              <a:rPr lang="en-US" altLang="ja-JP" dirty="0"/>
              <a:t>5</a:t>
            </a:r>
            <a:r>
              <a:rPr lang="ja-JP" altLang="en-US" dirty="0"/>
              <a:t>個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799376614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43E1EF6-3287-461A-B9CD-F55D8A8A66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/>
          <a:lstStyle/>
          <a:p>
            <a:r>
              <a:rPr kumimoji="1" lang="ja-JP" altLang="en-US" dirty="0"/>
              <a:t>その他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D058CFB7-AA51-4B27-87EE-AAA21560B1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150" y="1482724"/>
            <a:ext cx="10915650" cy="4937125"/>
          </a:xfrm>
        </p:spPr>
        <p:txBody>
          <a:bodyPr>
            <a:normAutofit fontScale="92500" lnSpcReduction="20000"/>
          </a:bodyPr>
          <a:lstStyle/>
          <a:p>
            <a:r>
              <a:rPr kumimoji="1" lang="ja-JP" altLang="en-US" dirty="0"/>
              <a:t>ポリイミドテープ</a:t>
            </a:r>
            <a:endParaRPr lang="en-US" altLang="ja-JP" dirty="0"/>
          </a:p>
          <a:p>
            <a:pPr lvl="1"/>
            <a:r>
              <a:rPr kumimoji="1" lang="en-US" altLang="ja-JP" dirty="0"/>
              <a:t>6mm, 9</a:t>
            </a:r>
            <a:r>
              <a:rPr lang="en-US" altLang="ja-JP" dirty="0"/>
              <a:t>mm, 12mm</a:t>
            </a:r>
            <a:r>
              <a:rPr lang="ja-JP" altLang="en-US" dirty="0"/>
              <a:t>幅</a:t>
            </a:r>
            <a:endParaRPr lang="en-US" altLang="ja-JP" dirty="0"/>
          </a:p>
          <a:p>
            <a:pPr lvl="1"/>
            <a:r>
              <a:rPr lang="ja-JP" altLang="en-US" dirty="0"/>
              <a:t>各</a:t>
            </a:r>
            <a:r>
              <a:rPr lang="en-US" altLang="ja-JP" dirty="0"/>
              <a:t>2</a:t>
            </a:r>
            <a:r>
              <a:rPr lang="ja-JP" altLang="en-US" dirty="0"/>
              <a:t>巻→ハヤシレピックへ依頼する</a:t>
            </a:r>
            <a:endParaRPr lang="en-US" altLang="ja-JP" dirty="0"/>
          </a:p>
          <a:p>
            <a:r>
              <a:rPr lang="en-US" altLang="ja-JP" dirty="0"/>
              <a:t>RPV</a:t>
            </a:r>
          </a:p>
          <a:p>
            <a:pPr lvl="1"/>
            <a:r>
              <a:rPr lang="ja-JP" altLang="en-US" dirty="0"/>
              <a:t>これもハヤシレピック？</a:t>
            </a:r>
            <a:endParaRPr lang="en-US" altLang="ja-JP" dirty="0"/>
          </a:p>
          <a:p>
            <a:r>
              <a:rPr kumimoji="1" lang="ja-JP" altLang="en-US" dirty="0"/>
              <a:t>アラルダイト（速乾性）</a:t>
            </a:r>
            <a:r>
              <a:rPr kumimoji="1" lang="en-US" altLang="ja-JP" dirty="0"/>
              <a:t>20</a:t>
            </a:r>
            <a:r>
              <a:rPr kumimoji="1" lang="ja-JP" altLang="en-US" dirty="0"/>
              <a:t>本発注済</a:t>
            </a:r>
            <a:endParaRPr kumimoji="1" lang="en-US" altLang="ja-JP" dirty="0"/>
          </a:p>
          <a:p>
            <a:r>
              <a:rPr lang="en-US" altLang="ja-JP" dirty="0"/>
              <a:t>MCX-LEMO</a:t>
            </a:r>
            <a:r>
              <a:rPr lang="ja-JP" altLang="en-US" dirty="0"/>
              <a:t>ケーブル？</a:t>
            </a:r>
            <a:endParaRPr lang="en-US" altLang="ja-JP" dirty="0"/>
          </a:p>
          <a:p>
            <a:pPr lvl="1"/>
            <a:r>
              <a:rPr kumimoji="1" lang="ja-JP" altLang="en-US" dirty="0"/>
              <a:t>安いケーブルなら、市販の</a:t>
            </a:r>
            <a:r>
              <a:rPr kumimoji="1" lang="en-US" altLang="ja-JP" dirty="0"/>
              <a:t>MCX-BNC(10cm, 270</a:t>
            </a:r>
            <a:r>
              <a:rPr kumimoji="1" lang="ja-JP" altLang="en-US" dirty="0"/>
              <a:t>円）、</a:t>
            </a:r>
            <a:r>
              <a:rPr kumimoji="1" lang="en-US" altLang="ja-JP" dirty="0"/>
              <a:t>BNC-BNC</a:t>
            </a:r>
            <a:r>
              <a:rPr kumimoji="1" lang="ja-JP" altLang="en-US" dirty="0"/>
              <a:t>（</a:t>
            </a:r>
            <a:r>
              <a:rPr kumimoji="1" lang="en-US" altLang="ja-JP" dirty="0"/>
              <a:t>3m, 719</a:t>
            </a:r>
            <a:r>
              <a:rPr kumimoji="1" lang="ja-JP" altLang="en-US" dirty="0"/>
              <a:t>円）がある</a:t>
            </a:r>
            <a:endParaRPr kumimoji="1" lang="en-US" altLang="ja-JP" dirty="0"/>
          </a:p>
          <a:p>
            <a:r>
              <a:rPr lang="en-US" altLang="ja-JP" dirty="0"/>
              <a:t>MCX-MCX</a:t>
            </a:r>
          </a:p>
          <a:p>
            <a:pPr lvl="1"/>
            <a:r>
              <a:rPr kumimoji="1" lang="ja-JP" altLang="en-US" dirty="0"/>
              <a:t>３ｍ、</a:t>
            </a:r>
            <a:r>
              <a:rPr kumimoji="1" lang="en-US" altLang="ja-JP" dirty="0"/>
              <a:t>800</a:t>
            </a:r>
            <a:r>
              <a:rPr kumimoji="1" lang="ja-JP" altLang="en-US" dirty="0"/>
              <a:t>円（品質？）</a:t>
            </a:r>
            <a:endParaRPr kumimoji="1" lang="en-US" altLang="ja-JP" dirty="0"/>
          </a:p>
          <a:p>
            <a:r>
              <a:rPr kumimoji="1" lang="en-US" altLang="ja-JP" dirty="0"/>
              <a:t>RPC</a:t>
            </a:r>
            <a:r>
              <a:rPr kumimoji="1" lang="ja-JP" altLang="en-US" dirty="0"/>
              <a:t>本体と筐体間の</a:t>
            </a:r>
            <a:r>
              <a:rPr lang="ja-JP" altLang="en-US" dirty="0"/>
              <a:t>数</a:t>
            </a:r>
            <a:r>
              <a:rPr lang="en-US" altLang="ja-JP" dirty="0"/>
              <a:t>100um</a:t>
            </a:r>
            <a:r>
              <a:rPr lang="ja-JP" altLang="en-US" dirty="0"/>
              <a:t>程度の隙間→マイラーシートを用意（ハヤシレピック）し、シムにする</a:t>
            </a:r>
            <a:endParaRPr lang="en-US" altLang="ja-JP" dirty="0"/>
          </a:p>
          <a:p>
            <a:r>
              <a:rPr kumimoji="1" lang="ja-JP" altLang="en-US" dirty="0"/>
              <a:t>銅ブロック用シムは自作（ミスミ製品を加工）</a:t>
            </a:r>
            <a:endParaRPr kumimoji="1"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2803137916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正方形/長方形 54">
            <a:extLst>
              <a:ext uri="{FF2B5EF4-FFF2-40B4-BE49-F238E27FC236}">
                <a16:creationId xmlns:a16="http://schemas.microsoft.com/office/drawing/2014/main" id="{A47CFFF4-9D0B-4CB2-BAF7-94DCBD003F7E}"/>
              </a:ext>
            </a:extLst>
          </p:cNvPr>
          <p:cNvSpPr/>
          <p:nvPr/>
        </p:nvSpPr>
        <p:spPr>
          <a:xfrm>
            <a:off x="3943383" y="3431002"/>
            <a:ext cx="4018242" cy="344543"/>
          </a:xfrm>
          <a:prstGeom prst="rect">
            <a:avLst/>
          </a:prstGeom>
          <a:solidFill>
            <a:srgbClr val="FB79E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1B297E11-8816-4098-8E44-F6446DBF73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346" y="-129687"/>
            <a:ext cx="10515600" cy="1325563"/>
          </a:xfrm>
        </p:spPr>
        <p:txBody>
          <a:bodyPr/>
          <a:lstStyle/>
          <a:p>
            <a:r>
              <a:rPr lang="en-US" altLang="ja-JP" dirty="0"/>
              <a:t>RPC</a:t>
            </a:r>
            <a:r>
              <a:rPr kumimoji="1" lang="en-US" altLang="ja-JP" dirty="0"/>
              <a:t> structure</a:t>
            </a:r>
            <a:r>
              <a:rPr lang="en-US" altLang="ja-JP" dirty="0"/>
              <a:t> </a:t>
            </a:r>
            <a:r>
              <a:rPr kumimoji="1" lang="en-US" altLang="ja-JP" dirty="0"/>
              <a:t>(26mm pitch Amp</a:t>
            </a:r>
            <a:r>
              <a:rPr lang="en-US" altLang="ja-JP" dirty="0"/>
              <a:t>)</a:t>
            </a:r>
            <a:endParaRPr kumimoji="1" lang="ja-JP" altLang="en-US" dirty="0"/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D64EADF0-2F09-4530-9C14-C32641BE5625}"/>
              </a:ext>
            </a:extLst>
          </p:cNvPr>
          <p:cNvSpPr/>
          <p:nvPr/>
        </p:nvSpPr>
        <p:spPr>
          <a:xfrm rot="5400000">
            <a:off x="5509411" y="1487327"/>
            <a:ext cx="73612" cy="4792355"/>
          </a:xfrm>
          <a:prstGeom prst="rect">
            <a:avLst/>
          </a:prstGeom>
          <a:solidFill>
            <a:srgbClr val="00B05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44" name="正方形/長方形 43">
            <a:extLst>
              <a:ext uri="{FF2B5EF4-FFF2-40B4-BE49-F238E27FC236}">
                <a16:creationId xmlns:a16="http://schemas.microsoft.com/office/drawing/2014/main" id="{E4716EBC-7247-4090-83DC-94F7E4CB3C1D}"/>
              </a:ext>
            </a:extLst>
          </p:cNvPr>
          <p:cNvSpPr/>
          <p:nvPr/>
        </p:nvSpPr>
        <p:spPr>
          <a:xfrm rot="5400000">
            <a:off x="5803373" y="2391682"/>
            <a:ext cx="69121" cy="4224158"/>
          </a:xfrm>
          <a:prstGeom prst="rect">
            <a:avLst/>
          </a:prstGeom>
          <a:solidFill>
            <a:srgbClr val="00B05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45" name="正方形/長方形 44">
            <a:extLst>
              <a:ext uri="{FF2B5EF4-FFF2-40B4-BE49-F238E27FC236}">
                <a16:creationId xmlns:a16="http://schemas.microsoft.com/office/drawing/2014/main" id="{0F76D8C2-0768-45A0-BAFE-D92CD138DD4E}"/>
              </a:ext>
            </a:extLst>
          </p:cNvPr>
          <p:cNvSpPr/>
          <p:nvPr/>
        </p:nvSpPr>
        <p:spPr>
          <a:xfrm rot="5400000">
            <a:off x="5509902" y="2655645"/>
            <a:ext cx="73612" cy="4792355"/>
          </a:xfrm>
          <a:prstGeom prst="rect">
            <a:avLst/>
          </a:prstGeom>
          <a:solidFill>
            <a:srgbClr val="00B05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8C95B826-7A90-4C56-A5AB-D0381A9413C2}"/>
              </a:ext>
            </a:extLst>
          </p:cNvPr>
          <p:cNvGrpSpPr/>
          <p:nvPr/>
        </p:nvGrpSpPr>
        <p:grpSpPr>
          <a:xfrm>
            <a:off x="3943886" y="4560619"/>
            <a:ext cx="4015509" cy="428430"/>
            <a:chOff x="1932451" y="3970523"/>
            <a:chExt cx="3972065" cy="428430"/>
          </a:xfrm>
        </p:grpSpPr>
        <p:sp>
          <p:nvSpPr>
            <p:cNvPr id="49" name="正方形/長方形 48">
              <a:extLst>
                <a:ext uri="{FF2B5EF4-FFF2-40B4-BE49-F238E27FC236}">
                  <a16:creationId xmlns:a16="http://schemas.microsoft.com/office/drawing/2014/main" id="{A5FC26C1-107D-4AAD-AE98-405B38A0FEA3}"/>
                </a:ext>
              </a:extLst>
            </p:cNvPr>
            <p:cNvSpPr/>
            <p:nvPr/>
          </p:nvSpPr>
          <p:spPr>
            <a:xfrm rot="5400000">
              <a:off x="3895721" y="2008523"/>
              <a:ext cx="36000" cy="3960000"/>
            </a:xfrm>
            <a:prstGeom prst="rect">
              <a:avLst/>
            </a:prstGeom>
            <a:solidFill>
              <a:srgbClr val="C9F1FF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63" name="正方形/長方形 62">
              <a:extLst>
                <a:ext uri="{FF2B5EF4-FFF2-40B4-BE49-F238E27FC236}">
                  <a16:creationId xmlns:a16="http://schemas.microsoft.com/office/drawing/2014/main" id="{91EBEE4D-5E2E-4F95-93C1-4D431309A66A}"/>
                </a:ext>
              </a:extLst>
            </p:cNvPr>
            <p:cNvSpPr/>
            <p:nvPr/>
          </p:nvSpPr>
          <p:spPr>
            <a:xfrm rot="5400000">
              <a:off x="3894451" y="2094248"/>
              <a:ext cx="36000" cy="3960000"/>
            </a:xfrm>
            <a:prstGeom prst="rect">
              <a:avLst/>
            </a:prstGeom>
            <a:solidFill>
              <a:srgbClr val="C9F1FF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64" name="正方形/長方形 63">
              <a:extLst>
                <a:ext uri="{FF2B5EF4-FFF2-40B4-BE49-F238E27FC236}">
                  <a16:creationId xmlns:a16="http://schemas.microsoft.com/office/drawing/2014/main" id="{0092E490-8AFC-4B1D-85AB-C4E0A43CD947}"/>
                </a:ext>
              </a:extLst>
            </p:cNvPr>
            <p:cNvSpPr/>
            <p:nvPr/>
          </p:nvSpPr>
          <p:spPr>
            <a:xfrm rot="5400000">
              <a:off x="3898896" y="2179973"/>
              <a:ext cx="36000" cy="3960000"/>
            </a:xfrm>
            <a:prstGeom prst="rect">
              <a:avLst/>
            </a:prstGeom>
            <a:solidFill>
              <a:srgbClr val="C9F1FF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65" name="正方形/長方形 64">
              <a:extLst>
                <a:ext uri="{FF2B5EF4-FFF2-40B4-BE49-F238E27FC236}">
                  <a16:creationId xmlns:a16="http://schemas.microsoft.com/office/drawing/2014/main" id="{411BA8FD-3D15-41DE-9696-4A2E783A138C}"/>
                </a:ext>
              </a:extLst>
            </p:cNvPr>
            <p:cNvSpPr/>
            <p:nvPr/>
          </p:nvSpPr>
          <p:spPr>
            <a:xfrm rot="5400000">
              <a:off x="3898896" y="2256173"/>
              <a:ext cx="36000" cy="3960000"/>
            </a:xfrm>
            <a:prstGeom prst="rect">
              <a:avLst/>
            </a:prstGeom>
            <a:solidFill>
              <a:srgbClr val="C9F1FF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66" name="正方形/長方形 65">
              <a:extLst>
                <a:ext uri="{FF2B5EF4-FFF2-40B4-BE49-F238E27FC236}">
                  <a16:creationId xmlns:a16="http://schemas.microsoft.com/office/drawing/2014/main" id="{12E8E619-D2D7-4B76-ACD5-02575F923B5C}"/>
                </a:ext>
              </a:extLst>
            </p:cNvPr>
            <p:cNvSpPr/>
            <p:nvPr/>
          </p:nvSpPr>
          <p:spPr>
            <a:xfrm rot="5400000">
              <a:off x="3896039" y="2332373"/>
              <a:ext cx="36000" cy="3960000"/>
            </a:xfrm>
            <a:prstGeom prst="rect">
              <a:avLst/>
            </a:prstGeom>
            <a:solidFill>
              <a:srgbClr val="C9F1FF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67" name="正方形/長方形 66">
              <a:extLst>
                <a:ext uri="{FF2B5EF4-FFF2-40B4-BE49-F238E27FC236}">
                  <a16:creationId xmlns:a16="http://schemas.microsoft.com/office/drawing/2014/main" id="{97BE42EA-3A50-47E7-8511-38989E8287B8}"/>
                </a:ext>
              </a:extLst>
            </p:cNvPr>
            <p:cNvSpPr/>
            <p:nvPr/>
          </p:nvSpPr>
          <p:spPr>
            <a:xfrm rot="5400000">
              <a:off x="3906516" y="2400953"/>
              <a:ext cx="36000" cy="3960000"/>
            </a:xfrm>
            <a:prstGeom prst="rect">
              <a:avLst/>
            </a:prstGeom>
            <a:solidFill>
              <a:srgbClr val="C9F1FF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</p:grpSp>
      <p:sp>
        <p:nvSpPr>
          <p:cNvPr id="68" name="正方形/長方形 67">
            <a:extLst>
              <a:ext uri="{FF2B5EF4-FFF2-40B4-BE49-F238E27FC236}">
                <a16:creationId xmlns:a16="http://schemas.microsoft.com/office/drawing/2014/main" id="{8C22EFDF-AA7F-4371-99BE-56D8D1B8B1DC}"/>
              </a:ext>
            </a:extLst>
          </p:cNvPr>
          <p:cNvSpPr/>
          <p:nvPr/>
        </p:nvSpPr>
        <p:spPr>
          <a:xfrm rot="5400000">
            <a:off x="5537549" y="2020546"/>
            <a:ext cx="56916" cy="4787695"/>
          </a:xfrm>
          <a:prstGeom prst="rect">
            <a:avLst/>
          </a:prstGeom>
          <a:solidFill>
            <a:srgbClr val="00B05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grpSp>
        <p:nvGrpSpPr>
          <p:cNvPr id="69" name="グループ化 68">
            <a:extLst>
              <a:ext uri="{FF2B5EF4-FFF2-40B4-BE49-F238E27FC236}">
                <a16:creationId xmlns:a16="http://schemas.microsoft.com/office/drawing/2014/main" id="{95F2D37C-9FF5-498A-BCE1-2223444D06F9}"/>
              </a:ext>
            </a:extLst>
          </p:cNvPr>
          <p:cNvGrpSpPr/>
          <p:nvPr/>
        </p:nvGrpSpPr>
        <p:grpSpPr>
          <a:xfrm>
            <a:off x="3931594" y="3934325"/>
            <a:ext cx="4008751" cy="428430"/>
            <a:chOff x="1932451" y="3970523"/>
            <a:chExt cx="3972065" cy="428430"/>
          </a:xfrm>
        </p:grpSpPr>
        <p:sp>
          <p:nvSpPr>
            <p:cNvPr id="70" name="正方形/長方形 69">
              <a:extLst>
                <a:ext uri="{FF2B5EF4-FFF2-40B4-BE49-F238E27FC236}">
                  <a16:creationId xmlns:a16="http://schemas.microsoft.com/office/drawing/2014/main" id="{2C728865-5138-4908-914E-0384FE989794}"/>
                </a:ext>
              </a:extLst>
            </p:cNvPr>
            <p:cNvSpPr/>
            <p:nvPr/>
          </p:nvSpPr>
          <p:spPr>
            <a:xfrm rot="5400000">
              <a:off x="3895721" y="2008523"/>
              <a:ext cx="36000" cy="3960000"/>
            </a:xfrm>
            <a:prstGeom prst="rect">
              <a:avLst/>
            </a:prstGeom>
            <a:solidFill>
              <a:srgbClr val="C9F1FF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71" name="正方形/長方形 70">
              <a:extLst>
                <a:ext uri="{FF2B5EF4-FFF2-40B4-BE49-F238E27FC236}">
                  <a16:creationId xmlns:a16="http://schemas.microsoft.com/office/drawing/2014/main" id="{B8D0B854-37B3-4A21-9865-73102DBD8158}"/>
                </a:ext>
              </a:extLst>
            </p:cNvPr>
            <p:cNvSpPr/>
            <p:nvPr/>
          </p:nvSpPr>
          <p:spPr>
            <a:xfrm rot="5400000">
              <a:off x="3894451" y="2094248"/>
              <a:ext cx="36000" cy="3960000"/>
            </a:xfrm>
            <a:prstGeom prst="rect">
              <a:avLst/>
            </a:prstGeom>
            <a:solidFill>
              <a:srgbClr val="C9F1FF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72" name="正方形/長方形 71">
              <a:extLst>
                <a:ext uri="{FF2B5EF4-FFF2-40B4-BE49-F238E27FC236}">
                  <a16:creationId xmlns:a16="http://schemas.microsoft.com/office/drawing/2014/main" id="{0D3A7D1C-C454-4F80-85BA-ADD41FA215C6}"/>
                </a:ext>
              </a:extLst>
            </p:cNvPr>
            <p:cNvSpPr/>
            <p:nvPr/>
          </p:nvSpPr>
          <p:spPr>
            <a:xfrm rot="5400000">
              <a:off x="3898896" y="2179973"/>
              <a:ext cx="36000" cy="3960000"/>
            </a:xfrm>
            <a:prstGeom prst="rect">
              <a:avLst/>
            </a:prstGeom>
            <a:solidFill>
              <a:srgbClr val="C9F1FF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73" name="正方形/長方形 72">
              <a:extLst>
                <a:ext uri="{FF2B5EF4-FFF2-40B4-BE49-F238E27FC236}">
                  <a16:creationId xmlns:a16="http://schemas.microsoft.com/office/drawing/2014/main" id="{42497D7A-EC2B-4BCC-9FFA-BEB788241648}"/>
                </a:ext>
              </a:extLst>
            </p:cNvPr>
            <p:cNvSpPr/>
            <p:nvPr/>
          </p:nvSpPr>
          <p:spPr>
            <a:xfrm rot="5400000">
              <a:off x="3898896" y="2256173"/>
              <a:ext cx="36000" cy="3960000"/>
            </a:xfrm>
            <a:prstGeom prst="rect">
              <a:avLst/>
            </a:prstGeom>
            <a:solidFill>
              <a:srgbClr val="C9F1FF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74" name="正方形/長方形 73">
              <a:extLst>
                <a:ext uri="{FF2B5EF4-FFF2-40B4-BE49-F238E27FC236}">
                  <a16:creationId xmlns:a16="http://schemas.microsoft.com/office/drawing/2014/main" id="{97B03547-4B1D-414B-9649-349488719FFD}"/>
                </a:ext>
              </a:extLst>
            </p:cNvPr>
            <p:cNvSpPr/>
            <p:nvPr/>
          </p:nvSpPr>
          <p:spPr>
            <a:xfrm rot="5400000">
              <a:off x="3896039" y="2332373"/>
              <a:ext cx="36000" cy="3960000"/>
            </a:xfrm>
            <a:prstGeom prst="rect">
              <a:avLst/>
            </a:prstGeom>
            <a:solidFill>
              <a:srgbClr val="C9F1FF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75" name="正方形/長方形 74">
              <a:extLst>
                <a:ext uri="{FF2B5EF4-FFF2-40B4-BE49-F238E27FC236}">
                  <a16:creationId xmlns:a16="http://schemas.microsoft.com/office/drawing/2014/main" id="{7095FDDA-AC6D-4003-8D61-440666381320}"/>
                </a:ext>
              </a:extLst>
            </p:cNvPr>
            <p:cNvSpPr/>
            <p:nvPr/>
          </p:nvSpPr>
          <p:spPr>
            <a:xfrm rot="5400000">
              <a:off x="3906516" y="2400953"/>
              <a:ext cx="36000" cy="3960000"/>
            </a:xfrm>
            <a:prstGeom prst="rect">
              <a:avLst/>
            </a:prstGeom>
            <a:solidFill>
              <a:srgbClr val="C9F1FF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</p:grpSp>
      <p:sp>
        <p:nvSpPr>
          <p:cNvPr id="77" name="正方形/長方形 76">
            <a:extLst>
              <a:ext uri="{FF2B5EF4-FFF2-40B4-BE49-F238E27FC236}">
                <a16:creationId xmlns:a16="http://schemas.microsoft.com/office/drawing/2014/main" id="{C340C287-72D0-4404-B210-ACEC677855CE}"/>
              </a:ext>
            </a:extLst>
          </p:cNvPr>
          <p:cNvSpPr/>
          <p:nvPr/>
        </p:nvSpPr>
        <p:spPr>
          <a:xfrm rot="5400000">
            <a:off x="5544058" y="1439626"/>
            <a:ext cx="18000" cy="4792355"/>
          </a:xfrm>
          <a:prstGeom prst="rect">
            <a:avLst/>
          </a:prstGeom>
          <a:solidFill>
            <a:srgbClr val="FFFF00"/>
          </a:solidFill>
          <a:ln w="3175">
            <a:solidFill>
              <a:srgbClr val="B88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78" name="正方形/長方形 77">
            <a:extLst>
              <a:ext uri="{FF2B5EF4-FFF2-40B4-BE49-F238E27FC236}">
                <a16:creationId xmlns:a16="http://schemas.microsoft.com/office/drawing/2014/main" id="{2F945B8D-C69F-4FF1-A288-943B246DFA9B}"/>
              </a:ext>
            </a:extLst>
          </p:cNvPr>
          <p:cNvSpPr/>
          <p:nvPr/>
        </p:nvSpPr>
        <p:spPr>
          <a:xfrm rot="5400000">
            <a:off x="5552432" y="2710069"/>
            <a:ext cx="18000" cy="4792355"/>
          </a:xfrm>
          <a:prstGeom prst="rect">
            <a:avLst/>
          </a:prstGeom>
          <a:solidFill>
            <a:srgbClr val="FFFF00"/>
          </a:solidFill>
          <a:ln w="3175">
            <a:solidFill>
              <a:srgbClr val="B88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79" name="正方形/長方形 78">
            <a:extLst>
              <a:ext uri="{FF2B5EF4-FFF2-40B4-BE49-F238E27FC236}">
                <a16:creationId xmlns:a16="http://schemas.microsoft.com/office/drawing/2014/main" id="{279B28D6-9A3B-481E-B80F-4CC72AE13978}"/>
              </a:ext>
            </a:extLst>
          </p:cNvPr>
          <p:cNvSpPr/>
          <p:nvPr/>
        </p:nvSpPr>
        <p:spPr>
          <a:xfrm rot="5400000">
            <a:off x="5565801" y="2077688"/>
            <a:ext cx="14400" cy="4761988"/>
          </a:xfrm>
          <a:prstGeom prst="rect">
            <a:avLst/>
          </a:prstGeom>
          <a:solidFill>
            <a:srgbClr val="FFFF00"/>
          </a:solidFill>
          <a:ln w="3175">
            <a:solidFill>
              <a:srgbClr val="B88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80" name="正方形/長方形 79">
            <a:extLst>
              <a:ext uri="{FF2B5EF4-FFF2-40B4-BE49-F238E27FC236}">
                <a16:creationId xmlns:a16="http://schemas.microsoft.com/office/drawing/2014/main" id="{AB1E8CD8-00A5-4663-B2A3-DAB187F808BE}"/>
              </a:ext>
            </a:extLst>
          </p:cNvPr>
          <p:cNvSpPr/>
          <p:nvPr/>
        </p:nvSpPr>
        <p:spPr>
          <a:xfrm rot="5400000">
            <a:off x="6203345" y="2199242"/>
            <a:ext cx="18000" cy="3456000"/>
          </a:xfrm>
          <a:prstGeom prst="rect">
            <a:avLst/>
          </a:prstGeom>
          <a:solidFill>
            <a:srgbClr val="FF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81" name="正方形/長方形 80">
            <a:extLst>
              <a:ext uri="{FF2B5EF4-FFF2-40B4-BE49-F238E27FC236}">
                <a16:creationId xmlns:a16="http://schemas.microsoft.com/office/drawing/2014/main" id="{644919EE-B23C-4530-9FDD-8D6627391A1D}"/>
              </a:ext>
            </a:extLst>
          </p:cNvPr>
          <p:cNvSpPr/>
          <p:nvPr/>
        </p:nvSpPr>
        <p:spPr>
          <a:xfrm rot="5400000">
            <a:off x="6216045" y="2643742"/>
            <a:ext cx="18000" cy="3456000"/>
          </a:xfrm>
          <a:prstGeom prst="rect">
            <a:avLst/>
          </a:prstGeom>
          <a:solidFill>
            <a:srgbClr val="FF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82" name="正方形/長方形 81">
            <a:extLst>
              <a:ext uri="{FF2B5EF4-FFF2-40B4-BE49-F238E27FC236}">
                <a16:creationId xmlns:a16="http://schemas.microsoft.com/office/drawing/2014/main" id="{5D55A71E-E108-4A63-AC82-BE17DAA3F45B}"/>
              </a:ext>
            </a:extLst>
          </p:cNvPr>
          <p:cNvSpPr/>
          <p:nvPr/>
        </p:nvSpPr>
        <p:spPr>
          <a:xfrm rot="5400000">
            <a:off x="6222395" y="2821542"/>
            <a:ext cx="18000" cy="3456000"/>
          </a:xfrm>
          <a:prstGeom prst="rect">
            <a:avLst/>
          </a:prstGeom>
          <a:solidFill>
            <a:srgbClr val="FF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83" name="正方形/長方形 82">
            <a:extLst>
              <a:ext uri="{FF2B5EF4-FFF2-40B4-BE49-F238E27FC236}">
                <a16:creationId xmlns:a16="http://schemas.microsoft.com/office/drawing/2014/main" id="{39EC379A-B85F-4DEC-B309-F99A0B8BBA72}"/>
              </a:ext>
            </a:extLst>
          </p:cNvPr>
          <p:cNvSpPr/>
          <p:nvPr/>
        </p:nvSpPr>
        <p:spPr>
          <a:xfrm rot="5400000">
            <a:off x="6222395" y="3285092"/>
            <a:ext cx="18000" cy="3456000"/>
          </a:xfrm>
          <a:prstGeom prst="rect">
            <a:avLst/>
          </a:prstGeom>
          <a:solidFill>
            <a:srgbClr val="FF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cxnSp>
        <p:nvCxnSpPr>
          <p:cNvPr id="18" name="直線矢印コネクタ 17">
            <a:extLst>
              <a:ext uri="{FF2B5EF4-FFF2-40B4-BE49-F238E27FC236}">
                <a16:creationId xmlns:a16="http://schemas.microsoft.com/office/drawing/2014/main" id="{3407FF24-8F35-401E-A0C0-0BC1A8E4E749}"/>
              </a:ext>
            </a:extLst>
          </p:cNvPr>
          <p:cNvCxnSpPr/>
          <p:nvPr/>
        </p:nvCxnSpPr>
        <p:spPr>
          <a:xfrm>
            <a:off x="3124639" y="3695700"/>
            <a:ext cx="806044" cy="0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864EF208-907D-4FE8-BD18-1627AB52E23C}"/>
              </a:ext>
            </a:extLst>
          </p:cNvPr>
          <p:cNvSpPr txBox="1"/>
          <p:nvPr/>
        </p:nvSpPr>
        <p:spPr>
          <a:xfrm rot="5400000">
            <a:off x="8554159" y="3678001"/>
            <a:ext cx="5004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0.8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cxnSp>
        <p:nvCxnSpPr>
          <p:cNvPr id="27" name="直線コネクタ 26">
            <a:extLst>
              <a:ext uri="{FF2B5EF4-FFF2-40B4-BE49-F238E27FC236}">
                <a16:creationId xmlns:a16="http://schemas.microsoft.com/office/drawing/2014/main" id="{11E3F432-712E-4A5B-AB97-6CA6C80B9B66}"/>
              </a:ext>
            </a:extLst>
          </p:cNvPr>
          <p:cNvCxnSpPr/>
          <p:nvPr/>
        </p:nvCxnSpPr>
        <p:spPr>
          <a:xfrm>
            <a:off x="3930683" y="3429000"/>
            <a:ext cx="0" cy="46388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直線コネクタ 86">
            <a:extLst>
              <a:ext uri="{FF2B5EF4-FFF2-40B4-BE49-F238E27FC236}">
                <a16:creationId xmlns:a16="http://schemas.microsoft.com/office/drawing/2014/main" id="{B83881A4-1AE3-4C47-90B5-2C7632D35C09}"/>
              </a:ext>
            </a:extLst>
          </p:cNvPr>
          <p:cNvCxnSpPr/>
          <p:nvPr/>
        </p:nvCxnSpPr>
        <p:spPr>
          <a:xfrm>
            <a:off x="3936627" y="3968343"/>
            <a:ext cx="0" cy="46388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直線コネクタ 87">
            <a:extLst>
              <a:ext uri="{FF2B5EF4-FFF2-40B4-BE49-F238E27FC236}">
                <a16:creationId xmlns:a16="http://schemas.microsoft.com/office/drawing/2014/main" id="{A3F59E30-67BC-4393-88B1-FCADE3052A8B}"/>
              </a:ext>
            </a:extLst>
          </p:cNvPr>
          <p:cNvCxnSpPr>
            <a:cxnSpLocks/>
          </p:cNvCxnSpPr>
          <p:nvPr/>
        </p:nvCxnSpPr>
        <p:spPr>
          <a:xfrm>
            <a:off x="3572694" y="4199974"/>
            <a:ext cx="0" cy="27376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直線矢印コネクタ 88">
            <a:extLst>
              <a:ext uri="{FF2B5EF4-FFF2-40B4-BE49-F238E27FC236}">
                <a16:creationId xmlns:a16="http://schemas.microsoft.com/office/drawing/2014/main" id="{3181CDC4-47F1-448F-93F4-51EE6C7A74CB}"/>
              </a:ext>
            </a:extLst>
          </p:cNvPr>
          <p:cNvCxnSpPr>
            <a:cxnSpLocks/>
          </p:cNvCxnSpPr>
          <p:nvPr/>
        </p:nvCxnSpPr>
        <p:spPr>
          <a:xfrm flipV="1">
            <a:off x="3150039" y="4242605"/>
            <a:ext cx="424563" cy="1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テキスト ボックス 91">
            <a:extLst>
              <a:ext uri="{FF2B5EF4-FFF2-40B4-BE49-F238E27FC236}">
                <a16:creationId xmlns:a16="http://schemas.microsoft.com/office/drawing/2014/main" id="{880405CA-84B9-4F43-8B47-F72C5CCF2C61}"/>
              </a:ext>
            </a:extLst>
          </p:cNvPr>
          <p:cNvSpPr txBox="1"/>
          <p:nvPr/>
        </p:nvSpPr>
        <p:spPr>
          <a:xfrm>
            <a:off x="3232660" y="3991403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5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cxnSp>
        <p:nvCxnSpPr>
          <p:cNvPr id="94" name="直線コネクタ 93">
            <a:extLst>
              <a:ext uri="{FF2B5EF4-FFF2-40B4-BE49-F238E27FC236}">
                <a16:creationId xmlns:a16="http://schemas.microsoft.com/office/drawing/2014/main" id="{0BD14DC7-81DE-4946-8685-AA3D2A55A918}"/>
              </a:ext>
            </a:extLst>
          </p:cNvPr>
          <p:cNvCxnSpPr>
            <a:cxnSpLocks/>
          </p:cNvCxnSpPr>
          <p:nvPr/>
        </p:nvCxnSpPr>
        <p:spPr>
          <a:xfrm>
            <a:off x="3460078" y="4333153"/>
            <a:ext cx="0" cy="43505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テキスト ボックス 95">
            <a:extLst>
              <a:ext uri="{FF2B5EF4-FFF2-40B4-BE49-F238E27FC236}">
                <a16:creationId xmlns:a16="http://schemas.microsoft.com/office/drawing/2014/main" id="{3E027F2B-63CD-4710-A953-B1390482E1C2}"/>
              </a:ext>
            </a:extLst>
          </p:cNvPr>
          <p:cNvSpPr txBox="1"/>
          <p:nvPr/>
        </p:nvSpPr>
        <p:spPr>
          <a:xfrm>
            <a:off x="3611545" y="3984025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5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cxnSp>
        <p:nvCxnSpPr>
          <p:cNvPr id="97" name="直線矢印コネクタ 96">
            <a:extLst>
              <a:ext uri="{FF2B5EF4-FFF2-40B4-BE49-F238E27FC236}">
                <a16:creationId xmlns:a16="http://schemas.microsoft.com/office/drawing/2014/main" id="{5F8801F8-9B62-4A7A-88A2-3390B5B03B86}"/>
              </a:ext>
            </a:extLst>
          </p:cNvPr>
          <p:cNvCxnSpPr>
            <a:cxnSpLocks/>
          </p:cNvCxnSpPr>
          <p:nvPr/>
        </p:nvCxnSpPr>
        <p:spPr>
          <a:xfrm flipV="1">
            <a:off x="3576683" y="4238345"/>
            <a:ext cx="358704" cy="6658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直線矢印コネクタ 90">
            <a:extLst>
              <a:ext uri="{FF2B5EF4-FFF2-40B4-BE49-F238E27FC236}">
                <a16:creationId xmlns:a16="http://schemas.microsoft.com/office/drawing/2014/main" id="{946118E9-D9AF-4ABF-AAAA-5CE6B14A447F}"/>
              </a:ext>
            </a:extLst>
          </p:cNvPr>
          <p:cNvCxnSpPr>
            <a:cxnSpLocks/>
          </p:cNvCxnSpPr>
          <p:nvPr/>
        </p:nvCxnSpPr>
        <p:spPr>
          <a:xfrm>
            <a:off x="1325943" y="3430508"/>
            <a:ext cx="74309" cy="104323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592344E9-5E06-4A6B-A539-E43261DE8BC2}"/>
              </a:ext>
            </a:extLst>
          </p:cNvPr>
          <p:cNvSpPr txBox="1"/>
          <p:nvPr/>
        </p:nvSpPr>
        <p:spPr>
          <a:xfrm>
            <a:off x="582141" y="3132103"/>
            <a:ext cx="14556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アンプ基板</a:t>
            </a:r>
          </a:p>
        </p:txBody>
      </p:sp>
      <p:sp>
        <p:nvSpPr>
          <p:cNvPr id="14" name="スライド番号プレースホルダー 13">
            <a:extLst>
              <a:ext uri="{FF2B5EF4-FFF2-40B4-BE49-F238E27FC236}">
                <a16:creationId xmlns:a16="http://schemas.microsoft.com/office/drawing/2014/main" id="{2479FCE0-AEC9-47AE-AC73-38D003DF65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90535" y="7459126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E3326-C353-4C2A-B238-BC58BD05FD39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82</a:t>
            </a:fld>
            <a:endParaRPr kumimoji="1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grpSp>
        <p:nvGrpSpPr>
          <p:cNvPr id="19" name="グループ化 18">
            <a:extLst>
              <a:ext uri="{FF2B5EF4-FFF2-40B4-BE49-F238E27FC236}">
                <a16:creationId xmlns:a16="http://schemas.microsoft.com/office/drawing/2014/main" id="{A4923589-5FB2-4E05-B3C9-800F5FC29C1A}"/>
              </a:ext>
            </a:extLst>
          </p:cNvPr>
          <p:cNvGrpSpPr/>
          <p:nvPr/>
        </p:nvGrpSpPr>
        <p:grpSpPr>
          <a:xfrm>
            <a:off x="792995" y="4276157"/>
            <a:ext cx="2705962" cy="366099"/>
            <a:chOff x="801740" y="4256541"/>
            <a:chExt cx="2705962" cy="366099"/>
          </a:xfrm>
        </p:grpSpPr>
        <p:sp>
          <p:nvSpPr>
            <p:cNvPr id="53" name="正方形/長方形 52">
              <a:extLst>
                <a:ext uri="{FF2B5EF4-FFF2-40B4-BE49-F238E27FC236}">
                  <a16:creationId xmlns:a16="http://schemas.microsoft.com/office/drawing/2014/main" id="{910DD093-082D-43F5-B37C-B2DF971DF6F1}"/>
                </a:ext>
              </a:extLst>
            </p:cNvPr>
            <p:cNvSpPr/>
            <p:nvPr/>
          </p:nvSpPr>
          <p:spPr>
            <a:xfrm rot="5400000">
              <a:off x="2151624" y="3266561"/>
              <a:ext cx="155976" cy="2556181"/>
            </a:xfrm>
            <a:prstGeom prst="rect">
              <a:avLst/>
            </a:prstGeom>
            <a:solidFill>
              <a:srgbClr val="FF00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9" name="正方形/長方形 8">
              <a:extLst>
                <a:ext uri="{FF2B5EF4-FFF2-40B4-BE49-F238E27FC236}">
                  <a16:creationId xmlns:a16="http://schemas.microsoft.com/office/drawing/2014/main" id="{E4D8922F-C089-4E77-8973-EE5E508EC9B8}"/>
                </a:ext>
              </a:extLst>
            </p:cNvPr>
            <p:cNvSpPr/>
            <p:nvPr/>
          </p:nvSpPr>
          <p:spPr>
            <a:xfrm>
              <a:off x="956062" y="4256541"/>
              <a:ext cx="314854" cy="210123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98" name="正方形/長方形 97">
              <a:extLst>
                <a:ext uri="{FF2B5EF4-FFF2-40B4-BE49-F238E27FC236}">
                  <a16:creationId xmlns:a16="http://schemas.microsoft.com/office/drawing/2014/main" id="{B6FD7814-5F93-42DE-8043-B407539EFF95}"/>
                </a:ext>
              </a:extLst>
            </p:cNvPr>
            <p:cNvSpPr/>
            <p:nvPr/>
          </p:nvSpPr>
          <p:spPr>
            <a:xfrm>
              <a:off x="801740" y="4306554"/>
              <a:ext cx="152625" cy="12994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</p:grpSp>
      <p:sp>
        <p:nvSpPr>
          <p:cNvPr id="117" name="テキスト ボックス 116">
            <a:extLst>
              <a:ext uri="{FF2B5EF4-FFF2-40B4-BE49-F238E27FC236}">
                <a16:creationId xmlns:a16="http://schemas.microsoft.com/office/drawing/2014/main" id="{352D09D6-19AD-4AFE-A204-6FD74D0DD152}"/>
              </a:ext>
            </a:extLst>
          </p:cNvPr>
          <p:cNvSpPr txBox="1"/>
          <p:nvPr/>
        </p:nvSpPr>
        <p:spPr>
          <a:xfrm>
            <a:off x="3342356" y="3329662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10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cxnSp>
        <p:nvCxnSpPr>
          <p:cNvPr id="119" name="直線矢印コネクタ 118">
            <a:extLst>
              <a:ext uri="{FF2B5EF4-FFF2-40B4-BE49-F238E27FC236}">
                <a16:creationId xmlns:a16="http://schemas.microsoft.com/office/drawing/2014/main" id="{18F815E2-5D94-4DD4-88FA-F0BCE02457E4}"/>
              </a:ext>
            </a:extLst>
          </p:cNvPr>
          <p:cNvCxnSpPr>
            <a:cxnSpLocks/>
          </p:cNvCxnSpPr>
          <p:nvPr/>
        </p:nvCxnSpPr>
        <p:spPr>
          <a:xfrm>
            <a:off x="8630496" y="4346108"/>
            <a:ext cx="0" cy="242702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A3268DFB-2FB1-4038-A250-A17A834173D7}"/>
              </a:ext>
            </a:extLst>
          </p:cNvPr>
          <p:cNvGrpSpPr/>
          <p:nvPr/>
        </p:nvGrpSpPr>
        <p:grpSpPr>
          <a:xfrm>
            <a:off x="2008454" y="2776240"/>
            <a:ext cx="1851789" cy="2458451"/>
            <a:chOff x="749793" y="906898"/>
            <a:chExt cx="1851789" cy="2458451"/>
          </a:xfrm>
        </p:grpSpPr>
        <p:sp>
          <p:nvSpPr>
            <p:cNvPr id="15" name="フリーフォーム: 図形 14">
              <a:extLst>
                <a:ext uri="{FF2B5EF4-FFF2-40B4-BE49-F238E27FC236}">
                  <a16:creationId xmlns:a16="http://schemas.microsoft.com/office/drawing/2014/main" id="{C6AD9CB7-DB19-4B51-8540-97B5166BC12F}"/>
                </a:ext>
              </a:extLst>
            </p:cNvPr>
            <p:cNvSpPr/>
            <p:nvPr/>
          </p:nvSpPr>
          <p:spPr>
            <a:xfrm rot="10800000">
              <a:off x="1892351" y="2055516"/>
              <a:ext cx="428634" cy="462028"/>
            </a:xfrm>
            <a:custGeom>
              <a:avLst/>
              <a:gdLst>
                <a:gd name="connsiteX0" fmla="*/ 0 w 321469"/>
                <a:gd name="connsiteY0" fmla="*/ 0 h 552450"/>
                <a:gd name="connsiteX1" fmla="*/ 314325 w 321469"/>
                <a:gd name="connsiteY1" fmla="*/ 4763 h 552450"/>
                <a:gd name="connsiteX2" fmla="*/ 316707 w 321469"/>
                <a:gd name="connsiteY2" fmla="*/ 61913 h 552450"/>
                <a:gd name="connsiteX3" fmla="*/ 76200 w 321469"/>
                <a:gd name="connsiteY3" fmla="*/ 61913 h 552450"/>
                <a:gd name="connsiteX4" fmla="*/ 78582 w 321469"/>
                <a:gd name="connsiteY4" fmla="*/ 471488 h 552450"/>
                <a:gd name="connsiteX5" fmla="*/ 100013 w 321469"/>
                <a:gd name="connsiteY5" fmla="*/ 466725 h 552450"/>
                <a:gd name="connsiteX6" fmla="*/ 319088 w 321469"/>
                <a:gd name="connsiteY6" fmla="*/ 469106 h 552450"/>
                <a:gd name="connsiteX7" fmla="*/ 321469 w 321469"/>
                <a:gd name="connsiteY7" fmla="*/ 552450 h 552450"/>
                <a:gd name="connsiteX8" fmla="*/ 2382 w 321469"/>
                <a:gd name="connsiteY8" fmla="*/ 542925 h 552450"/>
                <a:gd name="connsiteX9" fmla="*/ 0 w 321469"/>
                <a:gd name="connsiteY9" fmla="*/ 0 h 552450"/>
                <a:gd name="connsiteX0" fmla="*/ 0 w 319193"/>
                <a:gd name="connsiteY0" fmla="*/ 0 h 545306"/>
                <a:gd name="connsiteX1" fmla="*/ 314325 w 319193"/>
                <a:gd name="connsiteY1" fmla="*/ 4763 h 545306"/>
                <a:gd name="connsiteX2" fmla="*/ 316707 w 319193"/>
                <a:gd name="connsiteY2" fmla="*/ 61913 h 545306"/>
                <a:gd name="connsiteX3" fmla="*/ 76200 w 319193"/>
                <a:gd name="connsiteY3" fmla="*/ 61913 h 545306"/>
                <a:gd name="connsiteX4" fmla="*/ 78582 w 319193"/>
                <a:gd name="connsiteY4" fmla="*/ 471488 h 545306"/>
                <a:gd name="connsiteX5" fmla="*/ 100013 w 319193"/>
                <a:gd name="connsiteY5" fmla="*/ 466725 h 545306"/>
                <a:gd name="connsiteX6" fmla="*/ 319088 w 319193"/>
                <a:gd name="connsiteY6" fmla="*/ 469106 h 545306"/>
                <a:gd name="connsiteX7" fmla="*/ 316706 w 319193"/>
                <a:gd name="connsiteY7" fmla="*/ 545306 h 545306"/>
                <a:gd name="connsiteX8" fmla="*/ 2382 w 319193"/>
                <a:gd name="connsiteY8" fmla="*/ 542925 h 545306"/>
                <a:gd name="connsiteX9" fmla="*/ 0 w 319193"/>
                <a:gd name="connsiteY9" fmla="*/ 0 h 545306"/>
                <a:gd name="connsiteX0" fmla="*/ 0 w 319139"/>
                <a:gd name="connsiteY0" fmla="*/ 0 h 545306"/>
                <a:gd name="connsiteX1" fmla="*/ 314325 w 319139"/>
                <a:gd name="connsiteY1" fmla="*/ 4763 h 545306"/>
                <a:gd name="connsiteX2" fmla="*/ 316707 w 319139"/>
                <a:gd name="connsiteY2" fmla="*/ 61913 h 545306"/>
                <a:gd name="connsiteX3" fmla="*/ 76200 w 319139"/>
                <a:gd name="connsiteY3" fmla="*/ 61913 h 545306"/>
                <a:gd name="connsiteX4" fmla="*/ 78582 w 319139"/>
                <a:gd name="connsiteY4" fmla="*/ 471488 h 545306"/>
                <a:gd name="connsiteX5" fmla="*/ 100013 w 319139"/>
                <a:gd name="connsiteY5" fmla="*/ 466725 h 545306"/>
                <a:gd name="connsiteX6" fmla="*/ 319088 w 319139"/>
                <a:gd name="connsiteY6" fmla="*/ 469106 h 545306"/>
                <a:gd name="connsiteX7" fmla="*/ 311944 w 319139"/>
                <a:gd name="connsiteY7" fmla="*/ 545306 h 545306"/>
                <a:gd name="connsiteX8" fmla="*/ 2382 w 319139"/>
                <a:gd name="connsiteY8" fmla="*/ 542925 h 545306"/>
                <a:gd name="connsiteX9" fmla="*/ 0 w 319139"/>
                <a:gd name="connsiteY9" fmla="*/ 0 h 545306"/>
                <a:gd name="connsiteX0" fmla="*/ 0 w 319193"/>
                <a:gd name="connsiteY0" fmla="*/ 0 h 550068"/>
                <a:gd name="connsiteX1" fmla="*/ 314325 w 319193"/>
                <a:gd name="connsiteY1" fmla="*/ 4763 h 550068"/>
                <a:gd name="connsiteX2" fmla="*/ 316707 w 319193"/>
                <a:gd name="connsiteY2" fmla="*/ 61913 h 550068"/>
                <a:gd name="connsiteX3" fmla="*/ 76200 w 319193"/>
                <a:gd name="connsiteY3" fmla="*/ 61913 h 550068"/>
                <a:gd name="connsiteX4" fmla="*/ 78582 w 319193"/>
                <a:gd name="connsiteY4" fmla="*/ 471488 h 550068"/>
                <a:gd name="connsiteX5" fmla="*/ 100013 w 319193"/>
                <a:gd name="connsiteY5" fmla="*/ 466725 h 550068"/>
                <a:gd name="connsiteX6" fmla="*/ 319088 w 319193"/>
                <a:gd name="connsiteY6" fmla="*/ 469106 h 550068"/>
                <a:gd name="connsiteX7" fmla="*/ 316707 w 319193"/>
                <a:gd name="connsiteY7" fmla="*/ 550068 h 550068"/>
                <a:gd name="connsiteX8" fmla="*/ 2382 w 319193"/>
                <a:gd name="connsiteY8" fmla="*/ 542925 h 550068"/>
                <a:gd name="connsiteX9" fmla="*/ 0 w 319193"/>
                <a:gd name="connsiteY9" fmla="*/ 0 h 5500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19193" h="550068">
                  <a:moveTo>
                    <a:pt x="0" y="0"/>
                  </a:moveTo>
                  <a:lnTo>
                    <a:pt x="314325" y="4763"/>
                  </a:lnTo>
                  <a:lnTo>
                    <a:pt x="316707" y="61913"/>
                  </a:lnTo>
                  <a:lnTo>
                    <a:pt x="76200" y="61913"/>
                  </a:lnTo>
                  <a:lnTo>
                    <a:pt x="78582" y="471488"/>
                  </a:lnTo>
                  <a:lnTo>
                    <a:pt x="100013" y="466725"/>
                  </a:lnTo>
                  <a:lnTo>
                    <a:pt x="319088" y="469106"/>
                  </a:lnTo>
                  <a:cubicBezTo>
                    <a:pt x="319882" y="496887"/>
                    <a:pt x="315913" y="522287"/>
                    <a:pt x="316707" y="550068"/>
                  </a:cubicBezTo>
                  <a:lnTo>
                    <a:pt x="2382" y="5429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7F">
                <a:alpha val="50196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10" name="フリーフォーム: 図形 109">
              <a:extLst>
                <a:ext uri="{FF2B5EF4-FFF2-40B4-BE49-F238E27FC236}">
                  <a16:creationId xmlns:a16="http://schemas.microsoft.com/office/drawing/2014/main" id="{F986ADF5-4276-471E-952E-3C3B6AC0A8FD}"/>
                </a:ext>
              </a:extLst>
            </p:cNvPr>
            <p:cNvSpPr/>
            <p:nvPr/>
          </p:nvSpPr>
          <p:spPr>
            <a:xfrm rot="10800000">
              <a:off x="1875642" y="2765040"/>
              <a:ext cx="455370" cy="387271"/>
            </a:xfrm>
            <a:custGeom>
              <a:avLst/>
              <a:gdLst>
                <a:gd name="connsiteX0" fmla="*/ 0 w 321469"/>
                <a:gd name="connsiteY0" fmla="*/ 0 h 552450"/>
                <a:gd name="connsiteX1" fmla="*/ 314325 w 321469"/>
                <a:gd name="connsiteY1" fmla="*/ 4763 h 552450"/>
                <a:gd name="connsiteX2" fmla="*/ 316707 w 321469"/>
                <a:gd name="connsiteY2" fmla="*/ 61913 h 552450"/>
                <a:gd name="connsiteX3" fmla="*/ 76200 w 321469"/>
                <a:gd name="connsiteY3" fmla="*/ 61913 h 552450"/>
                <a:gd name="connsiteX4" fmla="*/ 78582 w 321469"/>
                <a:gd name="connsiteY4" fmla="*/ 471488 h 552450"/>
                <a:gd name="connsiteX5" fmla="*/ 100013 w 321469"/>
                <a:gd name="connsiteY5" fmla="*/ 466725 h 552450"/>
                <a:gd name="connsiteX6" fmla="*/ 319088 w 321469"/>
                <a:gd name="connsiteY6" fmla="*/ 469106 h 552450"/>
                <a:gd name="connsiteX7" fmla="*/ 321469 w 321469"/>
                <a:gd name="connsiteY7" fmla="*/ 552450 h 552450"/>
                <a:gd name="connsiteX8" fmla="*/ 2382 w 321469"/>
                <a:gd name="connsiteY8" fmla="*/ 542925 h 552450"/>
                <a:gd name="connsiteX9" fmla="*/ 0 w 321469"/>
                <a:gd name="connsiteY9" fmla="*/ 0 h 552450"/>
                <a:gd name="connsiteX0" fmla="*/ 0 w 319193"/>
                <a:gd name="connsiteY0" fmla="*/ 0 h 545306"/>
                <a:gd name="connsiteX1" fmla="*/ 314325 w 319193"/>
                <a:gd name="connsiteY1" fmla="*/ 4763 h 545306"/>
                <a:gd name="connsiteX2" fmla="*/ 316707 w 319193"/>
                <a:gd name="connsiteY2" fmla="*/ 61913 h 545306"/>
                <a:gd name="connsiteX3" fmla="*/ 76200 w 319193"/>
                <a:gd name="connsiteY3" fmla="*/ 61913 h 545306"/>
                <a:gd name="connsiteX4" fmla="*/ 78582 w 319193"/>
                <a:gd name="connsiteY4" fmla="*/ 471488 h 545306"/>
                <a:gd name="connsiteX5" fmla="*/ 100013 w 319193"/>
                <a:gd name="connsiteY5" fmla="*/ 466725 h 545306"/>
                <a:gd name="connsiteX6" fmla="*/ 319088 w 319193"/>
                <a:gd name="connsiteY6" fmla="*/ 469106 h 545306"/>
                <a:gd name="connsiteX7" fmla="*/ 316706 w 319193"/>
                <a:gd name="connsiteY7" fmla="*/ 545306 h 545306"/>
                <a:gd name="connsiteX8" fmla="*/ 2382 w 319193"/>
                <a:gd name="connsiteY8" fmla="*/ 542925 h 545306"/>
                <a:gd name="connsiteX9" fmla="*/ 0 w 319193"/>
                <a:gd name="connsiteY9" fmla="*/ 0 h 545306"/>
                <a:gd name="connsiteX0" fmla="*/ 0 w 319139"/>
                <a:gd name="connsiteY0" fmla="*/ 0 h 545306"/>
                <a:gd name="connsiteX1" fmla="*/ 314325 w 319139"/>
                <a:gd name="connsiteY1" fmla="*/ 4763 h 545306"/>
                <a:gd name="connsiteX2" fmla="*/ 316707 w 319139"/>
                <a:gd name="connsiteY2" fmla="*/ 61913 h 545306"/>
                <a:gd name="connsiteX3" fmla="*/ 76200 w 319139"/>
                <a:gd name="connsiteY3" fmla="*/ 61913 h 545306"/>
                <a:gd name="connsiteX4" fmla="*/ 78582 w 319139"/>
                <a:gd name="connsiteY4" fmla="*/ 471488 h 545306"/>
                <a:gd name="connsiteX5" fmla="*/ 100013 w 319139"/>
                <a:gd name="connsiteY5" fmla="*/ 466725 h 545306"/>
                <a:gd name="connsiteX6" fmla="*/ 319088 w 319139"/>
                <a:gd name="connsiteY6" fmla="*/ 469106 h 545306"/>
                <a:gd name="connsiteX7" fmla="*/ 311944 w 319139"/>
                <a:gd name="connsiteY7" fmla="*/ 545306 h 545306"/>
                <a:gd name="connsiteX8" fmla="*/ 2382 w 319139"/>
                <a:gd name="connsiteY8" fmla="*/ 542925 h 545306"/>
                <a:gd name="connsiteX9" fmla="*/ 0 w 319139"/>
                <a:gd name="connsiteY9" fmla="*/ 0 h 545306"/>
                <a:gd name="connsiteX0" fmla="*/ 0 w 319193"/>
                <a:gd name="connsiteY0" fmla="*/ 0 h 550068"/>
                <a:gd name="connsiteX1" fmla="*/ 314325 w 319193"/>
                <a:gd name="connsiteY1" fmla="*/ 4763 h 550068"/>
                <a:gd name="connsiteX2" fmla="*/ 316707 w 319193"/>
                <a:gd name="connsiteY2" fmla="*/ 61913 h 550068"/>
                <a:gd name="connsiteX3" fmla="*/ 76200 w 319193"/>
                <a:gd name="connsiteY3" fmla="*/ 61913 h 550068"/>
                <a:gd name="connsiteX4" fmla="*/ 78582 w 319193"/>
                <a:gd name="connsiteY4" fmla="*/ 471488 h 550068"/>
                <a:gd name="connsiteX5" fmla="*/ 100013 w 319193"/>
                <a:gd name="connsiteY5" fmla="*/ 466725 h 550068"/>
                <a:gd name="connsiteX6" fmla="*/ 319088 w 319193"/>
                <a:gd name="connsiteY6" fmla="*/ 469106 h 550068"/>
                <a:gd name="connsiteX7" fmla="*/ 316707 w 319193"/>
                <a:gd name="connsiteY7" fmla="*/ 550068 h 550068"/>
                <a:gd name="connsiteX8" fmla="*/ 2382 w 319193"/>
                <a:gd name="connsiteY8" fmla="*/ 542925 h 550068"/>
                <a:gd name="connsiteX9" fmla="*/ 0 w 319193"/>
                <a:gd name="connsiteY9" fmla="*/ 0 h 5500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19193" h="550068">
                  <a:moveTo>
                    <a:pt x="0" y="0"/>
                  </a:moveTo>
                  <a:lnTo>
                    <a:pt x="314325" y="4763"/>
                  </a:lnTo>
                  <a:lnTo>
                    <a:pt x="316707" y="61913"/>
                  </a:lnTo>
                  <a:lnTo>
                    <a:pt x="76200" y="61913"/>
                  </a:lnTo>
                  <a:lnTo>
                    <a:pt x="78582" y="471488"/>
                  </a:lnTo>
                  <a:lnTo>
                    <a:pt x="100013" y="466725"/>
                  </a:lnTo>
                  <a:lnTo>
                    <a:pt x="319088" y="469106"/>
                  </a:lnTo>
                  <a:cubicBezTo>
                    <a:pt x="319882" y="496887"/>
                    <a:pt x="315913" y="522287"/>
                    <a:pt x="316707" y="550068"/>
                  </a:cubicBezTo>
                  <a:lnTo>
                    <a:pt x="2382" y="5429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7F">
                <a:alpha val="50196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grpSp>
          <p:nvGrpSpPr>
            <p:cNvPr id="95" name="グループ化 94">
              <a:extLst>
                <a:ext uri="{FF2B5EF4-FFF2-40B4-BE49-F238E27FC236}">
                  <a16:creationId xmlns:a16="http://schemas.microsoft.com/office/drawing/2014/main" id="{AA560788-ECA1-489C-AF88-495573719D4A}"/>
                </a:ext>
              </a:extLst>
            </p:cNvPr>
            <p:cNvGrpSpPr/>
            <p:nvPr/>
          </p:nvGrpSpPr>
          <p:grpSpPr>
            <a:xfrm>
              <a:off x="1913499" y="3001422"/>
              <a:ext cx="234635" cy="363927"/>
              <a:chOff x="1353098" y="5387456"/>
              <a:chExt cx="234635" cy="363927"/>
            </a:xfrm>
          </p:grpSpPr>
          <p:sp>
            <p:nvSpPr>
              <p:cNvPr id="76" name="斜め縞 75">
                <a:extLst>
                  <a:ext uri="{FF2B5EF4-FFF2-40B4-BE49-F238E27FC236}">
                    <a16:creationId xmlns:a16="http://schemas.microsoft.com/office/drawing/2014/main" id="{DBCD0CF5-6A9D-4F82-B136-58F959135A9A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643148">
                <a:off x="1384590" y="5387456"/>
                <a:ext cx="180000" cy="180000"/>
              </a:xfrm>
              <a:prstGeom prst="diagStripe">
                <a:avLst/>
              </a:prstGeom>
              <a:solidFill>
                <a:srgbClr val="01FF7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游ゴシック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  <p:sp>
            <p:nvSpPr>
              <p:cNvPr id="90" name="正方形/長方形 89">
                <a:extLst>
                  <a:ext uri="{FF2B5EF4-FFF2-40B4-BE49-F238E27FC236}">
                    <a16:creationId xmlns:a16="http://schemas.microsoft.com/office/drawing/2014/main" id="{55DD0D3F-D12E-4C45-B7EA-163973497DC0}"/>
                  </a:ext>
                </a:extLst>
              </p:cNvPr>
              <p:cNvSpPr/>
              <p:nvPr/>
            </p:nvSpPr>
            <p:spPr>
              <a:xfrm>
                <a:off x="1432213" y="5478358"/>
                <a:ext cx="72000" cy="273025"/>
              </a:xfrm>
              <a:prstGeom prst="rect">
                <a:avLst/>
              </a:prstGeom>
              <a:solidFill>
                <a:srgbClr val="01FF7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游ゴシック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  <p:sp>
            <p:nvSpPr>
              <p:cNvPr id="93" name="四角形: 角を丸くする 92">
                <a:extLst>
                  <a:ext uri="{FF2B5EF4-FFF2-40B4-BE49-F238E27FC236}">
                    <a16:creationId xmlns:a16="http://schemas.microsoft.com/office/drawing/2014/main" id="{21014B51-6C4D-44F6-B05B-62476E32B30F}"/>
                  </a:ext>
                </a:extLst>
              </p:cNvPr>
              <p:cNvSpPr/>
              <p:nvPr/>
            </p:nvSpPr>
            <p:spPr>
              <a:xfrm>
                <a:off x="1353098" y="5611806"/>
                <a:ext cx="234635" cy="114252"/>
              </a:xfrm>
              <a:prstGeom prst="roundRect">
                <a:avLst/>
              </a:prstGeom>
              <a:solidFill>
                <a:srgbClr val="01FF74">
                  <a:alpha val="50196"/>
                </a:s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游ゴシック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</p:grpSp>
        <p:grpSp>
          <p:nvGrpSpPr>
            <p:cNvPr id="120" name="グループ化 119">
              <a:extLst>
                <a:ext uri="{FF2B5EF4-FFF2-40B4-BE49-F238E27FC236}">
                  <a16:creationId xmlns:a16="http://schemas.microsoft.com/office/drawing/2014/main" id="{014B6738-5A22-4159-A0F8-0F49F21C0294}"/>
                </a:ext>
              </a:extLst>
            </p:cNvPr>
            <p:cNvGrpSpPr/>
            <p:nvPr/>
          </p:nvGrpSpPr>
          <p:grpSpPr>
            <a:xfrm rot="10800000">
              <a:off x="1935962" y="1850248"/>
              <a:ext cx="234635" cy="363927"/>
              <a:chOff x="1559473" y="5373167"/>
              <a:chExt cx="234635" cy="363927"/>
            </a:xfrm>
          </p:grpSpPr>
          <p:sp>
            <p:nvSpPr>
              <p:cNvPr id="121" name="斜め縞 120">
                <a:extLst>
                  <a:ext uri="{FF2B5EF4-FFF2-40B4-BE49-F238E27FC236}">
                    <a16:creationId xmlns:a16="http://schemas.microsoft.com/office/drawing/2014/main" id="{03EAC64B-1B50-431B-9B61-04996A86D585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643148">
                <a:off x="1590965" y="5373167"/>
                <a:ext cx="180000" cy="180000"/>
              </a:xfrm>
              <a:prstGeom prst="diagStripe">
                <a:avLst/>
              </a:prstGeom>
              <a:solidFill>
                <a:srgbClr val="01FF7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游ゴシック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  <p:sp>
            <p:nvSpPr>
              <p:cNvPr id="122" name="正方形/長方形 121">
                <a:extLst>
                  <a:ext uri="{FF2B5EF4-FFF2-40B4-BE49-F238E27FC236}">
                    <a16:creationId xmlns:a16="http://schemas.microsoft.com/office/drawing/2014/main" id="{4F3B9D54-C25D-4D67-BFF7-F39114099424}"/>
                  </a:ext>
                </a:extLst>
              </p:cNvPr>
              <p:cNvSpPr/>
              <p:nvPr/>
            </p:nvSpPr>
            <p:spPr>
              <a:xfrm>
                <a:off x="1638588" y="5464069"/>
                <a:ext cx="72000" cy="273025"/>
              </a:xfrm>
              <a:prstGeom prst="rect">
                <a:avLst/>
              </a:prstGeom>
              <a:solidFill>
                <a:srgbClr val="01FF7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游ゴシック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  <p:sp>
            <p:nvSpPr>
              <p:cNvPr id="123" name="四角形: 角を丸くする 122">
                <a:extLst>
                  <a:ext uri="{FF2B5EF4-FFF2-40B4-BE49-F238E27FC236}">
                    <a16:creationId xmlns:a16="http://schemas.microsoft.com/office/drawing/2014/main" id="{D2CDD3AF-F4A3-421C-B083-D6C572637FB6}"/>
                  </a:ext>
                </a:extLst>
              </p:cNvPr>
              <p:cNvSpPr/>
              <p:nvPr/>
            </p:nvSpPr>
            <p:spPr>
              <a:xfrm>
                <a:off x="1559473" y="5611806"/>
                <a:ext cx="234635" cy="114252"/>
              </a:xfrm>
              <a:prstGeom prst="roundRect">
                <a:avLst/>
              </a:prstGeom>
              <a:solidFill>
                <a:srgbClr val="01FF74">
                  <a:alpha val="50196"/>
                </a:s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游ゴシック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</p:grpSp>
        <p:sp>
          <p:nvSpPr>
            <p:cNvPr id="132" name="テキスト ボックス 131">
              <a:extLst>
                <a:ext uri="{FF2B5EF4-FFF2-40B4-BE49-F238E27FC236}">
                  <a16:creationId xmlns:a16="http://schemas.microsoft.com/office/drawing/2014/main" id="{CF7FA4B1-F202-4E31-BE64-5E762BC6D819}"/>
                </a:ext>
              </a:extLst>
            </p:cNvPr>
            <p:cNvSpPr txBox="1"/>
            <p:nvPr/>
          </p:nvSpPr>
          <p:spPr>
            <a:xfrm>
              <a:off x="749793" y="906898"/>
              <a:ext cx="185178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游ゴシック" panose="020F0502020204030204"/>
                  <a:ea typeface="游ゴシック" panose="020B0400000000000000" pitchFamily="50" charset="-128"/>
                  <a:cs typeface="+mn-cs"/>
                </a:rPr>
                <a:t>GND</a:t>
              </a:r>
              <a:r>
                <a:rPr kumimoji="1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游ゴシック" panose="020F0502020204030204"/>
                  <a:ea typeface="游ゴシック" panose="020B0400000000000000" pitchFamily="50" charset="-128"/>
                  <a:cs typeface="+mn-cs"/>
                </a:rPr>
                <a:t>接続用銅板</a:t>
              </a:r>
            </a:p>
          </p:txBody>
        </p:sp>
      </p:grpSp>
      <p:cxnSp>
        <p:nvCxnSpPr>
          <p:cNvPr id="134" name="直線矢印コネクタ 133">
            <a:extLst>
              <a:ext uri="{FF2B5EF4-FFF2-40B4-BE49-F238E27FC236}">
                <a16:creationId xmlns:a16="http://schemas.microsoft.com/office/drawing/2014/main" id="{6DA11A34-8B39-46F4-BDE3-4E3CFB581D54}"/>
              </a:ext>
            </a:extLst>
          </p:cNvPr>
          <p:cNvCxnSpPr>
            <a:cxnSpLocks/>
          </p:cNvCxnSpPr>
          <p:nvPr/>
        </p:nvCxnSpPr>
        <p:spPr>
          <a:xfrm>
            <a:off x="3266514" y="3152057"/>
            <a:ext cx="259388" cy="8390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7" name="テキスト ボックス 136">
            <a:extLst>
              <a:ext uri="{FF2B5EF4-FFF2-40B4-BE49-F238E27FC236}">
                <a16:creationId xmlns:a16="http://schemas.microsoft.com/office/drawing/2014/main" id="{21921DAE-9BA4-4C5B-81CF-E16ADA17A88B}"/>
              </a:ext>
            </a:extLst>
          </p:cNvPr>
          <p:cNvSpPr txBox="1"/>
          <p:nvPr/>
        </p:nvSpPr>
        <p:spPr>
          <a:xfrm>
            <a:off x="3415338" y="5655618"/>
            <a:ext cx="3185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カソード基板・銅板接続ねじ</a:t>
            </a:r>
          </a:p>
        </p:txBody>
      </p:sp>
      <p:cxnSp>
        <p:nvCxnSpPr>
          <p:cNvPr id="139" name="直線矢印コネクタ 138">
            <a:extLst>
              <a:ext uri="{FF2B5EF4-FFF2-40B4-BE49-F238E27FC236}">
                <a16:creationId xmlns:a16="http://schemas.microsoft.com/office/drawing/2014/main" id="{4B538804-F085-456D-9132-5538C5D5FE53}"/>
              </a:ext>
            </a:extLst>
          </p:cNvPr>
          <p:cNvCxnSpPr>
            <a:cxnSpLocks/>
            <a:endCxn id="93" idx="2"/>
          </p:cNvCxnSpPr>
          <p:nvPr/>
        </p:nvCxnSpPr>
        <p:spPr>
          <a:xfrm flipH="1" flipV="1">
            <a:off x="3289478" y="5209366"/>
            <a:ext cx="205158" cy="4670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5" name="正方形/長方形 134">
            <a:extLst>
              <a:ext uri="{FF2B5EF4-FFF2-40B4-BE49-F238E27FC236}">
                <a16:creationId xmlns:a16="http://schemas.microsoft.com/office/drawing/2014/main" id="{ACFD790C-02EA-4843-946C-25965EB2CB7C}"/>
              </a:ext>
            </a:extLst>
          </p:cNvPr>
          <p:cNvSpPr/>
          <p:nvPr/>
        </p:nvSpPr>
        <p:spPr>
          <a:xfrm rot="5400000">
            <a:off x="3291599" y="4375184"/>
            <a:ext cx="18000" cy="208753"/>
          </a:xfrm>
          <a:prstGeom prst="rect">
            <a:avLst/>
          </a:prstGeom>
          <a:solidFill>
            <a:srgbClr val="76F1FE"/>
          </a:solidFill>
          <a:ln w="3175">
            <a:solidFill>
              <a:srgbClr val="B88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42" name="テキスト ボックス 141">
            <a:extLst>
              <a:ext uri="{FF2B5EF4-FFF2-40B4-BE49-F238E27FC236}">
                <a16:creationId xmlns:a16="http://schemas.microsoft.com/office/drawing/2014/main" id="{70305BEC-992C-418D-9868-85D569DB55FE}"/>
              </a:ext>
            </a:extLst>
          </p:cNvPr>
          <p:cNvSpPr txBox="1"/>
          <p:nvPr/>
        </p:nvSpPr>
        <p:spPr>
          <a:xfrm>
            <a:off x="167438" y="6082220"/>
            <a:ext cx="29546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アンプ基板・アノード基板</a:t>
            </a:r>
            <a:endParaRPr kumimoji="1" lang="en-US" altLang="ja-JP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接続ねじ</a:t>
            </a:r>
          </a:p>
        </p:txBody>
      </p:sp>
      <p:cxnSp>
        <p:nvCxnSpPr>
          <p:cNvPr id="143" name="直線矢印コネクタ 142">
            <a:extLst>
              <a:ext uri="{FF2B5EF4-FFF2-40B4-BE49-F238E27FC236}">
                <a16:creationId xmlns:a16="http://schemas.microsoft.com/office/drawing/2014/main" id="{ED46741B-1AB2-4F83-B4D8-35CF544FDA2C}"/>
              </a:ext>
            </a:extLst>
          </p:cNvPr>
          <p:cNvCxnSpPr>
            <a:cxnSpLocks/>
            <a:endCxn id="151" idx="1"/>
          </p:cNvCxnSpPr>
          <p:nvPr/>
        </p:nvCxnSpPr>
        <p:spPr>
          <a:xfrm flipV="1">
            <a:off x="2223114" y="4762402"/>
            <a:ext cx="972069" cy="144325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直線コネクタ 145">
            <a:extLst>
              <a:ext uri="{FF2B5EF4-FFF2-40B4-BE49-F238E27FC236}">
                <a16:creationId xmlns:a16="http://schemas.microsoft.com/office/drawing/2014/main" id="{71C00979-F32D-4D49-AD49-6D420F510E1E}"/>
              </a:ext>
            </a:extLst>
          </p:cNvPr>
          <p:cNvCxnSpPr>
            <a:cxnSpLocks/>
          </p:cNvCxnSpPr>
          <p:nvPr/>
        </p:nvCxnSpPr>
        <p:spPr>
          <a:xfrm>
            <a:off x="3143054" y="3539209"/>
            <a:ext cx="0" cy="51288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6" name="直線コネクタ 165">
            <a:extLst>
              <a:ext uri="{FF2B5EF4-FFF2-40B4-BE49-F238E27FC236}">
                <a16:creationId xmlns:a16="http://schemas.microsoft.com/office/drawing/2014/main" id="{13C4C141-A500-424A-995C-12DC7D9404D9}"/>
              </a:ext>
            </a:extLst>
          </p:cNvPr>
          <p:cNvCxnSpPr>
            <a:cxnSpLocks/>
          </p:cNvCxnSpPr>
          <p:nvPr/>
        </p:nvCxnSpPr>
        <p:spPr>
          <a:xfrm>
            <a:off x="3141501" y="4784738"/>
            <a:ext cx="0" cy="43505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1" name="正方形/長方形 170">
            <a:extLst>
              <a:ext uri="{FF2B5EF4-FFF2-40B4-BE49-F238E27FC236}">
                <a16:creationId xmlns:a16="http://schemas.microsoft.com/office/drawing/2014/main" id="{ED5CC044-F80A-4BBA-BFA9-B6011B4F59ED}"/>
              </a:ext>
            </a:extLst>
          </p:cNvPr>
          <p:cNvSpPr/>
          <p:nvPr/>
        </p:nvSpPr>
        <p:spPr>
          <a:xfrm>
            <a:off x="3953379" y="5190401"/>
            <a:ext cx="4018242" cy="344543"/>
          </a:xfrm>
          <a:prstGeom prst="rect">
            <a:avLst/>
          </a:prstGeom>
          <a:solidFill>
            <a:srgbClr val="FB79E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cxnSp>
        <p:nvCxnSpPr>
          <p:cNvPr id="172" name="直線矢印コネクタ 171">
            <a:extLst>
              <a:ext uri="{FF2B5EF4-FFF2-40B4-BE49-F238E27FC236}">
                <a16:creationId xmlns:a16="http://schemas.microsoft.com/office/drawing/2014/main" id="{C3DF931C-447A-45B6-A2B8-F5104ACAF696}"/>
              </a:ext>
            </a:extLst>
          </p:cNvPr>
          <p:cNvCxnSpPr>
            <a:cxnSpLocks/>
          </p:cNvCxnSpPr>
          <p:nvPr/>
        </p:nvCxnSpPr>
        <p:spPr>
          <a:xfrm>
            <a:off x="2609838" y="4002232"/>
            <a:ext cx="573854" cy="47412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72514DE5-8B3E-404A-93FB-3D68BFCCDC4B}"/>
              </a:ext>
            </a:extLst>
          </p:cNvPr>
          <p:cNvSpPr txBox="1"/>
          <p:nvPr/>
        </p:nvSpPr>
        <p:spPr>
          <a:xfrm>
            <a:off x="1456018" y="3667842"/>
            <a:ext cx="17678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パッド</a:t>
            </a:r>
            <a:r>
              <a:rPr kumimoji="1" lang="en-US" altLang="ja-JP" sz="11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(S70-22010?)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（アノード基板に実装）</a:t>
            </a:r>
          </a:p>
        </p:txBody>
      </p:sp>
      <p:grpSp>
        <p:nvGrpSpPr>
          <p:cNvPr id="12" name="グループ化 11">
            <a:extLst>
              <a:ext uri="{FF2B5EF4-FFF2-40B4-BE49-F238E27FC236}">
                <a16:creationId xmlns:a16="http://schemas.microsoft.com/office/drawing/2014/main" id="{8731708E-528A-46E0-8ECF-E05DAB58D880}"/>
              </a:ext>
            </a:extLst>
          </p:cNvPr>
          <p:cNvGrpSpPr/>
          <p:nvPr/>
        </p:nvGrpSpPr>
        <p:grpSpPr>
          <a:xfrm>
            <a:off x="3195183" y="4256036"/>
            <a:ext cx="234635" cy="576497"/>
            <a:chOff x="2590254" y="4257211"/>
            <a:chExt cx="234635" cy="469620"/>
          </a:xfrm>
        </p:grpSpPr>
        <p:sp>
          <p:nvSpPr>
            <p:cNvPr id="149" name="斜め縞 148">
              <a:extLst>
                <a:ext uri="{FF2B5EF4-FFF2-40B4-BE49-F238E27FC236}">
                  <a16:creationId xmlns:a16="http://schemas.microsoft.com/office/drawing/2014/main" id="{BFE9D25A-CAD3-4B0F-9853-15BD0F2A9C69}"/>
                </a:ext>
              </a:extLst>
            </p:cNvPr>
            <p:cNvSpPr>
              <a:spLocks noChangeAspect="1"/>
            </p:cNvSpPr>
            <p:nvPr/>
          </p:nvSpPr>
          <p:spPr>
            <a:xfrm rot="3107983">
              <a:off x="2634704" y="4220043"/>
              <a:ext cx="146630" cy="220965"/>
            </a:xfrm>
            <a:prstGeom prst="diagStripe">
              <a:avLst/>
            </a:prstGeom>
            <a:solidFill>
              <a:srgbClr val="01FF7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51" name="四角形: 角を丸くする 150">
              <a:extLst>
                <a:ext uri="{FF2B5EF4-FFF2-40B4-BE49-F238E27FC236}">
                  <a16:creationId xmlns:a16="http://schemas.microsoft.com/office/drawing/2014/main" id="{A1BC3302-9639-414D-B59B-E8F56643B4B8}"/>
                </a:ext>
              </a:extLst>
            </p:cNvPr>
            <p:cNvSpPr/>
            <p:nvPr/>
          </p:nvSpPr>
          <p:spPr>
            <a:xfrm>
              <a:off x="2590254" y="4612579"/>
              <a:ext cx="234635" cy="114252"/>
            </a:xfrm>
            <a:prstGeom prst="roundRect">
              <a:avLst/>
            </a:prstGeom>
            <a:solidFill>
              <a:srgbClr val="01FF74">
                <a:alpha val="50196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50" name="正方形/長方形 149">
              <a:extLst>
                <a:ext uri="{FF2B5EF4-FFF2-40B4-BE49-F238E27FC236}">
                  <a16:creationId xmlns:a16="http://schemas.microsoft.com/office/drawing/2014/main" id="{91A5E669-B3AE-4585-966C-194A8CBABFAB}"/>
                </a:ext>
              </a:extLst>
            </p:cNvPr>
            <p:cNvSpPr/>
            <p:nvPr/>
          </p:nvSpPr>
          <p:spPr>
            <a:xfrm>
              <a:off x="2665642" y="4331426"/>
              <a:ext cx="69152" cy="389419"/>
            </a:xfrm>
            <a:prstGeom prst="rect">
              <a:avLst/>
            </a:prstGeom>
            <a:solidFill>
              <a:srgbClr val="01FF7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</p:grpSp>
      <p:cxnSp>
        <p:nvCxnSpPr>
          <p:cNvPr id="136" name="直線矢印コネクタ 135">
            <a:extLst>
              <a:ext uri="{FF2B5EF4-FFF2-40B4-BE49-F238E27FC236}">
                <a16:creationId xmlns:a16="http://schemas.microsoft.com/office/drawing/2014/main" id="{8538AE3D-DF0D-4DDF-B409-CFA77B1A396C}"/>
              </a:ext>
            </a:extLst>
          </p:cNvPr>
          <p:cNvCxnSpPr>
            <a:cxnSpLocks/>
          </p:cNvCxnSpPr>
          <p:nvPr/>
        </p:nvCxnSpPr>
        <p:spPr>
          <a:xfrm>
            <a:off x="8015797" y="3933049"/>
            <a:ext cx="0" cy="455986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コネクタ 20">
            <a:extLst>
              <a:ext uri="{FF2B5EF4-FFF2-40B4-BE49-F238E27FC236}">
                <a16:creationId xmlns:a16="http://schemas.microsoft.com/office/drawing/2014/main" id="{1F1D6EBB-BB66-4AEC-91D3-0B90C730EE22}"/>
              </a:ext>
            </a:extLst>
          </p:cNvPr>
          <p:cNvCxnSpPr>
            <a:cxnSpLocks/>
          </p:cNvCxnSpPr>
          <p:nvPr/>
        </p:nvCxnSpPr>
        <p:spPr>
          <a:xfrm>
            <a:off x="7941722" y="3831307"/>
            <a:ext cx="1548260" cy="9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正方形/長方形 38">
            <a:extLst>
              <a:ext uri="{FF2B5EF4-FFF2-40B4-BE49-F238E27FC236}">
                <a16:creationId xmlns:a16="http://schemas.microsoft.com/office/drawing/2014/main" id="{2EA4BC9A-910F-41E4-8CD9-B15A74333407}"/>
              </a:ext>
            </a:extLst>
          </p:cNvPr>
          <p:cNvSpPr/>
          <p:nvPr/>
        </p:nvSpPr>
        <p:spPr>
          <a:xfrm>
            <a:off x="3936294" y="3784542"/>
            <a:ext cx="4018242" cy="45719"/>
          </a:xfrm>
          <a:prstGeom prst="rect">
            <a:avLst/>
          </a:prstGeom>
          <a:solidFill>
            <a:srgbClr val="3DFD6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FE1D8479-6AB7-461A-BC6A-7C71032682BA}"/>
              </a:ext>
            </a:extLst>
          </p:cNvPr>
          <p:cNvSpPr/>
          <p:nvPr/>
        </p:nvSpPr>
        <p:spPr>
          <a:xfrm>
            <a:off x="3945357" y="3375135"/>
            <a:ext cx="4018242" cy="45719"/>
          </a:xfrm>
          <a:prstGeom prst="rect">
            <a:avLst/>
          </a:prstGeom>
          <a:solidFill>
            <a:srgbClr val="3DFD6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41" name="正方形/長方形 40">
            <a:extLst>
              <a:ext uri="{FF2B5EF4-FFF2-40B4-BE49-F238E27FC236}">
                <a16:creationId xmlns:a16="http://schemas.microsoft.com/office/drawing/2014/main" id="{B87CFE11-94FE-49B2-9997-F7AB455D53F1}"/>
              </a:ext>
            </a:extLst>
          </p:cNvPr>
          <p:cNvSpPr/>
          <p:nvPr/>
        </p:nvSpPr>
        <p:spPr>
          <a:xfrm>
            <a:off x="3966452" y="5137058"/>
            <a:ext cx="4018242" cy="45719"/>
          </a:xfrm>
          <a:prstGeom prst="rect">
            <a:avLst/>
          </a:prstGeom>
          <a:solidFill>
            <a:srgbClr val="3DFD6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8" name="正方形/長方形 57">
            <a:extLst>
              <a:ext uri="{FF2B5EF4-FFF2-40B4-BE49-F238E27FC236}">
                <a16:creationId xmlns:a16="http://schemas.microsoft.com/office/drawing/2014/main" id="{FD66CEC0-9CCB-45EE-BD42-0B34AD6C6807}"/>
              </a:ext>
            </a:extLst>
          </p:cNvPr>
          <p:cNvSpPr/>
          <p:nvPr/>
        </p:nvSpPr>
        <p:spPr>
          <a:xfrm>
            <a:off x="3960102" y="5542385"/>
            <a:ext cx="4018242" cy="45719"/>
          </a:xfrm>
          <a:prstGeom prst="rect">
            <a:avLst/>
          </a:prstGeom>
          <a:solidFill>
            <a:srgbClr val="3DFD6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cxnSp>
        <p:nvCxnSpPr>
          <p:cNvPr id="177" name="直線コネクタ 176">
            <a:extLst>
              <a:ext uri="{FF2B5EF4-FFF2-40B4-BE49-F238E27FC236}">
                <a16:creationId xmlns:a16="http://schemas.microsoft.com/office/drawing/2014/main" id="{84FD08D2-3794-4B45-B3B3-37F969D1AEA7}"/>
              </a:ext>
            </a:extLst>
          </p:cNvPr>
          <p:cNvCxnSpPr>
            <a:cxnSpLocks/>
          </p:cNvCxnSpPr>
          <p:nvPr/>
        </p:nvCxnSpPr>
        <p:spPr>
          <a:xfrm flipV="1">
            <a:off x="7978112" y="3360822"/>
            <a:ext cx="828411" cy="104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8" name="直線矢印コネクタ 177">
            <a:extLst>
              <a:ext uri="{FF2B5EF4-FFF2-40B4-BE49-F238E27FC236}">
                <a16:creationId xmlns:a16="http://schemas.microsoft.com/office/drawing/2014/main" id="{641DBDD1-6D65-4F95-88A5-29EF71EC2AAF}"/>
              </a:ext>
            </a:extLst>
          </p:cNvPr>
          <p:cNvCxnSpPr>
            <a:cxnSpLocks/>
          </p:cNvCxnSpPr>
          <p:nvPr/>
        </p:nvCxnSpPr>
        <p:spPr>
          <a:xfrm>
            <a:off x="8128578" y="3359951"/>
            <a:ext cx="0" cy="496152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テキスト ボックス 98">
            <a:extLst>
              <a:ext uri="{FF2B5EF4-FFF2-40B4-BE49-F238E27FC236}">
                <a16:creationId xmlns:a16="http://schemas.microsoft.com/office/drawing/2014/main" id="{6E654F2E-D682-4400-A796-87F6B2C7CF52}"/>
              </a:ext>
            </a:extLst>
          </p:cNvPr>
          <p:cNvSpPr txBox="1"/>
          <p:nvPr/>
        </p:nvSpPr>
        <p:spPr>
          <a:xfrm rot="5400000">
            <a:off x="8113321" y="3365492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６</a:t>
            </a:r>
          </a:p>
        </p:txBody>
      </p:sp>
      <p:sp>
        <p:nvSpPr>
          <p:cNvPr id="100" name="テキスト ボックス 99">
            <a:extLst>
              <a:ext uri="{FF2B5EF4-FFF2-40B4-BE49-F238E27FC236}">
                <a16:creationId xmlns:a16="http://schemas.microsoft.com/office/drawing/2014/main" id="{896B6224-D352-49E5-BD64-B587D59B5D37}"/>
              </a:ext>
            </a:extLst>
          </p:cNvPr>
          <p:cNvSpPr txBox="1"/>
          <p:nvPr/>
        </p:nvSpPr>
        <p:spPr>
          <a:xfrm>
            <a:off x="5383066" y="2751713"/>
            <a:ext cx="1454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G-10(t=0.5)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cxnSp>
        <p:nvCxnSpPr>
          <p:cNvPr id="102" name="直線矢印コネクタ 101">
            <a:extLst>
              <a:ext uri="{FF2B5EF4-FFF2-40B4-BE49-F238E27FC236}">
                <a16:creationId xmlns:a16="http://schemas.microsoft.com/office/drawing/2014/main" id="{694EB7E1-6AD7-4F24-A8DF-BA0DFFA024F8}"/>
              </a:ext>
            </a:extLst>
          </p:cNvPr>
          <p:cNvCxnSpPr>
            <a:endCxn id="40" idx="0"/>
          </p:cNvCxnSpPr>
          <p:nvPr/>
        </p:nvCxnSpPr>
        <p:spPr>
          <a:xfrm flipH="1">
            <a:off x="5954478" y="3159573"/>
            <a:ext cx="206133" cy="21556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0" name="直線矢印コネクタ 179">
            <a:extLst>
              <a:ext uri="{FF2B5EF4-FFF2-40B4-BE49-F238E27FC236}">
                <a16:creationId xmlns:a16="http://schemas.microsoft.com/office/drawing/2014/main" id="{1BC1C71F-71C8-4EDB-A70D-470FFE8B4132}"/>
              </a:ext>
            </a:extLst>
          </p:cNvPr>
          <p:cNvCxnSpPr>
            <a:cxnSpLocks/>
          </p:cNvCxnSpPr>
          <p:nvPr/>
        </p:nvCxnSpPr>
        <p:spPr>
          <a:xfrm flipH="1">
            <a:off x="6066336" y="3132634"/>
            <a:ext cx="123759" cy="67998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" name="テキスト ボックス 106">
            <a:extLst>
              <a:ext uri="{FF2B5EF4-FFF2-40B4-BE49-F238E27FC236}">
                <a16:creationId xmlns:a16="http://schemas.microsoft.com/office/drawing/2014/main" id="{A8475E90-614B-482C-A424-EBCB5EFE9A20}"/>
              </a:ext>
            </a:extLst>
          </p:cNvPr>
          <p:cNvSpPr txBox="1"/>
          <p:nvPr/>
        </p:nvSpPr>
        <p:spPr>
          <a:xfrm>
            <a:off x="6808736" y="2751563"/>
            <a:ext cx="16642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ハニカム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(t=5)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cxnSp>
        <p:nvCxnSpPr>
          <p:cNvPr id="182" name="直線矢印コネクタ 181">
            <a:extLst>
              <a:ext uri="{FF2B5EF4-FFF2-40B4-BE49-F238E27FC236}">
                <a16:creationId xmlns:a16="http://schemas.microsoft.com/office/drawing/2014/main" id="{6B580974-EE39-41A0-9FFB-87D9D3BD6AED}"/>
              </a:ext>
            </a:extLst>
          </p:cNvPr>
          <p:cNvCxnSpPr>
            <a:cxnSpLocks/>
          </p:cNvCxnSpPr>
          <p:nvPr/>
        </p:nvCxnSpPr>
        <p:spPr>
          <a:xfrm flipH="1">
            <a:off x="7171346" y="3009999"/>
            <a:ext cx="123759" cy="67998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3" name="直線コネクタ 182">
            <a:extLst>
              <a:ext uri="{FF2B5EF4-FFF2-40B4-BE49-F238E27FC236}">
                <a16:creationId xmlns:a16="http://schemas.microsoft.com/office/drawing/2014/main" id="{0969A557-FCEE-41E2-A87F-623D4A2DBC61}"/>
              </a:ext>
            </a:extLst>
          </p:cNvPr>
          <p:cNvCxnSpPr>
            <a:cxnSpLocks/>
          </p:cNvCxnSpPr>
          <p:nvPr/>
        </p:nvCxnSpPr>
        <p:spPr>
          <a:xfrm flipV="1">
            <a:off x="7979407" y="5599562"/>
            <a:ext cx="828411" cy="104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4" name="直線コネクタ 183">
            <a:extLst>
              <a:ext uri="{FF2B5EF4-FFF2-40B4-BE49-F238E27FC236}">
                <a16:creationId xmlns:a16="http://schemas.microsoft.com/office/drawing/2014/main" id="{E2894734-FA36-4500-92F0-03A632010F15}"/>
              </a:ext>
            </a:extLst>
          </p:cNvPr>
          <p:cNvCxnSpPr>
            <a:cxnSpLocks/>
          </p:cNvCxnSpPr>
          <p:nvPr/>
        </p:nvCxnSpPr>
        <p:spPr>
          <a:xfrm>
            <a:off x="8000557" y="5131169"/>
            <a:ext cx="1381759" cy="194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5" name="テキスト ボックス 184">
            <a:extLst>
              <a:ext uri="{FF2B5EF4-FFF2-40B4-BE49-F238E27FC236}">
                <a16:creationId xmlns:a16="http://schemas.microsoft.com/office/drawing/2014/main" id="{9EFCC1D0-ECC0-4817-824D-1A6F811133DC}"/>
              </a:ext>
            </a:extLst>
          </p:cNvPr>
          <p:cNvSpPr txBox="1"/>
          <p:nvPr/>
        </p:nvSpPr>
        <p:spPr>
          <a:xfrm rot="5400000">
            <a:off x="8151006" y="5134793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６</a:t>
            </a:r>
          </a:p>
        </p:txBody>
      </p:sp>
      <p:sp>
        <p:nvSpPr>
          <p:cNvPr id="108" name="テキスト ボックス 107">
            <a:extLst>
              <a:ext uri="{FF2B5EF4-FFF2-40B4-BE49-F238E27FC236}">
                <a16:creationId xmlns:a16="http://schemas.microsoft.com/office/drawing/2014/main" id="{6219A969-07AD-45A7-A935-648C30219265}"/>
              </a:ext>
            </a:extLst>
          </p:cNvPr>
          <p:cNvSpPr txBox="1"/>
          <p:nvPr/>
        </p:nvSpPr>
        <p:spPr>
          <a:xfrm rot="5400000">
            <a:off x="7801279" y="3942142"/>
            <a:ext cx="6639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~3.9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09" name="テキスト ボックス 108">
            <a:extLst>
              <a:ext uri="{FF2B5EF4-FFF2-40B4-BE49-F238E27FC236}">
                <a16:creationId xmlns:a16="http://schemas.microsoft.com/office/drawing/2014/main" id="{0442E664-2BD0-41A0-B69F-925697000C7E}"/>
              </a:ext>
            </a:extLst>
          </p:cNvPr>
          <p:cNvSpPr txBox="1"/>
          <p:nvPr/>
        </p:nvSpPr>
        <p:spPr>
          <a:xfrm rot="5400000">
            <a:off x="7804759" y="4556702"/>
            <a:ext cx="6639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~3.9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cxnSp>
        <p:nvCxnSpPr>
          <p:cNvPr id="188" name="直線矢印コネクタ 187">
            <a:extLst>
              <a:ext uri="{FF2B5EF4-FFF2-40B4-BE49-F238E27FC236}">
                <a16:creationId xmlns:a16="http://schemas.microsoft.com/office/drawing/2014/main" id="{E0174C69-B17C-40DE-844B-FA8079B63A66}"/>
              </a:ext>
            </a:extLst>
          </p:cNvPr>
          <p:cNvCxnSpPr>
            <a:cxnSpLocks/>
          </p:cNvCxnSpPr>
          <p:nvPr/>
        </p:nvCxnSpPr>
        <p:spPr>
          <a:xfrm flipH="1">
            <a:off x="8015797" y="4556760"/>
            <a:ext cx="443" cy="472011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9" name="直線矢印コネクタ 188">
            <a:extLst>
              <a:ext uri="{FF2B5EF4-FFF2-40B4-BE49-F238E27FC236}">
                <a16:creationId xmlns:a16="http://schemas.microsoft.com/office/drawing/2014/main" id="{C3050F8F-EE94-4F8C-8CCD-958242C6BA69}"/>
              </a:ext>
            </a:extLst>
          </p:cNvPr>
          <p:cNvCxnSpPr>
            <a:cxnSpLocks/>
          </p:cNvCxnSpPr>
          <p:nvPr/>
        </p:nvCxnSpPr>
        <p:spPr>
          <a:xfrm>
            <a:off x="8125466" y="5115247"/>
            <a:ext cx="0" cy="496152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0" name="直線コネクタ 189">
            <a:extLst>
              <a:ext uri="{FF2B5EF4-FFF2-40B4-BE49-F238E27FC236}">
                <a16:creationId xmlns:a16="http://schemas.microsoft.com/office/drawing/2014/main" id="{794D5543-2D24-40FC-986F-003AF2AB5FED}"/>
              </a:ext>
            </a:extLst>
          </p:cNvPr>
          <p:cNvCxnSpPr>
            <a:cxnSpLocks/>
          </p:cNvCxnSpPr>
          <p:nvPr/>
        </p:nvCxnSpPr>
        <p:spPr>
          <a:xfrm flipV="1">
            <a:off x="7941722" y="3934914"/>
            <a:ext cx="828411" cy="104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1" name="直線コネクタ 190">
            <a:extLst>
              <a:ext uri="{FF2B5EF4-FFF2-40B4-BE49-F238E27FC236}">
                <a16:creationId xmlns:a16="http://schemas.microsoft.com/office/drawing/2014/main" id="{F83FBF5E-C920-45A2-AC8C-68F2F46E77FD}"/>
              </a:ext>
            </a:extLst>
          </p:cNvPr>
          <p:cNvCxnSpPr>
            <a:cxnSpLocks/>
          </p:cNvCxnSpPr>
          <p:nvPr/>
        </p:nvCxnSpPr>
        <p:spPr>
          <a:xfrm flipV="1">
            <a:off x="7924579" y="4372858"/>
            <a:ext cx="828411" cy="104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2" name="直線コネクタ 191">
            <a:extLst>
              <a:ext uri="{FF2B5EF4-FFF2-40B4-BE49-F238E27FC236}">
                <a16:creationId xmlns:a16="http://schemas.microsoft.com/office/drawing/2014/main" id="{B33DF3F0-E15F-46B1-8FF4-C5BFE9710C07}"/>
              </a:ext>
            </a:extLst>
          </p:cNvPr>
          <p:cNvCxnSpPr>
            <a:cxnSpLocks/>
          </p:cNvCxnSpPr>
          <p:nvPr/>
        </p:nvCxnSpPr>
        <p:spPr>
          <a:xfrm flipV="1">
            <a:off x="7933881" y="4556734"/>
            <a:ext cx="828411" cy="104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1" name="テキスト ボックス 110">
            <a:extLst>
              <a:ext uri="{FF2B5EF4-FFF2-40B4-BE49-F238E27FC236}">
                <a16:creationId xmlns:a16="http://schemas.microsoft.com/office/drawing/2014/main" id="{F42C75CF-E266-44EC-B8C5-1D8CBEF9F75D}"/>
              </a:ext>
            </a:extLst>
          </p:cNvPr>
          <p:cNvSpPr txBox="1"/>
          <p:nvPr/>
        </p:nvSpPr>
        <p:spPr>
          <a:xfrm rot="5400000">
            <a:off x="8647566" y="4879107"/>
            <a:ext cx="5004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0.8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cxnSp>
        <p:nvCxnSpPr>
          <p:cNvPr id="194" name="直線コネクタ 193">
            <a:extLst>
              <a:ext uri="{FF2B5EF4-FFF2-40B4-BE49-F238E27FC236}">
                <a16:creationId xmlns:a16="http://schemas.microsoft.com/office/drawing/2014/main" id="{CD3EE69B-56C6-44B0-83AF-7DEEBF56526A}"/>
              </a:ext>
            </a:extLst>
          </p:cNvPr>
          <p:cNvCxnSpPr>
            <a:cxnSpLocks/>
          </p:cNvCxnSpPr>
          <p:nvPr/>
        </p:nvCxnSpPr>
        <p:spPr>
          <a:xfrm flipV="1">
            <a:off x="7923939" y="5020859"/>
            <a:ext cx="828411" cy="104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3" name="テキスト ボックス 112">
            <a:extLst>
              <a:ext uri="{FF2B5EF4-FFF2-40B4-BE49-F238E27FC236}">
                <a16:creationId xmlns:a16="http://schemas.microsoft.com/office/drawing/2014/main" id="{CDEB12E3-8863-4EF9-AF13-B2863A0E6E81}"/>
              </a:ext>
            </a:extLst>
          </p:cNvPr>
          <p:cNvSpPr txBox="1"/>
          <p:nvPr/>
        </p:nvSpPr>
        <p:spPr>
          <a:xfrm rot="5400000">
            <a:off x="8630371" y="4311750"/>
            <a:ext cx="5004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1.6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cxnSp>
        <p:nvCxnSpPr>
          <p:cNvPr id="115" name="直線矢印コネクタ 114">
            <a:extLst>
              <a:ext uri="{FF2B5EF4-FFF2-40B4-BE49-F238E27FC236}">
                <a16:creationId xmlns:a16="http://schemas.microsoft.com/office/drawing/2014/main" id="{205E9AA8-7D95-4EF0-A19A-101936158E15}"/>
              </a:ext>
            </a:extLst>
          </p:cNvPr>
          <p:cNvCxnSpPr/>
          <p:nvPr/>
        </p:nvCxnSpPr>
        <p:spPr>
          <a:xfrm>
            <a:off x="8621204" y="4863322"/>
            <a:ext cx="0" cy="16996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6" name="直線矢印コネクタ 195">
            <a:extLst>
              <a:ext uri="{FF2B5EF4-FFF2-40B4-BE49-F238E27FC236}">
                <a16:creationId xmlns:a16="http://schemas.microsoft.com/office/drawing/2014/main" id="{D15E942C-6024-47E1-AEEB-411F55B1F86B}"/>
              </a:ext>
            </a:extLst>
          </p:cNvPr>
          <p:cNvCxnSpPr>
            <a:cxnSpLocks/>
          </p:cNvCxnSpPr>
          <p:nvPr/>
        </p:nvCxnSpPr>
        <p:spPr>
          <a:xfrm flipH="1" flipV="1">
            <a:off x="8621204" y="5115972"/>
            <a:ext cx="3239" cy="14132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7" name="直線矢印コネクタ 196">
            <a:extLst>
              <a:ext uri="{FF2B5EF4-FFF2-40B4-BE49-F238E27FC236}">
                <a16:creationId xmlns:a16="http://schemas.microsoft.com/office/drawing/2014/main" id="{A7A6D3F1-386E-4EF9-BCAA-28997FD98736}"/>
              </a:ext>
            </a:extLst>
          </p:cNvPr>
          <p:cNvCxnSpPr/>
          <p:nvPr/>
        </p:nvCxnSpPr>
        <p:spPr>
          <a:xfrm>
            <a:off x="8621204" y="3682222"/>
            <a:ext cx="0" cy="16996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8" name="直線矢印コネクタ 197">
            <a:extLst>
              <a:ext uri="{FF2B5EF4-FFF2-40B4-BE49-F238E27FC236}">
                <a16:creationId xmlns:a16="http://schemas.microsoft.com/office/drawing/2014/main" id="{6993F33D-B099-4158-B576-89D6A50C0CA4}"/>
              </a:ext>
            </a:extLst>
          </p:cNvPr>
          <p:cNvCxnSpPr>
            <a:cxnSpLocks/>
          </p:cNvCxnSpPr>
          <p:nvPr/>
        </p:nvCxnSpPr>
        <p:spPr>
          <a:xfrm flipH="1" flipV="1">
            <a:off x="8621204" y="3934872"/>
            <a:ext cx="3239" cy="14132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コンテンツ プレースホルダー 12">
            <a:extLst>
              <a:ext uri="{FF2B5EF4-FFF2-40B4-BE49-F238E27FC236}">
                <a16:creationId xmlns:a16="http://schemas.microsoft.com/office/drawing/2014/main" id="{089B3A73-DDC5-41BE-A79E-173BEAA901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755453"/>
            <a:ext cx="9130686" cy="421509"/>
          </a:xfrm>
        </p:spPr>
        <p:txBody>
          <a:bodyPr>
            <a:normAutofit fontScale="92500" lnSpcReduction="20000"/>
          </a:bodyPr>
          <a:lstStyle/>
          <a:p>
            <a:endParaRPr lang="ja-JP" altLang="en-US" dirty="0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3884D3FA-15AE-4E98-9074-1527A871F183}"/>
              </a:ext>
            </a:extLst>
          </p:cNvPr>
          <p:cNvSpPr txBox="1"/>
          <p:nvPr/>
        </p:nvSpPr>
        <p:spPr>
          <a:xfrm rot="5400000">
            <a:off x="8467834" y="4547403"/>
            <a:ext cx="22204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~11</a:t>
            </a: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（過去の測定）</a:t>
            </a:r>
          </a:p>
        </p:txBody>
      </p:sp>
      <p:cxnSp>
        <p:nvCxnSpPr>
          <p:cNvPr id="174" name="直線矢印コネクタ 173">
            <a:extLst>
              <a:ext uri="{FF2B5EF4-FFF2-40B4-BE49-F238E27FC236}">
                <a16:creationId xmlns:a16="http://schemas.microsoft.com/office/drawing/2014/main" id="{9E641B6C-BA39-4AC1-B67F-6F96A69DC8E0}"/>
              </a:ext>
            </a:extLst>
          </p:cNvPr>
          <p:cNvCxnSpPr>
            <a:cxnSpLocks/>
          </p:cNvCxnSpPr>
          <p:nvPr/>
        </p:nvCxnSpPr>
        <p:spPr>
          <a:xfrm>
            <a:off x="9295957" y="3815246"/>
            <a:ext cx="0" cy="1322599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5" name="直線矢印コネクタ 174">
            <a:extLst>
              <a:ext uri="{FF2B5EF4-FFF2-40B4-BE49-F238E27FC236}">
                <a16:creationId xmlns:a16="http://schemas.microsoft.com/office/drawing/2014/main" id="{50C709BB-9388-4D40-A51A-5BC1E4058728}"/>
              </a:ext>
            </a:extLst>
          </p:cNvPr>
          <p:cNvCxnSpPr>
            <a:cxnSpLocks/>
          </p:cNvCxnSpPr>
          <p:nvPr/>
        </p:nvCxnSpPr>
        <p:spPr>
          <a:xfrm>
            <a:off x="1936923" y="4460656"/>
            <a:ext cx="0" cy="242702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6" name="テキスト ボックス 175">
            <a:extLst>
              <a:ext uri="{FF2B5EF4-FFF2-40B4-BE49-F238E27FC236}">
                <a16:creationId xmlns:a16="http://schemas.microsoft.com/office/drawing/2014/main" id="{5DF6EE28-8DDA-4257-AAA6-15776E87B9C8}"/>
              </a:ext>
            </a:extLst>
          </p:cNvPr>
          <p:cNvSpPr txBox="1"/>
          <p:nvPr/>
        </p:nvSpPr>
        <p:spPr>
          <a:xfrm rot="5400000">
            <a:off x="1936798" y="4426298"/>
            <a:ext cx="5004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1.6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7944344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10C7EBC-FB60-4C37-AF08-B13954BB8E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その他筐体設計に関して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DE99AEC8-19AC-4151-B98B-C647DAA706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614C835E-8B67-4F0B-B4C0-DE333C0B45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5607" y="1690688"/>
            <a:ext cx="6593786" cy="4649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375918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507B4E3C-AED8-4495-8836-8D8BF001E49E}"/>
              </a:ext>
            </a:extLst>
          </p:cNvPr>
          <p:cNvSpPr/>
          <p:nvPr/>
        </p:nvSpPr>
        <p:spPr>
          <a:xfrm>
            <a:off x="10325883" y="2168745"/>
            <a:ext cx="6144205" cy="3973504"/>
          </a:xfrm>
          <a:prstGeom prst="rect">
            <a:avLst/>
          </a:prstGeom>
          <a:solidFill>
            <a:srgbClr val="92D050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1B297E11-8816-4098-8E44-F6446DBF73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346" y="-129687"/>
            <a:ext cx="10515600" cy="1325563"/>
          </a:xfrm>
        </p:spPr>
        <p:txBody>
          <a:bodyPr/>
          <a:lstStyle/>
          <a:p>
            <a:r>
              <a:rPr kumimoji="1" lang="ja-JP" altLang="en-US" dirty="0"/>
              <a:t>アンプ、</a:t>
            </a:r>
            <a:r>
              <a:rPr lang="en-US" altLang="ja-JP" dirty="0"/>
              <a:t>RPC</a:t>
            </a:r>
            <a:r>
              <a:rPr lang="ja-JP" altLang="en-US" dirty="0"/>
              <a:t>基板間の接続</a:t>
            </a:r>
            <a:endParaRPr kumimoji="1" lang="ja-JP" altLang="en-US" dirty="0"/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51473DE7-39BD-454E-82A5-E9FD9D9F2A56}"/>
              </a:ext>
            </a:extLst>
          </p:cNvPr>
          <p:cNvSpPr/>
          <p:nvPr/>
        </p:nvSpPr>
        <p:spPr>
          <a:xfrm>
            <a:off x="10783678" y="2201350"/>
            <a:ext cx="5568244" cy="161778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DD85E106-E29B-4474-B67B-BC4A55E9A0DC}"/>
              </a:ext>
            </a:extLst>
          </p:cNvPr>
          <p:cNvSpPr/>
          <p:nvPr/>
        </p:nvSpPr>
        <p:spPr>
          <a:xfrm>
            <a:off x="10765173" y="3869544"/>
            <a:ext cx="5586749" cy="161778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66C26BD3-1C2D-44A1-BAE4-38F595E52BA1}"/>
              </a:ext>
            </a:extLst>
          </p:cNvPr>
          <p:cNvSpPr txBox="1"/>
          <p:nvPr/>
        </p:nvSpPr>
        <p:spPr>
          <a:xfrm>
            <a:off x="10361664" y="1486209"/>
            <a:ext cx="19262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dirty="0"/>
              <a:t>Anode PCB</a:t>
            </a:r>
          </a:p>
          <a:p>
            <a:r>
              <a:rPr kumimoji="1" lang="en-US" altLang="ja-JP" b="1" dirty="0"/>
              <a:t>(bottom side)</a:t>
            </a:r>
            <a:endParaRPr kumimoji="1" lang="ja-JP" altLang="en-US" b="1" dirty="0"/>
          </a:p>
        </p:txBody>
      </p:sp>
      <p:cxnSp>
        <p:nvCxnSpPr>
          <p:cNvPr id="34" name="直線矢印コネクタ 33">
            <a:extLst>
              <a:ext uri="{FF2B5EF4-FFF2-40B4-BE49-F238E27FC236}">
                <a16:creationId xmlns:a16="http://schemas.microsoft.com/office/drawing/2014/main" id="{B153C73B-57AC-4231-A467-A300873375CE}"/>
              </a:ext>
            </a:extLst>
          </p:cNvPr>
          <p:cNvCxnSpPr>
            <a:cxnSpLocks/>
          </p:cNvCxnSpPr>
          <p:nvPr/>
        </p:nvCxnSpPr>
        <p:spPr>
          <a:xfrm flipH="1">
            <a:off x="9569933" y="1509438"/>
            <a:ext cx="179280" cy="60247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正方形/長方形 50">
            <a:extLst>
              <a:ext uri="{FF2B5EF4-FFF2-40B4-BE49-F238E27FC236}">
                <a16:creationId xmlns:a16="http://schemas.microsoft.com/office/drawing/2014/main" id="{74348E89-D2E6-4713-A9AF-630F4D0B5C65}"/>
              </a:ext>
            </a:extLst>
          </p:cNvPr>
          <p:cNvSpPr/>
          <p:nvPr/>
        </p:nvSpPr>
        <p:spPr>
          <a:xfrm>
            <a:off x="10765173" y="5516739"/>
            <a:ext cx="5586749" cy="61068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52" name="直線矢印コネクタ 51">
            <a:extLst>
              <a:ext uri="{FF2B5EF4-FFF2-40B4-BE49-F238E27FC236}">
                <a16:creationId xmlns:a16="http://schemas.microsoft.com/office/drawing/2014/main" id="{2D78980B-C5B5-48EF-A0AD-AC8DAC7016D6}"/>
              </a:ext>
            </a:extLst>
          </p:cNvPr>
          <p:cNvCxnSpPr>
            <a:cxnSpLocks/>
          </p:cNvCxnSpPr>
          <p:nvPr/>
        </p:nvCxnSpPr>
        <p:spPr>
          <a:xfrm>
            <a:off x="11819542" y="2205942"/>
            <a:ext cx="0" cy="1604532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直線矢印コネクタ 55">
            <a:extLst>
              <a:ext uri="{FF2B5EF4-FFF2-40B4-BE49-F238E27FC236}">
                <a16:creationId xmlns:a16="http://schemas.microsoft.com/office/drawing/2014/main" id="{65E1A3FE-4195-449F-8873-88446AE59088}"/>
              </a:ext>
            </a:extLst>
          </p:cNvPr>
          <p:cNvCxnSpPr/>
          <p:nvPr/>
        </p:nvCxnSpPr>
        <p:spPr>
          <a:xfrm>
            <a:off x="11271893" y="3507440"/>
            <a:ext cx="0" cy="32193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直線矢印コネクタ 56">
            <a:extLst>
              <a:ext uri="{FF2B5EF4-FFF2-40B4-BE49-F238E27FC236}">
                <a16:creationId xmlns:a16="http://schemas.microsoft.com/office/drawing/2014/main" id="{A8681292-F6E9-49D0-B03B-A857B34B00CB}"/>
              </a:ext>
            </a:extLst>
          </p:cNvPr>
          <p:cNvCxnSpPr>
            <a:cxnSpLocks/>
          </p:cNvCxnSpPr>
          <p:nvPr/>
        </p:nvCxnSpPr>
        <p:spPr>
          <a:xfrm flipV="1">
            <a:off x="11264637" y="3865665"/>
            <a:ext cx="0" cy="29206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テキスト ボックス 58">
            <a:extLst>
              <a:ext uri="{FF2B5EF4-FFF2-40B4-BE49-F238E27FC236}">
                <a16:creationId xmlns:a16="http://schemas.microsoft.com/office/drawing/2014/main" id="{18A37E23-F3A4-4BED-899E-7DFF79BDD4EA}"/>
              </a:ext>
            </a:extLst>
          </p:cNvPr>
          <p:cNvSpPr txBox="1"/>
          <p:nvPr/>
        </p:nvSpPr>
        <p:spPr>
          <a:xfrm rot="16200000">
            <a:off x="11344689" y="2820962"/>
            <a:ext cx="6286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25.5</a:t>
            </a:r>
            <a:endParaRPr kumimoji="1" lang="ja-JP" altLang="en-US" dirty="0"/>
          </a:p>
        </p:txBody>
      </p:sp>
      <p:sp>
        <p:nvSpPr>
          <p:cNvPr id="60" name="テキスト ボックス 59">
            <a:extLst>
              <a:ext uri="{FF2B5EF4-FFF2-40B4-BE49-F238E27FC236}">
                <a16:creationId xmlns:a16="http://schemas.microsoft.com/office/drawing/2014/main" id="{7BEB6283-1590-4649-A12F-90A6CD87A136}"/>
              </a:ext>
            </a:extLst>
          </p:cNvPr>
          <p:cNvSpPr txBox="1"/>
          <p:nvPr/>
        </p:nvSpPr>
        <p:spPr>
          <a:xfrm rot="16200000">
            <a:off x="11235815" y="3322774"/>
            <a:ext cx="5004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0.5</a:t>
            </a:r>
            <a:endParaRPr kumimoji="1" lang="ja-JP" altLang="en-US" dirty="0"/>
          </a:p>
        </p:txBody>
      </p:sp>
      <p:sp>
        <p:nvSpPr>
          <p:cNvPr id="14" name="スライド番号プレースホルダー 13">
            <a:extLst>
              <a:ext uri="{FF2B5EF4-FFF2-40B4-BE49-F238E27FC236}">
                <a16:creationId xmlns:a16="http://schemas.microsoft.com/office/drawing/2014/main" id="{2479FCE0-AEC9-47AE-AC73-38D003DF65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90535" y="7459126"/>
            <a:ext cx="2743200" cy="365125"/>
          </a:xfrm>
        </p:spPr>
        <p:txBody>
          <a:bodyPr/>
          <a:lstStyle/>
          <a:p>
            <a:fld id="{17FE3326-C353-4C2A-B238-BC58BD05FD39}" type="slidenum">
              <a:rPr kumimoji="1" lang="ja-JP" altLang="en-US" smtClean="0"/>
              <a:t>84</a:t>
            </a:fld>
            <a:endParaRPr kumimoji="1" lang="ja-JP" altLang="en-US" dirty="0"/>
          </a:p>
        </p:txBody>
      </p:sp>
      <p:sp>
        <p:nvSpPr>
          <p:cNvPr id="26" name="正方形/長方形 25">
            <a:extLst>
              <a:ext uri="{FF2B5EF4-FFF2-40B4-BE49-F238E27FC236}">
                <a16:creationId xmlns:a16="http://schemas.microsoft.com/office/drawing/2014/main" id="{8EC244C8-41AB-484D-ADB4-385D07DCC393}"/>
              </a:ext>
            </a:extLst>
          </p:cNvPr>
          <p:cNvSpPr/>
          <p:nvPr/>
        </p:nvSpPr>
        <p:spPr>
          <a:xfrm>
            <a:off x="10361664" y="2938267"/>
            <a:ext cx="436869" cy="130862"/>
          </a:xfrm>
          <a:prstGeom prst="rect">
            <a:avLst/>
          </a:prstGeom>
          <a:solidFill>
            <a:srgbClr val="FFFF7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2" name="正方形/長方形 151">
            <a:extLst>
              <a:ext uri="{FF2B5EF4-FFF2-40B4-BE49-F238E27FC236}">
                <a16:creationId xmlns:a16="http://schemas.microsoft.com/office/drawing/2014/main" id="{51C6BF6B-051F-4426-B91E-A4F3D75FE94E}"/>
              </a:ext>
            </a:extLst>
          </p:cNvPr>
          <p:cNvSpPr/>
          <p:nvPr/>
        </p:nvSpPr>
        <p:spPr>
          <a:xfrm>
            <a:off x="10369577" y="4639913"/>
            <a:ext cx="395595" cy="100560"/>
          </a:xfrm>
          <a:prstGeom prst="rect">
            <a:avLst/>
          </a:prstGeom>
          <a:solidFill>
            <a:srgbClr val="FFFF7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3" name="正方形/長方形 152">
            <a:extLst>
              <a:ext uri="{FF2B5EF4-FFF2-40B4-BE49-F238E27FC236}">
                <a16:creationId xmlns:a16="http://schemas.microsoft.com/office/drawing/2014/main" id="{9D31E9B6-957E-442B-AFF3-B2541B671207}"/>
              </a:ext>
            </a:extLst>
          </p:cNvPr>
          <p:cNvSpPr/>
          <p:nvPr/>
        </p:nvSpPr>
        <p:spPr>
          <a:xfrm>
            <a:off x="10337485" y="2193730"/>
            <a:ext cx="395593" cy="713232"/>
          </a:xfrm>
          <a:prstGeom prst="rect">
            <a:avLst/>
          </a:prstGeom>
          <a:solidFill>
            <a:srgbClr val="B9F9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4" name="正方形/長方形 153">
            <a:extLst>
              <a:ext uri="{FF2B5EF4-FFF2-40B4-BE49-F238E27FC236}">
                <a16:creationId xmlns:a16="http://schemas.microsoft.com/office/drawing/2014/main" id="{0EFD5D0F-8419-4394-8FE4-61F308E723CB}"/>
              </a:ext>
            </a:extLst>
          </p:cNvPr>
          <p:cNvSpPr/>
          <p:nvPr/>
        </p:nvSpPr>
        <p:spPr>
          <a:xfrm>
            <a:off x="10345756" y="3101102"/>
            <a:ext cx="395593" cy="713232"/>
          </a:xfrm>
          <a:prstGeom prst="rect">
            <a:avLst/>
          </a:prstGeom>
          <a:solidFill>
            <a:srgbClr val="B9F9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5" name="正方形/長方形 154">
            <a:extLst>
              <a:ext uri="{FF2B5EF4-FFF2-40B4-BE49-F238E27FC236}">
                <a16:creationId xmlns:a16="http://schemas.microsoft.com/office/drawing/2014/main" id="{CB6136C8-C07E-4D55-AE09-FC2D90419CB8}"/>
              </a:ext>
            </a:extLst>
          </p:cNvPr>
          <p:cNvSpPr/>
          <p:nvPr/>
        </p:nvSpPr>
        <p:spPr>
          <a:xfrm>
            <a:off x="10325884" y="3878318"/>
            <a:ext cx="395594" cy="713232"/>
          </a:xfrm>
          <a:prstGeom prst="rect">
            <a:avLst/>
          </a:prstGeom>
          <a:solidFill>
            <a:srgbClr val="B9F9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7" name="正方形/長方形 156">
            <a:extLst>
              <a:ext uri="{FF2B5EF4-FFF2-40B4-BE49-F238E27FC236}">
                <a16:creationId xmlns:a16="http://schemas.microsoft.com/office/drawing/2014/main" id="{33AF6206-DC64-42BE-BCC9-BCC75EB1BBAE}"/>
              </a:ext>
            </a:extLst>
          </p:cNvPr>
          <p:cNvSpPr/>
          <p:nvPr/>
        </p:nvSpPr>
        <p:spPr>
          <a:xfrm>
            <a:off x="10325882" y="5527620"/>
            <a:ext cx="407196" cy="621414"/>
          </a:xfrm>
          <a:prstGeom prst="rect">
            <a:avLst/>
          </a:prstGeom>
          <a:solidFill>
            <a:srgbClr val="B9F9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3" name="正方形/長方形 162">
            <a:extLst>
              <a:ext uri="{FF2B5EF4-FFF2-40B4-BE49-F238E27FC236}">
                <a16:creationId xmlns:a16="http://schemas.microsoft.com/office/drawing/2014/main" id="{54D46988-E5FC-478C-B825-1BD1AD8641FD}"/>
              </a:ext>
            </a:extLst>
          </p:cNvPr>
          <p:cNvSpPr/>
          <p:nvPr/>
        </p:nvSpPr>
        <p:spPr>
          <a:xfrm>
            <a:off x="10337485" y="4780764"/>
            <a:ext cx="395594" cy="706565"/>
          </a:xfrm>
          <a:prstGeom prst="rect">
            <a:avLst/>
          </a:prstGeom>
          <a:solidFill>
            <a:srgbClr val="B9F9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9A5B3CA2-DE51-428F-B657-158DB9F3ED6D}"/>
              </a:ext>
            </a:extLst>
          </p:cNvPr>
          <p:cNvSpPr txBox="1"/>
          <p:nvPr/>
        </p:nvSpPr>
        <p:spPr>
          <a:xfrm>
            <a:off x="10418317" y="5553164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5</a:t>
            </a:r>
          </a:p>
        </p:txBody>
      </p:sp>
      <p:cxnSp>
        <p:nvCxnSpPr>
          <p:cNvPr id="17" name="直線矢印コネクタ 16">
            <a:extLst>
              <a:ext uri="{FF2B5EF4-FFF2-40B4-BE49-F238E27FC236}">
                <a16:creationId xmlns:a16="http://schemas.microsoft.com/office/drawing/2014/main" id="{7BE7AD97-5F1B-44B6-B12C-1C8825E7E164}"/>
              </a:ext>
            </a:extLst>
          </p:cNvPr>
          <p:cNvCxnSpPr>
            <a:cxnSpLocks/>
          </p:cNvCxnSpPr>
          <p:nvPr/>
        </p:nvCxnSpPr>
        <p:spPr>
          <a:xfrm flipV="1">
            <a:off x="10337485" y="5838327"/>
            <a:ext cx="439291" cy="8434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5" name="グループ化 114">
            <a:extLst>
              <a:ext uri="{FF2B5EF4-FFF2-40B4-BE49-F238E27FC236}">
                <a16:creationId xmlns:a16="http://schemas.microsoft.com/office/drawing/2014/main" id="{62626158-8175-46BC-A869-18970EA726B2}"/>
              </a:ext>
            </a:extLst>
          </p:cNvPr>
          <p:cNvGrpSpPr/>
          <p:nvPr/>
        </p:nvGrpSpPr>
        <p:grpSpPr>
          <a:xfrm>
            <a:off x="134416" y="983788"/>
            <a:ext cx="8499134" cy="5130198"/>
            <a:chOff x="134416" y="983788"/>
            <a:chExt cx="8499134" cy="5130198"/>
          </a:xfrm>
        </p:grpSpPr>
        <p:grpSp>
          <p:nvGrpSpPr>
            <p:cNvPr id="106" name="グループ化 105">
              <a:extLst>
                <a:ext uri="{FF2B5EF4-FFF2-40B4-BE49-F238E27FC236}">
                  <a16:creationId xmlns:a16="http://schemas.microsoft.com/office/drawing/2014/main" id="{A6C8B45D-3A5C-4699-B7E3-075A592CD2EA}"/>
                </a:ext>
              </a:extLst>
            </p:cNvPr>
            <p:cNvGrpSpPr/>
            <p:nvPr/>
          </p:nvGrpSpPr>
          <p:grpSpPr>
            <a:xfrm>
              <a:off x="1347865" y="983788"/>
              <a:ext cx="7285685" cy="5130198"/>
              <a:chOff x="676750" y="1588435"/>
              <a:chExt cx="7285685" cy="5130198"/>
            </a:xfrm>
          </p:grpSpPr>
          <p:sp>
            <p:nvSpPr>
              <p:cNvPr id="168" name="正方形/長方形 167">
                <a:extLst>
                  <a:ext uri="{FF2B5EF4-FFF2-40B4-BE49-F238E27FC236}">
                    <a16:creationId xmlns:a16="http://schemas.microsoft.com/office/drawing/2014/main" id="{6E460EAF-E6F4-4696-91C7-42E468FF3D42}"/>
                  </a:ext>
                </a:extLst>
              </p:cNvPr>
              <p:cNvSpPr/>
              <p:nvPr/>
            </p:nvSpPr>
            <p:spPr>
              <a:xfrm>
                <a:off x="1387718" y="4498237"/>
                <a:ext cx="227668" cy="1018003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70" name="正方形/長方形 169">
                <a:extLst>
                  <a:ext uri="{FF2B5EF4-FFF2-40B4-BE49-F238E27FC236}">
                    <a16:creationId xmlns:a16="http://schemas.microsoft.com/office/drawing/2014/main" id="{E72023F1-06A8-47B2-9418-6D9E2EA4F372}"/>
                  </a:ext>
                </a:extLst>
              </p:cNvPr>
              <p:cNvSpPr/>
              <p:nvPr/>
            </p:nvSpPr>
            <p:spPr>
              <a:xfrm>
                <a:off x="676750" y="5508383"/>
                <a:ext cx="7275347" cy="4571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55" name="正方形/長方形 54">
                <a:extLst>
                  <a:ext uri="{FF2B5EF4-FFF2-40B4-BE49-F238E27FC236}">
                    <a16:creationId xmlns:a16="http://schemas.microsoft.com/office/drawing/2014/main" id="{A47CFFF4-9D0B-4CB2-BAF7-94DCBD003F7E}"/>
                  </a:ext>
                </a:extLst>
              </p:cNvPr>
              <p:cNvSpPr/>
              <p:nvPr/>
            </p:nvSpPr>
            <p:spPr>
              <a:xfrm>
                <a:off x="3943383" y="3468244"/>
                <a:ext cx="4018242" cy="344543"/>
              </a:xfrm>
              <a:prstGeom prst="rect">
                <a:avLst/>
              </a:prstGeom>
              <a:solidFill>
                <a:srgbClr val="FB79E2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" name="正方形/長方形 2">
                <a:extLst>
                  <a:ext uri="{FF2B5EF4-FFF2-40B4-BE49-F238E27FC236}">
                    <a16:creationId xmlns:a16="http://schemas.microsoft.com/office/drawing/2014/main" id="{D64EADF0-2F09-4530-9C14-C32641BE5625}"/>
                  </a:ext>
                </a:extLst>
              </p:cNvPr>
              <p:cNvSpPr/>
              <p:nvPr/>
            </p:nvSpPr>
            <p:spPr>
              <a:xfrm rot="5400000">
                <a:off x="5509411" y="1487327"/>
                <a:ext cx="73612" cy="4792355"/>
              </a:xfrm>
              <a:prstGeom prst="rect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4" name="正方形/長方形 43">
                <a:extLst>
                  <a:ext uri="{FF2B5EF4-FFF2-40B4-BE49-F238E27FC236}">
                    <a16:creationId xmlns:a16="http://schemas.microsoft.com/office/drawing/2014/main" id="{E4716EBC-7247-4090-83DC-94F7E4CB3C1D}"/>
                  </a:ext>
                </a:extLst>
              </p:cNvPr>
              <p:cNvSpPr/>
              <p:nvPr/>
            </p:nvSpPr>
            <p:spPr>
              <a:xfrm rot="5400000">
                <a:off x="5803373" y="2391682"/>
                <a:ext cx="69121" cy="4224158"/>
              </a:xfrm>
              <a:prstGeom prst="rect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5" name="正方形/長方形 44">
                <a:extLst>
                  <a:ext uri="{FF2B5EF4-FFF2-40B4-BE49-F238E27FC236}">
                    <a16:creationId xmlns:a16="http://schemas.microsoft.com/office/drawing/2014/main" id="{0F76D8C2-0768-45A0-BAFE-D92CD138DD4E}"/>
                  </a:ext>
                </a:extLst>
              </p:cNvPr>
              <p:cNvSpPr/>
              <p:nvPr/>
            </p:nvSpPr>
            <p:spPr>
              <a:xfrm rot="5400000">
                <a:off x="5509902" y="2655645"/>
                <a:ext cx="73612" cy="4792355"/>
              </a:xfrm>
              <a:prstGeom prst="rect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grpSp>
            <p:nvGrpSpPr>
              <p:cNvPr id="7" name="グループ化 6">
                <a:extLst>
                  <a:ext uri="{FF2B5EF4-FFF2-40B4-BE49-F238E27FC236}">
                    <a16:creationId xmlns:a16="http://schemas.microsoft.com/office/drawing/2014/main" id="{8C95B826-7A90-4C56-A5AB-D0381A9413C2}"/>
                  </a:ext>
                </a:extLst>
              </p:cNvPr>
              <p:cNvGrpSpPr/>
              <p:nvPr/>
            </p:nvGrpSpPr>
            <p:grpSpPr>
              <a:xfrm>
                <a:off x="3943886" y="4560619"/>
                <a:ext cx="4015509" cy="428430"/>
                <a:chOff x="1932451" y="3970523"/>
                <a:chExt cx="3972065" cy="428430"/>
              </a:xfrm>
            </p:grpSpPr>
            <p:sp>
              <p:nvSpPr>
                <p:cNvPr id="49" name="正方形/長方形 48">
                  <a:extLst>
                    <a:ext uri="{FF2B5EF4-FFF2-40B4-BE49-F238E27FC236}">
                      <a16:creationId xmlns:a16="http://schemas.microsoft.com/office/drawing/2014/main" id="{A5FC26C1-107D-4AAD-AE98-405B38A0FEA3}"/>
                    </a:ext>
                  </a:extLst>
                </p:cNvPr>
                <p:cNvSpPr/>
                <p:nvPr/>
              </p:nvSpPr>
              <p:spPr>
                <a:xfrm rot="5400000">
                  <a:off x="3895721" y="2008523"/>
                  <a:ext cx="36000" cy="3960000"/>
                </a:xfrm>
                <a:prstGeom prst="rect">
                  <a:avLst/>
                </a:prstGeom>
                <a:solidFill>
                  <a:srgbClr val="C9F1FF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63" name="正方形/長方形 62">
                  <a:extLst>
                    <a:ext uri="{FF2B5EF4-FFF2-40B4-BE49-F238E27FC236}">
                      <a16:creationId xmlns:a16="http://schemas.microsoft.com/office/drawing/2014/main" id="{91EBEE4D-5E2E-4F95-93C1-4D431309A66A}"/>
                    </a:ext>
                  </a:extLst>
                </p:cNvPr>
                <p:cNvSpPr/>
                <p:nvPr/>
              </p:nvSpPr>
              <p:spPr>
                <a:xfrm rot="5400000">
                  <a:off x="3894451" y="2094248"/>
                  <a:ext cx="36000" cy="3960000"/>
                </a:xfrm>
                <a:prstGeom prst="rect">
                  <a:avLst/>
                </a:prstGeom>
                <a:solidFill>
                  <a:srgbClr val="C9F1FF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64" name="正方形/長方形 63">
                  <a:extLst>
                    <a:ext uri="{FF2B5EF4-FFF2-40B4-BE49-F238E27FC236}">
                      <a16:creationId xmlns:a16="http://schemas.microsoft.com/office/drawing/2014/main" id="{0092E490-8AFC-4B1D-85AB-C4E0A43CD947}"/>
                    </a:ext>
                  </a:extLst>
                </p:cNvPr>
                <p:cNvSpPr/>
                <p:nvPr/>
              </p:nvSpPr>
              <p:spPr>
                <a:xfrm rot="5400000">
                  <a:off x="3898896" y="2179973"/>
                  <a:ext cx="36000" cy="3960000"/>
                </a:xfrm>
                <a:prstGeom prst="rect">
                  <a:avLst/>
                </a:prstGeom>
                <a:solidFill>
                  <a:srgbClr val="C9F1FF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65" name="正方形/長方形 64">
                  <a:extLst>
                    <a:ext uri="{FF2B5EF4-FFF2-40B4-BE49-F238E27FC236}">
                      <a16:creationId xmlns:a16="http://schemas.microsoft.com/office/drawing/2014/main" id="{411BA8FD-3D15-41DE-9696-4A2E783A138C}"/>
                    </a:ext>
                  </a:extLst>
                </p:cNvPr>
                <p:cNvSpPr/>
                <p:nvPr/>
              </p:nvSpPr>
              <p:spPr>
                <a:xfrm rot="5400000">
                  <a:off x="3898896" y="2256173"/>
                  <a:ext cx="36000" cy="3960000"/>
                </a:xfrm>
                <a:prstGeom prst="rect">
                  <a:avLst/>
                </a:prstGeom>
                <a:solidFill>
                  <a:srgbClr val="C9F1FF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66" name="正方形/長方形 65">
                  <a:extLst>
                    <a:ext uri="{FF2B5EF4-FFF2-40B4-BE49-F238E27FC236}">
                      <a16:creationId xmlns:a16="http://schemas.microsoft.com/office/drawing/2014/main" id="{12E8E619-D2D7-4B76-ACD5-02575F923B5C}"/>
                    </a:ext>
                  </a:extLst>
                </p:cNvPr>
                <p:cNvSpPr/>
                <p:nvPr/>
              </p:nvSpPr>
              <p:spPr>
                <a:xfrm rot="5400000">
                  <a:off x="3896039" y="2332373"/>
                  <a:ext cx="36000" cy="3960000"/>
                </a:xfrm>
                <a:prstGeom prst="rect">
                  <a:avLst/>
                </a:prstGeom>
                <a:solidFill>
                  <a:srgbClr val="C9F1FF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67" name="正方形/長方形 66">
                  <a:extLst>
                    <a:ext uri="{FF2B5EF4-FFF2-40B4-BE49-F238E27FC236}">
                      <a16:creationId xmlns:a16="http://schemas.microsoft.com/office/drawing/2014/main" id="{97BE42EA-3A50-47E7-8511-38989E8287B8}"/>
                    </a:ext>
                  </a:extLst>
                </p:cNvPr>
                <p:cNvSpPr/>
                <p:nvPr/>
              </p:nvSpPr>
              <p:spPr>
                <a:xfrm rot="5400000">
                  <a:off x="3906516" y="2400953"/>
                  <a:ext cx="36000" cy="3960000"/>
                </a:xfrm>
                <a:prstGeom prst="rect">
                  <a:avLst/>
                </a:prstGeom>
                <a:solidFill>
                  <a:srgbClr val="C9F1FF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  <p:sp>
            <p:nvSpPr>
              <p:cNvPr id="68" name="正方形/長方形 67">
                <a:extLst>
                  <a:ext uri="{FF2B5EF4-FFF2-40B4-BE49-F238E27FC236}">
                    <a16:creationId xmlns:a16="http://schemas.microsoft.com/office/drawing/2014/main" id="{8C22EFDF-AA7F-4371-99BE-56D8D1B8B1DC}"/>
                  </a:ext>
                </a:extLst>
              </p:cNvPr>
              <p:cNvSpPr/>
              <p:nvPr/>
            </p:nvSpPr>
            <p:spPr>
              <a:xfrm rot="5400000">
                <a:off x="5537549" y="2020546"/>
                <a:ext cx="56916" cy="4787695"/>
              </a:xfrm>
              <a:prstGeom prst="rect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grpSp>
            <p:nvGrpSpPr>
              <p:cNvPr id="69" name="グループ化 68">
                <a:extLst>
                  <a:ext uri="{FF2B5EF4-FFF2-40B4-BE49-F238E27FC236}">
                    <a16:creationId xmlns:a16="http://schemas.microsoft.com/office/drawing/2014/main" id="{95F2D37C-9FF5-498A-BCE1-2223444D06F9}"/>
                  </a:ext>
                </a:extLst>
              </p:cNvPr>
              <p:cNvGrpSpPr/>
              <p:nvPr/>
            </p:nvGrpSpPr>
            <p:grpSpPr>
              <a:xfrm>
                <a:off x="3931594" y="3934325"/>
                <a:ext cx="4008751" cy="428430"/>
                <a:chOff x="1932451" y="3970523"/>
                <a:chExt cx="3972065" cy="428430"/>
              </a:xfrm>
            </p:grpSpPr>
            <p:sp>
              <p:nvSpPr>
                <p:cNvPr id="70" name="正方形/長方形 69">
                  <a:extLst>
                    <a:ext uri="{FF2B5EF4-FFF2-40B4-BE49-F238E27FC236}">
                      <a16:creationId xmlns:a16="http://schemas.microsoft.com/office/drawing/2014/main" id="{2C728865-5138-4908-914E-0384FE989794}"/>
                    </a:ext>
                  </a:extLst>
                </p:cNvPr>
                <p:cNvSpPr/>
                <p:nvPr/>
              </p:nvSpPr>
              <p:spPr>
                <a:xfrm rot="5400000">
                  <a:off x="3895721" y="2008523"/>
                  <a:ext cx="36000" cy="3960000"/>
                </a:xfrm>
                <a:prstGeom prst="rect">
                  <a:avLst/>
                </a:prstGeom>
                <a:solidFill>
                  <a:srgbClr val="C9F1FF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71" name="正方形/長方形 70">
                  <a:extLst>
                    <a:ext uri="{FF2B5EF4-FFF2-40B4-BE49-F238E27FC236}">
                      <a16:creationId xmlns:a16="http://schemas.microsoft.com/office/drawing/2014/main" id="{B8D0B854-37B3-4A21-9865-73102DBD8158}"/>
                    </a:ext>
                  </a:extLst>
                </p:cNvPr>
                <p:cNvSpPr/>
                <p:nvPr/>
              </p:nvSpPr>
              <p:spPr>
                <a:xfrm rot="5400000">
                  <a:off x="3894451" y="2094248"/>
                  <a:ext cx="36000" cy="3960000"/>
                </a:xfrm>
                <a:prstGeom prst="rect">
                  <a:avLst/>
                </a:prstGeom>
                <a:solidFill>
                  <a:srgbClr val="C9F1FF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72" name="正方形/長方形 71">
                  <a:extLst>
                    <a:ext uri="{FF2B5EF4-FFF2-40B4-BE49-F238E27FC236}">
                      <a16:creationId xmlns:a16="http://schemas.microsoft.com/office/drawing/2014/main" id="{0D3A7D1C-C454-4F80-85BA-ADD41FA215C6}"/>
                    </a:ext>
                  </a:extLst>
                </p:cNvPr>
                <p:cNvSpPr/>
                <p:nvPr/>
              </p:nvSpPr>
              <p:spPr>
                <a:xfrm rot="5400000">
                  <a:off x="3898896" y="2179973"/>
                  <a:ext cx="36000" cy="3960000"/>
                </a:xfrm>
                <a:prstGeom prst="rect">
                  <a:avLst/>
                </a:prstGeom>
                <a:solidFill>
                  <a:srgbClr val="C9F1FF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73" name="正方形/長方形 72">
                  <a:extLst>
                    <a:ext uri="{FF2B5EF4-FFF2-40B4-BE49-F238E27FC236}">
                      <a16:creationId xmlns:a16="http://schemas.microsoft.com/office/drawing/2014/main" id="{42497D7A-EC2B-4BCC-9FFA-BEB788241648}"/>
                    </a:ext>
                  </a:extLst>
                </p:cNvPr>
                <p:cNvSpPr/>
                <p:nvPr/>
              </p:nvSpPr>
              <p:spPr>
                <a:xfrm rot="5400000">
                  <a:off x="3898896" y="2256173"/>
                  <a:ext cx="36000" cy="3960000"/>
                </a:xfrm>
                <a:prstGeom prst="rect">
                  <a:avLst/>
                </a:prstGeom>
                <a:solidFill>
                  <a:srgbClr val="C9F1FF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74" name="正方形/長方形 73">
                  <a:extLst>
                    <a:ext uri="{FF2B5EF4-FFF2-40B4-BE49-F238E27FC236}">
                      <a16:creationId xmlns:a16="http://schemas.microsoft.com/office/drawing/2014/main" id="{97B03547-4B1D-414B-9649-349488719FFD}"/>
                    </a:ext>
                  </a:extLst>
                </p:cNvPr>
                <p:cNvSpPr/>
                <p:nvPr/>
              </p:nvSpPr>
              <p:spPr>
                <a:xfrm rot="5400000">
                  <a:off x="3896039" y="2332373"/>
                  <a:ext cx="36000" cy="3960000"/>
                </a:xfrm>
                <a:prstGeom prst="rect">
                  <a:avLst/>
                </a:prstGeom>
                <a:solidFill>
                  <a:srgbClr val="C9F1FF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75" name="正方形/長方形 74">
                  <a:extLst>
                    <a:ext uri="{FF2B5EF4-FFF2-40B4-BE49-F238E27FC236}">
                      <a16:creationId xmlns:a16="http://schemas.microsoft.com/office/drawing/2014/main" id="{7095FDDA-AC6D-4003-8D61-440666381320}"/>
                    </a:ext>
                  </a:extLst>
                </p:cNvPr>
                <p:cNvSpPr/>
                <p:nvPr/>
              </p:nvSpPr>
              <p:spPr>
                <a:xfrm rot="5400000">
                  <a:off x="3906516" y="2400953"/>
                  <a:ext cx="36000" cy="3960000"/>
                </a:xfrm>
                <a:prstGeom prst="rect">
                  <a:avLst/>
                </a:prstGeom>
                <a:solidFill>
                  <a:srgbClr val="C9F1FF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  <p:sp>
            <p:nvSpPr>
              <p:cNvPr id="77" name="正方形/長方形 76">
                <a:extLst>
                  <a:ext uri="{FF2B5EF4-FFF2-40B4-BE49-F238E27FC236}">
                    <a16:creationId xmlns:a16="http://schemas.microsoft.com/office/drawing/2014/main" id="{C340C287-72D0-4404-B210-ACEC677855CE}"/>
                  </a:ext>
                </a:extLst>
              </p:cNvPr>
              <p:cNvSpPr/>
              <p:nvPr/>
            </p:nvSpPr>
            <p:spPr>
              <a:xfrm rot="5400000">
                <a:off x="5544058" y="1439625"/>
                <a:ext cx="18000" cy="4792355"/>
              </a:xfrm>
              <a:prstGeom prst="rect">
                <a:avLst/>
              </a:prstGeom>
              <a:solidFill>
                <a:srgbClr val="FFFF00"/>
              </a:solidFill>
              <a:ln w="3175">
                <a:solidFill>
                  <a:srgbClr val="B88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78" name="正方形/長方形 77">
                <a:extLst>
                  <a:ext uri="{FF2B5EF4-FFF2-40B4-BE49-F238E27FC236}">
                    <a16:creationId xmlns:a16="http://schemas.microsoft.com/office/drawing/2014/main" id="{2F945B8D-C69F-4FF1-A288-943B246DFA9B}"/>
                  </a:ext>
                </a:extLst>
              </p:cNvPr>
              <p:cNvSpPr/>
              <p:nvPr/>
            </p:nvSpPr>
            <p:spPr>
              <a:xfrm rot="5400000">
                <a:off x="5552432" y="2710069"/>
                <a:ext cx="18000" cy="4792355"/>
              </a:xfrm>
              <a:prstGeom prst="rect">
                <a:avLst/>
              </a:prstGeom>
              <a:solidFill>
                <a:srgbClr val="FFFF00"/>
              </a:solidFill>
              <a:ln w="3175">
                <a:solidFill>
                  <a:srgbClr val="B88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79" name="正方形/長方形 78">
                <a:extLst>
                  <a:ext uri="{FF2B5EF4-FFF2-40B4-BE49-F238E27FC236}">
                    <a16:creationId xmlns:a16="http://schemas.microsoft.com/office/drawing/2014/main" id="{279B28D6-9A3B-481E-B80F-4CC72AE13978}"/>
                  </a:ext>
                </a:extLst>
              </p:cNvPr>
              <p:cNvSpPr/>
              <p:nvPr/>
            </p:nvSpPr>
            <p:spPr>
              <a:xfrm rot="5400000">
                <a:off x="5565801" y="2077688"/>
                <a:ext cx="14400" cy="4761988"/>
              </a:xfrm>
              <a:prstGeom prst="rect">
                <a:avLst/>
              </a:prstGeom>
              <a:solidFill>
                <a:srgbClr val="FFFF00"/>
              </a:solidFill>
              <a:ln w="3175">
                <a:solidFill>
                  <a:srgbClr val="B88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80" name="正方形/長方形 79">
                <a:extLst>
                  <a:ext uri="{FF2B5EF4-FFF2-40B4-BE49-F238E27FC236}">
                    <a16:creationId xmlns:a16="http://schemas.microsoft.com/office/drawing/2014/main" id="{AB1E8CD8-00A5-4663-B2A3-DAB187F808BE}"/>
                  </a:ext>
                </a:extLst>
              </p:cNvPr>
              <p:cNvSpPr/>
              <p:nvPr/>
            </p:nvSpPr>
            <p:spPr>
              <a:xfrm rot="5400000">
                <a:off x="6203345" y="2199242"/>
                <a:ext cx="18000" cy="3456000"/>
              </a:xfrm>
              <a:prstGeom prst="rect">
                <a:avLst/>
              </a:prstGeom>
              <a:solidFill>
                <a:srgbClr val="FF0000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81" name="正方形/長方形 80">
                <a:extLst>
                  <a:ext uri="{FF2B5EF4-FFF2-40B4-BE49-F238E27FC236}">
                    <a16:creationId xmlns:a16="http://schemas.microsoft.com/office/drawing/2014/main" id="{644919EE-B23C-4530-9FDD-8D6627391A1D}"/>
                  </a:ext>
                </a:extLst>
              </p:cNvPr>
              <p:cNvSpPr/>
              <p:nvPr/>
            </p:nvSpPr>
            <p:spPr>
              <a:xfrm rot="5400000">
                <a:off x="6216045" y="2643742"/>
                <a:ext cx="18000" cy="3456000"/>
              </a:xfrm>
              <a:prstGeom prst="rect">
                <a:avLst/>
              </a:prstGeom>
              <a:solidFill>
                <a:srgbClr val="FF0000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82" name="正方形/長方形 81">
                <a:extLst>
                  <a:ext uri="{FF2B5EF4-FFF2-40B4-BE49-F238E27FC236}">
                    <a16:creationId xmlns:a16="http://schemas.microsoft.com/office/drawing/2014/main" id="{5D55A71E-E108-4A63-AC82-BE17DAA3F45B}"/>
                  </a:ext>
                </a:extLst>
              </p:cNvPr>
              <p:cNvSpPr/>
              <p:nvPr/>
            </p:nvSpPr>
            <p:spPr>
              <a:xfrm rot="5400000">
                <a:off x="6222395" y="2821542"/>
                <a:ext cx="18000" cy="3456000"/>
              </a:xfrm>
              <a:prstGeom prst="rect">
                <a:avLst/>
              </a:prstGeom>
              <a:solidFill>
                <a:srgbClr val="FF0000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83" name="正方形/長方形 82">
                <a:extLst>
                  <a:ext uri="{FF2B5EF4-FFF2-40B4-BE49-F238E27FC236}">
                    <a16:creationId xmlns:a16="http://schemas.microsoft.com/office/drawing/2014/main" id="{39EC379A-B85F-4DEC-B309-F99A0B8BBA72}"/>
                  </a:ext>
                </a:extLst>
              </p:cNvPr>
              <p:cNvSpPr/>
              <p:nvPr/>
            </p:nvSpPr>
            <p:spPr>
              <a:xfrm rot="5400000">
                <a:off x="6222395" y="3285092"/>
                <a:ext cx="18000" cy="3456000"/>
              </a:xfrm>
              <a:prstGeom prst="rect">
                <a:avLst/>
              </a:prstGeom>
              <a:solidFill>
                <a:srgbClr val="FF0000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87" name="直線コネクタ 86">
                <a:extLst>
                  <a:ext uri="{FF2B5EF4-FFF2-40B4-BE49-F238E27FC236}">
                    <a16:creationId xmlns:a16="http://schemas.microsoft.com/office/drawing/2014/main" id="{B83881A4-1AE3-4C47-90B5-2C7632D35C09}"/>
                  </a:ext>
                </a:extLst>
              </p:cNvPr>
              <p:cNvCxnSpPr/>
              <p:nvPr/>
            </p:nvCxnSpPr>
            <p:spPr>
              <a:xfrm>
                <a:off x="3936627" y="3968343"/>
                <a:ext cx="0" cy="46388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直線矢印コネクタ 90">
                <a:extLst>
                  <a:ext uri="{FF2B5EF4-FFF2-40B4-BE49-F238E27FC236}">
                    <a16:creationId xmlns:a16="http://schemas.microsoft.com/office/drawing/2014/main" id="{946118E9-D9AF-4ABF-AAAA-5CE6B14A447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448098" y="5160729"/>
                <a:ext cx="78282" cy="89664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" name="テキスト ボックス 9">
                <a:extLst>
                  <a:ext uri="{FF2B5EF4-FFF2-40B4-BE49-F238E27FC236}">
                    <a16:creationId xmlns:a16="http://schemas.microsoft.com/office/drawing/2014/main" id="{592344E9-5E06-4A6B-A539-E43261DE8BC2}"/>
                  </a:ext>
                </a:extLst>
              </p:cNvPr>
              <p:cNvSpPr txBox="1"/>
              <p:nvPr/>
            </p:nvSpPr>
            <p:spPr>
              <a:xfrm>
                <a:off x="1722100" y="4060985"/>
                <a:ext cx="142542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ja-JP" altLang="en-US" dirty="0"/>
                  <a:t>アンプ基板</a:t>
                </a:r>
                <a:endParaRPr lang="en-US" altLang="ja-JP" dirty="0"/>
              </a:p>
            </p:txBody>
          </p:sp>
          <p:grpSp>
            <p:nvGrpSpPr>
              <p:cNvPr id="19" name="グループ化 18">
                <a:extLst>
                  <a:ext uri="{FF2B5EF4-FFF2-40B4-BE49-F238E27FC236}">
                    <a16:creationId xmlns:a16="http://schemas.microsoft.com/office/drawing/2014/main" id="{A4923589-5FB2-4E05-B3C9-800F5FC29C1A}"/>
                  </a:ext>
                </a:extLst>
              </p:cNvPr>
              <p:cNvGrpSpPr/>
              <p:nvPr/>
            </p:nvGrpSpPr>
            <p:grpSpPr>
              <a:xfrm>
                <a:off x="816308" y="4288291"/>
                <a:ext cx="2738640" cy="393659"/>
                <a:chOff x="816308" y="4269241"/>
                <a:chExt cx="2738640" cy="393659"/>
              </a:xfrm>
            </p:grpSpPr>
            <p:sp>
              <p:nvSpPr>
                <p:cNvPr id="53" name="正方形/長方形 52">
                  <a:extLst>
                    <a:ext uri="{FF2B5EF4-FFF2-40B4-BE49-F238E27FC236}">
                      <a16:creationId xmlns:a16="http://schemas.microsoft.com/office/drawing/2014/main" id="{910DD093-082D-43F5-B37C-B2DF971DF6F1}"/>
                    </a:ext>
                  </a:extLst>
                </p:cNvPr>
                <p:cNvSpPr/>
                <p:nvPr/>
              </p:nvSpPr>
              <p:spPr>
                <a:xfrm rot="5400000">
                  <a:off x="2159880" y="3267831"/>
                  <a:ext cx="186710" cy="2603427"/>
                </a:xfrm>
                <a:prstGeom prst="rect">
                  <a:avLst/>
                </a:prstGeom>
                <a:solidFill>
                  <a:srgbClr val="FF0000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9" name="正方形/長方形 8">
                  <a:extLst>
                    <a:ext uri="{FF2B5EF4-FFF2-40B4-BE49-F238E27FC236}">
                      <a16:creationId xmlns:a16="http://schemas.microsoft.com/office/drawing/2014/main" id="{E4D8922F-C089-4E77-8973-EE5E508EC9B8}"/>
                    </a:ext>
                  </a:extLst>
                </p:cNvPr>
                <p:cNvSpPr/>
                <p:nvPr/>
              </p:nvSpPr>
              <p:spPr>
                <a:xfrm>
                  <a:off x="956062" y="4269241"/>
                  <a:ext cx="314854" cy="210123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98" name="正方形/長方形 97">
                  <a:extLst>
                    <a:ext uri="{FF2B5EF4-FFF2-40B4-BE49-F238E27FC236}">
                      <a16:creationId xmlns:a16="http://schemas.microsoft.com/office/drawing/2014/main" id="{B6FD7814-5F93-42DE-8043-B407539EFF95}"/>
                    </a:ext>
                  </a:extLst>
                </p:cNvPr>
                <p:cNvSpPr/>
                <p:nvPr/>
              </p:nvSpPr>
              <p:spPr>
                <a:xfrm>
                  <a:off x="816308" y="4319255"/>
                  <a:ext cx="138057" cy="13172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  <p:grpSp>
            <p:nvGrpSpPr>
              <p:cNvPr id="11" name="グループ化 10">
                <a:extLst>
                  <a:ext uri="{FF2B5EF4-FFF2-40B4-BE49-F238E27FC236}">
                    <a16:creationId xmlns:a16="http://schemas.microsoft.com/office/drawing/2014/main" id="{A3268DFB-2FB1-4038-A250-A17A834173D7}"/>
                  </a:ext>
                </a:extLst>
              </p:cNvPr>
              <p:cNvGrpSpPr/>
              <p:nvPr/>
            </p:nvGrpSpPr>
            <p:grpSpPr>
              <a:xfrm>
                <a:off x="3210260" y="2403470"/>
                <a:ext cx="2333452" cy="2805896"/>
                <a:chOff x="1951599" y="534128"/>
                <a:chExt cx="2333452" cy="2805896"/>
              </a:xfrm>
            </p:grpSpPr>
            <p:sp>
              <p:nvSpPr>
                <p:cNvPr id="93" name="四角形: 角を丸くする 92">
                  <a:extLst>
                    <a:ext uri="{FF2B5EF4-FFF2-40B4-BE49-F238E27FC236}">
                      <a16:creationId xmlns:a16="http://schemas.microsoft.com/office/drawing/2014/main" id="{21014B51-6C4D-44F6-B05B-62476E32B30F}"/>
                    </a:ext>
                  </a:extLst>
                </p:cNvPr>
                <p:cNvSpPr/>
                <p:nvPr/>
              </p:nvSpPr>
              <p:spPr>
                <a:xfrm>
                  <a:off x="1951599" y="3225772"/>
                  <a:ext cx="234635" cy="114252"/>
                </a:xfrm>
                <a:prstGeom prst="roundRect">
                  <a:avLst/>
                </a:prstGeom>
                <a:solidFill>
                  <a:srgbClr val="01FF74">
                    <a:alpha val="50196"/>
                  </a:srgb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32" name="テキスト ボックス 131">
                  <a:extLst>
                    <a:ext uri="{FF2B5EF4-FFF2-40B4-BE49-F238E27FC236}">
                      <a16:creationId xmlns:a16="http://schemas.microsoft.com/office/drawing/2014/main" id="{CF7FA4B1-F202-4E31-BE64-5E762BC6D819}"/>
                    </a:ext>
                  </a:extLst>
                </p:cNvPr>
                <p:cNvSpPr txBox="1"/>
                <p:nvPr/>
              </p:nvSpPr>
              <p:spPr>
                <a:xfrm>
                  <a:off x="2590918" y="534128"/>
                  <a:ext cx="1694133" cy="369332"/>
                </a:xfrm>
                <a:prstGeom prst="rect">
                  <a:avLst/>
                </a:prstGeom>
                <a:solidFill>
                  <a:srgbClr val="FFFFBF"/>
                </a:solidFill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ja-JP" altLang="en-US" dirty="0"/>
                    <a:t>銅ブロック</a:t>
                  </a:r>
                  <a:endParaRPr kumimoji="1" lang="ja-JP" altLang="en-US" dirty="0"/>
                </a:p>
              </p:txBody>
            </p:sp>
          </p:grpSp>
          <p:cxnSp>
            <p:nvCxnSpPr>
              <p:cNvPr id="134" name="直線矢印コネクタ 133">
                <a:extLst>
                  <a:ext uri="{FF2B5EF4-FFF2-40B4-BE49-F238E27FC236}">
                    <a16:creationId xmlns:a16="http://schemas.microsoft.com/office/drawing/2014/main" id="{6DA11A34-8B39-46F4-BDE3-4E3CFB581D5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563894" y="2753938"/>
                <a:ext cx="434735" cy="1418512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5" name="正方形/長方形 134">
                <a:extLst>
                  <a:ext uri="{FF2B5EF4-FFF2-40B4-BE49-F238E27FC236}">
                    <a16:creationId xmlns:a16="http://schemas.microsoft.com/office/drawing/2014/main" id="{ACFD790C-02EA-4843-946C-25965EB2CB7C}"/>
                  </a:ext>
                </a:extLst>
              </p:cNvPr>
              <p:cNvSpPr/>
              <p:nvPr/>
            </p:nvSpPr>
            <p:spPr>
              <a:xfrm rot="5400000">
                <a:off x="3282598" y="4384183"/>
                <a:ext cx="36000" cy="208753"/>
              </a:xfrm>
              <a:prstGeom prst="rect">
                <a:avLst/>
              </a:prstGeom>
              <a:solidFill>
                <a:srgbClr val="FFC000"/>
              </a:solidFill>
              <a:ln w="3175">
                <a:solidFill>
                  <a:srgbClr val="B88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42" name="テキスト ボックス 141">
                <a:extLst>
                  <a:ext uri="{FF2B5EF4-FFF2-40B4-BE49-F238E27FC236}">
                    <a16:creationId xmlns:a16="http://schemas.microsoft.com/office/drawing/2014/main" id="{70305BEC-992C-418D-9868-85D569DB55FE}"/>
                  </a:ext>
                </a:extLst>
              </p:cNvPr>
              <p:cNvSpPr txBox="1"/>
              <p:nvPr/>
            </p:nvSpPr>
            <p:spPr>
              <a:xfrm>
                <a:off x="2600105" y="6349301"/>
                <a:ext cx="1439818" cy="369332"/>
              </a:xfrm>
              <a:prstGeom prst="rect">
                <a:avLst/>
              </a:prstGeom>
              <a:solidFill>
                <a:srgbClr val="01FF74"/>
              </a:solidFill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kumimoji="1" lang="ja-JP" altLang="en-US" dirty="0"/>
                  <a:t>ねじ </a:t>
                </a:r>
                <a:r>
                  <a:rPr kumimoji="1" lang="en-US" altLang="ja-JP" dirty="0"/>
                  <a:t>2φx14</a:t>
                </a:r>
                <a:endParaRPr kumimoji="1" lang="ja-JP" altLang="en-US" dirty="0"/>
              </a:p>
            </p:txBody>
          </p:sp>
          <p:cxnSp>
            <p:nvCxnSpPr>
              <p:cNvPr id="143" name="直線矢印コネクタ 142">
                <a:extLst>
                  <a:ext uri="{FF2B5EF4-FFF2-40B4-BE49-F238E27FC236}">
                    <a16:creationId xmlns:a16="http://schemas.microsoft.com/office/drawing/2014/main" id="{ED46741B-1AB2-4F83-B4D8-35CF544FDA2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845068" y="4681950"/>
                <a:ext cx="350115" cy="1667351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1" name="正方形/長方形 170">
                <a:extLst>
                  <a:ext uri="{FF2B5EF4-FFF2-40B4-BE49-F238E27FC236}">
                    <a16:creationId xmlns:a16="http://schemas.microsoft.com/office/drawing/2014/main" id="{ED5CC044-F80A-4BBA-BFA9-B6011B4F59ED}"/>
                  </a:ext>
                </a:extLst>
              </p:cNvPr>
              <p:cNvSpPr/>
              <p:nvPr/>
            </p:nvSpPr>
            <p:spPr>
              <a:xfrm>
                <a:off x="3944193" y="5142704"/>
                <a:ext cx="4018242" cy="344543"/>
              </a:xfrm>
              <a:prstGeom prst="rect">
                <a:avLst/>
              </a:prstGeom>
              <a:solidFill>
                <a:srgbClr val="FB79E2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172" name="直線矢印コネクタ 171">
                <a:extLst>
                  <a:ext uri="{FF2B5EF4-FFF2-40B4-BE49-F238E27FC236}">
                    <a16:creationId xmlns:a16="http://schemas.microsoft.com/office/drawing/2014/main" id="{C3DF931C-447A-45B6-A2B8-F5104ACAF696}"/>
                  </a:ext>
                </a:extLst>
              </p:cNvPr>
              <p:cNvCxnSpPr>
                <a:cxnSpLocks/>
                <a:stCxn id="32" idx="2"/>
              </p:cNvCxnSpPr>
              <p:nvPr/>
            </p:nvCxnSpPr>
            <p:spPr>
              <a:xfrm>
                <a:off x="2746576" y="2542542"/>
                <a:ext cx="411202" cy="1881449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2" name="テキスト ボックス 31">
                <a:extLst>
                  <a:ext uri="{FF2B5EF4-FFF2-40B4-BE49-F238E27FC236}">
                    <a16:creationId xmlns:a16="http://schemas.microsoft.com/office/drawing/2014/main" id="{72514DE5-8B3E-404A-93FB-3D68BFCCDC4B}"/>
                  </a:ext>
                </a:extLst>
              </p:cNvPr>
              <p:cNvSpPr txBox="1"/>
              <p:nvPr/>
            </p:nvSpPr>
            <p:spPr>
              <a:xfrm>
                <a:off x="1483434" y="1588435"/>
                <a:ext cx="2526283" cy="954107"/>
              </a:xfrm>
              <a:prstGeom prst="rect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ja-JP" altLang="en-US" sz="1400" b="1" dirty="0"/>
                  <a:t>アンプ・アノード基板間の信号パターンの接触に使用する</a:t>
                </a:r>
                <a:r>
                  <a:rPr lang="en-US" altLang="ja-JP" sz="1400" b="1" dirty="0"/>
                  <a:t>contact p</a:t>
                </a:r>
                <a:r>
                  <a:rPr kumimoji="1" lang="en-US" altLang="ja-JP" sz="1400" b="1" dirty="0"/>
                  <a:t>ad(S70-22010)</a:t>
                </a:r>
              </a:p>
              <a:p>
                <a:r>
                  <a:rPr kumimoji="1" lang="ja-JP" altLang="en-US" sz="1400" b="1" dirty="0"/>
                  <a:t>（アンプ基板にはんだ付け）</a:t>
                </a:r>
              </a:p>
            </p:txBody>
          </p:sp>
          <p:grpSp>
            <p:nvGrpSpPr>
              <p:cNvPr id="12" name="グループ化 11">
                <a:extLst>
                  <a:ext uri="{FF2B5EF4-FFF2-40B4-BE49-F238E27FC236}">
                    <a16:creationId xmlns:a16="http://schemas.microsoft.com/office/drawing/2014/main" id="{8731708E-528A-46E0-8ECF-E05DAB58D880}"/>
                  </a:ext>
                </a:extLst>
              </p:cNvPr>
              <p:cNvGrpSpPr/>
              <p:nvPr/>
            </p:nvGrpSpPr>
            <p:grpSpPr>
              <a:xfrm>
                <a:off x="3222948" y="3730707"/>
                <a:ext cx="180000" cy="1508819"/>
                <a:chOff x="2618019" y="3755170"/>
                <a:chExt cx="180000" cy="1450617"/>
              </a:xfrm>
            </p:grpSpPr>
            <p:sp>
              <p:nvSpPr>
                <p:cNvPr id="149" name="斜め縞 148">
                  <a:extLst>
                    <a:ext uri="{FF2B5EF4-FFF2-40B4-BE49-F238E27FC236}">
                      <a16:creationId xmlns:a16="http://schemas.microsoft.com/office/drawing/2014/main" id="{BFE9D25A-CAD3-4B0F-9853-15BD0F2A9C6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2643148">
                  <a:off x="2618019" y="3755170"/>
                  <a:ext cx="180000" cy="180000"/>
                </a:xfrm>
                <a:prstGeom prst="diagStripe">
                  <a:avLst/>
                </a:prstGeom>
                <a:solidFill>
                  <a:srgbClr val="01FF74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50" name="正方形/長方形 149">
                  <a:extLst>
                    <a:ext uri="{FF2B5EF4-FFF2-40B4-BE49-F238E27FC236}">
                      <a16:creationId xmlns:a16="http://schemas.microsoft.com/office/drawing/2014/main" id="{91A5E669-B3AE-4585-966C-194A8CBABFAB}"/>
                    </a:ext>
                  </a:extLst>
                </p:cNvPr>
                <p:cNvSpPr/>
                <p:nvPr/>
              </p:nvSpPr>
              <p:spPr>
                <a:xfrm>
                  <a:off x="2671144" y="3846107"/>
                  <a:ext cx="87883" cy="1359680"/>
                </a:xfrm>
                <a:prstGeom prst="rect">
                  <a:avLst/>
                </a:prstGeom>
                <a:solidFill>
                  <a:srgbClr val="01FF74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  <p:sp>
            <p:nvSpPr>
              <p:cNvPr id="58" name="正方形/長方形 57">
                <a:extLst>
                  <a:ext uri="{FF2B5EF4-FFF2-40B4-BE49-F238E27FC236}">
                    <a16:creationId xmlns:a16="http://schemas.microsoft.com/office/drawing/2014/main" id="{268EF26A-F46E-4C71-BA06-2E160237C14F}"/>
                  </a:ext>
                </a:extLst>
              </p:cNvPr>
              <p:cNvSpPr/>
              <p:nvPr/>
            </p:nvSpPr>
            <p:spPr>
              <a:xfrm>
                <a:off x="687030" y="3416711"/>
                <a:ext cx="7249196" cy="60768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03" name="正方形/長方形 102">
                <a:extLst>
                  <a:ext uri="{FF2B5EF4-FFF2-40B4-BE49-F238E27FC236}">
                    <a16:creationId xmlns:a16="http://schemas.microsoft.com/office/drawing/2014/main" id="{47E4B148-95CA-454D-B553-530A47D60B02}"/>
                  </a:ext>
                </a:extLst>
              </p:cNvPr>
              <p:cNvSpPr/>
              <p:nvPr/>
            </p:nvSpPr>
            <p:spPr>
              <a:xfrm>
                <a:off x="1388979" y="3436224"/>
                <a:ext cx="223243" cy="95621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177" name="直線矢印コネクタ 176">
                <a:extLst>
                  <a:ext uri="{FF2B5EF4-FFF2-40B4-BE49-F238E27FC236}">
                    <a16:creationId xmlns:a16="http://schemas.microsoft.com/office/drawing/2014/main" id="{33B85800-4715-4757-81EF-14F49B12F1C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47355" y="4294176"/>
                <a:ext cx="34811" cy="188065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79" name="直線矢印コネクタ 178">
              <a:extLst>
                <a:ext uri="{FF2B5EF4-FFF2-40B4-BE49-F238E27FC236}">
                  <a16:creationId xmlns:a16="http://schemas.microsoft.com/office/drawing/2014/main" id="{C6D0D894-F73A-4CF6-8AF2-B11ECFEAE02B}"/>
                </a:ext>
              </a:extLst>
            </p:cNvPr>
            <p:cNvCxnSpPr>
              <a:cxnSpLocks/>
            </p:cNvCxnSpPr>
            <p:nvPr/>
          </p:nvCxnSpPr>
          <p:spPr>
            <a:xfrm>
              <a:off x="1331683" y="3140204"/>
              <a:ext cx="714739" cy="67854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4" name="テキスト ボックス 113">
              <a:extLst>
                <a:ext uri="{FF2B5EF4-FFF2-40B4-BE49-F238E27FC236}">
                  <a16:creationId xmlns:a16="http://schemas.microsoft.com/office/drawing/2014/main" id="{5D1A1B8D-D3B8-42A5-9817-12F9F14100B1}"/>
                </a:ext>
              </a:extLst>
            </p:cNvPr>
            <p:cNvSpPr txBox="1"/>
            <p:nvPr/>
          </p:nvSpPr>
          <p:spPr>
            <a:xfrm>
              <a:off x="134416" y="2930997"/>
              <a:ext cx="1154938" cy="2308324"/>
            </a:xfrm>
            <a:prstGeom prst="rect">
              <a:avLst/>
            </a:prstGeom>
            <a:solidFill>
              <a:srgbClr val="76F1FE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kumimoji="1" lang="ja-JP" altLang="en-US" dirty="0"/>
                <a:t>絶縁体</a:t>
              </a:r>
              <a:r>
                <a:rPr kumimoji="1" lang="en-US" altLang="ja-JP" dirty="0"/>
                <a:t>t=1mm</a:t>
              </a:r>
            </a:p>
            <a:p>
              <a:r>
                <a:rPr lang="ja-JP" altLang="en-US" dirty="0"/>
                <a:t>アンプ基板との間の浮遊静電容量を避けるため</a:t>
              </a:r>
              <a:endParaRPr kumimoji="1" lang="ja-JP" altLang="en-US" dirty="0"/>
            </a:p>
          </p:txBody>
        </p:sp>
      </p:grpSp>
      <p:sp>
        <p:nvSpPr>
          <p:cNvPr id="116" name="テキスト ボックス 115">
            <a:extLst>
              <a:ext uri="{FF2B5EF4-FFF2-40B4-BE49-F238E27FC236}">
                <a16:creationId xmlns:a16="http://schemas.microsoft.com/office/drawing/2014/main" id="{DDC058C8-E0BB-42F2-8D26-61BDD1D7B162}"/>
              </a:ext>
            </a:extLst>
          </p:cNvPr>
          <p:cNvSpPr txBox="1"/>
          <p:nvPr/>
        </p:nvSpPr>
        <p:spPr>
          <a:xfrm>
            <a:off x="480346" y="1813859"/>
            <a:ext cx="1475763" cy="369332"/>
          </a:xfrm>
          <a:prstGeom prst="rect">
            <a:avLst/>
          </a:prstGeom>
          <a:solidFill>
            <a:srgbClr val="4472C4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dirty="0"/>
              <a:t>Al</a:t>
            </a:r>
            <a:r>
              <a:rPr lang="ja-JP" altLang="en-US" dirty="0"/>
              <a:t>板（上）</a:t>
            </a:r>
            <a:endParaRPr kumimoji="1" lang="ja-JP" altLang="en-US" dirty="0"/>
          </a:p>
        </p:txBody>
      </p:sp>
      <p:cxnSp>
        <p:nvCxnSpPr>
          <p:cNvPr id="182" name="直線矢印コネクタ 181">
            <a:extLst>
              <a:ext uri="{FF2B5EF4-FFF2-40B4-BE49-F238E27FC236}">
                <a16:creationId xmlns:a16="http://schemas.microsoft.com/office/drawing/2014/main" id="{0315598D-8153-41E5-8C67-098A4C741C75}"/>
              </a:ext>
            </a:extLst>
          </p:cNvPr>
          <p:cNvCxnSpPr>
            <a:cxnSpLocks/>
          </p:cNvCxnSpPr>
          <p:nvPr/>
        </p:nvCxnSpPr>
        <p:spPr>
          <a:xfrm flipH="1" flipV="1">
            <a:off x="1697793" y="2149291"/>
            <a:ext cx="443404" cy="106160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0" name="四角形: 角を丸くする 189">
            <a:extLst>
              <a:ext uri="{FF2B5EF4-FFF2-40B4-BE49-F238E27FC236}">
                <a16:creationId xmlns:a16="http://schemas.microsoft.com/office/drawing/2014/main" id="{B0881189-7D9B-4E15-AFC2-135C5AE0AEA3}"/>
              </a:ext>
            </a:extLst>
          </p:cNvPr>
          <p:cNvSpPr/>
          <p:nvPr/>
        </p:nvSpPr>
        <p:spPr>
          <a:xfrm>
            <a:off x="10445159" y="2955706"/>
            <a:ext cx="220353" cy="92288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8" name="正方形/長方形 197">
            <a:extLst>
              <a:ext uri="{FF2B5EF4-FFF2-40B4-BE49-F238E27FC236}">
                <a16:creationId xmlns:a16="http://schemas.microsoft.com/office/drawing/2014/main" id="{FD047FC8-BA91-4C19-A6FC-53B6FD03220B}"/>
              </a:ext>
            </a:extLst>
          </p:cNvPr>
          <p:cNvSpPr/>
          <p:nvPr/>
        </p:nvSpPr>
        <p:spPr>
          <a:xfrm>
            <a:off x="5732138" y="2730577"/>
            <a:ext cx="3143825" cy="22735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95" name="図 194">
            <a:extLst>
              <a:ext uri="{FF2B5EF4-FFF2-40B4-BE49-F238E27FC236}">
                <a16:creationId xmlns:a16="http://schemas.microsoft.com/office/drawing/2014/main" id="{1B7A5183-64EF-4C7C-AE98-4BA1C1B07CC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7765" b="9576"/>
          <a:stretch/>
        </p:blipFill>
        <p:spPr>
          <a:xfrm rot="16200000">
            <a:off x="5950808" y="1928850"/>
            <a:ext cx="4899043" cy="3164449"/>
          </a:xfrm>
          <a:prstGeom prst="rect">
            <a:avLst/>
          </a:prstGeom>
        </p:spPr>
      </p:pic>
      <p:sp>
        <p:nvSpPr>
          <p:cNvPr id="62" name="テキスト ボックス 61">
            <a:extLst>
              <a:ext uri="{FF2B5EF4-FFF2-40B4-BE49-F238E27FC236}">
                <a16:creationId xmlns:a16="http://schemas.microsoft.com/office/drawing/2014/main" id="{A1957DF3-7D10-475F-A91E-326C4798F4CE}"/>
              </a:ext>
            </a:extLst>
          </p:cNvPr>
          <p:cNvSpPr txBox="1"/>
          <p:nvPr/>
        </p:nvSpPr>
        <p:spPr>
          <a:xfrm>
            <a:off x="9157205" y="153619"/>
            <a:ext cx="292470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b="1" dirty="0"/>
              <a:t>アンプ基板</a:t>
            </a:r>
            <a:r>
              <a:rPr kumimoji="1" lang="ja-JP" altLang="en-US" b="1" dirty="0"/>
              <a:t>入力インピーダンスは</a:t>
            </a:r>
            <a:r>
              <a:rPr lang="en-US" altLang="ja-JP" b="1" dirty="0"/>
              <a:t>50Ω</a:t>
            </a:r>
          </a:p>
          <a:p>
            <a:r>
              <a:rPr lang="ja-JP" altLang="en-US" b="1" dirty="0"/>
              <a:t>アノード基板にマッチングのための表面実装抵抗をつける可能性あり</a:t>
            </a:r>
            <a:endParaRPr kumimoji="1" lang="en-US" altLang="ja-JP" b="1" dirty="0"/>
          </a:p>
        </p:txBody>
      </p:sp>
      <p:cxnSp>
        <p:nvCxnSpPr>
          <p:cNvPr id="191" name="直線矢印コネクタ 190">
            <a:extLst>
              <a:ext uri="{FF2B5EF4-FFF2-40B4-BE49-F238E27FC236}">
                <a16:creationId xmlns:a16="http://schemas.microsoft.com/office/drawing/2014/main" id="{0C0FCB1C-1669-4517-B1ED-443064C659E3}"/>
              </a:ext>
            </a:extLst>
          </p:cNvPr>
          <p:cNvCxnSpPr>
            <a:cxnSpLocks/>
            <a:endCxn id="190" idx="1"/>
          </p:cNvCxnSpPr>
          <p:nvPr/>
        </p:nvCxnSpPr>
        <p:spPr>
          <a:xfrm>
            <a:off x="4435217" y="2403243"/>
            <a:ext cx="6009942" cy="59860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8" name="四角形: 角を丸くする 187">
            <a:extLst>
              <a:ext uri="{FF2B5EF4-FFF2-40B4-BE49-F238E27FC236}">
                <a16:creationId xmlns:a16="http://schemas.microsoft.com/office/drawing/2014/main" id="{CE3B344E-FCDA-4330-851D-495EECB59E56}"/>
              </a:ext>
            </a:extLst>
          </p:cNvPr>
          <p:cNvSpPr/>
          <p:nvPr/>
        </p:nvSpPr>
        <p:spPr>
          <a:xfrm>
            <a:off x="9489745" y="2055464"/>
            <a:ext cx="1381349" cy="1937256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203" name="直線矢印コネクタ 202">
            <a:extLst>
              <a:ext uri="{FF2B5EF4-FFF2-40B4-BE49-F238E27FC236}">
                <a16:creationId xmlns:a16="http://schemas.microsoft.com/office/drawing/2014/main" id="{0060CA79-65F1-4C62-A40B-A0AF62279BDF}"/>
              </a:ext>
            </a:extLst>
          </p:cNvPr>
          <p:cNvCxnSpPr>
            <a:cxnSpLocks/>
            <a:endCxn id="188" idx="0"/>
          </p:cNvCxnSpPr>
          <p:nvPr/>
        </p:nvCxnSpPr>
        <p:spPr>
          <a:xfrm>
            <a:off x="10129830" y="1630947"/>
            <a:ext cx="50590" cy="42451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" name="直線コネクタ 204">
            <a:extLst>
              <a:ext uri="{FF2B5EF4-FFF2-40B4-BE49-F238E27FC236}">
                <a16:creationId xmlns:a16="http://schemas.microsoft.com/office/drawing/2014/main" id="{FA23E14C-4608-4000-B9E3-03F5F01ED2DB}"/>
              </a:ext>
            </a:extLst>
          </p:cNvPr>
          <p:cNvCxnSpPr>
            <a:cxnSpLocks/>
          </p:cNvCxnSpPr>
          <p:nvPr/>
        </p:nvCxnSpPr>
        <p:spPr>
          <a:xfrm>
            <a:off x="9878774" y="2918324"/>
            <a:ext cx="458711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7" name="直線コネクタ 206">
            <a:extLst>
              <a:ext uri="{FF2B5EF4-FFF2-40B4-BE49-F238E27FC236}">
                <a16:creationId xmlns:a16="http://schemas.microsoft.com/office/drawing/2014/main" id="{6F1D7148-B92E-4645-90AA-48EAD6224C5F}"/>
              </a:ext>
            </a:extLst>
          </p:cNvPr>
          <p:cNvCxnSpPr>
            <a:cxnSpLocks/>
          </p:cNvCxnSpPr>
          <p:nvPr/>
        </p:nvCxnSpPr>
        <p:spPr>
          <a:xfrm>
            <a:off x="9878774" y="3072803"/>
            <a:ext cx="458711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8" name="直線コネクタ 207">
            <a:extLst>
              <a:ext uri="{FF2B5EF4-FFF2-40B4-BE49-F238E27FC236}">
                <a16:creationId xmlns:a16="http://schemas.microsoft.com/office/drawing/2014/main" id="{77306FA6-57CF-4CD9-A272-B120CE762210}"/>
              </a:ext>
            </a:extLst>
          </p:cNvPr>
          <p:cNvCxnSpPr>
            <a:cxnSpLocks/>
          </p:cNvCxnSpPr>
          <p:nvPr/>
        </p:nvCxnSpPr>
        <p:spPr>
          <a:xfrm>
            <a:off x="9878774" y="3833372"/>
            <a:ext cx="458711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9" name="矢印: 左右 208">
            <a:extLst>
              <a:ext uri="{FF2B5EF4-FFF2-40B4-BE49-F238E27FC236}">
                <a16:creationId xmlns:a16="http://schemas.microsoft.com/office/drawing/2014/main" id="{BE0CFCEA-EF0E-4A8E-B01A-B816287A4397}"/>
              </a:ext>
            </a:extLst>
          </p:cNvPr>
          <p:cNvSpPr/>
          <p:nvPr/>
        </p:nvSpPr>
        <p:spPr>
          <a:xfrm>
            <a:off x="9982554" y="2265624"/>
            <a:ext cx="292729" cy="159986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211" name="直線コネクタ 210">
            <a:extLst>
              <a:ext uri="{FF2B5EF4-FFF2-40B4-BE49-F238E27FC236}">
                <a16:creationId xmlns:a16="http://schemas.microsoft.com/office/drawing/2014/main" id="{44F2823E-DADA-4F59-B8EA-741DE49A9032}"/>
              </a:ext>
            </a:extLst>
          </p:cNvPr>
          <p:cNvCxnSpPr>
            <a:cxnSpLocks/>
          </p:cNvCxnSpPr>
          <p:nvPr/>
        </p:nvCxnSpPr>
        <p:spPr>
          <a:xfrm>
            <a:off x="9871154" y="4594724"/>
            <a:ext cx="458711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2" name="直線コネクタ 211">
            <a:extLst>
              <a:ext uri="{FF2B5EF4-FFF2-40B4-BE49-F238E27FC236}">
                <a16:creationId xmlns:a16="http://schemas.microsoft.com/office/drawing/2014/main" id="{8C93C4A5-7D6F-46E9-96F5-71C007DD8FDC}"/>
              </a:ext>
            </a:extLst>
          </p:cNvPr>
          <p:cNvCxnSpPr>
            <a:cxnSpLocks/>
          </p:cNvCxnSpPr>
          <p:nvPr/>
        </p:nvCxnSpPr>
        <p:spPr>
          <a:xfrm>
            <a:off x="9871154" y="4749203"/>
            <a:ext cx="458711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6" name="四角形: 角を丸くする 215">
            <a:extLst>
              <a:ext uri="{FF2B5EF4-FFF2-40B4-BE49-F238E27FC236}">
                <a16:creationId xmlns:a16="http://schemas.microsoft.com/office/drawing/2014/main" id="{AF303450-1731-404C-A9D7-BD0F247CF620}"/>
              </a:ext>
            </a:extLst>
          </p:cNvPr>
          <p:cNvSpPr/>
          <p:nvPr/>
        </p:nvSpPr>
        <p:spPr>
          <a:xfrm>
            <a:off x="10432155" y="4634881"/>
            <a:ext cx="220353" cy="92288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8" name="テキスト ボックス 217">
            <a:extLst>
              <a:ext uri="{FF2B5EF4-FFF2-40B4-BE49-F238E27FC236}">
                <a16:creationId xmlns:a16="http://schemas.microsoft.com/office/drawing/2014/main" id="{FCE25063-1D5B-4863-8CF7-F716695613B3}"/>
              </a:ext>
            </a:extLst>
          </p:cNvPr>
          <p:cNvSpPr txBox="1"/>
          <p:nvPr/>
        </p:nvSpPr>
        <p:spPr>
          <a:xfrm>
            <a:off x="3218108" y="240324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ja-JP" altLang="en-US" dirty="0"/>
          </a:p>
        </p:txBody>
      </p:sp>
      <p:grpSp>
        <p:nvGrpSpPr>
          <p:cNvPr id="229" name="グループ化 228">
            <a:extLst>
              <a:ext uri="{FF2B5EF4-FFF2-40B4-BE49-F238E27FC236}">
                <a16:creationId xmlns:a16="http://schemas.microsoft.com/office/drawing/2014/main" id="{44528EA9-8302-4108-B338-5C3BE519F9DF}"/>
              </a:ext>
            </a:extLst>
          </p:cNvPr>
          <p:cNvGrpSpPr/>
          <p:nvPr/>
        </p:nvGrpSpPr>
        <p:grpSpPr>
          <a:xfrm>
            <a:off x="10483259" y="2730577"/>
            <a:ext cx="148832" cy="140411"/>
            <a:chOff x="10483259" y="2730577"/>
            <a:chExt cx="148832" cy="140411"/>
          </a:xfrm>
        </p:grpSpPr>
        <p:sp>
          <p:nvSpPr>
            <p:cNvPr id="219" name="楕円 218">
              <a:extLst>
                <a:ext uri="{FF2B5EF4-FFF2-40B4-BE49-F238E27FC236}">
                  <a16:creationId xmlns:a16="http://schemas.microsoft.com/office/drawing/2014/main" id="{FDF2EA3F-58D7-41C4-8DB1-D7B0D51824F7}"/>
                </a:ext>
              </a:extLst>
            </p:cNvPr>
            <p:cNvSpPr/>
            <p:nvPr/>
          </p:nvSpPr>
          <p:spPr>
            <a:xfrm>
              <a:off x="10483259" y="2730577"/>
              <a:ext cx="148832" cy="140411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26" name="楕円 225">
              <a:extLst>
                <a:ext uri="{FF2B5EF4-FFF2-40B4-BE49-F238E27FC236}">
                  <a16:creationId xmlns:a16="http://schemas.microsoft.com/office/drawing/2014/main" id="{B8465B6B-B42D-459D-B336-C24916B5D80A}"/>
                </a:ext>
              </a:extLst>
            </p:cNvPr>
            <p:cNvSpPr/>
            <p:nvPr/>
          </p:nvSpPr>
          <p:spPr>
            <a:xfrm>
              <a:off x="10510283" y="2758532"/>
              <a:ext cx="90000" cy="90000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230" name="グループ化 229">
            <a:extLst>
              <a:ext uri="{FF2B5EF4-FFF2-40B4-BE49-F238E27FC236}">
                <a16:creationId xmlns:a16="http://schemas.microsoft.com/office/drawing/2014/main" id="{B59D90AD-AAC7-44B4-9A95-95B31A12D518}"/>
              </a:ext>
            </a:extLst>
          </p:cNvPr>
          <p:cNvGrpSpPr/>
          <p:nvPr/>
        </p:nvGrpSpPr>
        <p:grpSpPr>
          <a:xfrm>
            <a:off x="10483259" y="3130297"/>
            <a:ext cx="148832" cy="140411"/>
            <a:chOff x="10483259" y="2730577"/>
            <a:chExt cx="148832" cy="140411"/>
          </a:xfrm>
        </p:grpSpPr>
        <p:sp>
          <p:nvSpPr>
            <p:cNvPr id="231" name="楕円 230">
              <a:extLst>
                <a:ext uri="{FF2B5EF4-FFF2-40B4-BE49-F238E27FC236}">
                  <a16:creationId xmlns:a16="http://schemas.microsoft.com/office/drawing/2014/main" id="{15D59D31-5813-4D78-BEAE-933C3A81CD87}"/>
                </a:ext>
              </a:extLst>
            </p:cNvPr>
            <p:cNvSpPr/>
            <p:nvPr/>
          </p:nvSpPr>
          <p:spPr>
            <a:xfrm>
              <a:off x="10483259" y="2730577"/>
              <a:ext cx="148832" cy="140411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32" name="楕円 231">
              <a:extLst>
                <a:ext uri="{FF2B5EF4-FFF2-40B4-BE49-F238E27FC236}">
                  <a16:creationId xmlns:a16="http://schemas.microsoft.com/office/drawing/2014/main" id="{520BA43E-6E3E-432D-A934-E0691FB4A55A}"/>
                </a:ext>
              </a:extLst>
            </p:cNvPr>
            <p:cNvSpPr/>
            <p:nvPr/>
          </p:nvSpPr>
          <p:spPr>
            <a:xfrm>
              <a:off x="10510283" y="2758532"/>
              <a:ext cx="90000" cy="90000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233" name="グループ化 232">
            <a:extLst>
              <a:ext uri="{FF2B5EF4-FFF2-40B4-BE49-F238E27FC236}">
                <a16:creationId xmlns:a16="http://schemas.microsoft.com/office/drawing/2014/main" id="{1CB2FB95-A207-44A9-9AAE-04C3ECDB7767}"/>
              </a:ext>
            </a:extLst>
          </p:cNvPr>
          <p:cNvGrpSpPr/>
          <p:nvPr/>
        </p:nvGrpSpPr>
        <p:grpSpPr>
          <a:xfrm>
            <a:off x="10483249" y="4416507"/>
            <a:ext cx="148832" cy="140411"/>
            <a:chOff x="10483259" y="2730577"/>
            <a:chExt cx="148832" cy="140411"/>
          </a:xfrm>
        </p:grpSpPr>
        <p:sp>
          <p:nvSpPr>
            <p:cNvPr id="234" name="楕円 233">
              <a:extLst>
                <a:ext uri="{FF2B5EF4-FFF2-40B4-BE49-F238E27FC236}">
                  <a16:creationId xmlns:a16="http://schemas.microsoft.com/office/drawing/2014/main" id="{D127101C-B5FB-4858-90AB-98B37C55BC2B}"/>
                </a:ext>
              </a:extLst>
            </p:cNvPr>
            <p:cNvSpPr/>
            <p:nvPr/>
          </p:nvSpPr>
          <p:spPr>
            <a:xfrm>
              <a:off x="10483259" y="2730577"/>
              <a:ext cx="148832" cy="140411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35" name="楕円 234">
              <a:extLst>
                <a:ext uri="{FF2B5EF4-FFF2-40B4-BE49-F238E27FC236}">
                  <a16:creationId xmlns:a16="http://schemas.microsoft.com/office/drawing/2014/main" id="{247F9FE8-1B56-4773-AABC-9AC51029D81E}"/>
                </a:ext>
              </a:extLst>
            </p:cNvPr>
            <p:cNvSpPr/>
            <p:nvPr/>
          </p:nvSpPr>
          <p:spPr>
            <a:xfrm>
              <a:off x="10510283" y="2758532"/>
              <a:ext cx="90000" cy="90000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236" name="グループ化 235">
            <a:extLst>
              <a:ext uri="{FF2B5EF4-FFF2-40B4-BE49-F238E27FC236}">
                <a16:creationId xmlns:a16="http://schemas.microsoft.com/office/drawing/2014/main" id="{9D9F29A7-0570-47C3-9B38-D488914B1D02}"/>
              </a:ext>
            </a:extLst>
          </p:cNvPr>
          <p:cNvGrpSpPr/>
          <p:nvPr/>
        </p:nvGrpSpPr>
        <p:grpSpPr>
          <a:xfrm>
            <a:off x="10483249" y="4816227"/>
            <a:ext cx="148832" cy="140411"/>
            <a:chOff x="10483259" y="2730577"/>
            <a:chExt cx="148832" cy="140411"/>
          </a:xfrm>
        </p:grpSpPr>
        <p:sp>
          <p:nvSpPr>
            <p:cNvPr id="237" name="楕円 236">
              <a:extLst>
                <a:ext uri="{FF2B5EF4-FFF2-40B4-BE49-F238E27FC236}">
                  <a16:creationId xmlns:a16="http://schemas.microsoft.com/office/drawing/2014/main" id="{808D8EF0-772F-4693-BB9C-B9B3B1CDCCD9}"/>
                </a:ext>
              </a:extLst>
            </p:cNvPr>
            <p:cNvSpPr/>
            <p:nvPr/>
          </p:nvSpPr>
          <p:spPr>
            <a:xfrm>
              <a:off x="10483259" y="2730577"/>
              <a:ext cx="148832" cy="140411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38" name="楕円 237">
              <a:extLst>
                <a:ext uri="{FF2B5EF4-FFF2-40B4-BE49-F238E27FC236}">
                  <a16:creationId xmlns:a16="http://schemas.microsoft.com/office/drawing/2014/main" id="{680C7BEE-D934-4FEC-AD2A-84855FF99B38}"/>
                </a:ext>
              </a:extLst>
            </p:cNvPr>
            <p:cNvSpPr/>
            <p:nvPr/>
          </p:nvSpPr>
          <p:spPr>
            <a:xfrm>
              <a:off x="10510283" y="2758532"/>
              <a:ext cx="90000" cy="90000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id="{F8F29929-A857-404E-BEBB-E1E36258B12C}"/>
              </a:ext>
            </a:extLst>
          </p:cNvPr>
          <p:cNvSpPr/>
          <p:nvPr/>
        </p:nvSpPr>
        <p:spPr>
          <a:xfrm>
            <a:off x="10632081" y="2425610"/>
            <a:ext cx="219163" cy="14041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" name="正方形/長方形 29">
            <a:extLst>
              <a:ext uri="{FF2B5EF4-FFF2-40B4-BE49-F238E27FC236}">
                <a16:creationId xmlns:a16="http://schemas.microsoft.com/office/drawing/2014/main" id="{2ED2592A-9355-4567-83D4-EA3A94ED669C}"/>
              </a:ext>
            </a:extLst>
          </p:cNvPr>
          <p:cNvSpPr/>
          <p:nvPr/>
        </p:nvSpPr>
        <p:spPr>
          <a:xfrm>
            <a:off x="10639666" y="3521368"/>
            <a:ext cx="219163" cy="14041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5" name="グループ化 14">
            <a:extLst>
              <a:ext uri="{FF2B5EF4-FFF2-40B4-BE49-F238E27FC236}">
                <a16:creationId xmlns:a16="http://schemas.microsoft.com/office/drawing/2014/main" id="{E3D76E46-8547-4385-ACBA-21ECB00ABE97}"/>
              </a:ext>
            </a:extLst>
          </p:cNvPr>
          <p:cNvGrpSpPr/>
          <p:nvPr/>
        </p:nvGrpSpPr>
        <p:grpSpPr>
          <a:xfrm>
            <a:off x="89840" y="2777212"/>
            <a:ext cx="5057315" cy="3813475"/>
            <a:chOff x="89840" y="2777212"/>
            <a:chExt cx="5057315" cy="3813475"/>
          </a:xfrm>
        </p:grpSpPr>
        <p:sp>
          <p:nvSpPr>
            <p:cNvPr id="6" name="正方形/長方形 5">
              <a:extLst>
                <a:ext uri="{FF2B5EF4-FFF2-40B4-BE49-F238E27FC236}">
                  <a16:creationId xmlns:a16="http://schemas.microsoft.com/office/drawing/2014/main" id="{BE30053F-4F45-4738-AE16-966E59E28A5F}"/>
                </a:ext>
              </a:extLst>
            </p:cNvPr>
            <p:cNvSpPr/>
            <p:nvPr/>
          </p:nvSpPr>
          <p:spPr>
            <a:xfrm>
              <a:off x="3840314" y="3314124"/>
              <a:ext cx="387542" cy="459612"/>
            </a:xfrm>
            <a:prstGeom prst="rect">
              <a:avLst/>
            </a:prstGeom>
            <a:solidFill>
              <a:srgbClr val="FFFF00">
                <a:alpha val="50196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" name="正方形/長方形 7">
              <a:extLst>
                <a:ext uri="{FF2B5EF4-FFF2-40B4-BE49-F238E27FC236}">
                  <a16:creationId xmlns:a16="http://schemas.microsoft.com/office/drawing/2014/main" id="{1514E49A-734B-4ED0-A637-FBCD017B1E4B}"/>
                </a:ext>
              </a:extLst>
            </p:cNvPr>
            <p:cNvSpPr/>
            <p:nvPr/>
          </p:nvSpPr>
          <p:spPr>
            <a:xfrm>
              <a:off x="3809803" y="4079434"/>
              <a:ext cx="416261" cy="339115"/>
            </a:xfrm>
            <a:prstGeom prst="rect">
              <a:avLst/>
            </a:prstGeom>
            <a:solidFill>
              <a:srgbClr val="FFFF00">
                <a:alpha val="50196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" name="テキスト ボックス 12">
              <a:extLst>
                <a:ext uri="{FF2B5EF4-FFF2-40B4-BE49-F238E27FC236}">
                  <a16:creationId xmlns:a16="http://schemas.microsoft.com/office/drawing/2014/main" id="{4357A0D4-FC83-4DCD-9076-C873E7AEFB43}"/>
                </a:ext>
              </a:extLst>
            </p:cNvPr>
            <p:cNvSpPr txBox="1"/>
            <p:nvPr/>
          </p:nvSpPr>
          <p:spPr>
            <a:xfrm>
              <a:off x="1678523" y="5289192"/>
              <a:ext cx="1522959" cy="369332"/>
            </a:xfrm>
            <a:prstGeom prst="rect">
              <a:avLst/>
            </a:prstGeom>
            <a:solidFill>
              <a:srgbClr val="4472C4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altLang="ja-JP" dirty="0"/>
                <a:t>Al</a:t>
              </a:r>
              <a:r>
                <a:rPr lang="ja-JP" altLang="en-US" dirty="0"/>
                <a:t>板（下）</a:t>
              </a:r>
              <a:endParaRPr kumimoji="1" lang="ja-JP" altLang="en-US" dirty="0"/>
            </a:p>
          </p:txBody>
        </p:sp>
        <p:sp>
          <p:nvSpPr>
            <p:cNvPr id="18" name="正方形/長方形 17">
              <a:extLst>
                <a:ext uri="{FF2B5EF4-FFF2-40B4-BE49-F238E27FC236}">
                  <a16:creationId xmlns:a16="http://schemas.microsoft.com/office/drawing/2014/main" id="{95BBD4D0-73CF-4175-8AB7-67B326B0945B}"/>
                </a:ext>
              </a:extLst>
            </p:cNvPr>
            <p:cNvSpPr/>
            <p:nvPr/>
          </p:nvSpPr>
          <p:spPr>
            <a:xfrm>
              <a:off x="2061271" y="3769563"/>
              <a:ext cx="254365" cy="106824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225" name="直線矢印コネクタ 224">
              <a:extLst>
                <a:ext uri="{FF2B5EF4-FFF2-40B4-BE49-F238E27FC236}">
                  <a16:creationId xmlns:a16="http://schemas.microsoft.com/office/drawing/2014/main" id="{1AFF9FE3-A203-4700-B601-CE7C37C17236}"/>
                </a:ext>
              </a:extLst>
            </p:cNvPr>
            <p:cNvCxnSpPr>
              <a:cxnSpLocks/>
            </p:cNvCxnSpPr>
            <p:nvPr/>
          </p:nvCxnSpPr>
          <p:spPr>
            <a:xfrm>
              <a:off x="1612655" y="4049829"/>
              <a:ext cx="2613409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8" name="テキスト ボックス 227">
              <a:extLst>
                <a:ext uri="{FF2B5EF4-FFF2-40B4-BE49-F238E27FC236}">
                  <a16:creationId xmlns:a16="http://schemas.microsoft.com/office/drawing/2014/main" id="{9B382F3B-E32D-4134-ADFF-892C5D1B55DA}"/>
                </a:ext>
              </a:extLst>
            </p:cNvPr>
            <p:cNvSpPr txBox="1"/>
            <p:nvPr/>
          </p:nvSpPr>
          <p:spPr>
            <a:xfrm>
              <a:off x="2678278" y="4628993"/>
              <a:ext cx="70486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dirty="0"/>
                <a:t>43.5</a:t>
              </a:r>
              <a:endParaRPr kumimoji="1" lang="ja-JP" altLang="en-US" dirty="0"/>
            </a:p>
          </p:txBody>
        </p:sp>
        <p:cxnSp>
          <p:nvCxnSpPr>
            <p:cNvPr id="133" name="直線矢印コネクタ 132">
              <a:extLst>
                <a:ext uri="{FF2B5EF4-FFF2-40B4-BE49-F238E27FC236}">
                  <a16:creationId xmlns:a16="http://schemas.microsoft.com/office/drawing/2014/main" id="{D0743D0C-89A0-4C35-8926-DFCDA79814E1}"/>
                </a:ext>
              </a:extLst>
            </p:cNvPr>
            <p:cNvCxnSpPr>
              <a:cxnSpLocks/>
            </p:cNvCxnSpPr>
            <p:nvPr/>
          </p:nvCxnSpPr>
          <p:spPr>
            <a:xfrm>
              <a:off x="1339954" y="4041697"/>
              <a:ext cx="312182" cy="1067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4" name="テキスト ボックス 243">
              <a:extLst>
                <a:ext uri="{FF2B5EF4-FFF2-40B4-BE49-F238E27FC236}">
                  <a16:creationId xmlns:a16="http://schemas.microsoft.com/office/drawing/2014/main" id="{1F4E4669-78A7-4769-8492-F876A6D02B90}"/>
                </a:ext>
              </a:extLst>
            </p:cNvPr>
            <p:cNvSpPr txBox="1"/>
            <p:nvPr/>
          </p:nvSpPr>
          <p:spPr>
            <a:xfrm>
              <a:off x="1367293" y="4129107"/>
              <a:ext cx="4393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dirty="0"/>
                <a:t>5</a:t>
              </a:r>
              <a:endParaRPr kumimoji="1" lang="ja-JP" altLang="en-US" dirty="0"/>
            </a:p>
          </p:txBody>
        </p:sp>
        <p:cxnSp>
          <p:nvCxnSpPr>
            <p:cNvPr id="246" name="直線コネクタ 245">
              <a:extLst>
                <a:ext uri="{FF2B5EF4-FFF2-40B4-BE49-F238E27FC236}">
                  <a16:creationId xmlns:a16="http://schemas.microsoft.com/office/drawing/2014/main" id="{AC602CFC-25FD-4DCE-BC27-49A1DA835E69}"/>
                </a:ext>
              </a:extLst>
            </p:cNvPr>
            <p:cNvCxnSpPr>
              <a:cxnSpLocks/>
            </p:cNvCxnSpPr>
            <p:nvPr/>
          </p:nvCxnSpPr>
          <p:spPr>
            <a:xfrm>
              <a:off x="1347866" y="2845795"/>
              <a:ext cx="3735" cy="208959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直線矢印コネクタ 147">
              <a:extLst>
                <a:ext uri="{FF2B5EF4-FFF2-40B4-BE49-F238E27FC236}">
                  <a16:creationId xmlns:a16="http://schemas.microsoft.com/office/drawing/2014/main" id="{7F0C1C23-1C1B-4DA5-8DD1-1FAF6EC5327D}"/>
                </a:ext>
              </a:extLst>
            </p:cNvPr>
            <p:cNvCxnSpPr/>
            <p:nvPr/>
          </p:nvCxnSpPr>
          <p:spPr>
            <a:xfrm>
              <a:off x="3791389" y="3143250"/>
              <a:ext cx="806044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直線コネクタ 150">
              <a:extLst>
                <a:ext uri="{FF2B5EF4-FFF2-40B4-BE49-F238E27FC236}">
                  <a16:creationId xmlns:a16="http://schemas.microsoft.com/office/drawing/2014/main" id="{E95D8B07-A22E-4DE6-9A2E-1EB439318E42}"/>
                </a:ext>
              </a:extLst>
            </p:cNvPr>
            <p:cNvCxnSpPr/>
            <p:nvPr/>
          </p:nvCxnSpPr>
          <p:spPr>
            <a:xfrm>
              <a:off x="4597433" y="2876550"/>
              <a:ext cx="0" cy="46388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直線コネクタ 155">
              <a:extLst>
                <a:ext uri="{FF2B5EF4-FFF2-40B4-BE49-F238E27FC236}">
                  <a16:creationId xmlns:a16="http://schemas.microsoft.com/office/drawing/2014/main" id="{616A8B56-2A9D-42FD-BC17-EE804F1CE11B}"/>
                </a:ext>
              </a:extLst>
            </p:cNvPr>
            <p:cNvCxnSpPr/>
            <p:nvPr/>
          </p:nvCxnSpPr>
          <p:spPr>
            <a:xfrm>
              <a:off x="5147155" y="2901908"/>
              <a:ext cx="0" cy="46388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8" name="テキスト ボックス 157">
              <a:extLst>
                <a:ext uri="{FF2B5EF4-FFF2-40B4-BE49-F238E27FC236}">
                  <a16:creationId xmlns:a16="http://schemas.microsoft.com/office/drawing/2014/main" id="{A64D67FF-C6DA-45FA-BB8D-ED1942C90185}"/>
                </a:ext>
              </a:extLst>
            </p:cNvPr>
            <p:cNvSpPr txBox="1"/>
            <p:nvPr/>
          </p:nvSpPr>
          <p:spPr>
            <a:xfrm>
              <a:off x="4731130" y="2789959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dirty="0"/>
                <a:t>8</a:t>
              </a:r>
              <a:endParaRPr kumimoji="1" lang="ja-JP" altLang="en-US" dirty="0"/>
            </a:p>
          </p:txBody>
        </p:sp>
        <p:cxnSp>
          <p:nvCxnSpPr>
            <p:cNvPr id="159" name="直線矢印コネクタ 158">
              <a:extLst>
                <a:ext uri="{FF2B5EF4-FFF2-40B4-BE49-F238E27FC236}">
                  <a16:creationId xmlns:a16="http://schemas.microsoft.com/office/drawing/2014/main" id="{AEEC67A4-AAE1-4827-ADF1-DB68DC97E01F}"/>
                </a:ext>
              </a:extLst>
            </p:cNvPr>
            <p:cNvCxnSpPr>
              <a:cxnSpLocks/>
            </p:cNvCxnSpPr>
            <p:nvPr/>
          </p:nvCxnSpPr>
          <p:spPr>
            <a:xfrm>
              <a:off x="4610520" y="3143250"/>
              <a:ext cx="536635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0" name="テキスト ボックス 159">
              <a:extLst>
                <a:ext uri="{FF2B5EF4-FFF2-40B4-BE49-F238E27FC236}">
                  <a16:creationId xmlns:a16="http://schemas.microsoft.com/office/drawing/2014/main" id="{F0492D49-D061-467D-95A4-0A399DF9C6D2}"/>
                </a:ext>
              </a:extLst>
            </p:cNvPr>
            <p:cNvSpPr txBox="1"/>
            <p:nvPr/>
          </p:nvSpPr>
          <p:spPr>
            <a:xfrm>
              <a:off x="4009106" y="2777212"/>
              <a:ext cx="4411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dirty="0"/>
                <a:t>10</a:t>
              </a:r>
              <a:endParaRPr kumimoji="1" lang="ja-JP" altLang="en-US" dirty="0"/>
            </a:p>
          </p:txBody>
        </p:sp>
        <p:cxnSp>
          <p:nvCxnSpPr>
            <p:cNvPr id="161" name="直線コネクタ 160">
              <a:extLst>
                <a:ext uri="{FF2B5EF4-FFF2-40B4-BE49-F238E27FC236}">
                  <a16:creationId xmlns:a16="http://schemas.microsoft.com/office/drawing/2014/main" id="{928F5C7A-1D3B-40F1-905A-9E740E887194}"/>
                </a:ext>
              </a:extLst>
            </p:cNvPr>
            <p:cNvCxnSpPr>
              <a:cxnSpLocks/>
            </p:cNvCxnSpPr>
            <p:nvPr/>
          </p:nvCxnSpPr>
          <p:spPr>
            <a:xfrm>
              <a:off x="3809804" y="2986759"/>
              <a:ext cx="0" cy="238856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直線矢印コネクタ 161">
              <a:extLst>
                <a:ext uri="{FF2B5EF4-FFF2-40B4-BE49-F238E27FC236}">
                  <a16:creationId xmlns:a16="http://schemas.microsoft.com/office/drawing/2014/main" id="{769EC298-D9BB-4730-BC10-FBFCCC0CE255}"/>
                </a:ext>
              </a:extLst>
            </p:cNvPr>
            <p:cNvCxnSpPr>
              <a:cxnSpLocks/>
            </p:cNvCxnSpPr>
            <p:nvPr/>
          </p:nvCxnSpPr>
          <p:spPr>
            <a:xfrm>
              <a:off x="2190933" y="4610883"/>
              <a:ext cx="2054349" cy="321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直線矢印コネクタ 163">
              <a:extLst>
                <a:ext uri="{FF2B5EF4-FFF2-40B4-BE49-F238E27FC236}">
                  <a16:creationId xmlns:a16="http://schemas.microsoft.com/office/drawing/2014/main" id="{749297F5-5317-4068-AD59-C61D4276363E}"/>
                </a:ext>
              </a:extLst>
            </p:cNvPr>
            <p:cNvCxnSpPr>
              <a:cxnSpLocks/>
            </p:cNvCxnSpPr>
            <p:nvPr/>
          </p:nvCxnSpPr>
          <p:spPr>
            <a:xfrm>
              <a:off x="3831987" y="4654436"/>
              <a:ext cx="397579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5" name="テキスト ボックス 164">
              <a:extLst>
                <a:ext uri="{FF2B5EF4-FFF2-40B4-BE49-F238E27FC236}">
                  <a16:creationId xmlns:a16="http://schemas.microsoft.com/office/drawing/2014/main" id="{0A839E3C-3BED-41C2-9194-D287F39BF58A}"/>
                </a:ext>
              </a:extLst>
            </p:cNvPr>
            <p:cNvSpPr txBox="1"/>
            <p:nvPr/>
          </p:nvSpPr>
          <p:spPr>
            <a:xfrm>
              <a:off x="3846015" y="4605338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dirty="0"/>
                <a:t>5</a:t>
              </a:r>
              <a:endParaRPr kumimoji="1" lang="ja-JP" altLang="en-US" dirty="0"/>
            </a:p>
          </p:txBody>
        </p:sp>
        <p:cxnSp>
          <p:nvCxnSpPr>
            <p:cNvPr id="166" name="直線コネクタ 165">
              <a:extLst>
                <a:ext uri="{FF2B5EF4-FFF2-40B4-BE49-F238E27FC236}">
                  <a16:creationId xmlns:a16="http://schemas.microsoft.com/office/drawing/2014/main" id="{1D3D7F7B-3B18-47AB-AA78-1CDC27DAFAEC}"/>
                </a:ext>
              </a:extLst>
            </p:cNvPr>
            <p:cNvCxnSpPr>
              <a:cxnSpLocks/>
              <a:stCxn id="53" idx="0"/>
            </p:cNvCxnSpPr>
            <p:nvPr/>
          </p:nvCxnSpPr>
          <p:spPr>
            <a:xfrm>
              <a:off x="4226064" y="3983948"/>
              <a:ext cx="3502" cy="83227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直線コネクタ 46">
              <a:extLst>
                <a:ext uri="{FF2B5EF4-FFF2-40B4-BE49-F238E27FC236}">
                  <a16:creationId xmlns:a16="http://schemas.microsoft.com/office/drawing/2014/main" id="{1A078068-63B0-4853-A64F-E8D2863DE2E8}"/>
                </a:ext>
              </a:extLst>
            </p:cNvPr>
            <p:cNvCxnSpPr/>
            <p:nvPr/>
          </p:nvCxnSpPr>
          <p:spPr>
            <a:xfrm>
              <a:off x="2171715" y="3535406"/>
              <a:ext cx="0" cy="1625992"/>
            </a:xfrm>
            <a:prstGeom prst="line">
              <a:avLst/>
            </a:prstGeom>
            <a:ln>
              <a:solidFill>
                <a:schemeClr val="tx1"/>
              </a:solidFill>
              <a:prstDash val="lg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テキスト ボックス 53">
              <a:extLst>
                <a:ext uri="{FF2B5EF4-FFF2-40B4-BE49-F238E27FC236}">
                  <a16:creationId xmlns:a16="http://schemas.microsoft.com/office/drawing/2014/main" id="{AB18BA72-8C91-4457-8FD6-57B30FAA50D0}"/>
                </a:ext>
              </a:extLst>
            </p:cNvPr>
            <p:cNvSpPr txBox="1"/>
            <p:nvPr/>
          </p:nvSpPr>
          <p:spPr>
            <a:xfrm>
              <a:off x="89840" y="5944356"/>
              <a:ext cx="324159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dirty="0"/>
                <a:t>筐体の端はアンプ基板保護</a:t>
              </a:r>
              <a:endParaRPr lang="en-US" altLang="ja-JP" dirty="0"/>
            </a:p>
            <a:p>
              <a:r>
                <a:rPr lang="ja-JP" altLang="en-US" dirty="0"/>
                <a:t>のため</a:t>
              </a:r>
              <a:r>
                <a:rPr kumimoji="1" lang="en-US" altLang="ja-JP" dirty="0"/>
                <a:t>MCX</a:t>
              </a:r>
              <a:r>
                <a:rPr kumimoji="1" lang="ja-JP" altLang="en-US" dirty="0"/>
                <a:t>コネクタより外に</a:t>
              </a:r>
            </a:p>
          </p:txBody>
        </p:sp>
        <p:cxnSp>
          <p:nvCxnSpPr>
            <p:cNvPr id="84" name="直線矢印コネクタ 83">
              <a:extLst>
                <a:ext uri="{FF2B5EF4-FFF2-40B4-BE49-F238E27FC236}">
                  <a16:creationId xmlns:a16="http://schemas.microsoft.com/office/drawing/2014/main" id="{EC7F5260-46F6-4808-9974-C4A5F80E342D}"/>
                </a:ext>
              </a:extLst>
            </p:cNvPr>
            <p:cNvCxnSpPr>
              <a:cxnSpLocks/>
              <a:endCxn id="170" idx="1"/>
            </p:cNvCxnSpPr>
            <p:nvPr/>
          </p:nvCxnSpPr>
          <p:spPr>
            <a:xfrm flipV="1">
              <a:off x="1339954" y="4926596"/>
              <a:ext cx="7911" cy="112368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6" name="テキスト ボックス 85">
              <a:extLst>
                <a:ext uri="{FF2B5EF4-FFF2-40B4-BE49-F238E27FC236}">
                  <a16:creationId xmlns:a16="http://schemas.microsoft.com/office/drawing/2014/main" id="{8B8CAA16-4D85-4D56-9C49-2C5239085074}"/>
                </a:ext>
              </a:extLst>
            </p:cNvPr>
            <p:cNvSpPr txBox="1"/>
            <p:nvPr/>
          </p:nvSpPr>
          <p:spPr>
            <a:xfrm>
              <a:off x="2695718" y="3990621"/>
              <a:ext cx="70486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dirty="0"/>
                <a:t>55</a:t>
              </a:r>
              <a:endParaRPr kumimoji="1" lang="ja-JP" altLang="en-US" dirty="0"/>
            </a:p>
          </p:txBody>
        </p:sp>
        <p:cxnSp>
          <p:nvCxnSpPr>
            <p:cNvPr id="189" name="直線矢印コネクタ 188">
              <a:extLst>
                <a:ext uri="{FF2B5EF4-FFF2-40B4-BE49-F238E27FC236}">
                  <a16:creationId xmlns:a16="http://schemas.microsoft.com/office/drawing/2014/main" id="{7EFC5E00-3A97-4574-B4B6-78EB822F49A6}"/>
                </a:ext>
              </a:extLst>
            </p:cNvPr>
            <p:cNvCxnSpPr>
              <a:cxnSpLocks/>
            </p:cNvCxnSpPr>
            <p:nvPr/>
          </p:nvCxnSpPr>
          <p:spPr>
            <a:xfrm>
              <a:off x="1367293" y="5239321"/>
              <a:ext cx="2451346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4" name="テキスト ボックス 93">
              <a:extLst>
                <a:ext uri="{FF2B5EF4-FFF2-40B4-BE49-F238E27FC236}">
                  <a16:creationId xmlns:a16="http://schemas.microsoft.com/office/drawing/2014/main" id="{1A03A1B2-73AB-4097-9B9F-68224A24A828}"/>
                </a:ext>
              </a:extLst>
            </p:cNvPr>
            <p:cNvSpPr txBox="1"/>
            <p:nvPr/>
          </p:nvSpPr>
          <p:spPr>
            <a:xfrm>
              <a:off x="2467263" y="4960118"/>
              <a:ext cx="70486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dirty="0"/>
                <a:t>55</a:t>
              </a:r>
              <a:endParaRPr kumimoji="1" lang="ja-JP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753563516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42642F6-9F48-403D-91E2-06497F6FA9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26</a:t>
            </a:r>
            <a:r>
              <a:rPr lang="en-US" altLang="ja-JP" dirty="0"/>
              <a:t> mm pitch </a:t>
            </a:r>
            <a:r>
              <a:rPr lang="ja-JP" altLang="en-US" dirty="0"/>
              <a:t>アンプ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927BF30-464B-4E15-B4E0-CD6E3DDB5B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F40118DD-902D-4CCF-A653-5F2F9BC914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1518" y="2594005"/>
            <a:ext cx="10308891" cy="3288924"/>
          </a:xfrm>
          <a:prstGeom prst="rect">
            <a:avLst/>
          </a:prstGeom>
        </p:spPr>
      </p:pic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CA9DA402-52E7-404C-8195-378D47233EBE}"/>
              </a:ext>
            </a:extLst>
          </p:cNvPr>
          <p:cNvSpPr txBox="1"/>
          <p:nvPr/>
        </p:nvSpPr>
        <p:spPr>
          <a:xfrm>
            <a:off x="1874520" y="5882929"/>
            <a:ext cx="68788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Cu</a:t>
            </a:r>
            <a:r>
              <a:rPr lang="ja-JP" altLang="en-US" dirty="0"/>
              <a:t>スペーサ（上下、全</a:t>
            </a:r>
            <a:r>
              <a:rPr lang="en-US" altLang="ja-JP" dirty="0"/>
              <a:t>32</a:t>
            </a:r>
            <a:r>
              <a:rPr lang="ja-JP" altLang="en-US" dirty="0"/>
              <a:t>個）</a:t>
            </a:r>
            <a:endParaRPr lang="en-US" altLang="ja-JP" dirty="0"/>
          </a:p>
          <a:p>
            <a:r>
              <a:rPr kumimoji="1" lang="ja-JP" altLang="en-US" dirty="0"/>
              <a:t>一体だと取り付けやすいが、だめなのか？穴の精度が気になる？</a:t>
            </a:r>
          </a:p>
        </p:txBody>
      </p:sp>
      <p:cxnSp>
        <p:nvCxnSpPr>
          <p:cNvPr id="42" name="直線矢印コネクタ 41">
            <a:extLst>
              <a:ext uri="{FF2B5EF4-FFF2-40B4-BE49-F238E27FC236}">
                <a16:creationId xmlns:a16="http://schemas.microsoft.com/office/drawing/2014/main" id="{83EAEB03-7F62-4496-B142-3D546694CAC9}"/>
              </a:ext>
            </a:extLst>
          </p:cNvPr>
          <p:cNvCxnSpPr>
            <a:cxnSpLocks/>
          </p:cNvCxnSpPr>
          <p:nvPr/>
        </p:nvCxnSpPr>
        <p:spPr>
          <a:xfrm flipH="1" flipV="1">
            <a:off x="2083151" y="5392616"/>
            <a:ext cx="181894" cy="49031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グループ化 11">
            <a:extLst>
              <a:ext uri="{FF2B5EF4-FFF2-40B4-BE49-F238E27FC236}">
                <a16:creationId xmlns:a16="http://schemas.microsoft.com/office/drawing/2014/main" id="{2B820B00-F515-4989-A2C4-57FB674E7557}"/>
              </a:ext>
            </a:extLst>
          </p:cNvPr>
          <p:cNvGrpSpPr/>
          <p:nvPr/>
        </p:nvGrpSpPr>
        <p:grpSpPr>
          <a:xfrm>
            <a:off x="1639703" y="5193173"/>
            <a:ext cx="1119030" cy="217759"/>
            <a:chOff x="1609996" y="5911534"/>
            <a:chExt cx="1119030" cy="217759"/>
          </a:xfrm>
        </p:grpSpPr>
        <p:sp>
          <p:nvSpPr>
            <p:cNvPr id="8" name="正方形/長方形 7">
              <a:extLst>
                <a:ext uri="{FF2B5EF4-FFF2-40B4-BE49-F238E27FC236}">
                  <a16:creationId xmlns:a16="http://schemas.microsoft.com/office/drawing/2014/main" id="{A67312C8-BF88-4542-BC71-CF857CE1141C}"/>
                </a:ext>
              </a:extLst>
            </p:cNvPr>
            <p:cNvSpPr/>
            <p:nvPr/>
          </p:nvSpPr>
          <p:spPr>
            <a:xfrm>
              <a:off x="1609996" y="5911534"/>
              <a:ext cx="1119030" cy="217759"/>
            </a:xfrm>
            <a:prstGeom prst="rect">
              <a:avLst/>
            </a:prstGeom>
            <a:solidFill>
              <a:srgbClr val="FFFF00">
                <a:alpha val="50196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" name="楕円 9">
              <a:extLst>
                <a:ext uri="{FF2B5EF4-FFF2-40B4-BE49-F238E27FC236}">
                  <a16:creationId xmlns:a16="http://schemas.microsoft.com/office/drawing/2014/main" id="{40D263C3-1526-4E64-8A7F-C569E293730F}"/>
                </a:ext>
              </a:extLst>
            </p:cNvPr>
            <p:cNvSpPr/>
            <p:nvPr/>
          </p:nvSpPr>
          <p:spPr>
            <a:xfrm>
              <a:off x="1915620" y="5981700"/>
              <a:ext cx="88900" cy="92532"/>
            </a:xfrm>
            <a:prstGeom prst="ellipse">
              <a:avLst/>
            </a:prstGeom>
            <a:solidFill>
              <a:srgbClr val="01FF74">
                <a:alpha val="5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" name="楕円 10">
              <a:extLst>
                <a:ext uri="{FF2B5EF4-FFF2-40B4-BE49-F238E27FC236}">
                  <a16:creationId xmlns:a16="http://schemas.microsoft.com/office/drawing/2014/main" id="{AAE8CCFC-B1D7-445C-AE18-99FCBA430621}"/>
                </a:ext>
              </a:extLst>
            </p:cNvPr>
            <p:cNvSpPr/>
            <p:nvPr/>
          </p:nvSpPr>
          <p:spPr>
            <a:xfrm>
              <a:off x="2322323" y="5979334"/>
              <a:ext cx="88900" cy="92532"/>
            </a:xfrm>
            <a:prstGeom prst="ellipse">
              <a:avLst/>
            </a:prstGeom>
            <a:solidFill>
              <a:srgbClr val="01FF74">
                <a:alpha val="5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30" name="グループ化 29">
            <a:extLst>
              <a:ext uri="{FF2B5EF4-FFF2-40B4-BE49-F238E27FC236}">
                <a16:creationId xmlns:a16="http://schemas.microsoft.com/office/drawing/2014/main" id="{C6FECDBA-E454-4ED8-BDB8-8006C59F2CAB}"/>
              </a:ext>
            </a:extLst>
          </p:cNvPr>
          <p:cNvGrpSpPr/>
          <p:nvPr/>
        </p:nvGrpSpPr>
        <p:grpSpPr>
          <a:xfrm>
            <a:off x="2782161" y="5193173"/>
            <a:ext cx="1119030" cy="217759"/>
            <a:chOff x="1609996" y="5911534"/>
            <a:chExt cx="1119030" cy="217759"/>
          </a:xfrm>
        </p:grpSpPr>
        <p:sp>
          <p:nvSpPr>
            <p:cNvPr id="32" name="正方形/長方形 31">
              <a:extLst>
                <a:ext uri="{FF2B5EF4-FFF2-40B4-BE49-F238E27FC236}">
                  <a16:creationId xmlns:a16="http://schemas.microsoft.com/office/drawing/2014/main" id="{5D44BEDD-D2D9-49CD-9046-53C09F372D07}"/>
                </a:ext>
              </a:extLst>
            </p:cNvPr>
            <p:cNvSpPr/>
            <p:nvPr/>
          </p:nvSpPr>
          <p:spPr>
            <a:xfrm>
              <a:off x="1609996" y="5911534"/>
              <a:ext cx="1119030" cy="217759"/>
            </a:xfrm>
            <a:prstGeom prst="rect">
              <a:avLst/>
            </a:prstGeom>
            <a:solidFill>
              <a:srgbClr val="FFFF00">
                <a:alpha val="50196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4" name="楕円 33">
              <a:extLst>
                <a:ext uri="{FF2B5EF4-FFF2-40B4-BE49-F238E27FC236}">
                  <a16:creationId xmlns:a16="http://schemas.microsoft.com/office/drawing/2014/main" id="{F492A607-85A1-498C-8CD4-238A3D02CA9D}"/>
                </a:ext>
              </a:extLst>
            </p:cNvPr>
            <p:cNvSpPr/>
            <p:nvPr/>
          </p:nvSpPr>
          <p:spPr>
            <a:xfrm>
              <a:off x="1915620" y="5981700"/>
              <a:ext cx="88900" cy="92532"/>
            </a:xfrm>
            <a:prstGeom prst="ellipse">
              <a:avLst/>
            </a:prstGeom>
            <a:solidFill>
              <a:srgbClr val="01FF74">
                <a:alpha val="5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6" name="楕円 35">
              <a:extLst>
                <a:ext uri="{FF2B5EF4-FFF2-40B4-BE49-F238E27FC236}">
                  <a16:creationId xmlns:a16="http://schemas.microsoft.com/office/drawing/2014/main" id="{94157CF1-9F59-4D5B-890F-AC8FBC04B156}"/>
                </a:ext>
              </a:extLst>
            </p:cNvPr>
            <p:cNvSpPr/>
            <p:nvPr/>
          </p:nvSpPr>
          <p:spPr>
            <a:xfrm>
              <a:off x="2322323" y="5979334"/>
              <a:ext cx="88900" cy="92532"/>
            </a:xfrm>
            <a:prstGeom prst="ellipse">
              <a:avLst/>
            </a:prstGeom>
            <a:solidFill>
              <a:srgbClr val="01FF74">
                <a:alpha val="5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38" name="グループ化 37">
            <a:extLst>
              <a:ext uri="{FF2B5EF4-FFF2-40B4-BE49-F238E27FC236}">
                <a16:creationId xmlns:a16="http://schemas.microsoft.com/office/drawing/2014/main" id="{19BA3378-BF74-4770-8C6E-FB805B186848}"/>
              </a:ext>
            </a:extLst>
          </p:cNvPr>
          <p:cNvGrpSpPr/>
          <p:nvPr/>
        </p:nvGrpSpPr>
        <p:grpSpPr>
          <a:xfrm>
            <a:off x="3916706" y="5193173"/>
            <a:ext cx="1119030" cy="217759"/>
            <a:chOff x="1609996" y="5911534"/>
            <a:chExt cx="1119030" cy="217759"/>
          </a:xfrm>
        </p:grpSpPr>
        <p:sp>
          <p:nvSpPr>
            <p:cNvPr id="41" name="正方形/長方形 40">
              <a:extLst>
                <a:ext uri="{FF2B5EF4-FFF2-40B4-BE49-F238E27FC236}">
                  <a16:creationId xmlns:a16="http://schemas.microsoft.com/office/drawing/2014/main" id="{0ED67C3D-27DA-40CB-923F-9B7EDC31A024}"/>
                </a:ext>
              </a:extLst>
            </p:cNvPr>
            <p:cNvSpPr/>
            <p:nvPr/>
          </p:nvSpPr>
          <p:spPr>
            <a:xfrm>
              <a:off x="1609996" y="5911534"/>
              <a:ext cx="1119030" cy="217759"/>
            </a:xfrm>
            <a:prstGeom prst="rect">
              <a:avLst/>
            </a:prstGeom>
            <a:solidFill>
              <a:srgbClr val="FFFF00">
                <a:alpha val="50196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3" name="楕円 42">
              <a:extLst>
                <a:ext uri="{FF2B5EF4-FFF2-40B4-BE49-F238E27FC236}">
                  <a16:creationId xmlns:a16="http://schemas.microsoft.com/office/drawing/2014/main" id="{F28AA11E-650F-423D-B558-8A7C46C1EB0A}"/>
                </a:ext>
              </a:extLst>
            </p:cNvPr>
            <p:cNvSpPr/>
            <p:nvPr/>
          </p:nvSpPr>
          <p:spPr>
            <a:xfrm>
              <a:off x="1915620" y="5981700"/>
              <a:ext cx="88900" cy="92532"/>
            </a:xfrm>
            <a:prstGeom prst="ellipse">
              <a:avLst/>
            </a:prstGeom>
            <a:solidFill>
              <a:srgbClr val="01FF74">
                <a:alpha val="5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4" name="楕円 43">
              <a:extLst>
                <a:ext uri="{FF2B5EF4-FFF2-40B4-BE49-F238E27FC236}">
                  <a16:creationId xmlns:a16="http://schemas.microsoft.com/office/drawing/2014/main" id="{D2475491-1625-490B-9D58-9A3429E51A4D}"/>
                </a:ext>
              </a:extLst>
            </p:cNvPr>
            <p:cNvSpPr/>
            <p:nvPr/>
          </p:nvSpPr>
          <p:spPr>
            <a:xfrm>
              <a:off x="2322323" y="5979334"/>
              <a:ext cx="88900" cy="92532"/>
            </a:xfrm>
            <a:prstGeom prst="ellipse">
              <a:avLst/>
            </a:prstGeom>
            <a:solidFill>
              <a:srgbClr val="01FF74">
                <a:alpha val="5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45" name="グループ化 44">
            <a:extLst>
              <a:ext uri="{FF2B5EF4-FFF2-40B4-BE49-F238E27FC236}">
                <a16:creationId xmlns:a16="http://schemas.microsoft.com/office/drawing/2014/main" id="{C691EC44-83E3-4C84-867D-BCFF2171990E}"/>
              </a:ext>
            </a:extLst>
          </p:cNvPr>
          <p:cNvGrpSpPr/>
          <p:nvPr/>
        </p:nvGrpSpPr>
        <p:grpSpPr>
          <a:xfrm>
            <a:off x="5051251" y="5183648"/>
            <a:ext cx="1119030" cy="217759"/>
            <a:chOff x="1609996" y="5911534"/>
            <a:chExt cx="1119030" cy="217759"/>
          </a:xfrm>
        </p:grpSpPr>
        <p:sp>
          <p:nvSpPr>
            <p:cNvPr id="46" name="正方形/長方形 45">
              <a:extLst>
                <a:ext uri="{FF2B5EF4-FFF2-40B4-BE49-F238E27FC236}">
                  <a16:creationId xmlns:a16="http://schemas.microsoft.com/office/drawing/2014/main" id="{9311B634-A7EB-4279-BB87-BA75F05295BF}"/>
                </a:ext>
              </a:extLst>
            </p:cNvPr>
            <p:cNvSpPr/>
            <p:nvPr/>
          </p:nvSpPr>
          <p:spPr>
            <a:xfrm>
              <a:off x="1609996" y="5911534"/>
              <a:ext cx="1119030" cy="217759"/>
            </a:xfrm>
            <a:prstGeom prst="rect">
              <a:avLst/>
            </a:prstGeom>
            <a:solidFill>
              <a:srgbClr val="FFFF00">
                <a:alpha val="50196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7" name="楕円 46">
              <a:extLst>
                <a:ext uri="{FF2B5EF4-FFF2-40B4-BE49-F238E27FC236}">
                  <a16:creationId xmlns:a16="http://schemas.microsoft.com/office/drawing/2014/main" id="{2F26164C-B4BC-47DE-AE4F-9A066CB14362}"/>
                </a:ext>
              </a:extLst>
            </p:cNvPr>
            <p:cNvSpPr/>
            <p:nvPr/>
          </p:nvSpPr>
          <p:spPr>
            <a:xfrm>
              <a:off x="1915620" y="5981700"/>
              <a:ext cx="88900" cy="92532"/>
            </a:xfrm>
            <a:prstGeom prst="ellipse">
              <a:avLst/>
            </a:prstGeom>
            <a:solidFill>
              <a:srgbClr val="01FF74">
                <a:alpha val="5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8" name="楕円 47">
              <a:extLst>
                <a:ext uri="{FF2B5EF4-FFF2-40B4-BE49-F238E27FC236}">
                  <a16:creationId xmlns:a16="http://schemas.microsoft.com/office/drawing/2014/main" id="{E1AF1819-D40B-48EA-9EC7-12D5AF5D89DE}"/>
                </a:ext>
              </a:extLst>
            </p:cNvPr>
            <p:cNvSpPr/>
            <p:nvPr/>
          </p:nvSpPr>
          <p:spPr>
            <a:xfrm>
              <a:off x="2322323" y="5979334"/>
              <a:ext cx="88900" cy="92532"/>
            </a:xfrm>
            <a:prstGeom prst="ellipse">
              <a:avLst/>
            </a:prstGeom>
            <a:solidFill>
              <a:srgbClr val="01FF74">
                <a:alpha val="5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49" name="グループ化 48">
            <a:extLst>
              <a:ext uri="{FF2B5EF4-FFF2-40B4-BE49-F238E27FC236}">
                <a16:creationId xmlns:a16="http://schemas.microsoft.com/office/drawing/2014/main" id="{64CB7145-198D-404B-9C7A-092878DD8506}"/>
              </a:ext>
            </a:extLst>
          </p:cNvPr>
          <p:cNvGrpSpPr/>
          <p:nvPr/>
        </p:nvGrpSpPr>
        <p:grpSpPr>
          <a:xfrm>
            <a:off x="6193709" y="5184103"/>
            <a:ext cx="1119030" cy="217759"/>
            <a:chOff x="1609996" y="5911534"/>
            <a:chExt cx="1119030" cy="217759"/>
          </a:xfrm>
        </p:grpSpPr>
        <p:sp>
          <p:nvSpPr>
            <p:cNvPr id="50" name="正方形/長方形 49">
              <a:extLst>
                <a:ext uri="{FF2B5EF4-FFF2-40B4-BE49-F238E27FC236}">
                  <a16:creationId xmlns:a16="http://schemas.microsoft.com/office/drawing/2014/main" id="{4CC2A519-EB6D-4FB8-A98E-6917FF115F64}"/>
                </a:ext>
              </a:extLst>
            </p:cNvPr>
            <p:cNvSpPr/>
            <p:nvPr/>
          </p:nvSpPr>
          <p:spPr>
            <a:xfrm>
              <a:off x="1609996" y="5911534"/>
              <a:ext cx="1119030" cy="217759"/>
            </a:xfrm>
            <a:prstGeom prst="rect">
              <a:avLst/>
            </a:prstGeom>
            <a:solidFill>
              <a:srgbClr val="FFFF00">
                <a:alpha val="50196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1" name="楕円 50">
              <a:extLst>
                <a:ext uri="{FF2B5EF4-FFF2-40B4-BE49-F238E27FC236}">
                  <a16:creationId xmlns:a16="http://schemas.microsoft.com/office/drawing/2014/main" id="{9BFE62B2-9892-430E-8CDE-C2BB20730277}"/>
                </a:ext>
              </a:extLst>
            </p:cNvPr>
            <p:cNvSpPr/>
            <p:nvPr/>
          </p:nvSpPr>
          <p:spPr>
            <a:xfrm>
              <a:off x="1915620" y="5981700"/>
              <a:ext cx="88900" cy="92532"/>
            </a:xfrm>
            <a:prstGeom prst="ellipse">
              <a:avLst/>
            </a:prstGeom>
            <a:solidFill>
              <a:srgbClr val="01FF74">
                <a:alpha val="5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2" name="楕円 51">
              <a:extLst>
                <a:ext uri="{FF2B5EF4-FFF2-40B4-BE49-F238E27FC236}">
                  <a16:creationId xmlns:a16="http://schemas.microsoft.com/office/drawing/2014/main" id="{A5834AA5-14E6-4AE8-A80A-8ACC0AE48708}"/>
                </a:ext>
              </a:extLst>
            </p:cNvPr>
            <p:cNvSpPr/>
            <p:nvPr/>
          </p:nvSpPr>
          <p:spPr>
            <a:xfrm>
              <a:off x="2322323" y="5979334"/>
              <a:ext cx="88900" cy="92532"/>
            </a:xfrm>
            <a:prstGeom prst="ellipse">
              <a:avLst/>
            </a:prstGeom>
            <a:solidFill>
              <a:srgbClr val="01FF74">
                <a:alpha val="5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53" name="グループ化 52">
            <a:extLst>
              <a:ext uri="{FF2B5EF4-FFF2-40B4-BE49-F238E27FC236}">
                <a16:creationId xmlns:a16="http://schemas.microsoft.com/office/drawing/2014/main" id="{6884A94A-004F-4E89-8EC6-83A6EBBBF22B}"/>
              </a:ext>
            </a:extLst>
          </p:cNvPr>
          <p:cNvGrpSpPr/>
          <p:nvPr/>
        </p:nvGrpSpPr>
        <p:grpSpPr>
          <a:xfrm>
            <a:off x="7327053" y="5174857"/>
            <a:ext cx="1119030" cy="217759"/>
            <a:chOff x="1609996" y="5911534"/>
            <a:chExt cx="1119030" cy="217759"/>
          </a:xfrm>
        </p:grpSpPr>
        <p:sp>
          <p:nvSpPr>
            <p:cNvPr id="54" name="正方形/長方形 53">
              <a:extLst>
                <a:ext uri="{FF2B5EF4-FFF2-40B4-BE49-F238E27FC236}">
                  <a16:creationId xmlns:a16="http://schemas.microsoft.com/office/drawing/2014/main" id="{4370F867-C31C-478E-99A2-6D27CA0B5E84}"/>
                </a:ext>
              </a:extLst>
            </p:cNvPr>
            <p:cNvSpPr/>
            <p:nvPr/>
          </p:nvSpPr>
          <p:spPr>
            <a:xfrm>
              <a:off x="1609996" y="5911534"/>
              <a:ext cx="1119030" cy="217759"/>
            </a:xfrm>
            <a:prstGeom prst="rect">
              <a:avLst/>
            </a:prstGeom>
            <a:solidFill>
              <a:srgbClr val="FFFF00">
                <a:alpha val="50196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5" name="楕円 54">
              <a:extLst>
                <a:ext uri="{FF2B5EF4-FFF2-40B4-BE49-F238E27FC236}">
                  <a16:creationId xmlns:a16="http://schemas.microsoft.com/office/drawing/2014/main" id="{D63AB783-9766-4E88-9B03-2B685755A8A5}"/>
                </a:ext>
              </a:extLst>
            </p:cNvPr>
            <p:cNvSpPr/>
            <p:nvPr/>
          </p:nvSpPr>
          <p:spPr>
            <a:xfrm>
              <a:off x="1915620" y="5981700"/>
              <a:ext cx="88900" cy="92532"/>
            </a:xfrm>
            <a:prstGeom prst="ellipse">
              <a:avLst/>
            </a:prstGeom>
            <a:solidFill>
              <a:srgbClr val="01FF74">
                <a:alpha val="5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6" name="楕円 55">
              <a:extLst>
                <a:ext uri="{FF2B5EF4-FFF2-40B4-BE49-F238E27FC236}">
                  <a16:creationId xmlns:a16="http://schemas.microsoft.com/office/drawing/2014/main" id="{3F76820B-F77B-4E38-9BE1-07440DE67556}"/>
                </a:ext>
              </a:extLst>
            </p:cNvPr>
            <p:cNvSpPr/>
            <p:nvPr/>
          </p:nvSpPr>
          <p:spPr>
            <a:xfrm>
              <a:off x="2322323" y="5979334"/>
              <a:ext cx="88900" cy="92532"/>
            </a:xfrm>
            <a:prstGeom prst="ellipse">
              <a:avLst/>
            </a:prstGeom>
            <a:solidFill>
              <a:srgbClr val="01FF74">
                <a:alpha val="5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57" name="グループ化 56">
            <a:extLst>
              <a:ext uri="{FF2B5EF4-FFF2-40B4-BE49-F238E27FC236}">
                <a16:creationId xmlns:a16="http://schemas.microsoft.com/office/drawing/2014/main" id="{8544530D-C231-4C51-9BE2-9C94E635B35A}"/>
              </a:ext>
            </a:extLst>
          </p:cNvPr>
          <p:cNvGrpSpPr/>
          <p:nvPr/>
        </p:nvGrpSpPr>
        <p:grpSpPr>
          <a:xfrm>
            <a:off x="8465227" y="5181888"/>
            <a:ext cx="1119030" cy="217759"/>
            <a:chOff x="1609996" y="5911534"/>
            <a:chExt cx="1119030" cy="217759"/>
          </a:xfrm>
        </p:grpSpPr>
        <p:sp>
          <p:nvSpPr>
            <p:cNvPr id="58" name="正方形/長方形 57">
              <a:extLst>
                <a:ext uri="{FF2B5EF4-FFF2-40B4-BE49-F238E27FC236}">
                  <a16:creationId xmlns:a16="http://schemas.microsoft.com/office/drawing/2014/main" id="{FA74F6CB-E66B-4C93-B808-3A829F01682A}"/>
                </a:ext>
              </a:extLst>
            </p:cNvPr>
            <p:cNvSpPr/>
            <p:nvPr/>
          </p:nvSpPr>
          <p:spPr>
            <a:xfrm>
              <a:off x="1609996" y="5911534"/>
              <a:ext cx="1119030" cy="217759"/>
            </a:xfrm>
            <a:prstGeom prst="rect">
              <a:avLst/>
            </a:prstGeom>
            <a:solidFill>
              <a:srgbClr val="FFFF00">
                <a:alpha val="50196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9" name="楕円 58">
              <a:extLst>
                <a:ext uri="{FF2B5EF4-FFF2-40B4-BE49-F238E27FC236}">
                  <a16:creationId xmlns:a16="http://schemas.microsoft.com/office/drawing/2014/main" id="{33092519-4B39-4652-A593-B4CC78E09306}"/>
                </a:ext>
              </a:extLst>
            </p:cNvPr>
            <p:cNvSpPr/>
            <p:nvPr/>
          </p:nvSpPr>
          <p:spPr>
            <a:xfrm>
              <a:off x="1915620" y="5981700"/>
              <a:ext cx="88900" cy="92532"/>
            </a:xfrm>
            <a:prstGeom prst="ellipse">
              <a:avLst/>
            </a:prstGeom>
            <a:solidFill>
              <a:srgbClr val="01FF74">
                <a:alpha val="5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0" name="楕円 59">
              <a:extLst>
                <a:ext uri="{FF2B5EF4-FFF2-40B4-BE49-F238E27FC236}">
                  <a16:creationId xmlns:a16="http://schemas.microsoft.com/office/drawing/2014/main" id="{6C71DA39-1962-43CE-8BA5-04C5DDEB7465}"/>
                </a:ext>
              </a:extLst>
            </p:cNvPr>
            <p:cNvSpPr/>
            <p:nvPr/>
          </p:nvSpPr>
          <p:spPr>
            <a:xfrm>
              <a:off x="2322323" y="5979334"/>
              <a:ext cx="88900" cy="92532"/>
            </a:xfrm>
            <a:prstGeom prst="ellipse">
              <a:avLst/>
            </a:prstGeom>
            <a:solidFill>
              <a:srgbClr val="01FF74">
                <a:alpha val="5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61" name="グループ化 60">
            <a:extLst>
              <a:ext uri="{FF2B5EF4-FFF2-40B4-BE49-F238E27FC236}">
                <a16:creationId xmlns:a16="http://schemas.microsoft.com/office/drawing/2014/main" id="{90262DC0-F19B-4E6C-BB7B-A8DD66CC4BB5}"/>
              </a:ext>
            </a:extLst>
          </p:cNvPr>
          <p:cNvGrpSpPr/>
          <p:nvPr/>
        </p:nvGrpSpPr>
        <p:grpSpPr>
          <a:xfrm>
            <a:off x="9604791" y="5174856"/>
            <a:ext cx="1119030" cy="217759"/>
            <a:chOff x="1609996" y="5911534"/>
            <a:chExt cx="1119030" cy="217759"/>
          </a:xfrm>
        </p:grpSpPr>
        <p:sp>
          <p:nvSpPr>
            <p:cNvPr id="62" name="正方形/長方形 61">
              <a:extLst>
                <a:ext uri="{FF2B5EF4-FFF2-40B4-BE49-F238E27FC236}">
                  <a16:creationId xmlns:a16="http://schemas.microsoft.com/office/drawing/2014/main" id="{09E631CC-D5DE-46F6-BA5B-AC89A984C42E}"/>
                </a:ext>
              </a:extLst>
            </p:cNvPr>
            <p:cNvSpPr/>
            <p:nvPr/>
          </p:nvSpPr>
          <p:spPr>
            <a:xfrm>
              <a:off x="1609996" y="5911534"/>
              <a:ext cx="1119030" cy="217759"/>
            </a:xfrm>
            <a:prstGeom prst="rect">
              <a:avLst/>
            </a:prstGeom>
            <a:solidFill>
              <a:srgbClr val="FFFF00">
                <a:alpha val="50196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3" name="楕円 62">
              <a:extLst>
                <a:ext uri="{FF2B5EF4-FFF2-40B4-BE49-F238E27FC236}">
                  <a16:creationId xmlns:a16="http://schemas.microsoft.com/office/drawing/2014/main" id="{C969C737-875A-40D9-B52F-CB0372EF5BBC}"/>
                </a:ext>
              </a:extLst>
            </p:cNvPr>
            <p:cNvSpPr/>
            <p:nvPr/>
          </p:nvSpPr>
          <p:spPr>
            <a:xfrm>
              <a:off x="1915620" y="5981700"/>
              <a:ext cx="88900" cy="92532"/>
            </a:xfrm>
            <a:prstGeom prst="ellipse">
              <a:avLst/>
            </a:prstGeom>
            <a:solidFill>
              <a:srgbClr val="01FF74">
                <a:alpha val="5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4" name="楕円 63">
              <a:extLst>
                <a:ext uri="{FF2B5EF4-FFF2-40B4-BE49-F238E27FC236}">
                  <a16:creationId xmlns:a16="http://schemas.microsoft.com/office/drawing/2014/main" id="{252343E0-B07C-4E40-A334-F26B44B02442}"/>
                </a:ext>
              </a:extLst>
            </p:cNvPr>
            <p:cNvSpPr/>
            <p:nvPr/>
          </p:nvSpPr>
          <p:spPr>
            <a:xfrm>
              <a:off x="2322323" y="5979334"/>
              <a:ext cx="88900" cy="92532"/>
            </a:xfrm>
            <a:prstGeom prst="ellipse">
              <a:avLst/>
            </a:prstGeom>
            <a:solidFill>
              <a:srgbClr val="01FF74">
                <a:alpha val="5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491925388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5951DB3-450E-44D3-A951-8E7367DF81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データ解析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171DEC41-7F6F-43DB-B348-A522D38E10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en-US" altLang="ja-JP" dirty="0"/>
          </a:p>
          <a:p>
            <a:r>
              <a:rPr kumimoji="1" lang="en-US" altLang="ja-JP" dirty="0"/>
              <a:t>ESC</a:t>
            </a:r>
            <a:r>
              <a:rPr kumimoji="1" lang="ja-JP" altLang="en-US" dirty="0"/>
              <a:t>解析</a:t>
            </a:r>
            <a:endParaRPr kumimoji="1" lang="en-US" altLang="ja-JP" dirty="0"/>
          </a:p>
          <a:p>
            <a:r>
              <a:rPr kumimoji="1" lang="en-US" altLang="ja-JP" dirty="0"/>
              <a:t>Clustering</a:t>
            </a:r>
            <a:r>
              <a:rPr kumimoji="1" lang="ja-JP" altLang="en-US" dirty="0"/>
              <a:t>の試み（</a:t>
            </a:r>
            <a:r>
              <a:rPr kumimoji="1" lang="en-US" altLang="ja-JP" dirty="0"/>
              <a:t>MRPC/TSC)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376909308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CCB116C-215A-466B-B830-570AA49A44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kumimoji="1" lang="en-US" altLang="ja-JP" dirty="0"/>
              <a:t>Slewing correction (ESC)</a:t>
            </a:r>
            <a:endParaRPr kumimoji="1" lang="ja-JP" altLang="en-US" dirty="0"/>
          </a:p>
        </p:txBody>
      </p:sp>
      <p:sp>
        <p:nvSpPr>
          <p:cNvPr id="7" name="コンテンツ プレースホルダー 6">
            <a:extLst>
              <a:ext uri="{FF2B5EF4-FFF2-40B4-BE49-F238E27FC236}">
                <a16:creationId xmlns:a16="http://schemas.microsoft.com/office/drawing/2014/main" id="{24D8F5F1-0FBD-4FDF-9834-B49BFFD290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ja-JP" altLang="en-US"/>
          </a:p>
        </p:txBody>
      </p:sp>
      <p:pic>
        <p:nvPicPr>
          <p:cNvPr id="8" name="コンテンツ プレースホルダー 4">
            <a:extLst>
              <a:ext uri="{FF2B5EF4-FFF2-40B4-BE49-F238E27FC236}">
                <a16:creationId xmlns:a16="http://schemas.microsoft.com/office/drawing/2014/main" id="{AAF50D54-448E-4620-BAD9-AA2250A6EB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0578" y="1046162"/>
            <a:ext cx="5892968" cy="5811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60611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70DA43B-868D-421C-B1BD-F606458F84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4644"/>
            <a:ext cx="10515600" cy="1325563"/>
          </a:xfrm>
        </p:spPr>
        <p:txBody>
          <a:bodyPr/>
          <a:lstStyle/>
          <a:p>
            <a:r>
              <a:rPr kumimoji="1" lang="en-US" altLang="ja-JP" dirty="0"/>
              <a:t>PMT</a:t>
            </a:r>
            <a:r>
              <a:rPr kumimoji="1" lang="ja-JP" altLang="en-US" dirty="0"/>
              <a:t>間時間差</a:t>
            </a:r>
          </a:p>
        </p:txBody>
      </p:sp>
      <p:sp>
        <p:nvSpPr>
          <p:cNvPr id="7" name="コンテンツ プレースホルダー 6">
            <a:extLst>
              <a:ext uri="{FF2B5EF4-FFF2-40B4-BE49-F238E27FC236}">
                <a16:creationId xmlns:a16="http://schemas.microsoft.com/office/drawing/2014/main" id="{331C7AA5-9EBE-4517-B7E5-C96BAD6E4C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dirty="0"/>
              <a:t>Ch9</a:t>
            </a:r>
            <a:r>
              <a:rPr lang="ja-JP" altLang="en-US" dirty="0"/>
              <a:t>を基準</a:t>
            </a:r>
            <a:endParaRPr lang="en-US" altLang="ja-JP" dirty="0"/>
          </a:p>
          <a:p>
            <a:r>
              <a:rPr lang="en-US" altLang="ja-JP" dirty="0" err="1"/>
              <a:t>Wcut</a:t>
            </a:r>
            <a:r>
              <a:rPr lang="en-US" altLang="ja-JP" dirty="0"/>
              <a:t>&gt;5ns</a:t>
            </a:r>
            <a:r>
              <a:rPr lang="ja-JP" altLang="en-US" dirty="0"/>
              <a:t>のみ</a:t>
            </a:r>
          </a:p>
        </p:txBody>
      </p:sp>
      <p:pic>
        <p:nvPicPr>
          <p:cNvPr id="8" name="コンテンツ プレースホルダー 4">
            <a:extLst>
              <a:ext uri="{FF2B5EF4-FFF2-40B4-BE49-F238E27FC236}">
                <a16:creationId xmlns:a16="http://schemas.microsoft.com/office/drawing/2014/main" id="{D3024809-2B55-41DD-B0C5-24EE0BDB01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2251" y="681037"/>
            <a:ext cx="6159037" cy="5973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598876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70DA43B-868D-421C-B1BD-F606458F84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4644"/>
            <a:ext cx="10515600" cy="1325563"/>
          </a:xfrm>
        </p:spPr>
        <p:txBody>
          <a:bodyPr/>
          <a:lstStyle/>
          <a:p>
            <a:r>
              <a:rPr kumimoji="1" lang="en-US" altLang="ja-JP" dirty="0"/>
              <a:t>PMT</a:t>
            </a:r>
            <a:r>
              <a:rPr kumimoji="1" lang="ja-JP" altLang="en-US" dirty="0"/>
              <a:t>間時間差</a:t>
            </a:r>
          </a:p>
        </p:txBody>
      </p:sp>
      <p:sp>
        <p:nvSpPr>
          <p:cNvPr id="7" name="コンテンツ プレースホルダー 6">
            <a:extLst>
              <a:ext uri="{FF2B5EF4-FFF2-40B4-BE49-F238E27FC236}">
                <a16:creationId xmlns:a16="http://schemas.microsoft.com/office/drawing/2014/main" id="{331C7AA5-9EBE-4517-B7E5-C96BAD6E4C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dirty="0"/>
              <a:t>Ch9</a:t>
            </a:r>
            <a:r>
              <a:rPr lang="ja-JP" altLang="en-US" dirty="0"/>
              <a:t>を基準</a:t>
            </a:r>
            <a:endParaRPr lang="en-US" altLang="ja-JP" dirty="0"/>
          </a:p>
          <a:p>
            <a:r>
              <a:rPr lang="en-US" altLang="ja-JP" dirty="0" err="1"/>
              <a:t>Wcut</a:t>
            </a:r>
            <a:r>
              <a:rPr lang="en-US" altLang="ja-JP" dirty="0"/>
              <a:t>&gt;5ns</a:t>
            </a:r>
          </a:p>
          <a:p>
            <a:r>
              <a:rPr lang="en-US" altLang="ja-JP" dirty="0" err="1"/>
              <a:t>vz</a:t>
            </a:r>
            <a:r>
              <a:rPr lang="en-US" altLang="ja-JP" dirty="0"/>
              <a:t>, </a:t>
            </a:r>
            <a:r>
              <a:rPr lang="en-US" altLang="ja-JP" dirty="0" err="1"/>
              <a:t>vy</a:t>
            </a:r>
            <a:r>
              <a:rPr lang="en-US" altLang="ja-JP" dirty="0"/>
              <a:t> cut (RPC1-RPC2)</a:t>
            </a:r>
            <a:endParaRPr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993B987F-A33E-44B8-B94F-0FE731CCAD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0320" y="681037"/>
            <a:ext cx="6489904" cy="6294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5551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E65EC22-BB14-485F-B8FB-1CB609AEC3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88B97934-05A1-48BB-B456-6F87A4AB94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ja-JP" altLang="en-US"/>
          </a:p>
        </p:txBody>
      </p:sp>
      <p:pic>
        <p:nvPicPr>
          <p:cNvPr id="7" name="コンテンツ プレースホルダー 3">
            <a:extLst>
              <a:ext uri="{FF2B5EF4-FFF2-40B4-BE49-F238E27FC236}">
                <a16:creationId xmlns:a16="http://schemas.microsoft.com/office/drawing/2014/main" id="{8A5214AE-DF01-49EB-B05D-B94C23B246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9309" y="52439"/>
            <a:ext cx="9102436" cy="6805561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AA4D250D-F266-41CD-8242-79C28F4BD644}"/>
              </a:ext>
            </a:extLst>
          </p:cNvPr>
          <p:cNvSpPr txBox="1"/>
          <p:nvPr/>
        </p:nvSpPr>
        <p:spPr>
          <a:xfrm flipH="1">
            <a:off x="3754582" y="2572791"/>
            <a:ext cx="40593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(</a:t>
            </a:r>
            <a:r>
              <a:rPr kumimoji="1" lang="en-US" altLang="ja-JP" dirty="0" err="1"/>
              <a:t>Lemo</a:t>
            </a:r>
            <a:r>
              <a:rPr kumimoji="1" lang="ja-JP" altLang="en-US" dirty="0"/>
              <a:t>入力と</a:t>
            </a:r>
            <a:r>
              <a:rPr kumimoji="1" lang="en-US" altLang="ja-JP" dirty="0"/>
              <a:t>MCX</a:t>
            </a:r>
            <a:r>
              <a:rPr kumimoji="1" lang="ja-JP" altLang="en-US" dirty="0"/>
              <a:t>入力の</a:t>
            </a:r>
            <a:r>
              <a:rPr kumimoji="1" lang="en-US" altLang="ja-JP" dirty="0" err="1"/>
              <a:t>discri</a:t>
            </a:r>
            <a:r>
              <a:rPr kumimoji="1" lang="ja-JP" altLang="en-US" dirty="0"/>
              <a:t>あり</a:t>
            </a:r>
            <a:r>
              <a:rPr kumimoji="1" lang="en-US" altLang="ja-JP" dirty="0"/>
              <a:t>)</a:t>
            </a:r>
            <a:endParaRPr kumimoji="1" lang="ja-JP" altLang="en-US" dirty="0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DDD67B5C-BF32-43E4-9BD7-24339BDB5898}"/>
              </a:ext>
            </a:extLst>
          </p:cNvPr>
          <p:cNvSpPr txBox="1"/>
          <p:nvPr/>
        </p:nvSpPr>
        <p:spPr>
          <a:xfrm>
            <a:off x="7631363" y="2203459"/>
            <a:ext cx="27174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(HUL:64ch, DRS4:16ch)</a:t>
            </a:r>
            <a:endParaRPr kumimoji="1" lang="ja-JP" altLang="en-US" dirty="0"/>
          </a:p>
        </p:txBody>
      </p:sp>
      <p:pic>
        <p:nvPicPr>
          <p:cNvPr id="3" name="オーディオ 2">
            <a:hlinkClick r:id="" action="ppaction://media"/>
            <a:extLst>
              <a:ext uri="{FF2B5EF4-FFF2-40B4-BE49-F238E27FC236}">
                <a16:creationId xmlns:a16="http://schemas.microsoft.com/office/drawing/2014/main" id="{BBF7BEFB-06B3-47AE-AC70-435A980250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2729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64"/>
    </mc:Choice>
    <mc:Fallback>
      <p:transition spd="slow" advTm="8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70DA43B-868D-421C-B1BD-F606458F84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4644"/>
            <a:ext cx="10515600" cy="1325563"/>
          </a:xfrm>
        </p:spPr>
        <p:txBody>
          <a:bodyPr/>
          <a:lstStyle/>
          <a:p>
            <a:r>
              <a:rPr kumimoji="1" lang="en-US" altLang="ja-JP" dirty="0"/>
              <a:t>PMT</a:t>
            </a:r>
            <a:r>
              <a:rPr kumimoji="1" lang="ja-JP" altLang="en-US" dirty="0"/>
              <a:t>間時間差</a:t>
            </a:r>
          </a:p>
        </p:txBody>
      </p:sp>
      <p:sp>
        <p:nvSpPr>
          <p:cNvPr id="7" name="コンテンツ プレースホルダー 6">
            <a:extLst>
              <a:ext uri="{FF2B5EF4-FFF2-40B4-BE49-F238E27FC236}">
                <a16:creationId xmlns:a16="http://schemas.microsoft.com/office/drawing/2014/main" id="{331C7AA5-9EBE-4517-B7E5-C96BAD6E4C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31416" y="2263464"/>
            <a:ext cx="2092691" cy="4199329"/>
          </a:xfrm>
        </p:spPr>
        <p:txBody>
          <a:bodyPr/>
          <a:lstStyle/>
          <a:p>
            <a:r>
              <a:rPr lang="en-US" altLang="ja-JP" dirty="0"/>
              <a:t>Ch9</a:t>
            </a:r>
            <a:r>
              <a:rPr lang="ja-JP" altLang="en-US" dirty="0"/>
              <a:t>を基準</a:t>
            </a:r>
            <a:endParaRPr lang="en-US" altLang="ja-JP" dirty="0"/>
          </a:p>
          <a:p>
            <a:r>
              <a:rPr lang="en-US" altLang="ja-JP" dirty="0" err="1"/>
              <a:t>Wcut</a:t>
            </a:r>
            <a:r>
              <a:rPr lang="en-US" altLang="ja-JP" dirty="0"/>
              <a:t>&gt;5ns</a:t>
            </a:r>
          </a:p>
          <a:p>
            <a:r>
              <a:rPr lang="en-US" altLang="ja-JP" dirty="0" err="1"/>
              <a:t>Nhit</a:t>
            </a:r>
            <a:r>
              <a:rPr lang="en-US" altLang="ja-JP" dirty="0"/>
              <a:t> PMT</a:t>
            </a:r>
          </a:p>
          <a:p>
            <a:pPr marL="0" indent="0">
              <a:buNone/>
            </a:pPr>
            <a:r>
              <a:rPr lang="en-US" altLang="ja-JP" dirty="0"/>
              <a:t>=0</a:t>
            </a:r>
          </a:p>
          <a:p>
            <a:pPr marL="0" indent="0">
              <a:buNone/>
            </a:pPr>
            <a:r>
              <a:rPr lang="en-US" altLang="ja-JP" dirty="0"/>
              <a:t>&gt;=6</a:t>
            </a:r>
            <a:endParaRPr lang="ja-JP" altLang="en-US" dirty="0"/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698AB9C2-742F-4CAE-AC3A-21639B7AE6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5617" y="1825624"/>
            <a:ext cx="5389097" cy="5227019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836999ED-4C69-4E0C-AC5C-43396D6E79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0988" y="1825624"/>
            <a:ext cx="5389097" cy="5227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390859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137DC82B-8F4F-4C4B-8016-F9750F572B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0897" y="2506662"/>
            <a:ext cx="4486263" cy="4351338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53C35F2C-45E2-4F20-833D-7D496ECD0E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Comparison with cuts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3E5841A8-475A-4FA7-B363-954D1EDF50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dirty="0"/>
              <a:t>PMT9-10</a:t>
            </a:r>
            <a:endParaRPr kumimoji="1" lang="ja-JP" altLang="en-US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015D1995-E1AF-411E-8177-8CA6BDCCE9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6229" y="2285202"/>
            <a:ext cx="4486264" cy="4351339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BF464B71-484B-4B6F-8EC3-E1570062FB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438" y="2285202"/>
            <a:ext cx="4486263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438389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137DC82B-8F4F-4C4B-8016-F9750F572B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468" y="2303462"/>
            <a:ext cx="4486263" cy="4351338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53C35F2C-45E2-4F20-833D-7D496ECD0E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Comparison with and w/o slewing </a:t>
            </a:r>
            <a:r>
              <a:rPr kumimoji="1" lang="en-US" altLang="ja-JP" dirty="0" err="1"/>
              <a:t>cor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3E5841A8-475A-4FA7-B363-954D1EDF50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dirty="0"/>
              <a:t>PMT9-10</a:t>
            </a:r>
            <a:endParaRPr kumimoji="1" lang="ja-JP" altLang="en-US" dirty="0"/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8D48BF71-0D05-4C06-B5EF-1D6F5F0EF6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5290" y="2303461"/>
            <a:ext cx="4486264" cy="4351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530523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631AAC5-C794-473E-91E1-3A54A9127E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Clustering</a:t>
            </a:r>
            <a:r>
              <a:rPr kumimoji="1" lang="ja-JP" altLang="en-US" dirty="0"/>
              <a:t>の試み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B88952B5-7D5B-4365-8F34-64BEFA9F60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725229" cy="4351338"/>
          </a:xfrm>
        </p:spPr>
        <p:txBody>
          <a:bodyPr/>
          <a:lstStyle/>
          <a:p>
            <a:r>
              <a:rPr kumimoji="1" lang="en-US" altLang="ja-JP" dirty="0"/>
              <a:t>2</a:t>
            </a:r>
            <a:r>
              <a:rPr lang="ja-JP" altLang="en-US" dirty="0"/>
              <a:t>ヒット</a:t>
            </a:r>
            <a:r>
              <a:rPr kumimoji="1" lang="ja-JP" altLang="en-US" dirty="0"/>
              <a:t>のみ、</a:t>
            </a:r>
            <a:r>
              <a:rPr kumimoji="1" lang="en-US" altLang="ja-JP" dirty="0"/>
              <a:t>strip</a:t>
            </a:r>
            <a:r>
              <a:rPr kumimoji="1" lang="ja-JP" altLang="en-US" dirty="0"/>
              <a:t>番号の差</a:t>
            </a:r>
            <a:r>
              <a:rPr kumimoji="1" lang="en-US" altLang="ja-JP" dirty="0"/>
              <a:t>&lt;=2</a:t>
            </a:r>
            <a:r>
              <a:rPr kumimoji="1" lang="ja-JP" altLang="en-US" dirty="0"/>
              <a:t>のヒットのみ</a:t>
            </a:r>
            <a:r>
              <a:rPr lang="en-US" altLang="ja-JP" dirty="0"/>
              <a:t>(</a:t>
            </a:r>
            <a:r>
              <a:rPr lang="en-US" altLang="ja-JP" dirty="0" err="1"/>
              <a:t>x,y,z</a:t>
            </a:r>
            <a:r>
              <a:rPr lang="ja-JP" altLang="en-US" dirty="0"/>
              <a:t>）の</a:t>
            </a:r>
            <a:r>
              <a:rPr kumimoji="1" lang="en-US" altLang="ja-JP" dirty="0"/>
              <a:t>weighted mean</a:t>
            </a:r>
            <a:r>
              <a:rPr kumimoji="1" lang="ja-JP" altLang="en-US" dirty="0"/>
              <a:t>で</a:t>
            </a:r>
            <a:r>
              <a:rPr kumimoji="1" lang="en-US" altLang="ja-JP" dirty="0"/>
              <a:t>”clustering”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945286168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FF9777A-93C1-4290-A404-B92079BFED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5" name="コンテンツ プレースホルダー 4">
            <a:extLst>
              <a:ext uri="{FF2B5EF4-FFF2-40B4-BE49-F238E27FC236}">
                <a16:creationId xmlns:a16="http://schemas.microsoft.com/office/drawing/2014/main" id="{1C4EAA10-A320-4BD9-9A81-A11AC192A5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" y="1541021"/>
            <a:ext cx="5105400" cy="4951854"/>
          </a:xfr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2B033519-DD46-40D3-B4EE-7C82D85C0B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2702" y="1541021"/>
            <a:ext cx="5105398" cy="4951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486536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E643E3A-A9AA-496D-AE41-DA3DF8D767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9121D72-3F1B-47AB-8E6E-DB1D3D3198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1E2B7EBA-3A57-4215-A449-97DD5C69A4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3797" y="1825625"/>
            <a:ext cx="5188417" cy="5032375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BECE5C24-879C-4979-B074-3DF3F54098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675" y="1825625"/>
            <a:ext cx="5225630" cy="5068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533699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C5A86F7-376E-4E0E-9B49-63FCA0B454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5FE5612B-B6E6-42A9-B916-010C3888E0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974" y="1310501"/>
            <a:ext cx="4305385" cy="4175900"/>
          </a:xfrm>
          <a:prstGeom prst="rect">
            <a:avLst/>
          </a:prstGeom>
        </p:spPr>
      </p:pic>
      <p:pic>
        <p:nvPicPr>
          <p:cNvPr id="11" name="コンテンツ プレースホルダー 10">
            <a:extLst>
              <a:ext uri="{FF2B5EF4-FFF2-40B4-BE49-F238E27FC236}">
                <a16:creationId xmlns:a16="http://schemas.microsoft.com/office/drawing/2014/main" id="{B781CC0F-BC69-4563-B07C-B01216CA1C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868" y="1310501"/>
            <a:ext cx="4486263" cy="4351338"/>
          </a:xfr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9D71F329-1F8B-4FF8-9715-5FB9A9EA3B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9769" y="1565662"/>
            <a:ext cx="3842231" cy="3726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066994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E860B40-87EF-4B8E-A19E-2FB4B86B3B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B21A7CD4-D6D0-402F-B444-452095299B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06425955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01F5F62-85E9-4CDC-A3AC-BC66BC0723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E16φ</a:t>
            </a:r>
            <a:r>
              <a:rPr lang="ja-JP" altLang="en-US" dirty="0"/>
              <a:t>→</a:t>
            </a:r>
            <a:r>
              <a:rPr lang="en-US" altLang="ja-JP" dirty="0"/>
              <a:t>K+K- Proposal</a:t>
            </a:r>
            <a:r>
              <a:rPr lang="ja-JP" altLang="en-US" dirty="0"/>
              <a:t>に向けて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C7D0EA6-A1ED-49D4-9ED1-7191C9B262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0615" y="1690688"/>
            <a:ext cx="10515600" cy="435133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altLang="ja-JP" dirty="0"/>
              <a:t>E325</a:t>
            </a:r>
            <a:r>
              <a:rPr lang="ja-JP" altLang="en-US" dirty="0"/>
              <a:t>の結論</a:t>
            </a:r>
            <a:endParaRPr lang="en-US" altLang="ja-JP" dirty="0"/>
          </a:p>
          <a:p>
            <a:r>
              <a:rPr lang="en-US" altLang="ja-JP" dirty="0"/>
              <a:t>φ</a:t>
            </a:r>
            <a:r>
              <a:rPr lang="ja-JP" altLang="en-US" dirty="0"/>
              <a:t>→</a:t>
            </a:r>
            <a:r>
              <a:rPr lang="en-US" altLang="ja-JP" dirty="0"/>
              <a:t>K+K-/φ</a:t>
            </a:r>
            <a:r>
              <a:rPr lang="ja-JP" altLang="en-US" dirty="0"/>
              <a:t>→</a:t>
            </a:r>
            <a:r>
              <a:rPr lang="en-US" altLang="ja-JP" dirty="0" err="1"/>
              <a:t>e+e</a:t>
            </a:r>
            <a:r>
              <a:rPr lang="en-US" altLang="ja-JP" dirty="0"/>
              <a:t>-</a:t>
            </a:r>
            <a:r>
              <a:rPr lang="ja-JP" altLang="en-US" dirty="0"/>
              <a:t>の分岐比の統計誤差を超える優位な増加は無い（</a:t>
            </a:r>
            <a:r>
              <a:rPr lang="en-US" altLang="ja-JP" dirty="0"/>
              <a:t>βγ&gt;1.25)</a:t>
            </a:r>
          </a:p>
          <a:p>
            <a:r>
              <a:rPr lang="ja-JP" altLang="en-US" dirty="0"/>
              <a:t>ただし、</a:t>
            </a:r>
            <a:r>
              <a:rPr lang="en-US" altLang="ja-JP" dirty="0"/>
              <a:t> βγ</a:t>
            </a:r>
            <a:r>
              <a:rPr lang="ja-JP" altLang="en-US" dirty="0"/>
              <a:t>～</a:t>
            </a:r>
            <a:r>
              <a:rPr lang="en-US" altLang="ja-JP" dirty="0"/>
              <a:t>1.2</a:t>
            </a:r>
            <a:r>
              <a:rPr lang="ja-JP" altLang="en-US" dirty="0"/>
              <a:t>では増加傾向が見える（</a:t>
            </a:r>
            <a:r>
              <a:rPr lang="en-US" altLang="ja-JP" dirty="0"/>
              <a:t>1σ</a:t>
            </a:r>
            <a:r>
              <a:rPr lang="ja-JP" altLang="en-US" dirty="0"/>
              <a:t>以内）</a:t>
            </a:r>
            <a:endParaRPr lang="en-US" altLang="ja-JP" dirty="0"/>
          </a:p>
          <a:p>
            <a:r>
              <a:rPr lang="en-US" altLang="ja-JP" dirty="0"/>
              <a:t>φ</a:t>
            </a:r>
            <a:r>
              <a:rPr lang="ja-JP" altLang="en-US" dirty="0"/>
              <a:t>→</a:t>
            </a:r>
            <a:r>
              <a:rPr lang="en-US" altLang="ja-JP" dirty="0" err="1"/>
              <a:t>e+e</a:t>
            </a:r>
            <a:r>
              <a:rPr lang="en-US" altLang="ja-JP" dirty="0"/>
              <a:t>-</a:t>
            </a:r>
            <a:r>
              <a:rPr lang="ja-JP" altLang="en-US" dirty="0"/>
              <a:t>の</a:t>
            </a:r>
            <a:r>
              <a:rPr lang="en-US" altLang="ja-JP" dirty="0"/>
              <a:t>low mass tail</a:t>
            </a:r>
            <a:r>
              <a:rPr lang="ja-JP" altLang="en-US" dirty="0"/>
              <a:t>が観測された</a:t>
            </a:r>
            <a:r>
              <a:rPr lang="en-US" altLang="ja-JP" dirty="0"/>
              <a:t>βγ&lt;1.2</a:t>
            </a:r>
            <a:r>
              <a:rPr lang="ja-JP" altLang="en-US" dirty="0"/>
              <a:t>では統計量が少なすぎて</a:t>
            </a:r>
            <a:r>
              <a:rPr lang="en-US" altLang="ja-JP" dirty="0"/>
              <a:t>φ</a:t>
            </a:r>
            <a:r>
              <a:rPr lang="ja-JP" altLang="en-US" dirty="0"/>
              <a:t>→</a:t>
            </a:r>
            <a:r>
              <a:rPr lang="en-US" altLang="ja-JP" dirty="0"/>
              <a:t>K+K-</a:t>
            </a:r>
            <a:r>
              <a:rPr lang="ja-JP" altLang="en-US" dirty="0"/>
              <a:t>のデータが取れていない</a:t>
            </a:r>
            <a:endParaRPr lang="en-US" altLang="ja-JP" dirty="0"/>
          </a:p>
          <a:p>
            <a:pPr marL="0" indent="0">
              <a:buNone/>
            </a:pPr>
            <a:r>
              <a:rPr kumimoji="1" lang="en-US" altLang="ja-JP" dirty="0"/>
              <a:t>E16</a:t>
            </a:r>
            <a:r>
              <a:rPr kumimoji="1" lang="ja-JP" altLang="en-US" dirty="0"/>
              <a:t>では</a:t>
            </a:r>
            <a:endParaRPr kumimoji="1" lang="en-US" altLang="ja-JP" dirty="0"/>
          </a:p>
          <a:p>
            <a:r>
              <a:rPr kumimoji="1" lang="ja-JP" altLang="en-US" dirty="0"/>
              <a:t>最低でも統計量</a:t>
            </a:r>
            <a:r>
              <a:rPr kumimoji="1" lang="en-US" altLang="ja-JP" dirty="0"/>
              <a:t>10</a:t>
            </a:r>
            <a:r>
              <a:rPr kumimoji="1" lang="ja-JP" altLang="en-US" dirty="0"/>
              <a:t>倍以上</a:t>
            </a:r>
            <a:endParaRPr kumimoji="1" lang="en-US" altLang="ja-JP" dirty="0"/>
          </a:p>
          <a:p>
            <a:r>
              <a:rPr lang="en-US" altLang="ja-JP" dirty="0"/>
              <a:t>β</a:t>
            </a:r>
            <a:r>
              <a:rPr kumimoji="1" lang="en-US" altLang="ja-JP" dirty="0"/>
              <a:t>γ&lt;1.2</a:t>
            </a:r>
            <a:r>
              <a:rPr kumimoji="1" lang="ja-JP" altLang="en-US" dirty="0"/>
              <a:t>以下のデータ点が必須</a:t>
            </a:r>
            <a:endParaRPr kumimoji="1" lang="en-US" altLang="ja-JP" dirty="0"/>
          </a:p>
          <a:p>
            <a:r>
              <a:rPr kumimoji="1" lang="en-US" altLang="ja-JP" dirty="0"/>
              <a:t>Pt&lt;0.3GeV/c</a:t>
            </a:r>
            <a:r>
              <a:rPr kumimoji="1" lang="ja-JP" altLang="en-US" dirty="0"/>
              <a:t>（</a:t>
            </a:r>
            <a:r>
              <a:rPr kumimoji="1" lang="en-US" altLang="ja-JP" dirty="0"/>
              <a:t>E325</a:t>
            </a:r>
            <a:r>
              <a:rPr kumimoji="1" lang="ja-JP" altLang="en-US" dirty="0"/>
              <a:t>ではアクセプタンス外）</a:t>
            </a:r>
            <a:endParaRPr kumimoji="1" lang="en-US" altLang="ja-JP" dirty="0"/>
          </a:p>
          <a:p>
            <a:pPr marL="0" indent="0">
              <a:buNone/>
            </a:pPr>
            <a:r>
              <a:rPr lang="ja-JP" altLang="en-US" dirty="0"/>
              <a:t>→</a:t>
            </a:r>
            <a:r>
              <a:rPr lang="en-US" altLang="ja-JP" dirty="0"/>
              <a:t> φ</a:t>
            </a:r>
            <a:r>
              <a:rPr lang="ja-JP" altLang="en-US" dirty="0"/>
              <a:t>→</a:t>
            </a:r>
            <a:r>
              <a:rPr lang="en-US" altLang="ja-JP" dirty="0"/>
              <a:t>K+K-</a:t>
            </a:r>
            <a:r>
              <a:rPr lang="ja-JP" altLang="en-US" dirty="0"/>
              <a:t>において、</a:t>
            </a:r>
            <a:r>
              <a:rPr lang="en-US" altLang="ja-JP" dirty="0"/>
              <a:t>φ</a:t>
            </a:r>
            <a:r>
              <a:rPr lang="ja-JP" altLang="en-US" dirty="0"/>
              <a:t>質量減少の有無を結論付ける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059854880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C1353DA-9BA9-4009-B1DA-FF1EEEE51C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コメント（四日市さん</a:t>
            </a:r>
            <a:r>
              <a:rPr kumimoji="1" lang="en-US" altLang="ja-JP" dirty="0"/>
              <a:t>/</a:t>
            </a:r>
            <a:r>
              <a:rPr kumimoji="1" lang="en-US" altLang="ja-JP" dirty="0" err="1"/>
              <a:t>Gubler</a:t>
            </a:r>
            <a:r>
              <a:rPr kumimoji="1" lang="ja-JP" altLang="en-US" dirty="0"/>
              <a:t>さん）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E6ED8EF-34F9-4682-93BB-2C4BD978F5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altLang="ja-JP" dirty="0"/>
              <a:t>φ</a:t>
            </a:r>
            <a:r>
              <a:rPr lang="ja-JP" altLang="en-US" dirty="0"/>
              <a:t>→</a:t>
            </a:r>
            <a:r>
              <a:rPr lang="en-US" altLang="ja-JP" dirty="0" err="1"/>
              <a:t>ee</a:t>
            </a:r>
            <a:r>
              <a:rPr lang="ja-JP" altLang="en-US" dirty="0"/>
              <a:t>とのオーバーラップしている</a:t>
            </a:r>
            <a:r>
              <a:rPr kumimoji="1" lang="en-US" altLang="ja-JP" dirty="0"/>
              <a:t>Y-</a:t>
            </a:r>
            <a:r>
              <a:rPr kumimoji="1" lang="en-US" altLang="ja-JP" dirty="0" err="1"/>
              <a:t>pt</a:t>
            </a:r>
            <a:r>
              <a:rPr kumimoji="1" lang="ja-JP" altLang="en-US" dirty="0"/>
              <a:t>のアクセプタンスで</a:t>
            </a:r>
            <a:r>
              <a:rPr lang="ja-JP" altLang="en-US" dirty="0"/>
              <a:t>の測定が重要</a:t>
            </a:r>
            <a:endParaRPr lang="en-US" altLang="ja-JP" dirty="0"/>
          </a:p>
          <a:p>
            <a:r>
              <a:rPr kumimoji="1" lang="en-US" altLang="ja-JP" dirty="0"/>
              <a:t>βγ&lt;1.2</a:t>
            </a:r>
            <a:r>
              <a:rPr kumimoji="1" lang="ja-JP" altLang="en-US" dirty="0"/>
              <a:t>の測定は必ずしも重要ではないのではないか。</a:t>
            </a:r>
            <a:r>
              <a:rPr kumimoji="1" lang="en-US" altLang="ja-JP" dirty="0"/>
              <a:t>KK</a:t>
            </a:r>
            <a:r>
              <a:rPr kumimoji="1" lang="ja-JP" altLang="en-US" dirty="0"/>
              <a:t>閾値があるので、それ以下に</a:t>
            </a:r>
            <a:r>
              <a:rPr kumimoji="1" lang="en-US" altLang="ja-JP" dirty="0"/>
              <a:t>φ</a:t>
            </a:r>
            <a:r>
              <a:rPr kumimoji="1" lang="ja-JP" altLang="en-US" dirty="0"/>
              <a:t>質量が減少すれば</a:t>
            </a:r>
            <a:r>
              <a:rPr kumimoji="1" lang="en-US" altLang="ja-JP" dirty="0"/>
              <a:t>KK</a:t>
            </a:r>
            <a:r>
              <a:rPr kumimoji="1" lang="ja-JP" altLang="en-US" dirty="0"/>
              <a:t>崩壊しない。</a:t>
            </a:r>
            <a:endParaRPr kumimoji="1" lang="en-US" altLang="ja-JP" dirty="0"/>
          </a:p>
          <a:p>
            <a:r>
              <a:rPr lang="en-US" altLang="ja-JP" dirty="0"/>
              <a:t>K</a:t>
            </a:r>
            <a:r>
              <a:rPr lang="ja-JP" altLang="en-US" dirty="0"/>
              <a:t>の核内での</a:t>
            </a:r>
            <a:r>
              <a:rPr lang="en-US" altLang="ja-JP" dirty="0" err="1"/>
              <a:t>rescattering</a:t>
            </a:r>
            <a:r>
              <a:rPr lang="ja-JP" altLang="en-US" dirty="0"/>
              <a:t>によって</a:t>
            </a:r>
            <a:r>
              <a:rPr lang="en-US" altLang="ja-JP" dirty="0"/>
              <a:t>KK</a:t>
            </a:r>
            <a:r>
              <a:rPr lang="ja-JP" altLang="en-US" dirty="0"/>
              <a:t>不変質量はなまる</a:t>
            </a:r>
            <a:endParaRPr lang="en-US" altLang="ja-JP" dirty="0"/>
          </a:p>
          <a:p>
            <a:r>
              <a:rPr lang="el-GR" altLang="ja-JP" dirty="0"/>
              <a:t>Φ</a:t>
            </a:r>
            <a:r>
              <a:rPr lang="ja-JP" altLang="en-US" dirty="0"/>
              <a:t>質量が減少し、</a:t>
            </a:r>
            <a:r>
              <a:rPr lang="en-US" altLang="ja-JP" dirty="0"/>
              <a:t>KK</a:t>
            </a:r>
            <a:r>
              <a:rPr lang="ja-JP" altLang="en-US" dirty="0"/>
              <a:t>閾値が変わらなければ（</a:t>
            </a:r>
            <a:r>
              <a:rPr lang="en-US" altLang="ja-JP" dirty="0"/>
              <a:t>K</a:t>
            </a:r>
            <a:r>
              <a:rPr lang="ja-JP" altLang="en-US" dirty="0"/>
              <a:t>質量が変化しなければ）、ナイーブには</a:t>
            </a:r>
            <a:r>
              <a:rPr lang="en-US" altLang="ja-JP" dirty="0" err="1"/>
              <a:t>φKK</a:t>
            </a:r>
            <a:r>
              <a:rPr lang="ja-JP" altLang="en-US" dirty="0"/>
              <a:t>分岐比は減少するはず。</a:t>
            </a:r>
            <a:endParaRPr lang="en-US" altLang="ja-JP" dirty="0"/>
          </a:p>
          <a:p>
            <a:r>
              <a:rPr lang="en-US" altLang="ja-JP" dirty="0"/>
              <a:t>E325</a:t>
            </a:r>
            <a:r>
              <a:rPr lang="ja-JP" altLang="en-US" dirty="0"/>
              <a:t>で見えているように逆であれば面白い</a:t>
            </a:r>
            <a:endParaRPr lang="en-US" altLang="ja-JP" dirty="0"/>
          </a:p>
          <a:p>
            <a:pPr marL="0" indent="0">
              <a:buNone/>
            </a:pPr>
            <a:r>
              <a:rPr lang="en-US" altLang="ja-JP" dirty="0"/>
              <a:t>Philipp </a:t>
            </a:r>
            <a:r>
              <a:rPr lang="en-US" altLang="ja-JP" dirty="0" err="1"/>
              <a:t>Gubler</a:t>
            </a:r>
            <a:r>
              <a:rPr lang="ja-JP" altLang="en-US" dirty="0"/>
              <a:t>さんと議論</a:t>
            </a:r>
            <a:endParaRPr lang="en-US" altLang="ja-JP" dirty="0"/>
          </a:p>
          <a:p>
            <a:r>
              <a:rPr lang="el-GR" altLang="ja-JP" dirty="0"/>
              <a:t>Φ</a:t>
            </a:r>
            <a:r>
              <a:rPr lang="ja-JP" altLang="en-US" dirty="0"/>
              <a:t>→</a:t>
            </a:r>
            <a:r>
              <a:rPr lang="en-US" altLang="ja-JP" dirty="0"/>
              <a:t>KK</a:t>
            </a:r>
            <a:r>
              <a:rPr lang="ja-JP" altLang="en-US" dirty="0"/>
              <a:t>の</a:t>
            </a:r>
            <a:r>
              <a:rPr lang="en-US" altLang="ja-JP" dirty="0"/>
              <a:t>invariant mass</a:t>
            </a:r>
            <a:r>
              <a:rPr lang="ja-JP" altLang="en-US" dirty="0"/>
              <a:t>は</a:t>
            </a:r>
            <a:r>
              <a:rPr lang="en-US" altLang="ja-JP" dirty="0"/>
              <a:t>φ</a:t>
            </a:r>
            <a:r>
              <a:rPr lang="ja-JP" altLang="en-US" dirty="0"/>
              <a:t>→</a:t>
            </a:r>
            <a:r>
              <a:rPr lang="en-US" altLang="ja-JP" dirty="0" err="1"/>
              <a:t>ee</a:t>
            </a:r>
            <a:r>
              <a:rPr lang="ja-JP" altLang="en-US" dirty="0"/>
              <a:t>と同様に計算可能</a:t>
            </a:r>
            <a:endParaRPr lang="en-US" altLang="ja-JP" dirty="0"/>
          </a:p>
          <a:p>
            <a:r>
              <a:rPr lang="ja-JP" altLang="en-US" dirty="0"/>
              <a:t>分岐比はさらに</a:t>
            </a:r>
            <a:r>
              <a:rPr lang="en-US" altLang="ja-JP" dirty="0"/>
              <a:t>model dependence</a:t>
            </a:r>
            <a:r>
              <a:rPr lang="ja-JP" altLang="en-US" dirty="0"/>
              <a:t>なので難しい</a:t>
            </a:r>
            <a:endParaRPr lang="en-US" altLang="ja-JP" dirty="0"/>
          </a:p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5616345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13924</TotalTime>
  <Words>6216</Words>
  <Application>Microsoft Office PowerPoint</Application>
  <PresentationFormat>ワイド画面</PresentationFormat>
  <Paragraphs>1296</Paragraphs>
  <Slides>135</Slides>
  <Notes>14</Notes>
  <HiddenSlides>0</HiddenSlides>
  <MMClips>11</MMClips>
  <ScaleCrop>false</ScaleCrop>
  <HeadingPairs>
    <vt:vector size="6" baseType="variant">
      <vt:variant>
        <vt:lpstr>使用されているフォント</vt:lpstr>
      </vt:variant>
      <vt:variant>
        <vt:i4>8</vt:i4>
      </vt:variant>
      <vt:variant>
        <vt:lpstr>テーマ</vt:lpstr>
      </vt:variant>
      <vt:variant>
        <vt:i4>4</vt:i4>
      </vt:variant>
      <vt:variant>
        <vt:lpstr>スライド タイトル</vt:lpstr>
      </vt:variant>
      <vt:variant>
        <vt:i4>135</vt:i4>
      </vt:variant>
    </vt:vector>
  </HeadingPairs>
  <TitlesOfParts>
    <vt:vector size="147" baseType="lpstr">
      <vt:lpstr>ＭＳ Ｐゴシック</vt:lpstr>
      <vt:lpstr>Yu Gothic</vt:lpstr>
      <vt:lpstr>Yu Gothic</vt:lpstr>
      <vt:lpstr>游ゴシック Light</vt:lpstr>
      <vt:lpstr>Arial</vt:lpstr>
      <vt:lpstr>Calibri</vt:lpstr>
      <vt:lpstr>Symbol</vt:lpstr>
      <vt:lpstr>Wingdings</vt:lpstr>
      <vt:lpstr>Office テーマ</vt:lpstr>
      <vt:lpstr>2_Office テーマ</vt:lpstr>
      <vt:lpstr>3_Office テーマ</vt:lpstr>
      <vt:lpstr>4_Office テーマ</vt:lpstr>
      <vt:lpstr>MRPC Meeting</vt:lpstr>
      <vt:lpstr>発注状況</vt:lpstr>
      <vt:lpstr>スケジュール</vt:lpstr>
      <vt:lpstr>10月中にやっておくこと</vt:lpstr>
      <vt:lpstr>Run0bに向けた準備</vt:lpstr>
      <vt:lpstr>今後購入する必要があるもの</vt:lpstr>
      <vt:lpstr>必要なケーブル</vt:lpstr>
      <vt:lpstr>PowerPoint プレゼンテーション</vt:lpstr>
      <vt:lpstr>PowerPoint プレゼンテーション</vt:lpstr>
      <vt:lpstr>PowerPoint プレゼンテーション</vt:lpstr>
      <vt:lpstr>MRPC DAQ等について</vt:lpstr>
      <vt:lpstr>ΦKK study</vt:lpstr>
      <vt:lpstr>PowerPoint プレゼンテーション</vt:lpstr>
      <vt:lpstr>Rate Estimation (JAM p+Cu, preliminary)</vt:lpstr>
      <vt:lpstr>Rate Estimation (JAM p+Cu, preliminary)</vt:lpstr>
      <vt:lpstr>PowerPoint プレゼンテーション</vt:lpstr>
      <vt:lpstr>Local DAQ</vt:lpstr>
      <vt:lpstr>PowerPoint プレゼンテーション</vt:lpstr>
      <vt:lpstr>PowerPoint プレゼンテーション</vt:lpstr>
      <vt:lpstr>Acceptance (Sakuma-san’s calculations)</vt:lpstr>
      <vt:lpstr>Acceptance</vt:lpstr>
      <vt:lpstr>Acceptance</vt:lpstr>
      <vt:lpstr>φ→K+K- Proposalに向けて</vt:lpstr>
      <vt:lpstr>PowerPoint プレゼンテーション</vt:lpstr>
      <vt:lpstr>PowerPoint プレゼンテーション</vt:lpstr>
      <vt:lpstr>Rq(RPC) vs Rq(TSC)</vt:lpstr>
      <vt:lpstr>PowerPoint プレゼンテーション</vt:lpstr>
      <vt:lpstr>TOF vs DRPC-TSC</vt:lpstr>
      <vt:lpstr>PowerPoint プレゼンテーション</vt:lpstr>
      <vt:lpstr>Rate Estimation (JAM p+Cu, preliminary)</vt:lpstr>
      <vt:lpstr>Geometry configuration for Φ→KK</vt:lpstr>
      <vt:lpstr>Acceptance (GEANT4 simulation)</vt:lpstr>
      <vt:lpstr>PowerPoint プレゼンテーション</vt:lpstr>
      <vt:lpstr>Acceptance</vt:lpstr>
      <vt:lpstr>Acceptance</vt:lpstr>
      <vt:lpstr>Invariant Mass</vt:lpstr>
      <vt:lpstr>PowerPoint プレゼンテーション</vt:lpstr>
      <vt:lpstr>PowerPoint プレゼンテーション</vt:lpstr>
      <vt:lpstr>Issues</vt:lpstr>
      <vt:lpstr>コメント（四日市、成木）</vt:lpstr>
      <vt:lpstr>PowerPoint プレゼンテーション</vt:lpstr>
      <vt:lpstr>E325の結果</vt:lpstr>
      <vt:lpstr>E325 Acceptance</vt:lpstr>
      <vt:lpstr>Φのβγ</vt:lpstr>
      <vt:lpstr>Middle layer q±30oを使用しない場合</vt:lpstr>
      <vt:lpstr>E325 setup</vt:lpstr>
      <vt:lpstr>Kaon trigger at E325</vt:lpstr>
      <vt:lpstr>1/b vs momentum</vt:lpstr>
      <vt:lpstr>Rigidity vs TOF (JAM p+Cu + GEANT4)</vt:lpstr>
      <vt:lpstr>Beam 1x108/spill, B=0 (Run2140)  MRPC1-MRPC2飛行時間 MRPC1 Strip3 – MRPC2 Strip3  </vt:lpstr>
      <vt:lpstr>Beam 5x109/spill, B=0 (Run2548)  MRPC1-MRPC2飛行時間 MRPC1 Strip3 – MRPC2 Strip3  </vt:lpstr>
      <vt:lpstr>E325 acceptance (Simulation, p+C)</vt:lpstr>
      <vt:lpstr>E325 acceptance (Data, p+C)</vt:lpstr>
      <vt:lpstr>Beam 5x109/spill, B=1.95T (Run2517)  MRPC1-MRPC2飛行時間とカット</vt:lpstr>
      <vt:lpstr>Beam 1x108/spill, B=0 (Run2140) MRPC1-MRPC2飛行時間とカット（I) MRPC1 Strip3 – MRPC2 Strip3  </vt:lpstr>
      <vt:lpstr>Beam 5x109/spill, B=0 (Run2548)  MRPC1-MRPC2飛行時間とカット（I) MRPC1 Strip3 – MRPC2 Strip3  </vt:lpstr>
      <vt:lpstr>Beam 1x108/spill, B=0 (Run2140)  MRPC1-MRPC2飛行時間とカット（II) MRPC1 Strip3 – MRPC2 Strip3  </vt:lpstr>
      <vt:lpstr>Beam 5x109/spill, B=0 (Run2548)  MRPC1-MRPC2飛行時間とカット（II) MRPC1 Strip3 – MRPC2 Strip3  </vt:lpstr>
      <vt:lpstr>Track Start Counter</vt:lpstr>
      <vt:lpstr>TSCシミュレーションと要求性能</vt:lpstr>
      <vt:lpstr>PowerPoint プレゼンテーション</vt:lpstr>
      <vt:lpstr>発注状況</vt:lpstr>
      <vt:lpstr>Design　(by Sakuma)</vt:lpstr>
      <vt:lpstr>AC Prototype (Sakuma)</vt:lpstr>
      <vt:lpstr>PowerPoint プレゼンテーション</vt:lpstr>
      <vt:lpstr>PowerPoint プレゼンテーション</vt:lpstr>
      <vt:lpstr>PowerPoint プレゼンテーション</vt:lpstr>
      <vt:lpstr>TOF vs DX</vt:lpstr>
      <vt:lpstr>ESC PMT間の時間差</vt:lpstr>
      <vt:lpstr>Simulation </vt:lpstr>
      <vt:lpstr>MRPC1-MRPC2飛行時間とカット（I) MRPC1 Strip3 – MRPC2 Strip3  </vt:lpstr>
      <vt:lpstr>MRPC1-MRPC2飛行時間とカット（II) MRPC1 Strip3 – MRPC2 Strip3  </vt:lpstr>
      <vt:lpstr>Simulation (RPC1-RPC2)</vt:lpstr>
      <vt:lpstr>Simulation (TSC-RPC1)</vt:lpstr>
      <vt:lpstr>Simulation (TSC-RPC2)</vt:lpstr>
      <vt:lpstr>To Analyze</vt:lpstr>
      <vt:lpstr>アンプ製作状況</vt:lpstr>
      <vt:lpstr>マッチングTestについて</vt:lpstr>
      <vt:lpstr>実際のテスト</vt:lpstr>
      <vt:lpstr>用意する抵抗</vt:lpstr>
      <vt:lpstr>その他</vt:lpstr>
      <vt:lpstr>RPC structure (26mm pitch Amp)</vt:lpstr>
      <vt:lpstr>その他筐体設計に関して</vt:lpstr>
      <vt:lpstr>アンプ、RPC基板間の接続</vt:lpstr>
      <vt:lpstr>26 mm pitch アンプ</vt:lpstr>
      <vt:lpstr>データ解析</vt:lpstr>
      <vt:lpstr>Slewing correction (ESC)</vt:lpstr>
      <vt:lpstr>PMT間時間差</vt:lpstr>
      <vt:lpstr>PMT間時間差</vt:lpstr>
      <vt:lpstr>PMT間時間差</vt:lpstr>
      <vt:lpstr>Comparison with cuts</vt:lpstr>
      <vt:lpstr>Comparison with and w/o slewing cor</vt:lpstr>
      <vt:lpstr>Clusteringの試み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E16φ→K+K- Proposalに向けて</vt:lpstr>
      <vt:lpstr>コメント（四日市さん/Gublerさん）</vt:lpstr>
      <vt:lpstr>データ解析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 bg with AC n=1.034</vt:lpstr>
      <vt:lpstr>PowerPoint プレゼンテーション</vt:lpstr>
      <vt:lpstr>PowerPoint プレゼンテーション</vt:lpstr>
      <vt:lpstr>Dimension of E16 PRC</vt:lpstr>
      <vt:lpstr>PowerPoint プレゼンテーション</vt:lpstr>
      <vt:lpstr>PowerPoint プレゼンテーション</vt:lpstr>
      <vt:lpstr>PowerPoint プレゼンテーション</vt:lpstr>
      <vt:lpstr>RPC structure (26mm pitch Amp)</vt:lpstr>
      <vt:lpstr>PowerPoint プレゼンテーション</vt:lpstr>
      <vt:lpstr>ＲＰＣ断面</vt:lpstr>
      <vt:lpstr>MRPC 新Ampについて</vt:lpstr>
      <vt:lpstr>Request for 26mm pitch amplifier</vt:lpstr>
      <vt:lpstr>PowerPoint プレゼンテーション</vt:lpstr>
      <vt:lpstr>PowerPoint プレゼンテーション</vt:lpstr>
      <vt:lpstr>前回からの変更点</vt:lpstr>
      <vt:lpstr>For Hayashi-REPIC (2020/8/19)</vt:lpstr>
      <vt:lpstr>アンプ基板の設計とRPCへの接続 (2020/8/19)</vt:lpstr>
      <vt:lpstr>PowerPoint プレゼンテーション</vt:lpstr>
      <vt:lpstr>PowerPoint プレゼンテーション</vt:lpstr>
      <vt:lpstr>PowerPoint プレゼンテーション</vt:lpstr>
      <vt:lpstr>Dimension of E16 PRC</vt:lpstr>
      <vt:lpstr>PowerPoint プレゼンテーション</vt:lpstr>
      <vt:lpstr>その他Ming-Leeからのコメント</vt:lpstr>
      <vt:lpstr>Amp PCBとAl板の取り付け法の例（Ming-Lee)</vt:lpstr>
      <vt:lpstr>PowerPoint プレゼンテーション</vt:lpstr>
      <vt:lpstr>PowerPoint プレゼンテーション</vt:lpstr>
      <vt:lpstr>Request of additional through holes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RPC structure (under design)</dc:title>
  <dc:creator>Sako Hiroyuki</dc:creator>
  <cp:lastModifiedBy>Sako Hiroyuki</cp:lastModifiedBy>
  <cp:revision>417</cp:revision>
  <dcterms:created xsi:type="dcterms:W3CDTF">2020-07-28T14:56:43Z</dcterms:created>
  <dcterms:modified xsi:type="dcterms:W3CDTF">2020-10-22T08:15:24Z</dcterms:modified>
</cp:coreProperties>
</file>